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sldIdLst>
    <p:sldId id="256" r:id="rId2"/>
    <p:sldId id="257" r:id="rId3"/>
    <p:sldId id="258" r:id="rId4"/>
    <p:sldId id="259" r:id="rId5"/>
    <p:sldId id="260" r:id="rId6"/>
    <p:sldId id="280" r:id="rId7"/>
    <p:sldId id="262" r:id="rId8"/>
    <p:sldId id="263" r:id="rId9"/>
    <p:sldId id="264" r:id="rId10"/>
    <p:sldId id="265" r:id="rId11"/>
    <p:sldId id="270" r:id="rId12"/>
    <p:sldId id="271" r:id="rId13"/>
    <p:sldId id="272" r:id="rId14"/>
    <p:sldId id="273" r:id="rId15"/>
    <p:sldId id="274" r:id="rId16"/>
    <p:sldId id="275" r:id="rId17"/>
    <p:sldId id="276" r:id="rId18"/>
    <p:sldId id="277" r:id="rId19"/>
    <p:sldId id="278" r:id="rId2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1956" y="-7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16.08.2022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16.08.2022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16.08.2022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16.08.2022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
        <p:nvSpPr>
          <p:cNvPr id="7" name="Title 6"/>
          <p:cNvSpPr>
            <a:spLocks noGrp="1"/>
          </p:cNvSpPr>
          <p:nvPr>
            <p:ph type="title"/>
          </p:nvPr>
        </p:nvSpPr>
        <p:spPr/>
        <p:txBody>
          <a:bodyPr/>
          <a:lstStyle/>
          <a:p>
            <a:r>
              <a:rPr lang="tr-TR" smtClean="0"/>
              <a:t>Asıl başlık stili için tıklatın</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t>16.08.2022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5" name="Date Placeholder 4"/>
          <p:cNvSpPr>
            <a:spLocks noGrp="1"/>
          </p:cNvSpPr>
          <p:nvPr>
            <p:ph type="dt" sz="half" idx="10"/>
          </p:nvPr>
        </p:nvSpPr>
        <p:spPr/>
        <p:txBody>
          <a:bodyPr/>
          <a:lstStyle/>
          <a:p>
            <a:fld id="{A23720DD-5B6D-40BF-8493-A6B52D484E6B}" type="datetimeFigureOut">
              <a:rPr lang="tr-TR" smtClean="0"/>
              <a:t>16.08.2022</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
        <p:nvSpPr>
          <p:cNvPr id="9" name="Content Placeholder 8"/>
          <p:cNvSpPr>
            <a:spLocks noGrp="1"/>
          </p:cNvSpPr>
          <p:nvPr>
            <p:ph sz="quarter" idx="13"/>
          </p:nvPr>
        </p:nvSpPr>
        <p:spPr>
          <a:xfrm>
            <a:off x="676655" y="2679192"/>
            <a:ext cx="3822192" cy="34472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A23720DD-5B6D-40BF-8493-A6B52D484E6B}" type="datetimeFigureOut">
              <a:rPr lang="tr-TR" smtClean="0"/>
              <a:t>16.08.2022</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A23720DD-5B6D-40BF-8493-A6B52D484E6B}" type="datetimeFigureOut">
              <a:rPr lang="tr-TR" smtClean="0"/>
              <a:t>16.08.2022</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A23720DD-5B6D-40BF-8493-A6B52D484E6B}" type="datetimeFigureOut">
              <a:rPr lang="tr-TR" smtClean="0"/>
              <a:t>16.08.2022</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A23720DD-5B6D-40BF-8493-A6B52D484E6B}" type="datetimeFigureOut">
              <a:rPr lang="tr-TR" smtClean="0"/>
              <a:t>16.08.2022</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t>16.08.2022</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A23720DD-5B6D-40BF-8493-A6B52D484E6B}" type="datetimeFigureOut">
              <a:rPr lang="tr-TR" smtClean="0"/>
              <a:t>16.08.2022</a:t>
            </a:fld>
            <a:endParaRPr lang="tr-TR"/>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tr-TR"/>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F302176B-0E47-46AC-8F43-DAB4B8A37D06}" type="slidenum">
              <a:rPr lang="tr-TR" smtClean="0"/>
              <a:t>‹#›</a:t>
            </a:fld>
            <a:endParaRPr lang="tr-TR"/>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idari.adu.edu.tr/db/ogrenciisleri/default.asp?idx=363638"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obisnet.adu.edu.tr/pdfs/Kilavuz-Ogrenci-Ders"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yenikayit.adu.edu.tr/"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turkiye.gov.tr/"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normAutofit fontScale="90000"/>
          </a:bodyPr>
          <a:lstStyle/>
          <a:p>
            <a:pPr algn="ctr"/>
            <a:r>
              <a:rPr lang="tr-TR" dirty="0" smtClean="0">
                <a:effectLst/>
              </a:rPr>
              <a:t/>
            </a:r>
            <a:br>
              <a:rPr lang="tr-TR" dirty="0" smtClean="0">
                <a:effectLst/>
              </a:rPr>
            </a:br>
            <a:r>
              <a:rPr lang="tr-TR" dirty="0">
                <a:effectLst/>
              </a:rPr>
              <a:t/>
            </a:r>
            <a:br>
              <a:rPr lang="tr-TR" dirty="0">
                <a:effectLst/>
              </a:rPr>
            </a:br>
            <a:r>
              <a:rPr lang="tr-TR" dirty="0" smtClean="0">
                <a:effectLst/>
              </a:rPr>
              <a:t/>
            </a:r>
            <a:br>
              <a:rPr lang="tr-TR" dirty="0" smtClean="0">
                <a:effectLst/>
              </a:rPr>
            </a:br>
            <a:r>
              <a:rPr lang="tr-TR" dirty="0" smtClean="0">
                <a:effectLst/>
              </a:rPr>
              <a:t/>
            </a:r>
            <a:br>
              <a:rPr lang="tr-TR" dirty="0" smtClean="0">
                <a:effectLst/>
              </a:rPr>
            </a:br>
            <a:r>
              <a:rPr lang="tr-TR" dirty="0">
                <a:effectLst/>
              </a:rPr>
              <a:t/>
            </a:r>
            <a:br>
              <a:rPr lang="tr-TR" dirty="0">
                <a:effectLst/>
              </a:rPr>
            </a:br>
            <a:r>
              <a:rPr lang="tr-TR" dirty="0" smtClean="0">
                <a:solidFill>
                  <a:schemeClr val="accent2">
                    <a:lumMod val="20000"/>
                    <a:lumOff val="80000"/>
                  </a:schemeClr>
                </a:solidFill>
                <a:effectLst/>
              </a:rPr>
              <a:t>2022-2023 </a:t>
            </a:r>
            <a:br>
              <a:rPr lang="tr-TR" dirty="0" smtClean="0">
                <a:solidFill>
                  <a:schemeClr val="accent2">
                    <a:lumMod val="20000"/>
                    <a:lumOff val="80000"/>
                  </a:schemeClr>
                </a:solidFill>
                <a:effectLst/>
              </a:rPr>
            </a:br>
            <a:r>
              <a:rPr lang="tr-TR" dirty="0" smtClean="0">
                <a:solidFill>
                  <a:schemeClr val="accent2">
                    <a:lumMod val="20000"/>
                    <a:lumOff val="80000"/>
                  </a:schemeClr>
                </a:solidFill>
                <a:effectLst/>
              </a:rPr>
              <a:t>EĞİTİM-ÖĞRETİM YILINDA </a:t>
            </a:r>
            <a:br>
              <a:rPr lang="tr-TR" dirty="0" smtClean="0">
                <a:solidFill>
                  <a:schemeClr val="accent2">
                    <a:lumMod val="20000"/>
                    <a:lumOff val="80000"/>
                  </a:schemeClr>
                </a:solidFill>
                <a:effectLst/>
              </a:rPr>
            </a:br>
            <a:r>
              <a:rPr lang="tr-TR" dirty="0" smtClean="0">
                <a:solidFill>
                  <a:schemeClr val="accent2">
                    <a:lumMod val="20000"/>
                    <a:lumOff val="80000"/>
                  </a:schemeClr>
                </a:solidFill>
                <a:effectLst/>
              </a:rPr>
              <a:t>YENİ KAYIT YAPTIRACAK ADAYLARIN DİKKATİNE…</a:t>
            </a:r>
            <a:endParaRPr lang="tr-TR" dirty="0">
              <a:solidFill>
                <a:schemeClr val="accent2">
                  <a:lumMod val="20000"/>
                  <a:lumOff val="80000"/>
                </a:schemeClr>
              </a:solidFill>
            </a:endParaRPr>
          </a:p>
        </p:txBody>
      </p:sp>
      <p:sp>
        <p:nvSpPr>
          <p:cNvPr id="3" name="Alt Başlık 2"/>
          <p:cNvSpPr>
            <a:spLocks noGrp="1"/>
          </p:cNvSpPr>
          <p:nvPr>
            <p:ph type="subTitle" idx="1"/>
          </p:nvPr>
        </p:nvSpPr>
        <p:spPr/>
        <p:txBody>
          <a:bodyPr>
            <a:normAutofit/>
          </a:bodyPr>
          <a:lstStyle/>
          <a:p>
            <a:r>
              <a:rPr lang="tr-TR" sz="2400" b="1" i="1" dirty="0">
                <a:solidFill>
                  <a:srgbClr val="0070C0"/>
                </a:solidFill>
              </a:rPr>
              <a:t>Sevgili Adaylar;</a:t>
            </a:r>
            <a:endParaRPr lang="tr-TR" sz="2400" i="1" dirty="0">
              <a:solidFill>
                <a:srgbClr val="0070C0"/>
              </a:solidFill>
            </a:endParaRPr>
          </a:p>
          <a:p>
            <a:r>
              <a:rPr lang="tr-TR" sz="2400" b="1" i="1" dirty="0">
                <a:solidFill>
                  <a:srgbClr val="0070C0"/>
                </a:solidFill>
              </a:rPr>
              <a:t>Aydın Adnan Menderes </a:t>
            </a:r>
            <a:r>
              <a:rPr lang="tr-TR" sz="2400" b="1" i="1" dirty="0" smtClean="0">
                <a:solidFill>
                  <a:srgbClr val="0070C0"/>
                </a:solidFill>
              </a:rPr>
              <a:t>Üniversitesi’ne </a:t>
            </a:r>
            <a:r>
              <a:rPr lang="tr-TR" sz="2400" b="1" i="1" dirty="0" err="1">
                <a:solidFill>
                  <a:srgbClr val="0070C0"/>
                </a:solidFill>
              </a:rPr>
              <a:t>Hoşgeldiniz</a:t>
            </a:r>
            <a:r>
              <a:rPr lang="tr-TR" sz="2400" b="1" i="1" dirty="0">
                <a:solidFill>
                  <a:srgbClr val="0070C0"/>
                </a:solidFill>
              </a:rPr>
              <a:t>.</a:t>
            </a:r>
            <a:endParaRPr lang="tr-TR" sz="2400" i="1" dirty="0">
              <a:solidFill>
                <a:srgbClr val="0070C0"/>
              </a:solidFill>
            </a:endParaRPr>
          </a:p>
          <a:p>
            <a:endParaRPr lang="tr-TR" dirty="0"/>
          </a:p>
        </p:txBody>
      </p:sp>
    </p:spTree>
    <p:extLst>
      <p:ext uri="{BB962C8B-B14F-4D97-AF65-F5344CB8AC3E}">
        <p14:creationId xmlns:p14="http://schemas.microsoft.com/office/powerpoint/2010/main" val="22486680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62500" lnSpcReduction="20000"/>
          </a:bodyPr>
          <a:lstStyle/>
          <a:p>
            <a:pPr marL="342900" lvl="0" indent="-342900" algn="just">
              <a:lnSpc>
                <a:spcPct val="115000"/>
              </a:lnSpc>
              <a:spcAft>
                <a:spcPts val="750"/>
              </a:spcAft>
              <a:buClr>
                <a:srgbClr val="C00000"/>
              </a:buClr>
              <a:buFont typeface="Wingdings"/>
              <a:buChar char=""/>
            </a:pPr>
            <a:r>
              <a:rPr lang="tr-TR" sz="2800" b="1" dirty="0">
                <a:solidFill>
                  <a:srgbClr val="C00000"/>
                </a:solidFill>
                <a:latin typeface="Cambria"/>
                <a:ea typeface="Times New Roman"/>
                <a:cs typeface="Times New Roman"/>
              </a:rPr>
              <a:t>Yüz Yüze Kayıt İçin Gerekli </a:t>
            </a:r>
            <a:r>
              <a:rPr lang="tr-TR" sz="2800" b="1" dirty="0" smtClean="0">
                <a:solidFill>
                  <a:srgbClr val="C00000"/>
                </a:solidFill>
                <a:latin typeface="Cambria"/>
                <a:ea typeface="Times New Roman"/>
                <a:cs typeface="Times New Roman"/>
              </a:rPr>
              <a:t>Belgeler (Devamı):</a:t>
            </a:r>
            <a:endParaRPr lang="tr-TR" sz="2000" dirty="0">
              <a:solidFill>
                <a:srgbClr val="C00000"/>
              </a:solidFill>
              <a:latin typeface="Calibri"/>
              <a:ea typeface="Calibri"/>
              <a:cs typeface="Times New Roman"/>
            </a:endParaRPr>
          </a:p>
          <a:p>
            <a:pPr marL="342900" lvl="0" indent="-342900" algn="just">
              <a:lnSpc>
                <a:spcPct val="115000"/>
              </a:lnSpc>
              <a:spcAft>
                <a:spcPts val="750"/>
              </a:spcAft>
              <a:buClr>
                <a:srgbClr val="C00000"/>
              </a:buClr>
              <a:buFont typeface="Symbol"/>
              <a:buChar char=""/>
            </a:pPr>
            <a:r>
              <a:rPr lang="tr-TR" sz="2800" b="1" dirty="0">
                <a:solidFill>
                  <a:srgbClr val="0070C0"/>
                </a:solidFill>
                <a:latin typeface="Cambria"/>
                <a:ea typeface="Times New Roman"/>
                <a:cs typeface="Times New Roman"/>
              </a:rPr>
              <a:t>Nüfus Cüzdanının fotokopisi (Aslı kayıt anında kayıtla ilgili memura mutlaka gösterilmelidir),</a:t>
            </a:r>
            <a:endParaRPr lang="tr-TR" sz="2000" dirty="0">
              <a:solidFill>
                <a:srgbClr val="0070C0"/>
              </a:solidFill>
              <a:latin typeface="Calibri"/>
              <a:ea typeface="Calibri"/>
              <a:cs typeface="Times New Roman"/>
            </a:endParaRPr>
          </a:p>
          <a:p>
            <a:pPr marL="342900" lvl="0" indent="-342900" algn="just">
              <a:lnSpc>
                <a:spcPct val="115000"/>
              </a:lnSpc>
              <a:spcAft>
                <a:spcPts val="750"/>
              </a:spcAft>
              <a:buClr>
                <a:srgbClr val="C00000"/>
              </a:buClr>
              <a:buFont typeface="Symbol"/>
              <a:buChar char=""/>
            </a:pPr>
            <a:r>
              <a:rPr lang="tr-TR" sz="2800" b="1" dirty="0">
                <a:solidFill>
                  <a:srgbClr val="0070C0"/>
                </a:solidFill>
                <a:latin typeface="Cambria"/>
                <a:ea typeface="Times New Roman"/>
                <a:cs typeface="Times New Roman"/>
              </a:rPr>
              <a:t>Fotoğraf (4 adet 4.5 cm x 6 cm ebadında fotoğraf),</a:t>
            </a:r>
            <a:endParaRPr lang="tr-TR" sz="2000" dirty="0">
              <a:solidFill>
                <a:srgbClr val="0070C0"/>
              </a:solidFill>
              <a:latin typeface="Calibri"/>
              <a:ea typeface="Calibri"/>
              <a:cs typeface="Times New Roman"/>
            </a:endParaRPr>
          </a:p>
          <a:p>
            <a:pPr marL="342900" lvl="0" indent="-342900" algn="just">
              <a:lnSpc>
                <a:spcPct val="115000"/>
              </a:lnSpc>
              <a:spcAft>
                <a:spcPts val="750"/>
              </a:spcAft>
              <a:buClr>
                <a:srgbClr val="C00000"/>
              </a:buClr>
              <a:buFont typeface="Symbol"/>
              <a:buChar char=""/>
            </a:pPr>
            <a:r>
              <a:rPr lang="tr-TR" sz="2800" b="1" dirty="0">
                <a:solidFill>
                  <a:srgbClr val="0070C0"/>
                </a:solidFill>
                <a:latin typeface="Cambria"/>
                <a:ea typeface="Times New Roman"/>
                <a:cs typeface="Times New Roman"/>
              </a:rPr>
              <a:t>Askerlik Durum Beyanı </a:t>
            </a:r>
            <a:r>
              <a:rPr lang="tr-TR" sz="2800" b="1" dirty="0" smtClean="0">
                <a:solidFill>
                  <a:srgbClr val="0070C0"/>
                </a:solidFill>
                <a:latin typeface="Cambria"/>
                <a:ea typeface="Times New Roman"/>
                <a:cs typeface="Times New Roman"/>
              </a:rPr>
              <a:t>(2000 </a:t>
            </a:r>
            <a:r>
              <a:rPr lang="tr-TR" sz="2800" b="1" dirty="0">
                <a:solidFill>
                  <a:srgbClr val="0070C0"/>
                </a:solidFill>
                <a:latin typeface="Cambria"/>
                <a:ea typeface="Times New Roman"/>
                <a:cs typeface="Times New Roman"/>
              </a:rPr>
              <a:t>ve daha önceki yıllarda doğmuş erkek adaylar için http://kamu.turkiye.gov.tr/ adresinden askerlik durum belgesinin temin edilmesi gerekmektedir),</a:t>
            </a:r>
            <a:endParaRPr lang="tr-TR" sz="2000" dirty="0">
              <a:solidFill>
                <a:srgbClr val="0070C0"/>
              </a:solidFill>
              <a:latin typeface="Calibri"/>
              <a:ea typeface="Calibri"/>
              <a:cs typeface="Times New Roman"/>
            </a:endParaRPr>
          </a:p>
          <a:p>
            <a:pPr marL="342900" lvl="0" indent="-342900" algn="just">
              <a:lnSpc>
                <a:spcPct val="115000"/>
              </a:lnSpc>
              <a:spcAft>
                <a:spcPts val="750"/>
              </a:spcAft>
              <a:buClr>
                <a:srgbClr val="C00000"/>
              </a:buClr>
              <a:buFont typeface="Symbol"/>
              <a:buChar char=""/>
            </a:pPr>
            <a:r>
              <a:rPr lang="tr-TR" sz="2800" b="1" dirty="0">
                <a:solidFill>
                  <a:srgbClr val="0070C0"/>
                </a:solidFill>
                <a:latin typeface="Cambria"/>
                <a:ea typeface="Times New Roman"/>
                <a:cs typeface="Times New Roman"/>
              </a:rPr>
              <a:t>Sağlık Raporu </a:t>
            </a:r>
            <a:r>
              <a:rPr lang="tr-TR" sz="2800" b="1" dirty="0" smtClean="0">
                <a:solidFill>
                  <a:srgbClr val="0070C0"/>
                </a:solidFill>
                <a:latin typeface="Cambria"/>
                <a:ea typeface="Times New Roman"/>
                <a:cs typeface="Times New Roman"/>
              </a:rPr>
              <a:t>(sağlık </a:t>
            </a:r>
            <a:r>
              <a:rPr lang="tr-TR" sz="2800" b="1" dirty="0">
                <a:solidFill>
                  <a:srgbClr val="0070C0"/>
                </a:solidFill>
                <a:latin typeface="Cambria"/>
                <a:ea typeface="Times New Roman"/>
                <a:cs typeface="Times New Roman"/>
              </a:rPr>
              <a:t>raporu isteyen birimlere yerleşen adayların kendilerinden istenen nitelikte </a:t>
            </a:r>
            <a:r>
              <a:rPr lang="tr-TR" sz="2800" b="1" dirty="0" smtClean="0">
                <a:solidFill>
                  <a:srgbClr val="0070C0"/>
                </a:solidFill>
                <a:latin typeface="Cambria"/>
                <a:ea typeface="Times New Roman"/>
                <a:cs typeface="Times New Roman"/>
              </a:rPr>
              <a:t>raporu verilen süre içerisinde </a:t>
            </a:r>
            <a:r>
              <a:rPr lang="tr-TR" sz="2800" b="1" dirty="0">
                <a:solidFill>
                  <a:srgbClr val="0070C0"/>
                </a:solidFill>
                <a:latin typeface="Cambria"/>
                <a:ea typeface="Times New Roman"/>
                <a:cs typeface="Times New Roman"/>
              </a:rPr>
              <a:t>getirmeleri gerekmektedir</a:t>
            </a:r>
            <a:r>
              <a:rPr lang="tr-TR" sz="2800" b="1" dirty="0" smtClean="0">
                <a:solidFill>
                  <a:srgbClr val="0070C0"/>
                </a:solidFill>
                <a:latin typeface="Cambria"/>
                <a:ea typeface="Times New Roman"/>
                <a:cs typeface="Times New Roman"/>
              </a:rPr>
              <a:t>). (Aday Öğrenci sayfasına bakınız).</a:t>
            </a:r>
            <a:endParaRPr lang="tr-TR" sz="2000" dirty="0">
              <a:solidFill>
                <a:srgbClr val="0070C0"/>
              </a:solidFill>
              <a:latin typeface="Calibri"/>
              <a:ea typeface="Calibri"/>
              <a:cs typeface="Times New Roman"/>
            </a:endParaRPr>
          </a:p>
          <a:p>
            <a:pPr marL="342900" lvl="0" indent="-342900" algn="just">
              <a:lnSpc>
                <a:spcPct val="115000"/>
              </a:lnSpc>
              <a:spcAft>
                <a:spcPts val="750"/>
              </a:spcAft>
              <a:buFont typeface="Symbol"/>
              <a:buChar char=""/>
            </a:pPr>
            <a:endParaRPr lang="tr-TR" sz="2800" b="1" dirty="0" smtClean="0">
              <a:solidFill>
                <a:srgbClr val="C66951"/>
              </a:solidFill>
              <a:latin typeface="Cambria"/>
              <a:ea typeface="Times New Roman"/>
              <a:cs typeface="Times New Roman"/>
            </a:endParaRPr>
          </a:p>
        </p:txBody>
      </p:sp>
      <p:sp>
        <p:nvSpPr>
          <p:cNvPr id="2" name="Başlık 1"/>
          <p:cNvSpPr>
            <a:spLocks noGrp="1"/>
          </p:cNvSpPr>
          <p:nvPr>
            <p:ph type="title"/>
          </p:nvPr>
        </p:nvSpPr>
        <p:spPr/>
        <p:txBody>
          <a:bodyPr>
            <a:normAutofit fontScale="90000"/>
          </a:bodyPr>
          <a:lstStyle/>
          <a:p>
            <a:pPr algn="ctr"/>
            <a:r>
              <a:rPr lang="tr-TR" sz="4400" b="1" i="1" dirty="0">
                <a:solidFill>
                  <a:srgbClr val="C66951"/>
                </a:solidFill>
                <a:latin typeface="Cambria"/>
                <a:ea typeface="Times New Roman"/>
                <a:cs typeface="Times New Roman"/>
              </a:rPr>
              <a:t>Yüz Yüze Kayıt İçin Neler Gerekli?</a:t>
            </a:r>
            <a:endParaRPr lang="tr-TR" dirty="0"/>
          </a:p>
        </p:txBody>
      </p:sp>
    </p:spTree>
    <p:extLst>
      <p:ext uri="{BB962C8B-B14F-4D97-AF65-F5344CB8AC3E}">
        <p14:creationId xmlns:p14="http://schemas.microsoft.com/office/powerpoint/2010/main" val="273206768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55000" lnSpcReduction="20000"/>
          </a:bodyPr>
          <a:lstStyle/>
          <a:p>
            <a:pPr lvl="0" algn="just">
              <a:lnSpc>
                <a:spcPct val="115000"/>
              </a:lnSpc>
              <a:spcAft>
                <a:spcPts val="750"/>
              </a:spcAft>
              <a:buClr>
                <a:srgbClr val="C00000"/>
              </a:buClr>
              <a:buFont typeface="Wingdings" panose="05000000000000000000" pitchFamily="2" charset="2"/>
              <a:buChar char="v"/>
            </a:pPr>
            <a:r>
              <a:rPr lang="tr-TR" sz="2800" b="1" i="1" dirty="0" smtClean="0">
                <a:solidFill>
                  <a:srgbClr val="0070C0"/>
                </a:solidFill>
                <a:latin typeface="Cambria"/>
                <a:ea typeface="Times New Roman"/>
                <a:cs typeface="Times New Roman"/>
              </a:rPr>
              <a:t>Üniversitemiz bünyesinde bir Yükseköğretim Programına kayıt hakkı kazanan ancak </a:t>
            </a:r>
            <a:r>
              <a:rPr lang="tr-TR" sz="2800" b="1" i="1" u="sng" dirty="0" smtClean="0">
                <a:solidFill>
                  <a:srgbClr val="C00000"/>
                </a:solidFill>
                <a:latin typeface="Cambria"/>
                <a:ea typeface="Times New Roman"/>
                <a:cs typeface="Times New Roman"/>
              </a:rPr>
              <a:t>ortaöğretim</a:t>
            </a:r>
            <a:r>
              <a:rPr lang="tr-TR" sz="2800" b="1" i="1" dirty="0" smtClean="0">
                <a:solidFill>
                  <a:srgbClr val="0070C0"/>
                </a:solidFill>
                <a:latin typeface="Cambria"/>
                <a:ea typeface="Times New Roman"/>
                <a:cs typeface="Times New Roman"/>
              </a:rPr>
              <a:t> kurumlarında mezun aşamasında olup staj, bütünleme veya tek ders sınavına girecek adaylar </a:t>
            </a:r>
            <a:r>
              <a:rPr lang="tr-TR" sz="2800" b="1" i="1" dirty="0" smtClean="0">
                <a:solidFill>
                  <a:srgbClr val="C00000"/>
                </a:solidFill>
                <a:latin typeface="Cambria"/>
                <a:ea typeface="Times New Roman"/>
                <a:cs typeface="Times New Roman"/>
              </a:rPr>
              <a:t>22-26 Ağustos 2022 </a:t>
            </a:r>
            <a:r>
              <a:rPr lang="tr-TR" sz="2800" b="1" i="1" dirty="0" smtClean="0">
                <a:solidFill>
                  <a:srgbClr val="0070C0"/>
                </a:solidFill>
                <a:latin typeface="Cambria"/>
                <a:ea typeface="Times New Roman"/>
                <a:cs typeface="Times New Roman"/>
              </a:rPr>
              <a:t>tarihleri arasında ilgili Fakülte Dekanlıkları/Meslek Yüksekokulu Müdürlüklerine şahsen veya noter vekaleti verilmiş vekilleri aracılığı ile yüz yüze </a:t>
            </a:r>
            <a:r>
              <a:rPr lang="tr-TR" sz="2800" b="1" i="1" u="sng" dirty="0" smtClean="0">
                <a:solidFill>
                  <a:srgbClr val="C00000"/>
                </a:solidFill>
                <a:latin typeface="Cambria"/>
                <a:ea typeface="Times New Roman"/>
                <a:cs typeface="Times New Roman"/>
              </a:rPr>
              <a:t>Geçici Kayıt</a:t>
            </a:r>
            <a:r>
              <a:rPr lang="tr-TR" sz="2800" b="1" i="1" dirty="0" smtClean="0">
                <a:solidFill>
                  <a:srgbClr val="C00000"/>
                </a:solidFill>
                <a:latin typeface="Cambria"/>
                <a:ea typeface="Times New Roman"/>
                <a:cs typeface="Times New Roman"/>
              </a:rPr>
              <a:t> </a:t>
            </a:r>
            <a:r>
              <a:rPr lang="tr-TR" sz="2800" b="1" i="1" dirty="0" smtClean="0">
                <a:solidFill>
                  <a:srgbClr val="0070C0"/>
                </a:solidFill>
                <a:latin typeface="Cambria"/>
                <a:ea typeface="Times New Roman"/>
                <a:cs typeface="Times New Roman"/>
              </a:rPr>
              <a:t>yaptıracaklardır. </a:t>
            </a:r>
            <a:endParaRPr lang="tr-TR" sz="2000" dirty="0">
              <a:solidFill>
                <a:srgbClr val="0070C0"/>
              </a:solidFill>
              <a:latin typeface="Calibri"/>
              <a:ea typeface="Calibri"/>
              <a:cs typeface="Times New Roman"/>
            </a:endParaRPr>
          </a:p>
          <a:p>
            <a:pPr lvl="0" algn="just">
              <a:lnSpc>
                <a:spcPct val="115000"/>
              </a:lnSpc>
              <a:spcAft>
                <a:spcPts val="750"/>
              </a:spcAft>
              <a:buClr>
                <a:srgbClr val="C00000"/>
              </a:buClr>
              <a:buFont typeface="Wingdings" panose="05000000000000000000" pitchFamily="2" charset="2"/>
              <a:buChar char="v"/>
            </a:pPr>
            <a:r>
              <a:rPr lang="tr-TR" sz="2800" b="1" i="1" dirty="0" smtClean="0">
                <a:solidFill>
                  <a:srgbClr val="0070C0"/>
                </a:solidFill>
                <a:latin typeface="Cambria"/>
                <a:ea typeface="Times New Roman"/>
                <a:cs typeface="Times New Roman"/>
              </a:rPr>
              <a:t>Üniversitemiz bünyesinde bir Yükseköğretim Programına kayıt hakkı kazanan ancak </a:t>
            </a:r>
            <a:r>
              <a:rPr lang="tr-TR" sz="2800" b="1" i="1" u="sng" dirty="0" err="1" smtClean="0">
                <a:solidFill>
                  <a:srgbClr val="C00000"/>
                </a:solidFill>
                <a:latin typeface="Cambria"/>
                <a:ea typeface="Times New Roman"/>
                <a:cs typeface="Times New Roman"/>
              </a:rPr>
              <a:t>önlisans</a:t>
            </a:r>
            <a:r>
              <a:rPr lang="tr-TR" sz="2800" b="1" i="1" u="sng" dirty="0" smtClean="0">
                <a:solidFill>
                  <a:srgbClr val="C00000"/>
                </a:solidFill>
                <a:latin typeface="Cambria"/>
                <a:ea typeface="Times New Roman"/>
                <a:cs typeface="Times New Roman"/>
              </a:rPr>
              <a:t> veya lisans programlarında</a:t>
            </a:r>
            <a:r>
              <a:rPr lang="tr-TR" sz="2800" b="1" i="1" dirty="0" smtClean="0">
                <a:solidFill>
                  <a:srgbClr val="C00000"/>
                </a:solidFill>
                <a:latin typeface="Cambria"/>
                <a:ea typeface="Times New Roman"/>
                <a:cs typeface="Times New Roman"/>
              </a:rPr>
              <a:t> </a:t>
            </a:r>
            <a:r>
              <a:rPr lang="tr-TR" sz="2800" b="1" i="1" dirty="0" smtClean="0">
                <a:solidFill>
                  <a:srgbClr val="0070C0"/>
                </a:solidFill>
                <a:latin typeface="Cambria"/>
                <a:ea typeface="Times New Roman"/>
                <a:cs typeface="Times New Roman"/>
              </a:rPr>
              <a:t>mezun aşamasında olup staj, bütünleme veya tek ders sınavına girecek adaylar </a:t>
            </a:r>
            <a:r>
              <a:rPr lang="tr-TR" sz="2800" b="1" i="1" dirty="0" smtClean="0">
                <a:solidFill>
                  <a:srgbClr val="C00000"/>
                </a:solidFill>
                <a:latin typeface="Cambria"/>
                <a:ea typeface="Times New Roman"/>
                <a:cs typeface="Times New Roman"/>
              </a:rPr>
              <a:t>22-26 Ağustos 2022 </a:t>
            </a:r>
            <a:r>
              <a:rPr lang="tr-TR" sz="2800" b="1" i="1" dirty="0" smtClean="0">
                <a:solidFill>
                  <a:srgbClr val="0070C0"/>
                </a:solidFill>
                <a:latin typeface="Cambria"/>
                <a:ea typeface="Times New Roman"/>
                <a:cs typeface="Times New Roman"/>
              </a:rPr>
              <a:t>tarihleri arasında ilgili Fakülte Dekanlıkları/Meslek Yüksekokulu Müdürlüklerine şahsen veya noter vekaleti verilmiş vekilleri aracılığı ile yüz yüze </a:t>
            </a:r>
            <a:r>
              <a:rPr lang="tr-TR" sz="2800" b="1" i="1" u="sng" dirty="0" smtClean="0">
                <a:solidFill>
                  <a:srgbClr val="C00000"/>
                </a:solidFill>
                <a:latin typeface="Cambria"/>
                <a:ea typeface="Times New Roman"/>
                <a:cs typeface="Times New Roman"/>
              </a:rPr>
              <a:t>Geçici Kayıt</a:t>
            </a:r>
            <a:r>
              <a:rPr lang="tr-TR" sz="2800" b="1" i="1" dirty="0" smtClean="0">
                <a:solidFill>
                  <a:srgbClr val="0070C0"/>
                </a:solidFill>
                <a:latin typeface="Cambria"/>
                <a:ea typeface="Times New Roman"/>
                <a:cs typeface="Times New Roman"/>
              </a:rPr>
              <a:t> yaptıracaklardır. </a:t>
            </a:r>
            <a:endParaRPr lang="tr-TR" sz="2000" dirty="0" smtClean="0">
              <a:solidFill>
                <a:srgbClr val="0070C0"/>
              </a:solidFill>
              <a:latin typeface="Calibri"/>
              <a:ea typeface="Calibri"/>
              <a:cs typeface="Times New Roman"/>
            </a:endParaRPr>
          </a:p>
        </p:txBody>
      </p:sp>
      <p:sp>
        <p:nvSpPr>
          <p:cNvPr id="2" name="Başlık 1"/>
          <p:cNvSpPr>
            <a:spLocks noGrp="1"/>
          </p:cNvSpPr>
          <p:nvPr>
            <p:ph type="title"/>
          </p:nvPr>
        </p:nvSpPr>
        <p:spPr/>
        <p:txBody>
          <a:bodyPr>
            <a:normAutofit/>
          </a:bodyPr>
          <a:lstStyle/>
          <a:p>
            <a:pPr algn="ctr">
              <a:lnSpc>
                <a:spcPct val="115000"/>
              </a:lnSpc>
              <a:spcAft>
                <a:spcPts val="0"/>
              </a:spcAft>
            </a:pPr>
            <a:r>
              <a:rPr lang="tr-TR" sz="4900" b="1" i="1" dirty="0" smtClean="0">
                <a:solidFill>
                  <a:srgbClr val="C66951"/>
                </a:solidFill>
                <a:latin typeface="Cambria"/>
                <a:ea typeface="Times New Roman"/>
                <a:cs typeface="Times New Roman"/>
              </a:rPr>
              <a:t>Geçici Kayıt </a:t>
            </a:r>
            <a:r>
              <a:rPr lang="tr-TR" sz="4900" b="1" i="1" dirty="0">
                <a:solidFill>
                  <a:srgbClr val="C66951"/>
                </a:solidFill>
                <a:latin typeface="Cambria"/>
                <a:ea typeface="Times New Roman"/>
                <a:cs typeface="Times New Roman"/>
              </a:rPr>
              <a:t>İşlemleri</a:t>
            </a:r>
            <a:endParaRPr lang="tr-TR" sz="4900" dirty="0"/>
          </a:p>
        </p:txBody>
      </p:sp>
    </p:spTree>
    <p:extLst>
      <p:ext uri="{BB962C8B-B14F-4D97-AF65-F5344CB8AC3E}">
        <p14:creationId xmlns:p14="http://schemas.microsoft.com/office/powerpoint/2010/main" val="171925325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62500" lnSpcReduction="20000"/>
          </a:bodyPr>
          <a:lstStyle/>
          <a:p>
            <a:pPr marL="342900" lvl="0" indent="-342900" algn="just">
              <a:lnSpc>
                <a:spcPct val="115000"/>
              </a:lnSpc>
              <a:spcAft>
                <a:spcPts val="750"/>
              </a:spcAft>
              <a:buClr>
                <a:srgbClr val="C00000"/>
              </a:buClr>
              <a:buFont typeface="Wingdings"/>
              <a:buChar char=""/>
            </a:pPr>
            <a:r>
              <a:rPr lang="tr-TR" sz="2800" b="1" i="1" dirty="0">
                <a:solidFill>
                  <a:srgbClr val="0070C0"/>
                </a:solidFill>
                <a:latin typeface="Cambria"/>
                <a:ea typeface="Times New Roman"/>
                <a:cs typeface="Times New Roman"/>
              </a:rPr>
              <a:t>Bu adayların mezun olduklarına ilişkin belgelerini </a:t>
            </a:r>
            <a:r>
              <a:rPr lang="tr-TR" sz="2800" b="1" i="1" dirty="0" smtClean="0">
                <a:solidFill>
                  <a:srgbClr val="0070C0"/>
                </a:solidFill>
                <a:latin typeface="Cambria"/>
                <a:ea typeface="Times New Roman"/>
                <a:cs typeface="Times New Roman"/>
              </a:rPr>
              <a:t>       </a:t>
            </a:r>
            <a:r>
              <a:rPr lang="tr-TR" sz="2800" b="1" i="1" dirty="0" smtClean="0">
                <a:solidFill>
                  <a:srgbClr val="C00000"/>
                </a:solidFill>
                <a:latin typeface="Cambria"/>
                <a:ea typeface="Times New Roman"/>
                <a:cs typeface="Times New Roman"/>
              </a:rPr>
              <a:t>30 </a:t>
            </a:r>
            <a:r>
              <a:rPr lang="tr-TR" sz="2800" b="1" i="1" dirty="0">
                <a:solidFill>
                  <a:srgbClr val="C00000"/>
                </a:solidFill>
                <a:latin typeface="Cambria"/>
                <a:ea typeface="Times New Roman"/>
                <a:cs typeface="Times New Roman"/>
              </a:rPr>
              <a:t>Aralık </a:t>
            </a:r>
            <a:r>
              <a:rPr lang="tr-TR" sz="2800" b="1" i="1" dirty="0" smtClean="0">
                <a:solidFill>
                  <a:srgbClr val="C00000"/>
                </a:solidFill>
                <a:latin typeface="Cambria"/>
                <a:ea typeface="Times New Roman"/>
                <a:cs typeface="Times New Roman"/>
              </a:rPr>
              <a:t>2022</a:t>
            </a:r>
            <a:r>
              <a:rPr lang="tr-TR" sz="2800" b="1" i="1" dirty="0" smtClean="0">
                <a:solidFill>
                  <a:srgbClr val="0070C0"/>
                </a:solidFill>
                <a:latin typeface="Cambria"/>
                <a:ea typeface="Times New Roman"/>
                <a:cs typeface="Times New Roman"/>
              </a:rPr>
              <a:t> </a:t>
            </a:r>
            <a:r>
              <a:rPr lang="tr-TR" sz="2800" b="1" i="1" dirty="0">
                <a:solidFill>
                  <a:srgbClr val="0070C0"/>
                </a:solidFill>
                <a:latin typeface="Cambria"/>
                <a:ea typeface="Times New Roman"/>
                <a:cs typeface="Times New Roman"/>
              </a:rPr>
              <a:t>tarihi mesai bitimine kadar getirmeleri halinde asıl kayıtları </a:t>
            </a:r>
            <a:r>
              <a:rPr lang="tr-TR" sz="2800" b="1" i="1" dirty="0" smtClean="0">
                <a:solidFill>
                  <a:srgbClr val="0070C0"/>
                </a:solidFill>
                <a:latin typeface="Cambria"/>
                <a:ea typeface="Times New Roman"/>
                <a:cs typeface="Times New Roman"/>
              </a:rPr>
              <a:t>yapılacaktır.</a:t>
            </a:r>
          </a:p>
          <a:p>
            <a:pPr marL="342900" lvl="0" indent="-342900" algn="just">
              <a:lnSpc>
                <a:spcPct val="115000"/>
              </a:lnSpc>
              <a:spcAft>
                <a:spcPts val="750"/>
              </a:spcAft>
              <a:buClr>
                <a:srgbClr val="C00000"/>
              </a:buClr>
              <a:buFont typeface="Wingdings"/>
              <a:buChar char=""/>
            </a:pPr>
            <a:r>
              <a:rPr lang="tr-TR" sz="2900" b="1" i="1" dirty="0" smtClean="0">
                <a:solidFill>
                  <a:srgbClr val="0070C0"/>
                </a:solidFill>
                <a:latin typeface="Cambria"/>
                <a:ea typeface="Calibri"/>
                <a:cs typeface="Times New Roman"/>
              </a:rPr>
              <a:t>Geçici </a:t>
            </a:r>
            <a:r>
              <a:rPr lang="tr-TR" sz="2900" b="1" i="1" dirty="0">
                <a:solidFill>
                  <a:srgbClr val="0070C0"/>
                </a:solidFill>
                <a:latin typeface="Cambria"/>
                <a:ea typeface="Calibri"/>
                <a:cs typeface="Times New Roman"/>
              </a:rPr>
              <a:t>Kayıt yaptıran adaylar, asıl </a:t>
            </a:r>
            <a:r>
              <a:rPr lang="tr-TR" sz="2900" b="1" i="1" dirty="0" smtClean="0">
                <a:solidFill>
                  <a:srgbClr val="0070C0"/>
                </a:solidFill>
                <a:latin typeface="Cambria"/>
                <a:ea typeface="Calibri"/>
                <a:cs typeface="Times New Roman"/>
              </a:rPr>
              <a:t>kayıtlarını </a:t>
            </a:r>
            <a:r>
              <a:rPr lang="tr-TR" sz="2900" b="1" i="1" dirty="0">
                <a:solidFill>
                  <a:srgbClr val="0070C0"/>
                </a:solidFill>
                <a:latin typeface="Cambria"/>
                <a:ea typeface="Calibri"/>
                <a:cs typeface="Times New Roman"/>
              </a:rPr>
              <a:t>yaptırana kadar öğrencilik haklarından yararlanamaz</a:t>
            </a:r>
            <a:r>
              <a:rPr lang="tr-TR" b="1" i="1" dirty="0" smtClean="0">
                <a:solidFill>
                  <a:srgbClr val="0070C0"/>
                </a:solidFill>
                <a:latin typeface="Cambria"/>
                <a:ea typeface="Calibri"/>
                <a:cs typeface="Times New Roman"/>
              </a:rPr>
              <a:t>.</a:t>
            </a:r>
            <a:endParaRPr lang="tr-TR" sz="2000" dirty="0">
              <a:solidFill>
                <a:srgbClr val="0070C0"/>
              </a:solidFill>
              <a:latin typeface="Calibri"/>
              <a:ea typeface="Calibri"/>
              <a:cs typeface="Times New Roman"/>
            </a:endParaRPr>
          </a:p>
          <a:p>
            <a:pPr marL="342900" lvl="0" indent="-342900" algn="just">
              <a:lnSpc>
                <a:spcPct val="115000"/>
              </a:lnSpc>
              <a:spcAft>
                <a:spcPts val="750"/>
              </a:spcAft>
              <a:buClr>
                <a:srgbClr val="C00000"/>
              </a:buClr>
              <a:buFont typeface="Wingdings"/>
              <a:buChar char=""/>
            </a:pPr>
            <a:r>
              <a:rPr lang="tr-TR" sz="2800" b="1" i="1" dirty="0" smtClean="0">
                <a:solidFill>
                  <a:srgbClr val="C00000"/>
                </a:solidFill>
                <a:latin typeface="Cambria"/>
                <a:ea typeface="Times New Roman"/>
                <a:cs typeface="Times New Roman"/>
              </a:rPr>
              <a:t>30 Aralık 2022 </a:t>
            </a:r>
            <a:r>
              <a:rPr lang="tr-TR" sz="2800" b="1" i="1" dirty="0" smtClean="0">
                <a:solidFill>
                  <a:srgbClr val="0070C0"/>
                </a:solidFill>
                <a:latin typeface="Cambria"/>
                <a:ea typeface="Times New Roman"/>
                <a:cs typeface="Times New Roman"/>
              </a:rPr>
              <a:t>tarihine </a:t>
            </a:r>
            <a:r>
              <a:rPr lang="tr-TR" sz="2800" b="1" i="1" dirty="0">
                <a:solidFill>
                  <a:srgbClr val="0070C0"/>
                </a:solidFill>
                <a:latin typeface="Cambria"/>
                <a:ea typeface="Times New Roman"/>
                <a:cs typeface="Times New Roman"/>
              </a:rPr>
              <a:t>kadar mezun olduklarını belgeleyemeyenlerin geçici kayıtları silinecektir</a:t>
            </a:r>
            <a:r>
              <a:rPr lang="tr-TR" sz="2800" b="1" i="1" dirty="0" smtClean="0">
                <a:solidFill>
                  <a:srgbClr val="0070C0"/>
                </a:solidFill>
                <a:latin typeface="Cambria"/>
                <a:ea typeface="Times New Roman"/>
                <a:cs typeface="Times New Roman"/>
              </a:rPr>
              <a:t>.</a:t>
            </a:r>
            <a:endParaRPr lang="tr-TR" sz="2000" dirty="0">
              <a:solidFill>
                <a:srgbClr val="0070C0"/>
              </a:solidFill>
              <a:latin typeface="Calibri"/>
              <a:ea typeface="Calibri"/>
              <a:cs typeface="Times New Roman"/>
            </a:endParaRPr>
          </a:p>
          <a:p>
            <a:pPr marL="342900" lvl="0" indent="-342900" algn="just">
              <a:lnSpc>
                <a:spcPct val="115000"/>
              </a:lnSpc>
              <a:spcAft>
                <a:spcPts val="750"/>
              </a:spcAft>
              <a:buClr>
                <a:srgbClr val="C00000"/>
              </a:buClr>
              <a:buFont typeface="Wingdings"/>
              <a:buChar char=""/>
            </a:pPr>
            <a:r>
              <a:rPr lang="tr-TR" sz="2800" b="1" i="1" dirty="0">
                <a:solidFill>
                  <a:srgbClr val="0070C0"/>
                </a:solidFill>
                <a:latin typeface="Cambria"/>
                <a:ea typeface="Times New Roman"/>
                <a:cs typeface="Times New Roman"/>
              </a:rPr>
              <a:t>Geçici kayıt yaptıran adaylar, derslere devamsızlık sınırı aşılmadan asıl kayıtları yapıldığı takdirde ders kaydı yapabileceklerdir</a:t>
            </a:r>
            <a:r>
              <a:rPr lang="tr-TR" sz="2800" b="1" i="1" dirty="0" smtClean="0">
                <a:solidFill>
                  <a:srgbClr val="0070C0"/>
                </a:solidFill>
                <a:latin typeface="Cambria"/>
                <a:ea typeface="Times New Roman"/>
                <a:cs typeface="Times New Roman"/>
              </a:rPr>
              <a:t>.</a:t>
            </a:r>
          </a:p>
          <a:p>
            <a:endParaRPr lang="tr-TR" dirty="0"/>
          </a:p>
        </p:txBody>
      </p:sp>
      <p:sp>
        <p:nvSpPr>
          <p:cNvPr id="2" name="Başlık 1"/>
          <p:cNvSpPr>
            <a:spLocks noGrp="1"/>
          </p:cNvSpPr>
          <p:nvPr>
            <p:ph type="title"/>
          </p:nvPr>
        </p:nvSpPr>
        <p:spPr/>
        <p:txBody>
          <a:bodyPr/>
          <a:lstStyle/>
          <a:p>
            <a:pPr algn="ctr"/>
            <a:r>
              <a:rPr lang="tr-TR" sz="4900" b="1" i="1" dirty="0">
                <a:solidFill>
                  <a:srgbClr val="C66951"/>
                </a:solidFill>
                <a:latin typeface="Cambria"/>
                <a:ea typeface="Times New Roman"/>
                <a:cs typeface="Times New Roman"/>
              </a:rPr>
              <a:t>Geçici Kayıt İşlemleri</a:t>
            </a:r>
            <a:endParaRPr lang="tr-TR" dirty="0"/>
          </a:p>
        </p:txBody>
      </p:sp>
    </p:spTree>
    <p:extLst>
      <p:ext uri="{BB962C8B-B14F-4D97-AF65-F5344CB8AC3E}">
        <p14:creationId xmlns:p14="http://schemas.microsoft.com/office/powerpoint/2010/main" val="385644240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Autofit/>
          </a:bodyPr>
          <a:lstStyle/>
          <a:p>
            <a:pPr marL="342900" lvl="0" indent="-342900" algn="just">
              <a:lnSpc>
                <a:spcPct val="115000"/>
              </a:lnSpc>
              <a:spcAft>
                <a:spcPts val="750"/>
              </a:spcAft>
              <a:buClr>
                <a:srgbClr val="C00000"/>
              </a:buClr>
              <a:buFont typeface="Wingdings"/>
              <a:buChar char=""/>
            </a:pPr>
            <a:r>
              <a:rPr lang="tr-TR" sz="1600" b="1" i="1" dirty="0">
                <a:solidFill>
                  <a:schemeClr val="tx2">
                    <a:lumMod val="60000"/>
                    <a:lumOff val="40000"/>
                  </a:schemeClr>
                </a:solidFill>
                <a:latin typeface="Cambria"/>
                <a:ea typeface="Times New Roman"/>
                <a:cs typeface="Times New Roman"/>
              </a:rPr>
              <a:t>A</a:t>
            </a:r>
            <a:r>
              <a:rPr lang="tr-TR" sz="1600" b="1" i="1" dirty="0">
                <a:solidFill>
                  <a:srgbClr val="0070C0"/>
                </a:solidFill>
                <a:latin typeface="Cambria"/>
                <a:ea typeface="Times New Roman"/>
                <a:cs typeface="Times New Roman"/>
              </a:rPr>
              <a:t>dayların kayıt için bizzat veya noter vekaleti verilmiş vekilleri aracılığı ile başvurmaları (</a:t>
            </a:r>
            <a:r>
              <a:rPr lang="tr-TR" sz="1600" b="1" i="1" u="sng" dirty="0">
                <a:solidFill>
                  <a:srgbClr val="0070C0"/>
                </a:solidFill>
                <a:latin typeface="Cambria"/>
                <a:ea typeface="Times New Roman"/>
                <a:cs typeface="Times New Roman"/>
              </a:rPr>
              <a:t>elektronik kayıt hariç</a:t>
            </a:r>
            <a:r>
              <a:rPr lang="tr-TR" sz="1600" b="1" i="1" dirty="0">
                <a:solidFill>
                  <a:srgbClr val="0070C0"/>
                </a:solidFill>
                <a:latin typeface="Cambria"/>
                <a:ea typeface="Times New Roman"/>
                <a:cs typeface="Times New Roman"/>
              </a:rPr>
              <a:t>) gerekmektedir. Posta ile kayıt yapılmaz.</a:t>
            </a:r>
            <a:endParaRPr lang="tr-TR" sz="1600" dirty="0">
              <a:solidFill>
                <a:srgbClr val="0070C0"/>
              </a:solidFill>
              <a:latin typeface="Calibri"/>
              <a:ea typeface="Calibri"/>
              <a:cs typeface="Times New Roman"/>
            </a:endParaRPr>
          </a:p>
          <a:p>
            <a:pPr marL="342900" lvl="0" indent="-342900" algn="just">
              <a:lnSpc>
                <a:spcPct val="115000"/>
              </a:lnSpc>
              <a:spcAft>
                <a:spcPts val="750"/>
              </a:spcAft>
              <a:buClr>
                <a:srgbClr val="C00000"/>
              </a:buClr>
              <a:buFont typeface="Wingdings"/>
              <a:buChar char=""/>
            </a:pPr>
            <a:r>
              <a:rPr lang="tr-TR" sz="1600" b="1" i="1" dirty="0">
                <a:solidFill>
                  <a:srgbClr val="0070C0"/>
                </a:solidFill>
                <a:latin typeface="Cambria"/>
                <a:ea typeface="Times New Roman"/>
                <a:cs typeface="Times New Roman"/>
              </a:rPr>
              <a:t>Kayıt için istenen belgelerin onaysız sureti veya fotokopisi kabul edilmez.</a:t>
            </a:r>
            <a:endParaRPr lang="tr-TR" sz="1600" dirty="0">
              <a:solidFill>
                <a:srgbClr val="0070C0"/>
              </a:solidFill>
              <a:latin typeface="Calibri"/>
              <a:ea typeface="Calibri"/>
              <a:cs typeface="Times New Roman"/>
            </a:endParaRPr>
          </a:p>
          <a:p>
            <a:pPr marL="342900" lvl="0" indent="-342900" algn="just">
              <a:lnSpc>
                <a:spcPct val="115000"/>
              </a:lnSpc>
              <a:spcAft>
                <a:spcPts val="750"/>
              </a:spcAft>
              <a:buClr>
                <a:srgbClr val="C00000"/>
              </a:buClr>
              <a:buFont typeface="Wingdings"/>
              <a:buChar char=""/>
            </a:pPr>
            <a:r>
              <a:rPr lang="tr-TR" sz="1600" b="1" i="1" dirty="0">
                <a:solidFill>
                  <a:srgbClr val="0070C0"/>
                </a:solidFill>
                <a:latin typeface="Cambria"/>
                <a:ea typeface="Times New Roman"/>
                <a:cs typeface="Times New Roman"/>
              </a:rPr>
              <a:t>Belgeler eksik ise kayıt yapılmaz. </a:t>
            </a:r>
            <a:endParaRPr lang="tr-TR" sz="1600" dirty="0">
              <a:solidFill>
                <a:srgbClr val="0070C0"/>
              </a:solidFill>
              <a:latin typeface="Calibri"/>
              <a:ea typeface="Calibri"/>
              <a:cs typeface="Times New Roman"/>
            </a:endParaRPr>
          </a:p>
          <a:p>
            <a:pPr marL="342900" lvl="0" indent="-342900" algn="just">
              <a:lnSpc>
                <a:spcPct val="115000"/>
              </a:lnSpc>
              <a:spcAft>
                <a:spcPts val="750"/>
              </a:spcAft>
              <a:buClr>
                <a:srgbClr val="C00000"/>
              </a:buClr>
              <a:buFont typeface="Wingdings"/>
              <a:buChar char=""/>
            </a:pPr>
            <a:r>
              <a:rPr lang="tr-TR" sz="1600" b="1" i="1" dirty="0">
                <a:solidFill>
                  <a:srgbClr val="0070C0"/>
                </a:solidFill>
                <a:latin typeface="Cambria"/>
                <a:ea typeface="Times New Roman"/>
                <a:cs typeface="Times New Roman"/>
              </a:rPr>
              <a:t>Belirtilen tarihler arasında kaydını yaptırmayan aday herhangi bir hak iddia edemez.</a:t>
            </a:r>
            <a:endParaRPr lang="tr-TR" sz="1600" dirty="0">
              <a:solidFill>
                <a:srgbClr val="0070C0"/>
              </a:solidFill>
              <a:latin typeface="Calibri"/>
              <a:ea typeface="Calibri"/>
              <a:cs typeface="Times New Roman"/>
            </a:endParaRPr>
          </a:p>
          <a:p>
            <a:pPr marL="342900" lvl="0" indent="-342900" algn="just">
              <a:lnSpc>
                <a:spcPct val="115000"/>
              </a:lnSpc>
              <a:spcAft>
                <a:spcPts val="750"/>
              </a:spcAft>
              <a:buClr>
                <a:srgbClr val="C00000"/>
              </a:buClr>
              <a:buFont typeface="Wingdings"/>
              <a:buChar char=""/>
            </a:pPr>
            <a:r>
              <a:rPr lang="tr-TR" sz="1600" b="1" i="1" dirty="0">
                <a:solidFill>
                  <a:srgbClr val="0070C0"/>
                </a:solidFill>
                <a:latin typeface="Cambria"/>
                <a:ea typeface="Times New Roman"/>
                <a:cs typeface="Times New Roman"/>
              </a:rPr>
              <a:t>Yükseköğretim kurumları, kayıt yaptıracak adaylardan sağlık kurulu raporu isteyebilir</a:t>
            </a:r>
            <a:r>
              <a:rPr lang="tr-TR" sz="1600" b="1" i="1" dirty="0" smtClean="0">
                <a:solidFill>
                  <a:srgbClr val="0070C0"/>
                </a:solidFill>
                <a:latin typeface="Cambria"/>
                <a:ea typeface="Times New Roman"/>
                <a:cs typeface="Times New Roman"/>
              </a:rPr>
              <a:t>.</a:t>
            </a:r>
            <a:endParaRPr lang="tr-TR" sz="1600" dirty="0">
              <a:solidFill>
                <a:srgbClr val="0070C0"/>
              </a:solidFill>
              <a:latin typeface="Calibri"/>
              <a:ea typeface="Calibri"/>
              <a:cs typeface="Times New Roman"/>
            </a:endParaRPr>
          </a:p>
        </p:txBody>
      </p:sp>
      <p:sp>
        <p:nvSpPr>
          <p:cNvPr id="2" name="Başlık 1"/>
          <p:cNvSpPr>
            <a:spLocks noGrp="1"/>
          </p:cNvSpPr>
          <p:nvPr>
            <p:ph type="title"/>
          </p:nvPr>
        </p:nvSpPr>
        <p:spPr/>
        <p:txBody>
          <a:bodyPr/>
          <a:lstStyle/>
          <a:p>
            <a:pPr algn="ctr"/>
            <a:r>
              <a:rPr lang="tr-TR" b="1" dirty="0" smtClean="0">
                <a:solidFill>
                  <a:srgbClr val="FF0000"/>
                </a:solidFill>
              </a:rPr>
              <a:t>ÖNEMLİ NOTLAR!</a:t>
            </a:r>
            <a:endParaRPr lang="tr-TR" dirty="0"/>
          </a:p>
        </p:txBody>
      </p:sp>
    </p:spTree>
    <p:extLst>
      <p:ext uri="{BB962C8B-B14F-4D97-AF65-F5344CB8AC3E}">
        <p14:creationId xmlns:p14="http://schemas.microsoft.com/office/powerpoint/2010/main" val="424606703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marL="342900" lvl="0" indent="-342900" algn="just">
              <a:lnSpc>
                <a:spcPct val="115000"/>
              </a:lnSpc>
              <a:spcAft>
                <a:spcPts val="750"/>
              </a:spcAft>
              <a:buClr>
                <a:srgbClr val="C00000"/>
              </a:buClr>
              <a:buFont typeface="Wingdings"/>
              <a:buChar char=""/>
            </a:pPr>
            <a:r>
              <a:rPr lang="tr-TR" sz="1500" b="1" i="1" dirty="0">
                <a:solidFill>
                  <a:srgbClr val="0070C0"/>
                </a:solidFill>
                <a:latin typeface="Cambria"/>
                <a:ea typeface="Times New Roman"/>
                <a:cs typeface="Times New Roman"/>
              </a:rPr>
              <a:t>Üniversiteler, gerçeğe aykırı beyanda bulunarak kayıt yaptıran adaylar hakkında gerekli yasal işlemleri yapmaya yetkilidir. </a:t>
            </a:r>
            <a:endParaRPr lang="tr-TR" sz="1500" b="1" i="1" dirty="0" smtClean="0">
              <a:solidFill>
                <a:srgbClr val="0070C0"/>
              </a:solidFill>
              <a:latin typeface="Cambria"/>
              <a:ea typeface="Times New Roman"/>
              <a:cs typeface="Times New Roman"/>
            </a:endParaRPr>
          </a:p>
          <a:p>
            <a:pPr marL="342900" lvl="0" indent="-342900" algn="just">
              <a:lnSpc>
                <a:spcPct val="115000"/>
              </a:lnSpc>
              <a:spcAft>
                <a:spcPts val="750"/>
              </a:spcAft>
              <a:buClr>
                <a:srgbClr val="C00000"/>
              </a:buClr>
              <a:buFont typeface="Wingdings"/>
              <a:buChar char=""/>
            </a:pPr>
            <a:r>
              <a:rPr lang="tr-TR" sz="1500" b="1" i="1" dirty="0" smtClean="0">
                <a:solidFill>
                  <a:srgbClr val="0070C0"/>
                </a:solidFill>
                <a:latin typeface="Cambria"/>
                <a:ea typeface="Times New Roman"/>
                <a:cs typeface="Times New Roman"/>
              </a:rPr>
              <a:t>ÖSYS </a:t>
            </a:r>
            <a:r>
              <a:rPr lang="tr-TR" sz="1500" b="1" i="1" dirty="0">
                <a:solidFill>
                  <a:srgbClr val="0070C0"/>
                </a:solidFill>
                <a:latin typeface="Cambria"/>
                <a:ea typeface="Times New Roman"/>
                <a:cs typeface="Times New Roman"/>
              </a:rPr>
              <a:t>Kılavuzlarında yer alan yükseköğretim programlarında aynı anda örgün iki ön lisans veya iki lisans programına kayıt yaptırılamayacağına ve eğitime devam edilemeyeceğine ilişkin 19/12/2013 tarihli Yükseköğretim Genel Kurul kararı uyarınca, durumları bu açıklamaya uyan adaylar halen kayıtlı oldukları yükseköğretim kurumundan ilişiklerini kesmedikleri takdirde yeni yerleştirildikleri yükseköğretim programına kayıt yaptıramazlar.</a:t>
            </a:r>
            <a:endParaRPr lang="tr-TR" sz="1500" dirty="0">
              <a:solidFill>
                <a:srgbClr val="0070C0"/>
              </a:solidFill>
              <a:latin typeface="Calibri"/>
              <a:ea typeface="Calibri"/>
              <a:cs typeface="Times New Roman"/>
            </a:endParaRPr>
          </a:p>
          <a:p>
            <a:pPr marL="342900" lvl="0" indent="-342900" algn="just">
              <a:lnSpc>
                <a:spcPct val="115000"/>
              </a:lnSpc>
              <a:spcAft>
                <a:spcPts val="750"/>
              </a:spcAft>
              <a:buClr>
                <a:srgbClr val="C00000"/>
              </a:buClr>
              <a:buFont typeface="Wingdings"/>
              <a:buChar char=""/>
            </a:pPr>
            <a:r>
              <a:rPr lang="tr-TR" sz="1500" b="1" i="1" dirty="0">
                <a:solidFill>
                  <a:srgbClr val="0070C0"/>
                </a:solidFill>
                <a:latin typeface="Cambria"/>
                <a:ea typeface="Times New Roman"/>
                <a:cs typeface="Times New Roman"/>
              </a:rPr>
              <a:t>Yurt başvurusu için öğrenci belgenizi, yüz yüze kayıtlarda kayıt bitiminde kayıt bürosundan, e-kayıt ile kayıt yapılması halinde e-devlet sitesinden kayıt yaptırdıktan sonraki iş günü temin edebilirsiniz</a:t>
            </a:r>
            <a:r>
              <a:rPr lang="tr-TR" sz="1500" b="1" i="1" dirty="0" smtClean="0">
                <a:solidFill>
                  <a:srgbClr val="0070C0"/>
                </a:solidFill>
                <a:latin typeface="Cambria"/>
                <a:ea typeface="Times New Roman"/>
                <a:cs typeface="Times New Roman"/>
              </a:rPr>
              <a:t>.</a:t>
            </a:r>
            <a:endParaRPr lang="tr-TR" sz="1500" dirty="0">
              <a:solidFill>
                <a:srgbClr val="0070C0"/>
              </a:solidFill>
              <a:latin typeface="Calibri"/>
              <a:ea typeface="Calibri"/>
              <a:cs typeface="Times New Roman"/>
            </a:endParaRPr>
          </a:p>
        </p:txBody>
      </p:sp>
      <p:sp>
        <p:nvSpPr>
          <p:cNvPr id="2" name="Başlık 1"/>
          <p:cNvSpPr>
            <a:spLocks noGrp="1"/>
          </p:cNvSpPr>
          <p:nvPr>
            <p:ph type="title"/>
          </p:nvPr>
        </p:nvSpPr>
        <p:spPr/>
        <p:txBody>
          <a:bodyPr/>
          <a:lstStyle/>
          <a:p>
            <a:pPr algn="ctr"/>
            <a:r>
              <a:rPr lang="tr-TR" b="1" dirty="0">
                <a:solidFill>
                  <a:srgbClr val="FF0000"/>
                </a:solidFill>
              </a:rPr>
              <a:t>ÖNEMLİ NOTLAR!</a:t>
            </a:r>
            <a:endParaRPr lang="tr-TR" dirty="0"/>
          </a:p>
        </p:txBody>
      </p:sp>
    </p:spTree>
    <p:extLst>
      <p:ext uri="{BB962C8B-B14F-4D97-AF65-F5344CB8AC3E}">
        <p14:creationId xmlns:p14="http://schemas.microsoft.com/office/powerpoint/2010/main" val="341377438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55000" lnSpcReduction="20000"/>
          </a:bodyPr>
          <a:lstStyle/>
          <a:p>
            <a:pPr marL="342900" lvl="0" indent="-342900" algn="just">
              <a:lnSpc>
                <a:spcPct val="115000"/>
              </a:lnSpc>
              <a:spcAft>
                <a:spcPts val="750"/>
              </a:spcAft>
              <a:buClr>
                <a:srgbClr val="C00000"/>
              </a:buClr>
              <a:buFont typeface="Wingdings"/>
              <a:buChar char=""/>
            </a:pPr>
            <a:r>
              <a:rPr lang="tr-TR" sz="2800" b="1" i="1" dirty="0">
                <a:solidFill>
                  <a:srgbClr val="0070C0"/>
                </a:solidFill>
                <a:latin typeface="Cambria"/>
                <a:ea typeface="Times New Roman"/>
                <a:cs typeface="Times New Roman"/>
              </a:rPr>
              <a:t>İkinci öğretim programı öğrencileri ile ikinci bir yükseköğretim programına kayıt yaptıracak adayların, ders kaydını yapmadan önce katkı payı/öğrenim ücretlerini yatırmış olmaları gerekmektedir.</a:t>
            </a:r>
            <a:endParaRPr lang="tr-TR" sz="2000" dirty="0">
              <a:solidFill>
                <a:srgbClr val="0070C0"/>
              </a:solidFill>
              <a:latin typeface="Calibri"/>
              <a:ea typeface="Calibri"/>
              <a:cs typeface="Times New Roman"/>
            </a:endParaRPr>
          </a:p>
          <a:p>
            <a:pPr marL="342900" lvl="0" indent="-342900" algn="just">
              <a:lnSpc>
                <a:spcPct val="115000"/>
              </a:lnSpc>
              <a:spcAft>
                <a:spcPts val="750"/>
              </a:spcAft>
              <a:buClr>
                <a:srgbClr val="C00000"/>
              </a:buClr>
              <a:buFont typeface="Wingdings"/>
              <a:buChar char=""/>
            </a:pPr>
            <a:r>
              <a:rPr lang="tr-TR" sz="2800" b="1" i="1" dirty="0">
                <a:solidFill>
                  <a:srgbClr val="0070C0"/>
                </a:solidFill>
                <a:latin typeface="Cambria"/>
                <a:ea typeface="Times New Roman"/>
                <a:cs typeface="Times New Roman"/>
              </a:rPr>
              <a:t>İkinci öğretim programlarına yerleşen veya ikinci bir yükseköğretim programına kayıt yaptıracak şehit ve gazi yakınları (kendisi, eş ve çocukları) durumlarını gösteren belge ile başvurmaları halinde katkı payı/öğrenim ücreti ödemeyeceklerdir; yapmış oldukları ödeme varsa iade talebinde bulunabileceklerdir.</a:t>
            </a:r>
            <a:endParaRPr lang="tr-TR" sz="2000" dirty="0">
              <a:solidFill>
                <a:srgbClr val="0070C0"/>
              </a:solidFill>
              <a:latin typeface="Calibri"/>
              <a:ea typeface="Calibri"/>
              <a:cs typeface="Times New Roman"/>
            </a:endParaRPr>
          </a:p>
          <a:p>
            <a:pPr marL="342900" lvl="0" indent="-342900" algn="just">
              <a:lnSpc>
                <a:spcPct val="115000"/>
              </a:lnSpc>
              <a:spcAft>
                <a:spcPts val="750"/>
              </a:spcAft>
              <a:buClr>
                <a:srgbClr val="C00000"/>
              </a:buClr>
              <a:buFont typeface="Wingdings"/>
              <a:buChar char=""/>
            </a:pPr>
            <a:r>
              <a:rPr lang="tr-TR" sz="2800" b="1" i="1" dirty="0">
                <a:solidFill>
                  <a:srgbClr val="0070C0"/>
                </a:solidFill>
                <a:latin typeface="Cambria"/>
                <a:ea typeface="Times New Roman"/>
                <a:cs typeface="Times New Roman"/>
              </a:rPr>
              <a:t>İkinci öğretim programlarına yerleşen engelli öğrenciler, engel oranını gösteren sağlık raporu ile başvurmaları halinde engel oranı kadar indirimli öğrenim ücreti ödeyeceklerdir; yapmış oldukları ödeme varsa iade talebinde </a:t>
            </a:r>
            <a:r>
              <a:rPr lang="tr-TR" sz="2800" b="1" i="1" dirty="0" smtClean="0">
                <a:solidFill>
                  <a:srgbClr val="0070C0"/>
                </a:solidFill>
                <a:latin typeface="Cambria"/>
                <a:ea typeface="Times New Roman"/>
                <a:cs typeface="Times New Roman"/>
              </a:rPr>
              <a:t>bulunabileceklerdir.</a:t>
            </a:r>
            <a:endParaRPr lang="tr-TR" sz="2000" dirty="0">
              <a:solidFill>
                <a:srgbClr val="0070C0"/>
              </a:solidFill>
              <a:latin typeface="Calibri"/>
              <a:ea typeface="Calibri"/>
              <a:cs typeface="Times New Roman"/>
            </a:endParaRPr>
          </a:p>
          <a:p>
            <a:endParaRPr lang="tr-TR" dirty="0"/>
          </a:p>
        </p:txBody>
      </p:sp>
      <p:sp>
        <p:nvSpPr>
          <p:cNvPr id="2" name="Başlık 1"/>
          <p:cNvSpPr>
            <a:spLocks noGrp="1"/>
          </p:cNvSpPr>
          <p:nvPr>
            <p:ph type="title"/>
          </p:nvPr>
        </p:nvSpPr>
        <p:spPr/>
        <p:txBody>
          <a:bodyPr/>
          <a:lstStyle/>
          <a:p>
            <a:pPr algn="ctr"/>
            <a:r>
              <a:rPr lang="tr-TR" b="1" dirty="0">
                <a:solidFill>
                  <a:srgbClr val="FF0000"/>
                </a:solidFill>
              </a:rPr>
              <a:t>ÖNEMLİ NOTLAR!</a:t>
            </a:r>
            <a:endParaRPr lang="tr-TR" dirty="0"/>
          </a:p>
        </p:txBody>
      </p:sp>
    </p:spTree>
    <p:extLst>
      <p:ext uri="{BB962C8B-B14F-4D97-AF65-F5344CB8AC3E}">
        <p14:creationId xmlns:p14="http://schemas.microsoft.com/office/powerpoint/2010/main" val="281801133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1916832"/>
            <a:ext cx="8229600" cy="4389120"/>
          </a:xfrm>
        </p:spPr>
        <p:txBody>
          <a:bodyPr>
            <a:normAutofit fontScale="47500" lnSpcReduction="20000"/>
          </a:bodyPr>
          <a:lstStyle/>
          <a:p>
            <a:pPr marL="0" indent="0" algn="just">
              <a:lnSpc>
                <a:spcPct val="115000"/>
              </a:lnSpc>
              <a:spcAft>
                <a:spcPts val="750"/>
              </a:spcAft>
              <a:buNone/>
            </a:pPr>
            <a:r>
              <a:rPr lang="tr-TR" sz="3300" i="1" dirty="0" smtClean="0">
                <a:solidFill>
                  <a:srgbClr val="7030A0"/>
                </a:solidFill>
                <a:latin typeface="Cambria"/>
                <a:ea typeface="Times New Roman"/>
                <a:cs typeface="Times New Roman"/>
              </a:rPr>
              <a:t>         </a:t>
            </a:r>
            <a:r>
              <a:rPr lang="tr-TR" sz="3300" b="1" i="1" dirty="0" smtClean="0">
                <a:solidFill>
                  <a:srgbClr val="7030A0"/>
                </a:solidFill>
                <a:latin typeface="Cambria"/>
                <a:ea typeface="Times New Roman"/>
                <a:cs typeface="Times New Roman"/>
              </a:rPr>
              <a:t>Üniversitemize </a:t>
            </a:r>
            <a:r>
              <a:rPr lang="tr-TR" sz="3300" b="1" i="1" dirty="0">
                <a:solidFill>
                  <a:srgbClr val="7030A0"/>
                </a:solidFill>
                <a:latin typeface="Cambria"/>
                <a:ea typeface="Times New Roman"/>
                <a:cs typeface="Times New Roman"/>
              </a:rPr>
              <a:t>e-kayıt yoluyla veya yüz yüze kayıt yaptıran </a:t>
            </a:r>
            <a:r>
              <a:rPr lang="tr-TR" sz="3300" b="1" i="1" dirty="0" smtClean="0">
                <a:solidFill>
                  <a:srgbClr val="7030A0"/>
                </a:solidFill>
                <a:latin typeface="Cambria"/>
                <a:ea typeface="Times New Roman"/>
                <a:cs typeface="Times New Roman"/>
              </a:rPr>
              <a:t>öğrencilerin </a:t>
            </a:r>
            <a:r>
              <a:rPr lang="tr-TR" sz="3300" b="1" i="1" dirty="0" smtClean="0">
                <a:solidFill>
                  <a:schemeClr val="accent3">
                    <a:lumMod val="75000"/>
                  </a:schemeClr>
                </a:solidFill>
                <a:latin typeface="Cambria"/>
                <a:ea typeface="Times New Roman"/>
                <a:cs typeface="Times New Roman"/>
              </a:rPr>
              <a:t>http</a:t>
            </a:r>
            <a:r>
              <a:rPr lang="tr-TR" sz="3300" b="1" i="1" dirty="0">
                <a:solidFill>
                  <a:schemeClr val="accent3">
                    <a:lumMod val="75000"/>
                  </a:schemeClr>
                </a:solidFill>
                <a:latin typeface="Cambria"/>
                <a:ea typeface="Times New Roman"/>
                <a:cs typeface="Times New Roman"/>
              </a:rPr>
              <a:t>://yenikayit.adu.edu.tr </a:t>
            </a:r>
            <a:r>
              <a:rPr lang="tr-TR" sz="3300" b="1" i="1" dirty="0">
                <a:solidFill>
                  <a:srgbClr val="7030A0"/>
                </a:solidFill>
                <a:latin typeface="Cambria"/>
                <a:ea typeface="Times New Roman"/>
                <a:cs typeface="Times New Roman"/>
              </a:rPr>
              <a:t>adresine giriş yapmaları ve aşağıdaki işlemleri tamamladıktan sonra </a:t>
            </a:r>
            <a:r>
              <a:rPr lang="tr-TR" sz="3300" b="1" i="1" dirty="0" smtClean="0">
                <a:solidFill>
                  <a:srgbClr val="7030A0"/>
                </a:solidFill>
                <a:latin typeface="Cambria"/>
                <a:ea typeface="Times New Roman"/>
                <a:cs typeface="Times New Roman"/>
              </a:rPr>
              <a:t>2022-2023 </a:t>
            </a:r>
            <a:r>
              <a:rPr lang="tr-TR" sz="3300" b="1" i="1" dirty="0">
                <a:solidFill>
                  <a:srgbClr val="7030A0"/>
                </a:solidFill>
                <a:latin typeface="Cambria"/>
                <a:ea typeface="Times New Roman"/>
                <a:cs typeface="Times New Roman"/>
              </a:rPr>
              <a:t>Yılı Akademik Takvimde belirtilen tarihler arasında ders kayıt işlemlerini gerçekleştirmeleri gerekmektedir:</a:t>
            </a:r>
            <a:endParaRPr lang="tr-TR" sz="3300" b="1" dirty="0">
              <a:solidFill>
                <a:srgbClr val="7030A0"/>
              </a:solidFill>
              <a:latin typeface="Calibri"/>
              <a:ea typeface="Calibri"/>
              <a:cs typeface="Times New Roman"/>
            </a:endParaRPr>
          </a:p>
          <a:p>
            <a:pPr marL="342900" lvl="0" indent="-342900" algn="just">
              <a:lnSpc>
                <a:spcPct val="115000"/>
              </a:lnSpc>
              <a:spcAft>
                <a:spcPts val="750"/>
              </a:spcAft>
              <a:buClr>
                <a:srgbClr val="C00000"/>
              </a:buClr>
              <a:buFont typeface="Wingdings"/>
              <a:buChar char=""/>
            </a:pPr>
            <a:r>
              <a:rPr lang="tr-TR" sz="3300" i="1" dirty="0">
                <a:solidFill>
                  <a:srgbClr val="7030A0"/>
                </a:solidFill>
                <a:latin typeface="Cambria"/>
                <a:ea typeface="Times New Roman"/>
                <a:cs typeface="Times New Roman"/>
              </a:rPr>
              <a:t>Katkı Payı / Öğrenim Ücreti Ödemesi; İkinci Öğretim Programlarına ve ikinci bir yükseköğretim programına kayıt yaptıran öğrencilerin ders kaydı yaptırabilmesi için öğrenim ücretini veya katkı payı ödemelerini yapmaları gerekmektedir.  Ödemeler, T.C. Kimlik Numarası ile Vakıfbank Bankamatikler, Mobil Bankacılık veya İnternet Bankacılığı üzerinden, </a:t>
            </a:r>
            <a:r>
              <a:rPr lang="tr-TR" sz="3300" i="1" dirty="0" smtClean="0">
                <a:solidFill>
                  <a:srgbClr val="7030A0"/>
                </a:solidFill>
                <a:latin typeface="Cambria"/>
                <a:ea typeface="Times New Roman"/>
                <a:cs typeface="Times New Roman"/>
              </a:rPr>
              <a:t>2022-2023 Akademik </a:t>
            </a:r>
            <a:r>
              <a:rPr lang="tr-TR" sz="3300" i="1" dirty="0">
                <a:solidFill>
                  <a:srgbClr val="7030A0"/>
                </a:solidFill>
                <a:latin typeface="Cambria"/>
                <a:ea typeface="Times New Roman"/>
                <a:cs typeface="Times New Roman"/>
              </a:rPr>
              <a:t>Takviminde belirtilen Katkı Payı/Öğrenim Ücreti Yatırma tarihlerinde yapılacaktır. Hesaba havale veya EFT yoluyla ödeme yapılmayacaktır. </a:t>
            </a:r>
            <a:r>
              <a:rPr lang="tr-TR" sz="3300" i="1" dirty="0">
                <a:solidFill>
                  <a:srgbClr val="7030A0"/>
                </a:solidFill>
                <a:latin typeface="Cambria"/>
                <a:ea typeface="Times New Roman"/>
                <a:cs typeface="Times New Roman"/>
                <a:hlinkClick r:id="rId2"/>
              </a:rPr>
              <a:t>https://</a:t>
            </a:r>
            <a:r>
              <a:rPr lang="tr-TR" sz="3300" i="1" dirty="0" smtClean="0">
                <a:solidFill>
                  <a:srgbClr val="7030A0"/>
                </a:solidFill>
                <a:latin typeface="Cambria"/>
                <a:ea typeface="Times New Roman"/>
                <a:cs typeface="Times New Roman"/>
                <a:hlinkClick r:id="rId2"/>
              </a:rPr>
              <a:t>idari.adu.edu.tr/db/ogrenciisleri/default.asp?idx=363638</a:t>
            </a:r>
            <a:endParaRPr lang="tr-TR" sz="3300" i="1" dirty="0" smtClean="0">
              <a:solidFill>
                <a:srgbClr val="7030A0"/>
              </a:solidFill>
              <a:latin typeface="Cambria"/>
              <a:ea typeface="Times New Roman"/>
              <a:cs typeface="Times New Roman"/>
            </a:endParaRPr>
          </a:p>
          <a:p>
            <a:pPr marL="342900" lvl="0" indent="-342900" algn="just">
              <a:lnSpc>
                <a:spcPct val="115000"/>
              </a:lnSpc>
              <a:spcAft>
                <a:spcPts val="750"/>
              </a:spcAft>
              <a:buClr>
                <a:srgbClr val="C00000"/>
              </a:buClr>
              <a:buFont typeface="Wingdings"/>
              <a:buChar char=""/>
            </a:pPr>
            <a:r>
              <a:rPr lang="tr-TR" sz="3300" i="1" dirty="0" smtClean="0">
                <a:solidFill>
                  <a:srgbClr val="7030A0"/>
                </a:solidFill>
                <a:latin typeface="Cambria"/>
                <a:ea typeface="Times New Roman"/>
                <a:cs typeface="Times New Roman"/>
              </a:rPr>
              <a:t>Öğrenci </a:t>
            </a:r>
            <a:r>
              <a:rPr lang="tr-TR" sz="3300" i="1" dirty="0">
                <a:solidFill>
                  <a:srgbClr val="7030A0"/>
                </a:solidFill>
                <a:latin typeface="Cambria"/>
                <a:ea typeface="Times New Roman"/>
                <a:cs typeface="Times New Roman"/>
              </a:rPr>
              <a:t>Bilgi Güncelleme, E-Devlet tarafından alınan kayıt bilgilerinizin kontrol edilmesi ve varsa eksik bilgilerin tamamlanması gerekmektedir.</a:t>
            </a:r>
            <a:endParaRPr lang="tr-TR" sz="3300" dirty="0">
              <a:solidFill>
                <a:srgbClr val="7030A0"/>
              </a:solidFill>
              <a:latin typeface="Calibri"/>
              <a:ea typeface="Calibri"/>
              <a:cs typeface="Times New Roman"/>
            </a:endParaRPr>
          </a:p>
          <a:p>
            <a:pPr marL="342900" lvl="0" indent="-342900" algn="just">
              <a:lnSpc>
                <a:spcPct val="115000"/>
              </a:lnSpc>
              <a:spcAft>
                <a:spcPts val="750"/>
              </a:spcAft>
              <a:buClr>
                <a:srgbClr val="C00000"/>
              </a:buClr>
              <a:buFont typeface="Wingdings"/>
              <a:buChar char=""/>
            </a:pPr>
            <a:r>
              <a:rPr lang="tr-TR" sz="3300" i="1" dirty="0">
                <a:solidFill>
                  <a:srgbClr val="7030A0"/>
                </a:solidFill>
                <a:latin typeface="Cambria"/>
                <a:ea typeface="Times New Roman"/>
                <a:cs typeface="Times New Roman"/>
              </a:rPr>
              <a:t>Kütüphane Üyeliği; Üniversitemizde öğrenim gördüğünüz sürece kütüphane hizmetlerinden yararlanabilmeniz için kütüphane üyeliğinizin gerçekleştirilmesi gerekmektedir.</a:t>
            </a:r>
            <a:endParaRPr lang="tr-TR" sz="3300" dirty="0">
              <a:solidFill>
                <a:srgbClr val="7030A0"/>
              </a:solidFill>
              <a:latin typeface="Calibri"/>
              <a:ea typeface="Calibri"/>
              <a:cs typeface="Times New Roman"/>
            </a:endParaRPr>
          </a:p>
          <a:p>
            <a:pPr marL="0" indent="0" algn="just">
              <a:lnSpc>
                <a:spcPct val="115000"/>
              </a:lnSpc>
              <a:spcAft>
                <a:spcPts val="750"/>
              </a:spcAft>
              <a:buNone/>
            </a:pPr>
            <a:endParaRPr lang="tr-TR" sz="2800" b="1" dirty="0" smtClean="0">
              <a:solidFill>
                <a:srgbClr val="333333"/>
              </a:solidFill>
              <a:latin typeface="Arial"/>
              <a:ea typeface="Times New Roman"/>
              <a:cs typeface="Times New Roman"/>
            </a:endParaRPr>
          </a:p>
        </p:txBody>
      </p:sp>
      <p:sp>
        <p:nvSpPr>
          <p:cNvPr id="2" name="Başlık 1"/>
          <p:cNvSpPr>
            <a:spLocks noGrp="1"/>
          </p:cNvSpPr>
          <p:nvPr>
            <p:ph type="title"/>
          </p:nvPr>
        </p:nvSpPr>
        <p:spPr/>
        <p:txBody>
          <a:bodyPr/>
          <a:lstStyle/>
          <a:p>
            <a:pPr algn="ctr"/>
            <a:r>
              <a:rPr lang="tr-TR" b="1" dirty="0" smtClean="0">
                <a:solidFill>
                  <a:srgbClr val="FF0000"/>
                </a:solidFill>
              </a:rPr>
              <a:t>DERS KAYDI İŞLEMLERİ</a:t>
            </a:r>
            <a:endParaRPr lang="tr-TR" dirty="0"/>
          </a:p>
        </p:txBody>
      </p:sp>
    </p:spTree>
    <p:extLst>
      <p:ext uri="{BB962C8B-B14F-4D97-AF65-F5344CB8AC3E}">
        <p14:creationId xmlns:p14="http://schemas.microsoft.com/office/powerpoint/2010/main" val="359346916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algn="just">
              <a:lnSpc>
                <a:spcPct val="115000"/>
              </a:lnSpc>
              <a:spcAft>
                <a:spcPts val="750"/>
              </a:spcAft>
              <a:buFont typeface="Wingdings" panose="05000000000000000000" pitchFamily="2" charset="2"/>
              <a:buChar char="v"/>
            </a:pPr>
            <a:r>
              <a:rPr lang="tr-TR" sz="2800" b="1" dirty="0">
                <a:solidFill>
                  <a:srgbClr val="333333"/>
                </a:solidFill>
                <a:latin typeface="Arial"/>
                <a:ea typeface="Times New Roman"/>
                <a:cs typeface="Times New Roman"/>
              </a:rPr>
              <a:t> </a:t>
            </a:r>
            <a:r>
              <a:rPr lang="tr-TR" sz="2800" b="1" dirty="0" smtClean="0">
                <a:solidFill>
                  <a:srgbClr val="333333"/>
                </a:solidFill>
                <a:latin typeface="Arial"/>
                <a:ea typeface="Times New Roman"/>
                <a:cs typeface="Times New Roman"/>
              </a:rPr>
              <a:t>Ders </a:t>
            </a:r>
            <a:r>
              <a:rPr lang="tr-TR" sz="2800" b="1" dirty="0">
                <a:solidFill>
                  <a:srgbClr val="333333"/>
                </a:solidFill>
                <a:latin typeface="Arial"/>
                <a:ea typeface="Times New Roman"/>
                <a:cs typeface="Times New Roman"/>
              </a:rPr>
              <a:t>Kayıt Kılavuzu için TIKLAYINIZ…</a:t>
            </a:r>
            <a:endParaRPr lang="tr-TR" sz="2000" dirty="0">
              <a:latin typeface="Calibri"/>
              <a:ea typeface="Calibri"/>
              <a:cs typeface="Times New Roman"/>
            </a:endParaRPr>
          </a:p>
          <a:p>
            <a:pPr marL="0" indent="0" algn="just">
              <a:lnSpc>
                <a:spcPct val="115000"/>
              </a:lnSpc>
              <a:spcAft>
                <a:spcPts val="750"/>
              </a:spcAft>
              <a:buNone/>
            </a:pPr>
            <a:r>
              <a:rPr lang="tr-TR" sz="1900" b="1" dirty="0">
                <a:solidFill>
                  <a:schemeClr val="accent3">
                    <a:lumMod val="75000"/>
                  </a:schemeClr>
                </a:solidFill>
                <a:latin typeface="Arial"/>
                <a:ea typeface="Times New Roman"/>
                <a:cs typeface="Times New Roman"/>
                <a:hlinkClick r:id="rId2"/>
              </a:rPr>
              <a:t>https://</a:t>
            </a:r>
            <a:r>
              <a:rPr lang="tr-TR" sz="1900" b="1" u="sng" dirty="0" smtClean="0">
                <a:solidFill>
                  <a:schemeClr val="tx2">
                    <a:lumMod val="60000"/>
                    <a:lumOff val="40000"/>
                  </a:schemeClr>
                </a:solidFill>
                <a:latin typeface="Arial"/>
                <a:ea typeface="Times New Roman"/>
                <a:cs typeface="Times New Roman"/>
                <a:hlinkClick r:id="rId2"/>
              </a:rPr>
              <a:t>obisnet.adu.edu.tr/pdfs/Kilavuz-Ogrenci-Ders</a:t>
            </a:r>
            <a:r>
              <a:rPr lang="tr-TR" sz="1900" b="1" u="sng" dirty="0" smtClean="0">
                <a:solidFill>
                  <a:schemeClr val="tx2">
                    <a:lumMod val="60000"/>
                    <a:lumOff val="40000"/>
                  </a:schemeClr>
                </a:solidFill>
                <a:latin typeface="Arial"/>
                <a:ea typeface="Times New Roman"/>
                <a:cs typeface="Times New Roman"/>
              </a:rPr>
              <a:t> Kaydi.pdf</a:t>
            </a:r>
            <a:endParaRPr lang="tr-TR" sz="1900" b="1" u="sng" dirty="0">
              <a:solidFill>
                <a:schemeClr val="tx2">
                  <a:lumMod val="60000"/>
                  <a:lumOff val="40000"/>
                </a:schemeClr>
              </a:solidFill>
              <a:latin typeface="Arial"/>
              <a:ea typeface="Times New Roman"/>
              <a:cs typeface="Times New Roman"/>
            </a:endParaRPr>
          </a:p>
          <a:p>
            <a:pPr marL="0" indent="0" algn="ctr">
              <a:lnSpc>
                <a:spcPct val="115000"/>
              </a:lnSpc>
              <a:spcAft>
                <a:spcPts val="750"/>
              </a:spcAft>
              <a:buNone/>
            </a:pPr>
            <a:endParaRPr lang="tr-TR" sz="2400" b="1" dirty="0" smtClean="0">
              <a:solidFill>
                <a:srgbClr val="FF0000"/>
              </a:solidFill>
              <a:latin typeface="+mj-lt"/>
            </a:endParaRPr>
          </a:p>
          <a:p>
            <a:pPr algn="just">
              <a:lnSpc>
                <a:spcPct val="115000"/>
              </a:lnSpc>
              <a:spcAft>
                <a:spcPts val="750"/>
              </a:spcAft>
              <a:buFont typeface="Wingdings" panose="05000000000000000000" pitchFamily="2" charset="2"/>
              <a:buChar char="v"/>
            </a:pPr>
            <a:r>
              <a:rPr lang="tr-TR" sz="2800" b="1" dirty="0" smtClean="0">
                <a:solidFill>
                  <a:srgbClr val="333333"/>
                </a:solidFill>
                <a:latin typeface="Arial"/>
                <a:ea typeface="Times New Roman"/>
                <a:cs typeface="Times New Roman"/>
              </a:rPr>
              <a:t>Ders Kayıt </a:t>
            </a:r>
            <a:r>
              <a:rPr lang="tr-TR" sz="2800" b="1" dirty="0">
                <a:solidFill>
                  <a:srgbClr val="333333"/>
                </a:solidFill>
                <a:latin typeface="Arial"/>
                <a:ea typeface="Times New Roman"/>
                <a:cs typeface="Times New Roman"/>
              </a:rPr>
              <a:t>İ</a:t>
            </a:r>
            <a:r>
              <a:rPr lang="tr-TR" sz="2800" b="1" dirty="0" smtClean="0">
                <a:solidFill>
                  <a:srgbClr val="333333"/>
                </a:solidFill>
                <a:latin typeface="Arial"/>
                <a:ea typeface="Times New Roman"/>
                <a:cs typeface="Times New Roman"/>
              </a:rPr>
              <a:t>şlemleri </a:t>
            </a:r>
            <a:r>
              <a:rPr lang="tr-TR" dirty="0" smtClean="0">
                <a:latin typeface="Arial" panose="020B0604020202020204" pitchFamily="34" charset="0"/>
                <a:ea typeface="Calibri"/>
                <a:cs typeface="Arial" panose="020B0604020202020204" pitchFamily="34" charset="0"/>
              </a:rPr>
              <a:t>Akademik </a:t>
            </a:r>
            <a:r>
              <a:rPr lang="tr-TR" dirty="0">
                <a:latin typeface="Arial" panose="020B0604020202020204" pitchFamily="34" charset="0"/>
                <a:ea typeface="Calibri"/>
                <a:cs typeface="Arial" panose="020B0604020202020204" pitchFamily="34" charset="0"/>
              </a:rPr>
              <a:t>Takvimde belirtilen </a:t>
            </a:r>
            <a:r>
              <a:rPr lang="tr-TR" dirty="0" smtClean="0">
                <a:latin typeface="Arial" panose="020B0604020202020204" pitchFamily="34" charset="0"/>
                <a:ea typeface="Calibri"/>
                <a:cs typeface="Arial" panose="020B0604020202020204" pitchFamily="34" charset="0"/>
              </a:rPr>
              <a:t>tarihlerde</a:t>
            </a:r>
            <a:r>
              <a:rPr lang="tr-TR" dirty="0" smtClean="0">
                <a:latin typeface="Calibri"/>
                <a:ea typeface="Calibri"/>
                <a:cs typeface="Times New Roman"/>
              </a:rPr>
              <a:t> </a:t>
            </a:r>
            <a:r>
              <a:rPr lang="tr-TR" sz="2200" b="1" dirty="0">
                <a:solidFill>
                  <a:schemeClr val="tx2">
                    <a:lumMod val="60000"/>
                    <a:lumOff val="40000"/>
                  </a:schemeClr>
                </a:solidFill>
                <a:latin typeface="Arial"/>
                <a:ea typeface="Times New Roman"/>
                <a:cs typeface="Times New Roman"/>
              </a:rPr>
              <a:t>http://yenikayit.adu.edu.tr </a:t>
            </a:r>
            <a:r>
              <a:rPr lang="tr-TR" dirty="0" smtClean="0">
                <a:latin typeface="Arial"/>
                <a:ea typeface="Times New Roman"/>
                <a:cs typeface="Times New Roman"/>
              </a:rPr>
              <a:t>adresinden yapılacaktır.</a:t>
            </a:r>
            <a:endParaRPr lang="tr-TR" dirty="0">
              <a:latin typeface="Calibri"/>
              <a:ea typeface="Calibri"/>
              <a:cs typeface="Times New Roman"/>
            </a:endParaRPr>
          </a:p>
        </p:txBody>
      </p:sp>
      <p:sp>
        <p:nvSpPr>
          <p:cNvPr id="2" name="Başlık 1"/>
          <p:cNvSpPr>
            <a:spLocks noGrp="1"/>
          </p:cNvSpPr>
          <p:nvPr>
            <p:ph type="title"/>
          </p:nvPr>
        </p:nvSpPr>
        <p:spPr/>
        <p:txBody>
          <a:bodyPr/>
          <a:lstStyle/>
          <a:p>
            <a:pPr algn="ctr"/>
            <a:r>
              <a:rPr lang="tr-TR" b="1" dirty="0">
                <a:solidFill>
                  <a:srgbClr val="FF0000"/>
                </a:solidFill>
              </a:rPr>
              <a:t>DERS KAYDI İŞLEMLERİ</a:t>
            </a:r>
            <a:endParaRPr lang="tr-TR" dirty="0"/>
          </a:p>
        </p:txBody>
      </p:sp>
    </p:spTree>
    <p:extLst>
      <p:ext uri="{BB962C8B-B14F-4D97-AF65-F5344CB8AC3E}">
        <p14:creationId xmlns:p14="http://schemas.microsoft.com/office/powerpoint/2010/main" val="130825241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62500" lnSpcReduction="20000"/>
          </a:bodyPr>
          <a:lstStyle/>
          <a:p>
            <a:pPr algn="just">
              <a:lnSpc>
                <a:spcPct val="115000"/>
              </a:lnSpc>
              <a:spcAft>
                <a:spcPts val="750"/>
              </a:spcAft>
            </a:pPr>
            <a:endParaRPr lang="tr-TR" sz="2800" dirty="0" smtClean="0">
              <a:solidFill>
                <a:srgbClr val="0070C0"/>
              </a:solidFill>
              <a:latin typeface="Arial"/>
              <a:ea typeface="Times New Roman"/>
              <a:cs typeface="Times New Roman"/>
            </a:endParaRPr>
          </a:p>
          <a:p>
            <a:pPr algn="just">
              <a:lnSpc>
                <a:spcPct val="115000"/>
              </a:lnSpc>
              <a:spcAft>
                <a:spcPts val="750"/>
              </a:spcAft>
            </a:pPr>
            <a:r>
              <a:rPr lang="tr-TR" sz="2800" dirty="0" smtClean="0">
                <a:solidFill>
                  <a:srgbClr val="0070C0"/>
                </a:solidFill>
                <a:latin typeface="Arial"/>
                <a:ea typeface="Times New Roman"/>
                <a:cs typeface="Times New Roman"/>
              </a:rPr>
              <a:t>Öğrencilik </a:t>
            </a:r>
            <a:r>
              <a:rPr lang="tr-TR" sz="2800" dirty="0">
                <a:solidFill>
                  <a:srgbClr val="0070C0"/>
                </a:solidFill>
                <a:latin typeface="Arial"/>
                <a:ea typeface="Times New Roman"/>
                <a:cs typeface="Times New Roman"/>
              </a:rPr>
              <a:t>kaydı sonrasında </a:t>
            </a:r>
            <a:r>
              <a:rPr lang="tr-TR" sz="2800" b="1" u="sng" dirty="0">
                <a:solidFill>
                  <a:srgbClr val="0070C0"/>
                </a:solidFill>
                <a:latin typeface="Arial"/>
                <a:ea typeface="Times New Roman"/>
                <a:cs typeface="Times New Roman"/>
                <a:hlinkClick r:id="rId2"/>
              </a:rPr>
              <a:t>http://yenikayit.adu.edu.tr</a:t>
            </a:r>
            <a:r>
              <a:rPr lang="tr-TR" sz="2800" dirty="0">
                <a:solidFill>
                  <a:srgbClr val="0070C0"/>
                </a:solidFill>
                <a:latin typeface="Arial"/>
                <a:ea typeface="Times New Roman"/>
                <a:cs typeface="Times New Roman"/>
              </a:rPr>
              <a:t> adresinden giriş yaparak Aydın Adnan Menderes Üniversitesi Öğrenci Bilgi Sistemi üzerinden gerekli bilgilerin doldurulması ve </a:t>
            </a:r>
            <a:r>
              <a:rPr lang="tr-TR" sz="2800" b="1" dirty="0" smtClean="0">
                <a:solidFill>
                  <a:srgbClr val="0070C0"/>
                </a:solidFill>
                <a:latin typeface="Arial"/>
                <a:ea typeface="Times New Roman"/>
                <a:cs typeface="Times New Roman"/>
              </a:rPr>
              <a:t>2022-2023 Akademik Takviminde belirtilen ders kaydı yaptırma tarihlerinde</a:t>
            </a:r>
            <a:r>
              <a:rPr lang="tr-TR" sz="2800" dirty="0" smtClean="0">
                <a:solidFill>
                  <a:srgbClr val="0070C0"/>
                </a:solidFill>
                <a:latin typeface="Arial"/>
                <a:ea typeface="Times New Roman"/>
                <a:cs typeface="Times New Roman"/>
              </a:rPr>
              <a:t> ders kaydının </a:t>
            </a:r>
            <a:r>
              <a:rPr lang="tr-TR" sz="2800" dirty="0">
                <a:solidFill>
                  <a:srgbClr val="0070C0"/>
                </a:solidFill>
                <a:latin typeface="Arial"/>
                <a:ea typeface="Times New Roman"/>
                <a:cs typeface="Times New Roman"/>
              </a:rPr>
              <a:t>yapılması ile kesin kayıt işlemleri tamamlanmış olacaktır.</a:t>
            </a:r>
            <a:endParaRPr lang="tr-TR" sz="2000" dirty="0">
              <a:solidFill>
                <a:srgbClr val="0070C0"/>
              </a:solidFill>
              <a:latin typeface="Calibri"/>
              <a:ea typeface="Calibri"/>
              <a:cs typeface="Times New Roman"/>
            </a:endParaRPr>
          </a:p>
          <a:p>
            <a:pPr algn="just">
              <a:lnSpc>
                <a:spcPct val="115000"/>
              </a:lnSpc>
              <a:spcAft>
                <a:spcPts val="750"/>
              </a:spcAft>
            </a:pPr>
            <a:r>
              <a:rPr lang="tr-TR" sz="2800" dirty="0">
                <a:solidFill>
                  <a:srgbClr val="0070C0"/>
                </a:solidFill>
                <a:latin typeface="Arial"/>
                <a:ea typeface="Times New Roman"/>
                <a:cs typeface="Times New Roman"/>
              </a:rPr>
              <a:t>Öğrencilik ve ders kayıt işlemini tamamlayan öğrencilerimiz, </a:t>
            </a:r>
            <a:r>
              <a:rPr lang="tr-TR" sz="2800" b="1" dirty="0" smtClean="0">
                <a:solidFill>
                  <a:srgbClr val="0070C0"/>
                </a:solidFill>
                <a:latin typeface="Arial"/>
                <a:ea typeface="Times New Roman"/>
                <a:cs typeface="Times New Roman"/>
              </a:rPr>
              <a:t>2022-2023 </a:t>
            </a:r>
            <a:r>
              <a:rPr lang="tr-TR" sz="2800" b="1" dirty="0">
                <a:solidFill>
                  <a:srgbClr val="0070C0"/>
                </a:solidFill>
                <a:latin typeface="Arial"/>
                <a:ea typeface="Times New Roman"/>
                <a:cs typeface="Times New Roman"/>
              </a:rPr>
              <a:t>Akademik Takviminde belirtilen derslere başlama tarihinde </a:t>
            </a:r>
            <a:r>
              <a:rPr lang="tr-TR" sz="2800" dirty="0">
                <a:solidFill>
                  <a:srgbClr val="0070C0"/>
                </a:solidFill>
                <a:latin typeface="Arial"/>
                <a:ea typeface="Times New Roman"/>
                <a:cs typeface="Times New Roman"/>
              </a:rPr>
              <a:t>kayıt oldukları Fakülte Dekanlıklarına veya Meslek Yüksekokulu Müdürlüklerine giderek derslerine başlayabilirler. </a:t>
            </a:r>
            <a:endParaRPr lang="tr-TR" sz="2000" dirty="0">
              <a:solidFill>
                <a:srgbClr val="0070C0"/>
              </a:solidFill>
              <a:latin typeface="Calibri"/>
              <a:ea typeface="Calibri"/>
              <a:cs typeface="Times New Roman"/>
            </a:endParaRPr>
          </a:p>
        </p:txBody>
      </p:sp>
      <p:sp>
        <p:nvSpPr>
          <p:cNvPr id="2" name="Başlık 1"/>
          <p:cNvSpPr>
            <a:spLocks noGrp="1"/>
          </p:cNvSpPr>
          <p:nvPr>
            <p:ph type="title"/>
          </p:nvPr>
        </p:nvSpPr>
        <p:spPr/>
        <p:txBody>
          <a:bodyPr/>
          <a:lstStyle/>
          <a:p>
            <a:pPr algn="ctr"/>
            <a:r>
              <a:rPr lang="tr-TR" b="1" dirty="0" smtClean="0">
                <a:solidFill>
                  <a:srgbClr val="FF0000"/>
                </a:solidFill>
              </a:rPr>
              <a:t>DERSLERE BAŞLAMA</a:t>
            </a:r>
            <a:endParaRPr lang="tr-TR" dirty="0"/>
          </a:p>
        </p:txBody>
      </p:sp>
    </p:spTree>
    <p:extLst>
      <p:ext uri="{BB962C8B-B14F-4D97-AF65-F5344CB8AC3E}">
        <p14:creationId xmlns:p14="http://schemas.microsoft.com/office/powerpoint/2010/main" val="213722916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72067" y="2675467"/>
            <a:ext cx="7408333" cy="3450696"/>
          </a:xfrm>
        </p:spPr>
        <p:txBody>
          <a:bodyPr>
            <a:normAutofit fontScale="92500"/>
          </a:bodyPr>
          <a:lstStyle/>
          <a:p>
            <a:pPr marL="0" indent="0" algn="ctr">
              <a:lnSpc>
                <a:spcPct val="115000"/>
              </a:lnSpc>
              <a:spcAft>
                <a:spcPts val="750"/>
              </a:spcAft>
              <a:buNone/>
            </a:pPr>
            <a:endParaRPr lang="tr-TR" sz="2800" dirty="0">
              <a:solidFill>
                <a:srgbClr val="333333"/>
              </a:solidFill>
              <a:latin typeface="Arial"/>
              <a:ea typeface="Times New Roman"/>
              <a:cs typeface="Times New Roman"/>
            </a:endParaRPr>
          </a:p>
          <a:p>
            <a:pPr marL="0" indent="0" algn="ctr">
              <a:lnSpc>
                <a:spcPct val="115000"/>
              </a:lnSpc>
              <a:spcAft>
                <a:spcPts val="750"/>
              </a:spcAft>
              <a:buNone/>
            </a:pPr>
            <a:r>
              <a:rPr lang="tr-TR" sz="4000" b="1" i="1" dirty="0" smtClean="0">
                <a:solidFill>
                  <a:srgbClr val="0070C0"/>
                </a:solidFill>
                <a:latin typeface="Arial"/>
                <a:ea typeface="Times New Roman"/>
                <a:cs typeface="Times New Roman"/>
              </a:rPr>
              <a:t>ADÜ AİLESİNE HOŞGELDİNİZ…</a:t>
            </a:r>
          </a:p>
          <a:p>
            <a:pPr marL="0" indent="0" algn="ctr">
              <a:lnSpc>
                <a:spcPct val="115000"/>
              </a:lnSpc>
              <a:spcAft>
                <a:spcPts val="750"/>
              </a:spcAft>
              <a:buNone/>
            </a:pPr>
            <a:r>
              <a:rPr lang="tr-TR" sz="4000" b="1" i="1" dirty="0" smtClean="0">
                <a:solidFill>
                  <a:srgbClr val="0070C0"/>
                </a:solidFill>
                <a:latin typeface="Arial"/>
                <a:ea typeface="Calibri"/>
                <a:cs typeface="Times New Roman"/>
              </a:rPr>
              <a:t>BAŞARILAR DİLERİZ.</a:t>
            </a:r>
          </a:p>
          <a:p>
            <a:pPr marL="0" indent="0" algn="ctr">
              <a:lnSpc>
                <a:spcPct val="115000"/>
              </a:lnSpc>
              <a:spcAft>
                <a:spcPts val="750"/>
              </a:spcAft>
              <a:buNone/>
            </a:pPr>
            <a:r>
              <a:rPr lang="tr-TR" sz="3200" b="1" i="1" dirty="0" smtClean="0">
                <a:solidFill>
                  <a:srgbClr val="0070C0"/>
                </a:solidFill>
                <a:latin typeface="Arial"/>
                <a:ea typeface="Calibri"/>
                <a:cs typeface="Times New Roman"/>
              </a:rPr>
              <a:t>aday.adu.edu.tr</a:t>
            </a:r>
          </a:p>
          <a:p>
            <a:pPr marL="0" indent="0" algn="ctr">
              <a:lnSpc>
                <a:spcPct val="115000"/>
              </a:lnSpc>
              <a:spcAft>
                <a:spcPts val="750"/>
              </a:spcAft>
              <a:buNone/>
            </a:pPr>
            <a:endParaRPr lang="tr-TR" sz="4000" b="1" i="1" dirty="0">
              <a:solidFill>
                <a:srgbClr val="0070C0"/>
              </a:solidFill>
              <a:latin typeface="Calibri"/>
              <a:ea typeface="Calibri"/>
              <a:cs typeface="Times New Roman"/>
            </a:endParaRPr>
          </a:p>
          <a:p>
            <a:pPr marL="0" indent="0">
              <a:buNone/>
            </a:pPr>
            <a:endParaRPr lang="tr-TR" b="1" i="1" dirty="0"/>
          </a:p>
        </p:txBody>
      </p:sp>
      <p:sp>
        <p:nvSpPr>
          <p:cNvPr id="2" name="Başlık 1"/>
          <p:cNvSpPr>
            <a:spLocks noGrp="1"/>
          </p:cNvSpPr>
          <p:nvPr>
            <p:ph type="title"/>
          </p:nvPr>
        </p:nvSpPr>
        <p:spPr/>
        <p:txBody>
          <a:bodyPr>
            <a:normAutofit/>
          </a:bodyPr>
          <a:lstStyle/>
          <a:p>
            <a:pPr>
              <a:lnSpc>
                <a:spcPct val="115000"/>
              </a:lnSpc>
              <a:spcAft>
                <a:spcPts val="750"/>
              </a:spcAft>
            </a:pPr>
            <a:r>
              <a:rPr lang="tr-TR" sz="4000" b="1" dirty="0" smtClean="0">
                <a:solidFill>
                  <a:srgbClr val="0070C0"/>
                </a:solidFill>
                <a:ea typeface="Calibri"/>
                <a:cs typeface="Times New Roman"/>
              </a:rPr>
              <a:t>Aydın Adnan Menderes Üniversitesi</a:t>
            </a:r>
            <a:endParaRPr lang="tr-TR" sz="4000" b="1" dirty="0">
              <a:solidFill>
                <a:srgbClr val="0070C0"/>
              </a:solidFill>
              <a:ea typeface="Calibri"/>
              <a:cs typeface="Times New Roman"/>
            </a:endParaRPr>
          </a:p>
        </p:txBody>
      </p:sp>
    </p:spTree>
    <p:extLst>
      <p:ext uri="{BB962C8B-B14F-4D97-AF65-F5344CB8AC3E}">
        <p14:creationId xmlns:p14="http://schemas.microsoft.com/office/powerpoint/2010/main" val="28764535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lgn="ctr">
              <a:lnSpc>
                <a:spcPct val="115000"/>
              </a:lnSpc>
              <a:spcBef>
                <a:spcPts val="2400"/>
              </a:spcBef>
              <a:spcAft>
                <a:spcPts val="0"/>
              </a:spcAft>
              <a:buNone/>
            </a:pPr>
            <a:r>
              <a:rPr lang="tr-TR" sz="4400" b="1" kern="0" dirty="0" smtClean="0">
                <a:solidFill>
                  <a:srgbClr val="0070C0"/>
                </a:solidFill>
                <a:latin typeface="Cambria"/>
                <a:ea typeface="Times New Roman"/>
                <a:cs typeface="Times New Roman"/>
              </a:rPr>
              <a:t>KESİN </a:t>
            </a:r>
            <a:r>
              <a:rPr lang="tr-TR" sz="4400" b="1" kern="0" dirty="0">
                <a:solidFill>
                  <a:srgbClr val="0070C0"/>
                </a:solidFill>
                <a:latin typeface="Cambria"/>
                <a:ea typeface="Times New Roman"/>
                <a:cs typeface="Times New Roman"/>
              </a:rPr>
              <a:t>KAYIT </a:t>
            </a:r>
            <a:endParaRPr lang="tr-TR" sz="4400" b="1" kern="0" dirty="0" smtClean="0">
              <a:solidFill>
                <a:srgbClr val="0070C0"/>
              </a:solidFill>
              <a:latin typeface="Cambria"/>
              <a:ea typeface="Times New Roman"/>
              <a:cs typeface="Times New Roman"/>
            </a:endParaRPr>
          </a:p>
          <a:p>
            <a:pPr marL="0" indent="0" algn="ctr">
              <a:lnSpc>
                <a:spcPct val="115000"/>
              </a:lnSpc>
              <a:spcBef>
                <a:spcPts val="2400"/>
              </a:spcBef>
              <a:spcAft>
                <a:spcPts val="0"/>
              </a:spcAft>
              <a:buNone/>
            </a:pPr>
            <a:r>
              <a:rPr lang="tr-TR" sz="4400" b="1" kern="0" dirty="0" smtClean="0">
                <a:solidFill>
                  <a:srgbClr val="0070C0"/>
                </a:solidFill>
                <a:latin typeface="Cambria"/>
                <a:ea typeface="Times New Roman"/>
                <a:cs typeface="Times New Roman"/>
              </a:rPr>
              <a:t>İŞLEMLERİ</a:t>
            </a:r>
          </a:p>
          <a:p>
            <a:pPr marL="0" indent="0" algn="ctr">
              <a:lnSpc>
                <a:spcPct val="115000"/>
              </a:lnSpc>
              <a:spcBef>
                <a:spcPts val="2400"/>
              </a:spcBef>
              <a:spcAft>
                <a:spcPts val="0"/>
              </a:spcAft>
              <a:buNone/>
            </a:pPr>
            <a:endParaRPr lang="tr-TR" sz="4400" b="1" kern="0" dirty="0">
              <a:solidFill>
                <a:schemeClr val="accent4">
                  <a:lumMod val="50000"/>
                </a:schemeClr>
              </a:solidFill>
              <a:latin typeface="Cambria"/>
              <a:ea typeface="Times New Roman"/>
              <a:cs typeface="Times New Roman"/>
            </a:endParaRPr>
          </a:p>
          <a:p>
            <a:endParaRPr lang="tr-TR" dirty="0"/>
          </a:p>
        </p:txBody>
      </p:sp>
      <p:sp>
        <p:nvSpPr>
          <p:cNvPr id="2" name="Başlık 1"/>
          <p:cNvSpPr>
            <a:spLocks noGrp="1"/>
          </p:cNvSpPr>
          <p:nvPr>
            <p:ph type="title"/>
          </p:nvPr>
        </p:nvSpPr>
        <p:spPr/>
        <p:txBody>
          <a:bodyPr>
            <a:normAutofit/>
          </a:bodyPr>
          <a:lstStyle/>
          <a:p>
            <a:pPr algn="ctr"/>
            <a:r>
              <a:rPr lang="tr-TR" sz="3600" b="1" i="1" dirty="0">
                <a:solidFill>
                  <a:srgbClr val="FF0000"/>
                </a:solidFill>
              </a:rPr>
              <a:t>Kayıt işlemine başlamadan önce duyuruları dikkatle okuyunuz</a:t>
            </a:r>
            <a:r>
              <a:rPr lang="tr-TR" sz="3600" b="1" i="1" dirty="0" smtClean="0">
                <a:solidFill>
                  <a:srgbClr val="FF0000"/>
                </a:solidFill>
              </a:rPr>
              <a:t>!</a:t>
            </a:r>
            <a:endParaRPr lang="tr-TR" sz="3600" dirty="0">
              <a:solidFill>
                <a:srgbClr val="FF0000"/>
              </a:solidFill>
            </a:endParaRPr>
          </a:p>
        </p:txBody>
      </p:sp>
    </p:spTree>
    <p:extLst>
      <p:ext uri="{BB962C8B-B14F-4D97-AF65-F5344CB8AC3E}">
        <p14:creationId xmlns:p14="http://schemas.microsoft.com/office/powerpoint/2010/main" val="22135509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55000" lnSpcReduction="20000"/>
          </a:bodyPr>
          <a:lstStyle/>
          <a:p>
            <a:pPr marL="0" lvl="0" indent="0" algn="just">
              <a:lnSpc>
                <a:spcPct val="115000"/>
              </a:lnSpc>
              <a:spcBef>
                <a:spcPts val="1000"/>
              </a:spcBef>
              <a:spcAft>
                <a:spcPts val="0"/>
              </a:spcAft>
              <a:buNone/>
            </a:pPr>
            <a:endParaRPr lang="tr-TR" sz="2800" b="1" i="1" dirty="0" smtClean="0">
              <a:solidFill>
                <a:srgbClr val="C66951"/>
              </a:solidFill>
              <a:latin typeface="Cambria"/>
              <a:ea typeface="Times New Roman"/>
              <a:cs typeface="Times New Roman"/>
            </a:endParaRPr>
          </a:p>
          <a:p>
            <a:pPr marL="342900" lvl="0" indent="-342900" algn="just">
              <a:lnSpc>
                <a:spcPct val="115000"/>
              </a:lnSpc>
              <a:spcBef>
                <a:spcPts val="1000"/>
              </a:spcBef>
              <a:spcAft>
                <a:spcPts val="0"/>
              </a:spcAft>
              <a:buClr>
                <a:srgbClr val="C00000"/>
              </a:buClr>
              <a:buFont typeface="Wingdings"/>
              <a:buChar char=""/>
            </a:pPr>
            <a:r>
              <a:rPr lang="tr-TR" sz="2800" b="1" i="1" dirty="0" smtClean="0">
                <a:solidFill>
                  <a:srgbClr val="0070C0"/>
                </a:solidFill>
                <a:latin typeface="Cambria"/>
                <a:ea typeface="Times New Roman"/>
                <a:cs typeface="Times New Roman"/>
              </a:rPr>
              <a:t>E-kayıt </a:t>
            </a:r>
            <a:r>
              <a:rPr lang="tr-TR" sz="2800" b="1" i="1" dirty="0">
                <a:solidFill>
                  <a:srgbClr val="0070C0"/>
                </a:solidFill>
                <a:latin typeface="Cambria"/>
                <a:ea typeface="Times New Roman"/>
                <a:cs typeface="Times New Roman"/>
              </a:rPr>
              <a:t>yapacak adaylar, </a:t>
            </a:r>
            <a:r>
              <a:rPr lang="tr-TR" sz="2800" b="1" i="1" dirty="0" smtClean="0">
                <a:solidFill>
                  <a:srgbClr val="C00000"/>
                </a:solidFill>
                <a:latin typeface="Cambria"/>
                <a:ea typeface="Times New Roman"/>
                <a:cs typeface="Times New Roman"/>
              </a:rPr>
              <a:t>22-24 Ağustos 2022 </a:t>
            </a:r>
            <a:r>
              <a:rPr lang="tr-TR" sz="2800" b="1" i="1" dirty="0">
                <a:solidFill>
                  <a:srgbClr val="0070C0"/>
                </a:solidFill>
                <a:latin typeface="Cambria"/>
                <a:ea typeface="Times New Roman"/>
                <a:cs typeface="Times New Roman"/>
              </a:rPr>
              <a:t>tarihleri </a:t>
            </a:r>
            <a:r>
              <a:rPr lang="tr-TR" sz="2800" b="1" i="1" dirty="0" smtClean="0">
                <a:solidFill>
                  <a:srgbClr val="0070C0"/>
                </a:solidFill>
                <a:latin typeface="Cambria"/>
                <a:ea typeface="Times New Roman"/>
                <a:cs typeface="Times New Roman"/>
              </a:rPr>
              <a:t>arasında            e-devlet </a:t>
            </a:r>
            <a:r>
              <a:rPr lang="tr-TR" sz="2800" b="1" i="1" dirty="0">
                <a:solidFill>
                  <a:srgbClr val="0070C0"/>
                </a:solidFill>
                <a:latin typeface="Cambria"/>
                <a:ea typeface="Times New Roman"/>
                <a:cs typeface="Times New Roman"/>
              </a:rPr>
              <a:t>şifresi ile </a:t>
            </a:r>
            <a:r>
              <a:rPr lang="tr-TR" sz="2800" b="1" i="1" dirty="0">
                <a:solidFill>
                  <a:srgbClr val="C00000"/>
                </a:solidFill>
                <a:latin typeface="Cambria"/>
                <a:ea typeface="Times New Roman"/>
                <a:cs typeface="Times New Roman"/>
              </a:rPr>
              <a:t>https://www.turkiye.gov.tr/ </a:t>
            </a:r>
            <a:r>
              <a:rPr lang="tr-TR" sz="2800" b="1" i="1" dirty="0">
                <a:solidFill>
                  <a:srgbClr val="0070C0"/>
                </a:solidFill>
                <a:latin typeface="Cambria"/>
                <a:ea typeface="Times New Roman"/>
                <a:cs typeface="Times New Roman"/>
              </a:rPr>
              <a:t>adresinden giriş yaparak elektronik ortamda kayıtlarını yapabilecekler ve kaydını tamamlayan öğrenciler kayıt olduklarını gösterir barkotlu çıktı da </a:t>
            </a:r>
            <a:r>
              <a:rPr lang="tr-TR" sz="2800" b="1" i="1" dirty="0" smtClean="0">
                <a:solidFill>
                  <a:srgbClr val="0070C0"/>
                </a:solidFill>
                <a:latin typeface="Cambria"/>
                <a:ea typeface="Times New Roman"/>
                <a:cs typeface="Times New Roman"/>
              </a:rPr>
              <a:t>alabileceklerdir.</a:t>
            </a:r>
          </a:p>
          <a:p>
            <a:pPr marL="342900" lvl="0" indent="-342900" algn="just">
              <a:lnSpc>
                <a:spcPct val="115000"/>
              </a:lnSpc>
              <a:spcBef>
                <a:spcPts val="1000"/>
              </a:spcBef>
              <a:spcAft>
                <a:spcPts val="0"/>
              </a:spcAft>
              <a:buClr>
                <a:srgbClr val="C00000"/>
              </a:buClr>
              <a:buFont typeface="Wingdings"/>
              <a:buChar char=""/>
            </a:pPr>
            <a:r>
              <a:rPr lang="tr-TR" sz="2800" b="1" i="1" dirty="0" smtClean="0">
                <a:solidFill>
                  <a:srgbClr val="0070C0"/>
                </a:solidFill>
                <a:latin typeface="Cambria"/>
                <a:ea typeface="Times New Roman"/>
                <a:cs typeface="Times New Roman"/>
              </a:rPr>
              <a:t>Kayıt </a:t>
            </a:r>
            <a:r>
              <a:rPr lang="tr-TR" sz="2800" b="1" i="1" dirty="0">
                <a:solidFill>
                  <a:srgbClr val="0070C0"/>
                </a:solidFill>
                <a:latin typeface="Cambria"/>
                <a:ea typeface="Times New Roman"/>
                <a:cs typeface="Times New Roman"/>
              </a:rPr>
              <a:t>işlemini elektronik ortamda yapan </a:t>
            </a:r>
            <a:r>
              <a:rPr lang="tr-TR" sz="2800" b="1" i="1" dirty="0" smtClean="0">
                <a:solidFill>
                  <a:srgbClr val="0070C0"/>
                </a:solidFill>
                <a:latin typeface="Cambria"/>
                <a:ea typeface="Times New Roman"/>
                <a:cs typeface="Times New Roman"/>
              </a:rPr>
              <a:t>öğrenciler, </a:t>
            </a:r>
            <a:r>
              <a:rPr lang="tr-TR" sz="2800" b="1" i="1" dirty="0">
                <a:solidFill>
                  <a:srgbClr val="C00000"/>
                </a:solidFill>
                <a:latin typeface="Cambria"/>
                <a:ea typeface="Times New Roman"/>
                <a:cs typeface="Times New Roman"/>
              </a:rPr>
              <a:t>1</a:t>
            </a:r>
            <a:r>
              <a:rPr lang="tr-TR" sz="2800" b="1" i="1" dirty="0" smtClean="0">
                <a:solidFill>
                  <a:srgbClr val="C00000"/>
                </a:solidFill>
                <a:latin typeface="Cambria"/>
                <a:ea typeface="Times New Roman"/>
                <a:cs typeface="Times New Roman"/>
              </a:rPr>
              <a:t>4 Eylül 2022 </a:t>
            </a:r>
            <a:r>
              <a:rPr lang="tr-TR" sz="2800" b="1" i="1" dirty="0" smtClean="0">
                <a:solidFill>
                  <a:srgbClr val="0070C0"/>
                </a:solidFill>
                <a:latin typeface="Cambria"/>
                <a:ea typeface="Times New Roman"/>
                <a:cs typeface="Times New Roman"/>
              </a:rPr>
              <a:t>tarihinden itibaren Akademik </a:t>
            </a:r>
            <a:r>
              <a:rPr lang="tr-TR" sz="2800" b="1" i="1" dirty="0">
                <a:solidFill>
                  <a:srgbClr val="0070C0"/>
                </a:solidFill>
                <a:latin typeface="Cambria"/>
                <a:ea typeface="Times New Roman"/>
                <a:cs typeface="Times New Roman"/>
              </a:rPr>
              <a:t>T</a:t>
            </a:r>
            <a:r>
              <a:rPr lang="tr-TR" sz="2800" b="1" i="1" dirty="0" smtClean="0">
                <a:solidFill>
                  <a:srgbClr val="0070C0"/>
                </a:solidFill>
                <a:latin typeface="Cambria"/>
                <a:ea typeface="Times New Roman"/>
                <a:cs typeface="Times New Roman"/>
              </a:rPr>
              <a:t>akvimde belirtilen tarihler </a:t>
            </a:r>
            <a:r>
              <a:rPr lang="tr-TR" sz="2800" b="1" i="1" dirty="0">
                <a:solidFill>
                  <a:srgbClr val="0070C0"/>
                </a:solidFill>
                <a:latin typeface="Cambria"/>
                <a:ea typeface="Times New Roman"/>
                <a:cs typeface="Times New Roman"/>
              </a:rPr>
              <a:t>arasında </a:t>
            </a:r>
            <a:r>
              <a:rPr lang="tr-TR" sz="2800" b="1" i="1" dirty="0" smtClean="0">
                <a:solidFill>
                  <a:srgbClr val="0070C0"/>
                </a:solidFill>
                <a:latin typeface="Cambria"/>
                <a:ea typeface="Times New Roman"/>
                <a:cs typeface="Times New Roman"/>
              </a:rPr>
              <a:t>ders </a:t>
            </a:r>
            <a:r>
              <a:rPr lang="tr-TR" sz="2800" b="1" i="1" dirty="0">
                <a:solidFill>
                  <a:srgbClr val="0070C0"/>
                </a:solidFill>
                <a:latin typeface="Cambria"/>
                <a:ea typeface="Times New Roman"/>
                <a:cs typeface="Times New Roman"/>
              </a:rPr>
              <a:t>kayıt işlemlerini gerçekleştireceklerdir. </a:t>
            </a:r>
            <a:endParaRPr lang="tr-TR" sz="2800" b="1" i="1" dirty="0" smtClean="0">
              <a:solidFill>
                <a:srgbClr val="0070C0"/>
              </a:solidFill>
              <a:latin typeface="Cambria"/>
              <a:ea typeface="Times New Roman"/>
              <a:cs typeface="Times New Roman"/>
            </a:endParaRPr>
          </a:p>
          <a:p>
            <a:pPr marL="342900" lvl="0" indent="-342900" algn="just">
              <a:lnSpc>
                <a:spcPct val="115000"/>
              </a:lnSpc>
              <a:spcBef>
                <a:spcPts val="1000"/>
              </a:spcBef>
              <a:spcAft>
                <a:spcPts val="0"/>
              </a:spcAft>
              <a:buClr>
                <a:srgbClr val="C00000"/>
              </a:buClr>
              <a:buFont typeface="Wingdings"/>
              <a:buChar char=""/>
            </a:pPr>
            <a:r>
              <a:rPr lang="tr-TR" sz="2800" b="1" i="1" dirty="0" smtClean="0">
                <a:solidFill>
                  <a:srgbClr val="0070C0"/>
                </a:solidFill>
                <a:latin typeface="Cambria"/>
                <a:ea typeface="Times New Roman"/>
                <a:cs typeface="Times New Roman"/>
              </a:rPr>
              <a:t>E-devlet </a:t>
            </a:r>
            <a:r>
              <a:rPr lang="tr-TR" sz="2800" b="1" i="1" dirty="0">
                <a:solidFill>
                  <a:srgbClr val="0070C0"/>
                </a:solidFill>
                <a:latin typeface="Cambria"/>
                <a:ea typeface="Times New Roman"/>
                <a:cs typeface="Times New Roman"/>
              </a:rPr>
              <a:t>üzerinden e-kayıt işlemi yapan öğrencilerden herhangi bir belge istenmemektedir. </a:t>
            </a:r>
            <a:endParaRPr lang="tr-TR" sz="2800" b="1" i="1" dirty="0" smtClean="0">
              <a:solidFill>
                <a:srgbClr val="0070C0"/>
              </a:solidFill>
              <a:latin typeface="Cambria"/>
              <a:ea typeface="Times New Roman"/>
              <a:cs typeface="Times New Roman"/>
            </a:endParaRPr>
          </a:p>
          <a:p>
            <a:pPr marL="342900" indent="-342900" algn="just">
              <a:lnSpc>
                <a:spcPct val="115000"/>
              </a:lnSpc>
              <a:spcBef>
                <a:spcPts val="1000"/>
              </a:spcBef>
              <a:buClr>
                <a:srgbClr val="C00000"/>
              </a:buClr>
              <a:buFont typeface="Wingdings"/>
              <a:buChar char=""/>
            </a:pPr>
            <a:r>
              <a:rPr lang="tr-TR" sz="2800" b="1" i="1" dirty="0" smtClean="0">
                <a:solidFill>
                  <a:srgbClr val="0070C0"/>
                </a:solidFill>
                <a:latin typeface="Cambria"/>
                <a:ea typeface="Times New Roman"/>
                <a:cs typeface="Times New Roman"/>
              </a:rPr>
              <a:t>Ancak, e-kayıt yaptıran adayların da, yerleşmiş oldukları programın «Aday Öğrenci» sayfasında  yer alan ve kendilerinden </a:t>
            </a:r>
            <a:r>
              <a:rPr lang="tr-TR" sz="2800" b="1" i="1" dirty="0">
                <a:solidFill>
                  <a:srgbClr val="0070C0"/>
                </a:solidFill>
                <a:latin typeface="Cambria"/>
                <a:ea typeface="Times New Roman"/>
                <a:cs typeface="Times New Roman"/>
              </a:rPr>
              <a:t>istenen </a:t>
            </a:r>
            <a:r>
              <a:rPr lang="tr-TR" sz="2800" b="1" i="1" dirty="0" smtClean="0">
                <a:solidFill>
                  <a:srgbClr val="0070C0"/>
                </a:solidFill>
                <a:latin typeface="Cambria"/>
                <a:ea typeface="Times New Roman"/>
                <a:cs typeface="Times New Roman"/>
              </a:rPr>
              <a:t>belgeleri verilen </a:t>
            </a:r>
            <a:r>
              <a:rPr lang="tr-TR" sz="2800" b="1" i="1" dirty="0">
                <a:solidFill>
                  <a:srgbClr val="0070C0"/>
                </a:solidFill>
                <a:latin typeface="Cambria"/>
                <a:ea typeface="Times New Roman"/>
                <a:cs typeface="Times New Roman"/>
              </a:rPr>
              <a:t>süre içerisinde getirmeleri </a:t>
            </a:r>
            <a:r>
              <a:rPr lang="tr-TR" sz="2800" b="1" i="1" dirty="0" smtClean="0">
                <a:solidFill>
                  <a:srgbClr val="0070C0"/>
                </a:solidFill>
                <a:latin typeface="Cambria"/>
                <a:ea typeface="Times New Roman"/>
                <a:cs typeface="Times New Roman"/>
              </a:rPr>
              <a:t>gerekmektedir</a:t>
            </a:r>
            <a:r>
              <a:rPr lang="tr-TR" sz="2800" b="1" i="1" dirty="0">
                <a:solidFill>
                  <a:srgbClr val="0070C0"/>
                </a:solidFill>
                <a:latin typeface="Cambria"/>
                <a:ea typeface="Times New Roman"/>
                <a:cs typeface="Times New Roman"/>
              </a:rPr>
              <a:t>.</a:t>
            </a:r>
            <a:endParaRPr lang="tr-TR" sz="2000" i="1" dirty="0">
              <a:solidFill>
                <a:srgbClr val="0070C0"/>
              </a:solidFill>
              <a:latin typeface="Calibri"/>
              <a:ea typeface="Calibri"/>
              <a:cs typeface="Times New Roman"/>
            </a:endParaRPr>
          </a:p>
          <a:p>
            <a:pPr marL="342900" lvl="0" indent="-342900" algn="just">
              <a:lnSpc>
                <a:spcPct val="115000"/>
              </a:lnSpc>
              <a:spcBef>
                <a:spcPts val="1000"/>
              </a:spcBef>
              <a:spcAft>
                <a:spcPts val="0"/>
              </a:spcAft>
              <a:buClr>
                <a:srgbClr val="C00000"/>
              </a:buClr>
              <a:buFont typeface="Wingdings"/>
              <a:buChar char=""/>
            </a:pPr>
            <a:endParaRPr lang="tr-TR" sz="2800" b="1" i="1" dirty="0" smtClean="0">
              <a:solidFill>
                <a:srgbClr val="0070C0"/>
              </a:solidFill>
              <a:latin typeface="Cambria"/>
              <a:ea typeface="Times New Roman"/>
              <a:cs typeface="Times New Roman"/>
            </a:endParaRPr>
          </a:p>
          <a:p>
            <a:pPr marL="342900" lvl="0" indent="-342900" algn="just">
              <a:lnSpc>
                <a:spcPct val="115000"/>
              </a:lnSpc>
              <a:spcBef>
                <a:spcPts val="1000"/>
              </a:spcBef>
              <a:spcAft>
                <a:spcPts val="0"/>
              </a:spcAft>
              <a:buClr>
                <a:srgbClr val="C00000"/>
              </a:buClr>
              <a:buFont typeface="Wingdings"/>
              <a:buChar char=""/>
            </a:pPr>
            <a:endParaRPr lang="tr-TR" sz="2800" b="1" i="1" dirty="0">
              <a:solidFill>
                <a:srgbClr val="0070C0"/>
              </a:solidFill>
              <a:latin typeface="Cambria"/>
              <a:ea typeface="Times New Roman"/>
              <a:cs typeface="Times New Roman"/>
            </a:endParaRPr>
          </a:p>
          <a:p>
            <a:endParaRPr lang="tr-TR" dirty="0"/>
          </a:p>
        </p:txBody>
      </p:sp>
      <p:sp>
        <p:nvSpPr>
          <p:cNvPr id="2" name="Başlık 1"/>
          <p:cNvSpPr>
            <a:spLocks noGrp="1"/>
          </p:cNvSpPr>
          <p:nvPr>
            <p:ph type="title"/>
          </p:nvPr>
        </p:nvSpPr>
        <p:spPr/>
        <p:txBody>
          <a:bodyPr>
            <a:normAutofit fontScale="90000"/>
          </a:bodyPr>
          <a:lstStyle/>
          <a:p>
            <a:pPr>
              <a:lnSpc>
                <a:spcPct val="115000"/>
              </a:lnSpc>
              <a:spcBef>
                <a:spcPts val="1000"/>
              </a:spcBef>
            </a:pPr>
            <a:r>
              <a:rPr lang="tr-TR" sz="5400" b="1" i="1" dirty="0" smtClean="0">
                <a:solidFill>
                  <a:srgbClr val="C66951"/>
                </a:solidFill>
                <a:latin typeface="Cambria"/>
                <a:ea typeface="Times New Roman"/>
                <a:cs typeface="Times New Roman"/>
              </a:rPr>
              <a:t/>
            </a:r>
            <a:br>
              <a:rPr lang="tr-TR" sz="5400" b="1" i="1" dirty="0" smtClean="0">
                <a:solidFill>
                  <a:srgbClr val="C66951"/>
                </a:solidFill>
                <a:latin typeface="Cambria"/>
                <a:ea typeface="Times New Roman"/>
                <a:cs typeface="Times New Roman"/>
              </a:rPr>
            </a:br>
            <a:r>
              <a:rPr lang="tr-TR" sz="5400" b="1" i="1" dirty="0">
                <a:solidFill>
                  <a:srgbClr val="C66951"/>
                </a:solidFill>
                <a:latin typeface="Cambria"/>
                <a:ea typeface="Times New Roman"/>
                <a:cs typeface="Times New Roman"/>
              </a:rPr>
              <a:t/>
            </a:r>
            <a:br>
              <a:rPr lang="tr-TR" sz="5400" b="1" i="1" dirty="0">
                <a:solidFill>
                  <a:srgbClr val="C66951"/>
                </a:solidFill>
                <a:latin typeface="Cambria"/>
                <a:ea typeface="Times New Roman"/>
                <a:cs typeface="Times New Roman"/>
              </a:rPr>
            </a:br>
            <a:r>
              <a:rPr lang="tr-TR" sz="5400" b="1" i="1" dirty="0" smtClean="0">
                <a:solidFill>
                  <a:srgbClr val="C66951"/>
                </a:solidFill>
                <a:latin typeface="Cambria"/>
                <a:ea typeface="Times New Roman"/>
                <a:cs typeface="Times New Roman"/>
              </a:rPr>
              <a:t>E-Kayıt </a:t>
            </a:r>
            <a:r>
              <a:rPr lang="tr-TR" sz="5400" b="1" i="1" dirty="0">
                <a:solidFill>
                  <a:srgbClr val="C66951"/>
                </a:solidFill>
                <a:latin typeface="Cambria"/>
                <a:ea typeface="Times New Roman"/>
                <a:cs typeface="Times New Roman"/>
              </a:rPr>
              <a:t>İşlemleri</a:t>
            </a:r>
            <a:br>
              <a:rPr lang="tr-TR" sz="5400" b="1" i="1" dirty="0">
                <a:solidFill>
                  <a:srgbClr val="C66951"/>
                </a:solidFill>
                <a:latin typeface="Cambria"/>
                <a:ea typeface="Times New Roman"/>
                <a:cs typeface="Times New Roman"/>
              </a:rPr>
            </a:br>
            <a:r>
              <a:rPr lang="tr-TR" sz="5400" b="1" i="1" dirty="0">
                <a:solidFill>
                  <a:srgbClr val="C66951"/>
                </a:solidFill>
                <a:latin typeface="Cambria"/>
                <a:ea typeface="Times New Roman"/>
                <a:cs typeface="Times New Roman"/>
              </a:rPr>
              <a:t/>
            </a:r>
            <a:br>
              <a:rPr lang="tr-TR" sz="5400" b="1" i="1" dirty="0">
                <a:solidFill>
                  <a:srgbClr val="C66951"/>
                </a:solidFill>
                <a:latin typeface="Cambria"/>
                <a:ea typeface="Times New Roman"/>
                <a:cs typeface="Times New Roman"/>
              </a:rPr>
            </a:br>
            <a:endParaRPr lang="tr-TR" dirty="0"/>
          </a:p>
        </p:txBody>
      </p:sp>
    </p:spTree>
    <p:extLst>
      <p:ext uri="{BB962C8B-B14F-4D97-AF65-F5344CB8AC3E}">
        <p14:creationId xmlns:p14="http://schemas.microsoft.com/office/powerpoint/2010/main" val="25259943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92500" lnSpcReduction="20000"/>
          </a:bodyPr>
          <a:lstStyle/>
          <a:p>
            <a:pPr marL="342900" lvl="0" indent="-342900" algn="just">
              <a:lnSpc>
                <a:spcPct val="115000"/>
              </a:lnSpc>
              <a:spcBef>
                <a:spcPts val="1000"/>
              </a:spcBef>
              <a:spcAft>
                <a:spcPts val="0"/>
              </a:spcAft>
              <a:buFont typeface="Wingdings"/>
              <a:buChar char=""/>
            </a:pPr>
            <a:endParaRPr lang="tr-TR" sz="2800" b="1" dirty="0" smtClean="0">
              <a:solidFill>
                <a:srgbClr val="C66951"/>
              </a:solidFill>
              <a:latin typeface="Cambria"/>
              <a:ea typeface="Times New Roman"/>
              <a:cs typeface="Times New Roman"/>
            </a:endParaRPr>
          </a:p>
          <a:p>
            <a:pPr marL="342900" lvl="0" indent="-342900" algn="just">
              <a:lnSpc>
                <a:spcPct val="115000"/>
              </a:lnSpc>
              <a:spcBef>
                <a:spcPts val="1000"/>
              </a:spcBef>
              <a:spcAft>
                <a:spcPts val="0"/>
              </a:spcAft>
              <a:buClr>
                <a:srgbClr val="C00000"/>
              </a:buClr>
              <a:buFont typeface="Wingdings"/>
              <a:buChar char=""/>
            </a:pPr>
            <a:r>
              <a:rPr lang="tr-TR" sz="2800" b="1" dirty="0" smtClean="0">
                <a:solidFill>
                  <a:srgbClr val="0070C0"/>
                </a:solidFill>
                <a:latin typeface="Cambria"/>
                <a:ea typeface="Times New Roman"/>
                <a:cs typeface="Times New Roman"/>
              </a:rPr>
              <a:t>Milli </a:t>
            </a:r>
            <a:r>
              <a:rPr lang="tr-TR" sz="2800" b="1" dirty="0">
                <a:solidFill>
                  <a:srgbClr val="0070C0"/>
                </a:solidFill>
                <a:latin typeface="Cambria"/>
                <a:ea typeface="Times New Roman"/>
                <a:cs typeface="Times New Roman"/>
              </a:rPr>
              <a:t>Eğitim Bakanlığından lise mezuniyet bilgisi alınamayan adaylar elektronik kayıt yapamayacaktır.</a:t>
            </a:r>
          </a:p>
          <a:p>
            <a:pPr marL="342900" lvl="0" indent="-342900" algn="just">
              <a:lnSpc>
                <a:spcPct val="115000"/>
              </a:lnSpc>
              <a:spcBef>
                <a:spcPts val="1000"/>
              </a:spcBef>
              <a:spcAft>
                <a:spcPts val="0"/>
              </a:spcAft>
              <a:buClr>
                <a:srgbClr val="C00000"/>
              </a:buClr>
              <a:buFont typeface="Wingdings"/>
              <a:buChar char=""/>
            </a:pPr>
            <a:r>
              <a:rPr lang="tr-TR" sz="2800" b="1" dirty="0">
                <a:solidFill>
                  <a:srgbClr val="0070C0"/>
                </a:solidFill>
                <a:latin typeface="Cambria"/>
                <a:ea typeface="Times New Roman"/>
                <a:cs typeface="Times New Roman"/>
              </a:rPr>
              <a:t>Aynı anda örgün iki ön lisans veya iki lisans programına kayıtlı </a:t>
            </a:r>
            <a:r>
              <a:rPr lang="tr-TR" sz="2800" b="1" dirty="0" smtClean="0">
                <a:solidFill>
                  <a:srgbClr val="0070C0"/>
                </a:solidFill>
                <a:latin typeface="Cambria"/>
                <a:ea typeface="Times New Roman"/>
                <a:cs typeface="Times New Roman"/>
              </a:rPr>
              <a:t>olunamayacağından, bu durumda olanlar elektronik kayıt yapamayacaktır.  </a:t>
            </a:r>
            <a:endParaRPr lang="tr-TR" sz="2800" b="1" dirty="0">
              <a:solidFill>
                <a:srgbClr val="0070C0"/>
              </a:solidFill>
              <a:latin typeface="Cambria"/>
              <a:ea typeface="Times New Roman"/>
              <a:cs typeface="Times New Roman"/>
            </a:endParaRPr>
          </a:p>
        </p:txBody>
      </p:sp>
      <p:sp>
        <p:nvSpPr>
          <p:cNvPr id="2" name="Başlık 1"/>
          <p:cNvSpPr>
            <a:spLocks noGrp="1"/>
          </p:cNvSpPr>
          <p:nvPr>
            <p:ph type="title"/>
          </p:nvPr>
        </p:nvSpPr>
        <p:spPr/>
        <p:txBody>
          <a:bodyPr>
            <a:normAutofit/>
          </a:bodyPr>
          <a:lstStyle/>
          <a:p>
            <a:pPr algn="ctr">
              <a:lnSpc>
                <a:spcPct val="115000"/>
              </a:lnSpc>
              <a:spcBef>
                <a:spcPts val="1000"/>
              </a:spcBef>
              <a:spcAft>
                <a:spcPts val="0"/>
              </a:spcAft>
            </a:pPr>
            <a:r>
              <a:rPr lang="tr-TR" sz="4900" b="1" i="1" dirty="0">
                <a:solidFill>
                  <a:srgbClr val="FF0000"/>
                </a:solidFill>
                <a:latin typeface="Cambria"/>
                <a:ea typeface="Times New Roman"/>
                <a:cs typeface="Times New Roman"/>
              </a:rPr>
              <a:t>Kimler E-kayıt Yapamaz</a:t>
            </a:r>
            <a:r>
              <a:rPr lang="tr-TR" sz="4900" b="1" i="1" dirty="0" smtClean="0">
                <a:solidFill>
                  <a:srgbClr val="FF0000"/>
                </a:solidFill>
                <a:latin typeface="Cambria"/>
                <a:ea typeface="Times New Roman"/>
                <a:cs typeface="Times New Roman"/>
              </a:rPr>
              <a:t>?</a:t>
            </a:r>
            <a:endParaRPr lang="tr-TR" sz="4900" dirty="0"/>
          </a:p>
        </p:txBody>
      </p:sp>
    </p:spTree>
    <p:extLst>
      <p:ext uri="{BB962C8B-B14F-4D97-AF65-F5344CB8AC3E}">
        <p14:creationId xmlns:p14="http://schemas.microsoft.com/office/powerpoint/2010/main" val="22911852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77500" lnSpcReduction="20000"/>
          </a:bodyPr>
          <a:lstStyle/>
          <a:p>
            <a:pPr marL="0" lvl="0" indent="0" algn="just">
              <a:lnSpc>
                <a:spcPct val="115000"/>
              </a:lnSpc>
              <a:spcBef>
                <a:spcPts val="1000"/>
              </a:spcBef>
              <a:spcAft>
                <a:spcPts val="0"/>
              </a:spcAft>
              <a:buNone/>
            </a:pPr>
            <a:endParaRPr lang="tr-TR" sz="2800" b="1" dirty="0" smtClean="0">
              <a:solidFill>
                <a:srgbClr val="C66951"/>
              </a:solidFill>
              <a:latin typeface="Cambria"/>
              <a:ea typeface="Times New Roman"/>
              <a:cs typeface="Times New Roman"/>
            </a:endParaRPr>
          </a:p>
          <a:p>
            <a:pPr marL="342900" lvl="0" indent="-342900" algn="just">
              <a:lnSpc>
                <a:spcPct val="115000"/>
              </a:lnSpc>
              <a:spcBef>
                <a:spcPts val="1000"/>
              </a:spcBef>
              <a:spcAft>
                <a:spcPts val="0"/>
              </a:spcAft>
              <a:buClr>
                <a:srgbClr val="C00000"/>
              </a:buClr>
              <a:buFont typeface="Wingdings"/>
              <a:buChar char=""/>
            </a:pPr>
            <a:r>
              <a:rPr lang="tr-TR" sz="2800" b="1" dirty="0" smtClean="0">
                <a:solidFill>
                  <a:srgbClr val="0070C0"/>
                </a:solidFill>
                <a:latin typeface="Cambria"/>
                <a:ea typeface="Times New Roman"/>
                <a:cs typeface="Times New Roman"/>
              </a:rPr>
              <a:t>Özel </a:t>
            </a:r>
            <a:r>
              <a:rPr lang="tr-TR" sz="2800" b="1" dirty="0">
                <a:solidFill>
                  <a:srgbClr val="0070C0"/>
                </a:solidFill>
                <a:latin typeface="Cambria"/>
                <a:ea typeface="Times New Roman"/>
                <a:cs typeface="Times New Roman"/>
              </a:rPr>
              <a:t>yetenek ile öğrenci alan programlara yerleşen adaylar elektronik kayıt yapamayacaktır.</a:t>
            </a:r>
          </a:p>
          <a:p>
            <a:pPr marL="342900" lvl="0" indent="-342900">
              <a:lnSpc>
                <a:spcPct val="115000"/>
              </a:lnSpc>
              <a:spcBef>
                <a:spcPts val="1000"/>
              </a:spcBef>
              <a:spcAft>
                <a:spcPts val="0"/>
              </a:spcAft>
              <a:buClr>
                <a:srgbClr val="C00000"/>
              </a:buClr>
              <a:buFont typeface="Wingdings"/>
              <a:buChar char=""/>
            </a:pPr>
            <a:r>
              <a:rPr lang="tr-TR" sz="2800" b="1" dirty="0">
                <a:solidFill>
                  <a:srgbClr val="0070C0"/>
                </a:solidFill>
                <a:latin typeface="Cambria"/>
                <a:ea typeface="Times New Roman"/>
                <a:cs typeface="Times New Roman"/>
              </a:rPr>
              <a:t>Özel Yetenek İle Öğrenci Alan Programlar: </a:t>
            </a:r>
          </a:p>
          <a:p>
            <a:pPr indent="449580">
              <a:lnSpc>
                <a:spcPct val="115000"/>
              </a:lnSpc>
              <a:spcBef>
                <a:spcPts val="1000"/>
              </a:spcBef>
              <a:spcAft>
                <a:spcPts val="0"/>
              </a:spcAft>
              <a:buClr>
                <a:srgbClr val="C00000"/>
              </a:buClr>
            </a:pPr>
            <a:r>
              <a:rPr lang="tr-TR" sz="2800" b="1" dirty="0">
                <a:solidFill>
                  <a:srgbClr val="0070C0"/>
                </a:solidFill>
                <a:latin typeface="Cambria"/>
                <a:ea typeface="Times New Roman"/>
                <a:cs typeface="Times New Roman"/>
              </a:rPr>
              <a:t>Devlet Konservatuvarındaki tüm programlar,</a:t>
            </a:r>
          </a:p>
          <a:p>
            <a:pPr indent="449580">
              <a:lnSpc>
                <a:spcPct val="115000"/>
              </a:lnSpc>
              <a:spcBef>
                <a:spcPts val="1000"/>
              </a:spcBef>
              <a:spcAft>
                <a:spcPts val="0"/>
              </a:spcAft>
              <a:buClr>
                <a:srgbClr val="C00000"/>
              </a:buClr>
            </a:pPr>
            <a:r>
              <a:rPr lang="tr-TR" sz="2800" b="1" dirty="0">
                <a:solidFill>
                  <a:srgbClr val="0070C0"/>
                </a:solidFill>
                <a:latin typeface="Cambria"/>
                <a:ea typeface="Times New Roman"/>
                <a:cs typeface="Times New Roman"/>
              </a:rPr>
              <a:t>Eğitim Fakültesi Müzik Öğretmenliği Programı,</a:t>
            </a:r>
          </a:p>
          <a:p>
            <a:pPr indent="449580">
              <a:lnSpc>
                <a:spcPct val="115000"/>
              </a:lnSpc>
              <a:spcBef>
                <a:spcPts val="1000"/>
              </a:spcBef>
              <a:spcAft>
                <a:spcPts val="0"/>
              </a:spcAft>
              <a:buClr>
                <a:srgbClr val="C00000"/>
              </a:buClr>
            </a:pPr>
            <a:r>
              <a:rPr lang="tr-TR" sz="2800" b="1" dirty="0">
                <a:solidFill>
                  <a:srgbClr val="0070C0"/>
                </a:solidFill>
                <a:latin typeface="Cambria"/>
                <a:ea typeface="Times New Roman"/>
                <a:cs typeface="Times New Roman"/>
              </a:rPr>
              <a:t>Eğitim Fakültesi Resim-İş Öğretmenliği </a:t>
            </a:r>
            <a:r>
              <a:rPr lang="tr-TR" sz="2800" b="1" dirty="0" err="1" smtClean="0">
                <a:solidFill>
                  <a:srgbClr val="0070C0"/>
                </a:solidFill>
                <a:latin typeface="Cambria"/>
                <a:ea typeface="Times New Roman"/>
                <a:cs typeface="Times New Roman"/>
              </a:rPr>
              <a:t>Prog</a:t>
            </a:r>
            <a:r>
              <a:rPr lang="tr-TR" sz="2800" b="1" dirty="0">
                <a:solidFill>
                  <a:srgbClr val="0070C0"/>
                </a:solidFill>
                <a:latin typeface="Cambria"/>
                <a:ea typeface="Times New Roman"/>
                <a:cs typeface="Times New Roman"/>
              </a:rPr>
              <a:t>.</a:t>
            </a:r>
            <a:r>
              <a:rPr lang="tr-TR" sz="2800" b="1" dirty="0" smtClean="0">
                <a:solidFill>
                  <a:srgbClr val="0070C0"/>
                </a:solidFill>
                <a:latin typeface="Cambria"/>
                <a:ea typeface="Times New Roman"/>
                <a:cs typeface="Times New Roman"/>
              </a:rPr>
              <a:t> </a:t>
            </a:r>
            <a:endParaRPr lang="tr-TR" sz="2800" b="1" dirty="0">
              <a:solidFill>
                <a:srgbClr val="0070C0"/>
              </a:solidFill>
              <a:latin typeface="Cambria"/>
              <a:ea typeface="Times New Roman"/>
              <a:cs typeface="Times New Roman"/>
            </a:endParaRPr>
          </a:p>
          <a:p>
            <a:pPr indent="449580">
              <a:lnSpc>
                <a:spcPct val="115000"/>
              </a:lnSpc>
              <a:spcBef>
                <a:spcPts val="1000"/>
              </a:spcBef>
              <a:spcAft>
                <a:spcPts val="0"/>
              </a:spcAft>
              <a:buClr>
                <a:srgbClr val="C00000"/>
              </a:buClr>
            </a:pPr>
            <a:r>
              <a:rPr lang="tr-TR" sz="2800" b="1" dirty="0">
                <a:solidFill>
                  <a:srgbClr val="0070C0"/>
                </a:solidFill>
                <a:latin typeface="Cambria"/>
                <a:ea typeface="Times New Roman"/>
                <a:cs typeface="Times New Roman"/>
              </a:rPr>
              <a:t>Spor Bilimleri Fakültesindeki tüm programlar, </a:t>
            </a:r>
          </a:p>
          <a:p>
            <a:endParaRPr lang="tr-TR" dirty="0"/>
          </a:p>
        </p:txBody>
      </p:sp>
      <p:sp>
        <p:nvSpPr>
          <p:cNvPr id="2" name="Başlık 1"/>
          <p:cNvSpPr>
            <a:spLocks noGrp="1"/>
          </p:cNvSpPr>
          <p:nvPr>
            <p:ph type="title"/>
          </p:nvPr>
        </p:nvSpPr>
        <p:spPr/>
        <p:txBody>
          <a:bodyPr>
            <a:normAutofit/>
          </a:bodyPr>
          <a:lstStyle/>
          <a:p>
            <a:pPr algn="ctr"/>
            <a:r>
              <a:rPr lang="tr-TR" sz="4900" b="1" i="1" dirty="0">
                <a:solidFill>
                  <a:srgbClr val="FF0000"/>
                </a:solidFill>
                <a:latin typeface="Cambria"/>
                <a:ea typeface="Times New Roman"/>
                <a:cs typeface="Times New Roman"/>
              </a:rPr>
              <a:t>Kimler E-kayıt Yapamaz?</a:t>
            </a:r>
            <a:endParaRPr lang="tr-TR" dirty="0"/>
          </a:p>
        </p:txBody>
      </p:sp>
    </p:spTree>
    <p:extLst>
      <p:ext uri="{BB962C8B-B14F-4D97-AF65-F5344CB8AC3E}">
        <p14:creationId xmlns:p14="http://schemas.microsoft.com/office/powerpoint/2010/main" val="176999535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marL="0" indent="0" algn="just">
              <a:buNone/>
            </a:pPr>
            <a:endParaRPr lang="tr-TR" b="1" dirty="0"/>
          </a:p>
          <a:p>
            <a:pPr marL="0" lvl="0" indent="0" algn="ctr">
              <a:buNone/>
            </a:pPr>
            <a:r>
              <a:rPr lang="tr-TR" sz="2800" b="1" dirty="0" smtClean="0">
                <a:solidFill>
                  <a:srgbClr val="0070C0"/>
                </a:solidFill>
                <a:latin typeface="Arial"/>
                <a:ea typeface="Times New Roman"/>
                <a:cs typeface="Times New Roman"/>
              </a:rPr>
              <a:t>E-kayıt </a:t>
            </a:r>
            <a:r>
              <a:rPr lang="tr-TR" sz="2800" b="1" dirty="0">
                <a:solidFill>
                  <a:srgbClr val="0070C0"/>
                </a:solidFill>
                <a:latin typeface="Arial"/>
                <a:ea typeface="Times New Roman"/>
                <a:cs typeface="Times New Roman"/>
              </a:rPr>
              <a:t>yapmak isteyen </a:t>
            </a:r>
            <a:r>
              <a:rPr lang="tr-TR" sz="2800" b="1" dirty="0" smtClean="0">
                <a:solidFill>
                  <a:srgbClr val="0070C0"/>
                </a:solidFill>
                <a:latin typeface="Arial"/>
                <a:ea typeface="Times New Roman"/>
                <a:cs typeface="Times New Roman"/>
              </a:rPr>
              <a:t>adaylar</a:t>
            </a:r>
            <a:r>
              <a:rPr lang="tr-TR" sz="2800" b="1" dirty="0">
                <a:solidFill>
                  <a:schemeClr val="accent1"/>
                </a:solidFill>
                <a:latin typeface="Arial"/>
                <a:ea typeface="Times New Roman"/>
                <a:cs typeface="Times New Roman"/>
              </a:rPr>
              <a:t> </a:t>
            </a:r>
            <a:endParaRPr lang="tr-TR" sz="2800" b="1" dirty="0" smtClean="0">
              <a:solidFill>
                <a:schemeClr val="accent1"/>
              </a:solidFill>
              <a:latin typeface="Arial"/>
              <a:ea typeface="Times New Roman"/>
              <a:cs typeface="Times New Roman"/>
            </a:endParaRPr>
          </a:p>
          <a:p>
            <a:pPr marL="0" lvl="0" indent="0" algn="ctr">
              <a:buNone/>
            </a:pPr>
            <a:endParaRPr lang="tr-TR" sz="2800" b="1" dirty="0">
              <a:solidFill>
                <a:schemeClr val="accent1"/>
              </a:solidFill>
              <a:latin typeface="Arial"/>
              <a:ea typeface="Times New Roman"/>
              <a:cs typeface="Times New Roman"/>
            </a:endParaRPr>
          </a:p>
          <a:p>
            <a:pPr marL="0" indent="0" algn="ctr">
              <a:buNone/>
            </a:pPr>
            <a:r>
              <a:rPr lang="tr-TR" sz="2800" b="1" dirty="0" smtClean="0">
                <a:solidFill>
                  <a:srgbClr val="0070C0"/>
                </a:solidFill>
                <a:latin typeface="Arial"/>
                <a:ea typeface="Times New Roman"/>
                <a:cs typeface="Times New Roman"/>
              </a:rPr>
              <a:t>E-KAYIT </a:t>
            </a:r>
            <a:r>
              <a:rPr lang="tr-TR" sz="2800" b="1" dirty="0">
                <a:solidFill>
                  <a:srgbClr val="0070C0"/>
                </a:solidFill>
                <a:latin typeface="Arial"/>
                <a:ea typeface="Times New Roman"/>
                <a:cs typeface="Times New Roman"/>
              </a:rPr>
              <a:t>İÇİN </a:t>
            </a:r>
            <a:r>
              <a:rPr lang="tr-TR" sz="2800" b="1" u="sng" dirty="0">
                <a:solidFill>
                  <a:srgbClr val="C00000"/>
                </a:solidFill>
                <a:latin typeface="Arial"/>
                <a:ea typeface="Times New Roman"/>
                <a:cs typeface="Times New Roman"/>
                <a:hlinkClick r:id="rId2"/>
              </a:rPr>
              <a:t>https://www.turkiye.gov.tr/</a:t>
            </a:r>
            <a:endParaRPr lang="tr-TR" sz="2000" dirty="0">
              <a:solidFill>
                <a:srgbClr val="C00000"/>
              </a:solidFill>
              <a:latin typeface="Calibri"/>
              <a:ea typeface="Calibri"/>
              <a:cs typeface="Times New Roman"/>
            </a:endParaRPr>
          </a:p>
          <a:p>
            <a:pPr marL="0" lvl="0" indent="0" algn="ctr">
              <a:buNone/>
            </a:pPr>
            <a:r>
              <a:rPr lang="tr-TR" sz="2800" b="1" dirty="0" smtClean="0">
                <a:solidFill>
                  <a:srgbClr val="0070C0"/>
                </a:solidFill>
                <a:latin typeface="Arial"/>
                <a:ea typeface="Times New Roman"/>
                <a:cs typeface="Times New Roman"/>
              </a:rPr>
              <a:t>TIKLAYINIZ</a:t>
            </a:r>
            <a:r>
              <a:rPr lang="tr-TR" sz="2800" b="1" dirty="0">
                <a:solidFill>
                  <a:srgbClr val="0070C0"/>
                </a:solidFill>
                <a:latin typeface="Arial"/>
                <a:ea typeface="Times New Roman"/>
                <a:cs typeface="Times New Roman"/>
              </a:rPr>
              <a:t>.</a:t>
            </a:r>
            <a:r>
              <a:rPr lang="tr-TR" b="1" dirty="0">
                <a:solidFill>
                  <a:srgbClr val="00B0F0"/>
                </a:solidFill>
                <a:latin typeface="Arial"/>
                <a:ea typeface="Times New Roman"/>
                <a:cs typeface="Times New Roman"/>
              </a:rPr>
              <a:t> </a:t>
            </a:r>
            <a:endParaRPr lang="tr-TR" b="1" dirty="0" smtClean="0">
              <a:solidFill>
                <a:srgbClr val="00B0F0"/>
              </a:solidFill>
              <a:latin typeface="Arial"/>
              <a:ea typeface="Times New Roman"/>
              <a:cs typeface="Times New Roman"/>
            </a:endParaRPr>
          </a:p>
          <a:p>
            <a:pPr lvl="0" algn="just"/>
            <a:endParaRPr lang="tr-TR" b="1" u="sng" dirty="0">
              <a:solidFill>
                <a:srgbClr val="00B0F0"/>
              </a:solidFill>
              <a:latin typeface="Arial"/>
              <a:ea typeface="Times New Roman"/>
              <a:cs typeface="Times New Roman"/>
              <a:hlinkClick r:id="rId2"/>
            </a:endParaRPr>
          </a:p>
          <a:p>
            <a:pPr marL="0" indent="0" algn="just">
              <a:buNone/>
            </a:pPr>
            <a:endParaRPr lang="tr-TR" dirty="0">
              <a:solidFill>
                <a:srgbClr val="C00000"/>
              </a:solidFill>
            </a:endParaRPr>
          </a:p>
          <a:p>
            <a:endParaRPr lang="tr-TR" dirty="0"/>
          </a:p>
        </p:txBody>
      </p:sp>
      <p:sp>
        <p:nvSpPr>
          <p:cNvPr id="2" name="Başlık 1"/>
          <p:cNvSpPr>
            <a:spLocks noGrp="1"/>
          </p:cNvSpPr>
          <p:nvPr>
            <p:ph type="title"/>
          </p:nvPr>
        </p:nvSpPr>
        <p:spPr/>
        <p:txBody>
          <a:bodyPr>
            <a:noAutofit/>
          </a:bodyPr>
          <a:lstStyle/>
          <a:p>
            <a:pPr algn="ctr"/>
            <a:r>
              <a:rPr lang="tr-TR" b="1" dirty="0">
                <a:solidFill>
                  <a:srgbClr val="FF0000"/>
                </a:solidFill>
              </a:rPr>
              <a:t>DİKKAT!</a:t>
            </a:r>
          </a:p>
        </p:txBody>
      </p:sp>
    </p:spTree>
    <p:extLst>
      <p:ext uri="{BB962C8B-B14F-4D97-AF65-F5344CB8AC3E}">
        <p14:creationId xmlns:p14="http://schemas.microsoft.com/office/powerpoint/2010/main" val="346861214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marL="0" indent="0" algn="just">
              <a:lnSpc>
                <a:spcPct val="115000"/>
              </a:lnSpc>
              <a:spcAft>
                <a:spcPts val="0"/>
              </a:spcAft>
              <a:buNone/>
            </a:pPr>
            <a:endParaRPr lang="tr-TR" sz="2800" b="1" dirty="0">
              <a:solidFill>
                <a:srgbClr val="333333"/>
              </a:solidFill>
              <a:latin typeface="Arial"/>
              <a:ea typeface="Times New Roman"/>
              <a:cs typeface="Times New Roman"/>
            </a:endParaRPr>
          </a:p>
          <a:p>
            <a:pPr marL="0" indent="0" algn="ctr">
              <a:lnSpc>
                <a:spcPct val="115000"/>
              </a:lnSpc>
              <a:spcAft>
                <a:spcPts val="0"/>
              </a:spcAft>
              <a:buNone/>
            </a:pPr>
            <a:r>
              <a:rPr lang="tr-TR" sz="2800" b="1" dirty="0" smtClean="0">
                <a:solidFill>
                  <a:srgbClr val="333333"/>
                </a:solidFill>
                <a:latin typeface="Arial"/>
                <a:ea typeface="Times New Roman"/>
                <a:cs typeface="Times New Roman"/>
              </a:rPr>
              <a:t>	</a:t>
            </a:r>
            <a:r>
              <a:rPr lang="tr-TR" sz="2800" b="1" dirty="0" smtClean="0">
                <a:solidFill>
                  <a:schemeClr val="tx2"/>
                </a:solidFill>
                <a:latin typeface="Arial"/>
                <a:ea typeface="Times New Roman"/>
                <a:cs typeface="Times New Roman"/>
              </a:rPr>
              <a:t>E-Kayıt </a:t>
            </a:r>
            <a:r>
              <a:rPr lang="tr-TR" sz="2800" b="1" u="sng" dirty="0" smtClean="0">
                <a:solidFill>
                  <a:schemeClr val="tx2"/>
                </a:solidFill>
                <a:latin typeface="Arial"/>
                <a:ea typeface="Times New Roman"/>
                <a:cs typeface="Times New Roman"/>
              </a:rPr>
              <a:t>yaptıramayan</a:t>
            </a:r>
            <a:r>
              <a:rPr lang="tr-TR" sz="2800" b="1" dirty="0" smtClean="0">
                <a:solidFill>
                  <a:schemeClr val="tx2"/>
                </a:solidFill>
                <a:latin typeface="Arial"/>
                <a:ea typeface="Times New Roman"/>
                <a:cs typeface="Times New Roman"/>
              </a:rPr>
              <a:t> adaylar</a:t>
            </a:r>
            <a:r>
              <a:rPr lang="tr-TR" sz="2800" dirty="0">
                <a:solidFill>
                  <a:schemeClr val="tx2"/>
                </a:solidFill>
                <a:latin typeface="Arial"/>
                <a:ea typeface="Times New Roman"/>
                <a:cs typeface="Times New Roman"/>
              </a:rPr>
              <a:t>; </a:t>
            </a:r>
            <a:endParaRPr lang="tr-TR" sz="2800" dirty="0" smtClean="0">
              <a:solidFill>
                <a:schemeClr val="tx2"/>
              </a:solidFill>
              <a:latin typeface="Arial"/>
              <a:ea typeface="Times New Roman"/>
              <a:cs typeface="Times New Roman"/>
            </a:endParaRPr>
          </a:p>
          <a:p>
            <a:pPr marL="0" indent="0" algn="just">
              <a:lnSpc>
                <a:spcPct val="115000"/>
              </a:lnSpc>
              <a:spcAft>
                <a:spcPts val="0"/>
              </a:spcAft>
              <a:buNone/>
            </a:pPr>
            <a:r>
              <a:rPr lang="tr-TR" sz="2800" b="1" dirty="0" smtClean="0">
                <a:solidFill>
                  <a:schemeClr val="tx2"/>
                </a:solidFill>
                <a:latin typeface="Arial"/>
                <a:ea typeface="Times New Roman"/>
                <a:cs typeface="Times New Roman"/>
              </a:rPr>
              <a:t>  </a:t>
            </a:r>
          </a:p>
          <a:p>
            <a:pPr marL="0" indent="0" algn="ctr">
              <a:lnSpc>
                <a:spcPct val="115000"/>
              </a:lnSpc>
              <a:spcAft>
                <a:spcPts val="0"/>
              </a:spcAft>
              <a:buNone/>
            </a:pPr>
            <a:r>
              <a:rPr lang="tr-TR" sz="2800" b="1" dirty="0" smtClean="0">
                <a:solidFill>
                  <a:schemeClr val="tx2"/>
                </a:solidFill>
                <a:latin typeface="Arial"/>
                <a:ea typeface="Times New Roman"/>
                <a:cs typeface="Times New Roman"/>
              </a:rPr>
              <a:t>22- 26 Ağustos 2022 </a:t>
            </a:r>
            <a:r>
              <a:rPr lang="tr-TR" sz="2800" b="1" dirty="0">
                <a:solidFill>
                  <a:schemeClr val="tx2"/>
                </a:solidFill>
                <a:latin typeface="Arial"/>
                <a:ea typeface="Times New Roman"/>
                <a:cs typeface="Times New Roman"/>
              </a:rPr>
              <a:t>tarihlerinde yüz yüze kayıt yaptıracaklardır</a:t>
            </a:r>
            <a:r>
              <a:rPr lang="tr-TR" sz="2800" b="1" dirty="0" smtClean="0">
                <a:solidFill>
                  <a:schemeClr val="tx2"/>
                </a:solidFill>
                <a:latin typeface="Arial"/>
                <a:ea typeface="Times New Roman"/>
                <a:cs typeface="Times New Roman"/>
              </a:rPr>
              <a:t>.</a:t>
            </a:r>
            <a:endParaRPr lang="tr-TR" sz="2000" dirty="0" smtClean="0">
              <a:solidFill>
                <a:schemeClr val="tx2"/>
              </a:solidFill>
              <a:latin typeface="Calibri"/>
              <a:ea typeface="Calibri"/>
              <a:cs typeface="Times New Roman"/>
            </a:endParaRPr>
          </a:p>
          <a:p>
            <a:pPr marL="0" indent="0" algn="just">
              <a:lnSpc>
                <a:spcPct val="115000"/>
              </a:lnSpc>
              <a:spcAft>
                <a:spcPts val="0"/>
              </a:spcAft>
              <a:buNone/>
            </a:pPr>
            <a:endParaRPr lang="tr-TR" sz="2000" dirty="0" smtClean="0">
              <a:latin typeface="Calibri"/>
              <a:ea typeface="Calibri"/>
              <a:cs typeface="Times New Roman"/>
            </a:endParaRPr>
          </a:p>
          <a:p>
            <a:pPr marL="0" indent="0">
              <a:buNone/>
            </a:pPr>
            <a:endParaRPr lang="tr-TR" dirty="0"/>
          </a:p>
        </p:txBody>
      </p:sp>
      <p:sp>
        <p:nvSpPr>
          <p:cNvPr id="2" name="Başlık 1"/>
          <p:cNvSpPr>
            <a:spLocks noGrp="1"/>
          </p:cNvSpPr>
          <p:nvPr>
            <p:ph type="title"/>
          </p:nvPr>
        </p:nvSpPr>
        <p:spPr/>
        <p:txBody>
          <a:bodyPr/>
          <a:lstStyle/>
          <a:p>
            <a:pPr algn="ctr"/>
            <a:r>
              <a:rPr lang="tr-TR" b="1" dirty="0" smtClean="0">
                <a:solidFill>
                  <a:srgbClr val="FF0000"/>
                </a:solidFill>
              </a:rPr>
              <a:t>DİKKAT!</a:t>
            </a:r>
            <a:endParaRPr lang="tr-TR" b="1" dirty="0">
              <a:solidFill>
                <a:srgbClr val="FF0000"/>
              </a:solidFill>
            </a:endParaRPr>
          </a:p>
        </p:txBody>
      </p:sp>
    </p:spTree>
    <p:extLst>
      <p:ext uri="{BB962C8B-B14F-4D97-AF65-F5344CB8AC3E}">
        <p14:creationId xmlns:p14="http://schemas.microsoft.com/office/powerpoint/2010/main" val="1456616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55000" lnSpcReduction="20000"/>
          </a:bodyPr>
          <a:lstStyle/>
          <a:p>
            <a:pPr marL="342900" lvl="0" indent="-342900" algn="just">
              <a:lnSpc>
                <a:spcPct val="115000"/>
              </a:lnSpc>
              <a:spcAft>
                <a:spcPts val="750"/>
              </a:spcAft>
              <a:buFont typeface="Wingdings"/>
              <a:buChar char=""/>
            </a:pPr>
            <a:endParaRPr lang="tr-TR" b="1" i="1" dirty="0" smtClean="0">
              <a:solidFill>
                <a:srgbClr val="C66951"/>
              </a:solidFill>
              <a:latin typeface="Cambria"/>
              <a:ea typeface="Times New Roman"/>
              <a:cs typeface="Times New Roman"/>
            </a:endParaRPr>
          </a:p>
          <a:p>
            <a:pPr marL="342900" indent="-342900" algn="just">
              <a:lnSpc>
                <a:spcPct val="115000"/>
              </a:lnSpc>
              <a:spcAft>
                <a:spcPts val="750"/>
              </a:spcAft>
              <a:buClr>
                <a:srgbClr val="C00000"/>
              </a:buClr>
              <a:buFont typeface="Wingdings"/>
              <a:buChar char=""/>
            </a:pPr>
            <a:r>
              <a:rPr lang="tr-TR" sz="2700" b="1" i="1" dirty="0" smtClean="0">
                <a:solidFill>
                  <a:srgbClr val="0070C0"/>
                </a:solidFill>
                <a:latin typeface="Cambria"/>
                <a:ea typeface="Times New Roman"/>
                <a:cs typeface="Times New Roman"/>
              </a:rPr>
              <a:t>Üniversitemize 2022-YKS </a:t>
            </a:r>
            <a:r>
              <a:rPr lang="tr-TR" sz="2700" b="1" i="1" dirty="0">
                <a:solidFill>
                  <a:srgbClr val="0070C0"/>
                </a:solidFill>
                <a:latin typeface="Cambria"/>
                <a:ea typeface="Times New Roman"/>
                <a:cs typeface="Times New Roman"/>
              </a:rPr>
              <a:t>ile yerleşen adaylardan, herhangi bir nedenle </a:t>
            </a:r>
            <a:r>
              <a:rPr lang="tr-TR" sz="2700" b="1" i="1" dirty="0" smtClean="0">
                <a:solidFill>
                  <a:srgbClr val="0070C0"/>
                </a:solidFill>
                <a:latin typeface="Cambria"/>
                <a:ea typeface="Times New Roman"/>
                <a:cs typeface="Times New Roman"/>
              </a:rPr>
              <a:t>    e-kayıt yaptıramayanlar, </a:t>
            </a:r>
            <a:r>
              <a:rPr lang="tr-TR" sz="2700" b="1" dirty="0" smtClean="0">
                <a:solidFill>
                  <a:srgbClr val="FF0000"/>
                </a:solidFill>
                <a:latin typeface="Cambria"/>
                <a:ea typeface="Times New Roman"/>
                <a:cs typeface="Times New Roman"/>
              </a:rPr>
              <a:t>22-26 Ağustos 2022 </a:t>
            </a:r>
            <a:r>
              <a:rPr lang="tr-TR" sz="2700" b="1" i="1" dirty="0" smtClean="0">
                <a:solidFill>
                  <a:srgbClr val="0070C0"/>
                </a:solidFill>
                <a:latin typeface="Cambria"/>
                <a:ea typeface="Times New Roman"/>
                <a:cs typeface="Times New Roman"/>
              </a:rPr>
              <a:t>tarihleri </a:t>
            </a:r>
            <a:r>
              <a:rPr lang="tr-TR" sz="2700" b="1" i="1" dirty="0">
                <a:solidFill>
                  <a:srgbClr val="0070C0"/>
                </a:solidFill>
                <a:latin typeface="Cambria"/>
                <a:ea typeface="Times New Roman"/>
                <a:cs typeface="Times New Roman"/>
              </a:rPr>
              <a:t>arasında yerleşmiş oldukları Fakülte Dekanlıklarında veya Meslek Yüksekokulu Müdürlüklerinde, şahsen veya noter vekaleti verilmiş vekilleri aracılığı ile yüz yüze kayıt işlemi yapacaklardır</a:t>
            </a:r>
            <a:r>
              <a:rPr lang="tr-TR" sz="2700" b="1" i="1" dirty="0" smtClean="0">
                <a:solidFill>
                  <a:srgbClr val="0070C0"/>
                </a:solidFill>
                <a:latin typeface="Cambria"/>
                <a:ea typeface="Times New Roman"/>
                <a:cs typeface="Times New Roman"/>
              </a:rPr>
              <a:t>.</a:t>
            </a:r>
          </a:p>
          <a:p>
            <a:pPr marL="342900" indent="-342900" algn="just">
              <a:lnSpc>
                <a:spcPct val="115000"/>
              </a:lnSpc>
              <a:spcAft>
                <a:spcPts val="750"/>
              </a:spcAft>
              <a:buClr>
                <a:srgbClr val="C00000"/>
              </a:buClr>
              <a:buFont typeface="Wingdings"/>
              <a:buChar char=""/>
            </a:pPr>
            <a:r>
              <a:rPr lang="tr-TR" sz="2700" b="1" i="1" dirty="0" smtClean="0">
                <a:solidFill>
                  <a:srgbClr val="0070C0"/>
                </a:solidFill>
                <a:latin typeface="Cambria"/>
                <a:ea typeface="Times New Roman"/>
                <a:cs typeface="Times New Roman"/>
              </a:rPr>
              <a:t>Üniversitemize 2022 yılında özel yetenek sonucu öğrenci alan programlara </a:t>
            </a:r>
            <a:r>
              <a:rPr lang="tr-TR" sz="2700" b="1" i="1" dirty="0">
                <a:solidFill>
                  <a:srgbClr val="0070C0"/>
                </a:solidFill>
                <a:latin typeface="Cambria"/>
                <a:ea typeface="Times New Roman"/>
                <a:cs typeface="Times New Roman"/>
              </a:rPr>
              <a:t>yerleşen </a:t>
            </a:r>
            <a:r>
              <a:rPr lang="tr-TR" sz="2700" b="1" i="1" dirty="0" smtClean="0">
                <a:solidFill>
                  <a:srgbClr val="0070C0"/>
                </a:solidFill>
                <a:latin typeface="Cambria"/>
                <a:ea typeface="Times New Roman"/>
                <a:cs typeface="Times New Roman"/>
              </a:rPr>
              <a:t>adaylar,</a:t>
            </a:r>
            <a:r>
              <a:rPr lang="tr-TR" sz="2700" b="1" i="1" dirty="0">
                <a:solidFill>
                  <a:srgbClr val="0070C0"/>
                </a:solidFill>
                <a:latin typeface="Cambria"/>
                <a:ea typeface="Times New Roman"/>
                <a:cs typeface="Times New Roman"/>
              </a:rPr>
              <a:t> </a:t>
            </a:r>
            <a:r>
              <a:rPr lang="tr-TR" sz="2700" b="1" i="1" dirty="0" smtClean="0">
                <a:solidFill>
                  <a:srgbClr val="0070C0"/>
                </a:solidFill>
                <a:latin typeface="Cambria"/>
                <a:ea typeface="Times New Roman"/>
                <a:cs typeface="Times New Roman"/>
              </a:rPr>
              <a:t> ilgili Fakülte/Konservatuvar tarafından ilan edilen tarihler arasında </a:t>
            </a:r>
            <a:r>
              <a:rPr lang="tr-TR" sz="2700" b="1" i="1" dirty="0">
                <a:solidFill>
                  <a:srgbClr val="0070C0"/>
                </a:solidFill>
                <a:latin typeface="Cambria"/>
                <a:ea typeface="Times New Roman"/>
                <a:cs typeface="Times New Roman"/>
              </a:rPr>
              <a:t>yerleşmiş oldukları Fakülte Dekanlıklarında veya </a:t>
            </a:r>
            <a:r>
              <a:rPr lang="tr-TR" sz="2700" b="1" i="1" dirty="0" smtClean="0">
                <a:solidFill>
                  <a:srgbClr val="0070C0"/>
                </a:solidFill>
                <a:latin typeface="Cambria"/>
                <a:ea typeface="Times New Roman"/>
                <a:cs typeface="Times New Roman"/>
              </a:rPr>
              <a:t>Konservatuvar Müdürlüklerinde</a:t>
            </a:r>
            <a:r>
              <a:rPr lang="tr-TR" sz="2700" b="1" i="1" dirty="0">
                <a:solidFill>
                  <a:srgbClr val="0070C0"/>
                </a:solidFill>
                <a:latin typeface="Cambria"/>
                <a:ea typeface="Times New Roman"/>
                <a:cs typeface="Times New Roman"/>
              </a:rPr>
              <a:t>, şahsen veya noter vekaleti verilmiş vekilleri aracılığı ile yüz yüze kayıt işlemi yapacaklardır</a:t>
            </a:r>
            <a:r>
              <a:rPr lang="tr-TR" sz="2700" b="1" i="1" dirty="0" smtClean="0">
                <a:solidFill>
                  <a:srgbClr val="0070C0"/>
                </a:solidFill>
                <a:latin typeface="Cambria"/>
                <a:ea typeface="Times New Roman"/>
                <a:cs typeface="Times New Roman"/>
              </a:rPr>
              <a:t>.</a:t>
            </a:r>
          </a:p>
          <a:p>
            <a:pPr marL="342900" lvl="0" indent="-342900" algn="just">
              <a:lnSpc>
                <a:spcPct val="115000"/>
              </a:lnSpc>
              <a:spcAft>
                <a:spcPts val="750"/>
              </a:spcAft>
              <a:buClr>
                <a:srgbClr val="C00000"/>
              </a:buClr>
              <a:buFont typeface="Wingdings"/>
              <a:buChar char=""/>
            </a:pPr>
            <a:r>
              <a:rPr lang="tr-TR" sz="2700" b="1" i="1" dirty="0" smtClean="0">
                <a:solidFill>
                  <a:srgbClr val="0070C0"/>
                </a:solidFill>
                <a:latin typeface="Cambria"/>
                <a:ea typeface="Times New Roman"/>
                <a:cs typeface="Times New Roman"/>
              </a:rPr>
              <a:t>Kesin kayıt </a:t>
            </a:r>
            <a:r>
              <a:rPr lang="tr-TR" sz="2700" b="1" i="1" dirty="0">
                <a:solidFill>
                  <a:srgbClr val="0070C0"/>
                </a:solidFill>
                <a:latin typeface="Cambria"/>
                <a:ea typeface="Times New Roman"/>
                <a:cs typeface="Times New Roman"/>
              </a:rPr>
              <a:t>işlemini yüz yüze yapan </a:t>
            </a:r>
            <a:r>
              <a:rPr lang="tr-TR" sz="2700" b="1" i="1" dirty="0" smtClean="0">
                <a:solidFill>
                  <a:srgbClr val="0070C0"/>
                </a:solidFill>
                <a:latin typeface="Cambria"/>
                <a:ea typeface="Times New Roman"/>
                <a:cs typeface="Times New Roman"/>
              </a:rPr>
              <a:t>öğrenciler</a:t>
            </a:r>
            <a:r>
              <a:rPr lang="tr-TR" sz="2700" b="1" i="1" dirty="0">
                <a:solidFill>
                  <a:srgbClr val="0070C0"/>
                </a:solidFill>
                <a:latin typeface="Cambria"/>
                <a:ea typeface="Times New Roman"/>
                <a:cs typeface="Times New Roman"/>
              </a:rPr>
              <a:t> </a:t>
            </a:r>
            <a:r>
              <a:rPr lang="tr-TR" sz="2700" b="1" i="1" dirty="0">
                <a:solidFill>
                  <a:srgbClr val="FF0000"/>
                </a:solidFill>
                <a:latin typeface="Cambria"/>
                <a:ea typeface="Times New Roman"/>
                <a:cs typeface="Times New Roman"/>
              </a:rPr>
              <a:t>1</a:t>
            </a:r>
            <a:r>
              <a:rPr lang="tr-TR" sz="2700" b="1" i="1" dirty="0" smtClean="0">
                <a:solidFill>
                  <a:srgbClr val="FF0000"/>
                </a:solidFill>
                <a:latin typeface="Cambria"/>
                <a:ea typeface="Times New Roman"/>
                <a:cs typeface="Times New Roman"/>
              </a:rPr>
              <a:t>4 Eylül 2022 </a:t>
            </a:r>
            <a:r>
              <a:rPr lang="tr-TR" sz="2700" b="1" i="1" dirty="0">
                <a:solidFill>
                  <a:srgbClr val="0070C0"/>
                </a:solidFill>
                <a:latin typeface="Cambria"/>
                <a:ea typeface="Times New Roman"/>
                <a:cs typeface="Times New Roman"/>
              </a:rPr>
              <a:t>tarihinden itibaren Akademik Takvimde belirtilen </a:t>
            </a:r>
            <a:r>
              <a:rPr lang="tr-TR" sz="2700" b="1" i="1" dirty="0" smtClean="0">
                <a:solidFill>
                  <a:srgbClr val="0070C0"/>
                </a:solidFill>
                <a:latin typeface="Cambria"/>
                <a:ea typeface="Times New Roman"/>
                <a:cs typeface="Times New Roman"/>
              </a:rPr>
              <a:t>tarihler </a:t>
            </a:r>
            <a:r>
              <a:rPr lang="tr-TR" sz="2700" b="1" i="1" dirty="0">
                <a:solidFill>
                  <a:srgbClr val="0070C0"/>
                </a:solidFill>
                <a:latin typeface="Cambria"/>
                <a:ea typeface="Times New Roman"/>
                <a:cs typeface="Times New Roman"/>
              </a:rPr>
              <a:t>arasında ders kayıt işlemlerini gerçekleştireceklerdir</a:t>
            </a:r>
            <a:r>
              <a:rPr lang="tr-TR" sz="2700" b="1" i="1" dirty="0" smtClean="0">
                <a:solidFill>
                  <a:srgbClr val="0070C0"/>
                </a:solidFill>
                <a:latin typeface="Cambria"/>
                <a:ea typeface="Times New Roman"/>
                <a:cs typeface="Times New Roman"/>
              </a:rPr>
              <a:t>.</a:t>
            </a:r>
            <a:endParaRPr lang="tr-TR" sz="2700" dirty="0">
              <a:solidFill>
                <a:srgbClr val="0070C0"/>
              </a:solidFill>
              <a:latin typeface="Calibri"/>
              <a:ea typeface="Calibri"/>
              <a:cs typeface="Times New Roman"/>
            </a:endParaRPr>
          </a:p>
        </p:txBody>
      </p:sp>
      <p:sp>
        <p:nvSpPr>
          <p:cNvPr id="2" name="Başlık 1"/>
          <p:cNvSpPr>
            <a:spLocks noGrp="1"/>
          </p:cNvSpPr>
          <p:nvPr>
            <p:ph type="title"/>
          </p:nvPr>
        </p:nvSpPr>
        <p:spPr/>
        <p:txBody>
          <a:bodyPr>
            <a:normAutofit/>
          </a:bodyPr>
          <a:lstStyle/>
          <a:p>
            <a:pPr algn="ctr">
              <a:lnSpc>
                <a:spcPct val="115000"/>
              </a:lnSpc>
              <a:spcBef>
                <a:spcPts val="1000"/>
              </a:spcBef>
              <a:spcAft>
                <a:spcPts val="0"/>
              </a:spcAft>
            </a:pPr>
            <a:r>
              <a:rPr lang="tr-TR" sz="4900" b="1" i="1" dirty="0">
                <a:solidFill>
                  <a:srgbClr val="C66951"/>
                </a:solidFill>
                <a:latin typeface="Cambria"/>
                <a:ea typeface="Times New Roman"/>
                <a:cs typeface="Times New Roman"/>
              </a:rPr>
              <a:t>Yüz Yüze Kayıt </a:t>
            </a:r>
            <a:r>
              <a:rPr lang="tr-TR" sz="4900" b="1" i="1" dirty="0" smtClean="0">
                <a:solidFill>
                  <a:srgbClr val="C66951"/>
                </a:solidFill>
                <a:latin typeface="Cambria"/>
                <a:ea typeface="Times New Roman"/>
                <a:cs typeface="Times New Roman"/>
              </a:rPr>
              <a:t>İşlemleri</a:t>
            </a:r>
            <a:endParaRPr lang="tr-TR" sz="4900" dirty="0"/>
          </a:p>
        </p:txBody>
      </p:sp>
    </p:spTree>
    <p:extLst>
      <p:ext uri="{BB962C8B-B14F-4D97-AF65-F5344CB8AC3E}">
        <p14:creationId xmlns:p14="http://schemas.microsoft.com/office/powerpoint/2010/main" val="421616620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77500" lnSpcReduction="20000"/>
          </a:bodyPr>
          <a:lstStyle/>
          <a:p>
            <a:pPr lvl="0" algn="just">
              <a:lnSpc>
                <a:spcPct val="115000"/>
              </a:lnSpc>
              <a:spcAft>
                <a:spcPts val="750"/>
              </a:spcAft>
              <a:buClr>
                <a:srgbClr val="C00000"/>
              </a:buClr>
              <a:buFont typeface="Wingdings" panose="05000000000000000000" pitchFamily="2" charset="2"/>
              <a:buChar char="v"/>
            </a:pPr>
            <a:r>
              <a:rPr lang="tr-TR" sz="2200" b="1" dirty="0">
                <a:solidFill>
                  <a:srgbClr val="C00000"/>
                </a:solidFill>
                <a:latin typeface="Cambria"/>
                <a:ea typeface="Times New Roman"/>
                <a:cs typeface="Times New Roman"/>
              </a:rPr>
              <a:t>Yüz Yüze Kayıt İçin Gerekli </a:t>
            </a:r>
            <a:r>
              <a:rPr lang="tr-TR" sz="2200" b="1" dirty="0" smtClean="0">
                <a:solidFill>
                  <a:srgbClr val="C00000"/>
                </a:solidFill>
                <a:latin typeface="Cambria"/>
                <a:ea typeface="Times New Roman"/>
                <a:cs typeface="Times New Roman"/>
              </a:rPr>
              <a:t>Belgeler:</a:t>
            </a:r>
            <a:endParaRPr lang="tr-TR" sz="2200" dirty="0">
              <a:solidFill>
                <a:srgbClr val="C00000"/>
              </a:solidFill>
              <a:latin typeface="Calibri"/>
              <a:ea typeface="Calibri"/>
              <a:cs typeface="Times New Roman"/>
            </a:endParaRPr>
          </a:p>
          <a:p>
            <a:pPr marL="342900" lvl="0" indent="-342900" algn="just">
              <a:lnSpc>
                <a:spcPct val="115000"/>
              </a:lnSpc>
              <a:spcAft>
                <a:spcPts val="750"/>
              </a:spcAft>
              <a:buClr>
                <a:srgbClr val="C00000"/>
              </a:buClr>
              <a:buFont typeface="Symbol"/>
              <a:buChar char=""/>
            </a:pPr>
            <a:r>
              <a:rPr lang="tr-TR" sz="2200" b="1" dirty="0" smtClean="0">
                <a:solidFill>
                  <a:srgbClr val="0070C0"/>
                </a:solidFill>
                <a:latin typeface="Cambria"/>
                <a:ea typeface="Times New Roman"/>
                <a:cs typeface="Times New Roman"/>
              </a:rPr>
              <a:t>2022 </a:t>
            </a:r>
            <a:r>
              <a:rPr lang="tr-TR" sz="2200" b="1" dirty="0">
                <a:solidFill>
                  <a:srgbClr val="0070C0"/>
                </a:solidFill>
                <a:latin typeface="Cambria"/>
                <a:ea typeface="Times New Roman"/>
                <a:cs typeface="Times New Roman"/>
              </a:rPr>
              <a:t>YKS Yerleştirme Sonuçları Belgesi Bilgisayar Çıktısı,</a:t>
            </a:r>
            <a:endParaRPr lang="tr-TR" sz="2200" dirty="0">
              <a:solidFill>
                <a:srgbClr val="0070C0"/>
              </a:solidFill>
              <a:latin typeface="Calibri"/>
              <a:ea typeface="Calibri"/>
              <a:cs typeface="Times New Roman"/>
            </a:endParaRPr>
          </a:p>
          <a:p>
            <a:pPr marL="342900" lvl="0" indent="-342900" algn="just">
              <a:lnSpc>
                <a:spcPct val="115000"/>
              </a:lnSpc>
              <a:spcAft>
                <a:spcPts val="750"/>
              </a:spcAft>
              <a:buClr>
                <a:srgbClr val="C00000"/>
              </a:buClr>
              <a:buFont typeface="Symbol"/>
              <a:buChar char=""/>
            </a:pPr>
            <a:r>
              <a:rPr lang="tr-TR" sz="2200" b="1" dirty="0">
                <a:solidFill>
                  <a:srgbClr val="0070C0"/>
                </a:solidFill>
                <a:latin typeface="Cambria"/>
                <a:ea typeface="Times New Roman"/>
                <a:cs typeface="Times New Roman"/>
              </a:rPr>
              <a:t>Adayın mezun olduğu ortaöğretim kurumundan aldığı diplomanın </a:t>
            </a:r>
            <a:r>
              <a:rPr lang="tr-TR" sz="2200" b="1" dirty="0" smtClean="0">
                <a:solidFill>
                  <a:srgbClr val="0070C0"/>
                </a:solidFill>
                <a:latin typeface="Cambria"/>
                <a:ea typeface="Times New Roman"/>
                <a:cs typeface="Times New Roman"/>
              </a:rPr>
              <a:t>aslı veya onaylı örneği ya </a:t>
            </a:r>
            <a:r>
              <a:rPr lang="tr-TR" sz="2200" b="1" dirty="0">
                <a:solidFill>
                  <a:srgbClr val="0070C0"/>
                </a:solidFill>
                <a:latin typeface="Cambria"/>
                <a:ea typeface="Times New Roman"/>
                <a:cs typeface="Times New Roman"/>
              </a:rPr>
              <a:t>da yeni tarihli mezuniyet belgesinin onaylı sureti (Aslı kayıt anında kayıtla ilgili memura mutlaka gösterilmelidir), </a:t>
            </a:r>
            <a:endParaRPr lang="tr-TR" sz="2200" dirty="0">
              <a:solidFill>
                <a:srgbClr val="0070C0"/>
              </a:solidFill>
              <a:latin typeface="Calibri"/>
              <a:ea typeface="Calibri"/>
              <a:cs typeface="Times New Roman"/>
            </a:endParaRPr>
          </a:p>
          <a:p>
            <a:pPr marL="342900" lvl="0" indent="-342900" algn="just">
              <a:lnSpc>
                <a:spcPct val="115000"/>
              </a:lnSpc>
              <a:spcAft>
                <a:spcPts val="750"/>
              </a:spcAft>
              <a:buClr>
                <a:srgbClr val="C00000"/>
              </a:buClr>
              <a:buFont typeface="Symbol"/>
              <a:buChar char=""/>
            </a:pPr>
            <a:r>
              <a:rPr lang="tr-TR" sz="2200" b="1" dirty="0">
                <a:solidFill>
                  <a:srgbClr val="0070C0"/>
                </a:solidFill>
                <a:latin typeface="Cambria"/>
                <a:ea typeface="Times New Roman"/>
                <a:cs typeface="Times New Roman"/>
              </a:rPr>
              <a:t>Aday ek puandan yararlanarak yerleştirilmiş ancak alanı diplomasında veya mezuniyet belgesinde belirtilmemişse, hangi okul ve alandan mezun olduğunu gösterir resmî belge (METEM programlarından mezun olanların diplomalarında okul adı olarak, diplomayı düzenleyen merkezin adı yazılmaktadır</a:t>
            </a:r>
            <a:r>
              <a:rPr lang="tr-TR" sz="2200" b="1" dirty="0" smtClean="0">
                <a:solidFill>
                  <a:srgbClr val="0070C0"/>
                </a:solidFill>
                <a:latin typeface="Cambria"/>
                <a:ea typeface="Times New Roman"/>
                <a:cs typeface="Times New Roman"/>
              </a:rPr>
              <a:t>.)</a:t>
            </a:r>
            <a:endParaRPr lang="tr-TR" sz="2200" dirty="0">
              <a:solidFill>
                <a:srgbClr val="0070C0"/>
              </a:solidFill>
              <a:latin typeface="Calibri"/>
              <a:ea typeface="Calibri"/>
              <a:cs typeface="Times New Roman"/>
            </a:endParaRPr>
          </a:p>
        </p:txBody>
      </p:sp>
      <p:sp>
        <p:nvSpPr>
          <p:cNvPr id="2" name="Başlık 1"/>
          <p:cNvSpPr>
            <a:spLocks noGrp="1"/>
          </p:cNvSpPr>
          <p:nvPr>
            <p:ph type="title"/>
          </p:nvPr>
        </p:nvSpPr>
        <p:spPr/>
        <p:txBody>
          <a:bodyPr>
            <a:normAutofit/>
          </a:bodyPr>
          <a:lstStyle/>
          <a:p>
            <a:pPr algn="ctr"/>
            <a:r>
              <a:rPr lang="tr-TR" sz="4000" b="1" i="1" dirty="0">
                <a:solidFill>
                  <a:srgbClr val="C66951"/>
                </a:solidFill>
                <a:latin typeface="Cambria"/>
                <a:ea typeface="Times New Roman"/>
                <a:cs typeface="Times New Roman"/>
              </a:rPr>
              <a:t>Yüz Yüze Kayıt </a:t>
            </a:r>
            <a:r>
              <a:rPr lang="tr-TR" sz="4000" b="1" i="1" dirty="0" smtClean="0">
                <a:solidFill>
                  <a:srgbClr val="C66951"/>
                </a:solidFill>
                <a:latin typeface="Cambria"/>
                <a:ea typeface="Times New Roman"/>
                <a:cs typeface="Times New Roman"/>
              </a:rPr>
              <a:t>İçin Neler Gerekli?</a:t>
            </a:r>
            <a:endParaRPr lang="tr-TR" sz="4000" dirty="0"/>
          </a:p>
        </p:txBody>
      </p:sp>
    </p:spTree>
    <p:extLst>
      <p:ext uri="{BB962C8B-B14F-4D97-AF65-F5344CB8AC3E}">
        <p14:creationId xmlns:p14="http://schemas.microsoft.com/office/powerpoint/2010/main" val="16341097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lga Biçimi">
  <a:themeElements>
    <a:clrScheme name="Dalga Biçimi">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Dalga Biçimi">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alga Biçimi">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145</TotalTime>
  <Words>883</Words>
  <Application>Microsoft Office PowerPoint</Application>
  <PresentationFormat>Ekran Gösterisi (4:3)</PresentationFormat>
  <Paragraphs>94</Paragraphs>
  <Slides>19</Slides>
  <Notes>0</Notes>
  <HiddenSlides>0</HiddenSlides>
  <MMClips>0</MMClips>
  <ScaleCrop>false</ScaleCrop>
  <HeadingPairs>
    <vt:vector size="4" baseType="variant">
      <vt:variant>
        <vt:lpstr>Tema</vt:lpstr>
      </vt:variant>
      <vt:variant>
        <vt:i4>1</vt:i4>
      </vt:variant>
      <vt:variant>
        <vt:lpstr>Slayt Başlıkları</vt:lpstr>
      </vt:variant>
      <vt:variant>
        <vt:i4>19</vt:i4>
      </vt:variant>
    </vt:vector>
  </HeadingPairs>
  <TitlesOfParts>
    <vt:vector size="20" baseType="lpstr">
      <vt:lpstr>Dalga Biçimi</vt:lpstr>
      <vt:lpstr>     2022-2023  EĞİTİM-ÖĞRETİM YILINDA  YENİ KAYIT YAPTIRACAK ADAYLARIN DİKKATİNE…</vt:lpstr>
      <vt:lpstr>Kayıt işlemine başlamadan önce duyuruları dikkatle okuyunuz!</vt:lpstr>
      <vt:lpstr>  E-Kayıt İşlemleri  </vt:lpstr>
      <vt:lpstr>Kimler E-kayıt Yapamaz?</vt:lpstr>
      <vt:lpstr>Kimler E-kayıt Yapamaz?</vt:lpstr>
      <vt:lpstr>DİKKAT!</vt:lpstr>
      <vt:lpstr>DİKKAT!</vt:lpstr>
      <vt:lpstr>Yüz Yüze Kayıt İşlemleri</vt:lpstr>
      <vt:lpstr>Yüz Yüze Kayıt İçin Neler Gerekli?</vt:lpstr>
      <vt:lpstr>Yüz Yüze Kayıt İçin Neler Gerekli?</vt:lpstr>
      <vt:lpstr>Geçici Kayıt İşlemleri</vt:lpstr>
      <vt:lpstr>Geçici Kayıt İşlemleri</vt:lpstr>
      <vt:lpstr>ÖNEMLİ NOTLAR!</vt:lpstr>
      <vt:lpstr>ÖNEMLİ NOTLAR!</vt:lpstr>
      <vt:lpstr>ÖNEMLİ NOTLAR!</vt:lpstr>
      <vt:lpstr>DERS KAYDI İŞLEMLERİ</vt:lpstr>
      <vt:lpstr>DERS KAYDI İŞLEMLERİ</vt:lpstr>
      <vt:lpstr>DERSLERE BAŞLAMA</vt:lpstr>
      <vt:lpstr>Aydın Adnan Menderes Üniversitesi</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2021-2022  EĞİTİM-ÖĞRETİM YILINDA YENİ KAYIT YAPTIRACAK ADAYLARIN DİKKATİNE…</dc:title>
  <dc:creator>Windows Kullanıcısı</dc:creator>
  <cp:lastModifiedBy>AsusPro</cp:lastModifiedBy>
  <cp:revision>43</cp:revision>
  <dcterms:created xsi:type="dcterms:W3CDTF">2021-08-31T07:11:01Z</dcterms:created>
  <dcterms:modified xsi:type="dcterms:W3CDTF">2022-08-16T12:18:34Z</dcterms:modified>
</cp:coreProperties>
</file>