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16"/>
  </p:notesMasterIdLst>
  <p:handoutMasterIdLst>
    <p:handoutMasterId r:id="rId17"/>
  </p:handoutMasterIdLst>
  <p:sldIdLst>
    <p:sldId id="379" r:id="rId2"/>
    <p:sldId id="361" r:id="rId3"/>
    <p:sldId id="362" r:id="rId4"/>
    <p:sldId id="363" r:id="rId5"/>
    <p:sldId id="364" r:id="rId6"/>
    <p:sldId id="366" r:id="rId7"/>
    <p:sldId id="369" r:id="rId8"/>
    <p:sldId id="367" r:id="rId9"/>
    <p:sldId id="368" r:id="rId10"/>
    <p:sldId id="370" r:id="rId11"/>
    <p:sldId id="373" r:id="rId12"/>
    <p:sldId id="376" r:id="rId13"/>
    <p:sldId id="382" r:id="rId14"/>
    <p:sldId id="383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83784C8-6826-4AF2-A7C1-AED93587D88A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C38E30F-D83E-4B83-8614-5665A11D6DC7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7DABBE-C120-4362-B38B-E3C574910435}" type="slidenum">
              <a:rPr lang="en-US" altLang="de-DE" smtClean="0"/>
              <a:pPr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ED0F57-7249-4485-8A46-446364DBCE23}" type="slidenum">
              <a:rPr lang="en-US" altLang="de-DE" smtClean="0"/>
              <a:pPr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E62C3-599C-4271-A064-9D4D73530297}" type="slidenum">
              <a:rPr lang="en-US" altLang="de-DE" smtClean="0"/>
              <a:pPr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C8CB80-DACB-40D5-B347-F6E465C48250}" type="slidenum">
              <a:rPr lang="en-US" altLang="de-DE" smtClean="0"/>
              <a:pPr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7234E-166D-4315-8EA1-CA3DC845B91E}" type="slidenum">
              <a:rPr lang="en-US" altLang="de-DE" smtClean="0"/>
              <a:pPr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81A059-BE29-4DD2-85A6-4C95131AAC5E}" type="slidenum">
              <a:rPr lang="en-US" altLang="de-DE" smtClean="0"/>
              <a:pPr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FB6E19-2CD7-4D3D-8619-37EDCF7955E1}" type="slidenum">
              <a:rPr lang="en-US" altLang="de-DE" smtClean="0"/>
              <a:pPr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7F981-8B6B-4824-BE7D-2AAD26A4F81D}" type="slidenum">
              <a:rPr lang="en-US" altLang="de-DE" smtClean="0"/>
              <a:pPr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A80703-38A3-4FFF-8CCE-BB257CE79689}" type="slidenum">
              <a:rPr lang="en-US" altLang="de-DE" smtClean="0"/>
              <a:pPr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074FE4-F67F-4083-ABF9-4A05333DC19B}" type="slidenum">
              <a:rPr lang="en-US" altLang="de-DE" smtClean="0"/>
              <a:pPr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F16A01-D871-4DC2-9D5F-033AFE99B985}" type="slidenum">
              <a:rPr lang="en-US" altLang="de-DE" smtClean="0"/>
              <a:pPr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EE29C3-D5C1-4678-B19C-0BEB1BD4E7E6}" type="slidenum">
              <a:rPr lang="en-US" altLang="de-DE" smtClean="0"/>
              <a:pPr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EF9A58-3E87-425B-9C33-5BAFF48EF772}" type="slidenum">
              <a:rPr lang="en-US" altLang="de-DE" smtClean="0"/>
              <a:pPr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1C2E-1A90-48C6-89ED-09616E8DAEFC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B293E-8310-4966-A0D7-BD8DB13A778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38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FD0141D-3BBA-4E05-8AB6-DD9503101113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9D6E2E9-2162-4176-95AC-DE18195DE6D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3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82331-9597-438F-B89F-57EAF14F41CF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330BE-F11A-415C-94EF-AEDEC0F6232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22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C3A6B-24F0-4DA3-8464-CB2618A9BE1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401A4-EEEC-4294-8F79-807BEFE35C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4E47C-E892-4398-97EF-2114A5DF85F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97A93-BC2A-4C6D-B8E1-9D50AD702A8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4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15A1-FBE0-451E-A0C9-EA6798DC1BE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C4EC-F365-4E65-BF9C-759E308864E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8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A76C3-D6B1-4501-9175-535718F0C16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32616-A399-4860-AD36-B280E9D86A2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5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33384-BBBB-4F97-9B31-87F8D5A7AF81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72138-348F-44A7-B65B-6BBB66ECDD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6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C29E8-0016-4627-A98C-BA23A50F8876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09E79-21A6-4ED4-A6D9-C0570D20152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0D97-2BDD-43FB-9788-DB587902B509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596D5-B760-45D9-9630-4B64635E3C6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5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11D6C-30F1-4B4C-AE1A-D83550257BCF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180C-0DAE-48F1-8212-DFCA5063C44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0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F81EB53-CD2B-477F-9FD6-77847ED25007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95D7E9A-549C-40FD-B909-04B426FED47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94" r:id="rId9"/>
    <p:sldLayoutId id="2147483889" r:id="rId10"/>
    <p:sldLayoutId id="21474838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 </a:t>
            </a:r>
            <a:r>
              <a:rPr lang="tr-TR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414</a:t>
            </a: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Systems</a:t>
            </a:r>
            <a:r>
              <a:rPr lang="tr-TR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Analysis and Design</a:t>
            </a: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921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922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C8391C-B066-48E3-B2DF-72F588F93C26}" type="slidenum">
              <a:rPr lang="en-US" altLang="en-US" smtClean="0">
                <a:solidFill>
                  <a:srgbClr val="6699FF"/>
                </a:solidFill>
              </a:rPr>
              <a:pPr/>
              <a:t>2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102911"/>
              </p:ext>
            </p:extLst>
          </p:nvPr>
        </p:nvGraphicFramePr>
        <p:xfrm>
          <a:off x="838200" y="1219202"/>
          <a:ext cx="7772401" cy="5029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6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Title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Code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Semester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Hour</a:t>
                      </a:r>
                      <a:r>
                        <a:rPr lang="tr-TR" sz="1500" dirty="0">
                          <a:effectLst/>
                        </a:rPr>
                        <a:t>/</a:t>
                      </a: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 Credit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ECTS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System Analysis and Design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CSE </a:t>
                      </a:r>
                      <a:r>
                        <a:rPr kumimoji="0" lang="tr-TR" sz="1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  <a:endParaRPr kumimoji="0" lang="de-DE" sz="1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Spring</a:t>
                      </a:r>
                      <a:r>
                        <a:rPr lang="tr-TR" sz="1500" dirty="0">
                          <a:effectLst/>
                        </a:rPr>
                        <a:t>/Fall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Theory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Practice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+mn-lt"/>
                          <a:ea typeface="+mn-ea"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822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Type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1. Compulsory Courses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1.1. Programme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1.2. University Compulsory Courses (UFND)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1.3. YÖK (Higher Education Council)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2.1. Program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2.2. University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3.1. Compulsory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3.2. </a:t>
                      </a:r>
                      <a:r>
                        <a:rPr lang="tr-TR" sz="1500" dirty="0" err="1">
                          <a:effectLst/>
                        </a:rPr>
                        <a:t>Elective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Prerequisites</a:t>
                      </a:r>
                      <a:r>
                        <a:rPr lang="tr-TR" sz="1500" dirty="0">
                          <a:effectLst/>
                        </a:rPr>
                        <a:t> Courses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126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126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1E66C0-559F-4BCE-8FDC-860819C50565}" type="slidenum">
              <a:rPr lang="en-US" altLang="en-US" smtClean="0">
                <a:solidFill>
                  <a:srgbClr val="6699FF"/>
                </a:solidFill>
              </a:rPr>
              <a:pPr/>
              <a:t>3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440786"/>
              </p:ext>
            </p:extLst>
          </p:nvPr>
        </p:nvGraphicFramePr>
        <p:xfrm>
          <a:off x="381000" y="1219200"/>
          <a:ext cx="8534400" cy="3237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8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Language of </a:t>
                      </a:r>
                      <a:r>
                        <a:rPr lang="tr-TR" sz="1500" dirty="0" err="1">
                          <a:effectLst/>
                        </a:rPr>
                        <a:t>Instruction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English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Level of Course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Degree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strike="sng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noStrike" baseline="0" dirty="0">
                          <a:effectLst/>
                        </a:rPr>
                        <a:t>      </a:t>
                      </a:r>
                      <a:r>
                        <a:rPr lang="tr-TR" sz="1500" strike="noStrike" baseline="0" dirty="0" err="1">
                          <a:effectLst/>
                        </a:rPr>
                        <a:t>Undergraduate</a:t>
                      </a:r>
                      <a:r>
                        <a:rPr lang="tr-TR" sz="1500" strike="noStrike" baseline="0" dirty="0">
                          <a:effectLst/>
                        </a:rPr>
                        <a:t> (First </a:t>
                      </a:r>
                      <a:r>
                        <a:rPr lang="tr-TR" sz="1500" strike="noStrike" baseline="0" dirty="0" err="1">
                          <a:effectLst/>
                        </a:rPr>
                        <a:t>Cycle</a:t>
                      </a:r>
                      <a:r>
                        <a:rPr lang="tr-TR" sz="1500" strike="noStrike" baseline="0" dirty="0">
                          <a:effectLst/>
                        </a:rPr>
                        <a:t>)</a:t>
                      </a:r>
                      <a:endParaRPr lang="de-DE" sz="1500" strike="noStrike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Graduate</a:t>
                      </a:r>
                      <a:r>
                        <a:rPr lang="tr-TR" sz="1500" strike="sngStrike" dirty="0">
                          <a:effectLst/>
                        </a:rPr>
                        <a:t> (Second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Doctoral</a:t>
                      </a:r>
                      <a:r>
                        <a:rPr lang="tr-TR" sz="1500" strike="sngStrike" dirty="0">
                          <a:effectLst/>
                        </a:rPr>
                        <a:t> Course (Third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Special Pre-Conditions of the Course </a:t>
                      </a:r>
                      <a:r>
                        <a:rPr lang="tr-TR" sz="1500" dirty="0">
                          <a:effectLst/>
                        </a:rPr>
                        <a:t>(</a:t>
                      </a:r>
                      <a:r>
                        <a:rPr lang="tr-TR" sz="1500" dirty="0" err="1">
                          <a:effectLst/>
                        </a:rPr>
                        <a:t>compulsory</a:t>
                      </a:r>
                      <a:r>
                        <a:rPr lang="tr-TR" sz="1500" dirty="0">
                          <a:effectLst/>
                        </a:rPr>
                        <a:t>)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r>
                        <a:rPr lang="tr-TR" sz="1500" dirty="0" err="1">
                          <a:effectLst/>
                        </a:rPr>
                        <a:t>None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Special Pre-Conditions of the Course </a:t>
                      </a:r>
                      <a:endParaRPr lang="de-D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(recommended) 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  <a:latin typeface="Times New Roman"/>
                          <a:ea typeface="Times New Roman"/>
                        </a:rPr>
                        <a:t> None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381000" y="4648200"/>
          <a:ext cx="8534400" cy="933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Instructor</a:t>
                      </a:r>
                      <a:r>
                        <a:rPr lang="tr-TR" sz="1500" dirty="0">
                          <a:effectLst/>
                        </a:rPr>
                        <a:t>(s)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Dr. </a:t>
                      </a:r>
                      <a:r>
                        <a:rPr lang="tr-TR" sz="1500" dirty="0">
                          <a:effectLst/>
                        </a:rPr>
                        <a:t>Samsun M. Başarıcı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Mail: sbasarici@</a:t>
                      </a:r>
                      <a:r>
                        <a:rPr lang="de-DE" sz="1500" dirty="0" err="1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.edu.tr 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Web:</a:t>
                      </a:r>
                      <a:r>
                        <a:rPr lang="de-DE" sz="1500" dirty="0">
                          <a:effectLst/>
                        </a:rPr>
                        <a:t> http://akademik.adu.edu.tr/fakulte/muhendislik/personel/sbasarici/anasayfa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Main Objective</a:t>
            </a:r>
            <a:r>
              <a:rPr lang="de-DE" altLang="de-DE">
                <a:solidFill>
                  <a:schemeClr val="bg1"/>
                </a:solidFill>
              </a:rPr>
              <a:t>(s)</a:t>
            </a:r>
            <a:r>
              <a:rPr lang="tr-TR" altLang="de-DE">
                <a:solidFill>
                  <a:schemeClr val="bg1"/>
                </a:solidFill>
              </a:rPr>
              <a:t>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331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24F6E2-FA13-4066-A207-4E994D1F1BAD}" type="slidenum">
              <a:rPr lang="en-US" altLang="en-US" smtClean="0">
                <a:solidFill>
                  <a:srgbClr val="6699FF"/>
                </a:solidFill>
              </a:rPr>
              <a:pPr/>
              <a:t>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7" name="Rectangle 1027"/>
          <p:cNvSpPr txBox="1">
            <a:spLocks noChangeArrowheads="1"/>
          </p:cNvSpPr>
          <p:nvPr/>
        </p:nvSpPr>
        <p:spPr bwMode="auto">
          <a:xfrm>
            <a:off x="457200" y="1600200"/>
            <a:ext cx="8305800" cy="475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Defining a system.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Understanding businesses’ general structure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Analyzing businesses’ information system.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Outlining systems for new needs and requirements.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Designing the new system.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Implementing the new system.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Maintaining and supporting the new system.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Learning Outcomes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536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943446-D875-4889-ADF5-AEB18B1AE2A1}" type="slidenum">
              <a:rPr lang="en-US" altLang="en-US" smtClean="0">
                <a:solidFill>
                  <a:srgbClr val="6699FF"/>
                </a:solidFill>
              </a:rPr>
              <a:pPr/>
              <a:t>5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763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 dirty="0">
                <a:solidFill>
                  <a:srgbClr val="003399"/>
                </a:solidFill>
              </a:rPr>
              <a:t>Upon successful completion of this course, students will</a:t>
            </a:r>
            <a:endParaRPr lang="de-DE" altLang="de-DE" sz="3000" dirty="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analyze information's systems used in organizations, institutions and</a:t>
            </a:r>
            <a:endParaRPr lang="tr-TR" altLang="de-DE" sz="2600" dirty="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design, perform feasibility analysis for systems for changing requirements and how they can be implemented and maintained.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Content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945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782C3B-B6CD-4E3B-BDE5-D06C3D892424}" type="slidenum">
              <a:rPr lang="en-US" altLang="en-US" smtClean="0">
                <a:solidFill>
                  <a:srgbClr val="6699FF"/>
                </a:solidFill>
              </a:rPr>
              <a:pPr/>
              <a:t>6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1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382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2500"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Introducing general system developments environment; </a:t>
            </a:r>
            <a:endParaRPr lang="tr-TR" altLang="de-DE" sz="2800" dirty="0">
              <a:solidFill>
                <a:srgbClr val="003399"/>
              </a:solidFill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Sources of software used in  institutions, organizations, and businesses; </a:t>
            </a:r>
            <a:endParaRPr lang="tr-TR" altLang="de-DE" sz="2800" dirty="0">
              <a:solidFill>
                <a:srgbClr val="003399"/>
              </a:solidFill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Approaching information systems as projects and concepts required for establishing these projects; </a:t>
            </a:r>
            <a:endParaRPr lang="tr-TR" altLang="de-DE" sz="2800" dirty="0">
              <a:solidFill>
                <a:srgbClr val="003399"/>
              </a:solidFill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System Development Life Cycle (SDLC); </a:t>
            </a:r>
            <a:endParaRPr lang="tr-TR" altLang="de-DE" sz="2800" dirty="0">
              <a:solidFill>
                <a:srgbClr val="003399"/>
              </a:solidFill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Analysis, design, implementation and maintenance as steps of SDLC; </a:t>
            </a:r>
            <a:endParaRPr lang="tr-TR" altLang="de-DE" sz="2800" dirty="0">
              <a:solidFill>
                <a:srgbClr val="003399"/>
              </a:solidFill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Responsibilities and missions of a systems analyst; </a:t>
            </a:r>
            <a:endParaRPr lang="tr-TR" altLang="de-DE" sz="2800" dirty="0">
              <a:solidFill>
                <a:srgbClr val="003399"/>
              </a:solidFill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2800" dirty="0">
                <a:solidFill>
                  <a:srgbClr val="003399"/>
                </a:solidFill>
              </a:rPr>
              <a:t>T</a:t>
            </a:r>
            <a:r>
              <a:rPr lang="en-US" altLang="de-DE" sz="2800" dirty="0" err="1">
                <a:solidFill>
                  <a:srgbClr val="003399"/>
                </a:solidFill>
              </a:rPr>
              <a:t>ools</a:t>
            </a:r>
            <a:r>
              <a:rPr lang="en-US" altLang="de-DE" sz="2800" dirty="0">
                <a:solidFill>
                  <a:srgbClr val="003399"/>
                </a:solidFill>
              </a:rPr>
              <a:t> used in systems analysis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Resources	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355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355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72B8C3-D649-456E-8AC9-A38781529730}" type="slidenum">
              <a:rPr lang="en-US" altLang="en-US" smtClean="0">
                <a:solidFill>
                  <a:srgbClr val="6699FF"/>
                </a:solidFill>
              </a:rPr>
              <a:pPr/>
              <a:t>7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301842"/>
              </p:ext>
            </p:extLst>
          </p:nvPr>
        </p:nvGraphicFramePr>
        <p:xfrm>
          <a:off x="304800" y="1128192"/>
          <a:ext cx="8610600" cy="50251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7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3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7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Required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 /Reading(s)/</a:t>
                      </a:r>
                      <a:r>
                        <a:rPr lang="tr-TR" sz="1800" dirty="0" err="1">
                          <a:effectLst/>
                        </a:rPr>
                        <a:t>Text</a:t>
                      </a:r>
                      <a:r>
                        <a:rPr lang="tr-TR" sz="1800" dirty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Book</a:t>
                      </a:r>
                      <a:r>
                        <a:rPr lang="tr-TR" sz="1800" dirty="0">
                          <a:effectLst/>
                        </a:rPr>
                        <a:t> (s)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342900" indent="-342900" algn="just">
                        <a:spcAft>
                          <a:spcPts val="0"/>
                        </a:spcAft>
                        <a:buAutoNum type="arabicParenR"/>
                      </a:pPr>
                      <a:r>
                        <a:rPr kumimoji="0" lang="tr-TR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Joseph S. Valacich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tr-TR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Joey F. George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Modern Systems </a:t>
                      </a:r>
                      <a:r>
                        <a:rPr kumimoji="0" lang="tr-TR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Analysis and Design, 8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Global Edition, Pearson, 201</a:t>
                      </a:r>
                      <a:r>
                        <a:rPr kumimoji="0" lang="tr-TR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AutoNum type="arabicParenR"/>
                      </a:pPr>
                      <a:endParaRPr kumimoji="0" lang="tr-TR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algn="just">
                        <a:spcAft>
                          <a:spcPts val="0"/>
                        </a:spcAft>
                        <a:buAutoNum type="arabicParenR"/>
                      </a:pPr>
                      <a:r>
                        <a:rPr kumimoji="0" lang="tr-TR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Lecture Notes</a:t>
                      </a:r>
                      <a:endParaRPr kumimoji="0" lang="en-US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Recommended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(s)/Reading(s)/</a:t>
                      </a:r>
                      <a:r>
                        <a:rPr lang="tr-TR" sz="1800" dirty="0" err="1">
                          <a:effectLst/>
                        </a:rPr>
                        <a:t>Other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Other sources will be announced </a:t>
                      </a:r>
                      <a:endParaRPr lang="tr-TR" sz="1800" baseline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560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560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D6DAE3-4D24-4DD7-A8DF-59D0005730B7}" type="slidenum">
              <a:rPr lang="en-US" altLang="en-US" smtClean="0">
                <a:solidFill>
                  <a:srgbClr val="6699FF"/>
                </a:solidFill>
              </a:rPr>
              <a:pPr/>
              <a:t>8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402914"/>
              </p:ext>
            </p:extLst>
          </p:nvPr>
        </p:nvGraphicFramePr>
        <p:xfrm>
          <a:off x="76200" y="808038"/>
          <a:ext cx="8915401" cy="5498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6823">
                  <a:extLst>
                    <a:ext uri="{9D8B030D-6E8A-4147-A177-3AD203B41FA5}">
                      <a16:colId xmlns:a16="http://schemas.microsoft.com/office/drawing/2014/main" val="1972124764"/>
                    </a:ext>
                  </a:extLst>
                </a:gridCol>
                <a:gridCol w="2514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0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Preliminary </a:t>
                      </a:r>
                      <a:r>
                        <a:rPr lang="tr-TR" sz="1500" dirty="0" err="1">
                          <a:effectLst/>
                        </a:rPr>
                        <a:t>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800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Introduction, </a:t>
                      </a:r>
                      <a:r>
                        <a:rPr kumimoji="0" lang="en-US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Systems Development Environment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1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Sources of Software; Managing Information Systems Project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-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Identifying and Selecting Systems Development Projects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Initiating and Planning Systems Development Project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5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Determining Systems Requirements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2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Structuring System Process Requirements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baseline="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7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4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7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Structuring System Process Requirements (cont.)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baseline="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</a:t>
                      </a:r>
                      <a:r>
                        <a:rPr kumimoji="0" lang="tr-TR" sz="1500" kern="1200" baseline="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 (cont.)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765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765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8231C9-6B1B-4512-80C8-F0C3405ED81D}" type="slidenum">
              <a:rPr lang="en-US" altLang="en-US" smtClean="0">
                <a:solidFill>
                  <a:srgbClr val="6699FF"/>
                </a:solidFill>
              </a:rPr>
              <a:pPr/>
              <a:t>9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43308"/>
              </p:ext>
            </p:extLst>
          </p:nvPr>
        </p:nvGraphicFramePr>
        <p:xfrm>
          <a:off x="304800" y="914401"/>
          <a:ext cx="8610600" cy="5659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8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5626">
                  <a:extLst>
                    <a:ext uri="{9D8B030D-6E8A-4147-A177-3AD203B41FA5}">
                      <a16:colId xmlns:a16="http://schemas.microsoft.com/office/drawing/2014/main" val="63245505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9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>
                          <a:effectLst/>
                        </a:rPr>
                        <a:t>Preliminary 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8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MIDTERM EXAM WEEK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tr-TR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de-DE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MIDTERM EXAM WEEK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10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Structuring System Data Requirements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Designing Databases, Forms and Reports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9-10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Designing Interfaces and Dialogues; Finalizing Design Specifications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11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Designing Distributed and Internet Systems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1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4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System Implementation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13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5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System Maintenance; General Repetition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14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&amp; Ch. 1-14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6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 panose="02020603050405020304" pitchFamily="18" charset="0"/>
                          <a:cs typeface="+mn-cs"/>
                        </a:rPr>
                        <a:t>FINAL EXAM WEEK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158175129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</a:t>
            </a:r>
            <a:endParaRPr lang="en-US" altLang="de-DE" sz="3800" dirty="0">
              <a:solidFill>
                <a:schemeClr val="bg1"/>
              </a:solidFill>
            </a:endParaRPr>
          </a:p>
        </p:txBody>
      </p:sp>
      <p:sp>
        <p:nvSpPr>
          <p:cNvPr id="2969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970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E90277-7016-487F-B0A1-F4F3114D4965}" type="slidenum">
              <a:rPr lang="en-US" altLang="en-US" smtClean="0">
                <a:solidFill>
                  <a:srgbClr val="6699FF"/>
                </a:solidFill>
              </a:rPr>
              <a:pPr/>
              <a:t>10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52339"/>
              </p:ext>
            </p:extLst>
          </p:nvPr>
        </p:nvGraphicFramePr>
        <p:xfrm>
          <a:off x="381000" y="914400"/>
          <a:ext cx="8610600" cy="5641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7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Semester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Activities</a:t>
                      </a:r>
                      <a:r>
                        <a:rPr lang="tr-TR" sz="1400" dirty="0">
                          <a:effectLst/>
                        </a:rPr>
                        <a:t>/ </a:t>
                      </a:r>
                      <a:r>
                        <a:rPr lang="tr-TR" sz="1400" dirty="0" err="1">
                          <a:effectLst/>
                        </a:rPr>
                        <a:t>Studies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NUMBER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WEIGHT in %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Mid</a:t>
                      </a:r>
                      <a:r>
                        <a:rPr lang="tr-TR" sz="1400" dirty="0">
                          <a:effectLst/>
                        </a:rPr>
                        <a:t>- </a:t>
                      </a:r>
                      <a:r>
                        <a:rPr lang="tr-TR" sz="1400" dirty="0" err="1">
                          <a:effectLst/>
                        </a:rPr>
                        <a:t>Term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Attendance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Quiz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Assignment (s)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Project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Laboratory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Field Studies (Technical Visits)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Presentation/ Seminar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Practice (Laboratory, Virtual Court, Studio Studies etc.)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Other (Placement/Internship etc.)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TOTAL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4</a:t>
                      </a:r>
                      <a:r>
                        <a:rPr lang="de-DE" sz="1400" b="1" dirty="0">
                          <a:effectLst/>
                        </a:rPr>
                        <a:t>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Semester Activities/Studies to the Final Grade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</a:t>
                      </a:r>
                      <a:r>
                        <a:rPr lang="de-DE" sz="1400" dirty="0">
                          <a:effectLst/>
                        </a:rPr>
                        <a:t>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8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Final Examination/Final Project/ Dissertation to the Final Grade 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de-DE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TOTAL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100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 (Cont.)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174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4D74CF-6F64-454D-94F7-793373A92125}" type="slidenum">
              <a:rPr lang="en-US" altLang="en-US" smtClean="0">
                <a:solidFill>
                  <a:srgbClr val="6699FF"/>
                </a:solidFill>
              </a:rPr>
              <a:pPr/>
              <a:t>11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9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Final Grades will be determined according to the </a:t>
            </a:r>
            <a:r>
              <a:rPr lang="de-DE" altLang="de-DE" sz="3000">
                <a:solidFill>
                  <a:srgbClr val="003399"/>
                </a:solidFill>
              </a:rPr>
              <a:t>Adnan Menderes</a:t>
            </a:r>
            <a:r>
              <a:rPr lang="tr-TR" altLang="de-DE" sz="3000">
                <a:solidFill>
                  <a:srgbClr val="003399"/>
                </a:solidFill>
              </a:rPr>
              <a:t> University Associate Degree, Bachelor Degree and Graduate Degree Education and Examination Regulation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Responsibilities of the Students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379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82AA47-374D-4D8A-8195-59820AC1E474}" type="slidenum">
              <a:rPr lang="en-US" altLang="en-US" smtClean="0">
                <a:solidFill>
                  <a:srgbClr val="6699FF"/>
                </a:solidFill>
              </a:rPr>
              <a:pPr/>
              <a:t>12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7" name="Rectangle 1027"/>
          <p:cNvSpPr txBox="1">
            <a:spLocks noChangeArrowheads="1"/>
          </p:cNvSpPr>
          <p:nvPr/>
        </p:nvSpPr>
        <p:spPr bwMode="auto">
          <a:xfrm>
            <a:off x="457200" y="1752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Obtaining the text book(s) 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Coming to the course with a good preparation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Completing the exercises with individual efforts unless told otherwise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Following the rules set by the responsibles for the course and the implementation/lab. </a:t>
            </a:r>
            <a:r>
              <a:rPr lang="de-DE" altLang="de-DE" sz="3000">
                <a:solidFill>
                  <a:srgbClr val="003399"/>
                </a:solidFill>
              </a:rPr>
              <a:t>s</a:t>
            </a:r>
            <a:r>
              <a:rPr lang="tr-TR" altLang="de-DE" sz="3000">
                <a:solidFill>
                  <a:srgbClr val="003399"/>
                </a:solidFill>
              </a:rPr>
              <a:t>tudies</a:t>
            </a:r>
            <a:endParaRPr lang="de-DE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HONESTY !!!</a:t>
            </a:r>
            <a:endParaRPr lang="en-US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endParaRPr lang="tr-TR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Plagiarism	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584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7291D2-DC27-4F1C-B355-BC85A4D62F0D}" type="slidenum">
              <a:rPr lang="en-US" altLang="en-US" smtClean="0">
                <a:solidFill>
                  <a:srgbClr val="6699FF"/>
                </a:solidFill>
              </a:rPr>
              <a:pPr/>
              <a:t>13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686800" cy="514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Plagiarism will not be tolerated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Projects without references: a penalty of 20%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Submitting your own work that has been earlier submitted to satisfy the requirements of another course is (self)-plagiarism (also called double dipping)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endParaRPr lang="tr-TR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 journal article or a section of a book</a:t>
            </a:r>
            <a:r>
              <a:rPr lang="tr-TR" altLang="de-DE" sz="3000">
                <a:solidFill>
                  <a:srgbClr val="003399"/>
                </a:solidFill>
              </a:rPr>
              <a:t> or code from an article or book</a:t>
            </a:r>
            <a:r>
              <a:rPr lang="en-US" altLang="de-DE" sz="3000">
                <a:solidFill>
                  <a:srgbClr val="003399"/>
                </a:solidFill>
              </a:rPr>
              <a:t>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>
                <a:solidFill>
                  <a:schemeClr val="bg1"/>
                </a:solidFill>
              </a:rPr>
              <a:t>Plagiarism</a:t>
            </a:r>
            <a:r>
              <a:rPr lang="de-DE" altLang="de-DE" dirty="0">
                <a:solidFill>
                  <a:schemeClr val="bg1"/>
                </a:solidFill>
              </a:rPr>
              <a:t> (</a:t>
            </a:r>
            <a:r>
              <a:rPr lang="de-DE" altLang="de-DE" dirty="0" err="1">
                <a:solidFill>
                  <a:schemeClr val="bg1"/>
                </a:solidFill>
              </a:rPr>
              <a:t>Cont</a:t>
            </a:r>
            <a:r>
              <a:rPr lang="de-DE" altLang="de-DE" dirty="0">
                <a:solidFill>
                  <a:schemeClr val="bg1"/>
                </a:solidFill>
              </a:rPr>
              <a:t>.)</a:t>
            </a:r>
            <a:r>
              <a:rPr lang="tr-TR" altLang="de-DE" dirty="0">
                <a:solidFill>
                  <a:schemeClr val="bg1"/>
                </a:solidFill>
              </a:rPr>
              <a:t>	</a:t>
            </a:r>
            <a:endParaRPr lang="en-US" altLang="de-DE" sz="3800" dirty="0">
              <a:solidFill>
                <a:schemeClr val="bg1"/>
              </a:solidFill>
            </a:endParaRPr>
          </a:p>
        </p:txBody>
      </p:sp>
      <p:sp>
        <p:nvSpPr>
          <p:cNvPr id="3789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448D69-E64C-42CE-BF6E-E13A40FAF7FC}" type="slidenum">
              <a:rPr lang="en-US" altLang="en-US" smtClean="0">
                <a:solidFill>
                  <a:srgbClr val="6699FF"/>
                </a:solidFill>
              </a:rPr>
              <a:pPr/>
              <a:t>14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3" name="Rectangle 1027"/>
          <p:cNvSpPr txBox="1">
            <a:spLocks noChangeArrowheads="1"/>
          </p:cNvSpPr>
          <p:nvPr/>
        </p:nvSpPr>
        <p:spPr bwMode="auto">
          <a:xfrm>
            <a:off x="479425" y="1219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Using significant ideas from someone else, but putting them in to your own words and not</a:t>
            </a:r>
            <a:r>
              <a:rPr lang="tr-TR" altLang="de-DE" sz="3000">
                <a:solidFill>
                  <a:srgbClr val="003399"/>
                </a:solidFill>
              </a:rPr>
              <a:t> </a:t>
            </a:r>
            <a:r>
              <a:rPr lang="en-US" altLang="de-DE" sz="3000">
                <a:solidFill>
                  <a:srgbClr val="003399"/>
                </a:solidFill>
              </a:rPr>
              <a:t>acknowledging the source of the ideas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an essay</a:t>
            </a:r>
            <a:r>
              <a:rPr lang="tr-TR" altLang="de-DE" sz="3000">
                <a:solidFill>
                  <a:srgbClr val="003399"/>
                </a:solidFill>
              </a:rPr>
              <a:t>,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r>
              <a:rPr lang="tr-TR" altLang="de-DE" sz="3000">
                <a:solidFill>
                  <a:srgbClr val="003399"/>
                </a:solidFill>
              </a:rPr>
              <a:t>code, work etc. </a:t>
            </a:r>
            <a:r>
              <a:rPr lang="en-US" altLang="de-DE" sz="3000">
                <a:solidFill>
                  <a:srgbClr val="003399"/>
                </a:solidFill>
              </a:rPr>
              <a:t>from another student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And PLAGIARISM is THEFT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So don’t steal (Nobody likes thieves)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1001</Words>
  <Application>Microsoft Office PowerPoint</Application>
  <PresentationFormat>Bildschirmpräsentation (4:3)</PresentationFormat>
  <Paragraphs>255</Paragraphs>
  <Slides>14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PowerPoint-Präsentation</vt:lpstr>
      <vt:lpstr>About this Course</vt:lpstr>
      <vt:lpstr>About this Course (Cont.)</vt:lpstr>
      <vt:lpstr>Main Objective(s) of this Course</vt:lpstr>
      <vt:lpstr>Learning Outcomes of this Course</vt:lpstr>
      <vt:lpstr>Course Content</vt:lpstr>
      <vt:lpstr>Resources </vt:lpstr>
      <vt:lpstr>Course Schedule (Weekly)</vt:lpstr>
      <vt:lpstr>Course Schedule (Weekly) (Cont.)</vt:lpstr>
      <vt:lpstr>Assessment</vt:lpstr>
      <vt:lpstr>Assessment (Cont.)</vt:lpstr>
      <vt:lpstr>Responsibilities of the Students</vt:lpstr>
      <vt:lpstr>Plagiarism </vt:lpstr>
      <vt:lpstr>Plagiarism (Cont.) 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169</cp:revision>
  <dcterms:created xsi:type="dcterms:W3CDTF">2003-03-16T17:22:50Z</dcterms:created>
  <dcterms:modified xsi:type="dcterms:W3CDTF">2019-02-06T10:29:08Z</dcterms:modified>
</cp:coreProperties>
</file>