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9"/>
  </p:notesMasterIdLst>
  <p:handoutMasterIdLst>
    <p:handoutMasterId r:id="rId20"/>
  </p:handoutMasterIdLst>
  <p:sldIdLst>
    <p:sldId id="360" r:id="rId2"/>
    <p:sldId id="374" r:id="rId3"/>
    <p:sldId id="375" r:id="rId4"/>
    <p:sldId id="361" r:id="rId5"/>
    <p:sldId id="362" r:id="rId6"/>
    <p:sldId id="363" r:id="rId7"/>
    <p:sldId id="364" r:id="rId8"/>
    <p:sldId id="365" r:id="rId9"/>
    <p:sldId id="366" r:id="rId10"/>
    <p:sldId id="369" r:id="rId11"/>
    <p:sldId id="367" r:id="rId12"/>
    <p:sldId id="368" r:id="rId13"/>
    <p:sldId id="370" r:id="rId14"/>
    <p:sldId id="373" r:id="rId15"/>
    <p:sldId id="376" r:id="rId16"/>
    <p:sldId id="377" r:id="rId17"/>
    <p:sldId id="378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0468" autoAdjust="0"/>
  </p:normalViewPr>
  <p:slideViewPr>
    <p:cSldViewPr>
      <p:cViewPr varScale="1">
        <p:scale>
          <a:sx n="104" d="100"/>
          <a:sy n="104" d="100"/>
        </p:scale>
        <p:origin x="1824" y="36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22FAA96-4BF2-4ECF-A0B9-CE032199DBD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4B52D9A-B853-42AC-A7C1-C345A046E4F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92638EF4-7BEA-4590-89C7-21221DFECE1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B9E7BDB9-76C9-4D36-ADD9-52DF5B47629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0B2953F-DE84-4936-B33F-EEE962906ED4}" type="slidenum">
              <a:rPr lang="en-US" altLang="tr-TR"/>
              <a:pPr>
                <a:defRPr/>
              </a:pPr>
              <a:t>‹Nr.›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411932D-0740-4756-B4F9-E039E01A581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F587FE0-2B32-426F-B358-B8590F3ECF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92A7DAA-C8EC-4BE6-95B9-445F5B6B0B9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8CD36DFD-6E14-4243-B16E-2A12D07F89E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FFC43E27-BF6E-4B62-ADDE-C13E0F248C4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64F8AA06-96F7-44F6-A222-8EE1A9642F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FF07CBE-2765-4BCC-B40B-B0EFC36DC2ED}" type="slidenum">
              <a:rPr lang="en-US" altLang="tr-TR"/>
              <a:pPr>
                <a:defRPr/>
              </a:pPr>
              <a:t>‹Nr.›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DAD21EFF-0852-4FF6-9F8A-DA695227DB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DF93F3-8B64-40D0-A44B-603D3A8A2F44}" type="slidenum">
              <a:rPr lang="en-US" altLang="de-DE" smtClean="0"/>
              <a:pPr>
                <a:spcBef>
                  <a:spcPct val="0"/>
                </a:spcBef>
              </a:pPr>
              <a:t>1</a:t>
            </a:fld>
            <a:endParaRPr lang="en-US" altLang="de-DE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0516C71-D3F3-4263-BB1B-41ECBF7338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708E498-1876-45F6-985D-7C23AC4CCE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3DE1E792-6EF9-4153-960E-0B123D6FFA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999327-359B-48B0-8EDA-CC37C805FCC3}" type="slidenum">
              <a:rPr lang="en-US" altLang="de-DE" smtClean="0"/>
              <a:pPr>
                <a:spcBef>
                  <a:spcPct val="0"/>
                </a:spcBef>
              </a:pPr>
              <a:t>2</a:t>
            </a:fld>
            <a:endParaRPr lang="en-US" altLang="de-DE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F5F46E1C-417B-41A7-88C2-243E8F9F4C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F8D5AA47-E452-49BB-93D5-04C6C714E2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CB5A99DC-B743-4639-AF93-E168BA6555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6DD55B-1BF4-47DA-974A-373484DBB530}" type="slidenum">
              <a:rPr lang="en-US" altLang="de-DE" smtClean="0"/>
              <a:pPr>
                <a:spcBef>
                  <a:spcPct val="0"/>
                </a:spcBef>
              </a:pPr>
              <a:t>3</a:t>
            </a:fld>
            <a:endParaRPr lang="en-US" altLang="de-DE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A896C6B9-F6E8-409E-9D8D-0E5B93811D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37C15E9C-1C16-4183-AD4B-C746CF6CC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F9C88489-A866-407C-B527-76696E91C7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D49F559-986D-408A-A578-96A8B3FBB13E}" type="slidenum">
              <a:rPr lang="en-US" altLang="de-DE" smtClean="0"/>
              <a:pPr>
                <a:spcBef>
                  <a:spcPct val="0"/>
                </a:spcBef>
              </a:pPr>
              <a:t>4</a:t>
            </a:fld>
            <a:endParaRPr lang="en-US" altLang="de-DE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8977E94F-D6E7-46E1-91D9-2DB69EFE90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AE6851D2-C9FF-469B-81FA-1A4E4AAF02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4DA16111-391A-4A78-B4A7-34757784B6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4527992-DB18-439A-A4A2-C48B688700AD}" type="slidenum">
              <a:rPr lang="en-US" altLang="de-DE" smtClean="0"/>
              <a:pPr>
                <a:spcBef>
                  <a:spcPct val="0"/>
                </a:spcBef>
              </a:pPr>
              <a:t>5</a:t>
            </a:fld>
            <a:endParaRPr lang="en-US" altLang="de-DE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9722D12B-357D-44B7-BED6-DD907FF2BC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D86C6EFB-BBC8-4EB7-BB80-D80323409B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3FC029E3-FDFD-4F22-8013-237BF683A5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57794D-6B9A-43CE-A480-FE652D48B594}" type="slidenum">
              <a:rPr lang="en-US" altLang="de-DE" smtClean="0"/>
              <a:pPr>
                <a:spcBef>
                  <a:spcPct val="0"/>
                </a:spcBef>
              </a:pPr>
              <a:t>6</a:t>
            </a:fld>
            <a:endParaRPr lang="en-US" altLang="de-DE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5DAFA8B1-B594-4266-8963-8DFC7F0885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C164B15B-9009-48A4-9E11-10FEF64797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8B34D18A-0813-4245-8C09-40DB3119FB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08954D-AF1F-42CB-94BF-020319030666}" type="slidenum">
              <a:rPr lang="en-US" altLang="de-DE" smtClean="0"/>
              <a:pPr>
                <a:spcBef>
                  <a:spcPct val="0"/>
                </a:spcBef>
              </a:pPr>
              <a:t>7</a:t>
            </a:fld>
            <a:endParaRPr lang="en-US" altLang="de-DE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2BA55A98-DC0E-4970-968D-1C57B8D2C9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F6071E6A-2EDB-46BF-B040-854AACAFCC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69AF9051-8324-4B4F-AE1D-0A64C322B2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530DB7-3BF3-4652-9C85-9265192AA2E7}" type="slidenum">
              <a:rPr lang="en-US" altLang="de-DE" smtClean="0"/>
              <a:pPr>
                <a:spcBef>
                  <a:spcPct val="0"/>
                </a:spcBef>
              </a:pPr>
              <a:t>8</a:t>
            </a:fld>
            <a:endParaRPr lang="en-US" altLang="de-DE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0175BEA-DEEA-4A6B-B778-BD4F54087D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4DD69A8E-466F-4418-AE7E-7A2E0F14EE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33454BE9-7CBC-48CF-A5B0-7D608CED30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3152D6-A544-4737-9D74-B2C6CBCDC9C1}" type="slidenum">
              <a:rPr lang="en-US" altLang="de-DE" smtClean="0"/>
              <a:pPr>
                <a:spcBef>
                  <a:spcPct val="0"/>
                </a:spcBef>
              </a:pPr>
              <a:t>9</a:t>
            </a:fld>
            <a:endParaRPr lang="en-US" altLang="de-DE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6BCB2B53-03B8-492C-82D3-23467DC778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8F4219A2-48F8-4B6C-8651-32C377C6A5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E5D07AA8-26F7-4CBC-A5B0-AE94D184D4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2C93E2-9B59-4E17-9968-2C15930F764F}" type="slidenum">
              <a:rPr lang="en-US" altLang="de-DE" smtClean="0"/>
              <a:pPr>
                <a:spcBef>
                  <a:spcPct val="0"/>
                </a:spcBef>
              </a:pPr>
              <a:t>10</a:t>
            </a:fld>
            <a:endParaRPr lang="en-US" altLang="de-DE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F690B18F-C5DA-4B0C-BCFC-CBEE2D3B17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61E63E9E-07CD-4D02-86E2-E7160CA48C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A27DDCBC-B83D-4868-A902-94BE996B1E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895251F-F0E0-47B2-9787-8502A2822130}" type="slidenum">
              <a:rPr lang="en-US" altLang="de-DE" smtClean="0"/>
              <a:pPr>
                <a:spcBef>
                  <a:spcPct val="0"/>
                </a:spcBef>
              </a:pPr>
              <a:t>11</a:t>
            </a:fld>
            <a:endParaRPr lang="en-US" altLang="de-DE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196DF95A-0954-4425-A080-7FF7B2456F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736045EB-5FBC-4479-A586-B8DEE28033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04C5A9F9-1E17-4F36-9233-1BCF6392E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C4BDDB4-9328-43DE-9F1F-8CDE8F946088}" type="slidenum">
              <a:rPr lang="en-US" altLang="de-DE" smtClean="0"/>
              <a:pPr>
                <a:spcBef>
                  <a:spcPct val="0"/>
                </a:spcBef>
              </a:pPr>
              <a:t>12</a:t>
            </a:fld>
            <a:endParaRPr lang="en-US" altLang="de-DE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32FCA462-5199-4D18-BEC9-1BF45C041E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915949D0-C48C-4FCE-ABEB-A440B17893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00BFE1BC-6608-4DB9-94E2-8C55F917A0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A75A78-678C-4B44-B08F-81990B315CE2}" type="slidenum">
              <a:rPr lang="en-US" altLang="de-DE" smtClean="0"/>
              <a:pPr>
                <a:spcBef>
                  <a:spcPct val="0"/>
                </a:spcBef>
              </a:pPr>
              <a:t>13</a:t>
            </a:fld>
            <a:endParaRPr lang="en-US" altLang="de-DE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E21D42D5-0061-4F07-AFF4-2ABBC8BB89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C1501DAD-3BEF-4B6C-99CD-AFA2EA8763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C5969813-C6B1-4456-8573-9854DF845E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41E723-B843-450E-ABF1-198FEBEC3AFF}" type="slidenum">
              <a:rPr lang="en-US" altLang="de-DE" smtClean="0"/>
              <a:pPr>
                <a:spcBef>
                  <a:spcPct val="0"/>
                </a:spcBef>
              </a:pPr>
              <a:t>14</a:t>
            </a:fld>
            <a:endParaRPr lang="en-US" altLang="de-DE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C4A68154-83AC-4938-8D55-F18366B062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268DBF11-1BAE-40C3-9B0E-AA95164887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F4DAC3C7-EB82-4D29-87FB-4C4494FE24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A46A595-5357-4506-B8F9-2925738387B2}" type="slidenum">
              <a:rPr lang="en-US" altLang="de-DE" smtClean="0"/>
              <a:pPr>
                <a:spcBef>
                  <a:spcPct val="0"/>
                </a:spcBef>
              </a:pPr>
              <a:t>15</a:t>
            </a:fld>
            <a:endParaRPr lang="en-US" altLang="de-DE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4793BE50-9475-4CBE-97EE-AEF3520251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D0687B17-9230-482C-80BA-3A0E79EF1A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FBACE15-B516-4621-95B4-9ED7956261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12610E-785B-425D-BEB8-C7DD2FD30EA8}" type="slidenum">
              <a:rPr lang="en-US" altLang="de-DE" smtClean="0"/>
              <a:pPr>
                <a:spcBef>
                  <a:spcPct val="0"/>
                </a:spcBef>
              </a:pPr>
              <a:t>16</a:t>
            </a:fld>
            <a:endParaRPr lang="en-US" altLang="de-DE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954B734A-F9AC-4E64-8B3C-86CBAB60DB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01720AA9-C20D-4AA8-9764-D2D1A37D4B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A89E6FE9-C27C-4C6C-8F28-E4E8FB4554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1C9845-B491-4864-9CCA-DF0945B2A91B}" type="slidenum">
              <a:rPr lang="en-US" altLang="de-DE" smtClean="0"/>
              <a:pPr>
                <a:spcBef>
                  <a:spcPct val="0"/>
                </a:spcBef>
              </a:pPr>
              <a:t>17</a:t>
            </a:fld>
            <a:endParaRPr lang="en-US" altLang="de-DE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DA3684BB-CF9A-4B1E-B2FE-C8EAF4F64B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A7E2998D-8705-4FAF-8D3E-21537DA80C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71D219C-78E0-4B14-9D00-7659D79DD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91DFE781-A5B2-4D3B-BD58-F23C2F0489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B725540-C0EC-4417-BBC2-6DFB9DE444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fld id="{737564FC-6F95-4035-B281-5B6B1C77931E}" type="datetime1">
              <a:rPr lang="en-US"/>
              <a:pPr>
                <a:defRPr/>
              </a:pPr>
              <a:t>2/6/2019</a:t>
            </a:fld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48E6FC7-32F4-43E8-AF24-324B4539F7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© Pearson Education  Firewalls and VPNs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0DC9F7A-AF8A-48CC-85FF-7C9EDAE821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C6793EF3-E543-4E7F-A00E-5D87A6A6E43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415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436BA3DA-9C5F-4694-84D6-881307880E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7F68A051-ED24-4A1E-8EEC-E0DDD44648F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4109B-8525-41E0-B94F-37C586383AFC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983DF6F2-FC66-4444-AD0A-8EC8DA80AB8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4332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7EC77CD1-4F2C-4883-BF05-C09E61FD40F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67B4805-D990-4DBC-AF97-37F5289B263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A3D5B-ACC1-44E4-AA9B-9B5321EDA34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AFFAC39-BFAD-4A4E-9EA0-CF50832C4AD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1336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06ED218-9590-4C3A-9012-703939D0AF2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002DED32-8F01-4A56-A3B9-9351C748D26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7A57-154F-489C-A14C-BEADC00BE38E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03CCB27A-A10A-4E7D-B0B7-65A8F40C0F3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7546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9896CE7F-EE93-4587-8AFD-BEE9BFF83B6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9A43445B-A65B-4F9E-A653-02DBD722323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C7E2B-FF24-4D83-AF0F-EE1BE29C0E8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B5864909-4E68-4087-828D-97DB0EF925B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5755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9800D33F-D466-41F2-A047-A2B85E416C4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4A0262E2-0A37-45C1-9371-6A4BA50F21E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265F5-AE3E-48AE-AE08-8E3F487F5F6C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D4C32BCB-DE32-4357-8AC1-38A1EDEA044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3295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620F002C-C3E5-478F-8D6C-5563A67DEAB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72934C4E-BE5A-47E7-B11D-57A282B75C9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6826F-A143-4C87-80A7-8C4255E8E08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69170C54-B142-4211-9871-E511BA3E91A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742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14D0597C-12E4-486E-B8C8-89E5FA86D0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D283D4B9-A599-49F9-83CE-E22B51AE484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0A6AD-1335-4C41-9E21-D3B16DFB064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A00A5CCA-B7C3-490C-A066-8C434902973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0552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043545FD-D608-4E17-B458-6B806A689E6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AEBF2297-5F91-4624-A895-5B2858E1E98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9A17DD-5B1A-41D7-981B-3556F1A5B06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B7335335-EF7A-4F6F-BC54-7E9045EA705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7546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A022CD03-2758-421C-93B2-012512529F7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907C912-C1C6-4835-B1F0-4454964FF4D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064B8-3B84-4DC2-AE37-937164386B9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75B3A6C6-82BC-4796-851F-EA136244D1E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3989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36A645B1-0E94-4858-8108-904039C2359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D8421EC-3F0D-4CF4-8B18-E59173DA22E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D74C0-54E3-43CC-90DD-EF0C8282D66E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322A00C7-7D22-4B2F-9ABD-F563E7F21A6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530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>
            <a:extLst>
              <a:ext uri="{FF2B5EF4-FFF2-40B4-BE49-F238E27FC236}">
                <a16:creationId xmlns:a16="http://schemas.microsoft.com/office/drawing/2014/main" id="{12632C55-ABFB-46D5-BEE2-719E4CBF2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>
            <a:extLst>
              <a:ext uri="{FF2B5EF4-FFF2-40B4-BE49-F238E27FC236}">
                <a16:creationId xmlns:a16="http://schemas.microsoft.com/office/drawing/2014/main" id="{AE2442D7-AA01-459E-82DA-E11E16D9D4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F99C96D9-CF8E-4E4E-9A4C-9132D75153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6699FF"/>
                </a:solidFill>
              </a:defRPr>
            </a:lvl1pPr>
          </a:lstStyle>
          <a:p>
            <a:pPr>
              <a:defRPr/>
            </a:pPr>
            <a:fld id="{5588F08D-C5F6-4250-BD8C-999FD262AA0B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1029" name="Rectangle 15">
            <a:extLst>
              <a:ext uri="{FF2B5EF4-FFF2-40B4-BE49-F238E27FC236}">
                <a16:creationId xmlns:a16="http://schemas.microsoft.com/office/drawing/2014/main" id="{6D5F1A20-3C97-425A-A467-A14AFD2D36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16">
            <a:extLst>
              <a:ext uri="{FF2B5EF4-FFF2-40B4-BE49-F238E27FC236}">
                <a16:creationId xmlns:a16="http://schemas.microsoft.com/office/drawing/2014/main" id="{E458A3FB-921F-4FB1-A3C9-7559D34B09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>
            <a:extLst>
              <a:ext uri="{FF2B5EF4-FFF2-40B4-BE49-F238E27FC236}">
                <a16:creationId xmlns:a16="http://schemas.microsoft.com/office/drawing/2014/main" id="{B6F0C7B8-ADF1-4441-B922-C70B53A9404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4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hyperlink" Target="../../../Diger/CSE%20420-Computer%20Games/Videos/Assassins%20Creed%20III%20E3%202012%20Cinematic%20Trailer%20Official%20%5bHD%5d.mp4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../../../Diger/CSE%20420-Computer%20Games/Videos/Sid%20Meier's%20Civilization&#174;%20V%20Trailer.mp4" TargetMode="External"/><Relationship Id="rId5" Type="http://schemas.openxmlformats.org/officeDocument/2006/relationships/hyperlink" Target="../../../Diger/CSE%20420-Computer%20Games/Videos/FIFA%2013%20-%20Gamescom%20Trailer.mp4" TargetMode="External"/><Relationship Id="rId4" Type="http://schemas.openxmlformats.org/officeDocument/2006/relationships/hyperlink" Target="../../../Diger/CSE%20420-Computer%20Games/Videos/HITMAN%205_%20Absolution%20-%20E3%202012_%20_Attack%20of%20the%20Saints_%20CGI%20Trailer%20_%20FULL%20HD.mp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ython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hyperlink" Target="http://www.pygame.org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D1BDFD76-5E6D-49E6-90D0-D1385B2156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37431A58-5E9A-4D31-BA1F-FF4D30E644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CB0A3C94-87B3-4BDE-AA43-43729A13E6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4195B9E-9B1D-4E63-B6AB-3C07EDDD3F8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pic>
        <p:nvPicPr>
          <p:cNvPr id="5124" name="Picture 4" descr="subtunnel2">
            <a:extLst>
              <a:ext uri="{FF2B5EF4-FFF2-40B4-BE49-F238E27FC236}">
                <a16:creationId xmlns:a16="http://schemas.microsoft.com/office/drawing/2014/main" id="{C427DFED-0B37-4AF7-9CFC-767B5B1F8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8763"/>
            <a:ext cx="8812212" cy="598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F7C2AB18-71D8-48C9-B798-B3B05F01CF68}"/>
              </a:ext>
            </a:extLst>
          </p:cNvPr>
          <p:cNvSpPr txBox="1">
            <a:spLocks noChangeArrowheads="1"/>
          </p:cNvSpPr>
          <p:nvPr/>
        </p:nvSpPr>
        <p:spPr bwMode="auto">
          <a:xfrm rot="-243745">
            <a:off x="4973638" y="3678238"/>
            <a:ext cx="31765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tr-TR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420</a:t>
            </a:r>
            <a:endParaRPr lang="en-US" sz="4000" dirty="0">
              <a:solidFill>
                <a:srgbClr val="75A4F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>
            <a:extLst>
              <a:ext uri="{FF2B5EF4-FFF2-40B4-BE49-F238E27FC236}">
                <a16:creationId xmlns:a16="http://schemas.microsoft.com/office/drawing/2014/main" id="{9437813A-6074-4DAE-A6C5-130C95766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815013"/>
            <a:ext cx="290015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Organizational Issues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5127" name="Text Box 762">
            <a:extLst>
              <a:ext uri="{FF2B5EF4-FFF2-40B4-BE49-F238E27FC236}">
                <a16:creationId xmlns:a16="http://schemas.microsoft.com/office/drawing/2014/main" id="{92249942-A693-4786-974F-7F5430E967E4}"/>
              </a:ext>
            </a:extLst>
          </p:cNvPr>
          <p:cNvSpPr txBox="1">
            <a:spLocks noChangeArrowheads="1"/>
          </p:cNvSpPr>
          <p:nvPr/>
        </p:nvSpPr>
        <p:spPr bwMode="auto">
          <a:xfrm rot="-218648">
            <a:off x="7543800" y="3001963"/>
            <a:ext cx="2286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200" b="1">
                <a:solidFill>
                  <a:srgbClr val="E1E8FB"/>
                </a:solidFill>
              </a:rPr>
              <a:t>L Line</a:t>
            </a:r>
          </a:p>
        </p:txBody>
      </p:sp>
      <p:sp>
        <p:nvSpPr>
          <p:cNvPr id="5128" name="Oval 764">
            <a:extLst>
              <a:ext uri="{FF2B5EF4-FFF2-40B4-BE49-F238E27FC236}">
                <a16:creationId xmlns:a16="http://schemas.microsoft.com/office/drawing/2014/main" id="{565653B1-1405-4413-BAA6-515DE8BD6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295400"/>
            <a:ext cx="304800" cy="304800"/>
          </a:xfrm>
          <a:prstGeom prst="ellipse">
            <a:avLst/>
          </a:prstGeom>
          <a:solidFill>
            <a:srgbClr val="6390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solidFill>
                <a:schemeClr val="tx1"/>
              </a:solidFill>
            </a:endParaRPr>
          </a:p>
        </p:txBody>
      </p:sp>
      <p:sp>
        <p:nvSpPr>
          <p:cNvPr id="5129" name="Text Box 765">
            <a:extLst>
              <a:ext uri="{FF2B5EF4-FFF2-40B4-BE49-F238E27FC236}">
                <a16:creationId xmlns:a16="http://schemas.microsoft.com/office/drawing/2014/main" id="{F1EAACAF-3A8F-4824-AB2D-A94437C8B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26365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DC2F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800" b="1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1" name="Text Box 760">
            <a:extLst>
              <a:ext uri="{FF2B5EF4-FFF2-40B4-BE49-F238E27FC236}">
                <a16:creationId xmlns:a16="http://schemas.microsoft.com/office/drawing/2014/main" id="{272F1B85-0432-4D3C-BEDE-1B7E89CE0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5353050"/>
            <a:ext cx="30892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24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Computer Games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ußzeilenplatzhalter 3">
            <a:extLst>
              <a:ext uri="{FF2B5EF4-FFF2-40B4-BE49-F238E27FC236}">
                <a16:creationId xmlns:a16="http://schemas.microsoft.com/office/drawing/2014/main" id="{1AFDE3EB-21E7-4F1E-8F61-E867D7116F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1200">
                <a:solidFill>
                  <a:srgbClr val="6699FF"/>
                </a:solidFill>
              </a:rPr>
              <a:t>Organizational Issues</a:t>
            </a:r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171" name="Foliennummernplatzhalter 4">
            <a:extLst>
              <a:ext uri="{FF2B5EF4-FFF2-40B4-BE49-F238E27FC236}">
                <a16:creationId xmlns:a16="http://schemas.microsoft.com/office/drawing/2014/main" id="{F7FC47FE-BFA0-4D26-892C-229E7A0198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8A27836-F538-4C92-B0A3-D7B45472FC84}" type="slidenum">
              <a:rPr lang="en-US" altLang="en-US" sz="1200" smtClean="0">
                <a:solidFill>
                  <a:srgbClr val="6699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172" name="Rectangle 1026">
            <a:extLst>
              <a:ext uri="{FF2B5EF4-FFF2-40B4-BE49-F238E27FC236}">
                <a16:creationId xmlns:a16="http://schemas.microsoft.com/office/drawing/2014/main" id="{1F5D1132-6091-4E06-BB64-2908237DC9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/>
              <a:t>What is your expectation?</a:t>
            </a:r>
            <a:endParaRPr lang="en-US" altLang="de-DE"/>
          </a:p>
        </p:txBody>
      </p:sp>
      <p:sp>
        <p:nvSpPr>
          <p:cNvPr id="6149" name="Rectangle 1027">
            <a:extLst>
              <a:ext uri="{FF2B5EF4-FFF2-40B4-BE49-F238E27FC236}">
                <a16:creationId xmlns:a16="http://schemas.microsoft.com/office/drawing/2014/main" id="{1E150BA6-DCB3-4733-A3C0-60ADB5F6F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de-DE" dirty="0"/>
              <a:t>Is that what you expect?</a:t>
            </a:r>
          </a:p>
          <a:p>
            <a:pPr lvl="1" eaLnBrk="1" hangingPunct="1"/>
            <a:r>
              <a:rPr lang="tr-TR" altLang="de-DE" dirty="0">
                <a:hlinkClick r:id="rId3" action="ppaction://hlinkfile"/>
              </a:rPr>
              <a:t>Assassins Creed III</a:t>
            </a:r>
            <a:endParaRPr lang="tr-TR" altLang="de-DE" dirty="0"/>
          </a:p>
          <a:p>
            <a:pPr eaLnBrk="1" hangingPunct="1"/>
            <a:r>
              <a:rPr lang="tr-TR" altLang="de-DE" dirty="0"/>
              <a:t>Or that?</a:t>
            </a:r>
          </a:p>
          <a:p>
            <a:pPr lvl="1" eaLnBrk="1" hangingPunct="1"/>
            <a:r>
              <a:rPr lang="tr-TR" altLang="de-DE" dirty="0">
                <a:hlinkClick r:id="rId4" action="ppaction://hlinkfile"/>
              </a:rPr>
              <a:t>Hitman 5</a:t>
            </a:r>
            <a:endParaRPr lang="tr-TR" altLang="de-DE" dirty="0"/>
          </a:p>
          <a:p>
            <a:pPr eaLnBrk="1" hangingPunct="1"/>
            <a:r>
              <a:rPr lang="tr-TR" altLang="de-DE" dirty="0"/>
              <a:t>Perhaps that one?</a:t>
            </a:r>
          </a:p>
          <a:p>
            <a:pPr lvl="1" eaLnBrk="1" hangingPunct="1"/>
            <a:r>
              <a:rPr lang="tr-TR" altLang="de-DE" dirty="0">
                <a:hlinkClick r:id="rId5" action="ppaction://hlinkfile"/>
              </a:rPr>
              <a:t>FIFA 13</a:t>
            </a:r>
            <a:endParaRPr lang="tr-TR" altLang="de-DE" dirty="0"/>
          </a:p>
          <a:p>
            <a:pPr eaLnBrk="1" hangingPunct="1"/>
            <a:r>
              <a:rPr lang="tr-TR" altLang="de-DE" dirty="0"/>
              <a:t>Maybe this one?</a:t>
            </a:r>
          </a:p>
          <a:p>
            <a:pPr lvl="1" eaLnBrk="1" hangingPunct="1"/>
            <a:r>
              <a:rPr lang="tr-TR" altLang="de-DE" dirty="0">
                <a:hlinkClick r:id="rId6" action="ppaction://hlinkfile"/>
              </a:rPr>
              <a:t>Civilization V</a:t>
            </a:r>
            <a:endParaRPr lang="en-US" alt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B24721C-A861-4FB9-A706-4D46A8DE634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325532B-9FAE-4E0B-A6AD-71C7C828C55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ußzeilenplatzhalter 3">
            <a:extLst>
              <a:ext uri="{FF2B5EF4-FFF2-40B4-BE49-F238E27FC236}">
                <a16:creationId xmlns:a16="http://schemas.microsoft.com/office/drawing/2014/main" id="{C9C6BE5C-56E2-499A-AC25-D31F6B986D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1200">
                <a:solidFill>
                  <a:srgbClr val="6699FF"/>
                </a:solidFill>
              </a:rPr>
              <a:t>Organizational Issues</a:t>
            </a:r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9219" name="Foliennummernplatzhalter 4">
            <a:extLst>
              <a:ext uri="{FF2B5EF4-FFF2-40B4-BE49-F238E27FC236}">
                <a16:creationId xmlns:a16="http://schemas.microsoft.com/office/drawing/2014/main" id="{EF27FB96-6408-434C-B482-2B642D67D0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493B33C-7BBF-4E61-AA90-F34E3F4F789D}" type="slidenum">
              <a:rPr lang="en-US" altLang="en-US" sz="1200" smtClean="0">
                <a:solidFill>
                  <a:srgbClr val="6699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9220" name="Rectangle 1026">
            <a:extLst>
              <a:ext uri="{FF2B5EF4-FFF2-40B4-BE49-F238E27FC236}">
                <a16:creationId xmlns:a16="http://schemas.microsoft.com/office/drawing/2014/main" id="{31C3AB3E-EA42-47DE-A41E-4A955C937F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/>
              <a:t>The truth is…</a:t>
            </a:r>
            <a:endParaRPr lang="en-US" altLang="de-DE"/>
          </a:p>
        </p:txBody>
      </p:sp>
      <p:sp>
        <p:nvSpPr>
          <p:cNvPr id="6149" name="Rectangle 1027">
            <a:extLst>
              <a:ext uri="{FF2B5EF4-FFF2-40B4-BE49-F238E27FC236}">
                <a16:creationId xmlns:a16="http://schemas.microsoft.com/office/drawing/2014/main" id="{35566AD7-144E-4DF3-94A7-BBD2219F1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de-DE"/>
              <a:t>Forget it </a:t>
            </a:r>
            <a:r>
              <a:rPr lang="tr-TR" altLang="de-DE">
                <a:sym typeface="Wingdings" panose="05000000000000000000" pitchFamily="2" charset="2"/>
              </a:rPr>
              <a:t></a:t>
            </a:r>
          </a:p>
          <a:p>
            <a:pPr eaLnBrk="1" hangingPunct="1"/>
            <a:endParaRPr lang="tr-TR" altLang="de-DE">
              <a:sym typeface="Wingdings" panose="05000000000000000000" pitchFamily="2" charset="2"/>
            </a:endParaRPr>
          </a:p>
          <a:p>
            <a:pPr eaLnBrk="1" hangingPunct="1"/>
            <a:endParaRPr lang="tr-TR" altLang="de-DE">
              <a:sym typeface="Wingdings" panose="05000000000000000000" pitchFamily="2" charset="2"/>
            </a:endParaRPr>
          </a:p>
          <a:p>
            <a:pPr eaLnBrk="1" hangingPunct="1"/>
            <a:r>
              <a:rPr lang="tr-TR" altLang="de-DE">
                <a:sym typeface="Wingdings" panose="05000000000000000000" pitchFamily="2" charset="2"/>
              </a:rPr>
              <a:t>Long way to that point</a:t>
            </a:r>
          </a:p>
          <a:p>
            <a:pPr eaLnBrk="1" hangingPunct="1"/>
            <a:endParaRPr lang="tr-TR" altLang="de-DE">
              <a:sym typeface="Wingdings" panose="05000000000000000000" pitchFamily="2" charset="2"/>
            </a:endParaRPr>
          </a:p>
          <a:p>
            <a:pPr eaLnBrk="1" hangingPunct="1"/>
            <a:r>
              <a:rPr lang="tr-TR" altLang="de-DE">
                <a:sym typeface="Wingdings" panose="05000000000000000000" pitchFamily="2" charset="2"/>
              </a:rPr>
              <a:t>What you be able to do at the end:</a:t>
            </a:r>
          </a:p>
          <a:p>
            <a:pPr eaLnBrk="1" hangingPunct="1"/>
            <a:endParaRPr lang="tr-TR" altLang="de-DE">
              <a:sym typeface="Wingdings" panose="05000000000000000000" pitchFamily="2" charset="2"/>
            </a:endParaRPr>
          </a:p>
          <a:p>
            <a:pPr eaLnBrk="1" hangingPunct="1"/>
            <a:endParaRPr lang="tr-TR" altLang="de-DE">
              <a:sym typeface="Wingdings" panose="05000000000000000000" pitchFamily="2" charset="2"/>
            </a:endParaRPr>
          </a:p>
          <a:p>
            <a:pPr eaLnBrk="1" hangingPunct="1"/>
            <a:endParaRPr lang="en-US" alt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396AF90-609E-431E-96B7-40313102B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946150"/>
            <a:ext cx="729615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8" name="Picture 2" descr="F:\Dersler\Yasar\2013-2014 (Güz)\Diger\CENG 459-Computer Games\space invaders.tif">
            <a:extLst>
              <a:ext uri="{FF2B5EF4-FFF2-40B4-BE49-F238E27FC236}">
                <a16:creationId xmlns:a16="http://schemas.microsoft.com/office/drawing/2014/main" id="{E3AC59DA-BEB9-40D5-BEBA-0E714874B8F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025525"/>
            <a:ext cx="7315200" cy="568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D06973B-D08C-47D8-AF66-E99EFA9162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DCEDB88-0BA5-404F-90A8-297688C1FD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ußzeilenplatzhalter 3">
            <a:extLst>
              <a:ext uri="{FF2B5EF4-FFF2-40B4-BE49-F238E27FC236}">
                <a16:creationId xmlns:a16="http://schemas.microsoft.com/office/drawing/2014/main" id="{F338A988-EC98-4457-B763-23A074E113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1200">
                <a:solidFill>
                  <a:srgbClr val="6699FF"/>
                </a:solidFill>
              </a:rPr>
              <a:t>Organizational Issues</a:t>
            </a:r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1267" name="Foliennummernplatzhalter 4">
            <a:extLst>
              <a:ext uri="{FF2B5EF4-FFF2-40B4-BE49-F238E27FC236}">
                <a16:creationId xmlns:a16="http://schemas.microsoft.com/office/drawing/2014/main" id="{5EF62755-B27E-40CB-B6A5-1F504719A7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06F2B3A-AF32-48D9-BFF5-B9853336E108}" type="slidenum">
              <a:rPr lang="en-US" altLang="en-US" sz="1200" smtClean="0">
                <a:solidFill>
                  <a:srgbClr val="6699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1268" name="Rectangle 1026">
            <a:extLst>
              <a:ext uri="{FF2B5EF4-FFF2-40B4-BE49-F238E27FC236}">
                <a16:creationId xmlns:a16="http://schemas.microsoft.com/office/drawing/2014/main" id="{7E0F8C7E-A599-45A7-A537-F10E55E850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/>
              <a:t>About this Course</a:t>
            </a:r>
            <a:endParaRPr lang="en-US" altLang="de-DE"/>
          </a:p>
        </p:txBody>
      </p:sp>
      <p:graphicFrame>
        <p:nvGraphicFramePr>
          <p:cNvPr id="18" name="Tabelle 17">
            <a:extLst>
              <a:ext uri="{FF2B5EF4-FFF2-40B4-BE49-F238E27FC236}">
                <a16:creationId xmlns:a16="http://schemas.microsoft.com/office/drawing/2014/main" id="{E31814D9-6CDF-4C7A-9732-A3BCFB8F9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935313"/>
              </p:ext>
            </p:extLst>
          </p:nvPr>
        </p:nvGraphicFramePr>
        <p:xfrm>
          <a:off x="838200" y="1219202"/>
          <a:ext cx="7772401" cy="5029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9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44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7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77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67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Title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Code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Semester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Hour</a:t>
                      </a:r>
                      <a:r>
                        <a:rPr lang="tr-TR" sz="1500" dirty="0">
                          <a:effectLst/>
                        </a:rPr>
                        <a:t>/</a:t>
                      </a: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ADU Credit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ECTS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Computer Games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CSE 420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Spring/Fall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Theory</a:t>
                      </a:r>
                      <a:endParaRPr lang="de-DE" sz="15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2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Practice</a:t>
                      </a:r>
                      <a:endParaRPr lang="de-DE" sz="15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2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6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822"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Type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 Compulsory Courses 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1.1. Programme Compulsory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1.2. University Compulsory Courses (UFND)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1.3. YÖK (Higher Education Council) Compulsory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2.1. Program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X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2.2. University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3. Prerequisites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3.1. Compulsory Prerequisites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3.2. </a:t>
                      </a:r>
                      <a:r>
                        <a:rPr lang="tr-TR" sz="1500" dirty="0" err="1">
                          <a:effectLst/>
                        </a:rPr>
                        <a:t>Elective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Prerequisites</a:t>
                      </a:r>
                      <a:r>
                        <a:rPr lang="tr-TR" sz="1500" dirty="0">
                          <a:effectLst/>
                        </a:rPr>
                        <a:t> Courses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 dirty="0">
                          <a:effectLst/>
                        </a:rPr>
                        <a:t> 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0A0329F0-4530-4533-A103-FF637E5FF0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39753C9-EE37-419A-A52E-82BDD56FC3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ußzeilenplatzhalter 3">
            <a:extLst>
              <a:ext uri="{FF2B5EF4-FFF2-40B4-BE49-F238E27FC236}">
                <a16:creationId xmlns:a16="http://schemas.microsoft.com/office/drawing/2014/main" id="{94D0BF82-0E34-422C-B8AA-FC50909742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1200">
                <a:solidFill>
                  <a:srgbClr val="6699FF"/>
                </a:solidFill>
              </a:rPr>
              <a:t>Organizational Issues</a:t>
            </a:r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3315" name="Foliennummernplatzhalter 4">
            <a:extLst>
              <a:ext uri="{FF2B5EF4-FFF2-40B4-BE49-F238E27FC236}">
                <a16:creationId xmlns:a16="http://schemas.microsoft.com/office/drawing/2014/main" id="{22D2C2CC-3D8A-4BEF-8BFA-D5FBD6181D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8B4AAC5-1D75-4EA9-8E3F-DE2EEB0D817B}" type="slidenum">
              <a:rPr lang="en-US" altLang="en-US" sz="1200" smtClean="0">
                <a:solidFill>
                  <a:srgbClr val="6699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3316" name="Rectangle 1026">
            <a:extLst>
              <a:ext uri="{FF2B5EF4-FFF2-40B4-BE49-F238E27FC236}">
                <a16:creationId xmlns:a16="http://schemas.microsoft.com/office/drawing/2014/main" id="{A10E7BA0-1180-41FA-B365-BABB17EE0D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/>
              <a:t>About this Course (Cont.)</a:t>
            </a:r>
            <a:endParaRPr lang="en-US" altLang="de-DE"/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0F2C03FF-6134-4416-980F-9AD02984103A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1219200"/>
          <a:ext cx="8534400" cy="3237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45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88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2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Language of </a:t>
                      </a:r>
                      <a:r>
                        <a:rPr lang="tr-TR" sz="1500" dirty="0" err="1">
                          <a:effectLst/>
                        </a:rPr>
                        <a:t>Instruction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English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6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Level of Course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Associate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Degree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Short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Cycle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de-DE" sz="1500" strike="sng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noStrike" baseline="0" dirty="0">
                          <a:effectLst/>
                        </a:rPr>
                        <a:t>      </a:t>
                      </a:r>
                      <a:r>
                        <a:rPr lang="tr-TR" sz="1500" strike="noStrike" baseline="0" dirty="0" err="1">
                          <a:effectLst/>
                        </a:rPr>
                        <a:t>Undergraduate</a:t>
                      </a:r>
                      <a:r>
                        <a:rPr lang="tr-TR" sz="1500" strike="noStrike" baseline="0" dirty="0">
                          <a:effectLst/>
                        </a:rPr>
                        <a:t> (First </a:t>
                      </a:r>
                      <a:r>
                        <a:rPr lang="tr-TR" sz="1500" strike="noStrike" baseline="0" dirty="0" err="1">
                          <a:effectLst/>
                        </a:rPr>
                        <a:t>Cycle</a:t>
                      </a:r>
                      <a:r>
                        <a:rPr lang="tr-TR" sz="1500" strike="noStrike" baseline="0" dirty="0">
                          <a:effectLst/>
                        </a:rPr>
                        <a:t>)</a:t>
                      </a:r>
                      <a:endParaRPr lang="de-DE" sz="1500" strike="noStrike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sngStrike" dirty="0">
                          <a:effectLst/>
                        </a:rPr>
                        <a:t>      </a:t>
                      </a:r>
                      <a:r>
                        <a:rPr lang="tr-TR" sz="1500" strike="sngStrike" dirty="0" err="1">
                          <a:effectLst/>
                        </a:rPr>
                        <a:t>Graduate</a:t>
                      </a:r>
                      <a:r>
                        <a:rPr lang="tr-TR" sz="1500" strike="sngStrike" dirty="0">
                          <a:effectLst/>
                        </a:rPr>
                        <a:t> (Second </a:t>
                      </a:r>
                      <a:r>
                        <a:rPr lang="tr-TR" sz="1500" strike="sngStrike" dirty="0" err="1">
                          <a:effectLst/>
                        </a:rPr>
                        <a:t>Cycle</a:t>
                      </a:r>
                      <a:r>
                        <a:rPr lang="tr-TR" sz="1500" strike="sngStrike" dirty="0">
                          <a:effectLst/>
                        </a:rPr>
                        <a:t>)</a:t>
                      </a:r>
                      <a:endParaRPr lang="de-DE" sz="15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sngStrike" dirty="0">
                          <a:effectLst/>
                        </a:rPr>
                        <a:t>      </a:t>
                      </a:r>
                      <a:r>
                        <a:rPr lang="tr-TR" sz="1500" strike="sngStrike" dirty="0" err="1">
                          <a:effectLst/>
                        </a:rPr>
                        <a:t>Doctoral</a:t>
                      </a:r>
                      <a:r>
                        <a:rPr lang="tr-TR" sz="1500" strike="sngStrike" dirty="0">
                          <a:effectLst/>
                        </a:rPr>
                        <a:t> Course (Third </a:t>
                      </a:r>
                      <a:r>
                        <a:rPr lang="tr-TR" sz="1500" strike="sngStrike" dirty="0" err="1">
                          <a:effectLst/>
                        </a:rPr>
                        <a:t>Cycle</a:t>
                      </a:r>
                      <a:r>
                        <a:rPr lang="tr-TR" sz="1500" strike="sngStrike" dirty="0">
                          <a:effectLst/>
                        </a:rPr>
                        <a:t>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Special Pre-Conditions of the Course </a:t>
                      </a:r>
                      <a:r>
                        <a:rPr lang="tr-TR" sz="1500" dirty="0">
                          <a:effectLst/>
                        </a:rPr>
                        <a:t>(</a:t>
                      </a:r>
                      <a:r>
                        <a:rPr lang="tr-TR" sz="1500" dirty="0" err="1">
                          <a:effectLst/>
                        </a:rPr>
                        <a:t>compulsory</a:t>
                      </a:r>
                      <a:r>
                        <a:rPr lang="tr-TR" sz="1500" dirty="0">
                          <a:effectLst/>
                        </a:rPr>
                        <a:t>) 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 </a:t>
                      </a:r>
                      <a:r>
                        <a:rPr lang="tr-TR" sz="1500" dirty="0" err="1">
                          <a:effectLst/>
                        </a:rPr>
                        <a:t>None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21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Special Pre-Conditions of the Course </a:t>
                      </a:r>
                      <a:endParaRPr lang="de-DE" sz="15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(recommended) 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Students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should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have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good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programming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skills</a:t>
                      </a:r>
                      <a:r>
                        <a:rPr lang="tr-TR" sz="1500" dirty="0">
                          <a:effectLst/>
                        </a:rPr>
                        <a:t>. </a:t>
                      </a:r>
                      <a:r>
                        <a:rPr lang="tr-TR" sz="1500" dirty="0" err="1">
                          <a:effectLst/>
                        </a:rPr>
                        <a:t>Having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basic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knowledge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about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object-oriented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programming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and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Python</a:t>
                      </a:r>
                      <a:r>
                        <a:rPr lang="tr-TR" sz="1500" dirty="0">
                          <a:effectLst/>
                        </a:rPr>
                        <a:t> is </a:t>
                      </a:r>
                      <a:r>
                        <a:rPr lang="tr-TR" sz="1500" dirty="0" err="1">
                          <a:effectLst/>
                        </a:rPr>
                        <a:t>useful</a:t>
                      </a:r>
                      <a:r>
                        <a:rPr lang="tr-TR" sz="1500" dirty="0">
                          <a:effectLst/>
                        </a:rPr>
                        <a:t>. 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0EB5AA9C-E8C2-4D5C-83E0-BDD90A2FDF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680596"/>
              </p:ext>
            </p:extLst>
          </p:nvPr>
        </p:nvGraphicFramePr>
        <p:xfrm>
          <a:off x="381000" y="4648200"/>
          <a:ext cx="8534401" cy="933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0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15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2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Instructor</a:t>
                      </a:r>
                      <a:r>
                        <a:rPr lang="tr-TR" sz="1500" dirty="0">
                          <a:effectLst/>
                        </a:rPr>
                        <a:t>(s)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Dr. Samsun M. Başarıcı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Mail: sbasarici@adu.edu.tr </a:t>
                      </a:r>
                      <a:endParaRPr lang="de-DE" sz="15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Web:</a:t>
                      </a:r>
                      <a:r>
                        <a:rPr lang="de-DE" sz="1500" dirty="0">
                          <a:effectLst/>
                        </a:rPr>
                        <a:t> https://akademik.adu.edu.tr/fakulte/muhendislik/personel/sbasarici/anasayfa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D2D17ED5-2A6F-437E-AA7F-CB38002078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9013B2F-F48A-491A-B339-2DF67E6350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ußzeilenplatzhalter 3">
            <a:extLst>
              <a:ext uri="{FF2B5EF4-FFF2-40B4-BE49-F238E27FC236}">
                <a16:creationId xmlns:a16="http://schemas.microsoft.com/office/drawing/2014/main" id="{CA774FCA-F1E7-4DFE-95B6-B5CE6BE94C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1200">
                <a:solidFill>
                  <a:srgbClr val="6699FF"/>
                </a:solidFill>
              </a:rPr>
              <a:t>Organizational Issues</a:t>
            </a:r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5363" name="Foliennummernplatzhalter 4">
            <a:extLst>
              <a:ext uri="{FF2B5EF4-FFF2-40B4-BE49-F238E27FC236}">
                <a16:creationId xmlns:a16="http://schemas.microsoft.com/office/drawing/2014/main" id="{3BE08D6E-F214-4B26-BCA2-2417021ED0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5B7D003-99A8-4954-879D-BC085FE651CD}" type="slidenum">
              <a:rPr lang="en-US" altLang="en-US" sz="1200" smtClean="0">
                <a:solidFill>
                  <a:srgbClr val="6699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5364" name="Rectangle 1026">
            <a:extLst>
              <a:ext uri="{FF2B5EF4-FFF2-40B4-BE49-F238E27FC236}">
                <a16:creationId xmlns:a16="http://schemas.microsoft.com/office/drawing/2014/main" id="{0BF48C46-5F3C-4CD1-8578-E79C583B35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/>
              <a:t>Main Objective of this Course</a:t>
            </a:r>
            <a:endParaRPr lang="en-US" altLang="de-DE"/>
          </a:p>
        </p:txBody>
      </p:sp>
      <p:sp>
        <p:nvSpPr>
          <p:cNvPr id="15365" name="Rectangle 1027">
            <a:extLst>
              <a:ext uri="{FF2B5EF4-FFF2-40B4-BE49-F238E27FC236}">
                <a16:creationId xmlns:a16="http://schemas.microsoft.com/office/drawing/2014/main" id="{0FCE38F5-95F4-4FA6-A738-AF537C121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de-DE"/>
              <a:t>In this course it is intended to introduce computer games and understand the design process and the logic behind computer games and game programming. </a:t>
            </a:r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94D6469-A4BF-4FF3-B9F7-D70719DB25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D2FF68E-09B5-4463-B100-8808BCF4C7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ußzeilenplatzhalter 3">
            <a:extLst>
              <a:ext uri="{FF2B5EF4-FFF2-40B4-BE49-F238E27FC236}">
                <a16:creationId xmlns:a16="http://schemas.microsoft.com/office/drawing/2014/main" id="{43A3580F-F854-4460-BE24-741DA7DB7F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1200">
                <a:solidFill>
                  <a:srgbClr val="6699FF"/>
                </a:solidFill>
              </a:rPr>
              <a:t>Organizational Issues</a:t>
            </a:r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7411" name="Foliennummernplatzhalter 4">
            <a:extLst>
              <a:ext uri="{FF2B5EF4-FFF2-40B4-BE49-F238E27FC236}">
                <a16:creationId xmlns:a16="http://schemas.microsoft.com/office/drawing/2014/main" id="{E4E3672D-A987-4E84-95BB-D8B8149FC2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EFD5EB5-859A-434C-9700-3702813088F1}" type="slidenum">
              <a:rPr lang="en-US" altLang="en-US" sz="1200" smtClean="0">
                <a:solidFill>
                  <a:srgbClr val="6699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7412" name="Rectangle 1026">
            <a:extLst>
              <a:ext uri="{FF2B5EF4-FFF2-40B4-BE49-F238E27FC236}">
                <a16:creationId xmlns:a16="http://schemas.microsoft.com/office/drawing/2014/main" id="{9F6D73A1-E7B7-42E2-805A-6B9AB5AB5B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/>
              <a:t>Learning Outcomes of this Course</a:t>
            </a:r>
            <a:endParaRPr lang="en-US" altLang="de-DE"/>
          </a:p>
        </p:txBody>
      </p:sp>
      <p:sp>
        <p:nvSpPr>
          <p:cNvPr id="17413" name="Rectangle 1027">
            <a:extLst>
              <a:ext uri="{FF2B5EF4-FFF2-40B4-BE49-F238E27FC236}">
                <a16:creationId xmlns:a16="http://schemas.microsoft.com/office/drawing/2014/main" id="{A742E46C-49D2-4305-B39C-D1C866675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669925" indent="-325438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de-DE"/>
              <a:t>Upon successful completion of this course, students will</a:t>
            </a:r>
            <a:endParaRPr lang="de-DE" altLang="de-DE"/>
          </a:p>
          <a:p>
            <a:pPr lvl="1"/>
            <a:r>
              <a:rPr lang="tr-TR" altLang="de-DE"/>
              <a:t>Know the essential elements of a game</a:t>
            </a:r>
            <a:endParaRPr lang="de-DE" altLang="de-DE"/>
          </a:p>
          <a:p>
            <a:pPr lvl="1"/>
            <a:r>
              <a:rPr lang="tr-TR" altLang="de-DE"/>
              <a:t>Differentiate types of games and identify game genres</a:t>
            </a:r>
            <a:endParaRPr lang="de-DE" altLang="de-DE"/>
          </a:p>
          <a:p>
            <a:pPr lvl="1"/>
            <a:r>
              <a:rPr lang="tr-TR" altLang="de-DE"/>
              <a:t>Build basic Python programs using a command-line interface</a:t>
            </a:r>
            <a:endParaRPr lang="de-DE" altLang="de-DE"/>
          </a:p>
          <a:p>
            <a:pPr lvl="1"/>
            <a:r>
              <a:rPr lang="tr-TR" altLang="de-DE"/>
              <a:t>Demonstrate mastery of essential programming structures (variables, functions, conditions, loops)</a:t>
            </a:r>
            <a:endParaRPr lang="de-DE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5DFCA30-E89A-48C5-9995-7CD73E9ED9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C7E9116-C244-481F-AD55-7FA0D2D5D0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ußzeilenplatzhalter 3">
            <a:extLst>
              <a:ext uri="{FF2B5EF4-FFF2-40B4-BE49-F238E27FC236}">
                <a16:creationId xmlns:a16="http://schemas.microsoft.com/office/drawing/2014/main" id="{ABC79DB1-EF19-40A9-A9D1-A1A75BF89F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1200">
                <a:solidFill>
                  <a:srgbClr val="6699FF"/>
                </a:solidFill>
              </a:rPr>
              <a:t>Organizational Issues</a:t>
            </a:r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9459" name="Foliennummernplatzhalter 4">
            <a:extLst>
              <a:ext uri="{FF2B5EF4-FFF2-40B4-BE49-F238E27FC236}">
                <a16:creationId xmlns:a16="http://schemas.microsoft.com/office/drawing/2014/main" id="{60B6BF98-45AB-49C5-AE86-548AE7726D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6B927A0-C844-4487-BF62-32B86A150F48}" type="slidenum">
              <a:rPr lang="en-US" altLang="en-US" sz="1200" smtClean="0">
                <a:solidFill>
                  <a:srgbClr val="6699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9460" name="Rectangle 1026">
            <a:extLst>
              <a:ext uri="{FF2B5EF4-FFF2-40B4-BE49-F238E27FC236}">
                <a16:creationId xmlns:a16="http://schemas.microsoft.com/office/drawing/2014/main" id="{82E4E8F8-3EDE-4DFA-83BD-7BDEFE09A1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/>
              <a:t>Learning Outcomes of this Course </a:t>
            </a:r>
            <a:r>
              <a:rPr lang="en-US" altLang="de-DE" sz="4400"/>
              <a:t>(Cont.)</a:t>
            </a:r>
            <a:endParaRPr lang="en-US" altLang="de-DE"/>
          </a:p>
        </p:txBody>
      </p:sp>
      <p:sp>
        <p:nvSpPr>
          <p:cNvPr id="19461" name="Rectangle 1027">
            <a:extLst>
              <a:ext uri="{FF2B5EF4-FFF2-40B4-BE49-F238E27FC236}">
                <a16:creationId xmlns:a16="http://schemas.microsoft.com/office/drawing/2014/main" id="{7972F75B-68D4-4CA3-B1C3-BDB2E1E03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669925" indent="-325438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lvl="1"/>
            <a:r>
              <a:rPr lang="tr-TR" altLang="de-DE"/>
              <a:t>Incorporate essential data structures for game management</a:t>
            </a:r>
            <a:endParaRPr lang="de-DE" altLang="de-DE"/>
          </a:p>
          <a:p>
            <a:pPr lvl="1"/>
            <a:r>
              <a:rPr lang="tr-TR" altLang="de-DE"/>
              <a:t>Build user interfaces that combine ease of use with the game’s theme</a:t>
            </a:r>
            <a:endParaRPr lang="de-DE" altLang="de-DE"/>
          </a:p>
          <a:p>
            <a:pPr lvl="1"/>
            <a:r>
              <a:rPr lang="tr-TR" altLang="de-DE"/>
              <a:t>Generate a simple opponent, AI</a:t>
            </a:r>
            <a:endParaRPr lang="de-DE" altLang="de-DE"/>
          </a:p>
          <a:p>
            <a:pPr lvl="1"/>
            <a:r>
              <a:rPr lang="tr-TR" altLang="de-DE"/>
              <a:t>Create a library of reusable game objects for further exploration</a:t>
            </a:r>
            <a:endParaRPr lang="de-DE" altLang="de-DE"/>
          </a:p>
          <a:p>
            <a:pPr lvl="1"/>
            <a:r>
              <a:rPr lang="tr-TR" altLang="de-DE"/>
              <a:t>Demonstrate basic understanding of graphics and audio as used in games</a:t>
            </a:r>
            <a:endParaRPr lang="de-DE" altLang="de-DE"/>
          </a:p>
          <a:p>
            <a:pPr lvl="1"/>
            <a:r>
              <a:rPr lang="tr-TR" altLang="de-DE"/>
              <a:t>Employ object-oriented programming principles in game development</a:t>
            </a:r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10F1E76-EC17-4AD8-9789-D69C0F34D2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CBDE1B1-AD99-4C7A-B1F3-81226004D0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ußzeilenplatzhalter 3">
            <a:extLst>
              <a:ext uri="{FF2B5EF4-FFF2-40B4-BE49-F238E27FC236}">
                <a16:creationId xmlns:a16="http://schemas.microsoft.com/office/drawing/2014/main" id="{C2474FD7-65CB-4E1D-B520-14B0A081AF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1200">
                <a:solidFill>
                  <a:srgbClr val="6699FF"/>
                </a:solidFill>
              </a:rPr>
              <a:t>Organizational Issues</a:t>
            </a:r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1507" name="Foliennummernplatzhalter 4">
            <a:extLst>
              <a:ext uri="{FF2B5EF4-FFF2-40B4-BE49-F238E27FC236}">
                <a16:creationId xmlns:a16="http://schemas.microsoft.com/office/drawing/2014/main" id="{38EA8CB8-6843-4EF7-8B67-E2E993E59B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41CFC70-1361-4BCC-A3D7-0E550D71485A}" type="slidenum">
              <a:rPr lang="en-US" altLang="en-US" sz="1200" smtClean="0">
                <a:solidFill>
                  <a:srgbClr val="6699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1508" name="Rectangle 1026">
            <a:extLst>
              <a:ext uri="{FF2B5EF4-FFF2-40B4-BE49-F238E27FC236}">
                <a16:creationId xmlns:a16="http://schemas.microsoft.com/office/drawing/2014/main" id="{47666818-C683-42C8-B038-F91174CA86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/>
              <a:t>Course Content</a:t>
            </a:r>
            <a:endParaRPr lang="en-US" altLang="de-DE"/>
          </a:p>
        </p:txBody>
      </p:sp>
      <p:sp>
        <p:nvSpPr>
          <p:cNvPr id="21509" name="Rectangle 1027">
            <a:extLst>
              <a:ext uri="{FF2B5EF4-FFF2-40B4-BE49-F238E27FC236}">
                <a16:creationId xmlns:a16="http://schemas.microsoft.com/office/drawing/2014/main" id="{0FBD06CF-6249-4F83-8E42-CA7CFDE5B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de-DE"/>
              <a:t>This course studies basic game development principles with a focus on two-dimensional arcade games. Topics include an introduction to programming in Python, basic graphics and audio principles, creation of sprite objects, object-oriented programming in games, user-interaction concepts, game data structures, essential game physics, and the construction of a reusable game-development library.</a:t>
            </a:r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2C70CD8-898D-4C12-9EE0-9E403E89DE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A3BC2B3-14CB-483D-B4C1-D31D61D0C3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ußzeilenplatzhalter 3">
            <a:extLst>
              <a:ext uri="{FF2B5EF4-FFF2-40B4-BE49-F238E27FC236}">
                <a16:creationId xmlns:a16="http://schemas.microsoft.com/office/drawing/2014/main" id="{E402A08D-8C8C-429B-8A50-1F2BAB5E25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1200">
                <a:solidFill>
                  <a:srgbClr val="6699FF"/>
                </a:solidFill>
              </a:rPr>
              <a:t>Organizational Issues</a:t>
            </a:r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3555" name="Foliennummernplatzhalter 4">
            <a:extLst>
              <a:ext uri="{FF2B5EF4-FFF2-40B4-BE49-F238E27FC236}">
                <a16:creationId xmlns:a16="http://schemas.microsoft.com/office/drawing/2014/main" id="{5BCAA4EA-2D36-4C8C-924E-C0CA87A73C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68BBB12-6C37-47CB-B078-DF9FDEB9C82D}" type="slidenum">
              <a:rPr lang="en-US" altLang="en-US" sz="1200" smtClean="0">
                <a:solidFill>
                  <a:srgbClr val="6699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3556" name="Rectangle 1026">
            <a:extLst>
              <a:ext uri="{FF2B5EF4-FFF2-40B4-BE49-F238E27FC236}">
                <a16:creationId xmlns:a16="http://schemas.microsoft.com/office/drawing/2014/main" id="{A3D2BA07-590B-4E3D-BAE7-D751E0041E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/>
              <a:t>Resources	</a:t>
            </a:r>
            <a:endParaRPr lang="en-US" altLang="de-DE"/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0D817B36-4BAE-4AAE-BF9C-3B5DBED3EA45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371600"/>
          <a:ext cx="8458200" cy="44354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9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704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Required</a:t>
                      </a:r>
                      <a:r>
                        <a:rPr lang="tr-TR" sz="1800" dirty="0">
                          <a:effectLst/>
                        </a:rPr>
                        <a:t> Course </a:t>
                      </a:r>
                      <a:r>
                        <a:rPr lang="tr-TR" sz="1800" dirty="0" err="1">
                          <a:effectLst/>
                        </a:rPr>
                        <a:t>Material</a:t>
                      </a:r>
                      <a:r>
                        <a:rPr lang="tr-TR" sz="1800" dirty="0">
                          <a:effectLst/>
                        </a:rPr>
                        <a:t> (s) /Reading(s)/</a:t>
                      </a:r>
                      <a:r>
                        <a:rPr lang="tr-TR" sz="1800" dirty="0" err="1">
                          <a:effectLst/>
                        </a:rPr>
                        <a:t>Text</a:t>
                      </a:r>
                      <a:r>
                        <a:rPr lang="tr-TR" sz="1800" dirty="0">
                          <a:effectLst/>
                        </a:rPr>
                        <a:t> </a:t>
                      </a:r>
                      <a:r>
                        <a:rPr lang="tr-TR" sz="1800" dirty="0" err="1">
                          <a:effectLst/>
                        </a:rPr>
                        <a:t>Book</a:t>
                      </a:r>
                      <a:r>
                        <a:rPr lang="tr-TR" sz="1800" dirty="0">
                          <a:effectLst/>
                        </a:rPr>
                        <a:t> (s)</a:t>
                      </a:r>
                      <a:endParaRPr lang="de-DE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Andy Harris, “Game Programming, </a:t>
                      </a:r>
                      <a:r>
                        <a:rPr lang="tr-TR" sz="1800" dirty="0" err="1">
                          <a:effectLst/>
                        </a:rPr>
                        <a:t>The</a:t>
                      </a:r>
                      <a:r>
                        <a:rPr lang="tr-TR" sz="1800" dirty="0">
                          <a:effectLst/>
                        </a:rPr>
                        <a:t> L </a:t>
                      </a:r>
                      <a:r>
                        <a:rPr lang="tr-TR" sz="1800" dirty="0" err="1">
                          <a:effectLst/>
                        </a:rPr>
                        <a:t>Line</a:t>
                      </a:r>
                      <a:r>
                        <a:rPr lang="tr-TR" sz="1800" dirty="0">
                          <a:effectLst/>
                        </a:rPr>
                        <a:t>, </a:t>
                      </a:r>
                      <a:r>
                        <a:rPr lang="tr-TR" sz="1800" dirty="0" err="1">
                          <a:effectLst/>
                        </a:rPr>
                        <a:t>The</a:t>
                      </a:r>
                      <a:r>
                        <a:rPr lang="tr-TR" sz="1800" dirty="0">
                          <a:effectLst/>
                        </a:rPr>
                        <a:t> Express </a:t>
                      </a:r>
                      <a:r>
                        <a:rPr lang="tr-TR" sz="1800" dirty="0" err="1">
                          <a:effectLst/>
                        </a:rPr>
                        <a:t>Line</a:t>
                      </a:r>
                      <a:r>
                        <a:rPr lang="tr-TR" sz="1800" dirty="0">
                          <a:effectLst/>
                        </a:rPr>
                        <a:t> </a:t>
                      </a:r>
                      <a:r>
                        <a:rPr lang="tr-TR" sz="1800" dirty="0" err="1">
                          <a:effectLst/>
                        </a:rPr>
                        <a:t>to</a:t>
                      </a:r>
                      <a:r>
                        <a:rPr lang="tr-TR" sz="1800" dirty="0">
                          <a:effectLst/>
                        </a:rPr>
                        <a:t> Learning”; </a:t>
                      </a:r>
                      <a:r>
                        <a:rPr lang="tr-TR" sz="1800" dirty="0" err="1">
                          <a:effectLst/>
                        </a:rPr>
                        <a:t>Wiley</a:t>
                      </a:r>
                      <a:r>
                        <a:rPr lang="tr-TR" sz="1800" dirty="0">
                          <a:effectLst/>
                        </a:rPr>
                        <a:t>, 2007, ISBN: 978-0470068229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tr-TR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Ernest Adams, “Fundamentals of Game Design, 2nd Ed.”; New </a:t>
                      </a:r>
                      <a:r>
                        <a:rPr lang="tr-TR" sz="1800" dirty="0" err="1">
                          <a:effectLst/>
                        </a:rPr>
                        <a:t>Riders</a:t>
                      </a:r>
                      <a:r>
                        <a:rPr lang="tr-TR" sz="1800" dirty="0">
                          <a:effectLst/>
                        </a:rPr>
                        <a:t>, 2010, ISBN: 978-0321643377</a:t>
                      </a:r>
                      <a:endParaRPr lang="de-DE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49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Recommended</a:t>
                      </a:r>
                      <a:r>
                        <a:rPr lang="tr-TR" sz="1800" dirty="0">
                          <a:effectLst/>
                        </a:rPr>
                        <a:t> Course </a:t>
                      </a:r>
                      <a:r>
                        <a:rPr lang="tr-TR" sz="1800" dirty="0" err="1">
                          <a:effectLst/>
                        </a:rPr>
                        <a:t>Material</a:t>
                      </a:r>
                      <a:r>
                        <a:rPr lang="tr-TR" sz="1800" dirty="0">
                          <a:effectLst/>
                        </a:rPr>
                        <a:t> (s)/Reading(s)/</a:t>
                      </a:r>
                      <a:r>
                        <a:rPr lang="tr-TR" sz="1800" dirty="0" err="1">
                          <a:effectLst/>
                        </a:rPr>
                        <a:t>Other</a:t>
                      </a:r>
                      <a:endParaRPr lang="de-DE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  <a:hlinkClick r:id="rId3"/>
                        </a:rPr>
                        <a:t>http://www.python.org</a:t>
                      </a:r>
                      <a:r>
                        <a:rPr lang="tr-TR" sz="1800" dirty="0">
                          <a:effectLst/>
                        </a:rPr>
                        <a:t>, main</a:t>
                      </a:r>
                      <a:r>
                        <a:rPr lang="tr-TR" sz="1800" baseline="0" dirty="0">
                          <a:effectLst/>
                        </a:rPr>
                        <a:t> resource for python programming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tr-TR" sz="1800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http://www.pygame.org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main resource for </a:t>
                      </a:r>
                      <a:r>
                        <a:rPr lang="en-US" sz="18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pygame</a:t>
                      </a:r>
                      <a:endParaRPr lang="tr-TR" sz="1800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tr-TR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Other sources will be announced </a:t>
                      </a:r>
                      <a:endParaRPr lang="tr-TR" sz="1800" baseline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6289BBD4-659A-4BA3-BF25-37FDBA5C7F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83582BD-D0E1-45F2-A27C-975A6240E3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ußzeilenplatzhalter 3">
            <a:extLst>
              <a:ext uri="{FF2B5EF4-FFF2-40B4-BE49-F238E27FC236}">
                <a16:creationId xmlns:a16="http://schemas.microsoft.com/office/drawing/2014/main" id="{D223F4FC-F9B8-4322-9D1A-7427DB807D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1200">
                <a:solidFill>
                  <a:srgbClr val="6699FF"/>
                </a:solidFill>
              </a:rPr>
              <a:t>Organizational Issues</a:t>
            </a:r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5603" name="Foliennummernplatzhalter 4">
            <a:extLst>
              <a:ext uri="{FF2B5EF4-FFF2-40B4-BE49-F238E27FC236}">
                <a16:creationId xmlns:a16="http://schemas.microsoft.com/office/drawing/2014/main" id="{D6837EF9-A9E9-45D6-A684-AE3B9118BC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2881775-E925-45E1-AA0D-A1956DF2FCA0}" type="slidenum">
              <a:rPr lang="en-US" altLang="en-US" sz="1200" smtClean="0">
                <a:solidFill>
                  <a:srgbClr val="6699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5604" name="Rectangle 1026">
            <a:extLst>
              <a:ext uri="{FF2B5EF4-FFF2-40B4-BE49-F238E27FC236}">
                <a16:creationId xmlns:a16="http://schemas.microsoft.com/office/drawing/2014/main" id="{42B8610A-489E-4F16-B23E-7DE6DEAE63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/>
              <a:t>Course Schedule (Weekly)</a:t>
            </a:r>
            <a:endParaRPr lang="en-US" altLang="de-DE"/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5A52F239-D0C4-438C-A525-006EC580AB6A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066800"/>
          <a:ext cx="8534401" cy="53339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7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33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8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47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5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Topics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Preliminary </a:t>
                      </a:r>
                      <a:r>
                        <a:rPr lang="tr-TR" sz="1500" dirty="0" err="1">
                          <a:effectLst/>
                        </a:rPr>
                        <a:t>Preparation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Methodology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and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Implementation</a:t>
                      </a:r>
                      <a:endParaRPr lang="de-DE" sz="15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(</a:t>
                      </a:r>
                      <a:r>
                        <a:rPr lang="tr-TR" sz="1500" dirty="0" err="1">
                          <a:effectLst/>
                        </a:rPr>
                        <a:t>theory</a:t>
                      </a:r>
                      <a:r>
                        <a:rPr lang="tr-TR" sz="1500" dirty="0">
                          <a:effectLst/>
                        </a:rPr>
                        <a:t>, </a:t>
                      </a:r>
                      <a:r>
                        <a:rPr lang="tr-TR" sz="1500" dirty="0" err="1">
                          <a:effectLst/>
                        </a:rPr>
                        <a:t>practice</a:t>
                      </a:r>
                      <a:r>
                        <a:rPr lang="tr-TR" sz="1500" dirty="0">
                          <a:effectLst/>
                        </a:rPr>
                        <a:t>, </a:t>
                      </a:r>
                      <a:r>
                        <a:rPr lang="tr-TR" sz="1500" dirty="0" err="1">
                          <a:effectLst/>
                        </a:rPr>
                        <a:t>assignment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etc</a:t>
                      </a:r>
                      <a:r>
                        <a:rPr lang="tr-TR" sz="1500" dirty="0">
                          <a:effectLst/>
                        </a:rPr>
                        <a:t>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2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Introducing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Computer</a:t>
                      </a:r>
                      <a:r>
                        <a:rPr lang="tr-TR" sz="1500" dirty="0">
                          <a:effectLst/>
                        </a:rPr>
                        <a:t> Games </a:t>
                      </a:r>
                      <a:r>
                        <a:rPr lang="tr-TR" sz="1500" dirty="0" err="1">
                          <a:effectLst/>
                        </a:rPr>
                        <a:t>and</a:t>
                      </a:r>
                      <a:r>
                        <a:rPr lang="tr-TR" sz="1500" dirty="0">
                          <a:effectLst/>
                        </a:rPr>
                        <a:t> Game Programming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Adams Ch.1-3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 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Genres</a:t>
                      </a:r>
                      <a:r>
                        <a:rPr lang="tr-TR" sz="1500" dirty="0">
                          <a:effectLst/>
                        </a:rPr>
                        <a:t> of </a:t>
                      </a:r>
                      <a:r>
                        <a:rPr lang="tr-TR" sz="1500" dirty="0" err="1">
                          <a:effectLst/>
                        </a:rPr>
                        <a:t>Computer</a:t>
                      </a:r>
                      <a:r>
                        <a:rPr lang="tr-TR" sz="1500" dirty="0">
                          <a:effectLst/>
                        </a:rPr>
                        <a:t> Games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Adams </a:t>
                      </a:r>
                      <a:r>
                        <a:rPr lang="tr-TR" sz="1500" dirty="0" err="1">
                          <a:effectLst/>
                        </a:rPr>
                        <a:t>Part</a:t>
                      </a:r>
                      <a:r>
                        <a:rPr lang="tr-TR" sz="1500" dirty="0">
                          <a:effectLst/>
                        </a:rPr>
                        <a:t> II (</a:t>
                      </a:r>
                      <a:r>
                        <a:rPr lang="tr-TR" sz="1500" dirty="0" err="1">
                          <a:effectLst/>
                        </a:rPr>
                        <a:t>Ch</a:t>
                      </a:r>
                      <a:r>
                        <a:rPr lang="tr-TR" sz="1500" dirty="0">
                          <a:effectLst/>
                        </a:rPr>
                        <a:t>. 13-20)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 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3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Genres</a:t>
                      </a:r>
                      <a:r>
                        <a:rPr lang="tr-TR" sz="1500" dirty="0">
                          <a:effectLst/>
                        </a:rPr>
                        <a:t> of </a:t>
                      </a:r>
                      <a:r>
                        <a:rPr lang="tr-TR" sz="1500" dirty="0" err="1">
                          <a:effectLst/>
                        </a:rPr>
                        <a:t>Computer</a:t>
                      </a:r>
                      <a:r>
                        <a:rPr lang="tr-TR" sz="1500" dirty="0">
                          <a:effectLst/>
                        </a:rPr>
                        <a:t> Games (</a:t>
                      </a:r>
                      <a:r>
                        <a:rPr lang="tr-TR" sz="1500" dirty="0" err="1">
                          <a:effectLst/>
                        </a:rPr>
                        <a:t>cont</a:t>
                      </a:r>
                      <a:r>
                        <a:rPr lang="tr-TR" sz="1500" dirty="0">
                          <a:effectLst/>
                        </a:rPr>
                        <a:t>.)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Adams </a:t>
                      </a:r>
                      <a:r>
                        <a:rPr lang="tr-TR" sz="1500" dirty="0" err="1">
                          <a:effectLst/>
                        </a:rPr>
                        <a:t>Part</a:t>
                      </a:r>
                      <a:r>
                        <a:rPr lang="tr-TR" sz="1500" dirty="0">
                          <a:effectLst/>
                        </a:rPr>
                        <a:t> II (</a:t>
                      </a:r>
                      <a:r>
                        <a:rPr lang="tr-TR" sz="1500" dirty="0" err="1">
                          <a:effectLst/>
                        </a:rPr>
                        <a:t>Ch</a:t>
                      </a:r>
                      <a:r>
                        <a:rPr lang="tr-TR" sz="1500" dirty="0">
                          <a:effectLst/>
                        </a:rPr>
                        <a:t>. 13-20)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 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2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4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Installing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and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using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Python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Harris </a:t>
                      </a:r>
                      <a:r>
                        <a:rPr lang="tr-TR" sz="1500" dirty="0" err="1">
                          <a:effectLst/>
                        </a:rPr>
                        <a:t>Ch</a:t>
                      </a:r>
                      <a:r>
                        <a:rPr lang="tr-TR" sz="1500" dirty="0">
                          <a:effectLst/>
                        </a:rPr>
                        <a:t>. 1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Writing</a:t>
                      </a:r>
                      <a:r>
                        <a:rPr lang="tr-TR" sz="1500" dirty="0">
                          <a:effectLst/>
                        </a:rPr>
                        <a:t> a </a:t>
                      </a:r>
                      <a:r>
                        <a:rPr lang="tr-TR" sz="1500" dirty="0" err="1">
                          <a:effectLst/>
                        </a:rPr>
                        <a:t>simple</a:t>
                      </a:r>
                      <a:r>
                        <a:rPr lang="tr-TR" sz="1500" dirty="0">
                          <a:effectLst/>
                        </a:rPr>
                        <a:t> program in </a:t>
                      </a:r>
                      <a:r>
                        <a:rPr lang="tr-TR" sz="1500" dirty="0" err="1">
                          <a:effectLst/>
                        </a:rPr>
                        <a:t>Python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58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5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Handling the data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Harris </a:t>
                      </a:r>
                      <a:r>
                        <a:rPr lang="tr-TR" sz="1500" dirty="0" err="1">
                          <a:effectLst/>
                        </a:rPr>
                        <a:t>Ch</a:t>
                      </a:r>
                      <a:r>
                        <a:rPr lang="tr-TR" sz="1500" dirty="0">
                          <a:effectLst/>
                        </a:rPr>
                        <a:t>. 2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Identifying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and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using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different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types</a:t>
                      </a:r>
                      <a:r>
                        <a:rPr lang="tr-TR" sz="1500" dirty="0">
                          <a:effectLst/>
                        </a:rPr>
                        <a:t> of data in </a:t>
                      </a:r>
                      <a:r>
                        <a:rPr lang="tr-TR" sz="1500" dirty="0" err="1">
                          <a:effectLst/>
                        </a:rPr>
                        <a:t>Python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6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MIDTERM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 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 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53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7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Controls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and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control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structures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Harris </a:t>
                      </a:r>
                      <a:r>
                        <a:rPr lang="tr-TR" sz="1500" dirty="0" err="1">
                          <a:effectLst/>
                        </a:rPr>
                        <a:t>Ch</a:t>
                      </a:r>
                      <a:r>
                        <a:rPr lang="tr-TR" sz="1500" dirty="0">
                          <a:effectLst/>
                        </a:rPr>
                        <a:t>. 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Writing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simple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programs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using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control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structures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FE4E5576-3E1E-4137-949F-6D579BF293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E0BB0C3-F061-4304-9381-E2B2417550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ußzeilenplatzhalter 3">
            <a:extLst>
              <a:ext uri="{FF2B5EF4-FFF2-40B4-BE49-F238E27FC236}">
                <a16:creationId xmlns:a16="http://schemas.microsoft.com/office/drawing/2014/main" id="{AE21C83A-7EBB-41F9-BA37-BFF5493D87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1200">
                <a:solidFill>
                  <a:srgbClr val="6699FF"/>
                </a:solidFill>
              </a:rPr>
              <a:t>Organizational Issues</a:t>
            </a:r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7651" name="Foliennummernplatzhalter 4">
            <a:extLst>
              <a:ext uri="{FF2B5EF4-FFF2-40B4-BE49-F238E27FC236}">
                <a16:creationId xmlns:a16="http://schemas.microsoft.com/office/drawing/2014/main" id="{EBD9851F-E6E8-4062-B665-AAE8B23238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CC0101A-2C23-4752-A2C7-9117560F9BB8}" type="slidenum">
              <a:rPr lang="en-US" altLang="en-US" sz="1200" smtClean="0">
                <a:solidFill>
                  <a:srgbClr val="6699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7652" name="Rectangle 1026">
            <a:extLst>
              <a:ext uri="{FF2B5EF4-FFF2-40B4-BE49-F238E27FC236}">
                <a16:creationId xmlns:a16="http://schemas.microsoft.com/office/drawing/2014/main" id="{54C7BA62-8A24-4C87-B79A-8C1B87CDBF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/>
              <a:t>Course Schedule (Weekly) </a:t>
            </a:r>
            <a:r>
              <a:rPr lang="tr-TR" altLang="de-DE" sz="3800"/>
              <a:t>(Cont.)</a:t>
            </a:r>
            <a:endParaRPr lang="en-US" altLang="de-DE" sz="3800"/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260C194F-4A70-4CD2-8BFC-F09063EFC3C3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1016000"/>
          <a:ext cx="8610600" cy="53847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4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1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4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01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3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Topics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Preliminary </a:t>
                      </a:r>
                      <a:r>
                        <a:rPr lang="tr-TR" sz="1500" dirty="0" err="1">
                          <a:effectLst/>
                        </a:rPr>
                        <a:t>Preparation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Methodology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and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Implementation</a:t>
                      </a:r>
                      <a:endParaRPr lang="de-DE" sz="15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(</a:t>
                      </a:r>
                      <a:r>
                        <a:rPr lang="tr-TR" sz="1500" dirty="0" err="1">
                          <a:effectLst/>
                        </a:rPr>
                        <a:t>theory</a:t>
                      </a:r>
                      <a:r>
                        <a:rPr lang="tr-TR" sz="1500" dirty="0">
                          <a:effectLst/>
                        </a:rPr>
                        <a:t>, </a:t>
                      </a:r>
                      <a:r>
                        <a:rPr lang="tr-TR" sz="1500" dirty="0" err="1">
                          <a:effectLst/>
                        </a:rPr>
                        <a:t>practice</a:t>
                      </a:r>
                      <a:r>
                        <a:rPr lang="tr-TR" sz="1500" dirty="0">
                          <a:effectLst/>
                        </a:rPr>
                        <a:t>, </a:t>
                      </a:r>
                      <a:r>
                        <a:rPr lang="tr-TR" sz="1500" dirty="0" err="1">
                          <a:effectLst/>
                        </a:rPr>
                        <a:t>assignment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etc</a:t>
                      </a:r>
                      <a:r>
                        <a:rPr lang="tr-TR" sz="1500" dirty="0">
                          <a:effectLst/>
                        </a:rPr>
                        <a:t>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8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Game </a:t>
                      </a:r>
                      <a:r>
                        <a:rPr lang="tr-TR" sz="1500" dirty="0" err="1">
                          <a:effectLst/>
                        </a:rPr>
                        <a:t>Foundations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Harris </a:t>
                      </a:r>
                      <a:r>
                        <a:rPr lang="tr-TR" sz="1500" dirty="0" err="1">
                          <a:effectLst/>
                        </a:rPr>
                        <a:t>Ch</a:t>
                      </a:r>
                      <a:r>
                        <a:rPr lang="tr-TR" sz="1500" dirty="0">
                          <a:effectLst/>
                        </a:rPr>
                        <a:t>. 4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 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9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Graphics, </a:t>
                      </a:r>
                      <a:r>
                        <a:rPr lang="tr-TR" sz="1500" dirty="0" err="1">
                          <a:effectLst/>
                        </a:rPr>
                        <a:t>drawings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and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event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handling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Harris Ch. 5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Programming </a:t>
                      </a:r>
                      <a:r>
                        <a:rPr lang="tr-TR" sz="1500" dirty="0" err="1">
                          <a:effectLst/>
                        </a:rPr>
                        <a:t>example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event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handlers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10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Audio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and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sprites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Harris </a:t>
                      </a:r>
                      <a:r>
                        <a:rPr lang="tr-TR" sz="1500" dirty="0" err="1">
                          <a:effectLst/>
                        </a:rPr>
                        <a:t>Ch</a:t>
                      </a:r>
                      <a:r>
                        <a:rPr lang="tr-TR" sz="1500" dirty="0">
                          <a:effectLst/>
                        </a:rPr>
                        <a:t>. 6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Creating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and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using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sound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and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sprite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objects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12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11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Planning and building a working game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Harris </a:t>
                      </a:r>
                      <a:r>
                        <a:rPr lang="tr-TR" sz="1500" dirty="0" err="1">
                          <a:effectLst/>
                        </a:rPr>
                        <a:t>Ch</a:t>
                      </a:r>
                      <a:r>
                        <a:rPr lang="tr-TR" sz="1500" dirty="0">
                          <a:effectLst/>
                        </a:rPr>
                        <a:t>. 7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Planning </a:t>
                      </a:r>
                      <a:r>
                        <a:rPr lang="tr-TR" sz="1500" dirty="0" err="1">
                          <a:effectLst/>
                        </a:rPr>
                        <a:t>and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writing</a:t>
                      </a:r>
                      <a:r>
                        <a:rPr lang="tr-TR" sz="1500" dirty="0">
                          <a:effectLst/>
                        </a:rPr>
                        <a:t> a </a:t>
                      </a:r>
                      <a:r>
                        <a:rPr lang="tr-TR" sz="1500" dirty="0" err="1">
                          <a:effectLst/>
                        </a:rPr>
                        <a:t>simple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game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using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Python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and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Pygame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12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Sprite animation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Harris Ch. 8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Creating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animated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sprites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05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13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Movement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Harris Ch. 9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Basic </a:t>
                      </a:r>
                      <a:r>
                        <a:rPr lang="tr-TR" sz="1500" dirty="0" err="1">
                          <a:effectLst/>
                        </a:rPr>
                        <a:t>physics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and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its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use</a:t>
                      </a:r>
                      <a:r>
                        <a:rPr lang="tr-TR" sz="1500" dirty="0">
                          <a:effectLst/>
                        </a:rPr>
                        <a:t> in </a:t>
                      </a:r>
                      <a:r>
                        <a:rPr lang="tr-TR" sz="1500" dirty="0" err="1">
                          <a:effectLst/>
                        </a:rPr>
                        <a:t>games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812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14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Game engine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Harris Ch. 10 &amp; B-1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Examining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sample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game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engines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and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creating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own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game</a:t>
                      </a:r>
                      <a:r>
                        <a:rPr lang="tr-TR" sz="1500" dirty="0">
                          <a:effectLst/>
                        </a:rPr>
                        <a:t> engine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6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15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FINAL EXAM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 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FINAL EXAM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469A9A06-2641-4EA8-ADDC-E9EF64DCDB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B903787-EE17-4C72-8432-F0A0B279F5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ußzeilenplatzhalter 3">
            <a:extLst>
              <a:ext uri="{FF2B5EF4-FFF2-40B4-BE49-F238E27FC236}">
                <a16:creationId xmlns:a16="http://schemas.microsoft.com/office/drawing/2014/main" id="{8FA95DB2-E6C1-4077-A225-BA48509ECA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1200">
                <a:solidFill>
                  <a:srgbClr val="6699FF"/>
                </a:solidFill>
              </a:rPr>
              <a:t>Organizational Issues</a:t>
            </a:r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9699" name="Foliennummernplatzhalter 4">
            <a:extLst>
              <a:ext uri="{FF2B5EF4-FFF2-40B4-BE49-F238E27FC236}">
                <a16:creationId xmlns:a16="http://schemas.microsoft.com/office/drawing/2014/main" id="{9EF76443-BE85-4D47-9DA3-AAF0889ADE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C656C9F-07ED-4C67-B474-FC03FCB0ED18}" type="slidenum">
              <a:rPr lang="en-US" altLang="en-US" sz="1200" smtClean="0">
                <a:solidFill>
                  <a:srgbClr val="6699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9700" name="Rectangle 1026">
            <a:extLst>
              <a:ext uri="{FF2B5EF4-FFF2-40B4-BE49-F238E27FC236}">
                <a16:creationId xmlns:a16="http://schemas.microsoft.com/office/drawing/2014/main" id="{D639D3ED-C566-4187-8D90-1B745B139F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/>
          <a:lstStyle/>
          <a:p>
            <a:pPr eaLnBrk="1" hangingPunct="1"/>
            <a:r>
              <a:rPr lang="tr-TR" altLang="de-DE"/>
              <a:t>Assessment</a:t>
            </a:r>
            <a:endParaRPr lang="en-US" altLang="de-DE" sz="3800"/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2A974EAC-D9A0-4C46-96AC-5FDC1ECD0E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308781"/>
              </p:ext>
            </p:extLst>
          </p:nvPr>
        </p:nvGraphicFramePr>
        <p:xfrm>
          <a:off x="381000" y="830263"/>
          <a:ext cx="8610600" cy="60539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17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4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Semester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r>
                        <a:rPr lang="tr-TR" sz="1400" dirty="0" err="1">
                          <a:effectLst/>
                        </a:rPr>
                        <a:t>Activities</a:t>
                      </a:r>
                      <a:r>
                        <a:rPr lang="tr-TR" sz="1400" dirty="0">
                          <a:effectLst/>
                        </a:rPr>
                        <a:t>/ </a:t>
                      </a:r>
                      <a:r>
                        <a:rPr lang="tr-TR" sz="1400" dirty="0" err="1">
                          <a:effectLst/>
                        </a:rPr>
                        <a:t>Studies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NUMBER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WEIGHT in %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Mid</a:t>
                      </a:r>
                      <a:r>
                        <a:rPr lang="tr-TR" sz="1400" dirty="0">
                          <a:effectLst/>
                        </a:rPr>
                        <a:t>- </a:t>
                      </a:r>
                      <a:r>
                        <a:rPr lang="tr-TR" sz="1400" dirty="0" err="1">
                          <a:effectLst/>
                        </a:rPr>
                        <a:t>Term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20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Attendance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Quiz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Assignment (s)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Project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5</a:t>
                      </a:r>
                      <a:r>
                        <a:rPr lang="tr-TR" sz="1400" dirty="0">
                          <a:effectLst/>
                        </a:rPr>
                        <a:t>0</a:t>
                      </a:r>
                      <a:r>
                        <a:rPr lang="de-DE" sz="1400" dirty="0">
                          <a:effectLst/>
                        </a:rPr>
                        <a:t> (20</a:t>
                      </a:r>
                      <a:r>
                        <a:rPr lang="de-DE" sz="1400">
                          <a:effectLst/>
                        </a:rPr>
                        <a:t>% Project </a:t>
                      </a:r>
                      <a:r>
                        <a:rPr lang="de-DE" sz="1400" dirty="0">
                          <a:effectLst/>
                        </a:rPr>
                        <a:t>report)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Laboratory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Field Studies (Technical Visits)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Presentation/ Seminar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Practice (Laboratory, Virtual Court, Studio Studies etc.)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6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Other (Placement/Internship etc.)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TOTAL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 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</a:rPr>
                        <a:t>7</a:t>
                      </a:r>
                      <a:r>
                        <a:rPr lang="tr-TR" sz="1400" b="1" dirty="0">
                          <a:effectLst/>
                        </a:rPr>
                        <a:t>0</a:t>
                      </a:r>
                      <a:endParaRPr lang="de-D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1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Contribution of Semester Activities/Studies to the Final Grade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 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>
                          <a:effectLst/>
                        </a:rPr>
                        <a:t>7</a:t>
                      </a:r>
                      <a:r>
                        <a:rPr lang="tr-TR" sz="1400">
                          <a:effectLst/>
                        </a:rPr>
                        <a:t>0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212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Contribution of Final Examination/Final Project/ Dissertation to the Final Grade 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1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tr-TR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de-DE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24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TOTAL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 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100</a:t>
                      </a:r>
                      <a:endParaRPr lang="de-D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82B85B99-D4AF-48AF-AF9C-57A2BE3A07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C6B7657-9A2E-4B16-BADF-A169092457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ußzeilenplatzhalter 3">
            <a:extLst>
              <a:ext uri="{FF2B5EF4-FFF2-40B4-BE49-F238E27FC236}">
                <a16:creationId xmlns:a16="http://schemas.microsoft.com/office/drawing/2014/main" id="{1A54C53A-CDE5-4B0A-99B0-61CDE84D0F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1200">
                <a:solidFill>
                  <a:srgbClr val="6699FF"/>
                </a:solidFill>
              </a:rPr>
              <a:t>Organizational Issues</a:t>
            </a:r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1747" name="Foliennummernplatzhalter 4">
            <a:extLst>
              <a:ext uri="{FF2B5EF4-FFF2-40B4-BE49-F238E27FC236}">
                <a16:creationId xmlns:a16="http://schemas.microsoft.com/office/drawing/2014/main" id="{C7A917CA-E45B-4830-9A98-B4EDA91A91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6F78252-403B-48EA-9163-55CBD4BC6FD0}" type="slidenum">
              <a:rPr lang="en-US" altLang="en-US" sz="1200" smtClean="0">
                <a:solidFill>
                  <a:srgbClr val="6699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1748" name="Rectangle 1026">
            <a:extLst>
              <a:ext uri="{FF2B5EF4-FFF2-40B4-BE49-F238E27FC236}">
                <a16:creationId xmlns:a16="http://schemas.microsoft.com/office/drawing/2014/main" id="{ADC2DA35-EEF9-412E-B33D-BE2B3CF903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/>
              <a:t>Assessment (Cont.)</a:t>
            </a:r>
            <a:endParaRPr lang="en-US" altLang="de-DE" sz="3800"/>
          </a:p>
        </p:txBody>
      </p:sp>
      <p:sp>
        <p:nvSpPr>
          <p:cNvPr id="31749" name="Rectangle 1027">
            <a:extLst>
              <a:ext uri="{FF2B5EF4-FFF2-40B4-BE49-F238E27FC236}">
                <a16:creationId xmlns:a16="http://schemas.microsoft.com/office/drawing/2014/main" id="{04DFD8C0-C340-45FE-9690-EF28063A1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3716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de-DE"/>
              <a:t>Final Grades will be determined according to the Adnan Menderes University Associate Degree, Bachelor Degree and Graduate Degree Education and Examination Regulation</a:t>
            </a:r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E421D49-85B0-4ADB-AE50-2DE8FDA988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22B7A5C-E8C7-4EC9-901D-1C787890C4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ußzeilenplatzhalter 3">
            <a:extLst>
              <a:ext uri="{FF2B5EF4-FFF2-40B4-BE49-F238E27FC236}">
                <a16:creationId xmlns:a16="http://schemas.microsoft.com/office/drawing/2014/main" id="{27DC33ED-4422-46F7-9696-4188F68185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1200">
                <a:solidFill>
                  <a:srgbClr val="6699FF"/>
                </a:solidFill>
              </a:rPr>
              <a:t>Organizational Issues</a:t>
            </a:r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3795" name="Foliennummernplatzhalter 4">
            <a:extLst>
              <a:ext uri="{FF2B5EF4-FFF2-40B4-BE49-F238E27FC236}">
                <a16:creationId xmlns:a16="http://schemas.microsoft.com/office/drawing/2014/main" id="{9A640401-7C31-463E-A4AA-75FF675024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4AEB9B6-B2EA-4FB1-84C9-68BF6A0F5A00}" type="slidenum">
              <a:rPr lang="en-US" altLang="en-US" sz="1200" smtClean="0">
                <a:solidFill>
                  <a:srgbClr val="6699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3796" name="Rectangle 1026">
            <a:extLst>
              <a:ext uri="{FF2B5EF4-FFF2-40B4-BE49-F238E27FC236}">
                <a16:creationId xmlns:a16="http://schemas.microsoft.com/office/drawing/2014/main" id="{DF4104F8-9DB5-4F3A-A5BA-83B70F4B8F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/>
              <a:t>Responsibilities of the Students</a:t>
            </a:r>
            <a:endParaRPr lang="en-US" altLang="de-DE" sz="3800"/>
          </a:p>
        </p:txBody>
      </p:sp>
      <p:sp>
        <p:nvSpPr>
          <p:cNvPr id="33797" name="Rectangle 1027">
            <a:extLst>
              <a:ext uri="{FF2B5EF4-FFF2-40B4-BE49-F238E27FC236}">
                <a16:creationId xmlns:a16="http://schemas.microsoft.com/office/drawing/2014/main" id="{CCC4677A-E22F-4E61-9B66-B37865FF1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7526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de-DE"/>
              <a:t>Obtaining the text book(s) </a:t>
            </a:r>
          </a:p>
          <a:p>
            <a:pPr eaLnBrk="1" hangingPunct="1"/>
            <a:r>
              <a:rPr lang="tr-TR" altLang="de-DE"/>
              <a:t>Coming to the course with a good preparation</a:t>
            </a:r>
          </a:p>
          <a:p>
            <a:pPr eaLnBrk="1" hangingPunct="1"/>
            <a:r>
              <a:rPr lang="tr-TR" altLang="de-DE"/>
              <a:t>Completing the exercises with individual efforts unless told otherwise</a:t>
            </a:r>
          </a:p>
          <a:p>
            <a:pPr eaLnBrk="1" hangingPunct="1"/>
            <a:r>
              <a:rPr lang="tr-TR" altLang="de-DE"/>
              <a:t>Following the rules set by the responsibles for the course and the implementation/lab. studies</a:t>
            </a:r>
          </a:p>
          <a:p>
            <a:pPr eaLnBrk="1" hangingPunct="1"/>
            <a:r>
              <a:rPr lang="tr-TR" altLang="de-DE"/>
              <a:t>HONESTY !!!</a:t>
            </a:r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F02CB22-AAD9-4CAE-8387-82A86080F7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B35EAFC-124B-48AD-A862-E3D3CA02B2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ußzeilenplatzhalter 3">
            <a:extLst>
              <a:ext uri="{FF2B5EF4-FFF2-40B4-BE49-F238E27FC236}">
                <a16:creationId xmlns:a16="http://schemas.microsoft.com/office/drawing/2014/main" id="{7073A72E-EDCB-4EDD-BEEB-7BE0F4546A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1200">
                <a:solidFill>
                  <a:srgbClr val="6699FF"/>
                </a:solidFill>
              </a:rPr>
              <a:t>Organizational Issues</a:t>
            </a:r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5843" name="Foliennummernplatzhalter 4">
            <a:extLst>
              <a:ext uri="{FF2B5EF4-FFF2-40B4-BE49-F238E27FC236}">
                <a16:creationId xmlns:a16="http://schemas.microsoft.com/office/drawing/2014/main" id="{35DC55E7-DB13-4924-AECF-0E130CD358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37AB330-0104-4B16-A5DF-2DA5AD1390F2}" type="slidenum">
              <a:rPr lang="en-US" altLang="en-US" sz="1200" smtClean="0">
                <a:solidFill>
                  <a:srgbClr val="6699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5844" name="Rectangle 1026">
            <a:extLst>
              <a:ext uri="{FF2B5EF4-FFF2-40B4-BE49-F238E27FC236}">
                <a16:creationId xmlns:a16="http://schemas.microsoft.com/office/drawing/2014/main" id="{798DE8A9-D28D-4984-A85B-D297E966BA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/>
              <a:t>Plagiarism	</a:t>
            </a:r>
            <a:endParaRPr lang="en-US" altLang="de-DE" sz="3800"/>
          </a:p>
        </p:txBody>
      </p:sp>
      <p:sp>
        <p:nvSpPr>
          <p:cNvPr id="35845" name="Rectangle 1027">
            <a:extLst>
              <a:ext uri="{FF2B5EF4-FFF2-40B4-BE49-F238E27FC236}">
                <a16:creationId xmlns:a16="http://schemas.microsoft.com/office/drawing/2014/main" id="{462BF021-31AA-4D8F-9C1A-FB4D8C540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95400"/>
            <a:ext cx="8686800" cy="514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de-DE"/>
              <a:t>Plagiarism will not be tolerated</a:t>
            </a:r>
          </a:p>
          <a:p>
            <a:pPr eaLnBrk="1" hangingPunct="1"/>
            <a:r>
              <a:rPr lang="tr-TR" altLang="de-DE"/>
              <a:t>Projects without references: a penalty of 20%</a:t>
            </a:r>
          </a:p>
          <a:p>
            <a:pPr eaLnBrk="1" hangingPunct="1"/>
            <a:r>
              <a:rPr lang="tr-TR" altLang="de-DE"/>
              <a:t>Submitting your own work that has been earlier submitted to satisfy the requirements of another course is (self)-plagiarism (also called double dipping)</a:t>
            </a:r>
            <a:r>
              <a:rPr lang="en-US" altLang="de-DE"/>
              <a:t> </a:t>
            </a:r>
            <a:endParaRPr lang="tr-TR" altLang="de-DE"/>
          </a:p>
          <a:p>
            <a:pPr eaLnBrk="1" hangingPunct="1"/>
            <a:r>
              <a:rPr lang="en-US" altLang="de-DE"/>
              <a:t>Copying a journal article or a section of a book</a:t>
            </a:r>
            <a:r>
              <a:rPr lang="tr-TR" altLang="de-DE"/>
              <a:t> or code from an article or book</a:t>
            </a:r>
            <a:r>
              <a:rPr lang="en-US" altLang="de-DE"/>
              <a:t> and submitting it as your own</a:t>
            </a:r>
            <a:r>
              <a:rPr lang="tr-TR" altLang="de-DE"/>
              <a:t> is plagiarism</a:t>
            </a:r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6D1D4A6-ABA6-4E09-9F39-2D65549220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E32D6AA-68CC-476C-A13C-DA68ACD2BB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ußzeilenplatzhalter 3">
            <a:extLst>
              <a:ext uri="{FF2B5EF4-FFF2-40B4-BE49-F238E27FC236}">
                <a16:creationId xmlns:a16="http://schemas.microsoft.com/office/drawing/2014/main" id="{4633B3A9-A1F0-4A28-8287-2E643D7B6B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tr-TR" altLang="en-US" sz="1200">
                <a:solidFill>
                  <a:srgbClr val="6699FF"/>
                </a:solidFill>
              </a:rPr>
              <a:t>Organizational Issues</a:t>
            </a:r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7891" name="Foliennummernplatzhalter 4">
            <a:extLst>
              <a:ext uri="{FF2B5EF4-FFF2-40B4-BE49-F238E27FC236}">
                <a16:creationId xmlns:a16="http://schemas.microsoft.com/office/drawing/2014/main" id="{D4168583-A235-4643-BD00-A67DE71F3D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7F78EDA-DCD8-4C3E-8430-0F74EE052E8B}" type="slidenum">
              <a:rPr lang="en-US" altLang="en-US" sz="1200" smtClean="0">
                <a:solidFill>
                  <a:srgbClr val="6699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7892" name="Rectangle 1026">
            <a:extLst>
              <a:ext uri="{FF2B5EF4-FFF2-40B4-BE49-F238E27FC236}">
                <a16:creationId xmlns:a16="http://schemas.microsoft.com/office/drawing/2014/main" id="{498D3035-1470-45E9-B0D2-01AA34A547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/>
              <a:t>Plagiarism	</a:t>
            </a:r>
            <a:endParaRPr lang="en-US" altLang="de-DE" sz="3800"/>
          </a:p>
        </p:txBody>
      </p:sp>
      <p:sp>
        <p:nvSpPr>
          <p:cNvPr id="37893" name="Rectangle 1027">
            <a:extLst>
              <a:ext uri="{FF2B5EF4-FFF2-40B4-BE49-F238E27FC236}">
                <a16:creationId xmlns:a16="http://schemas.microsoft.com/office/drawing/2014/main" id="{0CA93CA5-E88D-4B27-B3D3-67A638018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25" y="1219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de-DE"/>
              <a:t>Using significant ideas from someone else, but putting them in to your own words and not</a:t>
            </a:r>
            <a:r>
              <a:rPr lang="tr-TR" altLang="de-DE"/>
              <a:t> </a:t>
            </a:r>
            <a:r>
              <a:rPr lang="en-US" altLang="de-DE"/>
              <a:t>acknowledging the source of the ideas</a:t>
            </a:r>
            <a:r>
              <a:rPr lang="tr-TR" altLang="de-DE"/>
              <a:t> is plagiarism</a:t>
            </a:r>
          </a:p>
          <a:p>
            <a:pPr algn="just" eaLnBrk="1" hangingPunct="1"/>
            <a:r>
              <a:rPr lang="en-US" altLang="de-DE"/>
              <a:t>Copying an essay</a:t>
            </a:r>
            <a:r>
              <a:rPr lang="tr-TR" altLang="de-DE"/>
              <a:t>,</a:t>
            </a:r>
            <a:r>
              <a:rPr lang="en-US" altLang="de-DE"/>
              <a:t> </a:t>
            </a:r>
            <a:r>
              <a:rPr lang="tr-TR" altLang="de-DE"/>
              <a:t>code, work etc. </a:t>
            </a:r>
            <a:r>
              <a:rPr lang="en-US" altLang="de-DE"/>
              <a:t>from another student and submitting it as your own</a:t>
            </a:r>
            <a:r>
              <a:rPr lang="tr-TR" altLang="de-DE"/>
              <a:t> is plagiarism</a:t>
            </a:r>
          </a:p>
          <a:p>
            <a:pPr eaLnBrk="1" hangingPunct="1"/>
            <a:r>
              <a:rPr lang="tr-TR" altLang="de-DE"/>
              <a:t>And PLAGIARISM is THEFT</a:t>
            </a:r>
          </a:p>
          <a:p>
            <a:pPr eaLnBrk="1" hangingPunct="1"/>
            <a:r>
              <a:rPr lang="tr-TR" altLang="de-DE"/>
              <a:t>So don’t steal (Nobody likes thieves)</a:t>
            </a:r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53B0301-1004-49F5-8D09-A504A5192F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E0C26EF-386F-4D99-A483-D40BE05A61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1174</Words>
  <Application>Microsoft Office PowerPoint</Application>
  <PresentationFormat>Bildschirmpräsentation (4:3)</PresentationFormat>
  <Paragraphs>290</Paragraphs>
  <Slides>17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3" baseType="lpstr">
      <vt:lpstr>Arial</vt:lpstr>
      <vt:lpstr>Arial Black</vt:lpstr>
      <vt:lpstr>Garamond</vt:lpstr>
      <vt:lpstr>Times New Roman</vt:lpstr>
      <vt:lpstr>Wingdings</vt:lpstr>
      <vt:lpstr>1_Edge</vt:lpstr>
      <vt:lpstr>PowerPoint-Präsentation</vt:lpstr>
      <vt:lpstr>What is your expectation?</vt:lpstr>
      <vt:lpstr>The truth is…</vt:lpstr>
      <vt:lpstr>About this Course</vt:lpstr>
      <vt:lpstr>About this Course (Cont.)</vt:lpstr>
      <vt:lpstr>Main Objective of this Course</vt:lpstr>
      <vt:lpstr>Learning Outcomes of this Course</vt:lpstr>
      <vt:lpstr>Learning Outcomes of this Course (Cont.)</vt:lpstr>
      <vt:lpstr>Course Content</vt:lpstr>
      <vt:lpstr>Resources </vt:lpstr>
      <vt:lpstr>Course Schedule (Weekly)</vt:lpstr>
      <vt:lpstr>Course Schedule (Weekly) (Cont.)</vt:lpstr>
      <vt:lpstr>Assessment</vt:lpstr>
      <vt:lpstr>Assessment (Cont.)</vt:lpstr>
      <vt:lpstr>Responsibilities of the Students</vt:lpstr>
      <vt:lpstr>Plagiarism </vt:lpstr>
      <vt:lpstr>Plagiarism 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128</cp:revision>
  <dcterms:created xsi:type="dcterms:W3CDTF">2003-03-16T17:22:50Z</dcterms:created>
  <dcterms:modified xsi:type="dcterms:W3CDTF">2019-02-06T10:26:53Z</dcterms:modified>
</cp:coreProperties>
</file>