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16"/>
  </p:notesMasterIdLst>
  <p:handoutMasterIdLst>
    <p:handoutMasterId r:id="rId17"/>
  </p:handoutMasterIdLst>
  <p:sldIdLst>
    <p:sldId id="379" r:id="rId2"/>
    <p:sldId id="361" r:id="rId3"/>
    <p:sldId id="362" r:id="rId4"/>
    <p:sldId id="363" r:id="rId5"/>
    <p:sldId id="364" r:id="rId6"/>
    <p:sldId id="366" r:id="rId7"/>
    <p:sldId id="369" r:id="rId8"/>
    <p:sldId id="367" r:id="rId9"/>
    <p:sldId id="368" r:id="rId10"/>
    <p:sldId id="370" r:id="rId11"/>
    <p:sldId id="373" r:id="rId12"/>
    <p:sldId id="376" r:id="rId13"/>
    <p:sldId id="382" r:id="rId14"/>
    <p:sldId id="383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3784C8-6826-4AF2-A7C1-AED93587D88A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38E30F-D83E-4B83-8614-5665A11D6DC7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7DABBE-C120-4362-B38B-E3C574910435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ED0F57-7249-4485-8A46-446364DBCE23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E62C3-599C-4271-A064-9D4D73530297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C8CB80-DACB-40D5-B347-F6E465C48250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7234E-166D-4315-8EA1-CA3DC845B91E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81A059-BE29-4DD2-85A6-4C95131AAC5E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FB6E19-2CD7-4D3D-8619-37EDCF7955E1}" type="slidenum">
              <a:rPr lang="en-US" altLang="de-DE" smtClean="0"/>
              <a:pPr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7F981-8B6B-4824-BE7D-2AAD26A4F81D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A80703-38A3-4FFF-8CCE-BB257CE79689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074FE4-F67F-4083-ABF9-4A05333DC19B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16A01-D871-4DC2-9D5F-033AFE99B985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EE29C3-D5C1-4678-B19C-0BEB1BD4E7E6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F9A58-3E87-425B-9C33-5BAFF48EF772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1C2E-1A90-48C6-89ED-09616E8DAEFC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293E-8310-4966-A0D7-BD8DB13A778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3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FD0141D-3BBA-4E05-8AB6-DD9503101113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9D6E2E9-2162-4176-95AC-DE18195DE6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3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331-9597-438F-B89F-57EAF14F41CF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30BE-F11A-415C-94EF-AEDEC0F6232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A6B-24F0-4DA3-8464-CB2618A9BE14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1A4-EEEC-4294-8F79-807BEFE35C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47C-E892-4398-97EF-2114A5DF85F4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7A93-BC2A-4C6D-B8E1-9D50AD702A8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5A1-FBE0-451E-A0C9-EA6798DC1BE4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C4EC-F365-4E65-BF9C-759E308864E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8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76C3-D6B1-4501-9175-535718F0C164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32616-A399-4860-AD36-B280E9D86A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3384-BBBB-4F97-9B31-87F8D5A7AF81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2138-348F-44A7-B65B-6BBB66ECDD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29E8-0016-4627-A98C-BA23A50F8876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09E79-21A6-4ED4-A6D9-C0570D20152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0D97-2BDD-43FB-9788-DB587902B509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596D5-B760-45D9-9630-4B64635E3C6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5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1D6C-30F1-4B4C-AE1A-D83550257BCF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180C-0DAE-48F1-8212-DFCA5063C44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0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81EB53-CD2B-477F-9FD6-77847ED25007}" type="datetimeFigureOut">
              <a:rPr lang="en-US"/>
              <a:pPr>
                <a:defRPr/>
              </a:pPr>
              <a:t>2/3/2019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5D7E9A-549C-40FD-B909-04B426FED47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4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 306 Operating Systems</a:t>
            </a: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C8391C-B066-48E3-B2DF-72F588F93C26}" type="slidenum">
              <a:rPr lang="en-US" altLang="en-US" smtClean="0">
                <a:solidFill>
                  <a:srgbClr val="6699FF"/>
                </a:solidFill>
              </a:rPr>
              <a:pPr/>
              <a:t>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798912"/>
              </p:ext>
            </p:extLst>
          </p:nvPr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Introduction to Computer </a:t>
                      </a:r>
                      <a:r>
                        <a:rPr lang="de-DE" sz="1500" dirty="0" err="1">
                          <a:effectLst/>
                        </a:rPr>
                        <a:t>Applications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CSE </a:t>
                      </a:r>
                      <a:r>
                        <a:rPr kumimoji="0" lang="de-DE" sz="1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Spring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+mn-lt"/>
                          <a:ea typeface="+mn-ea"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Type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1. Compulsory Courses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1E66C0-559F-4BCE-8FDC-860819C50565}" type="slidenum">
              <a:rPr lang="en-US" altLang="en-US" smtClean="0">
                <a:solidFill>
                  <a:srgbClr val="6699FF"/>
                </a:solidFill>
              </a:rPr>
              <a:pPr/>
              <a:t>3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81000" y="4648200"/>
          <a:ext cx="8534400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Dr. </a:t>
                      </a:r>
                      <a:r>
                        <a:rPr lang="tr-TR" sz="1500" dirty="0">
                          <a:effectLst/>
                        </a:rPr>
                        <a:t>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</a:t>
                      </a:r>
                      <a:r>
                        <a:rPr lang="de-DE" sz="1500" dirty="0" err="1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Main Objective</a:t>
            </a:r>
            <a:r>
              <a:rPr lang="de-DE" altLang="de-DE">
                <a:solidFill>
                  <a:schemeClr val="bg1"/>
                </a:solidFill>
              </a:rPr>
              <a:t>(s)</a:t>
            </a:r>
            <a:r>
              <a:rPr lang="tr-TR" altLang="de-DE">
                <a:solidFill>
                  <a:schemeClr val="bg1"/>
                </a:solidFill>
              </a:rPr>
              <a:t>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331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4F6E2-FA13-4066-A207-4E994D1F1BAD}" type="slidenum">
              <a:rPr lang="en-US" altLang="en-US" smtClean="0">
                <a:solidFill>
                  <a:srgbClr val="6699FF"/>
                </a:solidFill>
              </a:rPr>
              <a:pPr/>
              <a:t>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7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305800" cy="475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To provide students with basic concepts of modern operating systems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To explain the mechanism of memory management, input/output, file systems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To understand the concepts of handling deadlocks, processes, and threads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To understand the differences between “normal” OS, multimedia OS, and multiprocessor systems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Critically thinking about security issues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To understand the philosophy of OS design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536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943446-D875-4889-ADF5-AEB18B1AE2A1}" type="slidenum">
              <a:rPr lang="en-US" altLang="en-US" smtClean="0">
                <a:solidFill>
                  <a:srgbClr val="6699FF"/>
                </a:solidFill>
              </a:rPr>
              <a:pPr/>
              <a:t>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763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 dirty="0">
                <a:solidFill>
                  <a:srgbClr val="003399"/>
                </a:solidFill>
              </a:rPr>
              <a:t>Upon successful completion of this course, students will</a:t>
            </a:r>
            <a:endParaRPr lang="de-DE" altLang="de-DE" sz="30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Know the basic concepts of OS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Be able to handle deadlocks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Understand and apply thread, process, memory etc. management algorithms 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Understand and apply file management 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>
                <a:solidFill>
                  <a:srgbClr val="003399"/>
                </a:solidFill>
              </a:rPr>
              <a:t>Apprehend the differences between OS and assess recent developments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5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82C3B-B6CD-4E3B-BDE5-D06C3D892424}" type="slidenum">
              <a:rPr lang="en-US" altLang="en-US" smtClean="0">
                <a:solidFill>
                  <a:srgbClr val="6699FF"/>
                </a:solidFill>
              </a:rPr>
              <a:pPr/>
              <a:t>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1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History of operating systems 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Processes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System calls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Threads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Communication between processes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Process scheduling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Deadlock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Memory management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File system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Resources	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72B8C3-D649-456E-8AC9-A38781529730}" type="slidenum">
              <a:rPr lang="en-US" altLang="en-US" smtClean="0">
                <a:solidFill>
                  <a:srgbClr val="6699FF"/>
                </a:solidFill>
              </a:rPr>
              <a:pPr/>
              <a:t>7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51312"/>
              </p:ext>
            </p:extLst>
          </p:nvPr>
        </p:nvGraphicFramePr>
        <p:xfrm>
          <a:off x="304800" y="1128192"/>
          <a:ext cx="8610600" cy="5581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7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3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7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Andrew S.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Tanenbaum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Herbert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Bos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Modern Operating Systems 4th Global Edition, Pearson, 2015 (T)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William Stallings, Operating Systems: Internals and Design Principles, 9th Global Edition, Pearson, 2017 (S)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Lecture Notes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dirty="0" err="1">
                          <a:effectLst/>
                        </a:rPr>
                        <a:t>Galvin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Gagne</a:t>
                      </a:r>
                      <a:r>
                        <a:rPr lang="de-DE" sz="1800" dirty="0">
                          <a:effectLst/>
                        </a:rPr>
                        <a:t>, Peter Abraham Silberschatz, Operating System </a:t>
                      </a:r>
                      <a:r>
                        <a:rPr lang="de-DE" sz="1800" dirty="0" err="1">
                          <a:effectLst/>
                        </a:rPr>
                        <a:t>Concepts</a:t>
                      </a:r>
                      <a:r>
                        <a:rPr lang="de-DE" sz="1800" dirty="0">
                          <a:effectLst/>
                        </a:rPr>
                        <a:t>, </a:t>
                      </a:r>
                      <a:r>
                        <a:rPr lang="de-DE" sz="1800" dirty="0" err="1">
                          <a:effectLst/>
                        </a:rPr>
                        <a:t>Wiley</a:t>
                      </a:r>
                      <a:r>
                        <a:rPr lang="de-DE" sz="1800" dirty="0">
                          <a:effectLst/>
                        </a:rPr>
                        <a:t> &amp; </a:t>
                      </a:r>
                      <a:r>
                        <a:rPr lang="de-DE" sz="1800" dirty="0" err="1">
                          <a:effectLst/>
                        </a:rPr>
                        <a:t>Sons</a:t>
                      </a:r>
                      <a:r>
                        <a:rPr lang="de-DE" sz="1800" dirty="0">
                          <a:effectLst/>
                        </a:rPr>
                        <a:t>, 2015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Harvey M. Deitel,‎ Paul J. Deitel,‎ David R. Choffners</a:t>
                      </a:r>
                      <a:r>
                        <a:rPr lang="de-DE" sz="1800" dirty="0">
                          <a:effectLst/>
                        </a:rPr>
                        <a:t>, Operating Systems: International Edition, 3/E, </a:t>
                      </a:r>
                      <a:r>
                        <a:rPr lang="de-DE" sz="1800" dirty="0" err="1">
                          <a:effectLst/>
                        </a:rPr>
                        <a:t>Prentice</a:t>
                      </a:r>
                      <a:r>
                        <a:rPr lang="de-DE" sz="1800" dirty="0">
                          <a:effectLst/>
                        </a:rPr>
                        <a:t> Hall, 2004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560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560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6DAE3-4D24-4DD7-A8DF-59D0005730B7}" type="slidenum">
              <a:rPr lang="en-US" altLang="en-US" smtClean="0">
                <a:solidFill>
                  <a:srgbClr val="6699FF"/>
                </a:solidFill>
              </a:rPr>
              <a:pPr/>
              <a:t>8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804813"/>
              </p:ext>
            </p:extLst>
          </p:nvPr>
        </p:nvGraphicFramePr>
        <p:xfrm>
          <a:off x="76200" y="808038"/>
          <a:ext cx="8915401" cy="5531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1972124764"/>
                    </a:ext>
                  </a:extLst>
                </a:gridCol>
                <a:gridCol w="180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800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Introduction and history of operating systems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1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(T); Part I,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1-2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8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Processes and threads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2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(T); Part II,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3-4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Processes and threads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(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cont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2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(T); Part II,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3-4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Interprocess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p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rocess scheduling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2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(T); Part IV,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9-10 (S)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Deadlock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 (T); Part II,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5-6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2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Memory management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 (T);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Part III, </a:t>
                      </a:r>
                      <a:r>
                        <a:rPr kumimoji="0" lang="de-DE" sz="15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7-8 (S)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Memory management (cont.)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 (T);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Part III, </a:t>
                      </a:r>
                      <a:r>
                        <a:rPr kumimoji="0" lang="de-DE" sz="15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7-8 (S)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765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231C9-6B1B-4512-80C8-F0C3405ED81D}" type="slidenum">
              <a:rPr lang="en-US" altLang="en-US" smtClean="0">
                <a:solidFill>
                  <a:srgbClr val="6699FF"/>
                </a:solidFill>
              </a:rPr>
              <a:pPr/>
              <a:t>9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710265"/>
              </p:ext>
            </p:extLst>
          </p:nvPr>
        </p:nvGraphicFramePr>
        <p:xfrm>
          <a:off x="304800" y="914401"/>
          <a:ext cx="8610600" cy="5739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632455052"/>
                    </a:ext>
                  </a:extLst>
                </a:gridCol>
                <a:gridCol w="191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9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effectLst/>
                        </a:rPr>
                        <a:t>Preliminary 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tr-TR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de-DE" sz="15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MIDTERM EXAM WEEK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File management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 (T); Part V,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12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File management (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cont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)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 (T); Part V,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12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8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Input/Output management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 (T); Part V,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11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0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Input/Output management (cont.)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 (T); Part V,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11 (S)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Multimedia OS and OS security, OS design 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8-9 &amp; 12 (T)</a:t>
                      </a: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5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Case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studies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. 10-11 (T)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Practice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6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FINAL EXAM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58175129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2969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970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E90277-7016-487F-B0A1-F4F3114D4965}" type="slidenum">
              <a:rPr lang="en-US" altLang="en-US" smtClean="0">
                <a:solidFill>
                  <a:srgbClr val="6699FF"/>
                </a:solidFill>
              </a:rPr>
              <a:pPr/>
              <a:t>10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235192"/>
              </p:ext>
            </p:extLst>
          </p:nvPr>
        </p:nvGraphicFramePr>
        <p:xfrm>
          <a:off x="381000" y="914400"/>
          <a:ext cx="8610600" cy="56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WEIGHT in %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Assignment (s)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Project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Laboratory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Field Studies (Technical Visits)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Presentation/ Seminar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Practice (Laboratory, Virtual Court, Studio Studies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Other (Placement/Internship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TOTAL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4</a:t>
                      </a:r>
                      <a:r>
                        <a:rPr lang="de-DE" sz="1400" b="1" dirty="0">
                          <a:effectLst/>
                        </a:rPr>
                        <a:t>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</a:t>
                      </a:r>
                      <a:r>
                        <a:rPr lang="de-DE" sz="1400" dirty="0">
                          <a:effectLst/>
                        </a:rPr>
                        <a:t>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de-DE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 (Cont.)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174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D74CF-6F64-454D-94F7-793373A92125}" type="slidenum">
              <a:rPr lang="en-US" altLang="en-US" smtClean="0">
                <a:solidFill>
                  <a:srgbClr val="6699FF"/>
                </a:solidFill>
              </a:rPr>
              <a:pPr/>
              <a:t>11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Final Grades will be determined according to the </a:t>
            </a:r>
            <a:r>
              <a:rPr lang="de-DE" altLang="de-DE" sz="3000">
                <a:solidFill>
                  <a:srgbClr val="003399"/>
                </a:solidFill>
              </a:rPr>
              <a:t>Adnan Menderes</a:t>
            </a:r>
            <a:r>
              <a:rPr lang="tr-TR" altLang="de-DE" sz="3000">
                <a:solidFill>
                  <a:srgbClr val="003399"/>
                </a:solidFill>
              </a:rPr>
              <a:t> University Associate Degree, Bachelor Degree and Graduate Degree Education and Examination Regulation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Responsibilities of the Students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379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2AA47-374D-4D8A-8195-59820AC1E474}" type="slidenum">
              <a:rPr lang="en-US" altLang="en-US" smtClean="0">
                <a:solidFill>
                  <a:srgbClr val="6699FF"/>
                </a:solidFill>
              </a:rPr>
              <a:pPr/>
              <a:t>12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7" name="Rectangle 1027"/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Obtaining the text book(s)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Coming to the course with a good preparation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Completing the exercises with individual efforts unless told otherwise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Following the rules set by the responsibles for the course and the implementation/lab. </a:t>
            </a:r>
            <a:r>
              <a:rPr lang="de-DE" altLang="de-DE" sz="3000">
                <a:solidFill>
                  <a:srgbClr val="003399"/>
                </a:solidFill>
              </a:rPr>
              <a:t>s</a:t>
            </a:r>
            <a:r>
              <a:rPr lang="tr-TR" altLang="de-DE" sz="3000">
                <a:solidFill>
                  <a:srgbClr val="003399"/>
                </a:solidFill>
              </a:rPr>
              <a:t>tudies</a:t>
            </a:r>
            <a:endParaRPr lang="de-DE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HONESTY !!!</a:t>
            </a:r>
            <a:endParaRPr lang="en-US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endParaRPr lang="tr-TR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584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291D2-DC27-4F1C-B355-BC85A4D62F0D}" type="slidenum">
              <a:rPr lang="en-US" altLang="en-US" smtClean="0">
                <a:solidFill>
                  <a:srgbClr val="6699FF"/>
                </a:solidFill>
              </a:rPr>
              <a:pPr/>
              <a:t>13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Plagiarism will not be tolerated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Projects without references: a penalty of 20%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Submitting your own work that has been earlier submitted to satisfy the requirements of another course is (self)-plagiarism (also called double dipping)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endParaRPr lang="tr-TR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 journal article or a section of a book</a:t>
            </a:r>
            <a:r>
              <a:rPr lang="tr-TR" altLang="de-DE" sz="3000">
                <a:solidFill>
                  <a:srgbClr val="003399"/>
                </a:solidFill>
              </a:rPr>
              <a:t> or code from an article or book</a:t>
            </a:r>
            <a:r>
              <a:rPr lang="en-US" altLang="de-DE" sz="3000">
                <a:solidFill>
                  <a:srgbClr val="003399"/>
                </a:solidFill>
              </a:rPr>
              <a:t>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>
                <a:solidFill>
                  <a:schemeClr val="bg1"/>
                </a:solidFill>
              </a:rPr>
              <a:t>Plagiarism</a:t>
            </a:r>
            <a:r>
              <a:rPr lang="de-DE" altLang="de-DE" dirty="0">
                <a:solidFill>
                  <a:schemeClr val="bg1"/>
                </a:solidFill>
              </a:rPr>
              <a:t> (</a:t>
            </a:r>
            <a:r>
              <a:rPr lang="de-DE" altLang="de-DE" dirty="0" err="1">
                <a:solidFill>
                  <a:schemeClr val="bg1"/>
                </a:solidFill>
              </a:rPr>
              <a:t>Cont</a:t>
            </a:r>
            <a:r>
              <a:rPr lang="de-DE" altLang="de-DE" dirty="0">
                <a:solidFill>
                  <a:schemeClr val="bg1"/>
                </a:solidFill>
              </a:rPr>
              <a:t>.)</a:t>
            </a:r>
            <a:r>
              <a:rPr lang="tr-TR" altLang="de-DE" dirty="0">
                <a:solidFill>
                  <a:schemeClr val="bg1"/>
                </a:solidFill>
              </a:rPr>
              <a:t>	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3789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448D69-E64C-42CE-BF6E-E13A40FAF7FC}" type="slidenum">
              <a:rPr lang="en-US" altLang="en-US" smtClean="0">
                <a:solidFill>
                  <a:srgbClr val="6699FF"/>
                </a:solidFill>
              </a:rPr>
              <a:pPr/>
              <a:t>14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3" name="Rectangle 1027"/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Using significant ideas from someone else, but putting them in to your own words and not</a:t>
            </a:r>
            <a:r>
              <a:rPr lang="tr-TR" altLang="de-DE" sz="3000">
                <a:solidFill>
                  <a:srgbClr val="003399"/>
                </a:solidFill>
              </a:rPr>
              <a:t> </a:t>
            </a:r>
            <a:r>
              <a:rPr lang="en-US" altLang="de-DE" sz="3000">
                <a:solidFill>
                  <a:srgbClr val="003399"/>
                </a:solidFill>
              </a:rPr>
              <a:t>acknowledging the source of the ideas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an essay</a:t>
            </a:r>
            <a:r>
              <a:rPr lang="tr-TR" altLang="de-DE" sz="3000">
                <a:solidFill>
                  <a:srgbClr val="003399"/>
                </a:solidFill>
              </a:rPr>
              <a:t>,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r>
              <a:rPr lang="tr-TR" altLang="de-DE" sz="3000">
                <a:solidFill>
                  <a:srgbClr val="003399"/>
                </a:solidFill>
              </a:rPr>
              <a:t>code, work etc. </a:t>
            </a:r>
            <a:r>
              <a:rPr lang="en-US" altLang="de-DE" sz="3000">
                <a:solidFill>
                  <a:srgbClr val="003399"/>
                </a:solidFill>
              </a:rPr>
              <a:t>from another student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And PLAGIARISM is THEFT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So don’t steal (Nobody likes thieves)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1168</Words>
  <Application>Microsoft Office PowerPoint</Application>
  <PresentationFormat>Bildschirmpräsentation (4:3)</PresentationFormat>
  <Paragraphs>264</Paragraphs>
  <Slides>14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About this Course</vt:lpstr>
      <vt:lpstr>About this Course (Cont.)</vt:lpstr>
      <vt:lpstr>Main Objective(s) of this Course</vt:lpstr>
      <vt:lpstr>Learning Outcomes of this Course</vt:lpstr>
      <vt:lpstr>Course Content</vt:lpstr>
      <vt:lpstr>Resources </vt:lpstr>
      <vt:lpstr>Course Schedule (Weekly)</vt:lpstr>
      <vt:lpstr>Course Schedule (Weekly) (Cont.)</vt:lpstr>
      <vt:lpstr>Assessment</vt:lpstr>
      <vt:lpstr>Assessment (Cont.)</vt:lpstr>
      <vt:lpstr>Responsibilities of the Students</vt:lpstr>
      <vt:lpstr>Plagiarism </vt:lpstr>
      <vt:lpstr>Plagiarism (Cont.)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165</cp:revision>
  <dcterms:created xsi:type="dcterms:W3CDTF">2003-03-16T17:22:50Z</dcterms:created>
  <dcterms:modified xsi:type="dcterms:W3CDTF">2019-02-03T14:13:16Z</dcterms:modified>
</cp:coreProperties>
</file>