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3.xml" ContentType="application/vnd.openxmlformats-officedocument.themeOverride+xml"/>
  <Override PartName="/ppt/notesSlides/notesSlide2.xml" ContentType="application/vnd.openxmlformats-officedocument.presentationml.notesSlide+xml"/>
  <Override PartName="/ppt/theme/themeOverride4.xml" ContentType="application/vnd.openxmlformats-officedocument.themeOverride+xml"/>
  <Override PartName="/ppt/notesSlides/notesSlide3.xml" ContentType="application/vnd.openxmlformats-officedocument.presentationml.notesSlide+xml"/>
  <Override PartName="/ppt/theme/themeOverride5.xml" ContentType="application/vnd.openxmlformats-officedocument.themeOverride+xml"/>
  <Override PartName="/ppt/notesSlides/notesSlide4.xml" ContentType="application/vnd.openxmlformats-officedocument.presentationml.notesSlide+xml"/>
  <Override PartName="/ppt/theme/themeOverride6.xml" ContentType="application/vnd.openxmlformats-officedocument.themeOverride+xml"/>
  <Override PartName="/ppt/notesSlides/notesSlide5.xml" ContentType="application/vnd.openxmlformats-officedocument.presentationml.notesSlide+xml"/>
  <Override PartName="/ppt/theme/themeOverride7.xml" ContentType="application/vnd.openxmlformats-officedocument.themeOverride+xml"/>
  <Override PartName="/ppt/notesSlides/notesSlide6.xml" ContentType="application/vnd.openxmlformats-officedocument.presentationml.notesSlide+xml"/>
  <Override PartName="/ppt/theme/themeOverride8.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17"/>
  </p:notesMasterIdLst>
  <p:handoutMasterIdLst>
    <p:handoutMasterId r:id="rId18"/>
  </p:handoutMasterIdLst>
  <p:sldIdLst>
    <p:sldId id="384" r:id="rId2"/>
    <p:sldId id="361" r:id="rId3"/>
    <p:sldId id="362" r:id="rId4"/>
    <p:sldId id="363" r:id="rId5"/>
    <p:sldId id="364" r:id="rId6"/>
    <p:sldId id="366" r:id="rId7"/>
    <p:sldId id="369" r:id="rId8"/>
    <p:sldId id="385" r:id="rId9"/>
    <p:sldId id="367" r:id="rId10"/>
    <p:sldId id="368" r:id="rId11"/>
    <p:sldId id="370" r:id="rId12"/>
    <p:sldId id="373" r:id="rId13"/>
    <p:sldId id="376" r:id="rId14"/>
    <p:sldId id="382" r:id="rId15"/>
    <p:sldId id="383" r:id="rId1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84">
          <p15:clr>
            <a:srgbClr val="A4A3A4"/>
          </p15:clr>
        </p15:guide>
        <p15:guide id="3" orient="horz" pos="1008">
          <p15:clr>
            <a:srgbClr val="A4A3A4"/>
          </p15:clr>
        </p15:guide>
        <p15:guide id="4" pos="2880">
          <p15:clr>
            <a:srgbClr val="A4A3A4"/>
          </p15:clr>
        </p15:guide>
        <p15:guide id="5" pos="54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6699FF"/>
    <a:srgbClr val="003399"/>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0468" autoAdjust="0"/>
  </p:normalViewPr>
  <p:slideViewPr>
    <p:cSldViewPr>
      <p:cViewPr varScale="1">
        <p:scale>
          <a:sx n="100" d="100"/>
          <a:sy n="100" d="100"/>
        </p:scale>
        <p:origin x="1836" y="96"/>
      </p:cViewPr>
      <p:guideLst>
        <p:guide orient="horz" pos="2160"/>
        <p:guide orient="horz" pos="3984"/>
        <p:guide orient="horz" pos="1008"/>
        <p:guide pos="2880"/>
        <p:guide pos="54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1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1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3784C8-6826-4AF2-A7C1-AED93587D88A}"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C38E30F-D83E-4B83-8614-5665A11D6DC7}"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CEBAC7-3DBB-4F68-BD59-717F8E585F03}" type="slidenum">
              <a:rPr lang="en-US" altLang="de-DE"/>
              <a:pPr eaLnBrk="1" hangingPunct="1"/>
              <a:t>1</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43614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7DABBE-C120-4362-B38B-E3C574910435}" type="slidenum">
              <a:rPr lang="en-US" altLang="de-DE" smtClean="0"/>
              <a:pPr>
                <a:spcBef>
                  <a:spcPct val="0"/>
                </a:spcBef>
              </a:pPr>
              <a:t>2</a:t>
            </a:fld>
            <a:endParaRPr lang="en-US" altLang="de-DE"/>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0F57-7249-4485-8A46-446364DBCE23}" type="slidenum">
              <a:rPr lang="en-US" altLang="de-DE" smtClean="0"/>
              <a:pPr>
                <a:spcBef>
                  <a:spcPct val="0"/>
                </a:spcBef>
              </a:pPr>
              <a:t>3</a:t>
            </a:fld>
            <a:endParaRPr lang="en-US" altLang="de-DE"/>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E62C3-599C-4271-A064-9D4D73530297}" type="slidenum">
              <a:rPr lang="en-US" altLang="de-DE" smtClean="0"/>
              <a:pPr>
                <a:spcBef>
                  <a:spcPct val="0"/>
                </a:spcBef>
              </a:pPr>
              <a:t>4</a:t>
            </a:fld>
            <a:endParaRPr lang="en-US" altLang="de-DE"/>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C8CB80-DACB-40D5-B347-F6E465C48250}" type="slidenum">
              <a:rPr lang="en-US" altLang="de-DE" smtClean="0"/>
              <a:pPr>
                <a:spcBef>
                  <a:spcPct val="0"/>
                </a:spcBef>
              </a:pPr>
              <a:t>5</a:t>
            </a:fld>
            <a:endParaRPr lang="en-US" altLang="de-DE"/>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7234E-166D-4315-8EA1-CA3DC845B91E}" type="slidenum">
              <a:rPr lang="en-US" altLang="de-DE" smtClean="0"/>
              <a:pPr>
                <a:spcBef>
                  <a:spcPct val="0"/>
                </a:spcBef>
              </a:pPr>
              <a:t>6</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81A059-BE29-4DD2-85A6-4C95131AAC5E}" type="slidenum">
              <a:rPr lang="en-US" altLang="de-DE" smtClean="0"/>
              <a:pPr>
                <a:spcBef>
                  <a:spcPct val="0"/>
                </a:spcBef>
              </a:pPr>
              <a:t>7</a:t>
            </a:fld>
            <a:endParaRPr lang="en-US" altLang="de-DE"/>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81A059-BE29-4DD2-85A6-4C95131AAC5E}" type="slidenum">
              <a:rPr lang="en-US" altLang="de-DE" smtClean="0"/>
              <a:pPr>
                <a:spcBef>
                  <a:spcPct val="0"/>
                </a:spcBef>
              </a:pPr>
              <a:t>8</a:t>
            </a:fld>
            <a:endParaRPr lang="en-US" altLang="de-DE"/>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extLst>
      <p:ext uri="{BB962C8B-B14F-4D97-AF65-F5344CB8AC3E}">
        <p14:creationId xmlns:p14="http://schemas.microsoft.com/office/powerpoint/2010/main" val="171940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B6E19-2CD7-4D3D-8619-37EDCF7955E1}" type="slidenum">
              <a:rPr lang="en-US" altLang="de-DE" smtClean="0"/>
              <a:pPr>
                <a:spcBef>
                  <a:spcPct val="0"/>
                </a:spcBef>
              </a:pPr>
              <a:t>9</a:t>
            </a:fld>
            <a:endParaRPr lang="en-US" altLang="de-DE"/>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7F981-8B6B-4824-BE7D-2AAD26A4F81D}" type="slidenum">
              <a:rPr lang="en-US" altLang="de-DE" smtClean="0"/>
              <a:pPr>
                <a:spcBef>
                  <a:spcPct val="0"/>
                </a:spcBef>
              </a:pPr>
              <a:t>10</a:t>
            </a:fld>
            <a:endParaRPr lang="en-US" altLang="de-DE"/>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A80703-38A3-4FFF-8CCE-BB257CE79689}" type="slidenum">
              <a:rPr lang="en-US" altLang="de-DE" smtClean="0"/>
              <a:pPr>
                <a:spcBef>
                  <a:spcPct val="0"/>
                </a:spcBef>
              </a:pPr>
              <a:t>11</a:t>
            </a:fld>
            <a:endParaRPr lang="en-US" altLang="de-DE"/>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74FE4-F67F-4083-ABF9-4A05333DC19B}" type="slidenum">
              <a:rPr lang="en-US" altLang="de-DE" smtClean="0"/>
              <a:pPr>
                <a:spcBef>
                  <a:spcPct val="0"/>
                </a:spcBef>
              </a:pPr>
              <a:t>12</a:t>
            </a:fld>
            <a:endParaRPr lang="en-US" altLang="de-DE"/>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16A01-D871-4DC2-9D5F-033AFE99B985}" type="slidenum">
              <a:rPr lang="en-US" altLang="de-DE" smtClean="0"/>
              <a:pPr>
                <a:spcBef>
                  <a:spcPct val="0"/>
                </a:spcBef>
              </a:pPr>
              <a:t>13</a:t>
            </a:fld>
            <a:endParaRPr lang="en-US" altLang="de-DE"/>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EE29C3-D5C1-4678-B19C-0BEB1BD4E7E6}" type="slidenum">
              <a:rPr lang="en-US" altLang="de-DE" smtClean="0"/>
              <a:pPr>
                <a:spcBef>
                  <a:spcPct val="0"/>
                </a:spcBef>
              </a:pPr>
              <a:t>14</a:t>
            </a:fld>
            <a:endParaRPr lang="en-US" altLang="de-DE"/>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EF9A58-3E87-425B-9C33-5BAFF48EF772}" type="slidenum">
              <a:rPr lang="en-US" altLang="de-DE" smtClean="0"/>
              <a:pPr>
                <a:spcBef>
                  <a:spcPct val="0"/>
                </a:spcBef>
              </a:pPr>
              <a:t>15</a:t>
            </a:fld>
            <a:endParaRPr lang="en-US" altLang="de-DE"/>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A5391C2E-1A90-48C6-89ED-09616E8DAEFC}" type="datetimeFigureOut">
              <a:rPr lang="en-US"/>
              <a:pPr>
                <a:defRPr/>
              </a:pPr>
              <a:t>9/23/2018</a:t>
            </a:fld>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30B293E-8310-4966-A0D7-BD8DB13A7789}" type="slidenum">
              <a:rPr lang="en-US"/>
              <a:pPr>
                <a:defRPr/>
              </a:pPr>
              <a:t>‹Nr.›</a:t>
            </a:fld>
            <a:endParaRPr lang="en-US" dirty="0"/>
          </a:p>
        </p:txBody>
      </p:sp>
    </p:spTree>
    <p:extLst>
      <p:ext uri="{BB962C8B-B14F-4D97-AF65-F5344CB8AC3E}">
        <p14:creationId xmlns:p14="http://schemas.microsoft.com/office/powerpoint/2010/main" val="394823821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pPr>
              <a:defRPr/>
            </a:pPr>
            <a:fld id="{7FD0141D-3BBA-4E05-8AB6-DD9503101113}" type="datetimeFigureOut">
              <a:rPr lang="en-US"/>
              <a:pPr>
                <a:defRPr/>
              </a:pPr>
              <a:t>9/23/2018</a:t>
            </a:fld>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89D6E2E9-2162-4176-95AC-DE18195DE6D8}" type="slidenum">
              <a:rPr lang="en-US"/>
              <a:pPr>
                <a:defRPr/>
              </a:pPr>
              <a:t>‹Nr.›</a:t>
            </a:fld>
            <a:endParaRPr lang="en-US" dirty="0"/>
          </a:p>
        </p:txBody>
      </p:sp>
    </p:spTree>
    <p:extLst>
      <p:ext uri="{BB962C8B-B14F-4D97-AF65-F5344CB8AC3E}">
        <p14:creationId xmlns:p14="http://schemas.microsoft.com/office/powerpoint/2010/main" val="38107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EF82331-9597-438F-B89F-57EAF14F41CF}" type="datetimeFigureOut">
              <a:rPr lang="en-US"/>
              <a:pPr>
                <a:defRPr/>
              </a:pPr>
              <a:t>9/23/2018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2330BE-F11A-415C-94EF-AEDEC0F6232B}" type="slidenum">
              <a:rPr lang="en-US"/>
              <a:pPr>
                <a:defRPr/>
              </a:pPr>
              <a:t>‹Nr.›</a:t>
            </a:fld>
            <a:endParaRPr lang="en-US" dirty="0"/>
          </a:p>
        </p:txBody>
      </p:sp>
    </p:spTree>
    <p:extLst>
      <p:ext uri="{BB962C8B-B14F-4D97-AF65-F5344CB8AC3E}">
        <p14:creationId xmlns:p14="http://schemas.microsoft.com/office/powerpoint/2010/main" val="13162228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D29C3A6B-24F0-4DA3-8464-CB2618A9BE14}" type="datetimeFigureOut">
              <a:rPr lang="en-US"/>
              <a:pPr>
                <a:defRPr/>
              </a:pPr>
              <a:t>9/23/2018</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60401A4-EEEC-4294-8F79-807BEFE35C50}" type="slidenum">
              <a:rPr lang="en-US"/>
              <a:pPr>
                <a:defRPr/>
              </a:pPr>
              <a:t>‹Nr.›</a:t>
            </a:fld>
            <a:endParaRPr lang="en-US" dirty="0"/>
          </a:p>
        </p:txBody>
      </p:sp>
    </p:spTree>
    <p:extLst>
      <p:ext uri="{BB962C8B-B14F-4D97-AF65-F5344CB8AC3E}">
        <p14:creationId xmlns:p14="http://schemas.microsoft.com/office/powerpoint/2010/main" val="25314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CEF4E47C-E892-4398-97EF-2114A5DF85F4}" type="datetimeFigureOut">
              <a:rPr lang="en-US"/>
              <a:pPr>
                <a:defRPr/>
              </a:pPr>
              <a:t>9/23/2018</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A1C97A93-BC2A-4C6D-B8E1-9D50AD702A81}" type="slidenum">
              <a:rPr lang="en-US"/>
              <a:pPr>
                <a:defRPr/>
              </a:pPr>
              <a:t>‹Nr.›</a:t>
            </a:fld>
            <a:endParaRPr lang="en-US" dirty="0"/>
          </a:p>
        </p:txBody>
      </p:sp>
    </p:spTree>
    <p:extLst>
      <p:ext uri="{BB962C8B-B14F-4D97-AF65-F5344CB8AC3E}">
        <p14:creationId xmlns:p14="http://schemas.microsoft.com/office/powerpoint/2010/main" val="379054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A9EF15A1-FBE0-451E-A0C9-EA6798DC1BE4}" type="datetimeFigureOut">
              <a:rPr lang="en-US"/>
              <a:pPr>
                <a:defRPr/>
              </a:pPr>
              <a:t>9/23/2018</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462C4EC-F365-4E65-BF9C-759E308864EC}" type="slidenum">
              <a:rPr lang="en-US"/>
              <a:pPr>
                <a:defRPr/>
              </a:pPr>
              <a:t>‹Nr.›</a:t>
            </a:fld>
            <a:endParaRPr lang="en-US" dirty="0"/>
          </a:p>
        </p:txBody>
      </p:sp>
    </p:spTree>
    <p:extLst>
      <p:ext uri="{BB962C8B-B14F-4D97-AF65-F5344CB8AC3E}">
        <p14:creationId xmlns:p14="http://schemas.microsoft.com/office/powerpoint/2010/main" val="285538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C4A76C3-D6B1-4501-9175-535718F0C164}" type="datetimeFigureOut">
              <a:rPr lang="en-US"/>
              <a:pPr>
                <a:defRPr/>
              </a:pPr>
              <a:t>9/23/2018</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8E032616-A399-4860-AD36-B280E9D86A25}" type="slidenum">
              <a:rPr lang="en-US"/>
              <a:pPr>
                <a:defRPr/>
              </a:pPr>
              <a:t>‹Nr.›</a:t>
            </a:fld>
            <a:endParaRPr lang="en-US" dirty="0"/>
          </a:p>
        </p:txBody>
      </p:sp>
    </p:spTree>
    <p:extLst>
      <p:ext uri="{BB962C8B-B14F-4D97-AF65-F5344CB8AC3E}">
        <p14:creationId xmlns:p14="http://schemas.microsoft.com/office/powerpoint/2010/main" val="111725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E5A33384-BBBB-4F97-9B31-87F8D5A7AF81}" type="datetimeFigureOut">
              <a:rPr lang="en-US"/>
              <a:pPr>
                <a:defRPr/>
              </a:pPr>
              <a:t>9/23/2018</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4D72138-348F-44A7-B65B-6BBB66ECDDC0}" type="slidenum">
              <a:rPr lang="en-US"/>
              <a:pPr>
                <a:defRPr/>
              </a:pPr>
              <a:t>‹Nr.›</a:t>
            </a:fld>
            <a:endParaRPr lang="en-US" dirty="0"/>
          </a:p>
        </p:txBody>
      </p:sp>
    </p:spTree>
    <p:extLst>
      <p:ext uri="{BB962C8B-B14F-4D97-AF65-F5344CB8AC3E}">
        <p14:creationId xmlns:p14="http://schemas.microsoft.com/office/powerpoint/2010/main" val="236176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839C29E8-0016-4627-A98C-BA23A50F8876}" type="datetimeFigureOut">
              <a:rPr lang="en-US"/>
              <a:pPr>
                <a:defRPr/>
              </a:pPr>
              <a:t>9/23/2018</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A209E79-21A6-4ED4-A6D9-C0570D20152D}" type="slidenum">
              <a:rPr lang="en-US"/>
              <a:pPr>
                <a:defRPr/>
              </a:pPr>
              <a:t>‹Nr.›</a:t>
            </a:fld>
            <a:endParaRPr lang="en-US" dirty="0"/>
          </a:p>
        </p:txBody>
      </p:sp>
    </p:spTree>
    <p:extLst>
      <p:ext uri="{BB962C8B-B14F-4D97-AF65-F5344CB8AC3E}">
        <p14:creationId xmlns:p14="http://schemas.microsoft.com/office/powerpoint/2010/main" val="420761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8EAF0D97-2BDD-43FB-9788-DB587902B509}" type="datetimeFigureOut">
              <a:rPr lang="en-US"/>
              <a:pPr>
                <a:defRPr/>
              </a:pPr>
              <a:t>9/23/2018</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B0596D5-B760-45D9-9630-4B64635E3C66}" type="slidenum">
              <a:rPr lang="en-US"/>
              <a:pPr>
                <a:defRPr/>
              </a:pPr>
              <a:t>‹Nr.›</a:t>
            </a:fld>
            <a:endParaRPr lang="en-US" dirty="0"/>
          </a:p>
        </p:txBody>
      </p:sp>
    </p:spTree>
    <p:extLst>
      <p:ext uri="{BB962C8B-B14F-4D97-AF65-F5344CB8AC3E}">
        <p14:creationId xmlns:p14="http://schemas.microsoft.com/office/powerpoint/2010/main" val="130665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4F411D6C-30F1-4B4C-AE1A-D83550257BCF}" type="datetimeFigureOut">
              <a:rPr lang="en-US"/>
              <a:pPr>
                <a:defRPr/>
              </a:pPr>
              <a:t>9/23/2018</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7C1180C-0DAE-48F1-8212-DFCA5063C449}" type="slidenum">
              <a:rPr lang="en-US"/>
              <a:pPr>
                <a:defRPr/>
              </a:pPr>
              <a:t>‹Nr.›</a:t>
            </a:fld>
            <a:endParaRPr lang="en-US" dirty="0"/>
          </a:p>
        </p:txBody>
      </p:sp>
    </p:spTree>
    <p:extLst>
      <p:ext uri="{BB962C8B-B14F-4D97-AF65-F5344CB8AC3E}">
        <p14:creationId xmlns:p14="http://schemas.microsoft.com/office/powerpoint/2010/main" val="3724605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de-DE"/>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a:p>
            <a:pPr lvl="2"/>
            <a:r>
              <a:rPr lang="en-US" altLang="de-DE"/>
              <a:t>Third level</a:t>
            </a:r>
          </a:p>
          <a:p>
            <a:pPr lvl="3"/>
            <a:r>
              <a:rPr lang="en-US" altLang="de-DE"/>
              <a:t>Fourth level</a:t>
            </a:r>
          </a:p>
          <a:p>
            <a:pPr lvl="4"/>
            <a:r>
              <a:rPr lang="en-US" altLang="de-DE"/>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FF81EB53-CD2B-477F-9FD6-77847ED25007}" type="datetimeFigureOut">
              <a:rPr lang="en-US"/>
              <a:pPr>
                <a:defRPr/>
              </a:pPr>
              <a:t>9/23/2018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695D7E9A-549C-40FD-B909-04B426FED473}" type="slidenum">
              <a:rPr lang="en-US"/>
              <a:pPr>
                <a:defRPr/>
              </a:pPr>
              <a:t>‹Nr.›</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84" r:id="rId4"/>
    <p:sldLayoutId id="2147483885" r:id="rId5"/>
    <p:sldLayoutId id="2147483886" r:id="rId6"/>
    <p:sldLayoutId id="2147483887" r:id="rId7"/>
    <p:sldLayoutId id="2147483888" r:id="rId8"/>
    <p:sldLayoutId id="2147483894" r:id="rId9"/>
    <p:sldLayoutId id="2147483889" r:id="rId10"/>
    <p:sldLayoutId id="2147483890"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glprogramming.com/" TargetMode="Externa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image" Target="../media/image5.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5.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5.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5.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5.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179388"/>
            <a:ext cx="8837612" cy="649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accent1"/>
                </a:solidFill>
                <a:miter lim="800000"/>
                <a:headEnd/>
                <a:tailEnd/>
              </a14:hiddenLine>
            </a:ext>
          </a:extLst>
        </p:spPr>
      </p:pic>
      <p:sp>
        <p:nvSpPr>
          <p:cNvPr id="2053" name="Text Box 5"/>
          <p:cNvSpPr txBox="1">
            <a:spLocks noChangeArrowheads="1"/>
          </p:cNvSpPr>
          <p:nvPr/>
        </p:nvSpPr>
        <p:spPr bwMode="auto">
          <a:xfrm>
            <a:off x="2895600" y="179388"/>
            <a:ext cx="39052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tr-TR" sz="4000" dirty="0" smtClean="0">
                <a:solidFill>
                  <a:schemeClr val="bg1"/>
                </a:solidFill>
                <a:effectLst>
                  <a:outerShdw blurRad="38100" dist="38100" dir="2700000" algn="tl">
                    <a:srgbClr val="C0C0C0"/>
                  </a:outerShdw>
                </a:effectLst>
                <a:latin typeface="Arial Black" pitchFamily="34" charset="0"/>
              </a:rPr>
              <a:t>C</a:t>
            </a:r>
            <a:r>
              <a:rPr lang="de-DE" sz="4000" dirty="0" smtClean="0">
                <a:solidFill>
                  <a:schemeClr val="bg1"/>
                </a:solidFill>
                <a:effectLst>
                  <a:outerShdw blurRad="38100" dist="38100" dir="2700000" algn="tl">
                    <a:srgbClr val="C0C0C0"/>
                  </a:outerShdw>
                </a:effectLst>
                <a:latin typeface="Arial Black" pitchFamily="34" charset="0"/>
              </a:rPr>
              <a:t>SE</a:t>
            </a:r>
            <a:r>
              <a:rPr lang="tr-TR" sz="4000" dirty="0" smtClean="0">
                <a:solidFill>
                  <a:schemeClr val="bg1"/>
                </a:solidFill>
                <a:effectLst>
                  <a:outerShdw blurRad="38100" dist="38100" dir="2700000" algn="tl">
                    <a:srgbClr val="C0C0C0"/>
                  </a:outerShdw>
                </a:effectLst>
                <a:latin typeface="Arial Black" pitchFamily="34" charset="0"/>
              </a:rPr>
              <a:t> </a:t>
            </a:r>
            <a:r>
              <a:rPr lang="de-DE" sz="4000" dirty="0" smtClean="0">
                <a:solidFill>
                  <a:schemeClr val="bg1"/>
                </a:solidFill>
                <a:effectLst>
                  <a:outerShdw blurRad="38100" dist="38100" dir="2700000" algn="tl">
                    <a:srgbClr val="C0C0C0"/>
                  </a:outerShdw>
                </a:effectLst>
                <a:latin typeface="Arial Black" pitchFamily="34" charset="0"/>
              </a:rPr>
              <a:t>411</a:t>
            </a:r>
            <a:r>
              <a:rPr lang="en-US" sz="4000" dirty="0" smtClean="0">
                <a:solidFill>
                  <a:schemeClr val="bg1"/>
                </a:solidFill>
                <a:effectLst>
                  <a:outerShdw blurRad="38100" dist="38100" dir="2700000" algn="tl">
                    <a:srgbClr val="C0C0C0"/>
                  </a:outerShdw>
                </a:effectLst>
                <a:latin typeface="Arial Black" pitchFamily="34" charset="0"/>
              </a:rPr>
              <a:t> </a:t>
            </a:r>
            <a:endParaRPr lang="en-US" sz="4000" dirty="0">
              <a:solidFill>
                <a:schemeClr val="bg1"/>
              </a:solidFill>
              <a:effectLst>
                <a:outerShdw blurRad="38100" dist="38100" dir="2700000" algn="tl">
                  <a:srgbClr val="C0C0C0"/>
                </a:outerShdw>
              </a:effectLst>
              <a:latin typeface="Arial Black" pitchFamily="34" charset="0"/>
            </a:endParaRPr>
          </a:p>
        </p:txBody>
      </p:sp>
      <p:sp>
        <p:nvSpPr>
          <p:cNvPr id="2808" name="Text Box 760"/>
          <p:cNvSpPr txBox="1">
            <a:spLocks noChangeArrowheads="1"/>
          </p:cNvSpPr>
          <p:nvPr/>
        </p:nvSpPr>
        <p:spPr bwMode="auto">
          <a:xfrm>
            <a:off x="2825750" y="2889249"/>
            <a:ext cx="343852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tr-TR" sz="2400" dirty="0">
                <a:solidFill>
                  <a:schemeClr val="bg1"/>
                </a:solidFill>
                <a:effectLst>
                  <a:outerShdw blurRad="38100" dist="38100" dir="2700000" algn="tl">
                    <a:srgbClr val="C0C0C0"/>
                  </a:outerShdw>
                </a:effectLst>
                <a:latin typeface="Arial Black" pitchFamily="34" charset="0"/>
              </a:rPr>
              <a:t>Computer Graphics</a:t>
            </a:r>
            <a:endParaRPr lang="en-US" sz="2400" dirty="0">
              <a:solidFill>
                <a:schemeClr val="bg1"/>
              </a:solidFill>
              <a:effectLst>
                <a:outerShdw blurRad="38100" dist="38100" dir="2700000" algn="tl">
                  <a:srgbClr val="C0C0C0"/>
                </a:outerShdw>
              </a:effectLst>
              <a:latin typeface="Arial Black" pitchFamily="34" charset="0"/>
            </a:endParaRPr>
          </a:p>
        </p:txBody>
      </p:sp>
      <p:sp>
        <p:nvSpPr>
          <p:cNvPr id="2809" name="Text Box 761"/>
          <p:cNvSpPr txBox="1">
            <a:spLocks noChangeArrowheads="1"/>
          </p:cNvSpPr>
          <p:nvPr/>
        </p:nvSpPr>
        <p:spPr bwMode="auto">
          <a:xfrm>
            <a:off x="2348705" y="3606799"/>
            <a:ext cx="4392613"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sz="2200" dirty="0">
                <a:solidFill>
                  <a:schemeClr val="tx2"/>
                </a:solidFill>
                <a:effectLst>
                  <a:outerShdw blurRad="38100" dist="38100" dir="2700000" algn="tl">
                    <a:srgbClr val="C0C0C0"/>
                  </a:outerShdw>
                </a:effectLst>
                <a:latin typeface="Arial" charset="0"/>
              </a:rPr>
              <a:t>Lecture </a:t>
            </a:r>
            <a:r>
              <a:rPr lang="en-US" sz="2200" dirty="0" smtClean="0">
                <a:solidFill>
                  <a:schemeClr val="tx2"/>
                </a:solidFill>
                <a:effectLst>
                  <a:outerShdw blurRad="38100" dist="38100" dir="2700000" algn="tl">
                    <a:srgbClr val="C0C0C0"/>
                  </a:outerShdw>
                </a:effectLst>
                <a:latin typeface="Arial" charset="0"/>
              </a:rPr>
              <a:t>#0  </a:t>
            </a:r>
            <a:r>
              <a:rPr lang="tr-TR" sz="2200" dirty="0">
                <a:solidFill>
                  <a:schemeClr val="tx2"/>
                </a:solidFill>
                <a:effectLst>
                  <a:outerShdw blurRad="38100" dist="38100" dir="2700000" algn="tl">
                    <a:srgbClr val="C0C0C0"/>
                  </a:outerShdw>
                </a:effectLst>
                <a:latin typeface="Arial" charset="0"/>
              </a:rPr>
              <a:t>Organizational Issues</a:t>
            </a:r>
            <a:endParaRPr lang="en-US" sz="2200" dirty="0">
              <a:solidFill>
                <a:schemeClr val="tx2"/>
              </a:solidFill>
              <a:effectLst>
                <a:outerShdw blurRad="38100" dist="38100" dir="2700000" algn="tl">
                  <a:srgbClr val="C0C0C0"/>
                </a:outerShdw>
              </a:effectLst>
              <a:latin typeface="Arial" charset="0"/>
            </a:endParaRPr>
          </a:p>
        </p:txBody>
      </p:sp>
      <p:sp>
        <p:nvSpPr>
          <p:cNvPr id="6" name="Subtitle 2"/>
          <p:cNvSpPr txBox="1">
            <a:spLocks/>
          </p:cNvSpPr>
          <p:nvPr/>
        </p:nvSpPr>
        <p:spPr bwMode="auto">
          <a:xfrm>
            <a:off x="609600" y="45148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extLst>
      <p:ext uri="{BB962C8B-B14F-4D97-AF65-F5344CB8AC3E}">
        <p14:creationId xmlns:p14="http://schemas.microsoft.com/office/powerpoint/2010/main" val="4227553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About this Course</a:t>
            </a:r>
            <a:endParaRPr lang="en-US" altLang="de-DE">
              <a:solidFill>
                <a:schemeClr val="bg1"/>
              </a:solidFill>
            </a:endParaRPr>
          </a:p>
        </p:txBody>
      </p:sp>
      <p:sp>
        <p:nvSpPr>
          <p:cNvPr id="921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922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C8391C-B066-48E3-B2DF-72F588F93C26}" type="slidenum">
              <a:rPr lang="en-US" altLang="en-US" smtClean="0">
                <a:solidFill>
                  <a:srgbClr val="6699FF"/>
                </a:solidFill>
              </a:rPr>
              <a:pPr/>
              <a:t>2</a:t>
            </a:fld>
            <a:endParaRPr lang="en-US" altLang="en-US">
              <a:solidFill>
                <a:srgbClr val="6699FF"/>
              </a:solidFill>
            </a:endParaRPr>
          </a:p>
        </p:txBody>
      </p:sp>
      <p:graphicFrame>
        <p:nvGraphicFramePr>
          <p:cNvPr id="18" name="Tabelle 17"/>
          <p:cNvGraphicFramePr>
            <a:graphicFrameLocks noGrp="1"/>
          </p:cNvGraphicFramePr>
          <p:nvPr>
            <p:extLst>
              <p:ext uri="{D42A27DB-BD31-4B8C-83A1-F6EECF244321}">
                <p14:modId xmlns:p14="http://schemas.microsoft.com/office/powerpoint/2010/main" val="3026051887"/>
              </p:ext>
            </p:extLst>
          </p:nvPr>
        </p:nvGraphicFramePr>
        <p:xfrm>
          <a:off x="838200" y="1219202"/>
          <a:ext cx="7772401" cy="5029202"/>
        </p:xfrm>
        <a:graphic>
          <a:graphicData uri="http://schemas.openxmlformats.org/drawingml/2006/table">
            <a:tbl>
              <a:tblPr firstRow="1" firstCol="1" bandRow="1">
                <a:tableStyleId>{5C22544A-7EE6-4342-B048-85BDC9FD1C3A}</a:tableStyleId>
              </a:tblPr>
              <a:tblGrid>
                <a:gridCol w="2389473">
                  <a:extLst>
                    <a:ext uri="{9D8B030D-6E8A-4147-A177-3AD203B41FA5}">
                      <a16:colId xmlns:a16="http://schemas.microsoft.com/office/drawing/2014/main" val="20000"/>
                    </a:ext>
                  </a:extLst>
                </a:gridCol>
                <a:gridCol w="887127">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661640">
                  <a:extLst>
                    <a:ext uri="{9D8B030D-6E8A-4147-A177-3AD203B41FA5}">
                      <a16:colId xmlns:a16="http://schemas.microsoft.com/office/drawing/2014/main" val="20003"/>
                    </a:ext>
                  </a:extLst>
                </a:gridCol>
                <a:gridCol w="849100">
                  <a:extLst>
                    <a:ext uri="{9D8B030D-6E8A-4147-A177-3AD203B41FA5}">
                      <a16:colId xmlns:a16="http://schemas.microsoft.com/office/drawing/2014/main" val="20004"/>
                    </a:ext>
                  </a:extLst>
                </a:gridCol>
                <a:gridCol w="1097746">
                  <a:extLst>
                    <a:ext uri="{9D8B030D-6E8A-4147-A177-3AD203B41FA5}">
                      <a16:colId xmlns:a16="http://schemas.microsoft.com/office/drawing/2014/main" val="20005"/>
                    </a:ext>
                  </a:extLst>
                </a:gridCol>
                <a:gridCol w="896715">
                  <a:extLst>
                    <a:ext uri="{9D8B030D-6E8A-4147-A177-3AD203B41FA5}">
                      <a16:colId xmlns:a16="http://schemas.microsoft.com/office/drawing/2014/main" val="20006"/>
                    </a:ext>
                  </a:extLst>
                </a:gridCol>
              </a:tblGrid>
              <a:tr h="640080">
                <a:tc>
                  <a:txBody>
                    <a:bodyPr/>
                    <a:lstStyle/>
                    <a:p>
                      <a:pPr>
                        <a:spcAft>
                          <a:spcPts val="0"/>
                        </a:spcAft>
                      </a:pPr>
                      <a:r>
                        <a:rPr lang="tr-TR" sz="1500" dirty="0">
                          <a:effectLst/>
                        </a:rPr>
                        <a:t>Course </a:t>
                      </a:r>
                      <a:r>
                        <a:rPr lang="tr-TR" sz="1500" dirty="0" err="1">
                          <a:effectLst/>
                        </a:rPr>
                        <a:t>Title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Course </a:t>
                      </a:r>
                      <a:r>
                        <a:rPr lang="tr-TR" sz="1500" dirty="0" err="1">
                          <a:effectLst/>
                        </a:rPr>
                        <a:t>Code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Semester</a:t>
                      </a:r>
                      <a:endParaRPr lang="de-DE" sz="1500" dirty="0">
                        <a:effectLst/>
                        <a:latin typeface="Times New Roman"/>
                        <a:ea typeface="Times New Roman"/>
                      </a:endParaRPr>
                    </a:p>
                  </a:txBody>
                  <a:tcPr marL="9525" marR="9525" marT="9525" marB="9525" anchor="ctr"/>
                </a:tc>
                <a:tc gridSpan="2">
                  <a:txBody>
                    <a:bodyPr/>
                    <a:lstStyle/>
                    <a:p>
                      <a:pPr algn="ctr">
                        <a:spcAft>
                          <a:spcPts val="0"/>
                        </a:spcAft>
                      </a:pPr>
                      <a:r>
                        <a:rPr lang="tr-TR" sz="1500" dirty="0">
                          <a:effectLst/>
                        </a:rPr>
                        <a:t>Course </a:t>
                      </a:r>
                      <a:r>
                        <a:rPr lang="tr-TR" sz="1500" dirty="0" err="1">
                          <a:effectLst/>
                        </a:rPr>
                        <a:t>Hour</a:t>
                      </a:r>
                      <a:r>
                        <a:rPr lang="tr-TR" sz="1500" dirty="0">
                          <a:effectLst/>
                        </a:rPr>
                        <a:t>/</a:t>
                      </a:r>
                      <a:r>
                        <a:rPr lang="tr-TR" sz="1500" dirty="0" err="1">
                          <a:effectLst/>
                        </a:rPr>
                        <a:t>Week</a:t>
                      </a:r>
                      <a:endParaRPr lang="de-DE" sz="1500" dirty="0">
                        <a:effectLst/>
                        <a:latin typeface="Times New Roman"/>
                        <a:ea typeface="Times New Roman"/>
                      </a:endParaRPr>
                    </a:p>
                  </a:txBody>
                  <a:tcPr marL="9525" marR="9525" marT="9525" marB="9525" anchor="ctr"/>
                </a:tc>
                <a:tc hMerge="1">
                  <a:txBody>
                    <a:bodyPr/>
                    <a:lstStyle/>
                    <a:p>
                      <a:endParaRPr lang="de-DE"/>
                    </a:p>
                  </a:txBody>
                  <a:tcPr/>
                </a:tc>
                <a:tc>
                  <a:txBody>
                    <a:bodyPr/>
                    <a:lstStyle/>
                    <a:p>
                      <a:pPr algn="ctr">
                        <a:spcAft>
                          <a:spcPts val="0"/>
                        </a:spcAft>
                      </a:pPr>
                      <a:r>
                        <a:rPr lang="de-DE" sz="1500" dirty="0">
                          <a:effectLst/>
                        </a:rPr>
                        <a:t>ADU</a:t>
                      </a:r>
                      <a:r>
                        <a:rPr lang="tr-TR" sz="1500" dirty="0">
                          <a:effectLst/>
                        </a:rPr>
                        <a:t> Credit</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ECTS</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640080">
                <a:tc>
                  <a:txBody>
                    <a:bodyPr/>
                    <a:lstStyle/>
                    <a:p>
                      <a:pPr>
                        <a:spcAft>
                          <a:spcPts val="0"/>
                        </a:spcAft>
                      </a:pPr>
                      <a:r>
                        <a:rPr lang="tr-TR" sz="1500" dirty="0">
                          <a:effectLst/>
                        </a:rPr>
                        <a:t>Introduction to Computer </a:t>
                      </a:r>
                      <a:r>
                        <a:rPr lang="de-DE" sz="1500" dirty="0" err="1">
                          <a:effectLst/>
                        </a:rPr>
                        <a:t>Applications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CSE </a:t>
                      </a:r>
                      <a:r>
                        <a:rPr kumimoji="0" lang="de-DE" sz="1500" kern="1200" dirty="0" smtClean="0">
                          <a:solidFill>
                            <a:schemeClr val="dk1"/>
                          </a:solidFill>
                          <a:effectLst/>
                          <a:latin typeface="+mn-lt"/>
                          <a:ea typeface="+mn-ea"/>
                          <a:cs typeface="+mn-cs"/>
                        </a:rPr>
                        <a:t>411</a:t>
                      </a:r>
                      <a:endParaRPr kumimoji="0" lang="de-DE" sz="1500" kern="1200" dirty="0">
                        <a:solidFill>
                          <a:schemeClr val="dk1"/>
                        </a:solidFill>
                        <a:effectLst/>
                        <a:latin typeface="+mn-lt"/>
                        <a:ea typeface="+mn-ea"/>
                        <a:cs typeface="+mn-cs"/>
                      </a:endParaRPr>
                    </a:p>
                  </a:txBody>
                  <a:tcPr marL="9525" marR="9525" marT="9525" marB="9525" anchor="ctr"/>
                </a:tc>
                <a:tc>
                  <a:txBody>
                    <a:bodyPr/>
                    <a:lstStyle/>
                    <a:p>
                      <a:pPr algn="ctr">
                        <a:spcAft>
                          <a:spcPts val="0"/>
                        </a:spcAft>
                      </a:pPr>
                      <a:r>
                        <a:rPr lang="de-DE" sz="1500" dirty="0" smtClean="0">
                          <a:effectLst/>
                        </a:rPr>
                        <a:t>Fall</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Theory</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err="1">
                          <a:effectLst/>
                        </a:rPr>
                        <a:t>Practice</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de-DE" sz="1500" dirty="0" smtClean="0">
                          <a:effectLst/>
                        </a:rPr>
                        <a:t>6</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40822">
                <a:tc gridSpan="7">
                  <a:txBody>
                    <a:bodyPr/>
                    <a:lstStyle/>
                    <a:p>
                      <a:pPr>
                        <a:spcAft>
                          <a:spcPts val="0"/>
                        </a:spcAft>
                      </a:pPr>
                      <a:r>
                        <a:rPr lang="tr-TR" sz="1500" dirty="0">
                          <a:effectLst/>
                        </a:rPr>
                        <a:t>Course Type</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r h="340822">
                <a:tc gridSpan="6">
                  <a:txBody>
                    <a:bodyPr/>
                    <a:lstStyle/>
                    <a:p>
                      <a:pPr>
                        <a:spcAft>
                          <a:spcPts val="0"/>
                        </a:spcAft>
                      </a:pPr>
                      <a:r>
                        <a:rPr lang="tr-TR" sz="1500" dirty="0">
                          <a:effectLst/>
                        </a:rPr>
                        <a:t>1. Compulsory Courses </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340822">
                <a:tc gridSpan="6">
                  <a:txBody>
                    <a:bodyPr/>
                    <a:lstStyle/>
                    <a:p>
                      <a:pPr>
                        <a:spcAft>
                          <a:spcPts val="0"/>
                        </a:spcAft>
                      </a:pPr>
                      <a:r>
                        <a:rPr lang="tr-TR" sz="1500">
                          <a:effectLst/>
                        </a:rPr>
                        <a:t>1.1. Programme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340822">
                <a:tc gridSpan="6">
                  <a:txBody>
                    <a:bodyPr/>
                    <a:lstStyle/>
                    <a:p>
                      <a:pPr>
                        <a:spcAft>
                          <a:spcPts val="0"/>
                        </a:spcAft>
                      </a:pPr>
                      <a:r>
                        <a:rPr lang="tr-TR" sz="1500">
                          <a:effectLst/>
                        </a:rPr>
                        <a:t>1.2. University Compulsory Courses (UFND)</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340822">
                <a:tc gridSpan="6">
                  <a:txBody>
                    <a:bodyPr/>
                    <a:lstStyle/>
                    <a:p>
                      <a:pPr>
                        <a:spcAft>
                          <a:spcPts val="0"/>
                        </a:spcAft>
                      </a:pPr>
                      <a:r>
                        <a:rPr lang="tr-TR" sz="1500">
                          <a:effectLst/>
                        </a:rPr>
                        <a:t>1.3. YÖK (Higher Education Council)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highlight>
                            <a:srgbClr val="FFFF00"/>
                          </a:highligh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340822">
                <a:tc gridSpan="6">
                  <a:txBody>
                    <a:bodyPr/>
                    <a:lstStyle/>
                    <a:p>
                      <a:pPr>
                        <a:spcAft>
                          <a:spcPts val="0"/>
                        </a:spcAft>
                      </a:pPr>
                      <a:r>
                        <a:rPr lang="tr-TR" sz="1500">
                          <a:effectLst/>
                        </a:rPr>
                        <a:t>2.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340822">
                <a:tc gridSpan="6">
                  <a:txBody>
                    <a:bodyPr/>
                    <a:lstStyle/>
                    <a:p>
                      <a:pPr>
                        <a:spcAft>
                          <a:spcPts val="0"/>
                        </a:spcAft>
                      </a:pPr>
                      <a:r>
                        <a:rPr lang="tr-TR" sz="1500">
                          <a:effectLst/>
                        </a:rPr>
                        <a:t>2.1. Program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500" b="0" i="0" u="none" strike="noStrike" kern="1200" cap="none" spc="0" normalizeH="0" baseline="0" noProof="0" dirty="0" smtClean="0">
                          <a:ln>
                            <a:noFill/>
                          </a:ln>
                          <a:solidFill>
                            <a:prstClr val="black"/>
                          </a:solidFill>
                          <a:effectLst/>
                          <a:uLnTx/>
                          <a:uFillTx/>
                          <a:latin typeface="+mn-lt"/>
                          <a:ea typeface="+mn-ea"/>
                          <a:cs typeface="+mn-cs"/>
                        </a:rPr>
                        <a:t>X</a:t>
                      </a:r>
                      <a:endParaRPr lang="de-DE" sz="1200" dirty="0" smtClean="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340822">
                <a:tc gridSpan="6">
                  <a:txBody>
                    <a:bodyPr/>
                    <a:lstStyle/>
                    <a:p>
                      <a:pPr>
                        <a:spcAft>
                          <a:spcPts val="0"/>
                        </a:spcAft>
                      </a:pPr>
                      <a:r>
                        <a:rPr lang="tr-TR" sz="1500">
                          <a:effectLst/>
                        </a:rPr>
                        <a:t>2.2. University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r h="340822">
                <a:tc gridSpan="6">
                  <a:txBody>
                    <a:bodyPr/>
                    <a:lstStyle/>
                    <a:p>
                      <a:pPr>
                        <a:spcAft>
                          <a:spcPts val="0"/>
                        </a:spcAft>
                      </a:pPr>
                      <a:r>
                        <a:rPr lang="tr-TR" sz="1500">
                          <a:effectLst/>
                        </a:rPr>
                        <a:t>3.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0"/>
                  </a:ext>
                </a:extLst>
              </a:tr>
              <a:tr h="340822">
                <a:tc gridSpan="6">
                  <a:txBody>
                    <a:bodyPr/>
                    <a:lstStyle/>
                    <a:p>
                      <a:pPr>
                        <a:spcAft>
                          <a:spcPts val="0"/>
                        </a:spcAft>
                      </a:pPr>
                      <a:r>
                        <a:rPr lang="tr-TR" sz="1500">
                          <a:effectLst/>
                        </a:rPr>
                        <a:t>3.1. Compulsory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1"/>
                  </a:ext>
                </a:extLst>
              </a:tr>
              <a:tr h="340822">
                <a:tc gridSpan="6">
                  <a:txBody>
                    <a:bodyPr/>
                    <a:lstStyle/>
                    <a:p>
                      <a:pPr>
                        <a:spcAft>
                          <a:spcPts val="0"/>
                        </a:spcAft>
                      </a:pPr>
                      <a:r>
                        <a:rPr lang="tr-TR" sz="1500" dirty="0">
                          <a:effectLst/>
                        </a:rPr>
                        <a:t>3.2. </a:t>
                      </a:r>
                      <a:r>
                        <a:rPr lang="tr-TR" sz="1500" dirty="0" err="1">
                          <a:effectLst/>
                        </a:rPr>
                        <a:t>Elective</a:t>
                      </a:r>
                      <a:r>
                        <a:rPr lang="tr-TR" sz="1500" dirty="0">
                          <a:effectLst/>
                        </a:rPr>
                        <a:t> </a:t>
                      </a:r>
                      <a:r>
                        <a:rPr lang="tr-TR" sz="1500" dirty="0" err="1">
                          <a:effectLst/>
                        </a:rPr>
                        <a:t>Prerequisites</a:t>
                      </a:r>
                      <a:r>
                        <a:rPr lang="tr-TR" sz="1500" dirty="0">
                          <a:effectLst/>
                        </a:rPr>
                        <a:t> Courses</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dirty="0">
                          <a:effectLst/>
                        </a:rPr>
                        <a:t> </a:t>
                      </a: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12"/>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76200" y="228600"/>
            <a:ext cx="8229600" cy="838200"/>
          </a:xfrm>
        </p:spPr>
        <p:txBody>
          <a:bodyPr/>
          <a:lstStyle/>
          <a:p>
            <a:pPr eaLnBrk="1" hangingPunct="1"/>
            <a:r>
              <a:rPr lang="tr-TR" altLang="de-DE">
                <a:solidFill>
                  <a:schemeClr val="bg1"/>
                </a:solidFill>
              </a:rPr>
              <a:t>About this Course (Cont.)</a:t>
            </a:r>
            <a:endParaRPr lang="en-US" altLang="de-DE">
              <a:solidFill>
                <a:schemeClr val="bg1"/>
              </a:solidFill>
            </a:endParaRPr>
          </a:p>
        </p:txBody>
      </p:sp>
      <p:sp>
        <p:nvSpPr>
          <p:cNvPr id="1126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126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1E66C0-559F-4BCE-8FDC-860819C50565}" type="slidenum">
              <a:rPr lang="en-US" altLang="en-US" smtClean="0">
                <a:solidFill>
                  <a:srgbClr val="6699FF"/>
                </a:solidFill>
              </a:rPr>
              <a:pPr/>
              <a:t>3</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2622255193"/>
              </p:ext>
            </p:extLst>
          </p:nvPr>
        </p:nvGraphicFramePr>
        <p:xfrm>
          <a:off x="381000" y="1219200"/>
          <a:ext cx="8534400" cy="3451164"/>
        </p:xfrm>
        <a:graphic>
          <a:graphicData uri="http://schemas.openxmlformats.org/drawingml/2006/table">
            <a:tbl>
              <a:tblPr firstRow="1" firstCol="1" bandRow="1">
                <a:tableStyleId>{5C22544A-7EE6-4342-B048-85BDC9FD1C3A}</a:tableStyleId>
              </a:tblPr>
              <a:tblGrid>
                <a:gridCol w="3545767">
                  <a:extLst>
                    <a:ext uri="{9D8B030D-6E8A-4147-A177-3AD203B41FA5}">
                      <a16:colId xmlns:a16="http://schemas.microsoft.com/office/drawing/2014/main" val="20000"/>
                    </a:ext>
                  </a:extLst>
                </a:gridCol>
                <a:gridCol w="4988633">
                  <a:extLst>
                    <a:ext uri="{9D8B030D-6E8A-4147-A177-3AD203B41FA5}">
                      <a16:colId xmlns:a16="http://schemas.microsoft.com/office/drawing/2014/main" val="20001"/>
                    </a:ext>
                  </a:extLst>
                </a:gridCol>
              </a:tblGrid>
              <a:tr h="345754">
                <a:tc>
                  <a:txBody>
                    <a:bodyPr/>
                    <a:lstStyle/>
                    <a:p>
                      <a:pPr>
                        <a:spcAft>
                          <a:spcPts val="0"/>
                        </a:spcAft>
                      </a:pPr>
                      <a:r>
                        <a:rPr lang="tr-TR" sz="1500" dirty="0">
                          <a:effectLst/>
                        </a:rPr>
                        <a:t>Language of </a:t>
                      </a:r>
                      <a:r>
                        <a:rPr lang="tr-TR" sz="1500" dirty="0" err="1">
                          <a:effectLst/>
                        </a:rPr>
                        <a:t>Instruction</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a:effectLst/>
                        </a:rPr>
                        <a:t>English</a:t>
                      </a:r>
                      <a:endParaRPr lang="de-DE" sz="150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1303228">
                <a:tc>
                  <a:txBody>
                    <a:bodyPr/>
                    <a:lstStyle/>
                    <a:p>
                      <a:pPr>
                        <a:spcAft>
                          <a:spcPts val="0"/>
                        </a:spcAft>
                      </a:pPr>
                      <a:r>
                        <a:rPr lang="tr-TR" sz="1500">
                          <a:effectLst/>
                        </a:rPr>
                        <a:t>Level of Course</a:t>
                      </a:r>
                      <a:endParaRPr lang="de-DE" sz="1500">
                        <a:effectLst/>
                        <a:latin typeface="Times New Roman"/>
                        <a:ea typeface="Times New Roman"/>
                      </a:endParaRPr>
                    </a:p>
                  </a:txBody>
                  <a:tcPr marL="9525" marR="9525" marT="9525" marB="9525" anchor="ctr"/>
                </a:tc>
                <a:tc>
                  <a:txBody>
                    <a:bodyPr/>
                    <a:lstStyle/>
                    <a:p>
                      <a:pPr marL="0" algn="l" defTabSz="914400" rtl="0" eaLnBrk="1" latinLnBrk="0" hangingPunct="1">
                        <a:spcAft>
                          <a:spcPts val="0"/>
                        </a:spcAft>
                      </a:pP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Associate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Degree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Short</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Cycle</a:t>
                      </a:r>
                      <a:r>
                        <a:rPr lang="tr-TR" sz="1500" strike="sngStrike" kern="1200" dirty="0">
                          <a:solidFill>
                            <a:schemeClr val="dk1"/>
                          </a:solidFill>
                          <a:effectLst/>
                          <a:latin typeface="+mn-lt"/>
                          <a:ea typeface="+mn-ea"/>
                          <a:cs typeface="+mn-cs"/>
                        </a:rPr>
                        <a:t>)</a:t>
                      </a:r>
                      <a:endParaRPr lang="de-DE" sz="1500" strike="sngStrike" kern="1200" dirty="0">
                        <a:solidFill>
                          <a:schemeClr val="dk1"/>
                        </a:solidFill>
                        <a:effectLst/>
                        <a:latin typeface="+mn-lt"/>
                        <a:ea typeface="+mn-ea"/>
                        <a:cs typeface="+mn-cs"/>
                      </a:endParaRPr>
                    </a:p>
                    <a:p>
                      <a:pPr>
                        <a:spcAft>
                          <a:spcPts val="0"/>
                        </a:spcAft>
                      </a:pPr>
                      <a:r>
                        <a:rPr lang="tr-TR" sz="1500" strike="noStrike" baseline="0" dirty="0">
                          <a:effectLst/>
                        </a:rPr>
                        <a:t>      </a:t>
                      </a:r>
                      <a:r>
                        <a:rPr lang="tr-TR" sz="1500" strike="noStrike" baseline="0" dirty="0" err="1">
                          <a:effectLst/>
                        </a:rPr>
                        <a:t>Undergraduate</a:t>
                      </a:r>
                      <a:r>
                        <a:rPr lang="tr-TR" sz="1500" strike="noStrike" baseline="0" dirty="0">
                          <a:effectLst/>
                        </a:rPr>
                        <a:t> (First </a:t>
                      </a:r>
                      <a:r>
                        <a:rPr lang="tr-TR" sz="1500" strike="noStrike" baseline="0" dirty="0" err="1">
                          <a:effectLst/>
                        </a:rPr>
                        <a:t>Cycle</a:t>
                      </a:r>
                      <a:r>
                        <a:rPr lang="tr-TR" sz="1500" strike="noStrike" baseline="0" dirty="0">
                          <a:effectLst/>
                        </a:rPr>
                        <a:t>)</a:t>
                      </a:r>
                      <a:endParaRPr lang="de-DE" sz="1500" strike="noStrike" baseline="0" dirty="0">
                        <a:effectLst/>
                      </a:endParaRPr>
                    </a:p>
                    <a:p>
                      <a:pPr>
                        <a:spcAft>
                          <a:spcPts val="0"/>
                        </a:spcAft>
                      </a:pPr>
                      <a:r>
                        <a:rPr lang="tr-TR" sz="1500" strike="sngStrike" dirty="0">
                          <a:effectLst/>
                        </a:rPr>
                        <a:t>      </a:t>
                      </a:r>
                      <a:r>
                        <a:rPr lang="tr-TR" sz="1500" strike="sngStrike" dirty="0" err="1">
                          <a:effectLst/>
                        </a:rPr>
                        <a:t>Graduate</a:t>
                      </a:r>
                      <a:r>
                        <a:rPr lang="tr-TR" sz="1500" strike="sngStrike" dirty="0">
                          <a:effectLst/>
                        </a:rPr>
                        <a:t> (Second </a:t>
                      </a:r>
                      <a:r>
                        <a:rPr lang="tr-TR" sz="1500" strike="sngStrike" dirty="0" err="1">
                          <a:effectLst/>
                        </a:rPr>
                        <a:t>Cycle</a:t>
                      </a:r>
                      <a:r>
                        <a:rPr lang="tr-TR" sz="1500" strike="sngStrike" dirty="0">
                          <a:effectLst/>
                        </a:rPr>
                        <a:t>)</a:t>
                      </a:r>
                      <a:endParaRPr lang="de-DE" sz="1500" dirty="0">
                        <a:effectLst/>
                      </a:endParaRPr>
                    </a:p>
                    <a:p>
                      <a:pPr>
                        <a:spcAft>
                          <a:spcPts val="0"/>
                        </a:spcAft>
                      </a:pPr>
                      <a:r>
                        <a:rPr lang="tr-TR" sz="1500" strike="sngStrike" dirty="0">
                          <a:effectLst/>
                        </a:rPr>
                        <a:t>      </a:t>
                      </a:r>
                      <a:r>
                        <a:rPr lang="tr-TR" sz="1500" strike="sngStrike" dirty="0" err="1">
                          <a:effectLst/>
                        </a:rPr>
                        <a:t>Doctoral</a:t>
                      </a:r>
                      <a:r>
                        <a:rPr lang="tr-TR" sz="1500" strike="sngStrike" dirty="0">
                          <a:effectLst/>
                        </a:rPr>
                        <a:t> Course (Third </a:t>
                      </a:r>
                      <a:r>
                        <a:rPr lang="tr-TR" sz="1500" strike="sngStrike" dirty="0" err="1">
                          <a:effectLst/>
                        </a:rPr>
                        <a:t>Cycle</a:t>
                      </a:r>
                      <a:r>
                        <a:rPr lang="tr-TR" sz="1500" strike="sngStrike" dirty="0">
                          <a:effectLst/>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454086">
                <a:tc>
                  <a:txBody>
                    <a:bodyPr/>
                    <a:lstStyle/>
                    <a:p>
                      <a:pPr>
                        <a:spcAft>
                          <a:spcPts val="0"/>
                        </a:spcAft>
                      </a:pPr>
                      <a:r>
                        <a:rPr lang="en-US" sz="1500" dirty="0">
                          <a:effectLst/>
                        </a:rPr>
                        <a:t>Special Pre-Conditions of the Course </a:t>
                      </a:r>
                      <a:r>
                        <a:rPr lang="tr-TR" sz="1500" dirty="0">
                          <a:effectLst/>
                        </a:rPr>
                        <a:t>(</a:t>
                      </a:r>
                      <a:r>
                        <a:rPr lang="tr-TR" sz="1500" dirty="0" err="1">
                          <a:effectLst/>
                        </a:rPr>
                        <a:t>compulsory</a:t>
                      </a:r>
                      <a:r>
                        <a:rPr lang="tr-TR" sz="1500" dirty="0">
                          <a:effectLst/>
                        </a:rPr>
                        <a:t>) </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 </a:t>
                      </a:r>
                      <a:r>
                        <a:rPr lang="tr-TR" sz="1500" dirty="0" err="1">
                          <a:effectLst/>
                        </a:rPr>
                        <a:t>None</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1325932">
                <a:tc>
                  <a:txBody>
                    <a:bodyPr/>
                    <a:lstStyle/>
                    <a:p>
                      <a:pPr>
                        <a:spcAft>
                          <a:spcPts val="0"/>
                        </a:spcAft>
                      </a:pPr>
                      <a:r>
                        <a:rPr lang="tr-TR" sz="1500">
                          <a:effectLst/>
                        </a:rPr>
                        <a:t>Special Pre-Conditions of the Course </a:t>
                      </a:r>
                      <a:endParaRPr lang="de-DE" sz="1500">
                        <a:effectLst/>
                      </a:endParaRPr>
                    </a:p>
                    <a:p>
                      <a:pPr>
                        <a:spcAft>
                          <a:spcPts val="0"/>
                        </a:spcAft>
                      </a:pPr>
                      <a:r>
                        <a:rPr lang="tr-TR" sz="1500">
                          <a:effectLst/>
                        </a:rPr>
                        <a:t>(recommended) </a:t>
                      </a:r>
                      <a:endParaRPr lang="de-DE" sz="1500">
                        <a:effectLst/>
                        <a:latin typeface="Times New Roman"/>
                        <a:ea typeface="Times New Roman"/>
                      </a:endParaRPr>
                    </a:p>
                  </a:txBody>
                  <a:tcPr marL="9525" marR="9525" marT="9525" marB="9525" anchor="ctr"/>
                </a:tc>
                <a:tc>
                  <a:txBody>
                    <a:bodyPr/>
                    <a:lstStyle/>
                    <a:p>
                      <a:pPr algn="just">
                        <a:spcAft>
                          <a:spcPts val="0"/>
                        </a:spcAft>
                      </a:pPr>
                      <a:r>
                        <a:rPr lang="en-US" sz="1500" dirty="0" smtClean="0">
                          <a:effectLst/>
                          <a:latin typeface="Times New Roman"/>
                          <a:ea typeface="Times New Roman"/>
                        </a:rPr>
                        <a:t>Knowledge of computer programming and basic data structures, such as arrays, pointer lists, files, and record organization. Also some basic knowledge in analytic geometry, linear algebra, vector and tensor analysis, complex numbers, basic calculus, and numerical analysis is helpful. </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bl>
          </a:graphicData>
        </a:graphic>
      </p:graphicFrame>
      <p:graphicFrame>
        <p:nvGraphicFramePr>
          <p:cNvPr id="6" name="Tabelle 5"/>
          <p:cNvGraphicFramePr>
            <a:graphicFrameLocks noGrp="1"/>
          </p:cNvGraphicFramePr>
          <p:nvPr>
            <p:extLst>
              <p:ext uri="{D42A27DB-BD31-4B8C-83A1-F6EECF244321}">
                <p14:modId xmlns:p14="http://schemas.microsoft.com/office/powerpoint/2010/main" val="2891675278"/>
              </p:ext>
            </p:extLst>
          </p:nvPr>
        </p:nvGraphicFramePr>
        <p:xfrm>
          <a:off x="381000" y="4648200"/>
          <a:ext cx="8534400" cy="933450"/>
        </p:xfrm>
        <a:graphic>
          <a:graphicData uri="http://schemas.openxmlformats.org/drawingml/2006/table">
            <a:tbl>
              <a:tblPr firstRow="1" firstCol="1" bandRow="1">
                <a:tableStyleId>{5C22544A-7EE6-4342-B048-85BDC9FD1C3A}</a:tableStyleId>
              </a:tblPr>
              <a:tblGrid>
                <a:gridCol w="19050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609600">
                <a:tc>
                  <a:txBody>
                    <a:bodyPr/>
                    <a:lstStyle/>
                    <a:p>
                      <a:pPr>
                        <a:spcAft>
                          <a:spcPts val="0"/>
                        </a:spcAft>
                      </a:pPr>
                      <a:r>
                        <a:rPr lang="tr-TR" sz="1500" dirty="0">
                          <a:effectLst/>
                        </a:rPr>
                        <a:t>Course </a:t>
                      </a:r>
                      <a:r>
                        <a:rPr lang="tr-TR" sz="1500" dirty="0" err="1">
                          <a:effectLst/>
                        </a:rPr>
                        <a:t>Instructor</a:t>
                      </a:r>
                      <a:r>
                        <a:rPr lang="tr-TR" sz="1500" dirty="0">
                          <a:effectLst/>
                        </a:rPr>
                        <a:t>(s)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Dr. </a:t>
                      </a:r>
                      <a:r>
                        <a:rPr lang="tr-TR" sz="1500" dirty="0">
                          <a:effectLst/>
                        </a:rPr>
                        <a:t>Samsun M. Başarıcı</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Mail: sbasarici@</a:t>
                      </a:r>
                      <a:r>
                        <a:rPr lang="de-DE" sz="1500" dirty="0" err="1">
                          <a:effectLst/>
                        </a:rPr>
                        <a:t>adu</a:t>
                      </a:r>
                      <a:r>
                        <a:rPr lang="tr-TR" sz="1500" dirty="0">
                          <a:effectLst/>
                        </a:rPr>
                        <a:t>.edu.tr </a:t>
                      </a:r>
                      <a:endParaRPr lang="de-DE" sz="1500" dirty="0">
                        <a:effectLst/>
                      </a:endParaRPr>
                    </a:p>
                    <a:p>
                      <a:pPr>
                        <a:spcAft>
                          <a:spcPts val="0"/>
                        </a:spcAft>
                      </a:pPr>
                      <a:r>
                        <a:rPr lang="tr-TR" sz="1500" dirty="0">
                          <a:effectLst/>
                        </a:rPr>
                        <a:t>Web:</a:t>
                      </a:r>
                      <a:r>
                        <a:rPr lang="de-DE" sz="1500" dirty="0">
                          <a:effectLst/>
                        </a:rPr>
                        <a:t> http://akademik.adu.edu.tr/fakulte/muhendislik/personel/sbasarici/anasayfa</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bl>
          </a:graphicData>
        </a:graphic>
      </p:graphicFrame>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76200" y="381000"/>
            <a:ext cx="8229600" cy="838200"/>
          </a:xfrm>
        </p:spPr>
        <p:txBody>
          <a:bodyPr/>
          <a:lstStyle/>
          <a:p>
            <a:pPr eaLnBrk="1" hangingPunct="1"/>
            <a:r>
              <a:rPr lang="tr-TR" altLang="de-DE">
                <a:solidFill>
                  <a:schemeClr val="bg1"/>
                </a:solidFill>
              </a:rPr>
              <a:t>Main Objective</a:t>
            </a:r>
            <a:r>
              <a:rPr lang="de-DE" altLang="de-DE">
                <a:solidFill>
                  <a:schemeClr val="bg1"/>
                </a:solidFill>
              </a:rPr>
              <a:t>(s)</a:t>
            </a:r>
            <a:r>
              <a:rPr lang="tr-TR" altLang="de-DE">
                <a:solidFill>
                  <a:schemeClr val="bg1"/>
                </a:solidFill>
              </a:rPr>
              <a:t> of this Course</a:t>
            </a:r>
            <a:endParaRPr lang="en-US" altLang="de-DE">
              <a:solidFill>
                <a:schemeClr val="bg1"/>
              </a:solidFill>
            </a:endParaRPr>
          </a:p>
        </p:txBody>
      </p:sp>
      <p:sp>
        <p:nvSpPr>
          <p:cNvPr id="1331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331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24F6E2-FA13-4066-A207-4E994D1F1BAD}" type="slidenum">
              <a:rPr lang="en-US" altLang="en-US" smtClean="0">
                <a:solidFill>
                  <a:srgbClr val="6699FF"/>
                </a:solidFill>
              </a:rPr>
              <a:pPr/>
              <a:t>4</a:t>
            </a:fld>
            <a:endParaRPr lang="en-US" altLang="en-US">
              <a:solidFill>
                <a:srgbClr val="6699FF"/>
              </a:solidFill>
            </a:endParaRPr>
          </a:p>
        </p:txBody>
      </p:sp>
      <p:sp>
        <p:nvSpPr>
          <p:cNvPr id="13317" name="Rectangle 1027"/>
          <p:cNvSpPr txBox="1">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3000" dirty="0">
                <a:solidFill>
                  <a:srgbClr val="003399"/>
                </a:solidFill>
              </a:rPr>
              <a:t>In this course it is intended to introduce the basic concepts of computer graphics and provide a foundation for implementing commonly used computer graphics algorithms.</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Learning Outcomes of this Course</a:t>
            </a:r>
            <a:endParaRPr lang="en-US" altLang="de-DE">
              <a:solidFill>
                <a:schemeClr val="bg1"/>
              </a:solidFill>
            </a:endParaRPr>
          </a:p>
        </p:txBody>
      </p:sp>
      <p:sp>
        <p:nvSpPr>
          <p:cNvPr id="1536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536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943446-D875-4889-ADF5-AEB18B1AE2A1}" type="slidenum">
              <a:rPr lang="en-US" altLang="en-US" smtClean="0">
                <a:solidFill>
                  <a:srgbClr val="6699FF"/>
                </a:solidFill>
              </a:rPr>
              <a:pPr/>
              <a:t>5</a:t>
            </a:fld>
            <a:endParaRPr lang="en-US" altLang="en-US">
              <a:solidFill>
                <a:srgbClr val="6699FF"/>
              </a:solidFill>
            </a:endParaRPr>
          </a:p>
        </p:txBody>
      </p:sp>
      <p:sp>
        <p:nvSpPr>
          <p:cNvPr id="15365" name="Rectangle 1027"/>
          <p:cNvSpPr txBox="1">
            <a:spLocks noChangeArrowheads="1"/>
          </p:cNvSpPr>
          <p:nvPr/>
        </p:nvSpPr>
        <p:spPr bwMode="auto">
          <a:xfrm>
            <a:off x="228600" y="1295400"/>
            <a:ext cx="8839200" cy="506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tr-TR" altLang="de-DE" sz="3000" dirty="0">
                <a:solidFill>
                  <a:srgbClr val="003399"/>
                </a:solidFill>
              </a:rPr>
              <a:t>Upon successful completion of this course, students </a:t>
            </a:r>
            <a:r>
              <a:rPr lang="tr-TR" altLang="de-DE" sz="3000" dirty="0" smtClean="0">
                <a:solidFill>
                  <a:srgbClr val="003399"/>
                </a:solidFill>
              </a:rPr>
              <a:t>will</a:t>
            </a:r>
            <a:endParaRPr lang="de-DE" altLang="de-DE" sz="30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a:solidFill>
                  <a:srgbClr val="003399"/>
                </a:solidFill>
              </a:rPr>
              <a:t>Understand the basic concepts of graphics hardware and software</a:t>
            </a:r>
          </a:p>
          <a:p>
            <a:pPr lvl="1" algn="just">
              <a:spcBef>
                <a:spcPct val="20000"/>
              </a:spcBef>
              <a:buClr>
                <a:schemeClr val="accent1"/>
              </a:buClr>
              <a:buSzPct val="60000"/>
              <a:buFont typeface="Wingdings" panose="05000000000000000000" pitchFamily="2" charset="2"/>
              <a:buChar char="q"/>
            </a:pPr>
            <a:r>
              <a:rPr lang="en-US" altLang="de-DE" sz="2600" dirty="0">
                <a:solidFill>
                  <a:srgbClr val="003399"/>
                </a:solidFill>
              </a:rPr>
              <a:t>Develop computer graphics programs using OpenGL</a:t>
            </a:r>
          </a:p>
          <a:p>
            <a:pPr lvl="1" algn="just">
              <a:spcBef>
                <a:spcPct val="20000"/>
              </a:spcBef>
              <a:buClr>
                <a:schemeClr val="accent1"/>
              </a:buClr>
              <a:buSzPct val="60000"/>
              <a:buFont typeface="Wingdings" panose="05000000000000000000" pitchFamily="2" charset="2"/>
              <a:buChar char="q"/>
            </a:pPr>
            <a:r>
              <a:rPr lang="en-US" altLang="de-DE" sz="2600" dirty="0">
                <a:solidFill>
                  <a:srgbClr val="003399"/>
                </a:solidFill>
              </a:rPr>
              <a:t>Be able to add 2D and 3D graphics to their applications</a:t>
            </a:r>
          </a:p>
          <a:p>
            <a:pPr lvl="1" algn="just">
              <a:spcBef>
                <a:spcPct val="20000"/>
              </a:spcBef>
              <a:buClr>
                <a:schemeClr val="accent1"/>
              </a:buClr>
              <a:buSzPct val="60000"/>
              <a:buFont typeface="Wingdings" panose="05000000000000000000" pitchFamily="2" charset="2"/>
              <a:buChar char="q"/>
            </a:pPr>
            <a:r>
              <a:rPr lang="en-US" altLang="de-DE" sz="2600" dirty="0">
                <a:solidFill>
                  <a:srgbClr val="003399"/>
                </a:solidFill>
              </a:rPr>
              <a:t>Be able to write programs to display 2D and 3D data</a:t>
            </a:r>
          </a:p>
          <a:p>
            <a:pPr lvl="1" algn="just">
              <a:spcBef>
                <a:spcPct val="20000"/>
              </a:spcBef>
              <a:buClr>
                <a:schemeClr val="accent1"/>
              </a:buClr>
              <a:buSzPct val="60000"/>
              <a:buFont typeface="Wingdings" panose="05000000000000000000" pitchFamily="2" charset="2"/>
              <a:buChar char="q"/>
            </a:pPr>
            <a:r>
              <a:rPr lang="en-US" altLang="de-DE" sz="2600" dirty="0">
                <a:solidFill>
                  <a:srgbClr val="003399"/>
                </a:solidFill>
              </a:rPr>
              <a:t>Have the basic knowledge and ability to follow new topics in computer graphics field</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pPr eaLnBrk="1" hangingPunct="1"/>
            <a:r>
              <a:rPr lang="tr-TR" altLang="de-DE">
                <a:solidFill>
                  <a:schemeClr val="bg1"/>
                </a:solidFill>
              </a:rPr>
              <a:t>Course Content</a:t>
            </a:r>
            <a:endParaRPr lang="en-US" altLang="de-DE">
              <a:solidFill>
                <a:schemeClr val="bg1"/>
              </a:solidFill>
            </a:endParaRPr>
          </a:p>
        </p:txBody>
      </p:sp>
      <p:sp>
        <p:nvSpPr>
          <p:cNvPr id="1945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946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782C3B-B6CD-4E3B-BDE5-D06C3D892424}" type="slidenum">
              <a:rPr lang="en-US" altLang="en-US" smtClean="0">
                <a:solidFill>
                  <a:srgbClr val="6699FF"/>
                </a:solidFill>
              </a:rPr>
              <a:pPr/>
              <a:t>6</a:t>
            </a:fld>
            <a:endParaRPr lang="en-US" altLang="en-US">
              <a:solidFill>
                <a:srgbClr val="6699FF"/>
              </a:solidFill>
            </a:endParaRPr>
          </a:p>
        </p:txBody>
      </p:sp>
      <p:sp>
        <p:nvSpPr>
          <p:cNvPr id="19461" name="Rectangle 1027"/>
          <p:cNvSpPr txBox="1">
            <a:spLocks noChangeArrowheads="1"/>
          </p:cNvSpPr>
          <p:nvPr/>
        </p:nvSpPr>
        <p:spPr bwMode="auto">
          <a:xfrm>
            <a:off x="457200" y="1371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2800" dirty="0">
                <a:solidFill>
                  <a:srgbClr val="003399"/>
                </a:solidFill>
              </a:rPr>
              <a:t>This course provides students with the fundamental topics in computer graphics including an overview of graphic systems, output primitives, geometric transformations, viewing techniques, visible surface detection, rendering methods, color models and rendering.</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76200" y="228600"/>
            <a:ext cx="8229600" cy="838200"/>
          </a:xfrm>
        </p:spPr>
        <p:txBody>
          <a:bodyPr/>
          <a:lstStyle/>
          <a:p>
            <a:pPr eaLnBrk="1" hangingPunct="1"/>
            <a:r>
              <a:rPr lang="tr-TR" altLang="de-DE" dirty="0">
                <a:solidFill>
                  <a:schemeClr val="bg1"/>
                </a:solidFill>
              </a:rPr>
              <a:t>Resources	</a:t>
            </a:r>
            <a:endParaRPr lang="en-US" altLang="de-DE" dirty="0">
              <a:solidFill>
                <a:schemeClr val="bg1"/>
              </a:solidFill>
            </a:endParaRPr>
          </a:p>
        </p:txBody>
      </p:sp>
      <p:sp>
        <p:nvSpPr>
          <p:cNvPr id="2355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355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72B8C3-D649-456E-8AC9-A38781529730}" type="slidenum">
              <a:rPr lang="en-US" altLang="en-US" smtClean="0">
                <a:solidFill>
                  <a:srgbClr val="6699FF"/>
                </a:solidFill>
              </a:rPr>
              <a:pPr/>
              <a:t>7</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1574315722"/>
              </p:ext>
            </p:extLst>
          </p:nvPr>
        </p:nvGraphicFramePr>
        <p:xfrm>
          <a:off x="228600" y="1066800"/>
          <a:ext cx="8686800" cy="5486400"/>
        </p:xfrm>
        <a:graphic>
          <a:graphicData uri="http://schemas.openxmlformats.org/drawingml/2006/table">
            <a:tbl>
              <a:tblPr firstRow="1" firstCol="1" bandRow="1">
                <a:tableStyleId>{5C22544A-7EE6-4342-B048-85BDC9FD1C3A}</a:tableStyleId>
              </a:tblPr>
              <a:tblGrid>
                <a:gridCol w="3326527">
                  <a:extLst>
                    <a:ext uri="{9D8B030D-6E8A-4147-A177-3AD203B41FA5}">
                      <a16:colId xmlns:a16="http://schemas.microsoft.com/office/drawing/2014/main" val="20000"/>
                    </a:ext>
                  </a:extLst>
                </a:gridCol>
                <a:gridCol w="5360273">
                  <a:extLst>
                    <a:ext uri="{9D8B030D-6E8A-4147-A177-3AD203B41FA5}">
                      <a16:colId xmlns:a16="http://schemas.microsoft.com/office/drawing/2014/main" val="20001"/>
                    </a:ext>
                  </a:extLst>
                </a:gridCol>
              </a:tblGrid>
              <a:tr h="3481516">
                <a:tc>
                  <a:txBody>
                    <a:bodyPr/>
                    <a:lstStyle/>
                    <a:p>
                      <a:pPr>
                        <a:spcAft>
                          <a:spcPts val="0"/>
                        </a:spcAft>
                      </a:pPr>
                      <a:r>
                        <a:rPr lang="tr-TR" sz="1800" dirty="0" err="1">
                          <a:effectLst/>
                        </a:rPr>
                        <a:t>Required</a:t>
                      </a:r>
                      <a:r>
                        <a:rPr lang="tr-TR" sz="1800" dirty="0">
                          <a:effectLst/>
                        </a:rPr>
                        <a:t> Course </a:t>
                      </a:r>
                      <a:r>
                        <a:rPr lang="tr-TR" sz="1800" dirty="0" err="1">
                          <a:effectLst/>
                        </a:rPr>
                        <a:t>Material</a:t>
                      </a:r>
                      <a:r>
                        <a:rPr lang="tr-TR" sz="1800" dirty="0">
                          <a:effectLst/>
                        </a:rPr>
                        <a:t> (s) /Reading(s)/</a:t>
                      </a:r>
                      <a:r>
                        <a:rPr lang="tr-TR" sz="1800" dirty="0" err="1">
                          <a:effectLst/>
                        </a:rPr>
                        <a:t>Text</a:t>
                      </a:r>
                      <a:r>
                        <a:rPr lang="tr-TR" sz="1800" dirty="0">
                          <a:effectLst/>
                        </a:rPr>
                        <a:t> </a:t>
                      </a:r>
                      <a:r>
                        <a:rPr lang="tr-TR" sz="1800" dirty="0" err="1">
                          <a:effectLst/>
                        </a:rPr>
                        <a:t>Book</a:t>
                      </a:r>
                      <a:r>
                        <a:rPr lang="tr-TR" sz="1800" dirty="0">
                          <a:effectLst/>
                        </a:rPr>
                        <a:t> (s)</a:t>
                      </a:r>
                      <a:endParaRPr lang="de-DE" sz="1800" dirty="0">
                        <a:effectLst/>
                        <a:latin typeface="Times New Roman"/>
                        <a:ea typeface="Times New Roman"/>
                      </a:endParaRPr>
                    </a:p>
                  </a:txBody>
                  <a:tcPr marL="9525" marR="9525" marT="9525" marB="9525" anchor="ctr"/>
                </a:tc>
                <a:tc>
                  <a:txBody>
                    <a:bodyPr/>
                    <a:lstStyle/>
                    <a:p>
                      <a:pPr marL="342900" indent="-342900" algn="just">
                        <a:spcAft>
                          <a:spcPts val="0"/>
                        </a:spcAft>
                        <a:buAutoNum type="arabicParenR"/>
                      </a:pPr>
                      <a:r>
                        <a:rPr kumimoji="0" lang="en-US" sz="1800" kern="1200" baseline="0" dirty="0" smtClean="0">
                          <a:solidFill>
                            <a:schemeClr val="tx1"/>
                          </a:solidFill>
                          <a:effectLst/>
                          <a:latin typeface="+mn-lt"/>
                          <a:ea typeface="+mn-ea"/>
                          <a:cs typeface="+mn-cs"/>
                        </a:rPr>
                        <a:t>Donald Hearn, M. Pauline Baker, Warren R. </a:t>
                      </a:r>
                      <a:r>
                        <a:rPr kumimoji="0" lang="en-US" sz="1800" kern="1200" baseline="0" dirty="0" err="1" smtClean="0">
                          <a:solidFill>
                            <a:schemeClr val="tx1"/>
                          </a:solidFill>
                          <a:effectLst/>
                          <a:latin typeface="+mn-lt"/>
                          <a:ea typeface="+mn-ea"/>
                          <a:cs typeface="+mn-cs"/>
                        </a:rPr>
                        <a:t>Carithers</a:t>
                      </a:r>
                      <a:r>
                        <a:rPr kumimoji="0" lang="en-US" sz="1800" kern="1200" baseline="0" dirty="0" smtClean="0">
                          <a:solidFill>
                            <a:schemeClr val="tx1"/>
                          </a:solidFill>
                          <a:effectLst/>
                          <a:latin typeface="+mn-lt"/>
                          <a:ea typeface="+mn-ea"/>
                          <a:cs typeface="+mn-cs"/>
                        </a:rPr>
                        <a:t>, “Computer Graphics with OpenGL, 4th Edition”; Pearson, 2011, ISBN: 978-0132484572 (HB)</a:t>
                      </a:r>
                    </a:p>
                    <a:p>
                      <a:pPr marL="342900" indent="-342900" algn="just">
                        <a:spcAft>
                          <a:spcPts val="0"/>
                        </a:spcAft>
                        <a:buAutoNum type="arabicParenR"/>
                      </a:pPr>
                      <a:endParaRPr kumimoji="0" lang="en-US" sz="1800" kern="1200" baseline="0" dirty="0" smtClean="0">
                        <a:solidFill>
                          <a:schemeClr val="tx1"/>
                        </a:solidFill>
                        <a:effectLst/>
                        <a:latin typeface="+mn-lt"/>
                        <a:ea typeface="+mn-ea"/>
                        <a:cs typeface="+mn-cs"/>
                      </a:endParaRPr>
                    </a:p>
                    <a:p>
                      <a:pPr marL="342900" indent="-342900" algn="just">
                        <a:spcAft>
                          <a:spcPts val="0"/>
                        </a:spcAft>
                        <a:buAutoNum type="arabicParenR"/>
                      </a:pPr>
                      <a:r>
                        <a:rPr kumimoji="0" lang="en-US" sz="1800" kern="1200" baseline="0" dirty="0" smtClean="0">
                          <a:solidFill>
                            <a:schemeClr val="tx1"/>
                          </a:solidFill>
                          <a:effectLst/>
                          <a:latin typeface="+mn-lt"/>
                          <a:ea typeface="+mn-ea"/>
                          <a:cs typeface="+mn-cs"/>
                        </a:rPr>
                        <a:t>Jonas Gomez, Luiz Velho, Maria Costa Sousa, “Computer Graphics: Theory and Practice”, CRC Press, 2012, ISBN: 978-1568815800 (GVS</a:t>
                      </a:r>
                      <a:r>
                        <a:rPr kumimoji="0" lang="en-US" sz="1800" kern="1200" baseline="0" dirty="0" smtClean="0">
                          <a:solidFill>
                            <a:schemeClr val="tx1"/>
                          </a:solidFill>
                          <a:effectLst/>
                          <a:latin typeface="+mn-lt"/>
                          <a:ea typeface="+mn-ea"/>
                          <a:cs typeface="+mn-cs"/>
                        </a:rPr>
                        <a:t>)</a:t>
                      </a:r>
                    </a:p>
                    <a:p>
                      <a:pPr marL="342900" indent="-342900" algn="just">
                        <a:spcAft>
                          <a:spcPts val="0"/>
                        </a:spcAft>
                        <a:buAutoNum type="arabicParenR"/>
                      </a:pPr>
                      <a:endParaRPr kumimoji="0" lang="en-US" sz="1800" kern="1200" baseline="0" dirty="0" smtClean="0">
                        <a:solidFill>
                          <a:schemeClr val="tx1"/>
                        </a:solidFill>
                        <a:effectLst/>
                        <a:latin typeface="+mn-lt"/>
                        <a:ea typeface="+mn-ea"/>
                        <a:cs typeface="+mn-cs"/>
                      </a:endParaRPr>
                    </a:p>
                    <a:p>
                      <a:pPr marL="342900" indent="-342900" algn="just">
                        <a:spcAft>
                          <a:spcPts val="0"/>
                        </a:spcAft>
                        <a:buAutoNum type="arabicParenR"/>
                      </a:pPr>
                      <a:r>
                        <a:rPr kumimoji="0" lang="en-US" sz="1800" kern="1200" baseline="0" dirty="0" smtClean="0">
                          <a:solidFill>
                            <a:schemeClr val="tx1"/>
                          </a:solidFill>
                          <a:effectLst/>
                          <a:latin typeface="+mn-lt"/>
                          <a:ea typeface="+mn-ea"/>
                          <a:cs typeface="+mn-cs"/>
                        </a:rPr>
                        <a:t>Lecture Notes</a:t>
                      </a:r>
                      <a:endParaRPr kumimoji="0" lang="en-US" sz="1800" kern="1200" baseline="0" dirty="0" smtClean="0">
                        <a:solidFill>
                          <a:schemeClr val="tx1"/>
                        </a:solidFill>
                        <a:effectLst/>
                        <a:latin typeface="+mn-lt"/>
                        <a:ea typeface="+mn-ea"/>
                        <a:cs typeface="+mn-cs"/>
                      </a:endParaRPr>
                    </a:p>
                  </a:txBody>
                  <a:tcPr marL="9525" marR="9525" marT="9525" marB="9525" anchor="ctr"/>
                </a:tc>
                <a:extLst>
                  <a:ext uri="{0D108BD9-81ED-4DB2-BD59-A6C34878D82A}">
                    <a16:rowId xmlns:a16="http://schemas.microsoft.com/office/drawing/2014/main" val="10000"/>
                  </a:ext>
                </a:extLst>
              </a:tr>
              <a:tr h="2004884">
                <a:tc>
                  <a:txBody>
                    <a:bodyPr/>
                    <a:lstStyle/>
                    <a:p>
                      <a:pPr>
                        <a:spcAft>
                          <a:spcPts val="0"/>
                        </a:spcAft>
                      </a:pPr>
                      <a:r>
                        <a:rPr lang="tr-TR" sz="1800" dirty="0" err="1">
                          <a:effectLst/>
                        </a:rPr>
                        <a:t>Recommended</a:t>
                      </a:r>
                      <a:r>
                        <a:rPr lang="tr-TR" sz="1800" dirty="0">
                          <a:effectLst/>
                        </a:rPr>
                        <a:t> Course </a:t>
                      </a:r>
                      <a:r>
                        <a:rPr lang="tr-TR" sz="1800" dirty="0" err="1">
                          <a:effectLst/>
                        </a:rPr>
                        <a:t>Material</a:t>
                      </a:r>
                      <a:r>
                        <a:rPr lang="tr-TR" sz="1800" dirty="0">
                          <a:effectLst/>
                        </a:rPr>
                        <a:t> (s)/Reading(s)/</a:t>
                      </a:r>
                      <a:r>
                        <a:rPr lang="tr-TR" sz="1800" dirty="0" err="1">
                          <a:effectLst/>
                        </a:rPr>
                        <a:t>Other</a:t>
                      </a:r>
                      <a:endParaRPr lang="de-DE" sz="1800" dirty="0">
                        <a:effectLst/>
                        <a:latin typeface="Times New Roman"/>
                        <a:ea typeface="Times New Roman"/>
                      </a:endParaRPr>
                    </a:p>
                  </a:txBody>
                  <a:tcPr marL="9525" marR="9525" marT="9525" marB="9525" anchor="ctr"/>
                </a:tc>
                <a:tc>
                  <a:txBody>
                    <a:bodyPr/>
                    <a:lstStyle/>
                    <a:p>
                      <a:pPr algn="just"/>
                      <a:r>
                        <a:rPr lang="tr-TR" sz="1800" kern="1200" dirty="0" smtClean="0">
                          <a:solidFill>
                            <a:schemeClr val="dk1"/>
                          </a:solidFill>
                          <a:effectLst/>
                          <a:latin typeface="+mn-lt"/>
                          <a:ea typeface="+mn-ea"/>
                          <a:cs typeface="+mn-cs"/>
                        </a:rPr>
                        <a:t>Sumanta Guha, “Computer Graphics Through OpenGL: From Theory to Experiments”, CRC Press, 2010, ISBN: 978-1439846209 </a:t>
                      </a:r>
                      <a:endParaRPr lang="de-DE" sz="1800" kern="1200" dirty="0" smtClean="0">
                        <a:solidFill>
                          <a:schemeClr val="dk1"/>
                        </a:solidFill>
                        <a:effectLst/>
                        <a:latin typeface="+mn-lt"/>
                        <a:ea typeface="+mn-ea"/>
                        <a:cs typeface="+mn-cs"/>
                      </a:endParaRPr>
                    </a:p>
                    <a:p>
                      <a:pPr algn="just"/>
                      <a:r>
                        <a:rPr lang="tr-TR" sz="1800" kern="1200" dirty="0" smtClean="0">
                          <a:solidFill>
                            <a:schemeClr val="dk1"/>
                          </a:solidFill>
                          <a:effectLst/>
                          <a:latin typeface="+mn-lt"/>
                          <a:ea typeface="+mn-ea"/>
                          <a:cs typeface="+mn-cs"/>
                        </a:rPr>
                        <a:t> </a:t>
                      </a:r>
                      <a:endParaRPr lang="de-DE" sz="1800" kern="1200" dirty="0" smtClean="0">
                        <a:solidFill>
                          <a:schemeClr val="dk1"/>
                        </a:solidFill>
                        <a:effectLst/>
                        <a:latin typeface="+mn-lt"/>
                        <a:ea typeface="+mn-ea"/>
                        <a:cs typeface="+mn-cs"/>
                      </a:endParaRPr>
                    </a:p>
                    <a:p>
                      <a:pPr algn="just"/>
                      <a:r>
                        <a:rPr lang="tr-TR" sz="1800" kern="1200" dirty="0" smtClean="0">
                          <a:solidFill>
                            <a:schemeClr val="dk1"/>
                          </a:solidFill>
                          <a:effectLst/>
                          <a:latin typeface="+mn-lt"/>
                          <a:ea typeface="+mn-ea"/>
                          <a:cs typeface="+mn-cs"/>
                        </a:rPr>
                        <a:t>Jeffrey J. McConnell, “Computer Graphics: Theory into Practice”, Jones &amp; Bartlett Pub., 2005, ISBN: 978-0763722500</a:t>
                      </a:r>
                      <a:endParaRPr lang="de-DE" sz="1800" kern="1200" dirty="0" smtClean="0">
                        <a:solidFill>
                          <a:schemeClr val="dk1"/>
                        </a:solidFill>
                        <a:effectLst/>
                        <a:latin typeface="+mn-lt"/>
                        <a:ea typeface="+mn-ea"/>
                        <a:cs typeface="+mn-cs"/>
                      </a:endParaRPr>
                    </a:p>
                  </a:txBody>
                  <a:tcPr marL="9525" marR="9525" marT="9525" marB="9525" anchor="ctr"/>
                </a:tc>
                <a:extLst>
                  <a:ext uri="{0D108BD9-81ED-4DB2-BD59-A6C34878D82A}">
                    <a16:rowId xmlns:a16="http://schemas.microsoft.com/office/drawing/2014/main" val="10001"/>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609600" y="228600"/>
            <a:ext cx="8229600" cy="838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eaLnBrk="1" hangingPunct="1"/>
            <a:r>
              <a:rPr lang="tr-TR" altLang="de-DE" dirty="0" smtClean="0"/>
              <a:t>Resources</a:t>
            </a:r>
            <a:r>
              <a:rPr lang="de-DE" altLang="de-DE" dirty="0" smtClean="0"/>
              <a:t> (</a:t>
            </a:r>
            <a:r>
              <a:rPr lang="de-DE" altLang="de-DE" dirty="0" err="1" smtClean="0"/>
              <a:t>cont</a:t>
            </a:r>
            <a:r>
              <a:rPr lang="de-DE" altLang="de-DE" dirty="0" smtClean="0"/>
              <a:t>.)</a:t>
            </a:r>
            <a:r>
              <a:rPr lang="tr-TR" altLang="de-DE" dirty="0">
                <a:solidFill>
                  <a:schemeClr val="bg1"/>
                </a:solidFill>
              </a:rPr>
              <a:t>	</a:t>
            </a:r>
            <a:endParaRPr lang="en-US" altLang="de-DE" dirty="0">
              <a:solidFill>
                <a:schemeClr val="bg1"/>
              </a:solidFill>
            </a:endParaRPr>
          </a:p>
        </p:txBody>
      </p:sp>
      <p:sp>
        <p:nvSpPr>
          <p:cNvPr id="2355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355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72B8C3-D649-456E-8AC9-A38781529730}" type="slidenum">
              <a:rPr lang="en-US" altLang="en-US" smtClean="0">
                <a:solidFill>
                  <a:srgbClr val="6699FF"/>
                </a:solidFill>
              </a:rPr>
              <a:pPr/>
              <a:t>8</a:t>
            </a:fld>
            <a:endParaRPr lang="en-US" altLang="en-US">
              <a:solidFill>
                <a:srgbClr val="6699FF"/>
              </a:solidFill>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graphicFrame>
        <p:nvGraphicFramePr>
          <p:cNvPr id="8" name="Tabelle 7"/>
          <p:cNvGraphicFramePr>
            <a:graphicFrameLocks noGrp="1"/>
          </p:cNvGraphicFramePr>
          <p:nvPr>
            <p:extLst>
              <p:ext uri="{D42A27DB-BD31-4B8C-83A1-F6EECF244321}">
                <p14:modId xmlns:p14="http://schemas.microsoft.com/office/powerpoint/2010/main" val="1084004654"/>
              </p:ext>
            </p:extLst>
          </p:nvPr>
        </p:nvGraphicFramePr>
        <p:xfrm>
          <a:off x="114300" y="1163688"/>
          <a:ext cx="8801100" cy="5192662"/>
        </p:xfrm>
        <a:graphic>
          <a:graphicData uri="http://schemas.openxmlformats.org/drawingml/2006/table">
            <a:tbl>
              <a:tblPr firstRow="1" firstCol="1" bandRow="1">
                <a:tableStyleId>{5C22544A-7EE6-4342-B048-85BDC9FD1C3A}</a:tableStyleId>
              </a:tblPr>
              <a:tblGrid>
                <a:gridCol w="3370297">
                  <a:extLst>
                    <a:ext uri="{9D8B030D-6E8A-4147-A177-3AD203B41FA5}">
                      <a16:colId xmlns:a16="http://schemas.microsoft.com/office/drawing/2014/main" val="20000"/>
                    </a:ext>
                  </a:extLst>
                </a:gridCol>
                <a:gridCol w="5430803">
                  <a:extLst>
                    <a:ext uri="{9D8B030D-6E8A-4147-A177-3AD203B41FA5}">
                      <a16:colId xmlns:a16="http://schemas.microsoft.com/office/drawing/2014/main" val="20001"/>
                    </a:ext>
                  </a:extLst>
                </a:gridCol>
              </a:tblGrid>
              <a:tr h="5192662">
                <a:tc>
                  <a:txBody>
                    <a:bodyPr/>
                    <a:lstStyle/>
                    <a:p>
                      <a:pPr>
                        <a:spcAft>
                          <a:spcPts val="0"/>
                        </a:spcAft>
                      </a:pPr>
                      <a:r>
                        <a:rPr lang="tr-TR" sz="1800" dirty="0" smtClean="0">
                          <a:effectLst/>
                        </a:rPr>
                        <a:t>Recommended Course Material (s)/Reading(s)/Other</a:t>
                      </a:r>
                      <a:endParaRPr lang="de-DE" sz="1800" dirty="0">
                        <a:effectLst/>
                        <a:latin typeface="Times New Roman"/>
                        <a:ea typeface="Times New Roman"/>
                      </a:endParaRPr>
                    </a:p>
                  </a:txBody>
                  <a:tcPr marL="9525" marR="9525" marT="9518" marB="9518" anchor="ctr"/>
                </a:tc>
                <a:tc>
                  <a:txBody>
                    <a:bodyPr/>
                    <a:lstStyle/>
                    <a:p>
                      <a:pPr algn="just"/>
                      <a:r>
                        <a:rPr lang="en-US" sz="1800" b="0" kern="1200" dirty="0" smtClean="0">
                          <a:solidFill>
                            <a:schemeClr val="dk1"/>
                          </a:solidFill>
                          <a:effectLst/>
                          <a:latin typeface="+mn-lt"/>
                          <a:ea typeface="+mn-ea"/>
                          <a:cs typeface="+mn-cs"/>
                        </a:rPr>
                        <a:t>Kelvin Sung, Peter Shirley, Steven Baer, “Essentials of Interactive Computer Graphics: Concepts and Implementation”, CRC Press, 2008, ISBN: 978-1568812571 </a:t>
                      </a:r>
                    </a:p>
                    <a:p>
                      <a:endParaRPr lang="de-DE" sz="180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Richard S. Wright, Nicholas Haemel, Graham Sellers, Benjamin Lipchak, “OpenGL SuperBible: Comprehensive Tutorial and Reference”, Addison-Wesley, 2010, ISBN: 978-0321712615</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 </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Edward Angel, “Interactive Computer Graphics. A Top-Down Approach Using OpenGL”, Addison-Wesley, 2005, ISBN: 978-0321312525</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 </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hlinkClick r:id="rId5"/>
                        </a:rPr>
                        <a:t>http://www.glprogramming.com/</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 </a:t>
                      </a:r>
                      <a:endParaRPr lang="de-DE" sz="1800" b="0" kern="1200" dirty="0" smtClean="0">
                        <a:solidFill>
                          <a:schemeClr val="dk1"/>
                        </a:solidFill>
                        <a:effectLst/>
                        <a:latin typeface="+mn-lt"/>
                        <a:ea typeface="+mn-ea"/>
                        <a:cs typeface="+mn-cs"/>
                      </a:endParaRPr>
                    </a:p>
                    <a:p>
                      <a:pPr algn="just"/>
                      <a:r>
                        <a:rPr lang="tr-TR" sz="1800" b="0" kern="1200" dirty="0" smtClean="0">
                          <a:solidFill>
                            <a:schemeClr val="dk1"/>
                          </a:solidFill>
                          <a:effectLst/>
                          <a:latin typeface="+mn-lt"/>
                          <a:ea typeface="+mn-ea"/>
                          <a:cs typeface="+mn-cs"/>
                        </a:rPr>
                        <a:t>Other resources will be announced during the course</a:t>
                      </a:r>
                    </a:p>
                  </a:txBody>
                  <a:tcPr marL="9525" marR="9525" marT="9518" marB="9518" anchor="ctr">
                    <a:solidFill>
                      <a:srgbClr val="DDDDDD"/>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709653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a:xfrm>
            <a:off x="76200" y="0"/>
            <a:ext cx="8229600" cy="838200"/>
          </a:xfrm>
        </p:spPr>
        <p:txBody>
          <a:bodyPr/>
          <a:lstStyle/>
          <a:p>
            <a:pPr eaLnBrk="1" hangingPunct="1"/>
            <a:r>
              <a:rPr lang="tr-TR" altLang="de-DE">
                <a:solidFill>
                  <a:schemeClr val="bg1"/>
                </a:solidFill>
              </a:rPr>
              <a:t>Course Schedule (Weekly)</a:t>
            </a:r>
            <a:endParaRPr lang="en-US" altLang="de-DE">
              <a:solidFill>
                <a:schemeClr val="bg1"/>
              </a:solidFill>
            </a:endParaRPr>
          </a:p>
        </p:txBody>
      </p:sp>
      <p:sp>
        <p:nvSpPr>
          <p:cNvPr id="2560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560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D6DAE3-4D24-4DD7-A8DF-59D0005730B7}" type="slidenum">
              <a:rPr lang="en-US" altLang="en-US" smtClean="0">
                <a:solidFill>
                  <a:srgbClr val="6699FF"/>
                </a:solidFill>
              </a:rPr>
              <a:pPr/>
              <a:t>9</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1738149408"/>
              </p:ext>
            </p:extLst>
          </p:nvPr>
        </p:nvGraphicFramePr>
        <p:xfrm>
          <a:off x="76201" y="808036"/>
          <a:ext cx="8839200" cy="5692537"/>
        </p:xfrm>
        <a:graphic>
          <a:graphicData uri="http://schemas.openxmlformats.org/drawingml/2006/table">
            <a:tbl>
              <a:tblPr firstRow="1" firstCol="1" bandRow="1">
                <a:tableStyleId>{5C22544A-7EE6-4342-B048-85BDC9FD1C3A}</a:tableStyleId>
              </a:tblPr>
              <a:tblGrid>
                <a:gridCol w="595456">
                  <a:extLst>
                    <a:ext uri="{9D8B030D-6E8A-4147-A177-3AD203B41FA5}">
                      <a16:colId xmlns:a16="http://schemas.microsoft.com/office/drawing/2014/main" val="20000"/>
                    </a:ext>
                  </a:extLst>
                </a:gridCol>
                <a:gridCol w="3225579">
                  <a:extLst>
                    <a:ext uri="{9D8B030D-6E8A-4147-A177-3AD203B41FA5}">
                      <a16:colId xmlns:a16="http://schemas.microsoft.com/office/drawing/2014/main" val="20001"/>
                    </a:ext>
                  </a:extLst>
                </a:gridCol>
                <a:gridCol w="2655964">
                  <a:extLst>
                    <a:ext uri="{9D8B030D-6E8A-4147-A177-3AD203B41FA5}">
                      <a16:colId xmlns:a16="http://schemas.microsoft.com/office/drawing/2014/main" val="1972124764"/>
                    </a:ext>
                  </a:extLst>
                </a:gridCol>
                <a:gridCol w="2362201">
                  <a:extLst>
                    <a:ext uri="{9D8B030D-6E8A-4147-A177-3AD203B41FA5}">
                      <a16:colId xmlns:a16="http://schemas.microsoft.com/office/drawing/2014/main" val="20002"/>
                    </a:ext>
                  </a:extLst>
                </a:gridCol>
              </a:tblGrid>
              <a:tr h="966912">
                <a:tc>
                  <a:txBody>
                    <a:bodyPr/>
                    <a:lstStyle/>
                    <a:p>
                      <a:pPr>
                        <a:spcAft>
                          <a:spcPts val="0"/>
                        </a:spcAft>
                      </a:pPr>
                      <a:r>
                        <a:rPr lang="tr-TR" sz="1500" dirty="0" err="1">
                          <a:effectLst/>
                        </a:rPr>
                        <a:t>Week</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Topics</a:t>
                      </a:r>
                      <a:endParaRPr lang="de-DE" sz="1500" dirty="0">
                        <a:effectLst/>
                        <a:latin typeface="Times New Roman"/>
                        <a:ea typeface="Times New Roman"/>
                      </a:endParaRPr>
                    </a:p>
                  </a:txBody>
                  <a:tcPr marL="9525" marR="9525" marT="9525" marB="9525" anchor="ctr"/>
                </a:tc>
                <a:tc>
                  <a:txBody>
                    <a:bodyPr/>
                    <a:lstStyle/>
                    <a:p>
                      <a:pPr algn="l">
                        <a:spcAft>
                          <a:spcPts val="0"/>
                        </a:spcAft>
                      </a:pPr>
                      <a:r>
                        <a:rPr lang="tr-TR" sz="1500" dirty="0">
                          <a:effectLst/>
                        </a:rPr>
                        <a:t>Preliminary </a:t>
                      </a:r>
                      <a:r>
                        <a:rPr lang="tr-TR" sz="1500" dirty="0" err="1">
                          <a:effectLst/>
                        </a:rPr>
                        <a:t>Preparation</a:t>
                      </a:r>
                      <a:endParaRPr lang="de-DE" sz="1500" dirty="0">
                        <a:effectLst/>
                        <a:latin typeface="Times New Roman"/>
                        <a:ea typeface="Times New Roman"/>
                      </a:endParaRPr>
                    </a:p>
                  </a:txBody>
                  <a:tcPr marL="9525" marR="9525" marT="9525" marB="9525" anchor="ctr"/>
                </a:tc>
                <a:tc>
                  <a:txBody>
                    <a:bodyPr/>
                    <a:lstStyle/>
                    <a:p>
                      <a:r>
                        <a:rPr kumimoji="0" lang="en-US" sz="1500" b="1" kern="1200" dirty="0">
                          <a:solidFill>
                            <a:schemeClr val="lt1"/>
                          </a:solidFill>
                          <a:effectLst/>
                          <a:latin typeface="+mn-lt"/>
                          <a:ea typeface="+mn-ea"/>
                          <a:cs typeface="+mn-cs"/>
                        </a:rPr>
                        <a:t>Methodology and Implementation (theory, practice, assignment </a:t>
                      </a:r>
                      <a:r>
                        <a:rPr kumimoji="0" lang="en-US" sz="1500" b="1" kern="1200" dirty="0" err="1">
                          <a:solidFill>
                            <a:schemeClr val="lt1"/>
                          </a:solidFill>
                          <a:effectLst/>
                          <a:latin typeface="+mn-lt"/>
                          <a:ea typeface="+mn-ea"/>
                          <a:cs typeface="+mn-cs"/>
                        </a:rPr>
                        <a:t>etc</a:t>
                      </a:r>
                      <a:r>
                        <a:rPr kumimoji="0" lang="en-US" sz="1500" b="1" kern="1200" dirty="0">
                          <a:solidFill>
                            <a:schemeClr val="lt1"/>
                          </a:solidFill>
                          <a:effectLst/>
                          <a:latin typeface="+mn-lt"/>
                          <a:ea typeface="+mn-ea"/>
                          <a:cs typeface="+mn-cs"/>
                        </a:rPr>
                        <a:t>)</a:t>
                      </a:r>
                      <a:endParaRPr lang="tr-TR" sz="1800" dirty="0"/>
                    </a:p>
                  </a:txBody>
                  <a:tcPr marL="9525" marR="9525" marT="9525" marB="9525" anchor="ctr"/>
                </a:tc>
                <a:extLst>
                  <a:ext uri="{0D108BD9-81ED-4DB2-BD59-A6C34878D82A}">
                    <a16:rowId xmlns:a16="http://schemas.microsoft.com/office/drawing/2014/main" val="10000"/>
                  </a:ext>
                </a:extLst>
              </a:tr>
              <a:tr h="707595">
                <a:tc>
                  <a:txBody>
                    <a:bodyPr/>
                    <a:lstStyle/>
                    <a:p>
                      <a:pPr algn="ctr">
                        <a:spcAft>
                          <a:spcPts val="0"/>
                        </a:spcAft>
                      </a:pPr>
                      <a:r>
                        <a:rPr lang="tr-TR" sz="1500" dirty="0">
                          <a:effectLst/>
                        </a:rPr>
                        <a:t>1</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a:solidFill>
                            <a:schemeClr val="dk1"/>
                          </a:solidFill>
                          <a:effectLst/>
                          <a:latin typeface="+mn-lt"/>
                          <a:ea typeface="+mn-ea"/>
                          <a:cs typeface="+mn-cs"/>
                        </a:rPr>
                        <a:t>Introduction and overview, introduction to OpenGL</a:t>
                      </a:r>
                      <a:endParaRPr lang="de-DE" sz="15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HB Ch. 1-3 &amp; App. C, GVS Ch. 1</a:t>
                      </a:r>
                      <a:endParaRPr lang="de-DE" sz="15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C++ (Refreshment), Installing &amp; using OpenGL (first steps)</a:t>
                      </a:r>
                      <a:endParaRPr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1"/>
                  </a:ext>
                </a:extLst>
              </a:tr>
              <a:tr h="634653">
                <a:tc>
                  <a:txBody>
                    <a:bodyPr/>
                    <a:lstStyle/>
                    <a:p>
                      <a:pPr algn="ctr">
                        <a:spcAft>
                          <a:spcPts val="0"/>
                        </a:spcAft>
                      </a:pPr>
                      <a:r>
                        <a:rPr lang="tr-TR" sz="1500">
                          <a:effectLst/>
                        </a:rPr>
                        <a:t>2</a:t>
                      </a:r>
                      <a:endParaRPr lang="de-DE" sz="150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Mathematics for CG</a:t>
                      </a:r>
                      <a:endParaRPr lang="de-DE" sz="1500" kern="120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HB App. A, GVS Ch. 2-4</a:t>
                      </a:r>
                      <a:endParaRPr lang="de-DE" sz="15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C++, Installing &amp; using OpenGL (cont.)</a:t>
                      </a:r>
                      <a:endParaRPr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2"/>
                  </a:ext>
                </a:extLst>
              </a:tr>
              <a:tr h="452335">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Graphics Output Primitives</a:t>
                      </a:r>
                      <a:endParaRPr lang="de-DE" sz="1500" kern="120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a:solidFill>
                            <a:schemeClr val="dk1"/>
                          </a:solidFill>
                          <a:effectLst/>
                          <a:latin typeface="+mn-lt"/>
                          <a:ea typeface="+mn-ea"/>
                          <a:cs typeface="+mn-cs"/>
                        </a:rPr>
                        <a:t>HB Ch. 4, GVS Ch. 7 (partly)</a:t>
                      </a:r>
                      <a:endParaRPr lang="de-DE" sz="1500" kern="120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Drawing simple primitives</a:t>
                      </a:r>
                      <a:endParaRPr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3"/>
                  </a:ext>
                </a:extLst>
              </a:tr>
              <a:tr h="707595">
                <a:tc>
                  <a:txBody>
                    <a:bodyPr/>
                    <a:lstStyle/>
                    <a:p>
                      <a:pPr algn="ctr">
                        <a:spcAft>
                          <a:spcPts val="0"/>
                        </a:spcAft>
                      </a:pPr>
                      <a:r>
                        <a:rPr lang="tr-TR" sz="1500" dirty="0">
                          <a:effectLst/>
                        </a:rPr>
                        <a:t>4</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Attributes of Graphics Primitives</a:t>
                      </a:r>
                      <a:endParaRPr lang="de-DE" sz="1500" kern="120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a:solidFill>
                            <a:schemeClr val="dk1"/>
                          </a:solidFill>
                          <a:effectLst/>
                          <a:latin typeface="+mn-lt"/>
                          <a:ea typeface="+mn-ea"/>
                          <a:cs typeface="+mn-cs"/>
                        </a:rPr>
                        <a:t>HB Ch. 5-6 </a:t>
                      </a:r>
                      <a:endParaRPr lang="de-DE" sz="1500" kern="1200">
                        <a:solidFill>
                          <a:schemeClr val="dk1"/>
                        </a:solidFill>
                        <a:effectLst/>
                        <a:latin typeface="+mn-lt"/>
                        <a:ea typeface="+mn-ea"/>
                        <a:cs typeface="+mn-cs"/>
                      </a:endParaRPr>
                    </a:p>
                  </a:txBody>
                  <a:tcPr marL="9525" marR="9525" marT="9525" marB="9525"/>
                </a:tc>
                <a:tc>
                  <a:txBody>
                    <a:bodyPr/>
                    <a:lstStyle/>
                    <a:p>
                      <a:pPr algn="l">
                        <a:spcAft>
                          <a:spcPts val="0"/>
                        </a:spcAft>
                      </a:pPr>
                      <a:r>
                        <a:rPr lang="en-US" sz="1500" kern="1200" dirty="0">
                          <a:solidFill>
                            <a:schemeClr val="dk1"/>
                          </a:solidFill>
                          <a:effectLst/>
                          <a:latin typeface="+mn-lt"/>
                          <a:ea typeface="+mn-ea"/>
                          <a:cs typeface="+mn-cs"/>
                        </a:rPr>
                        <a:t>Drawing simple primitives (cont</a:t>
                      </a:r>
                      <a:r>
                        <a:rPr lang="en-US" sz="1500" kern="1200" dirty="0" smtClean="0">
                          <a:solidFill>
                            <a:schemeClr val="dk1"/>
                          </a:solidFill>
                          <a:effectLst/>
                          <a:latin typeface="+mn-lt"/>
                          <a:ea typeface="+mn-ea"/>
                          <a:cs typeface="+mn-cs"/>
                        </a:rPr>
                        <a:t>.)</a:t>
                      </a:r>
                      <a:endParaRPr lang="tr-TR" sz="1500" kern="1200" dirty="0" smtClean="0">
                        <a:solidFill>
                          <a:schemeClr val="dk1"/>
                        </a:solidFill>
                        <a:effectLst/>
                        <a:latin typeface="+mn-lt"/>
                        <a:ea typeface="+mn-ea"/>
                        <a:cs typeface="+mn-cs"/>
                      </a:endParaRPr>
                    </a:p>
                    <a:p>
                      <a:pPr algn="ctr">
                        <a:spcAft>
                          <a:spcPts val="0"/>
                        </a:spcAft>
                      </a:pPr>
                      <a:r>
                        <a:rPr lang="en-US" sz="1500" b="1" kern="1200" dirty="0" smtClean="0">
                          <a:solidFill>
                            <a:schemeClr val="dk1"/>
                          </a:solidFill>
                          <a:effectLst/>
                          <a:latin typeface="+mn-lt"/>
                          <a:ea typeface="+mn-ea"/>
                          <a:cs typeface="+mn-cs"/>
                        </a:rPr>
                        <a:t>Assignment </a:t>
                      </a:r>
                      <a:r>
                        <a:rPr lang="en-US" sz="1500" b="1" kern="1200" dirty="0">
                          <a:solidFill>
                            <a:schemeClr val="dk1"/>
                          </a:solidFill>
                          <a:effectLst/>
                          <a:latin typeface="+mn-lt"/>
                          <a:ea typeface="+mn-ea"/>
                          <a:cs typeface="+mn-cs"/>
                        </a:rPr>
                        <a:t>1</a:t>
                      </a:r>
                      <a:endParaRPr lang="de-DE" sz="1500" b="1"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4"/>
                  </a:ext>
                </a:extLst>
              </a:tr>
              <a:tr h="478105">
                <a:tc>
                  <a:txBody>
                    <a:bodyPr/>
                    <a:lstStyle/>
                    <a:p>
                      <a:pPr algn="ctr">
                        <a:spcAft>
                          <a:spcPts val="0"/>
                        </a:spcAft>
                      </a:pPr>
                      <a:r>
                        <a:rPr lang="tr-TR" sz="1500" dirty="0">
                          <a:effectLst/>
                        </a:rPr>
                        <a:t>5</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a:solidFill>
                            <a:schemeClr val="dk1"/>
                          </a:solidFill>
                          <a:effectLst/>
                          <a:latin typeface="+mn-lt"/>
                          <a:ea typeface="+mn-ea"/>
                          <a:cs typeface="+mn-cs"/>
                        </a:rPr>
                        <a:t>Interactive Input Methods</a:t>
                      </a:r>
                      <a:endParaRPr lang="de-DE" sz="1500" kern="1200" dirty="0">
                        <a:solidFill>
                          <a:schemeClr val="dk1"/>
                        </a:solidFill>
                        <a:effectLst/>
                        <a:latin typeface="+mn-lt"/>
                        <a:ea typeface="+mn-ea"/>
                        <a:cs typeface="+mn-cs"/>
                      </a:endParaRPr>
                    </a:p>
                  </a:txBody>
                  <a:tcPr marL="9525" marR="9525" marT="9525" marB="9525"/>
                </a:tc>
                <a:tc>
                  <a:txBody>
                    <a:bodyPr/>
                    <a:lstStyle/>
                    <a:p>
                      <a:pPr>
                        <a:spcAft>
                          <a:spcPts val="0"/>
                        </a:spcAft>
                      </a:pPr>
                      <a:r>
                        <a:rPr lang="tr-TR" sz="1500" kern="1200" dirty="0">
                          <a:solidFill>
                            <a:schemeClr val="dk1"/>
                          </a:solidFill>
                          <a:effectLst/>
                          <a:latin typeface="+mn-lt"/>
                          <a:ea typeface="+mn-ea"/>
                          <a:cs typeface="+mn-cs"/>
                        </a:rPr>
                        <a:t>HB Ch. 20</a:t>
                      </a:r>
                      <a:endParaRPr lang="de-DE" sz="1500" kern="1200" dirty="0">
                        <a:solidFill>
                          <a:schemeClr val="dk1"/>
                        </a:solidFill>
                        <a:effectLst/>
                        <a:latin typeface="+mn-lt"/>
                        <a:ea typeface="+mn-ea"/>
                        <a:cs typeface="+mn-cs"/>
                      </a:endParaRPr>
                    </a:p>
                  </a:txBody>
                  <a:tcPr marL="9525" marR="9525" marT="9525" marB="9525"/>
                </a:tc>
                <a:tc>
                  <a:txBody>
                    <a:bodyPr/>
                    <a:lstStyle/>
                    <a:p>
                      <a:pPr>
                        <a:spcAft>
                          <a:spcPts val="0"/>
                        </a:spcAft>
                      </a:pPr>
                      <a:r>
                        <a:rPr lang="en-US" sz="1500" kern="1200" dirty="0">
                          <a:solidFill>
                            <a:schemeClr val="dk1"/>
                          </a:solidFill>
                          <a:effectLst/>
                          <a:latin typeface="+mn-lt"/>
                          <a:ea typeface="+mn-ea"/>
                          <a:cs typeface="+mn-cs"/>
                        </a:rPr>
                        <a:t>Creating menus, submenus etc</a:t>
                      </a:r>
                      <a:r>
                        <a:rPr lang="en-US" sz="1500" kern="1200" dirty="0" smtClean="0">
                          <a:solidFill>
                            <a:schemeClr val="dk1"/>
                          </a:solidFill>
                          <a:effectLst/>
                          <a:latin typeface="+mn-lt"/>
                          <a:ea typeface="+mn-ea"/>
                          <a:cs typeface="+mn-cs"/>
                        </a:rPr>
                        <a:t>.</a:t>
                      </a:r>
                      <a:endParaRPr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5"/>
                  </a:ext>
                </a:extLst>
              </a:tr>
              <a:tr h="578769">
                <a:tc>
                  <a:txBody>
                    <a:bodyPr/>
                    <a:lstStyle/>
                    <a:p>
                      <a:pPr algn="ctr">
                        <a:spcAft>
                          <a:spcPts val="0"/>
                        </a:spcAft>
                      </a:pPr>
                      <a:r>
                        <a:rPr lang="tr-TR" sz="1500" dirty="0">
                          <a:effectLst/>
                        </a:rPr>
                        <a:t>6</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smtClean="0">
                          <a:solidFill>
                            <a:schemeClr val="dk1"/>
                          </a:solidFill>
                          <a:effectLst/>
                          <a:latin typeface="+mn-lt"/>
                          <a:ea typeface="+mn-ea"/>
                          <a:cs typeface="+mn-cs"/>
                        </a:rPr>
                        <a:t>2D Geometric Transformations</a:t>
                      </a:r>
                      <a:r>
                        <a:rPr lang="de-DE" sz="1500" kern="1200" dirty="0" smtClean="0">
                          <a:solidFill>
                            <a:schemeClr val="dk1"/>
                          </a:solidFill>
                          <a:effectLst/>
                          <a:latin typeface="+mn-lt"/>
                          <a:ea typeface="+mn-ea"/>
                          <a:cs typeface="+mn-cs"/>
                        </a:rPr>
                        <a:t> </a:t>
                      </a:r>
                      <a:endParaRPr lang="de-DE" sz="1500" dirty="0">
                        <a:effectLst/>
                        <a:latin typeface="Times New Roman"/>
                        <a:ea typeface="Times New Roman"/>
                      </a:endParaRPr>
                    </a:p>
                  </a:txBody>
                  <a:tcPr marL="9525" marR="9525" marT="9525" marB="95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dirty="0">
                          <a:effectLst/>
                        </a:rPr>
                        <a:t> </a:t>
                      </a:r>
                      <a:r>
                        <a:rPr lang="tr-TR" sz="1500" kern="1200" dirty="0" smtClean="0">
                          <a:solidFill>
                            <a:schemeClr val="dk1"/>
                          </a:solidFill>
                          <a:effectLst/>
                          <a:latin typeface="+mn-lt"/>
                          <a:ea typeface="+mn-ea"/>
                          <a:cs typeface="+mn-cs"/>
                        </a:rPr>
                        <a:t>HB Ch. 7, GVS Ch. 3</a:t>
                      </a:r>
                      <a:endParaRPr lang="de-DE" sz="1500" kern="1200" dirty="0" smtClean="0">
                        <a:solidFill>
                          <a:schemeClr val="dk1"/>
                        </a:solidFill>
                        <a:effectLst/>
                        <a:latin typeface="+mn-lt"/>
                        <a:ea typeface="+mn-ea"/>
                        <a:cs typeface="+mn-cs"/>
                      </a:endParaRPr>
                    </a:p>
                    <a:p>
                      <a:pPr>
                        <a:spcAft>
                          <a:spcPts val="0"/>
                        </a:spcAft>
                      </a:pPr>
                      <a:endParaRPr lang="de-DE" sz="1500" dirty="0">
                        <a:effectLst/>
                        <a:latin typeface="Times New Roman"/>
                        <a:ea typeface="Times New Roman"/>
                      </a:endParaRPr>
                    </a:p>
                  </a:txBody>
                  <a:tcPr marL="9525" marR="9525" marT="9525" marB="95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kern="1200" dirty="0" smtClean="0">
                          <a:solidFill>
                            <a:schemeClr val="dk1"/>
                          </a:solidFill>
                          <a:effectLst/>
                          <a:latin typeface="+mn-lt"/>
                          <a:ea typeface="+mn-ea"/>
                          <a:cs typeface="+mn-cs"/>
                        </a:rPr>
                        <a:t>Drawing 2D shapes and performing transformations </a:t>
                      </a:r>
                      <a:endParaRPr lang="de-DE" sz="1500" kern="1200" dirty="0" smtClean="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10006"/>
                  </a:ext>
                </a:extLst>
              </a:tr>
              <a:tr h="1166573">
                <a:tc>
                  <a:txBody>
                    <a:bodyPr/>
                    <a:lstStyle/>
                    <a:p>
                      <a:pPr algn="ctr">
                        <a:spcAft>
                          <a:spcPts val="0"/>
                        </a:spcAft>
                      </a:pPr>
                      <a:r>
                        <a:rPr lang="tr-TR" sz="1500" dirty="0">
                          <a:effectLst/>
                        </a:rPr>
                        <a:t>7</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a:solidFill>
                            <a:schemeClr val="dk1"/>
                          </a:solidFill>
                          <a:effectLst/>
                          <a:latin typeface="+mn-lt"/>
                          <a:ea typeface="+mn-ea"/>
                          <a:cs typeface="+mn-cs"/>
                        </a:rPr>
                        <a:t>3D Geometric Transformations</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HB Ch. 9</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Drawing 3D shapes like cubes, blocks etc. and performing </a:t>
                      </a:r>
                      <a:r>
                        <a:rPr lang="tr-TR" sz="1500" kern="1200" dirty="0" smtClean="0">
                          <a:solidFill>
                            <a:schemeClr val="dk1"/>
                          </a:solidFill>
                          <a:effectLst/>
                          <a:latin typeface="+mn-lt"/>
                          <a:ea typeface="+mn-ea"/>
                          <a:cs typeface="+mn-cs"/>
                        </a:rPr>
                        <a:t>transformations</a:t>
                      </a:r>
                      <a:endParaRPr lang="de-DE" sz="1500" kern="1200" smtClean="0">
                        <a:solidFill>
                          <a:schemeClr val="dk1"/>
                        </a:solidFill>
                        <a:effectLst/>
                        <a:latin typeface="+mn-lt"/>
                        <a:ea typeface="+mn-ea"/>
                        <a:cs typeface="+mn-cs"/>
                      </a:endParaRPr>
                    </a:p>
                    <a:p>
                      <a:pPr algn="ctr">
                        <a:spcAft>
                          <a:spcPts val="0"/>
                        </a:spcAft>
                      </a:pPr>
                      <a:r>
                        <a:rPr lang="en-US" sz="1500" b="1" kern="1200" smtClean="0">
                          <a:solidFill>
                            <a:schemeClr val="dk1"/>
                          </a:solidFill>
                          <a:effectLst/>
                          <a:latin typeface="+mn-lt"/>
                          <a:ea typeface="+mn-ea"/>
                          <a:cs typeface="+mn-cs"/>
                        </a:rPr>
                        <a:t>Assignment </a:t>
                      </a:r>
                      <a:r>
                        <a:rPr lang="en-US" sz="1500" b="1" kern="1200" dirty="0">
                          <a:solidFill>
                            <a:schemeClr val="dk1"/>
                          </a:solidFill>
                          <a:effectLst/>
                          <a:latin typeface="+mn-lt"/>
                          <a:ea typeface="+mn-ea"/>
                          <a:cs typeface="+mn-cs"/>
                        </a:rPr>
                        <a:t>2</a:t>
                      </a:r>
                      <a:endParaRPr lang="de-DE" sz="1500" b="1"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7"/>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p:txBody>
          <a:bodyPr/>
          <a:lstStyle/>
          <a:p>
            <a:pPr eaLnBrk="1" hangingPunct="1"/>
            <a:r>
              <a:rPr lang="tr-TR" altLang="de-DE">
                <a:solidFill>
                  <a:schemeClr val="bg1"/>
                </a:solidFill>
              </a:rPr>
              <a:t>Course Schedule (Weekly) (Cont.)</a:t>
            </a:r>
            <a:endParaRPr lang="en-US" altLang="de-DE">
              <a:solidFill>
                <a:schemeClr val="bg1"/>
              </a:solidFill>
            </a:endParaRPr>
          </a:p>
        </p:txBody>
      </p:sp>
      <p:sp>
        <p:nvSpPr>
          <p:cNvPr id="2765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765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8231C9-6B1B-4512-80C8-F0C3405ED81D}" type="slidenum">
              <a:rPr lang="en-US" altLang="en-US" smtClean="0">
                <a:solidFill>
                  <a:srgbClr val="6699FF"/>
                </a:solidFill>
              </a:rPr>
              <a:pPr/>
              <a:t>10</a:t>
            </a:fld>
            <a:endParaRPr lang="en-US" altLang="en-US">
              <a:solidFill>
                <a:srgbClr val="6699FF"/>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984098558"/>
              </p:ext>
            </p:extLst>
          </p:nvPr>
        </p:nvGraphicFramePr>
        <p:xfrm>
          <a:off x="76200" y="909787"/>
          <a:ext cx="8991600" cy="5785814"/>
        </p:xfrm>
        <a:graphic>
          <a:graphicData uri="http://schemas.openxmlformats.org/drawingml/2006/table">
            <a:tbl>
              <a:tblPr firstRow="1" firstCol="1" bandRow="1">
                <a:tableStyleId>{5C22544A-7EE6-4342-B048-85BDC9FD1C3A}</a:tableStyleId>
              </a:tblPr>
              <a:tblGrid>
                <a:gridCol w="614774">
                  <a:extLst>
                    <a:ext uri="{9D8B030D-6E8A-4147-A177-3AD203B41FA5}">
                      <a16:colId xmlns:a16="http://schemas.microsoft.com/office/drawing/2014/main" val="20000"/>
                    </a:ext>
                  </a:extLst>
                </a:gridCol>
                <a:gridCol w="3186679">
                  <a:extLst>
                    <a:ext uri="{9D8B030D-6E8A-4147-A177-3AD203B41FA5}">
                      <a16:colId xmlns:a16="http://schemas.microsoft.com/office/drawing/2014/main" val="20001"/>
                    </a:ext>
                  </a:extLst>
                </a:gridCol>
                <a:gridCol w="2802997">
                  <a:extLst>
                    <a:ext uri="{9D8B030D-6E8A-4147-A177-3AD203B41FA5}">
                      <a16:colId xmlns:a16="http://schemas.microsoft.com/office/drawing/2014/main" val="632455052"/>
                    </a:ext>
                  </a:extLst>
                </a:gridCol>
                <a:gridCol w="2387150">
                  <a:extLst>
                    <a:ext uri="{9D8B030D-6E8A-4147-A177-3AD203B41FA5}">
                      <a16:colId xmlns:a16="http://schemas.microsoft.com/office/drawing/2014/main" val="20002"/>
                    </a:ext>
                  </a:extLst>
                </a:gridCol>
              </a:tblGrid>
              <a:tr h="675201">
                <a:tc>
                  <a:txBody>
                    <a:bodyPr/>
                    <a:lstStyle/>
                    <a:p>
                      <a:pPr>
                        <a:spcAft>
                          <a:spcPts val="0"/>
                        </a:spcAft>
                      </a:pPr>
                      <a:r>
                        <a:rPr lang="tr-TR" sz="1500" dirty="0" err="1">
                          <a:effectLst/>
                        </a:rPr>
                        <a:t>Week</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Topics</a:t>
                      </a:r>
                      <a:endParaRPr lang="de-DE" sz="1500" dirty="0">
                        <a:effectLst/>
                        <a:latin typeface="Times New Roman"/>
                        <a:ea typeface="Times New Roman"/>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dirty="0">
                          <a:effectLst/>
                        </a:rPr>
                        <a:t>Preliminary Preparation</a:t>
                      </a:r>
                      <a:endParaRPr lang="de-DE" sz="1500" dirty="0">
                        <a:effectLst/>
                        <a:latin typeface="Times New Roman"/>
                        <a:ea typeface="Times New Roman"/>
                      </a:endParaRPr>
                    </a:p>
                    <a:p>
                      <a:pPr>
                        <a:spcAft>
                          <a:spcPts val="0"/>
                        </a:spcAft>
                      </a:pPr>
                      <a:endParaRPr lang="de-DE" sz="1500" dirty="0">
                        <a:effectLst/>
                        <a:latin typeface="Times New Roman"/>
                        <a:ea typeface="Times New Roman"/>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kern="1200" dirty="0">
                          <a:solidFill>
                            <a:schemeClr val="lt1"/>
                          </a:solidFill>
                          <a:effectLst/>
                          <a:latin typeface="+mn-lt"/>
                          <a:ea typeface="+mn-ea"/>
                          <a:cs typeface="+mn-cs"/>
                        </a:rPr>
                        <a:t>Methodology and Implementation (theory, practice, assignment </a:t>
                      </a:r>
                      <a:r>
                        <a:rPr kumimoji="0" lang="en-US" sz="1500" b="1" kern="1200" dirty="0" err="1">
                          <a:solidFill>
                            <a:schemeClr val="lt1"/>
                          </a:solidFill>
                          <a:effectLst/>
                          <a:latin typeface="+mn-lt"/>
                          <a:ea typeface="+mn-ea"/>
                          <a:cs typeface="+mn-cs"/>
                        </a:rPr>
                        <a:t>etc</a:t>
                      </a:r>
                      <a:r>
                        <a:rPr kumimoji="0" lang="en-US" sz="1500" b="1" kern="1200" dirty="0">
                          <a:solidFill>
                            <a:schemeClr val="lt1"/>
                          </a:solidFill>
                          <a:effectLst/>
                          <a:latin typeface="+mn-lt"/>
                          <a:ea typeface="+mn-ea"/>
                          <a:cs typeface="+mn-cs"/>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300690">
                <a:tc>
                  <a:txBody>
                    <a:bodyPr/>
                    <a:lstStyle/>
                    <a:p>
                      <a:pPr algn="ctr">
                        <a:spcAft>
                          <a:spcPts val="0"/>
                        </a:spcAft>
                      </a:pPr>
                      <a:r>
                        <a:rPr lang="tr-TR" sz="1500" dirty="0">
                          <a:effectLst/>
                        </a:rPr>
                        <a:t>8</a:t>
                      </a:r>
                      <a:endParaRPr lang="de-DE" sz="1500" dirty="0">
                        <a:effectLst/>
                        <a:latin typeface="Times New Roman"/>
                        <a:ea typeface="Times New Roman"/>
                      </a:endParaRPr>
                    </a:p>
                  </a:txBody>
                  <a:tcPr marL="9525" marR="9525" marT="9525" marB="9525" anchor="ctr"/>
                </a:tc>
                <a:tc>
                  <a:txBody>
                    <a:bodyPr/>
                    <a:lstStyle/>
                    <a:p>
                      <a:r>
                        <a:rPr kumimoji="0" lang="de-DE" sz="1500" kern="1200" dirty="0" smtClean="0">
                          <a:solidFill>
                            <a:schemeClr val="dk1"/>
                          </a:solidFill>
                          <a:effectLst/>
                          <a:latin typeface="+mn-lt"/>
                          <a:ea typeface="+mn-ea"/>
                          <a:cs typeface="+mn-cs"/>
                        </a:rPr>
                        <a:t>MIDTERM EXAM</a:t>
                      </a:r>
                      <a:endParaRPr kumimoji="0" lang="tr-TR" sz="1500" kern="1200" dirty="0">
                        <a:solidFill>
                          <a:schemeClr val="dk1"/>
                        </a:solidFill>
                        <a:effectLst/>
                        <a:latin typeface="+mn-lt"/>
                        <a:ea typeface="+mn-ea"/>
                        <a:cs typeface="+mn-cs"/>
                      </a:endParaRPr>
                    </a:p>
                  </a:txBody>
                  <a:tcPr marL="68580" marR="68580" marT="0" marB="0"/>
                </a:tc>
                <a:tc>
                  <a:txBody>
                    <a:bodyPr/>
                    <a:lstStyle/>
                    <a:p>
                      <a:endParaRPr lang="tr-TR"/>
                    </a:p>
                  </a:txBody>
                  <a:tcPr marL="68580" marR="68580" marT="0" marB="0"/>
                </a:tc>
                <a:tc>
                  <a:txBody>
                    <a:bodyPr/>
                    <a:lstStyle/>
                    <a:p>
                      <a:endParaRPr lang="tr-TR" dirty="0"/>
                    </a:p>
                  </a:txBody>
                  <a:tcPr marL="68580" marR="68580" marT="0" marB="0"/>
                </a:tc>
                <a:extLst>
                  <a:ext uri="{0D108BD9-81ED-4DB2-BD59-A6C34878D82A}">
                    <a16:rowId xmlns:a16="http://schemas.microsoft.com/office/drawing/2014/main" val="10001"/>
                  </a:ext>
                </a:extLst>
              </a:tr>
              <a:tr h="675199">
                <a:tc>
                  <a:txBody>
                    <a:bodyPr/>
                    <a:lstStyle/>
                    <a:p>
                      <a:pPr algn="ctr">
                        <a:spcAft>
                          <a:spcPts val="0"/>
                        </a:spcAft>
                      </a:pPr>
                      <a:r>
                        <a:rPr lang="tr-TR" sz="1500" dirty="0">
                          <a:effectLst/>
                        </a:rPr>
                        <a:t>9</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a:solidFill>
                            <a:schemeClr val="dk1"/>
                          </a:solidFill>
                          <a:effectLst/>
                          <a:latin typeface="+mn-lt"/>
                          <a:ea typeface="+mn-ea"/>
                          <a:cs typeface="+mn-cs"/>
                        </a:rPr>
                        <a:t>2D Viewing</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a:solidFill>
                            <a:schemeClr val="dk1"/>
                          </a:solidFill>
                          <a:effectLst/>
                          <a:latin typeface="+mn-lt"/>
                          <a:ea typeface="+mn-ea"/>
                          <a:cs typeface="+mn-cs"/>
                        </a:rPr>
                        <a:t>HB Ch. 8</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Implementing 2D clipping and transforming algorithms</a:t>
                      </a:r>
                      <a:endParaRPr lang="de-DE" sz="1500"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2"/>
                  </a:ext>
                </a:extLst>
              </a:tr>
              <a:tr h="675199">
                <a:tc>
                  <a:txBody>
                    <a:bodyPr/>
                    <a:lstStyle/>
                    <a:p>
                      <a:pPr algn="ctr">
                        <a:spcAft>
                          <a:spcPts val="0"/>
                        </a:spcAft>
                      </a:pPr>
                      <a:r>
                        <a:rPr lang="tr-TR" sz="1500" dirty="0">
                          <a:effectLst/>
                        </a:rPr>
                        <a:t>10</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dirty="0">
                          <a:solidFill>
                            <a:schemeClr val="dk1"/>
                          </a:solidFill>
                          <a:effectLst/>
                          <a:latin typeface="+mn-lt"/>
                          <a:ea typeface="+mn-ea"/>
                          <a:cs typeface="+mn-cs"/>
                        </a:rPr>
                        <a:t>3D Viewing</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HB Ch. 10</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a:solidFill>
                            <a:schemeClr val="dk1"/>
                          </a:solidFill>
                          <a:effectLst/>
                          <a:latin typeface="+mn-lt"/>
                          <a:ea typeface="+mn-ea"/>
                          <a:cs typeface="+mn-cs"/>
                        </a:rPr>
                        <a:t>Implementing 3D clipping and transforming algorithms</a:t>
                      </a:r>
                      <a:endParaRPr lang="de-DE" sz="1500" kern="120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3"/>
                  </a:ext>
                </a:extLst>
              </a:tr>
              <a:tr h="675199">
                <a:tc>
                  <a:txBody>
                    <a:bodyPr/>
                    <a:lstStyle/>
                    <a:p>
                      <a:pPr algn="ctr">
                        <a:spcAft>
                          <a:spcPts val="0"/>
                        </a:spcAft>
                      </a:pPr>
                      <a:r>
                        <a:rPr lang="tr-TR" sz="1500" dirty="0">
                          <a:effectLst/>
                        </a:rPr>
                        <a:t>11</a:t>
                      </a:r>
                      <a:endParaRPr lang="de-DE" sz="1500" dirty="0">
                        <a:effectLst/>
                        <a:latin typeface="Times New Roman"/>
                        <a:ea typeface="Times New Roman"/>
                      </a:endParaRPr>
                    </a:p>
                  </a:txBody>
                  <a:tcPr marL="9525" marR="9525" marT="9525" marB="9525" anchor="ctr"/>
                </a:tc>
                <a:tc>
                  <a:txBody>
                    <a:bodyPr/>
                    <a:lstStyle/>
                    <a:p>
                      <a:pPr>
                        <a:spcAft>
                          <a:spcPts val="0"/>
                        </a:spcAft>
                      </a:pPr>
                      <a:r>
                        <a:rPr lang="en-US" sz="1500" kern="1200">
                          <a:solidFill>
                            <a:schemeClr val="dk1"/>
                          </a:solidFill>
                          <a:effectLst/>
                          <a:latin typeface="+mn-lt"/>
                          <a:ea typeface="+mn-ea"/>
                          <a:cs typeface="+mn-cs"/>
                        </a:rPr>
                        <a:t>3D Object Representations</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HB Ch. 13-15, GVS Ch. 8 &amp; 10</a:t>
                      </a:r>
                      <a:endParaRPr lang="de-DE" sz="1500" kern="1200" dirty="0">
                        <a:solidFill>
                          <a:schemeClr val="dk1"/>
                        </a:solidFill>
                        <a:effectLst/>
                        <a:latin typeface="+mn-lt"/>
                        <a:ea typeface="+mn-ea"/>
                        <a:cs typeface="+mn-cs"/>
                      </a:endParaRPr>
                    </a:p>
                  </a:txBody>
                  <a:tcPr marL="9525" marR="9525" marT="9524" marB="9524"/>
                </a:tc>
                <a:tc>
                  <a:txBody>
                    <a:bodyPr/>
                    <a:lstStyle/>
                    <a:p>
                      <a:pPr>
                        <a:spcAft>
                          <a:spcPts val="0"/>
                        </a:spcAft>
                      </a:pPr>
                      <a:r>
                        <a:rPr lang="en-US" sz="1500" kern="1200" dirty="0">
                          <a:solidFill>
                            <a:schemeClr val="dk1"/>
                          </a:solidFill>
                          <a:effectLst/>
                          <a:latin typeface="+mn-lt"/>
                          <a:ea typeface="+mn-ea"/>
                          <a:cs typeface="+mn-cs"/>
                        </a:rPr>
                        <a:t>Generating a scene using </a:t>
                      </a:r>
                      <a:r>
                        <a:rPr lang="en-US" sz="1500" kern="1200" dirty="0" err="1">
                          <a:solidFill>
                            <a:schemeClr val="dk1"/>
                          </a:solidFill>
                          <a:effectLst/>
                          <a:latin typeface="+mn-lt"/>
                          <a:ea typeface="+mn-ea"/>
                          <a:cs typeface="+mn-cs"/>
                        </a:rPr>
                        <a:t>polyhedra</a:t>
                      </a:r>
                      <a:r>
                        <a:rPr lang="en-US" sz="1500" kern="1200" dirty="0">
                          <a:solidFill>
                            <a:schemeClr val="dk1"/>
                          </a:solidFill>
                          <a:effectLst/>
                          <a:latin typeface="+mn-lt"/>
                          <a:ea typeface="+mn-ea"/>
                          <a:cs typeface="+mn-cs"/>
                        </a:rPr>
                        <a:t> </a:t>
                      </a:r>
                      <a:endParaRPr lang="tr-TR" sz="1500" kern="1200" dirty="0" smtClean="0">
                        <a:solidFill>
                          <a:schemeClr val="dk1"/>
                        </a:solidFill>
                        <a:effectLst/>
                        <a:latin typeface="+mn-lt"/>
                        <a:ea typeface="+mn-ea"/>
                        <a:cs typeface="+mn-cs"/>
                      </a:endParaRPr>
                    </a:p>
                    <a:p>
                      <a:pPr algn="ctr">
                        <a:spcAft>
                          <a:spcPts val="0"/>
                        </a:spcAft>
                      </a:pPr>
                      <a:r>
                        <a:rPr lang="en-US" sz="1500" b="1" kern="1200" dirty="0" smtClean="0">
                          <a:solidFill>
                            <a:schemeClr val="dk1"/>
                          </a:solidFill>
                          <a:effectLst/>
                          <a:latin typeface="+mn-lt"/>
                          <a:ea typeface="+mn-ea"/>
                          <a:cs typeface="+mn-cs"/>
                        </a:rPr>
                        <a:t>Assignment </a:t>
                      </a:r>
                      <a:r>
                        <a:rPr lang="en-US" sz="1500" b="1" kern="1200" dirty="0">
                          <a:solidFill>
                            <a:schemeClr val="dk1"/>
                          </a:solidFill>
                          <a:effectLst/>
                          <a:latin typeface="+mn-lt"/>
                          <a:ea typeface="+mn-ea"/>
                          <a:cs typeface="+mn-cs"/>
                        </a:rPr>
                        <a:t>3</a:t>
                      </a:r>
                      <a:endParaRPr lang="de-DE" sz="1500" b="1"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4"/>
                  </a:ext>
                </a:extLst>
              </a:tr>
              <a:tr h="456215">
                <a:tc>
                  <a:txBody>
                    <a:bodyPr/>
                    <a:lstStyle/>
                    <a:p>
                      <a:pPr algn="ctr">
                        <a:spcAft>
                          <a:spcPts val="0"/>
                        </a:spcAft>
                      </a:pPr>
                      <a:r>
                        <a:rPr lang="tr-TR" sz="1500" dirty="0">
                          <a:effectLst/>
                        </a:rPr>
                        <a:t>12</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Visible Surface Detection</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a:solidFill>
                            <a:schemeClr val="dk1"/>
                          </a:solidFill>
                          <a:effectLst/>
                          <a:latin typeface="+mn-lt"/>
                          <a:ea typeface="+mn-ea"/>
                          <a:cs typeface="+mn-cs"/>
                        </a:rPr>
                        <a:t>HB Ch. 16, GVS Ch. 13</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dirty="0">
                          <a:solidFill>
                            <a:schemeClr val="dk1"/>
                          </a:solidFill>
                          <a:effectLst/>
                          <a:latin typeface="+mn-lt"/>
                          <a:ea typeface="+mn-ea"/>
                          <a:cs typeface="+mn-cs"/>
                        </a:rPr>
                        <a:t>Displaying a polyhedron with selected faces removed</a:t>
                      </a:r>
                      <a:endParaRPr lang="de-DE" sz="1500"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5"/>
                  </a:ext>
                </a:extLst>
              </a:tr>
              <a:tr h="675199">
                <a:tc>
                  <a:txBody>
                    <a:bodyPr/>
                    <a:lstStyle/>
                    <a:p>
                      <a:pPr algn="ctr">
                        <a:spcAft>
                          <a:spcPts val="0"/>
                        </a:spcAft>
                      </a:pPr>
                      <a:r>
                        <a:rPr lang="tr-TR" sz="1500" dirty="0">
                          <a:effectLst/>
                        </a:rPr>
                        <a:t>13</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Illumination &amp; Rendering</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a:solidFill>
                            <a:schemeClr val="dk1"/>
                          </a:solidFill>
                          <a:effectLst/>
                          <a:latin typeface="+mn-lt"/>
                          <a:ea typeface="+mn-ea"/>
                          <a:cs typeface="+mn-cs"/>
                        </a:rPr>
                        <a:t>HB Ch. 17 &amp; 21, GVS Ch. 14 &amp; 18</a:t>
                      </a:r>
                      <a:endParaRPr lang="de-DE" sz="1500" kern="1200">
                        <a:solidFill>
                          <a:schemeClr val="dk1"/>
                        </a:solidFill>
                        <a:effectLst/>
                        <a:latin typeface="+mn-lt"/>
                        <a:ea typeface="+mn-ea"/>
                        <a:cs typeface="+mn-cs"/>
                      </a:endParaRPr>
                    </a:p>
                  </a:txBody>
                  <a:tcPr marL="9525" marR="9525" marT="9524" marB="9524"/>
                </a:tc>
                <a:tc>
                  <a:txBody>
                    <a:bodyPr/>
                    <a:lstStyle/>
                    <a:p>
                      <a:pPr algn="l">
                        <a:spcAft>
                          <a:spcPts val="0"/>
                        </a:spcAft>
                      </a:pPr>
                      <a:r>
                        <a:rPr lang="en-US" sz="1500" kern="1200" dirty="0">
                          <a:solidFill>
                            <a:schemeClr val="dk1"/>
                          </a:solidFill>
                          <a:effectLst/>
                          <a:latin typeface="+mn-lt"/>
                          <a:ea typeface="+mn-ea"/>
                          <a:cs typeface="+mn-cs"/>
                        </a:rPr>
                        <a:t>Illuminating the scene created with polyhedral </a:t>
                      </a:r>
                      <a:endParaRPr lang="en-US" sz="1500" kern="1200" dirty="0" smtClean="0">
                        <a:solidFill>
                          <a:schemeClr val="dk1"/>
                        </a:solidFill>
                        <a:effectLst/>
                        <a:latin typeface="+mn-lt"/>
                        <a:ea typeface="+mn-ea"/>
                        <a:cs typeface="+mn-cs"/>
                      </a:endParaRPr>
                    </a:p>
                    <a:p>
                      <a:pPr algn="l">
                        <a:spcAft>
                          <a:spcPts val="0"/>
                        </a:spcAft>
                      </a:pPr>
                      <a:r>
                        <a:rPr lang="en-US" sz="1500" kern="1200" dirty="0" smtClean="0">
                          <a:solidFill>
                            <a:schemeClr val="dk1"/>
                          </a:solidFill>
                          <a:effectLst/>
                          <a:latin typeface="+mn-lt"/>
                          <a:ea typeface="+mn-ea"/>
                          <a:cs typeface="+mn-cs"/>
                        </a:rPr>
                        <a:t>     </a:t>
                      </a:r>
                      <a:r>
                        <a:rPr lang="en-US" sz="1500" kern="1200" baseline="0" dirty="0" smtClean="0">
                          <a:solidFill>
                            <a:schemeClr val="dk1"/>
                          </a:solidFill>
                          <a:effectLst/>
                          <a:latin typeface="+mn-lt"/>
                          <a:ea typeface="+mn-ea"/>
                          <a:cs typeface="+mn-cs"/>
                        </a:rPr>
                        <a:t>   </a:t>
                      </a:r>
                      <a:r>
                        <a:rPr lang="en-US" sz="1500" b="1" kern="1200" dirty="0" smtClean="0">
                          <a:solidFill>
                            <a:schemeClr val="dk1"/>
                          </a:solidFill>
                          <a:effectLst/>
                          <a:latin typeface="+mn-lt"/>
                          <a:ea typeface="+mn-ea"/>
                          <a:cs typeface="+mn-cs"/>
                        </a:rPr>
                        <a:t>Assignment </a:t>
                      </a:r>
                      <a:r>
                        <a:rPr lang="en-US" sz="1500" b="1" kern="1200" dirty="0">
                          <a:solidFill>
                            <a:schemeClr val="dk1"/>
                          </a:solidFill>
                          <a:effectLst/>
                          <a:latin typeface="+mn-lt"/>
                          <a:ea typeface="+mn-ea"/>
                          <a:cs typeface="+mn-cs"/>
                        </a:rPr>
                        <a:t>4</a:t>
                      </a:r>
                      <a:endParaRPr lang="de-DE" sz="1500" b="1"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6"/>
                  </a:ext>
                </a:extLst>
              </a:tr>
              <a:tr h="894183">
                <a:tc>
                  <a:txBody>
                    <a:bodyPr/>
                    <a:lstStyle/>
                    <a:p>
                      <a:pPr algn="ctr">
                        <a:spcAft>
                          <a:spcPts val="0"/>
                        </a:spcAft>
                      </a:pPr>
                      <a:r>
                        <a:rPr lang="tr-TR" sz="1500">
                          <a:effectLst/>
                        </a:rPr>
                        <a:t>14</a:t>
                      </a:r>
                      <a:endParaRPr lang="de-DE" sz="1500">
                        <a:effectLst/>
                        <a:latin typeface="Times New Roman"/>
                        <a:ea typeface="Times New Roman"/>
                      </a:endParaRPr>
                    </a:p>
                  </a:txBody>
                  <a:tcPr marL="9525" marR="9525" marT="9525" marB="9525" anchor="ctr"/>
                </a:tc>
                <a:tc>
                  <a:txBody>
                    <a:bodyPr/>
                    <a:lstStyle/>
                    <a:p>
                      <a:pPr>
                        <a:spcAft>
                          <a:spcPts val="0"/>
                        </a:spcAft>
                      </a:pPr>
                      <a:r>
                        <a:rPr lang="tr-TR" sz="1500" kern="1200">
                          <a:solidFill>
                            <a:schemeClr val="dk1"/>
                          </a:solidFill>
                          <a:effectLst/>
                          <a:latin typeface="+mn-lt"/>
                          <a:ea typeface="+mn-ea"/>
                          <a:cs typeface="+mn-cs"/>
                        </a:rPr>
                        <a:t>Illumination &amp; Rendering (cont.)</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tr-TR" sz="1500" kern="1200">
                          <a:solidFill>
                            <a:schemeClr val="dk1"/>
                          </a:solidFill>
                          <a:effectLst/>
                          <a:latin typeface="+mn-lt"/>
                          <a:ea typeface="+mn-ea"/>
                          <a:cs typeface="+mn-cs"/>
                        </a:rPr>
                        <a:t>HB Ch. 17 &amp; 21, GVS Ch. 14 &amp; 18 (cont.)</a:t>
                      </a:r>
                      <a:endParaRPr lang="de-DE" sz="1500" kern="1200">
                        <a:solidFill>
                          <a:schemeClr val="dk1"/>
                        </a:solidFill>
                        <a:effectLst/>
                        <a:latin typeface="+mn-lt"/>
                        <a:ea typeface="+mn-ea"/>
                        <a:cs typeface="+mn-cs"/>
                      </a:endParaRPr>
                    </a:p>
                  </a:txBody>
                  <a:tcPr marL="9525" marR="9525" marT="9524" marB="9524"/>
                </a:tc>
                <a:tc>
                  <a:txBody>
                    <a:bodyPr/>
                    <a:lstStyle/>
                    <a:p>
                      <a:pPr>
                        <a:spcAft>
                          <a:spcPts val="0"/>
                        </a:spcAft>
                      </a:pPr>
                      <a:r>
                        <a:rPr lang="en-US" sz="1500" kern="1200" dirty="0">
                          <a:solidFill>
                            <a:schemeClr val="dk1"/>
                          </a:solidFill>
                          <a:effectLst/>
                          <a:latin typeface="+mn-lt"/>
                          <a:ea typeface="+mn-ea"/>
                          <a:cs typeface="+mn-cs"/>
                        </a:rPr>
                        <a:t>Creating and changing the transparency of a scene &amp; implementing ray tracing methods</a:t>
                      </a:r>
                      <a:endParaRPr lang="de-DE" sz="1500" kern="1200" dirty="0">
                        <a:solidFill>
                          <a:schemeClr val="dk1"/>
                        </a:solidFill>
                        <a:effectLst/>
                        <a:latin typeface="+mn-lt"/>
                        <a:ea typeface="+mn-ea"/>
                        <a:cs typeface="+mn-cs"/>
                      </a:endParaRPr>
                    </a:p>
                  </a:txBody>
                  <a:tcPr marL="9525" marR="9525" marT="9524" marB="9524"/>
                </a:tc>
                <a:extLst>
                  <a:ext uri="{0D108BD9-81ED-4DB2-BD59-A6C34878D82A}">
                    <a16:rowId xmlns:a16="http://schemas.microsoft.com/office/drawing/2014/main" val="10007"/>
                  </a:ext>
                </a:extLst>
              </a:tr>
              <a:tr h="288296">
                <a:tc>
                  <a:txBody>
                    <a:bodyPr/>
                    <a:lstStyle/>
                    <a:p>
                      <a:pPr algn="ctr">
                        <a:spcAft>
                          <a:spcPts val="0"/>
                        </a:spcAft>
                      </a:pPr>
                      <a:r>
                        <a:rPr lang="tr-TR" sz="1500" dirty="0">
                          <a:effectLst/>
                        </a:rPr>
                        <a:t>15</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de-DE" sz="1500" kern="1200" dirty="0" smtClean="0">
                          <a:solidFill>
                            <a:schemeClr val="dk1"/>
                          </a:solidFill>
                          <a:effectLst/>
                          <a:latin typeface="+mn-lt"/>
                          <a:ea typeface="+mn-ea"/>
                          <a:cs typeface="+mn-cs"/>
                        </a:rPr>
                        <a:t>Project</a:t>
                      </a:r>
                      <a:r>
                        <a:rPr kumimoji="0" lang="de-DE" sz="1500" kern="1200" baseline="0" dirty="0" smtClean="0">
                          <a:solidFill>
                            <a:schemeClr val="dk1"/>
                          </a:solidFill>
                          <a:effectLst/>
                          <a:latin typeface="+mn-lt"/>
                          <a:ea typeface="+mn-ea"/>
                          <a:cs typeface="+mn-cs"/>
                        </a:rPr>
                        <a:t> </a:t>
                      </a:r>
                      <a:r>
                        <a:rPr kumimoji="0" lang="de-DE" sz="1500" kern="1200" baseline="0" dirty="0" err="1" smtClean="0">
                          <a:solidFill>
                            <a:schemeClr val="dk1"/>
                          </a:solidFill>
                          <a:effectLst/>
                          <a:latin typeface="+mn-lt"/>
                          <a:ea typeface="+mn-ea"/>
                          <a:cs typeface="+mn-cs"/>
                        </a:rPr>
                        <a:t>presentation</a:t>
                      </a:r>
                      <a:r>
                        <a:rPr kumimoji="0" lang="de-DE" sz="1500" kern="1200" baseline="0" dirty="0" smtClean="0">
                          <a:solidFill>
                            <a:schemeClr val="dk1"/>
                          </a:solidFill>
                          <a:effectLst/>
                          <a:latin typeface="+mn-lt"/>
                          <a:ea typeface="+mn-ea"/>
                          <a:cs typeface="+mn-cs"/>
                        </a:rPr>
                        <a:t> </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8"/>
                  </a:ext>
                </a:extLst>
              </a:tr>
              <a:tr h="251832">
                <a:tc>
                  <a:txBody>
                    <a:bodyPr/>
                    <a:lstStyle/>
                    <a:p>
                      <a:pPr algn="ctr">
                        <a:spcAft>
                          <a:spcPts val="0"/>
                        </a:spcAft>
                      </a:pPr>
                      <a:r>
                        <a:rPr lang="de-DE" sz="1500" dirty="0">
                          <a:effectLst/>
                          <a:latin typeface="Times New Roman"/>
                          <a:ea typeface="Times New Roman"/>
                        </a:rPr>
                        <a:t>16</a:t>
                      </a:r>
                    </a:p>
                  </a:txBody>
                  <a:tcPr marL="9525" marR="9525" marT="9525" marB="9525" anchor="ctr"/>
                </a:tc>
                <a:tc>
                  <a:txBody>
                    <a:bodyPr/>
                    <a:lstStyle/>
                    <a:p>
                      <a:pPr algn="l">
                        <a:lnSpc>
                          <a:spcPct val="115000"/>
                        </a:lnSpc>
                        <a:spcAft>
                          <a:spcPts val="0"/>
                        </a:spcAft>
                      </a:pPr>
                      <a:r>
                        <a:rPr kumimoji="0" lang="de-DE" sz="1500" kern="1200" dirty="0">
                          <a:solidFill>
                            <a:schemeClr val="dk1"/>
                          </a:solidFill>
                          <a:effectLst/>
                          <a:latin typeface="+mn-lt"/>
                          <a:ea typeface="+mn-ea"/>
                          <a:cs typeface="+mn-cs"/>
                        </a:rPr>
                        <a:t>FINAL EXAM</a:t>
                      </a:r>
                    </a:p>
                  </a:txBody>
                  <a:tcPr marL="68580" marR="68580" marT="0" marB="0"/>
                </a:tc>
                <a:tc>
                  <a:txBody>
                    <a:bodyPr/>
                    <a:lstStyle/>
                    <a:p>
                      <a:pPr algn="l">
                        <a:lnSpc>
                          <a:spcPct val="115000"/>
                        </a:lnSpc>
                        <a:spcAft>
                          <a:spcPts val="0"/>
                        </a:spcAft>
                      </a:pPr>
                      <a:endParaRPr kumimoji="0" lang="de-DE" sz="1500" kern="1200" dirty="0">
                        <a:solidFill>
                          <a:schemeClr val="dk1"/>
                        </a:solidFill>
                        <a:effectLst/>
                        <a:latin typeface="+mn-lt"/>
                        <a:ea typeface="+mn-ea"/>
                        <a:cs typeface="+mn-cs"/>
                      </a:endParaRPr>
                    </a:p>
                  </a:txBody>
                  <a:tcPr marL="68580" marR="68580" marT="0" marB="0"/>
                </a:tc>
                <a:tc>
                  <a:txBody>
                    <a:bodyPr/>
                    <a:lstStyle/>
                    <a:p>
                      <a:pPr>
                        <a:spcAft>
                          <a:spcPts val="0"/>
                        </a:spcAft>
                      </a:pPr>
                      <a:endParaRPr kumimoji="0"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4158175129"/>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457200" y="152400"/>
            <a:ext cx="8229600" cy="762000"/>
          </a:xfrm>
        </p:spPr>
        <p:txBody>
          <a:bodyPr/>
          <a:lstStyle/>
          <a:p>
            <a:pPr eaLnBrk="1" hangingPunct="1"/>
            <a:r>
              <a:rPr lang="tr-TR" altLang="de-DE">
                <a:solidFill>
                  <a:schemeClr val="bg1"/>
                </a:solidFill>
              </a:rPr>
              <a:t>Assessment</a:t>
            </a:r>
            <a:r>
              <a:rPr lang="de-DE" altLang="de-DE">
                <a:solidFill>
                  <a:schemeClr val="bg1"/>
                </a:solidFill>
              </a:rPr>
              <a:t> (tentative)</a:t>
            </a:r>
            <a:endParaRPr lang="en-US" altLang="de-DE" sz="3800">
              <a:solidFill>
                <a:schemeClr val="bg1"/>
              </a:solidFill>
            </a:endParaRPr>
          </a:p>
        </p:txBody>
      </p:sp>
      <p:sp>
        <p:nvSpPr>
          <p:cNvPr id="2969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970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E90277-7016-487F-B0A1-F4F3114D4965}" type="slidenum">
              <a:rPr lang="en-US" altLang="en-US" smtClean="0">
                <a:solidFill>
                  <a:srgbClr val="6699FF"/>
                </a:solidFill>
              </a:rPr>
              <a:pPr/>
              <a:t>11</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2315312371"/>
              </p:ext>
            </p:extLst>
          </p:nvPr>
        </p:nvGraphicFramePr>
        <p:xfrm>
          <a:off x="381000" y="914400"/>
          <a:ext cx="8610600" cy="5641977"/>
        </p:xfrm>
        <a:graphic>
          <a:graphicData uri="http://schemas.openxmlformats.org/drawingml/2006/table">
            <a:tbl>
              <a:tblPr firstRow="1" firstCol="1" bandRow="1">
                <a:tableStyleId>{5C22544A-7EE6-4342-B048-85BDC9FD1C3A}</a:tableStyleId>
              </a:tblPr>
              <a:tblGrid>
                <a:gridCol w="5817971">
                  <a:extLst>
                    <a:ext uri="{9D8B030D-6E8A-4147-A177-3AD203B41FA5}">
                      <a16:colId xmlns:a16="http://schemas.microsoft.com/office/drawing/2014/main" val="20000"/>
                    </a:ext>
                  </a:extLst>
                </a:gridCol>
                <a:gridCol w="1447707">
                  <a:extLst>
                    <a:ext uri="{9D8B030D-6E8A-4147-A177-3AD203B41FA5}">
                      <a16:colId xmlns:a16="http://schemas.microsoft.com/office/drawing/2014/main" val="20001"/>
                    </a:ext>
                  </a:extLst>
                </a:gridCol>
                <a:gridCol w="1344922">
                  <a:extLst>
                    <a:ext uri="{9D8B030D-6E8A-4147-A177-3AD203B41FA5}">
                      <a16:colId xmlns:a16="http://schemas.microsoft.com/office/drawing/2014/main" val="20002"/>
                    </a:ext>
                  </a:extLst>
                </a:gridCol>
              </a:tblGrid>
              <a:tr h="501723">
                <a:tc>
                  <a:txBody>
                    <a:bodyPr/>
                    <a:lstStyle/>
                    <a:p>
                      <a:pPr>
                        <a:spcAft>
                          <a:spcPts val="0"/>
                        </a:spcAft>
                      </a:pPr>
                      <a:r>
                        <a:rPr lang="tr-TR" sz="1400" dirty="0" err="1">
                          <a:effectLst/>
                        </a:rPr>
                        <a:t>Semester</a:t>
                      </a:r>
                      <a:r>
                        <a:rPr lang="tr-TR" sz="1400" dirty="0">
                          <a:effectLst/>
                        </a:rPr>
                        <a:t> </a:t>
                      </a:r>
                      <a:r>
                        <a:rPr lang="tr-TR" sz="1400" dirty="0" err="1">
                          <a:effectLst/>
                        </a:rPr>
                        <a:t>Activities</a:t>
                      </a:r>
                      <a:r>
                        <a:rPr lang="tr-TR" sz="1400" dirty="0">
                          <a:effectLst/>
                        </a:rPr>
                        <a:t>/ </a:t>
                      </a:r>
                      <a:r>
                        <a:rPr lang="tr-TR" sz="1400" dirty="0" err="1">
                          <a:effectLst/>
                        </a:rPr>
                        <a:t>Studies</a:t>
                      </a: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NUMBER</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WEIGHT in %</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267151">
                <a:tc>
                  <a:txBody>
                    <a:bodyPr/>
                    <a:lstStyle/>
                    <a:p>
                      <a:pPr>
                        <a:spcAft>
                          <a:spcPts val="0"/>
                        </a:spcAft>
                      </a:pPr>
                      <a:r>
                        <a:rPr lang="tr-TR" sz="1400" dirty="0" err="1">
                          <a:effectLst/>
                        </a:rPr>
                        <a:t>Mid</a:t>
                      </a:r>
                      <a:r>
                        <a:rPr lang="tr-TR" sz="1400" dirty="0">
                          <a:effectLst/>
                        </a:rPr>
                        <a:t>- </a:t>
                      </a:r>
                      <a:r>
                        <a:rPr lang="tr-TR" sz="1400" dirty="0" err="1">
                          <a:effectLst/>
                        </a:rPr>
                        <a:t>Term</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15</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267151">
                <a:tc>
                  <a:txBody>
                    <a:bodyPr/>
                    <a:lstStyle/>
                    <a:p>
                      <a:pPr>
                        <a:spcAft>
                          <a:spcPts val="0"/>
                        </a:spcAft>
                      </a:pPr>
                      <a:r>
                        <a:rPr lang="tr-TR" sz="1400">
                          <a:effectLst/>
                        </a:rPr>
                        <a:t>Attendance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267151">
                <a:tc>
                  <a:txBody>
                    <a:bodyPr/>
                    <a:lstStyle/>
                    <a:p>
                      <a:pPr>
                        <a:spcAft>
                          <a:spcPts val="0"/>
                        </a:spcAft>
                      </a:pPr>
                      <a:r>
                        <a:rPr lang="tr-TR" sz="1400">
                          <a:effectLst/>
                        </a:rPr>
                        <a:t>Quiz</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4</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20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267151">
                <a:tc>
                  <a:txBody>
                    <a:bodyPr/>
                    <a:lstStyle/>
                    <a:p>
                      <a:pPr>
                        <a:spcAft>
                          <a:spcPts val="0"/>
                        </a:spcAft>
                      </a:pPr>
                      <a:r>
                        <a:rPr lang="tr-TR" sz="1400">
                          <a:effectLst/>
                        </a:rPr>
                        <a:t>Assignment (s)</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5</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267151">
                <a:tc>
                  <a:txBody>
                    <a:bodyPr/>
                    <a:lstStyle/>
                    <a:p>
                      <a:pPr>
                        <a:spcAft>
                          <a:spcPts val="0"/>
                        </a:spcAft>
                      </a:pPr>
                      <a:r>
                        <a:rPr lang="tr-TR" sz="1400">
                          <a:effectLst/>
                        </a:rPr>
                        <a:t>Project</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15</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267151">
                <a:tc>
                  <a:txBody>
                    <a:bodyPr/>
                    <a:lstStyle/>
                    <a:p>
                      <a:pPr>
                        <a:spcAft>
                          <a:spcPts val="0"/>
                        </a:spcAft>
                      </a:pPr>
                      <a:r>
                        <a:rPr lang="tr-TR" sz="1400">
                          <a:effectLst/>
                        </a:rPr>
                        <a:t>Laboratory</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267151">
                <a:tc>
                  <a:txBody>
                    <a:bodyPr/>
                    <a:lstStyle/>
                    <a:p>
                      <a:pPr>
                        <a:spcAft>
                          <a:spcPts val="0"/>
                        </a:spcAft>
                      </a:pPr>
                      <a:r>
                        <a:rPr lang="tr-TR" sz="1400">
                          <a:effectLst/>
                        </a:rPr>
                        <a:t>Field Studies (Technical Visits)</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267151">
                <a:tc>
                  <a:txBody>
                    <a:bodyPr/>
                    <a:lstStyle/>
                    <a:p>
                      <a:pPr>
                        <a:spcAft>
                          <a:spcPts val="0"/>
                        </a:spcAft>
                      </a:pPr>
                      <a:r>
                        <a:rPr lang="tr-TR" sz="1400">
                          <a:effectLst/>
                        </a:rPr>
                        <a:t>Presentation/ Seminar</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501723">
                <a:tc>
                  <a:txBody>
                    <a:bodyPr/>
                    <a:lstStyle/>
                    <a:p>
                      <a:pPr>
                        <a:spcAft>
                          <a:spcPts val="0"/>
                        </a:spcAft>
                      </a:pPr>
                      <a:r>
                        <a:rPr lang="tr-TR" sz="1400" dirty="0">
                          <a:effectLst/>
                        </a:rPr>
                        <a:t>Practice (Laboratory, Virtual Court, Studio Studies etc.)</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r h="311652">
                <a:tc>
                  <a:txBody>
                    <a:bodyPr/>
                    <a:lstStyle/>
                    <a:p>
                      <a:pPr>
                        <a:spcAft>
                          <a:spcPts val="0"/>
                        </a:spcAft>
                      </a:pPr>
                      <a:r>
                        <a:rPr lang="tr-TR" sz="1400">
                          <a:effectLst/>
                        </a:rPr>
                        <a:t>Other (Placement/Internship etc.)</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10"/>
                  </a:ext>
                </a:extLst>
              </a:tr>
              <a:tr h="267151">
                <a:tc>
                  <a:txBody>
                    <a:bodyPr/>
                    <a:lstStyle/>
                    <a:p>
                      <a:pPr>
                        <a:spcAft>
                          <a:spcPts val="0"/>
                        </a:spcAft>
                      </a:pPr>
                      <a:r>
                        <a:rPr lang="tr-TR" sz="1400">
                          <a:effectLst/>
                        </a:rPr>
                        <a:t>TOTAL</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b="1" dirty="0" smtClean="0">
                          <a:effectLst/>
                        </a:rPr>
                        <a:t>60</a:t>
                      </a:r>
                      <a:endParaRPr lang="de-DE" sz="1400" b="1" dirty="0">
                        <a:effectLst/>
                        <a:latin typeface="Times New Roman"/>
                        <a:ea typeface="Times New Roman"/>
                      </a:endParaRPr>
                    </a:p>
                  </a:txBody>
                  <a:tcPr marL="9525" marR="9525" marT="9525" marB="9525" anchor="ctr"/>
                </a:tc>
                <a:extLst>
                  <a:ext uri="{0D108BD9-81ED-4DB2-BD59-A6C34878D82A}">
                    <a16:rowId xmlns:a16="http://schemas.microsoft.com/office/drawing/2014/main" val="10011"/>
                  </a:ext>
                </a:extLst>
              </a:tr>
              <a:tr h="501723">
                <a:tc>
                  <a:txBody>
                    <a:bodyPr/>
                    <a:lstStyle/>
                    <a:p>
                      <a:pPr>
                        <a:spcAft>
                          <a:spcPts val="0"/>
                        </a:spcAft>
                      </a:pPr>
                      <a:r>
                        <a:rPr lang="tr-TR" sz="1400">
                          <a:effectLst/>
                        </a:rPr>
                        <a:t>Contribution of Semester Activities/Studies to the Final Grade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60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12"/>
                  </a:ext>
                </a:extLst>
              </a:tr>
              <a:tr h="1188387">
                <a:tc>
                  <a:txBody>
                    <a:bodyPr/>
                    <a:lstStyle/>
                    <a:p>
                      <a:pPr>
                        <a:spcAft>
                          <a:spcPts val="0"/>
                        </a:spcAft>
                      </a:pPr>
                      <a:r>
                        <a:rPr lang="tr-TR" sz="1400">
                          <a:effectLst/>
                        </a:rPr>
                        <a:t>Contribution of Final Examination/Final Project/ Dissertation to the Final Grade </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300" kern="1200" dirty="0">
                          <a:solidFill>
                            <a:schemeClr val="dk1"/>
                          </a:solidFill>
                          <a:effectLst/>
                          <a:latin typeface="+mn-lt"/>
                          <a:ea typeface="+mn-ea"/>
                          <a:cs typeface="+mn-cs"/>
                        </a:rPr>
                        <a:t>40</a:t>
                      </a:r>
                    </a:p>
                  </a:txBody>
                  <a:tcPr marL="9525" marR="9525" marT="9525" marB="9525" anchor="ctr"/>
                </a:tc>
                <a:extLst>
                  <a:ext uri="{0D108BD9-81ED-4DB2-BD59-A6C34878D82A}">
                    <a16:rowId xmlns:a16="http://schemas.microsoft.com/office/drawing/2014/main" val="10013"/>
                  </a:ext>
                </a:extLst>
              </a:tr>
              <a:tr h="232410">
                <a:tc>
                  <a:txBody>
                    <a:bodyPr/>
                    <a:lstStyle/>
                    <a:p>
                      <a:pPr>
                        <a:spcAft>
                          <a:spcPts val="0"/>
                        </a:spcAft>
                      </a:pPr>
                      <a:r>
                        <a:rPr lang="tr-TR" sz="1400" dirty="0">
                          <a:effectLst/>
                        </a:rPr>
                        <a:t>TOTAL</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b="1" dirty="0">
                          <a:effectLst/>
                        </a:rPr>
                        <a:t>100</a:t>
                      </a:r>
                      <a:endParaRPr lang="de-DE" sz="1400" b="1" dirty="0">
                        <a:effectLst/>
                        <a:latin typeface="Times New Roman"/>
                        <a:ea typeface="Times New Roman"/>
                      </a:endParaRPr>
                    </a:p>
                  </a:txBody>
                  <a:tcPr marL="9525" marR="9525" marT="9525" marB="9525" anchor="ctr"/>
                </a:tc>
                <a:extLst>
                  <a:ext uri="{0D108BD9-81ED-4DB2-BD59-A6C34878D82A}">
                    <a16:rowId xmlns:a16="http://schemas.microsoft.com/office/drawing/2014/main" val="10014"/>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Assessment (Cont.)</a:t>
            </a:r>
            <a:endParaRPr lang="en-US" altLang="de-DE" sz="3800">
              <a:solidFill>
                <a:schemeClr val="bg1"/>
              </a:solidFill>
            </a:endParaRPr>
          </a:p>
        </p:txBody>
      </p:sp>
      <p:sp>
        <p:nvSpPr>
          <p:cNvPr id="3174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174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4D74CF-6F64-454D-94F7-793373A92125}" type="slidenum">
              <a:rPr lang="en-US" altLang="en-US" smtClean="0">
                <a:solidFill>
                  <a:srgbClr val="6699FF"/>
                </a:solidFill>
              </a:rPr>
              <a:pPr/>
              <a:t>12</a:t>
            </a:fld>
            <a:endParaRPr lang="en-US" altLang="en-US">
              <a:solidFill>
                <a:srgbClr val="6699FF"/>
              </a:solidFill>
            </a:endParaRPr>
          </a:p>
        </p:txBody>
      </p:sp>
      <p:sp>
        <p:nvSpPr>
          <p:cNvPr id="31749" name="Rectangle 1027"/>
          <p:cNvSpPr txBox="1">
            <a:spLocks noChangeArrowheads="1"/>
          </p:cNvSpPr>
          <p:nvPr/>
        </p:nvSpPr>
        <p:spPr bwMode="auto">
          <a:xfrm>
            <a:off x="457200" y="1371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Final Grades will be determined according to the </a:t>
            </a:r>
            <a:r>
              <a:rPr lang="de-DE" altLang="de-DE" sz="3000">
                <a:solidFill>
                  <a:srgbClr val="003399"/>
                </a:solidFill>
              </a:rPr>
              <a:t>Adnan Menderes</a:t>
            </a:r>
            <a:r>
              <a:rPr lang="tr-TR" altLang="de-DE" sz="3000">
                <a:solidFill>
                  <a:srgbClr val="003399"/>
                </a:solidFill>
              </a:rPr>
              <a:t> University Associate Degree, Bachelor Degree and Graduate Degree Education and Examination Regulation</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76200" y="457200"/>
            <a:ext cx="8229600" cy="838200"/>
          </a:xfrm>
        </p:spPr>
        <p:txBody>
          <a:bodyPr/>
          <a:lstStyle/>
          <a:p>
            <a:pPr eaLnBrk="1" hangingPunct="1"/>
            <a:r>
              <a:rPr lang="tr-TR" altLang="de-DE">
                <a:solidFill>
                  <a:schemeClr val="bg1"/>
                </a:solidFill>
              </a:rPr>
              <a:t>Responsibilities of the Students</a:t>
            </a:r>
            <a:endParaRPr lang="en-US" altLang="de-DE" sz="3800">
              <a:solidFill>
                <a:schemeClr val="bg1"/>
              </a:solidFill>
            </a:endParaRPr>
          </a:p>
        </p:txBody>
      </p:sp>
      <p:sp>
        <p:nvSpPr>
          <p:cNvPr id="3379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379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82AA47-374D-4D8A-8195-59820AC1E474}" type="slidenum">
              <a:rPr lang="en-US" altLang="en-US" smtClean="0">
                <a:solidFill>
                  <a:srgbClr val="6699FF"/>
                </a:solidFill>
              </a:rPr>
              <a:pPr/>
              <a:t>13</a:t>
            </a:fld>
            <a:endParaRPr lang="en-US" altLang="en-US">
              <a:solidFill>
                <a:srgbClr val="6699FF"/>
              </a:solidFill>
            </a:endParaRPr>
          </a:p>
        </p:txBody>
      </p:sp>
      <p:sp>
        <p:nvSpPr>
          <p:cNvPr id="33797" name="Rectangle 1027"/>
          <p:cNvSpPr txBox="1">
            <a:spLocks noChangeArrowheads="1"/>
          </p:cNvSpPr>
          <p:nvPr/>
        </p:nvSpPr>
        <p:spPr bwMode="auto">
          <a:xfrm>
            <a:off x="457200" y="1752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Obtaining the text book(s) </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Coming to the course with a good preparation</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Completing the exercises with individual efforts unless told otherwise</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Following the rules set by the responsibles for the course and the implementation/lab. </a:t>
            </a:r>
            <a:r>
              <a:rPr lang="de-DE" altLang="de-DE" sz="3000">
                <a:solidFill>
                  <a:srgbClr val="003399"/>
                </a:solidFill>
              </a:rPr>
              <a:t>s</a:t>
            </a:r>
            <a:r>
              <a:rPr lang="tr-TR" altLang="de-DE" sz="3000">
                <a:solidFill>
                  <a:srgbClr val="003399"/>
                </a:solidFill>
              </a:rPr>
              <a:t>tudies</a:t>
            </a:r>
            <a:endParaRPr lang="de-DE"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HONESTY !!!</a:t>
            </a:r>
            <a:endParaRPr lang="en-US"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endParaRPr lang="tr-TR"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pPr eaLnBrk="1" hangingPunct="1"/>
            <a:r>
              <a:rPr lang="tr-TR" altLang="de-DE">
                <a:solidFill>
                  <a:schemeClr val="bg1"/>
                </a:solidFill>
              </a:rPr>
              <a:t>Plagiarism	</a:t>
            </a:r>
            <a:endParaRPr lang="en-US" altLang="de-DE" sz="3800">
              <a:solidFill>
                <a:schemeClr val="bg1"/>
              </a:solidFill>
            </a:endParaRPr>
          </a:p>
        </p:txBody>
      </p:sp>
      <p:sp>
        <p:nvSpPr>
          <p:cNvPr id="3584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584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7291D2-DC27-4F1C-B355-BC85A4D62F0D}" type="slidenum">
              <a:rPr lang="en-US" altLang="en-US" smtClean="0">
                <a:solidFill>
                  <a:srgbClr val="6699FF"/>
                </a:solidFill>
              </a:rPr>
              <a:pPr/>
              <a:t>14</a:t>
            </a:fld>
            <a:endParaRPr lang="en-US" altLang="en-US">
              <a:solidFill>
                <a:srgbClr val="6699FF"/>
              </a:solidFill>
            </a:endParaRPr>
          </a:p>
        </p:txBody>
      </p:sp>
      <p:sp>
        <p:nvSpPr>
          <p:cNvPr id="35845" name="Rectangle 1027"/>
          <p:cNvSpPr txBox="1">
            <a:spLocks noChangeArrowheads="1"/>
          </p:cNvSpPr>
          <p:nvPr/>
        </p:nvSpPr>
        <p:spPr bwMode="auto">
          <a:xfrm>
            <a:off x="228600" y="1295400"/>
            <a:ext cx="8686800" cy="51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Plagiarism will not be tolerated</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Projects without references: a penalty of 20%</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Submitting your own work that has been earlier submitted to satisfy the requirements of another course is (self)-plagiarism (also called double dipping)</a:t>
            </a:r>
            <a:r>
              <a:rPr lang="en-US" altLang="de-DE" sz="3000">
                <a:solidFill>
                  <a:srgbClr val="003399"/>
                </a:solidFill>
              </a:rPr>
              <a:t> </a:t>
            </a:r>
            <a:endParaRPr lang="tr-TR"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 journal article or a section of a book</a:t>
            </a:r>
            <a:r>
              <a:rPr lang="tr-TR" altLang="de-DE" sz="3000">
                <a:solidFill>
                  <a:srgbClr val="003399"/>
                </a:solidFill>
              </a:rPr>
              <a:t> or code from an article or book</a:t>
            </a:r>
            <a:r>
              <a:rPr lang="en-US" altLang="de-DE" sz="3000">
                <a:solidFill>
                  <a:srgbClr val="003399"/>
                </a:solidFill>
              </a:rPr>
              <a:t> and submitting it as your own</a:t>
            </a:r>
            <a:r>
              <a:rPr lang="tr-TR" altLang="de-DE" sz="3000">
                <a:solidFill>
                  <a:srgbClr val="003399"/>
                </a:solidFill>
              </a:rPr>
              <a:t> is plagiarism</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a:lstStyle/>
          <a:p>
            <a:pPr eaLnBrk="1" hangingPunct="1"/>
            <a:r>
              <a:rPr lang="tr-TR" altLang="de-DE" dirty="0" smtClean="0">
                <a:solidFill>
                  <a:schemeClr val="bg1"/>
                </a:solidFill>
              </a:rPr>
              <a:t>Plagiarism</a:t>
            </a:r>
            <a:r>
              <a:rPr lang="de-DE" altLang="de-DE" dirty="0" smtClean="0">
                <a:solidFill>
                  <a:schemeClr val="bg1"/>
                </a:solidFill>
              </a:rPr>
              <a:t> (</a:t>
            </a:r>
            <a:r>
              <a:rPr lang="de-DE" altLang="de-DE" dirty="0" err="1">
                <a:solidFill>
                  <a:schemeClr val="bg1"/>
                </a:solidFill>
              </a:rPr>
              <a:t>C</a:t>
            </a:r>
            <a:r>
              <a:rPr lang="de-DE" altLang="de-DE" dirty="0" err="1" smtClean="0">
                <a:solidFill>
                  <a:schemeClr val="bg1"/>
                </a:solidFill>
              </a:rPr>
              <a:t>ont</a:t>
            </a:r>
            <a:r>
              <a:rPr lang="de-DE" altLang="de-DE" dirty="0" smtClean="0">
                <a:solidFill>
                  <a:schemeClr val="bg1"/>
                </a:solidFill>
              </a:rPr>
              <a:t>.)</a:t>
            </a:r>
            <a:r>
              <a:rPr lang="tr-TR" altLang="de-DE" dirty="0">
                <a:solidFill>
                  <a:schemeClr val="bg1"/>
                </a:solidFill>
              </a:rPr>
              <a:t>	</a:t>
            </a:r>
            <a:endParaRPr lang="en-US" altLang="de-DE" sz="3800" dirty="0">
              <a:solidFill>
                <a:schemeClr val="bg1"/>
              </a:solidFill>
            </a:endParaRPr>
          </a:p>
        </p:txBody>
      </p:sp>
      <p:sp>
        <p:nvSpPr>
          <p:cNvPr id="3789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789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448D69-E64C-42CE-BF6E-E13A40FAF7FC}" type="slidenum">
              <a:rPr lang="en-US" altLang="en-US" smtClean="0">
                <a:solidFill>
                  <a:srgbClr val="6699FF"/>
                </a:solidFill>
              </a:rPr>
              <a:pPr/>
              <a:t>15</a:t>
            </a:fld>
            <a:endParaRPr lang="en-US" altLang="en-US">
              <a:solidFill>
                <a:srgbClr val="6699FF"/>
              </a:solidFill>
            </a:endParaRPr>
          </a:p>
        </p:txBody>
      </p:sp>
      <p:sp>
        <p:nvSpPr>
          <p:cNvPr id="37893" name="Rectangle 1027"/>
          <p:cNvSpPr txBox="1">
            <a:spLocks noChangeArrowheads="1"/>
          </p:cNvSpPr>
          <p:nvPr/>
        </p:nvSpPr>
        <p:spPr bwMode="auto">
          <a:xfrm>
            <a:off x="479425" y="1219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Using significant ideas from someone else, but putting them in to your own words and not</a:t>
            </a:r>
            <a:r>
              <a:rPr lang="tr-TR" altLang="de-DE" sz="3000">
                <a:solidFill>
                  <a:srgbClr val="003399"/>
                </a:solidFill>
              </a:rPr>
              <a:t> </a:t>
            </a:r>
            <a:r>
              <a:rPr lang="en-US" altLang="de-DE" sz="3000">
                <a:solidFill>
                  <a:srgbClr val="003399"/>
                </a:solidFill>
              </a:rPr>
              <a:t>acknowledging the source of the ideas</a:t>
            </a:r>
            <a:r>
              <a:rPr lang="tr-TR" altLang="de-DE" sz="3000">
                <a:solidFill>
                  <a:srgbClr val="003399"/>
                </a:solidFill>
              </a:rPr>
              <a:t> is plagiarism</a:t>
            </a:r>
          </a:p>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an essay</a:t>
            </a:r>
            <a:r>
              <a:rPr lang="tr-TR" altLang="de-DE" sz="3000">
                <a:solidFill>
                  <a:srgbClr val="003399"/>
                </a:solidFill>
              </a:rPr>
              <a:t>,</a:t>
            </a:r>
            <a:r>
              <a:rPr lang="en-US" altLang="de-DE" sz="3000">
                <a:solidFill>
                  <a:srgbClr val="003399"/>
                </a:solidFill>
              </a:rPr>
              <a:t> </a:t>
            </a:r>
            <a:r>
              <a:rPr lang="tr-TR" altLang="de-DE" sz="3000">
                <a:solidFill>
                  <a:srgbClr val="003399"/>
                </a:solidFill>
              </a:rPr>
              <a:t>code, work etc. </a:t>
            </a:r>
            <a:r>
              <a:rPr lang="en-US" altLang="de-DE" sz="3000">
                <a:solidFill>
                  <a:srgbClr val="003399"/>
                </a:solidFill>
              </a:rPr>
              <a:t>from another student and submitting it as your own</a:t>
            </a:r>
            <a:r>
              <a:rPr lang="tr-TR" altLang="de-DE" sz="3000">
                <a:solidFill>
                  <a:srgbClr val="003399"/>
                </a:solidFill>
              </a:rPr>
              <a:t> is plagiarism</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And PLAGIARISM is THEFT</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So don’t steal (Nobody likes thieves)</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0.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0</TotalTime>
  <Words>1189</Words>
  <Application>Microsoft Office PowerPoint</Application>
  <PresentationFormat>Bildschirmpräsentation (4:3)</PresentationFormat>
  <Paragraphs>269</Paragraphs>
  <Slides>15</Slides>
  <Notes>15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vt:i4>
      </vt:variant>
    </vt:vector>
  </HeadingPairs>
  <TitlesOfParts>
    <vt:vector size="23" baseType="lpstr">
      <vt:lpstr>Arial</vt:lpstr>
      <vt:lpstr>Arial Black</vt:lpstr>
      <vt:lpstr>Calibri</vt:lpstr>
      <vt:lpstr>Constantia</vt:lpstr>
      <vt:lpstr>Times New Roman</vt:lpstr>
      <vt:lpstr>Wingdings</vt:lpstr>
      <vt:lpstr>Wingdings 2</vt:lpstr>
      <vt:lpstr>Flow</vt:lpstr>
      <vt:lpstr>PowerPoint-Präsentation</vt:lpstr>
      <vt:lpstr>About this Course</vt:lpstr>
      <vt:lpstr>About this Course (Cont.)</vt:lpstr>
      <vt:lpstr>Main Objective(s) of this Course</vt:lpstr>
      <vt:lpstr>Learning Outcomes of this Course</vt:lpstr>
      <vt:lpstr>Course Content</vt:lpstr>
      <vt:lpstr>Resources </vt:lpstr>
      <vt:lpstr>Resources (cont.) </vt:lpstr>
      <vt:lpstr>Course Schedule (Weekly)</vt:lpstr>
      <vt:lpstr>Course Schedule (Weekly) (Cont.)</vt:lpstr>
      <vt:lpstr>Assessment (tentative)</vt:lpstr>
      <vt:lpstr>Assessment (Cont.)</vt:lpstr>
      <vt:lpstr>Responsibilities of the Students</vt:lpstr>
      <vt:lpstr>Plagiarism </vt:lpstr>
      <vt:lpstr>Plagiarism (Cont.) </vt:lpstr>
    </vt:vector>
  </TitlesOfParts>
  <Company>Adams Consulting Services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Game Design, 2nd Edition - Ch 1</dc:title>
  <dc:creator>Ernest Adams</dc:creator>
  <cp:lastModifiedBy>Samsun</cp:lastModifiedBy>
  <cp:revision>158</cp:revision>
  <dcterms:created xsi:type="dcterms:W3CDTF">2003-03-16T17:22:50Z</dcterms:created>
  <dcterms:modified xsi:type="dcterms:W3CDTF">2018-09-23T09:27:37Z</dcterms:modified>
</cp:coreProperties>
</file>