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3.xml" ContentType="application/vnd.openxmlformats-officedocument.themeOverride+xml"/>
  <Override PartName="/ppt/notesSlides/notesSlide2.xml" ContentType="application/vnd.openxmlformats-officedocument.presentationml.notesSlide+xml"/>
  <Override PartName="/ppt/theme/themeOverride4.xml" ContentType="application/vnd.openxmlformats-officedocument.themeOverride+xml"/>
  <Override PartName="/ppt/notesSlides/notesSlide3.xml" ContentType="application/vnd.openxmlformats-officedocument.presentationml.notesSlide+xml"/>
  <Override PartName="/ppt/theme/themeOverride5.xml" ContentType="application/vnd.openxmlformats-officedocument.themeOverride+xml"/>
  <Override PartName="/ppt/notesSlides/notesSlide4.xml" ContentType="application/vnd.openxmlformats-officedocument.presentationml.notesSlide+xml"/>
  <Override PartName="/ppt/theme/themeOverride6.xml" ContentType="application/vnd.openxmlformats-officedocument.themeOverride+xml"/>
  <Override PartName="/ppt/notesSlides/notesSlide5.xml" ContentType="application/vnd.openxmlformats-officedocument.presentationml.notesSlide+xml"/>
  <Override PartName="/ppt/theme/themeOverride7.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theme/themeOverride11.xml" ContentType="application/vnd.openxmlformats-officedocument.themeOverride+xml"/>
  <Override PartName="/ppt/notesSlides/notesSlide14.xml" ContentType="application/vnd.openxmlformats-officedocument.presentationml.notesSlide+xml"/>
  <Override PartName="/ppt/theme/themeOverride12.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17"/>
  </p:notesMasterIdLst>
  <p:handoutMasterIdLst>
    <p:handoutMasterId r:id="rId18"/>
  </p:handoutMasterIdLst>
  <p:sldIdLst>
    <p:sldId id="384" r:id="rId2"/>
    <p:sldId id="361" r:id="rId3"/>
    <p:sldId id="362" r:id="rId4"/>
    <p:sldId id="363" r:id="rId5"/>
    <p:sldId id="364" r:id="rId6"/>
    <p:sldId id="366" r:id="rId7"/>
    <p:sldId id="385" r:id="rId8"/>
    <p:sldId id="386" r:id="rId9"/>
    <p:sldId id="387" r:id="rId10"/>
    <p:sldId id="388" r:id="rId11"/>
    <p:sldId id="370" r:id="rId12"/>
    <p:sldId id="373" r:id="rId13"/>
    <p:sldId id="376" r:id="rId14"/>
    <p:sldId id="382" r:id="rId15"/>
    <p:sldId id="383"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84">
          <p15:clr>
            <a:srgbClr val="A4A3A4"/>
          </p15:clr>
        </p15:guide>
        <p15:guide id="3" orient="horz" pos="1008">
          <p15:clr>
            <a:srgbClr val="A4A3A4"/>
          </p15:clr>
        </p15:guide>
        <p15:guide id="4" pos="2880">
          <p15:clr>
            <a:srgbClr val="A4A3A4"/>
          </p15:clr>
        </p15:guide>
        <p15:guide id="5" pos="54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6699FF"/>
    <a:srgbClr val="003399"/>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0468" autoAdjust="0"/>
  </p:normalViewPr>
  <p:slideViewPr>
    <p:cSldViewPr>
      <p:cViewPr varScale="1">
        <p:scale>
          <a:sx n="100" d="100"/>
          <a:sy n="100" d="100"/>
        </p:scale>
        <p:origin x="1836" y="96"/>
      </p:cViewPr>
      <p:guideLst>
        <p:guide orient="horz" pos="2160"/>
        <p:guide orient="horz" pos="3984"/>
        <p:guide orient="horz" pos="1008"/>
        <p:guide pos="2880"/>
        <p:guide pos="54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1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1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3784C8-6826-4AF2-A7C1-AED93587D88A}"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C38E30F-D83E-4B83-8614-5665A11D6DC7}"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957276-B351-4F2E-9D77-EDA91ECCF582}" type="slidenum">
              <a:rPr lang="en-US" altLang="de-DE" smtClean="0"/>
              <a:pPr eaLnBrk="1" hangingPunct="1"/>
              <a:t>1</a:t>
            </a:fld>
            <a:endParaRPr lang="en-US" altLang="de-DE"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606080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7DABBE-C120-4362-B38B-E3C574910435}" type="slidenum">
              <a:rPr lang="en-US" altLang="de-DE" smtClean="0"/>
              <a:pPr>
                <a:spcBef>
                  <a:spcPct val="0"/>
                </a:spcBef>
              </a:pPr>
              <a:t>2</a:t>
            </a:fld>
            <a:endParaRPr lang="en-US" altLang="de-DE"/>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0F57-7249-4485-8A46-446364DBCE23}" type="slidenum">
              <a:rPr lang="en-US" altLang="de-DE" smtClean="0"/>
              <a:pPr>
                <a:spcBef>
                  <a:spcPct val="0"/>
                </a:spcBef>
              </a:pPr>
              <a:t>3</a:t>
            </a:fld>
            <a:endParaRPr lang="en-US" altLang="de-DE"/>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E62C3-599C-4271-A064-9D4D73530297}" type="slidenum">
              <a:rPr lang="en-US" altLang="de-DE" smtClean="0"/>
              <a:pPr>
                <a:spcBef>
                  <a:spcPct val="0"/>
                </a:spcBef>
              </a:pPr>
              <a:t>4</a:t>
            </a:fld>
            <a:endParaRPr lang="en-US" altLang="de-DE"/>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C8CB80-DACB-40D5-B347-F6E465C48250}" type="slidenum">
              <a:rPr lang="en-US" altLang="de-DE" smtClean="0"/>
              <a:pPr>
                <a:spcBef>
                  <a:spcPct val="0"/>
                </a:spcBef>
              </a:pPr>
              <a:t>5</a:t>
            </a:fld>
            <a:endParaRPr lang="en-US" altLang="de-DE"/>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7234E-166D-4315-8EA1-CA3DC845B91E}" type="slidenum">
              <a:rPr lang="en-US" altLang="de-DE" smtClean="0"/>
              <a:pPr>
                <a:spcBef>
                  <a:spcPct val="0"/>
                </a:spcBef>
              </a:pPr>
              <a:t>6</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D44F87-4C27-4591-A1FC-BA54E950B2C8}" type="slidenum">
              <a:rPr lang="en-US" altLang="de-DE" smtClean="0"/>
              <a:pPr eaLnBrk="1" hangingPunct="1"/>
              <a:t>7</a:t>
            </a:fld>
            <a:endParaRPr lang="en-US" altLang="de-DE"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7862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8480AC-9218-4D92-B6C6-F5C351DF0ABA}" type="slidenum">
              <a:rPr lang="en-US" altLang="de-DE" smtClean="0"/>
              <a:pPr eaLnBrk="1" hangingPunct="1"/>
              <a:t>8</a:t>
            </a:fld>
            <a:endParaRPr lang="en-US" altLang="de-DE"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715778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66788F-C118-4727-9ADF-FF022B0C44AD}" type="slidenum">
              <a:rPr lang="en-US" altLang="de-DE" smtClean="0"/>
              <a:pPr eaLnBrk="1" hangingPunct="1"/>
              <a:t>9</a:t>
            </a:fld>
            <a:endParaRPr lang="en-US" altLang="de-DE"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23270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6ACBA0-1927-4155-AFC6-4377657D69E5}" type="slidenum">
              <a:rPr lang="en-US" altLang="de-DE" smtClean="0"/>
              <a:pPr eaLnBrk="1" hangingPunct="1"/>
              <a:t>10</a:t>
            </a:fld>
            <a:endParaRPr lang="en-US" altLang="de-DE"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11758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A80703-38A3-4FFF-8CCE-BB257CE79689}" type="slidenum">
              <a:rPr lang="en-US" altLang="de-DE" smtClean="0"/>
              <a:pPr>
                <a:spcBef>
                  <a:spcPct val="0"/>
                </a:spcBef>
              </a:pPr>
              <a:t>11</a:t>
            </a:fld>
            <a:endParaRPr lang="en-US" altLang="de-DE"/>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74FE4-F67F-4083-ABF9-4A05333DC19B}" type="slidenum">
              <a:rPr lang="en-US" altLang="de-DE" smtClean="0"/>
              <a:pPr>
                <a:spcBef>
                  <a:spcPct val="0"/>
                </a:spcBef>
              </a:pPr>
              <a:t>12</a:t>
            </a:fld>
            <a:endParaRPr lang="en-US" altLang="de-DE"/>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16A01-D871-4DC2-9D5F-033AFE99B985}" type="slidenum">
              <a:rPr lang="en-US" altLang="de-DE" smtClean="0"/>
              <a:pPr>
                <a:spcBef>
                  <a:spcPct val="0"/>
                </a:spcBef>
              </a:pPr>
              <a:t>13</a:t>
            </a:fld>
            <a:endParaRPr lang="en-US" altLang="de-DE"/>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EE29C3-D5C1-4678-B19C-0BEB1BD4E7E6}" type="slidenum">
              <a:rPr lang="en-US" altLang="de-DE" smtClean="0"/>
              <a:pPr>
                <a:spcBef>
                  <a:spcPct val="0"/>
                </a:spcBef>
              </a:pPr>
              <a:t>14</a:t>
            </a:fld>
            <a:endParaRPr lang="en-US" altLang="de-DE"/>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EF9A58-3E87-425B-9C33-5BAFF48EF772}" type="slidenum">
              <a:rPr lang="en-US" altLang="de-DE" smtClean="0"/>
              <a:pPr>
                <a:spcBef>
                  <a:spcPct val="0"/>
                </a:spcBef>
              </a:pPr>
              <a:t>15</a:t>
            </a:fld>
            <a:endParaRPr lang="en-US" altLang="de-DE"/>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93FC4B47-59B9-4706-9651-E79FD0B80F9C}" type="datetime1">
              <a:rPr lang="en-US" smtClean="0"/>
              <a:t>9/13/2018</a:t>
            </a:fld>
            <a:endParaRPr lang="en-US" dirty="0"/>
          </a:p>
        </p:txBody>
      </p:sp>
      <p:sp>
        <p:nvSpPr>
          <p:cNvPr id="5" name="Footer Placeholder 18"/>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6" name="Slide Number Placeholder 26"/>
          <p:cNvSpPr>
            <a:spLocks noGrp="1"/>
          </p:cNvSpPr>
          <p:nvPr>
            <p:ph type="sldNum" sz="quarter" idx="12"/>
          </p:nvPr>
        </p:nvSpPr>
        <p:spPr/>
        <p:txBody>
          <a:bodyPr/>
          <a:lstStyle>
            <a:lvl1pPr>
              <a:defRPr/>
            </a:lvl1pPr>
          </a:lstStyle>
          <a:p>
            <a:pPr>
              <a:defRPr/>
            </a:pPr>
            <a:fld id="{F30B293E-8310-4966-A0D7-BD8DB13A7789}" type="slidenum">
              <a:rPr lang="en-US"/>
              <a:pPr>
                <a:defRPr/>
              </a:pPr>
              <a:t>‹Nr.›</a:t>
            </a:fld>
            <a:endParaRPr lang="en-US" dirty="0"/>
          </a:p>
        </p:txBody>
      </p:sp>
    </p:spTree>
    <p:extLst>
      <p:ext uri="{BB962C8B-B14F-4D97-AF65-F5344CB8AC3E}">
        <p14:creationId xmlns:p14="http://schemas.microsoft.com/office/powerpoint/2010/main" val="394823821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pPr>
              <a:defRPr/>
            </a:pPr>
            <a:fld id="{5D19DB49-B2FB-4D79-BACD-A1E9D697FE8D}" type="datetime1">
              <a:rPr lang="en-US" smtClean="0"/>
              <a:t>9/13/2018</a:t>
            </a:fld>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pPr>
              <a:defRPr/>
            </a:pPr>
            <a:r>
              <a:rPr lang="en-US" smtClean="0"/>
              <a:t>Organizational Issues</a:t>
            </a: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89D6E2E9-2162-4176-95AC-DE18195DE6D8}" type="slidenum">
              <a:rPr lang="en-US"/>
              <a:pPr>
                <a:defRPr/>
              </a:pPr>
              <a:t>‹Nr.›</a:t>
            </a:fld>
            <a:endParaRPr lang="en-US" dirty="0"/>
          </a:p>
        </p:txBody>
      </p:sp>
    </p:spTree>
    <p:extLst>
      <p:ext uri="{BB962C8B-B14F-4D97-AF65-F5344CB8AC3E}">
        <p14:creationId xmlns:p14="http://schemas.microsoft.com/office/powerpoint/2010/main" val="38107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D4CBF96-16B3-4236-A6C3-8AD8C6F64A74}" type="datetime1">
              <a:rPr lang="en-US" smtClean="0"/>
              <a:t>9/13/2018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6" name="Slide Number Placeholder 5"/>
          <p:cNvSpPr>
            <a:spLocks noGrp="1"/>
          </p:cNvSpPr>
          <p:nvPr>
            <p:ph type="sldNum" sz="quarter" idx="12"/>
          </p:nvPr>
        </p:nvSpPr>
        <p:spPr/>
        <p:txBody>
          <a:bodyPr/>
          <a:lstStyle>
            <a:lvl1pPr>
              <a:defRPr/>
            </a:lvl1pPr>
          </a:lstStyle>
          <a:p>
            <a:pPr>
              <a:defRPr/>
            </a:pPr>
            <a:fld id="{592330BE-F11A-415C-94EF-AEDEC0F6232B}" type="slidenum">
              <a:rPr lang="en-US"/>
              <a:pPr>
                <a:defRPr/>
              </a:pPr>
              <a:t>‹Nr.›</a:t>
            </a:fld>
            <a:endParaRPr lang="en-US" dirty="0"/>
          </a:p>
        </p:txBody>
      </p:sp>
    </p:spTree>
    <p:extLst>
      <p:ext uri="{BB962C8B-B14F-4D97-AF65-F5344CB8AC3E}">
        <p14:creationId xmlns:p14="http://schemas.microsoft.com/office/powerpoint/2010/main" val="13162228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A7087FE5-5016-4C25-B152-C080E16768B5}" type="datetime1">
              <a:rPr lang="en-US" smtClean="0"/>
              <a:t>9/13/2018</a:t>
            </a:fld>
            <a:endParaRPr lang="en-US" dirty="0"/>
          </a:p>
        </p:txBody>
      </p:sp>
      <p:sp>
        <p:nvSpPr>
          <p:cNvPr id="6"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7" name="Slide Number Placeholder 17"/>
          <p:cNvSpPr>
            <a:spLocks noGrp="1"/>
          </p:cNvSpPr>
          <p:nvPr>
            <p:ph type="sldNum" sz="quarter" idx="12"/>
          </p:nvPr>
        </p:nvSpPr>
        <p:spPr/>
        <p:txBody>
          <a:bodyPr/>
          <a:lstStyle>
            <a:lvl1pPr>
              <a:defRPr/>
            </a:lvl1pPr>
          </a:lstStyle>
          <a:p>
            <a:pPr>
              <a:defRPr/>
            </a:pPr>
            <a:fld id="{F60401A4-EEEC-4294-8F79-807BEFE35C50}" type="slidenum">
              <a:rPr lang="en-US"/>
              <a:pPr>
                <a:defRPr/>
              </a:pPr>
              <a:t>‹Nr.›</a:t>
            </a:fld>
            <a:endParaRPr lang="en-US" dirty="0"/>
          </a:p>
        </p:txBody>
      </p:sp>
    </p:spTree>
    <p:extLst>
      <p:ext uri="{BB962C8B-B14F-4D97-AF65-F5344CB8AC3E}">
        <p14:creationId xmlns:p14="http://schemas.microsoft.com/office/powerpoint/2010/main" val="25314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B7F409E8-A204-49AD-939A-44966B2F9F9B}" type="datetime1">
              <a:rPr lang="en-US" smtClean="0"/>
              <a:t>9/13/2018</a:t>
            </a:fld>
            <a:endParaRPr lang="en-US" dirty="0"/>
          </a:p>
        </p:txBody>
      </p:sp>
      <p:sp>
        <p:nvSpPr>
          <p:cNvPr id="8"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9" name="Slide Number Placeholder 17"/>
          <p:cNvSpPr>
            <a:spLocks noGrp="1"/>
          </p:cNvSpPr>
          <p:nvPr>
            <p:ph type="sldNum" sz="quarter" idx="12"/>
          </p:nvPr>
        </p:nvSpPr>
        <p:spPr/>
        <p:txBody>
          <a:bodyPr/>
          <a:lstStyle>
            <a:lvl1pPr>
              <a:defRPr/>
            </a:lvl1pPr>
          </a:lstStyle>
          <a:p>
            <a:pPr>
              <a:defRPr/>
            </a:pPr>
            <a:fld id="{A1C97A93-BC2A-4C6D-B8E1-9D50AD702A81}" type="slidenum">
              <a:rPr lang="en-US"/>
              <a:pPr>
                <a:defRPr/>
              </a:pPr>
              <a:t>‹Nr.›</a:t>
            </a:fld>
            <a:endParaRPr lang="en-US" dirty="0"/>
          </a:p>
        </p:txBody>
      </p:sp>
    </p:spTree>
    <p:extLst>
      <p:ext uri="{BB962C8B-B14F-4D97-AF65-F5344CB8AC3E}">
        <p14:creationId xmlns:p14="http://schemas.microsoft.com/office/powerpoint/2010/main" val="379054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0486AC07-3CEC-4FD3-B265-791D9147249D}" type="datetime1">
              <a:rPr lang="en-US" smtClean="0"/>
              <a:t>9/13/2018</a:t>
            </a:fld>
            <a:endParaRPr lang="en-US" dirty="0"/>
          </a:p>
        </p:txBody>
      </p:sp>
      <p:sp>
        <p:nvSpPr>
          <p:cNvPr id="4"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5" name="Slide Number Placeholder 17"/>
          <p:cNvSpPr>
            <a:spLocks noGrp="1"/>
          </p:cNvSpPr>
          <p:nvPr>
            <p:ph type="sldNum" sz="quarter" idx="12"/>
          </p:nvPr>
        </p:nvSpPr>
        <p:spPr/>
        <p:txBody>
          <a:bodyPr/>
          <a:lstStyle>
            <a:lvl1pPr>
              <a:defRPr/>
            </a:lvl1pPr>
          </a:lstStyle>
          <a:p>
            <a:pPr>
              <a:defRPr/>
            </a:pPr>
            <a:fld id="{F462C4EC-F365-4E65-BF9C-759E308864EC}" type="slidenum">
              <a:rPr lang="en-US"/>
              <a:pPr>
                <a:defRPr/>
              </a:pPr>
              <a:t>‹Nr.›</a:t>
            </a:fld>
            <a:endParaRPr lang="en-US" dirty="0"/>
          </a:p>
        </p:txBody>
      </p:sp>
    </p:spTree>
    <p:extLst>
      <p:ext uri="{BB962C8B-B14F-4D97-AF65-F5344CB8AC3E}">
        <p14:creationId xmlns:p14="http://schemas.microsoft.com/office/powerpoint/2010/main" val="285538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FA947A9-23D5-4CBA-9F18-04A729BB1242}" type="datetime1">
              <a:rPr lang="en-US" smtClean="0"/>
              <a:t>9/13/2018</a:t>
            </a:fld>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4" name="Slide Number Placeholder 17"/>
          <p:cNvSpPr>
            <a:spLocks noGrp="1"/>
          </p:cNvSpPr>
          <p:nvPr>
            <p:ph type="sldNum" sz="quarter" idx="12"/>
          </p:nvPr>
        </p:nvSpPr>
        <p:spPr/>
        <p:txBody>
          <a:bodyPr/>
          <a:lstStyle>
            <a:lvl1pPr>
              <a:defRPr/>
            </a:lvl1pPr>
          </a:lstStyle>
          <a:p>
            <a:pPr>
              <a:defRPr/>
            </a:pPr>
            <a:fld id="{8E032616-A399-4860-AD36-B280E9D86A25}" type="slidenum">
              <a:rPr lang="en-US"/>
              <a:pPr>
                <a:defRPr/>
              </a:pPr>
              <a:t>‹Nr.›</a:t>
            </a:fld>
            <a:endParaRPr lang="en-US" dirty="0"/>
          </a:p>
        </p:txBody>
      </p:sp>
    </p:spTree>
    <p:extLst>
      <p:ext uri="{BB962C8B-B14F-4D97-AF65-F5344CB8AC3E}">
        <p14:creationId xmlns:p14="http://schemas.microsoft.com/office/powerpoint/2010/main" val="111725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5C00CF27-A83E-4145-A8B3-831A7A4213CC}" type="datetime1">
              <a:rPr lang="en-US" smtClean="0"/>
              <a:t>9/13/2018</a:t>
            </a:fld>
            <a:endParaRPr lang="en-US" dirty="0"/>
          </a:p>
        </p:txBody>
      </p:sp>
      <p:sp>
        <p:nvSpPr>
          <p:cNvPr id="6"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7" name="Slide Number Placeholder 17"/>
          <p:cNvSpPr>
            <a:spLocks noGrp="1"/>
          </p:cNvSpPr>
          <p:nvPr>
            <p:ph type="sldNum" sz="quarter" idx="12"/>
          </p:nvPr>
        </p:nvSpPr>
        <p:spPr/>
        <p:txBody>
          <a:bodyPr/>
          <a:lstStyle>
            <a:lvl1pPr>
              <a:defRPr/>
            </a:lvl1pPr>
          </a:lstStyle>
          <a:p>
            <a:pPr>
              <a:defRPr/>
            </a:pPr>
            <a:fld id="{D4D72138-348F-44A7-B65B-6BBB66ECDDC0}" type="slidenum">
              <a:rPr lang="en-US"/>
              <a:pPr>
                <a:defRPr/>
              </a:pPr>
              <a:t>‹Nr.›</a:t>
            </a:fld>
            <a:endParaRPr lang="en-US" dirty="0"/>
          </a:p>
        </p:txBody>
      </p:sp>
    </p:spTree>
    <p:extLst>
      <p:ext uri="{BB962C8B-B14F-4D97-AF65-F5344CB8AC3E}">
        <p14:creationId xmlns:p14="http://schemas.microsoft.com/office/powerpoint/2010/main" val="236176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56465E40-A817-4106-B9FF-BDC6EA412807}" type="datetime1">
              <a:rPr lang="en-US" smtClean="0"/>
              <a:t>9/13/2018</a:t>
            </a:fld>
            <a:endParaRPr lang="en-US" dirty="0"/>
          </a:p>
        </p:txBody>
      </p:sp>
      <p:sp>
        <p:nvSpPr>
          <p:cNvPr id="10" name="Footer Placeholder 5"/>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A209E79-21A6-4ED4-A6D9-C0570D20152D}" type="slidenum">
              <a:rPr lang="en-US"/>
              <a:pPr>
                <a:defRPr/>
              </a:pPr>
              <a:t>‹Nr.›</a:t>
            </a:fld>
            <a:endParaRPr lang="en-US" dirty="0"/>
          </a:p>
        </p:txBody>
      </p:sp>
    </p:spTree>
    <p:extLst>
      <p:ext uri="{BB962C8B-B14F-4D97-AF65-F5344CB8AC3E}">
        <p14:creationId xmlns:p14="http://schemas.microsoft.com/office/powerpoint/2010/main" val="420761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295AF208-538A-44F3-B2BB-D980AAE01C21}" type="datetime1">
              <a:rPr lang="en-US" smtClean="0"/>
              <a:t>9/13/2018</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6" name="Slide Number Placeholder 17"/>
          <p:cNvSpPr>
            <a:spLocks noGrp="1"/>
          </p:cNvSpPr>
          <p:nvPr>
            <p:ph type="sldNum" sz="quarter" idx="12"/>
          </p:nvPr>
        </p:nvSpPr>
        <p:spPr/>
        <p:txBody>
          <a:bodyPr/>
          <a:lstStyle>
            <a:lvl1pPr>
              <a:defRPr/>
            </a:lvl1pPr>
          </a:lstStyle>
          <a:p>
            <a:pPr>
              <a:defRPr/>
            </a:pPr>
            <a:fld id="{2B0596D5-B760-45D9-9630-4B64635E3C66}" type="slidenum">
              <a:rPr lang="en-US"/>
              <a:pPr>
                <a:defRPr/>
              </a:pPr>
              <a:t>‹Nr.›</a:t>
            </a:fld>
            <a:endParaRPr lang="en-US" dirty="0"/>
          </a:p>
        </p:txBody>
      </p:sp>
    </p:spTree>
    <p:extLst>
      <p:ext uri="{BB962C8B-B14F-4D97-AF65-F5344CB8AC3E}">
        <p14:creationId xmlns:p14="http://schemas.microsoft.com/office/powerpoint/2010/main" val="130665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BE0C3EAD-7E2A-4006-82D6-D901DDF64F99}" type="datetime1">
              <a:rPr lang="en-US" smtClean="0"/>
              <a:t>9/13/2018</a:t>
            </a:fld>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Organizational Issues</a:t>
            </a:r>
            <a:endParaRPr lang="en-US"/>
          </a:p>
        </p:txBody>
      </p:sp>
      <p:sp>
        <p:nvSpPr>
          <p:cNvPr id="6" name="Slide Number Placeholder 17"/>
          <p:cNvSpPr>
            <a:spLocks noGrp="1"/>
          </p:cNvSpPr>
          <p:nvPr>
            <p:ph type="sldNum" sz="quarter" idx="12"/>
          </p:nvPr>
        </p:nvSpPr>
        <p:spPr/>
        <p:txBody>
          <a:bodyPr/>
          <a:lstStyle>
            <a:lvl1pPr>
              <a:defRPr/>
            </a:lvl1pPr>
          </a:lstStyle>
          <a:p>
            <a:pPr>
              <a:defRPr/>
            </a:pPr>
            <a:fld id="{F7C1180C-0DAE-48F1-8212-DFCA5063C449}" type="slidenum">
              <a:rPr lang="en-US"/>
              <a:pPr>
                <a:defRPr/>
              </a:pPr>
              <a:t>‹Nr.›</a:t>
            </a:fld>
            <a:endParaRPr lang="en-US" dirty="0"/>
          </a:p>
        </p:txBody>
      </p:sp>
    </p:spTree>
    <p:extLst>
      <p:ext uri="{BB962C8B-B14F-4D97-AF65-F5344CB8AC3E}">
        <p14:creationId xmlns:p14="http://schemas.microsoft.com/office/powerpoint/2010/main" val="3724605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de-DE"/>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a:p>
            <a:pPr lvl="2"/>
            <a:r>
              <a:rPr lang="en-US" altLang="de-DE"/>
              <a:t>Third level</a:t>
            </a:r>
          </a:p>
          <a:p>
            <a:pPr lvl="3"/>
            <a:r>
              <a:rPr lang="en-US" altLang="de-DE"/>
              <a:t>Fourth level</a:t>
            </a:r>
          </a:p>
          <a:p>
            <a:pPr lvl="4"/>
            <a:r>
              <a:rPr lang="en-US" altLang="de-DE"/>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700E8756-4365-45DF-A181-094D77C7AB60}" type="datetime1">
              <a:rPr lang="en-US" smtClean="0"/>
              <a:t>9/13/2018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n-US" smtClean="0"/>
              <a:t>Organizational Issues</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695D7E9A-549C-40FD-B909-04B426FED473}" type="slidenum">
              <a:rPr lang="en-US"/>
              <a:pPr>
                <a:defRPr/>
              </a:pPr>
              <a:t>‹Nr.›</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84" r:id="rId4"/>
    <p:sldLayoutId id="2147483885" r:id="rId5"/>
    <p:sldLayoutId id="2147483886" r:id="rId6"/>
    <p:sldLayoutId id="2147483887" r:id="rId7"/>
    <p:sldLayoutId id="2147483888" r:id="rId8"/>
    <p:sldLayoutId id="2147483894" r:id="rId9"/>
    <p:sldLayoutId id="2147483889" r:id="rId10"/>
    <p:sldLayoutId id="2147483890" r:id="rId11"/>
  </p:sldLayoutIdLst>
  <p:hf hd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gif"/><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988" y="190274"/>
            <a:ext cx="8836024" cy="6667726"/>
          </a:xfrm>
          <a:prstGeom prst="rect">
            <a:avLst/>
          </a:prstGeom>
        </p:spPr>
      </p:pic>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988" y="190274"/>
            <a:ext cx="3810000" cy="2809875"/>
          </a:xfrm>
          <a:prstGeom prst="rect">
            <a:avLst/>
          </a:prstGeom>
        </p:spPr>
      </p:pic>
      <p:pic>
        <p:nvPicPr>
          <p:cNvPr id="3074" name="Picture 11"/>
          <p:cNvPicPr>
            <a:picLocks noChangeAspect="1" noChangeArrowheads="1"/>
          </p:cNvPicPr>
          <p:nvPr/>
        </p:nvPicPr>
        <p:blipFill>
          <a:blip r:embed="rId7">
            <a:extLst>
              <a:ext uri="{BEBA8EAE-BF5A-486C-A8C5-ECC9F3942E4B}">
                <a14:imgProps xmlns:a14="http://schemas.microsoft.com/office/drawing/2010/main">
                  <a14:imgLayer r:embed="rId8">
                    <a14:imgEffect>
                      <a14:artisticFilmGrain grainSize="51"/>
                    </a14:imgEffect>
                  </a14:imgLayer>
                </a14:imgProps>
              </a:ext>
              <a:ext uri="{28A0092B-C50C-407E-A947-70E740481C1C}">
                <a14:useLocalDpi xmlns:a14="http://schemas.microsoft.com/office/drawing/2010/main" val="0"/>
              </a:ext>
            </a:extLst>
          </a:blip>
          <a:stretch>
            <a:fillRect/>
          </a:stretch>
        </p:blipFill>
        <p:spPr bwMode="auto">
          <a:xfrm>
            <a:off x="4516866" y="508000"/>
            <a:ext cx="4627134" cy="2154398"/>
          </a:xfrm>
          <a:prstGeom prst="ellipse">
            <a:avLst/>
          </a:prstGeom>
          <a:noFill/>
          <a:ln>
            <a:noFill/>
          </a:ln>
          <a:effectLst>
            <a:softEdge rad="112500"/>
          </a:effectLst>
        </p:spPr>
      </p:pic>
      <p:sp>
        <p:nvSpPr>
          <p:cNvPr id="2053" name="Text Box 5"/>
          <p:cNvSpPr txBox="1">
            <a:spLocks noChangeArrowheads="1"/>
          </p:cNvSpPr>
          <p:nvPr/>
        </p:nvSpPr>
        <p:spPr bwMode="auto">
          <a:xfrm>
            <a:off x="2895600" y="179388"/>
            <a:ext cx="39052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4000" dirty="0" smtClean="0">
                <a:solidFill>
                  <a:schemeClr val="bg1"/>
                </a:solidFill>
                <a:effectLst>
                  <a:outerShdw blurRad="38100" dist="38100" dir="2700000" algn="tl">
                    <a:srgbClr val="C0C0C0"/>
                  </a:outerShdw>
                </a:effectLst>
                <a:latin typeface="Arial Black" pitchFamily="34" charset="0"/>
              </a:rPr>
              <a:t>CSE 307</a:t>
            </a:r>
            <a:endParaRPr lang="en-US" sz="4000" dirty="0">
              <a:solidFill>
                <a:schemeClr val="bg1"/>
              </a:solidFill>
              <a:effectLst>
                <a:outerShdw blurRad="38100" dist="38100" dir="2700000" algn="tl">
                  <a:srgbClr val="C0C0C0"/>
                </a:outerShdw>
              </a:effectLst>
              <a:latin typeface="Arial Black" pitchFamily="34" charset="0"/>
            </a:endParaRPr>
          </a:p>
        </p:txBody>
      </p:sp>
      <p:sp>
        <p:nvSpPr>
          <p:cNvPr id="2808" name="Text Box 760"/>
          <p:cNvSpPr txBox="1">
            <a:spLocks noChangeArrowheads="1"/>
          </p:cNvSpPr>
          <p:nvPr/>
        </p:nvSpPr>
        <p:spPr bwMode="auto">
          <a:xfrm>
            <a:off x="1981200" y="3733800"/>
            <a:ext cx="61722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sz="3000" dirty="0" smtClean="0">
                <a:solidFill>
                  <a:schemeClr val="bg1"/>
                </a:solidFill>
                <a:effectLst>
                  <a:outerShdw blurRad="38100" dist="38100" dir="2700000" algn="tl">
                    <a:srgbClr val="C0C0C0"/>
                  </a:outerShdw>
                </a:effectLst>
                <a:latin typeface="Arial Black" pitchFamily="34" charset="0"/>
              </a:rPr>
              <a:t>Basics </a:t>
            </a:r>
            <a:r>
              <a:rPr lang="de-DE" sz="3000" dirty="0" err="1" smtClean="0">
                <a:solidFill>
                  <a:schemeClr val="bg1"/>
                </a:solidFill>
                <a:effectLst>
                  <a:outerShdw blurRad="38100" dist="38100" dir="2700000" algn="tl">
                    <a:srgbClr val="C0C0C0"/>
                  </a:outerShdw>
                </a:effectLst>
                <a:latin typeface="Arial Black" pitchFamily="34" charset="0"/>
              </a:rPr>
              <a:t>of</a:t>
            </a:r>
            <a:r>
              <a:rPr lang="de-DE" sz="3000" dirty="0" smtClean="0">
                <a:solidFill>
                  <a:schemeClr val="bg1"/>
                </a:solidFill>
                <a:effectLst>
                  <a:outerShdw blurRad="38100" dist="38100" dir="2700000" algn="tl">
                    <a:srgbClr val="C0C0C0"/>
                  </a:outerShdw>
                </a:effectLst>
                <a:latin typeface="Arial Black" pitchFamily="34" charset="0"/>
              </a:rPr>
              <a:t> </a:t>
            </a:r>
            <a:r>
              <a:rPr lang="tr-TR" sz="3000" dirty="0" smtClean="0">
                <a:solidFill>
                  <a:schemeClr val="bg1"/>
                </a:solidFill>
                <a:effectLst>
                  <a:outerShdw blurRad="38100" dist="38100" dir="2700000" algn="tl">
                    <a:srgbClr val="C0C0C0"/>
                  </a:outerShdw>
                </a:effectLst>
                <a:latin typeface="Arial Black" pitchFamily="34" charset="0"/>
              </a:rPr>
              <a:t>Image Processing</a:t>
            </a:r>
            <a:endParaRPr lang="en-US" sz="3000" dirty="0">
              <a:solidFill>
                <a:schemeClr val="bg1"/>
              </a:solidFill>
              <a:effectLst>
                <a:outerShdw blurRad="38100" dist="38100" dir="2700000" algn="tl">
                  <a:srgbClr val="C0C0C0"/>
                </a:outerShdw>
              </a:effectLst>
              <a:latin typeface="Arial Black" pitchFamily="34" charset="0"/>
            </a:endParaRPr>
          </a:p>
        </p:txBody>
      </p:sp>
      <p:sp>
        <p:nvSpPr>
          <p:cNvPr id="2809" name="Text Box 761"/>
          <p:cNvSpPr txBox="1">
            <a:spLocks noChangeArrowheads="1"/>
          </p:cNvSpPr>
          <p:nvPr/>
        </p:nvSpPr>
        <p:spPr bwMode="auto">
          <a:xfrm>
            <a:off x="1447800" y="4674513"/>
            <a:ext cx="670560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en-US" sz="2600" b="1" dirty="0">
                <a:solidFill>
                  <a:schemeClr val="bg1"/>
                </a:solidFill>
                <a:effectLst>
                  <a:outerShdw blurRad="38100" dist="38100" dir="2700000" algn="tl">
                    <a:srgbClr val="C0C0C0"/>
                  </a:outerShdw>
                </a:effectLst>
              </a:rPr>
              <a:t>Lecture </a:t>
            </a:r>
            <a:r>
              <a:rPr lang="en-US" sz="2600" b="1" dirty="0" smtClean="0">
                <a:solidFill>
                  <a:schemeClr val="bg1"/>
                </a:solidFill>
                <a:effectLst>
                  <a:outerShdw blurRad="38100" dist="38100" dir="2700000" algn="tl">
                    <a:srgbClr val="C0C0C0"/>
                  </a:outerShdw>
                </a:effectLst>
              </a:rPr>
              <a:t>#</a:t>
            </a:r>
            <a:r>
              <a:rPr lang="tr-TR" sz="2600" b="1" dirty="0" smtClean="0">
                <a:solidFill>
                  <a:schemeClr val="bg1"/>
                </a:solidFill>
                <a:effectLst>
                  <a:outerShdw blurRad="38100" dist="38100" dir="2700000" algn="tl">
                    <a:srgbClr val="C0C0C0"/>
                  </a:outerShdw>
                </a:effectLst>
              </a:rPr>
              <a:t>0</a:t>
            </a:r>
            <a:r>
              <a:rPr lang="en-US" sz="2600" b="1" dirty="0" smtClean="0">
                <a:solidFill>
                  <a:schemeClr val="bg1"/>
                </a:solidFill>
                <a:effectLst>
                  <a:outerShdw blurRad="38100" dist="38100" dir="2700000" algn="tl">
                    <a:srgbClr val="C0C0C0"/>
                  </a:outerShdw>
                </a:effectLst>
              </a:rPr>
              <a:t>  </a:t>
            </a:r>
            <a:r>
              <a:rPr lang="tr-TR" sz="2600" b="1" dirty="0">
                <a:solidFill>
                  <a:schemeClr val="bg1"/>
                </a:solidFill>
                <a:effectLst>
                  <a:outerShdw blurRad="38100" dist="38100" dir="2700000" algn="tl">
                    <a:srgbClr val="C0C0C0"/>
                  </a:outerShdw>
                </a:effectLst>
              </a:rPr>
              <a:t>Organizational Issues</a:t>
            </a:r>
            <a:endParaRPr lang="en-US" sz="2600" b="1" dirty="0">
              <a:solidFill>
                <a:schemeClr val="bg1"/>
              </a:solidFill>
              <a:effectLst>
                <a:outerShdw blurRad="38100" dist="38100" dir="2700000" algn="tl">
                  <a:srgbClr val="C0C0C0"/>
                </a:outerShdw>
              </a:effectLst>
            </a:endParaRPr>
          </a:p>
        </p:txBody>
      </p:sp>
      <p:sp>
        <p:nvSpPr>
          <p:cNvPr id="8" name="Subtitle 2"/>
          <p:cNvSpPr txBox="1">
            <a:spLocks/>
          </p:cNvSpPr>
          <p:nvPr/>
        </p:nvSpPr>
        <p:spPr bwMode="auto">
          <a:xfrm>
            <a:off x="0" y="5657850"/>
            <a:ext cx="9144000"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defRPr sz="2600" b="1">
                <a:solidFill>
                  <a:schemeClr val="bg1"/>
                </a:solidFill>
                <a:effectLst>
                  <a:outerShdw blurRad="38100" dist="38100" dir="2700000" algn="tl">
                    <a:srgbClr val="C0C0C0"/>
                  </a:outerShdw>
                </a:effectLst>
              </a:defRPr>
            </a:lvl1pPr>
          </a:lstStyle>
          <a:p>
            <a:r>
              <a:rPr lang="tr-TR" altLang="de-DE" sz="2300" dirty="0"/>
              <a:t>Prepared </a:t>
            </a:r>
            <a:r>
              <a:rPr lang="de-DE" altLang="de-DE" sz="2300" dirty="0"/>
              <a:t>&amp; </a:t>
            </a:r>
            <a:r>
              <a:rPr lang="de-DE" altLang="de-DE" sz="2300" dirty="0" err="1"/>
              <a:t>Presented</a:t>
            </a:r>
            <a:r>
              <a:rPr lang="de-DE" altLang="de-DE" sz="2300" dirty="0"/>
              <a:t> </a:t>
            </a:r>
            <a:r>
              <a:rPr lang="en-US" altLang="de-DE" sz="2300" dirty="0"/>
              <a:t>by</a:t>
            </a:r>
            <a:r>
              <a:rPr lang="tr-TR" altLang="de-DE" sz="2300" dirty="0"/>
              <a:t> </a:t>
            </a:r>
            <a:r>
              <a:rPr lang="en-US" altLang="de-DE" sz="2300" dirty="0"/>
              <a:t>Asst. Prof. Dr. Samsun M. BAŞARICI</a:t>
            </a:r>
          </a:p>
        </p:txBody>
      </p:sp>
    </p:spTree>
    <p:extLst>
      <p:ext uri="{BB962C8B-B14F-4D97-AF65-F5344CB8AC3E}">
        <p14:creationId xmlns:p14="http://schemas.microsoft.com/office/powerpoint/2010/main" val="1657740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About this Course</a:t>
            </a:r>
            <a:endParaRPr lang="en-US" altLang="de-DE">
              <a:solidFill>
                <a:schemeClr val="bg1"/>
              </a:solidFill>
            </a:endParaRPr>
          </a:p>
        </p:txBody>
      </p:sp>
      <p:sp>
        <p:nvSpPr>
          <p:cNvPr id="921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922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C8391C-B066-48E3-B2DF-72F588F93C26}" type="slidenum">
              <a:rPr lang="en-US" altLang="en-US" smtClean="0">
                <a:solidFill>
                  <a:srgbClr val="6699FF"/>
                </a:solidFill>
              </a:rPr>
              <a:pPr/>
              <a:t>2</a:t>
            </a:fld>
            <a:endParaRPr lang="en-US" altLang="en-US">
              <a:solidFill>
                <a:srgbClr val="6699FF"/>
              </a:solidFill>
            </a:endParaRPr>
          </a:p>
        </p:txBody>
      </p:sp>
      <p:graphicFrame>
        <p:nvGraphicFramePr>
          <p:cNvPr id="18" name="Tabelle 17"/>
          <p:cNvGraphicFramePr>
            <a:graphicFrameLocks noGrp="1"/>
          </p:cNvGraphicFramePr>
          <p:nvPr>
            <p:extLst>
              <p:ext uri="{D42A27DB-BD31-4B8C-83A1-F6EECF244321}">
                <p14:modId xmlns:p14="http://schemas.microsoft.com/office/powerpoint/2010/main" val="3608684320"/>
              </p:ext>
            </p:extLst>
          </p:nvPr>
        </p:nvGraphicFramePr>
        <p:xfrm>
          <a:off x="838200" y="1219202"/>
          <a:ext cx="7772401" cy="5029202"/>
        </p:xfrm>
        <a:graphic>
          <a:graphicData uri="http://schemas.openxmlformats.org/drawingml/2006/table">
            <a:tbl>
              <a:tblPr firstRow="1" firstCol="1" bandRow="1">
                <a:tableStyleId>{5C22544A-7EE6-4342-B048-85BDC9FD1C3A}</a:tableStyleId>
              </a:tblPr>
              <a:tblGrid>
                <a:gridCol w="2389473">
                  <a:extLst>
                    <a:ext uri="{9D8B030D-6E8A-4147-A177-3AD203B41FA5}">
                      <a16:colId xmlns:a16="http://schemas.microsoft.com/office/drawing/2014/main" val="20000"/>
                    </a:ext>
                  </a:extLst>
                </a:gridCol>
                <a:gridCol w="887127">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661640">
                  <a:extLst>
                    <a:ext uri="{9D8B030D-6E8A-4147-A177-3AD203B41FA5}">
                      <a16:colId xmlns:a16="http://schemas.microsoft.com/office/drawing/2014/main" val="20003"/>
                    </a:ext>
                  </a:extLst>
                </a:gridCol>
                <a:gridCol w="849100">
                  <a:extLst>
                    <a:ext uri="{9D8B030D-6E8A-4147-A177-3AD203B41FA5}">
                      <a16:colId xmlns:a16="http://schemas.microsoft.com/office/drawing/2014/main" val="20004"/>
                    </a:ext>
                  </a:extLst>
                </a:gridCol>
                <a:gridCol w="1097746">
                  <a:extLst>
                    <a:ext uri="{9D8B030D-6E8A-4147-A177-3AD203B41FA5}">
                      <a16:colId xmlns:a16="http://schemas.microsoft.com/office/drawing/2014/main" val="20005"/>
                    </a:ext>
                  </a:extLst>
                </a:gridCol>
                <a:gridCol w="896715">
                  <a:extLst>
                    <a:ext uri="{9D8B030D-6E8A-4147-A177-3AD203B41FA5}">
                      <a16:colId xmlns:a16="http://schemas.microsoft.com/office/drawing/2014/main" val="20006"/>
                    </a:ext>
                  </a:extLst>
                </a:gridCol>
              </a:tblGrid>
              <a:tr h="640080">
                <a:tc>
                  <a:txBody>
                    <a:bodyPr/>
                    <a:lstStyle/>
                    <a:p>
                      <a:pPr>
                        <a:spcAft>
                          <a:spcPts val="0"/>
                        </a:spcAft>
                      </a:pPr>
                      <a:r>
                        <a:rPr lang="tr-TR" sz="1500" dirty="0">
                          <a:effectLst/>
                        </a:rPr>
                        <a:t>Course </a:t>
                      </a:r>
                      <a:r>
                        <a:rPr lang="tr-TR" sz="1500" dirty="0" err="1">
                          <a:effectLst/>
                        </a:rPr>
                        <a:t>Title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Course </a:t>
                      </a:r>
                      <a:r>
                        <a:rPr lang="tr-TR" sz="1500" dirty="0" err="1">
                          <a:effectLst/>
                        </a:rPr>
                        <a:t>Code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Semester</a:t>
                      </a:r>
                      <a:endParaRPr lang="de-DE" sz="1500" dirty="0">
                        <a:effectLst/>
                        <a:latin typeface="Times New Roman"/>
                        <a:ea typeface="Times New Roman"/>
                      </a:endParaRPr>
                    </a:p>
                  </a:txBody>
                  <a:tcPr marL="9525" marR="9525" marT="9525" marB="9525" anchor="ctr"/>
                </a:tc>
                <a:tc gridSpan="2">
                  <a:txBody>
                    <a:bodyPr/>
                    <a:lstStyle/>
                    <a:p>
                      <a:pPr algn="ctr">
                        <a:spcAft>
                          <a:spcPts val="0"/>
                        </a:spcAft>
                      </a:pPr>
                      <a:r>
                        <a:rPr lang="tr-TR" sz="1500" dirty="0">
                          <a:effectLst/>
                        </a:rPr>
                        <a:t>Course </a:t>
                      </a:r>
                      <a:r>
                        <a:rPr lang="tr-TR" sz="1500" dirty="0" err="1">
                          <a:effectLst/>
                        </a:rPr>
                        <a:t>Hour</a:t>
                      </a:r>
                      <a:r>
                        <a:rPr lang="tr-TR" sz="1500" dirty="0">
                          <a:effectLst/>
                        </a:rPr>
                        <a:t>/</a:t>
                      </a:r>
                      <a:r>
                        <a:rPr lang="tr-TR" sz="1500" dirty="0" err="1">
                          <a:effectLst/>
                        </a:rPr>
                        <a:t>Week</a:t>
                      </a:r>
                      <a:endParaRPr lang="de-DE" sz="1500" dirty="0">
                        <a:effectLst/>
                        <a:latin typeface="Times New Roman"/>
                        <a:ea typeface="Times New Roman"/>
                      </a:endParaRPr>
                    </a:p>
                  </a:txBody>
                  <a:tcPr marL="9525" marR="9525" marT="9525" marB="9525" anchor="ctr"/>
                </a:tc>
                <a:tc hMerge="1">
                  <a:txBody>
                    <a:bodyPr/>
                    <a:lstStyle/>
                    <a:p>
                      <a:endParaRPr lang="de-DE"/>
                    </a:p>
                  </a:txBody>
                  <a:tcPr/>
                </a:tc>
                <a:tc>
                  <a:txBody>
                    <a:bodyPr/>
                    <a:lstStyle/>
                    <a:p>
                      <a:pPr algn="ctr">
                        <a:spcAft>
                          <a:spcPts val="0"/>
                        </a:spcAft>
                      </a:pPr>
                      <a:r>
                        <a:rPr lang="de-DE" sz="1500" dirty="0">
                          <a:effectLst/>
                        </a:rPr>
                        <a:t>ADU</a:t>
                      </a:r>
                      <a:r>
                        <a:rPr lang="tr-TR" sz="1500" dirty="0">
                          <a:effectLst/>
                        </a:rPr>
                        <a:t> Credit</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ECTS</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640080">
                <a:tc>
                  <a:txBody>
                    <a:bodyPr/>
                    <a:lstStyle/>
                    <a:p>
                      <a:pPr>
                        <a:spcAft>
                          <a:spcPts val="0"/>
                        </a:spcAft>
                      </a:pPr>
                      <a:r>
                        <a:rPr lang="tr-TR" sz="1500" dirty="0">
                          <a:effectLst/>
                        </a:rPr>
                        <a:t>Introduction to Computer </a:t>
                      </a:r>
                      <a:r>
                        <a:rPr lang="de-DE" sz="1500" dirty="0" err="1">
                          <a:effectLst/>
                        </a:rPr>
                        <a:t>Applications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CSE </a:t>
                      </a:r>
                      <a:r>
                        <a:rPr kumimoji="0" lang="de-DE" sz="1900" kern="1200" dirty="0" smtClean="0">
                          <a:solidFill>
                            <a:schemeClr val="dk1"/>
                          </a:solidFill>
                          <a:effectLst/>
                          <a:latin typeface="+mn-lt"/>
                          <a:ea typeface="+mn-ea"/>
                          <a:cs typeface="+mn-cs"/>
                        </a:rPr>
                        <a:t>307</a:t>
                      </a:r>
                      <a:endParaRPr kumimoji="0" lang="de-DE" sz="1900" kern="1200" dirty="0">
                        <a:solidFill>
                          <a:schemeClr val="dk1"/>
                        </a:solidFill>
                        <a:effectLst/>
                        <a:latin typeface="+mn-lt"/>
                        <a:ea typeface="+mn-ea"/>
                        <a:cs typeface="+mn-cs"/>
                      </a:endParaRPr>
                    </a:p>
                  </a:txBody>
                  <a:tcPr marL="9525" marR="9525" marT="9525" marB="9525" anchor="ctr"/>
                </a:tc>
                <a:tc>
                  <a:txBody>
                    <a:bodyPr/>
                    <a:lstStyle/>
                    <a:p>
                      <a:pPr algn="ctr">
                        <a:spcAft>
                          <a:spcPts val="0"/>
                        </a:spcAft>
                      </a:pPr>
                      <a:r>
                        <a:rPr lang="de-DE" sz="1500" dirty="0" smtClean="0">
                          <a:effectLst/>
                        </a:rPr>
                        <a:t>Fall</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Theory</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err="1">
                          <a:effectLst/>
                        </a:rPr>
                        <a:t>Practice</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de-DE" sz="1500" dirty="0" smtClean="0">
                          <a:effectLst/>
                        </a:rPr>
                        <a:t>6</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40822">
                <a:tc gridSpan="7">
                  <a:txBody>
                    <a:bodyPr/>
                    <a:lstStyle/>
                    <a:p>
                      <a:pPr>
                        <a:spcAft>
                          <a:spcPts val="0"/>
                        </a:spcAft>
                      </a:pPr>
                      <a:r>
                        <a:rPr lang="tr-TR" sz="1500" dirty="0">
                          <a:effectLst/>
                        </a:rPr>
                        <a:t>Course Type</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r h="340822">
                <a:tc gridSpan="6">
                  <a:txBody>
                    <a:bodyPr/>
                    <a:lstStyle/>
                    <a:p>
                      <a:pPr>
                        <a:spcAft>
                          <a:spcPts val="0"/>
                        </a:spcAft>
                      </a:pPr>
                      <a:r>
                        <a:rPr lang="tr-TR" sz="1500" dirty="0">
                          <a:effectLst/>
                        </a:rPr>
                        <a:t>1. Compulsory Courses </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340822">
                <a:tc gridSpan="6">
                  <a:txBody>
                    <a:bodyPr/>
                    <a:lstStyle/>
                    <a:p>
                      <a:pPr>
                        <a:spcAft>
                          <a:spcPts val="0"/>
                        </a:spcAft>
                      </a:pPr>
                      <a:r>
                        <a:rPr lang="tr-TR" sz="1500">
                          <a:effectLst/>
                        </a:rPr>
                        <a:t>1.1. Programme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340822">
                <a:tc gridSpan="6">
                  <a:txBody>
                    <a:bodyPr/>
                    <a:lstStyle/>
                    <a:p>
                      <a:pPr>
                        <a:spcAft>
                          <a:spcPts val="0"/>
                        </a:spcAft>
                      </a:pPr>
                      <a:r>
                        <a:rPr lang="tr-TR" sz="1500">
                          <a:effectLst/>
                        </a:rPr>
                        <a:t>1.2. University Compulsory Courses (UFND)</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340822">
                <a:tc gridSpan="6">
                  <a:txBody>
                    <a:bodyPr/>
                    <a:lstStyle/>
                    <a:p>
                      <a:pPr>
                        <a:spcAft>
                          <a:spcPts val="0"/>
                        </a:spcAft>
                      </a:pPr>
                      <a:r>
                        <a:rPr lang="tr-TR" sz="1500">
                          <a:effectLst/>
                        </a:rPr>
                        <a:t>1.3. YÖK (Higher Education Council)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highlight>
                            <a:srgbClr val="FFFF00"/>
                          </a:highligh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340822">
                <a:tc gridSpan="6">
                  <a:txBody>
                    <a:bodyPr/>
                    <a:lstStyle/>
                    <a:p>
                      <a:pPr>
                        <a:spcAft>
                          <a:spcPts val="0"/>
                        </a:spcAft>
                      </a:pPr>
                      <a:r>
                        <a:rPr lang="tr-TR" sz="1500">
                          <a:effectLst/>
                        </a:rPr>
                        <a:t>2.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340822">
                <a:tc gridSpan="6">
                  <a:txBody>
                    <a:bodyPr/>
                    <a:lstStyle/>
                    <a:p>
                      <a:pPr>
                        <a:spcAft>
                          <a:spcPts val="0"/>
                        </a:spcAft>
                      </a:pPr>
                      <a:r>
                        <a:rPr lang="tr-TR" sz="1500">
                          <a:effectLst/>
                        </a:rPr>
                        <a:t>2.1. Program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500" b="0" i="0" u="none" strike="noStrike" kern="1200" cap="none" spc="0" normalizeH="0" baseline="0" noProof="0" dirty="0" smtClean="0">
                          <a:ln>
                            <a:noFill/>
                          </a:ln>
                          <a:solidFill>
                            <a:prstClr val="black"/>
                          </a:solidFill>
                          <a:effectLst/>
                          <a:uLnTx/>
                          <a:uFillTx/>
                          <a:latin typeface="+mn-lt"/>
                          <a:ea typeface="+mn-ea"/>
                          <a:cs typeface="+mn-cs"/>
                        </a:rPr>
                        <a:t>X</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340822">
                <a:tc gridSpan="6">
                  <a:txBody>
                    <a:bodyPr/>
                    <a:lstStyle/>
                    <a:p>
                      <a:pPr>
                        <a:spcAft>
                          <a:spcPts val="0"/>
                        </a:spcAft>
                      </a:pPr>
                      <a:r>
                        <a:rPr lang="tr-TR" sz="1500">
                          <a:effectLst/>
                        </a:rPr>
                        <a:t>2.2. University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r h="340822">
                <a:tc gridSpan="6">
                  <a:txBody>
                    <a:bodyPr/>
                    <a:lstStyle/>
                    <a:p>
                      <a:pPr>
                        <a:spcAft>
                          <a:spcPts val="0"/>
                        </a:spcAft>
                      </a:pPr>
                      <a:r>
                        <a:rPr lang="tr-TR" sz="1500">
                          <a:effectLst/>
                        </a:rPr>
                        <a:t>3.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0"/>
                  </a:ext>
                </a:extLst>
              </a:tr>
              <a:tr h="340822">
                <a:tc gridSpan="6">
                  <a:txBody>
                    <a:bodyPr/>
                    <a:lstStyle/>
                    <a:p>
                      <a:pPr>
                        <a:spcAft>
                          <a:spcPts val="0"/>
                        </a:spcAft>
                      </a:pPr>
                      <a:r>
                        <a:rPr lang="tr-TR" sz="1500">
                          <a:effectLst/>
                        </a:rPr>
                        <a:t>3.1. Compulsory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1"/>
                  </a:ext>
                </a:extLst>
              </a:tr>
              <a:tr h="340822">
                <a:tc gridSpan="6">
                  <a:txBody>
                    <a:bodyPr/>
                    <a:lstStyle/>
                    <a:p>
                      <a:pPr>
                        <a:spcAft>
                          <a:spcPts val="0"/>
                        </a:spcAft>
                      </a:pPr>
                      <a:r>
                        <a:rPr lang="tr-TR" sz="1500" dirty="0">
                          <a:effectLst/>
                        </a:rPr>
                        <a:t>3.2. </a:t>
                      </a:r>
                      <a:r>
                        <a:rPr lang="tr-TR" sz="1500" dirty="0" err="1">
                          <a:effectLst/>
                        </a:rPr>
                        <a:t>Elective</a:t>
                      </a:r>
                      <a:r>
                        <a:rPr lang="tr-TR" sz="1500" dirty="0">
                          <a:effectLst/>
                        </a:rPr>
                        <a:t> </a:t>
                      </a:r>
                      <a:r>
                        <a:rPr lang="tr-TR" sz="1500" dirty="0" err="1">
                          <a:effectLst/>
                        </a:rPr>
                        <a:t>Prerequisites</a:t>
                      </a:r>
                      <a:r>
                        <a:rPr lang="tr-TR" sz="1500" dirty="0">
                          <a:effectLst/>
                        </a:rPr>
                        <a:t> Courses</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dirty="0">
                          <a:effectLst/>
                        </a:rPr>
                        <a:t> </a:t>
                      </a: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12"/>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76200" y="228600"/>
            <a:ext cx="8229600" cy="838200"/>
          </a:xfrm>
        </p:spPr>
        <p:txBody>
          <a:bodyPr/>
          <a:lstStyle/>
          <a:p>
            <a:pPr eaLnBrk="1" hangingPunct="1"/>
            <a:r>
              <a:rPr lang="tr-TR" altLang="de-DE">
                <a:solidFill>
                  <a:schemeClr val="bg1"/>
                </a:solidFill>
              </a:rPr>
              <a:t>About this Course (Cont.)</a:t>
            </a:r>
            <a:endParaRPr lang="en-US" altLang="de-DE">
              <a:solidFill>
                <a:schemeClr val="bg1"/>
              </a:solidFill>
            </a:endParaRPr>
          </a:p>
        </p:txBody>
      </p:sp>
      <p:sp>
        <p:nvSpPr>
          <p:cNvPr id="1126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126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1E66C0-559F-4BCE-8FDC-860819C50565}" type="slidenum">
              <a:rPr lang="en-US" altLang="en-US" smtClean="0">
                <a:solidFill>
                  <a:srgbClr val="6699FF"/>
                </a:solidFill>
              </a:rPr>
              <a:pPr/>
              <a:t>3</a:t>
            </a:fld>
            <a:endParaRPr lang="en-US" altLang="en-US">
              <a:solidFill>
                <a:srgbClr val="6699FF"/>
              </a:solidFill>
            </a:endParaRPr>
          </a:p>
        </p:txBody>
      </p:sp>
      <p:graphicFrame>
        <p:nvGraphicFramePr>
          <p:cNvPr id="2" name="Tabelle 1"/>
          <p:cNvGraphicFramePr>
            <a:graphicFrameLocks noGrp="1"/>
          </p:cNvGraphicFramePr>
          <p:nvPr/>
        </p:nvGraphicFramePr>
        <p:xfrm>
          <a:off x="381000" y="1219200"/>
          <a:ext cx="8534400" cy="3237820"/>
        </p:xfrm>
        <a:graphic>
          <a:graphicData uri="http://schemas.openxmlformats.org/drawingml/2006/table">
            <a:tbl>
              <a:tblPr firstRow="1" firstCol="1" bandRow="1">
                <a:tableStyleId>{5C22544A-7EE6-4342-B048-85BDC9FD1C3A}</a:tableStyleId>
              </a:tblPr>
              <a:tblGrid>
                <a:gridCol w="3545767">
                  <a:extLst>
                    <a:ext uri="{9D8B030D-6E8A-4147-A177-3AD203B41FA5}">
                      <a16:colId xmlns:a16="http://schemas.microsoft.com/office/drawing/2014/main" val="20000"/>
                    </a:ext>
                  </a:extLst>
                </a:gridCol>
                <a:gridCol w="4988633">
                  <a:extLst>
                    <a:ext uri="{9D8B030D-6E8A-4147-A177-3AD203B41FA5}">
                      <a16:colId xmlns:a16="http://schemas.microsoft.com/office/drawing/2014/main" val="20001"/>
                    </a:ext>
                  </a:extLst>
                </a:gridCol>
              </a:tblGrid>
              <a:tr h="362630">
                <a:tc>
                  <a:txBody>
                    <a:bodyPr/>
                    <a:lstStyle/>
                    <a:p>
                      <a:pPr>
                        <a:spcAft>
                          <a:spcPts val="0"/>
                        </a:spcAft>
                      </a:pPr>
                      <a:r>
                        <a:rPr lang="tr-TR" sz="1500" dirty="0">
                          <a:effectLst/>
                        </a:rPr>
                        <a:t>Language of </a:t>
                      </a:r>
                      <a:r>
                        <a:rPr lang="tr-TR" sz="1500" dirty="0" err="1">
                          <a:effectLst/>
                        </a:rPr>
                        <a:t>Instruction</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a:effectLst/>
                        </a:rPr>
                        <a:t>English</a:t>
                      </a:r>
                      <a:endParaRPr lang="de-DE" sz="150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1366838">
                <a:tc>
                  <a:txBody>
                    <a:bodyPr/>
                    <a:lstStyle/>
                    <a:p>
                      <a:pPr>
                        <a:spcAft>
                          <a:spcPts val="0"/>
                        </a:spcAft>
                      </a:pPr>
                      <a:r>
                        <a:rPr lang="tr-TR" sz="1500">
                          <a:effectLst/>
                        </a:rPr>
                        <a:t>Level of Course</a:t>
                      </a:r>
                      <a:endParaRPr lang="de-DE" sz="1500">
                        <a:effectLst/>
                        <a:latin typeface="Times New Roman"/>
                        <a:ea typeface="Times New Roman"/>
                      </a:endParaRPr>
                    </a:p>
                  </a:txBody>
                  <a:tcPr marL="9525" marR="9525" marT="9525" marB="9525" anchor="ctr"/>
                </a:tc>
                <a:tc>
                  <a:txBody>
                    <a:bodyPr/>
                    <a:lstStyle/>
                    <a:p>
                      <a:pPr marL="0" algn="l" defTabSz="914400" rtl="0" eaLnBrk="1" latinLnBrk="0" hangingPunct="1">
                        <a:spcAft>
                          <a:spcPts val="0"/>
                        </a:spcAft>
                      </a:pP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Associate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Degree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Short</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Cycle</a:t>
                      </a:r>
                      <a:r>
                        <a:rPr lang="tr-TR" sz="1500" strike="sngStrike" kern="1200" dirty="0">
                          <a:solidFill>
                            <a:schemeClr val="dk1"/>
                          </a:solidFill>
                          <a:effectLst/>
                          <a:latin typeface="+mn-lt"/>
                          <a:ea typeface="+mn-ea"/>
                          <a:cs typeface="+mn-cs"/>
                        </a:rPr>
                        <a:t>)</a:t>
                      </a:r>
                      <a:endParaRPr lang="de-DE" sz="1500" strike="sngStrike" kern="1200" dirty="0">
                        <a:solidFill>
                          <a:schemeClr val="dk1"/>
                        </a:solidFill>
                        <a:effectLst/>
                        <a:latin typeface="+mn-lt"/>
                        <a:ea typeface="+mn-ea"/>
                        <a:cs typeface="+mn-cs"/>
                      </a:endParaRPr>
                    </a:p>
                    <a:p>
                      <a:pPr>
                        <a:spcAft>
                          <a:spcPts val="0"/>
                        </a:spcAft>
                      </a:pPr>
                      <a:r>
                        <a:rPr lang="tr-TR" sz="1500" strike="noStrike" baseline="0" dirty="0">
                          <a:effectLst/>
                        </a:rPr>
                        <a:t>      </a:t>
                      </a:r>
                      <a:r>
                        <a:rPr lang="tr-TR" sz="1500" strike="noStrike" baseline="0" dirty="0" err="1">
                          <a:effectLst/>
                        </a:rPr>
                        <a:t>Undergraduate</a:t>
                      </a:r>
                      <a:r>
                        <a:rPr lang="tr-TR" sz="1500" strike="noStrike" baseline="0" dirty="0">
                          <a:effectLst/>
                        </a:rPr>
                        <a:t> (First </a:t>
                      </a:r>
                      <a:r>
                        <a:rPr lang="tr-TR" sz="1500" strike="noStrike" baseline="0" dirty="0" err="1">
                          <a:effectLst/>
                        </a:rPr>
                        <a:t>Cycle</a:t>
                      </a:r>
                      <a:r>
                        <a:rPr lang="tr-TR" sz="1500" strike="noStrike" baseline="0" dirty="0">
                          <a:effectLst/>
                        </a:rPr>
                        <a:t>)</a:t>
                      </a:r>
                      <a:endParaRPr lang="de-DE" sz="1500" strike="noStrike" baseline="0" dirty="0">
                        <a:effectLst/>
                      </a:endParaRPr>
                    </a:p>
                    <a:p>
                      <a:pPr>
                        <a:spcAft>
                          <a:spcPts val="0"/>
                        </a:spcAft>
                      </a:pPr>
                      <a:r>
                        <a:rPr lang="tr-TR" sz="1500" strike="sngStrike" dirty="0">
                          <a:effectLst/>
                        </a:rPr>
                        <a:t>      </a:t>
                      </a:r>
                      <a:r>
                        <a:rPr lang="tr-TR" sz="1500" strike="sngStrike" dirty="0" err="1">
                          <a:effectLst/>
                        </a:rPr>
                        <a:t>Graduate</a:t>
                      </a:r>
                      <a:r>
                        <a:rPr lang="tr-TR" sz="1500" strike="sngStrike" dirty="0">
                          <a:effectLst/>
                        </a:rPr>
                        <a:t> (Second </a:t>
                      </a:r>
                      <a:r>
                        <a:rPr lang="tr-TR" sz="1500" strike="sngStrike" dirty="0" err="1">
                          <a:effectLst/>
                        </a:rPr>
                        <a:t>Cycle</a:t>
                      </a:r>
                      <a:r>
                        <a:rPr lang="tr-TR" sz="1500" strike="sngStrike" dirty="0">
                          <a:effectLst/>
                        </a:rPr>
                        <a:t>)</a:t>
                      </a:r>
                      <a:endParaRPr lang="de-DE" sz="1500" dirty="0">
                        <a:effectLst/>
                      </a:endParaRPr>
                    </a:p>
                    <a:p>
                      <a:pPr>
                        <a:spcAft>
                          <a:spcPts val="0"/>
                        </a:spcAft>
                      </a:pPr>
                      <a:r>
                        <a:rPr lang="tr-TR" sz="1500" strike="sngStrike" dirty="0">
                          <a:effectLst/>
                        </a:rPr>
                        <a:t>      </a:t>
                      </a:r>
                      <a:r>
                        <a:rPr lang="tr-TR" sz="1500" strike="sngStrike" dirty="0" err="1">
                          <a:effectLst/>
                        </a:rPr>
                        <a:t>Doctoral</a:t>
                      </a:r>
                      <a:r>
                        <a:rPr lang="tr-TR" sz="1500" strike="sngStrike" dirty="0">
                          <a:effectLst/>
                        </a:rPr>
                        <a:t> Course (Third </a:t>
                      </a:r>
                      <a:r>
                        <a:rPr lang="tr-TR" sz="1500" strike="sngStrike" dirty="0" err="1">
                          <a:effectLst/>
                        </a:rPr>
                        <a:t>Cycle</a:t>
                      </a:r>
                      <a:r>
                        <a:rPr lang="tr-TR" sz="1500" strike="sngStrike" dirty="0">
                          <a:effectLst/>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62630">
                <a:tc>
                  <a:txBody>
                    <a:bodyPr/>
                    <a:lstStyle/>
                    <a:p>
                      <a:pPr>
                        <a:spcAft>
                          <a:spcPts val="0"/>
                        </a:spcAft>
                      </a:pPr>
                      <a:r>
                        <a:rPr lang="en-US" sz="1500" dirty="0">
                          <a:effectLst/>
                        </a:rPr>
                        <a:t>Special Pre-Conditions of the Course </a:t>
                      </a:r>
                      <a:r>
                        <a:rPr lang="tr-TR" sz="1500" dirty="0">
                          <a:effectLst/>
                        </a:rPr>
                        <a:t>(</a:t>
                      </a:r>
                      <a:r>
                        <a:rPr lang="tr-TR" sz="1500" dirty="0" err="1">
                          <a:effectLst/>
                        </a:rPr>
                        <a:t>compulsory</a:t>
                      </a:r>
                      <a:r>
                        <a:rPr lang="tr-TR" sz="1500" dirty="0">
                          <a:effectLst/>
                        </a:rPr>
                        <a:t>) </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 </a:t>
                      </a:r>
                      <a:r>
                        <a:rPr lang="tr-TR" sz="1500" dirty="0" err="1">
                          <a:effectLst/>
                        </a:rPr>
                        <a:t>None</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1032102">
                <a:tc>
                  <a:txBody>
                    <a:bodyPr/>
                    <a:lstStyle/>
                    <a:p>
                      <a:pPr>
                        <a:spcAft>
                          <a:spcPts val="0"/>
                        </a:spcAft>
                      </a:pPr>
                      <a:r>
                        <a:rPr lang="tr-TR" sz="1500">
                          <a:effectLst/>
                        </a:rPr>
                        <a:t>Special Pre-Conditions of the Course </a:t>
                      </a:r>
                      <a:endParaRPr lang="de-DE" sz="1500">
                        <a:effectLst/>
                      </a:endParaRPr>
                    </a:p>
                    <a:p>
                      <a:pPr>
                        <a:spcAft>
                          <a:spcPts val="0"/>
                        </a:spcAft>
                      </a:pPr>
                      <a:r>
                        <a:rPr lang="tr-TR" sz="1500">
                          <a:effectLst/>
                        </a:rPr>
                        <a:t>(recommended) </a:t>
                      </a:r>
                      <a:endParaRPr lang="de-DE" sz="1500">
                        <a:effectLst/>
                        <a:latin typeface="Times New Roman"/>
                        <a:ea typeface="Times New Roman"/>
                      </a:endParaRPr>
                    </a:p>
                  </a:txBody>
                  <a:tcPr marL="9525" marR="9525" marT="9525" marB="9525" anchor="ctr"/>
                </a:tc>
                <a:tc>
                  <a:txBody>
                    <a:bodyPr/>
                    <a:lstStyle/>
                    <a:p>
                      <a:pPr>
                        <a:spcAft>
                          <a:spcPts val="0"/>
                        </a:spcAft>
                      </a:pP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bl>
          </a:graphicData>
        </a:graphic>
      </p:graphicFrame>
      <p:graphicFrame>
        <p:nvGraphicFramePr>
          <p:cNvPr id="6" name="Tabelle 5"/>
          <p:cNvGraphicFramePr>
            <a:graphicFrameLocks noGrp="1"/>
          </p:cNvGraphicFramePr>
          <p:nvPr/>
        </p:nvGraphicFramePr>
        <p:xfrm>
          <a:off x="381000" y="4648200"/>
          <a:ext cx="8534400" cy="933450"/>
        </p:xfrm>
        <a:graphic>
          <a:graphicData uri="http://schemas.openxmlformats.org/drawingml/2006/table">
            <a:tbl>
              <a:tblPr firstRow="1" firstCol="1" bandRow="1">
                <a:tableStyleId>{5C22544A-7EE6-4342-B048-85BDC9FD1C3A}</a:tableStyleId>
              </a:tblPr>
              <a:tblGrid>
                <a:gridCol w="19050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609600">
                <a:tc>
                  <a:txBody>
                    <a:bodyPr/>
                    <a:lstStyle/>
                    <a:p>
                      <a:pPr>
                        <a:spcAft>
                          <a:spcPts val="0"/>
                        </a:spcAft>
                      </a:pPr>
                      <a:r>
                        <a:rPr lang="tr-TR" sz="1500" dirty="0">
                          <a:effectLst/>
                        </a:rPr>
                        <a:t>Course </a:t>
                      </a:r>
                      <a:r>
                        <a:rPr lang="tr-TR" sz="1500" dirty="0" err="1">
                          <a:effectLst/>
                        </a:rPr>
                        <a:t>Instructor</a:t>
                      </a:r>
                      <a:r>
                        <a:rPr lang="tr-TR" sz="1500" dirty="0">
                          <a:effectLst/>
                        </a:rPr>
                        <a:t>(s)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Dr. </a:t>
                      </a:r>
                      <a:r>
                        <a:rPr lang="tr-TR" sz="1500" dirty="0">
                          <a:effectLst/>
                        </a:rPr>
                        <a:t>Samsun M. Başarıcı</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Mail: sbasarici@</a:t>
                      </a:r>
                      <a:r>
                        <a:rPr lang="de-DE" sz="1500" dirty="0" err="1">
                          <a:effectLst/>
                        </a:rPr>
                        <a:t>adu</a:t>
                      </a:r>
                      <a:r>
                        <a:rPr lang="tr-TR" sz="1500" dirty="0">
                          <a:effectLst/>
                        </a:rPr>
                        <a:t>.edu.tr </a:t>
                      </a:r>
                      <a:endParaRPr lang="de-DE" sz="1500" dirty="0">
                        <a:effectLst/>
                      </a:endParaRPr>
                    </a:p>
                    <a:p>
                      <a:pPr>
                        <a:spcAft>
                          <a:spcPts val="0"/>
                        </a:spcAft>
                      </a:pPr>
                      <a:r>
                        <a:rPr lang="tr-TR" sz="1500" dirty="0">
                          <a:effectLst/>
                        </a:rPr>
                        <a:t>Web:</a:t>
                      </a:r>
                      <a:r>
                        <a:rPr lang="de-DE" sz="1500" dirty="0">
                          <a:effectLst/>
                        </a:rPr>
                        <a:t> http://akademik.adu.edu.tr/fakulte/muhendislik/personel/sbasarici/anasayfa</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bl>
          </a:graphicData>
        </a:graphic>
      </p:graphicFrame>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76200" y="381000"/>
            <a:ext cx="8229600" cy="838200"/>
          </a:xfrm>
        </p:spPr>
        <p:txBody>
          <a:bodyPr/>
          <a:lstStyle/>
          <a:p>
            <a:pPr eaLnBrk="1" hangingPunct="1"/>
            <a:r>
              <a:rPr lang="tr-TR" altLang="de-DE">
                <a:solidFill>
                  <a:schemeClr val="bg1"/>
                </a:solidFill>
              </a:rPr>
              <a:t>Main Objective</a:t>
            </a:r>
            <a:r>
              <a:rPr lang="de-DE" altLang="de-DE">
                <a:solidFill>
                  <a:schemeClr val="bg1"/>
                </a:solidFill>
              </a:rPr>
              <a:t>(s)</a:t>
            </a:r>
            <a:r>
              <a:rPr lang="tr-TR" altLang="de-DE">
                <a:solidFill>
                  <a:schemeClr val="bg1"/>
                </a:solidFill>
              </a:rPr>
              <a:t> of this Course</a:t>
            </a:r>
            <a:endParaRPr lang="en-US" altLang="de-DE">
              <a:solidFill>
                <a:schemeClr val="bg1"/>
              </a:solidFill>
            </a:endParaRPr>
          </a:p>
        </p:txBody>
      </p:sp>
      <p:sp>
        <p:nvSpPr>
          <p:cNvPr id="1331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331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24F6E2-FA13-4066-A207-4E994D1F1BAD}" type="slidenum">
              <a:rPr lang="en-US" altLang="en-US" smtClean="0">
                <a:solidFill>
                  <a:srgbClr val="6699FF"/>
                </a:solidFill>
              </a:rPr>
              <a:pPr/>
              <a:t>4</a:t>
            </a:fld>
            <a:endParaRPr lang="en-US" altLang="en-US">
              <a:solidFill>
                <a:srgbClr val="6699FF"/>
              </a:solidFill>
            </a:endParaRPr>
          </a:p>
        </p:txBody>
      </p:sp>
      <p:sp>
        <p:nvSpPr>
          <p:cNvPr id="13317" name="Rectangle 1027"/>
          <p:cNvSpPr txBox="1">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3000" dirty="0">
                <a:solidFill>
                  <a:srgbClr val="003399"/>
                </a:solidFill>
              </a:rPr>
              <a:t>In this course it is intended to introduce the basic concepts of digital image processing and provide a foundation for implementing commonly used image processing algorithms.</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Learning Outcomes of this Course</a:t>
            </a:r>
            <a:endParaRPr lang="en-US" altLang="de-DE">
              <a:solidFill>
                <a:schemeClr val="bg1"/>
              </a:solidFill>
            </a:endParaRPr>
          </a:p>
        </p:txBody>
      </p:sp>
      <p:sp>
        <p:nvSpPr>
          <p:cNvPr id="1536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536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943446-D875-4889-ADF5-AEB18B1AE2A1}" type="slidenum">
              <a:rPr lang="en-US" altLang="en-US" smtClean="0">
                <a:solidFill>
                  <a:srgbClr val="6699FF"/>
                </a:solidFill>
              </a:rPr>
              <a:pPr/>
              <a:t>5</a:t>
            </a:fld>
            <a:endParaRPr lang="en-US" altLang="en-US">
              <a:solidFill>
                <a:srgbClr val="6699FF"/>
              </a:solidFill>
            </a:endParaRPr>
          </a:p>
        </p:txBody>
      </p:sp>
      <p:sp>
        <p:nvSpPr>
          <p:cNvPr id="15365" name="Rectangle 1027"/>
          <p:cNvSpPr txBox="1">
            <a:spLocks noChangeArrowheads="1"/>
          </p:cNvSpPr>
          <p:nvPr/>
        </p:nvSpPr>
        <p:spPr bwMode="auto">
          <a:xfrm>
            <a:off x="228600" y="1295400"/>
            <a:ext cx="8763000" cy="5258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20000"/>
              </a:spcBef>
              <a:buClr>
                <a:schemeClr val="accent1"/>
              </a:buClr>
              <a:buSzPct val="65000"/>
              <a:buFont typeface="Wingdings" pitchFamily="2" charset="2"/>
              <a:buChar char="n"/>
            </a:pPr>
            <a:r>
              <a:rPr lang="tr-TR" altLang="de-DE" sz="3000" dirty="0">
                <a:solidFill>
                  <a:srgbClr val="003399"/>
                </a:solidFill>
              </a:rPr>
              <a:t>Upon successful completion of this course, students will</a:t>
            </a:r>
            <a:endParaRPr lang="de-DE" altLang="de-DE" sz="3000" dirty="0">
              <a:solidFill>
                <a:srgbClr val="003399"/>
              </a:solidFill>
            </a:endParaRPr>
          </a:p>
          <a:p>
            <a:pPr lvl="2" algn="just">
              <a:spcBef>
                <a:spcPct val="20000"/>
              </a:spcBef>
              <a:buClr>
                <a:schemeClr val="accent1"/>
              </a:buClr>
              <a:buSzPct val="60000"/>
              <a:buFont typeface="Wingdings" pitchFamily="2" charset="2"/>
              <a:buChar char="q"/>
            </a:pPr>
            <a:r>
              <a:rPr lang="en-US" altLang="de-DE" sz="2200" dirty="0">
                <a:solidFill>
                  <a:srgbClr val="003399"/>
                </a:solidFill>
              </a:rPr>
              <a:t>Have a basic understanding of fundamental concepts of digital image processing </a:t>
            </a:r>
          </a:p>
          <a:p>
            <a:pPr lvl="2" algn="just">
              <a:spcBef>
                <a:spcPct val="20000"/>
              </a:spcBef>
              <a:buClr>
                <a:schemeClr val="accent1"/>
              </a:buClr>
              <a:buSzPct val="60000"/>
              <a:buFont typeface="Wingdings" pitchFamily="2" charset="2"/>
              <a:buChar char="q"/>
            </a:pPr>
            <a:r>
              <a:rPr lang="en-US" altLang="de-DE" sz="2200" dirty="0">
                <a:solidFill>
                  <a:srgbClr val="003399"/>
                </a:solidFill>
              </a:rPr>
              <a:t>Use basic image processing tools needed to analyze images in spatial and frequency domain</a:t>
            </a:r>
          </a:p>
          <a:p>
            <a:pPr lvl="2" algn="just">
              <a:spcBef>
                <a:spcPct val="20000"/>
              </a:spcBef>
              <a:buClr>
                <a:schemeClr val="accent1"/>
              </a:buClr>
              <a:buSzPct val="60000"/>
              <a:buFont typeface="Wingdings" pitchFamily="2" charset="2"/>
              <a:buChar char="q"/>
            </a:pPr>
            <a:r>
              <a:rPr lang="en-US" altLang="de-DE" sz="2200" dirty="0">
                <a:solidFill>
                  <a:srgbClr val="003399"/>
                </a:solidFill>
              </a:rPr>
              <a:t>Design and implement algorithms for the solution of broad class of problems in digital image processing </a:t>
            </a:r>
          </a:p>
          <a:p>
            <a:pPr lvl="2" algn="just">
              <a:spcBef>
                <a:spcPct val="20000"/>
              </a:spcBef>
              <a:buClr>
                <a:schemeClr val="accent1"/>
              </a:buClr>
              <a:buSzPct val="60000"/>
              <a:buFont typeface="Wingdings" pitchFamily="2" charset="2"/>
              <a:buChar char="q"/>
            </a:pPr>
            <a:r>
              <a:rPr lang="en-US" altLang="de-DE" sz="2200" dirty="0">
                <a:solidFill>
                  <a:srgbClr val="003399"/>
                </a:solidFill>
              </a:rPr>
              <a:t>Explain various image processing tools for smoothing, reconstruction and enhancement of images</a:t>
            </a:r>
          </a:p>
          <a:p>
            <a:pPr lvl="2" algn="just">
              <a:spcBef>
                <a:spcPct val="20000"/>
              </a:spcBef>
              <a:buClr>
                <a:schemeClr val="accent1"/>
              </a:buClr>
              <a:buSzPct val="60000"/>
              <a:buFont typeface="Wingdings" pitchFamily="2" charset="2"/>
              <a:buChar char="q"/>
            </a:pPr>
            <a:r>
              <a:rPr lang="en-US" altLang="de-DE" sz="2200" dirty="0">
                <a:solidFill>
                  <a:srgbClr val="003399"/>
                </a:solidFill>
              </a:rPr>
              <a:t>Understand the importance of strong mathematical tools for image processing and analysis in different application areas</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pPr eaLnBrk="1" hangingPunct="1"/>
            <a:r>
              <a:rPr lang="tr-TR" altLang="de-DE">
                <a:solidFill>
                  <a:schemeClr val="bg1"/>
                </a:solidFill>
              </a:rPr>
              <a:t>Course Content</a:t>
            </a:r>
            <a:endParaRPr lang="en-US" altLang="de-DE">
              <a:solidFill>
                <a:schemeClr val="bg1"/>
              </a:solidFill>
            </a:endParaRPr>
          </a:p>
        </p:txBody>
      </p:sp>
      <p:sp>
        <p:nvSpPr>
          <p:cNvPr id="1945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dirty="0">
                <a:solidFill>
                  <a:srgbClr val="6699FF"/>
                </a:solidFill>
              </a:rPr>
              <a:t>Organizational Issues</a:t>
            </a:r>
            <a:endParaRPr lang="en-US" altLang="en-US" dirty="0">
              <a:solidFill>
                <a:srgbClr val="6699FF"/>
              </a:solidFill>
            </a:endParaRPr>
          </a:p>
        </p:txBody>
      </p:sp>
      <p:sp>
        <p:nvSpPr>
          <p:cNvPr id="1946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782C3B-B6CD-4E3B-BDE5-D06C3D892424}" type="slidenum">
              <a:rPr lang="en-US" altLang="en-US" smtClean="0">
                <a:solidFill>
                  <a:srgbClr val="6699FF"/>
                </a:solidFill>
              </a:rPr>
              <a:pPr/>
              <a:t>6</a:t>
            </a:fld>
            <a:endParaRPr lang="en-US" altLang="en-US" dirty="0">
              <a:solidFill>
                <a:srgbClr val="6699FF"/>
              </a:solidFill>
            </a:endParaRPr>
          </a:p>
        </p:txBody>
      </p:sp>
      <p:sp>
        <p:nvSpPr>
          <p:cNvPr id="19461" name="Rectangle 1027"/>
          <p:cNvSpPr txBox="1">
            <a:spLocks noChangeArrowheads="1"/>
          </p:cNvSpPr>
          <p:nvPr/>
        </p:nvSpPr>
        <p:spPr bwMode="auto">
          <a:xfrm>
            <a:off x="457200" y="1371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2800" dirty="0">
                <a:solidFill>
                  <a:srgbClr val="003399"/>
                </a:solidFill>
              </a:rPr>
              <a:t>This course studies the fundamental topics in digital image processing like intensity transformations, filtering both in spatial and in frequency domain, image restoration and reconstruction, point, line, edge detection, morphological image processing, image segmentation.</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1026"/>
          <p:cNvSpPr>
            <a:spLocks noGrp="1" noChangeArrowheads="1"/>
          </p:cNvSpPr>
          <p:nvPr>
            <p:ph type="title"/>
          </p:nvPr>
        </p:nvSpPr>
        <p:spPr/>
        <p:txBody>
          <a:bodyPr/>
          <a:lstStyle/>
          <a:p>
            <a:pPr eaLnBrk="1" hangingPunct="1"/>
            <a:r>
              <a:rPr lang="tr-TR" altLang="de-DE" dirty="0" smtClean="0"/>
              <a:t>Resources</a:t>
            </a:r>
            <a:r>
              <a:rPr lang="de-DE" altLang="de-DE" dirty="0" smtClean="0"/>
              <a:t> </a:t>
            </a:r>
            <a:r>
              <a:rPr lang="tr-TR" altLang="de-DE" dirty="0" smtClean="0"/>
              <a:t>	</a:t>
            </a:r>
            <a:endParaRPr lang="en-US" altLang="de-DE" dirty="0" smtClean="0"/>
          </a:p>
        </p:txBody>
      </p:sp>
      <p:graphicFrame>
        <p:nvGraphicFramePr>
          <p:cNvPr id="2" name="Tabelle 1"/>
          <p:cNvGraphicFramePr>
            <a:graphicFrameLocks noGrp="1"/>
          </p:cNvGraphicFramePr>
          <p:nvPr>
            <p:extLst>
              <p:ext uri="{D42A27DB-BD31-4B8C-83A1-F6EECF244321}">
                <p14:modId xmlns:p14="http://schemas.microsoft.com/office/powerpoint/2010/main" val="815015160"/>
              </p:ext>
            </p:extLst>
          </p:nvPr>
        </p:nvGraphicFramePr>
        <p:xfrm>
          <a:off x="304800" y="1494960"/>
          <a:ext cx="8686800" cy="4114800"/>
        </p:xfrm>
        <a:graphic>
          <a:graphicData uri="http://schemas.openxmlformats.org/drawingml/2006/table">
            <a:tbl>
              <a:tblPr firstRow="1" firstCol="1" bandRow="1">
                <a:tableStyleId>{5C22544A-7EE6-4342-B048-85BDC9FD1C3A}</a:tableStyleId>
              </a:tblPr>
              <a:tblGrid>
                <a:gridCol w="3326527">
                  <a:extLst>
                    <a:ext uri="{9D8B030D-6E8A-4147-A177-3AD203B41FA5}">
                      <a16:colId xmlns:a16="http://schemas.microsoft.com/office/drawing/2014/main" val="20000"/>
                    </a:ext>
                  </a:extLst>
                </a:gridCol>
                <a:gridCol w="5360273">
                  <a:extLst>
                    <a:ext uri="{9D8B030D-6E8A-4147-A177-3AD203B41FA5}">
                      <a16:colId xmlns:a16="http://schemas.microsoft.com/office/drawing/2014/main" val="20001"/>
                    </a:ext>
                  </a:extLst>
                </a:gridCol>
              </a:tblGrid>
              <a:tr h="4114800">
                <a:tc>
                  <a:txBody>
                    <a:bodyPr/>
                    <a:lstStyle/>
                    <a:p>
                      <a:pPr>
                        <a:spcAft>
                          <a:spcPts val="0"/>
                        </a:spcAft>
                      </a:pPr>
                      <a:r>
                        <a:rPr lang="tr-TR" sz="1800" dirty="0" err="1">
                          <a:effectLst/>
                        </a:rPr>
                        <a:t>Required</a:t>
                      </a:r>
                      <a:r>
                        <a:rPr lang="tr-TR" sz="1800" dirty="0">
                          <a:effectLst/>
                        </a:rPr>
                        <a:t> Course </a:t>
                      </a:r>
                      <a:r>
                        <a:rPr lang="tr-TR" sz="1800" dirty="0" err="1">
                          <a:effectLst/>
                        </a:rPr>
                        <a:t>Material</a:t>
                      </a:r>
                      <a:r>
                        <a:rPr lang="tr-TR" sz="1800" dirty="0">
                          <a:effectLst/>
                        </a:rPr>
                        <a:t> (s) /Reading(s)/</a:t>
                      </a:r>
                      <a:r>
                        <a:rPr lang="tr-TR" sz="1800" dirty="0" err="1">
                          <a:effectLst/>
                        </a:rPr>
                        <a:t>Text</a:t>
                      </a:r>
                      <a:r>
                        <a:rPr lang="tr-TR" sz="1800" dirty="0">
                          <a:effectLst/>
                        </a:rPr>
                        <a:t> </a:t>
                      </a:r>
                      <a:r>
                        <a:rPr lang="tr-TR" sz="1800" dirty="0" err="1">
                          <a:effectLst/>
                        </a:rPr>
                        <a:t>Book</a:t>
                      </a:r>
                      <a:r>
                        <a:rPr lang="tr-TR" sz="1800" dirty="0">
                          <a:effectLst/>
                        </a:rPr>
                        <a:t> (s)</a:t>
                      </a:r>
                      <a:endParaRPr lang="de-DE" sz="1800" dirty="0">
                        <a:effectLst/>
                        <a:latin typeface="Times New Roman"/>
                        <a:ea typeface="Times New Roman"/>
                      </a:endParaRPr>
                    </a:p>
                  </a:txBody>
                  <a:tcPr marL="9525" marR="9525" marT="9525" marB="9525" anchor="ctr"/>
                </a:tc>
                <a:tc>
                  <a:txBody>
                    <a:bodyPr/>
                    <a:lstStyle/>
                    <a:p>
                      <a:pPr>
                        <a:spcAft>
                          <a:spcPts val="0"/>
                        </a:spcAft>
                      </a:pPr>
                      <a:r>
                        <a:rPr lang="tr-TR" sz="1800" dirty="0" smtClean="0">
                          <a:effectLst/>
                        </a:rPr>
                        <a:t>Rafael C. Gonzalez, Richard E. Woods “Digital Image Processing, </a:t>
                      </a:r>
                      <a:r>
                        <a:rPr lang="de-DE" sz="1800" dirty="0" smtClean="0">
                          <a:effectLst/>
                        </a:rPr>
                        <a:t>4th</a:t>
                      </a:r>
                      <a:r>
                        <a:rPr lang="tr-TR" sz="1800" dirty="0" smtClean="0">
                          <a:effectLst/>
                        </a:rPr>
                        <a:t> </a:t>
                      </a:r>
                      <a:r>
                        <a:rPr lang="tr-TR" sz="1800" dirty="0" smtClean="0">
                          <a:effectLst/>
                        </a:rPr>
                        <a:t>Ed.”; Pearson, </a:t>
                      </a:r>
                      <a:r>
                        <a:rPr lang="tr-TR" sz="1800" dirty="0" smtClean="0">
                          <a:effectLst/>
                        </a:rPr>
                        <a:t>20</a:t>
                      </a:r>
                      <a:r>
                        <a:rPr lang="de-DE" sz="1800" dirty="0" smtClean="0">
                          <a:effectLst/>
                        </a:rPr>
                        <a:t>1</a:t>
                      </a:r>
                      <a:r>
                        <a:rPr lang="tr-TR" sz="1800" dirty="0" smtClean="0">
                          <a:effectLst/>
                        </a:rPr>
                        <a:t>8</a:t>
                      </a:r>
                      <a:r>
                        <a:rPr lang="tr-TR" sz="1800" dirty="0" smtClean="0">
                          <a:effectLst/>
                        </a:rPr>
                        <a:t>, ISBN: </a:t>
                      </a:r>
                      <a:r>
                        <a:rPr lang="tr-TR" sz="1800" dirty="0" smtClean="0">
                          <a:effectLst/>
                        </a:rPr>
                        <a:t>978-</a:t>
                      </a:r>
                      <a:r>
                        <a:rPr lang="de-DE" sz="1800" dirty="0" smtClean="0">
                          <a:effectLst/>
                        </a:rPr>
                        <a:t>1292223049</a:t>
                      </a:r>
                      <a:r>
                        <a:rPr lang="tr-TR" sz="1800" dirty="0" smtClean="0">
                          <a:effectLst/>
                        </a:rPr>
                        <a:t> </a:t>
                      </a:r>
                      <a:r>
                        <a:rPr lang="tr-TR" sz="1800" dirty="0" smtClean="0">
                          <a:effectLst/>
                        </a:rPr>
                        <a:t>(DIP)</a:t>
                      </a:r>
                    </a:p>
                    <a:p>
                      <a:pPr>
                        <a:spcAft>
                          <a:spcPts val="0"/>
                        </a:spcAft>
                      </a:pPr>
                      <a:endParaRPr lang="tr-TR" sz="1800" dirty="0" smtClean="0">
                        <a:effectLst/>
                      </a:endParaRPr>
                    </a:p>
                    <a:p>
                      <a:pPr>
                        <a:spcAft>
                          <a:spcPts val="0"/>
                        </a:spcAft>
                      </a:pPr>
                      <a:r>
                        <a:rPr lang="tr-TR" sz="1800" dirty="0" smtClean="0">
                          <a:effectLst/>
                        </a:rPr>
                        <a:t>Rafael C. Gonzalez, Richard E. Woods, Steven L. Eddins “Digital Image Processing Using MATLAB”; Pearson, 2004, ISBN: 013-0085197 (DIPUM)</a:t>
                      </a:r>
                    </a:p>
                    <a:p>
                      <a:pPr>
                        <a:spcAft>
                          <a:spcPts val="0"/>
                        </a:spcAft>
                      </a:pPr>
                      <a:endParaRPr lang="tr-TR" sz="1800" dirty="0" smtClean="0">
                        <a:effectLst/>
                      </a:endParaRPr>
                    </a:p>
                    <a:p>
                      <a:pPr>
                        <a:spcAft>
                          <a:spcPts val="0"/>
                        </a:spcAft>
                      </a:pPr>
                      <a:r>
                        <a:rPr lang="tr-TR" sz="1800" dirty="0" smtClean="0">
                          <a:effectLst/>
                        </a:rPr>
                        <a:t>Oge Marques, “Practical Image and Video Processing Using MATLAB”; Wiley, 2011, ISBN: 978-0470048153 (PIVPUM)</a:t>
                      </a:r>
                    </a:p>
                  </a:txBody>
                  <a:tcPr marL="9525" marR="9525" marT="9525" marB="9525" anchor="ctr"/>
                </a:tc>
                <a:extLst>
                  <a:ext uri="{0D108BD9-81ED-4DB2-BD59-A6C34878D82A}">
                    <a16:rowId xmlns:a16="http://schemas.microsoft.com/office/drawing/2014/main" val="10000"/>
                  </a:ext>
                </a:extLst>
              </a:tr>
            </a:tbl>
          </a:graphicData>
        </a:graphic>
      </p:graphicFrame>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
        <p:nvSpPr>
          <p:cNvPr id="3" name="Fußzeilenplatzhalter 2"/>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algn="ctr"/>
            <a:r>
              <a:rPr lang="en-US" dirty="0">
                <a:solidFill>
                  <a:srgbClr val="6699FF"/>
                </a:solidFill>
                <a:latin typeface="Arial" panose="020B0604020202020204" pitchFamily="34" charset="0"/>
              </a:rPr>
              <a:t>Organizational Issues</a:t>
            </a:r>
          </a:p>
        </p:txBody>
      </p:sp>
      <p:sp>
        <p:nvSpPr>
          <p:cNvPr id="4" name="Foliennummernplatzhalter 3"/>
          <p:cNvSpPr>
            <a:spLocks noGrp="1"/>
          </p:cNvSpPr>
          <p:nvPr>
            <p:ph type="sldNum" sz="quarter" idx="12"/>
          </p:nvPr>
        </p:nvSpPr>
        <p:spPr>
          <a:xfrm>
            <a:off x="8305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algn="ctr"/>
            <a:fld id="{89D6E2E9-2162-4176-95AC-DE18195DE6D8}" type="slidenum">
              <a:rPr lang="en-US">
                <a:solidFill>
                  <a:srgbClr val="6699FF"/>
                </a:solidFill>
                <a:latin typeface="Arial" panose="020B0604020202020204" pitchFamily="34" charset="0"/>
              </a:rPr>
              <a:pPr algn="ctr"/>
              <a:t>7</a:t>
            </a:fld>
            <a:endParaRPr lang="en-US" dirty="0">
              <a:solidFill>
                <a:srgbClr val="6699FF"/>
              </a:solidFill>
              <a:latin typeface="Arial" panose="020B0604020202020204" pitchFamily="34" charset="0"/>
            </a:endParaRPr>
          </a:p>
        </p:txBody>
      </p:sp>
    </p:spTree>
    <p:extLst>
      <p:ext uri="{BB962C8B-B14F-4D97-AF65-F5344CB8AC3E}">
        <p14:creationId xmlns:p14="http://schemas.microsoft.com/office/powerpoint/2010/main" val="2207309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1026"/>
          <p:cNvSpPr>
            <a:spLocks noGrp="1" noChangeArrowheads="1"/>
          </p:cNvSpPr>
          <p:nvPr>
            <p:ph type="title"/>
          </p:nvPr>
        </p:nvSpPr>
        <p:spPr>
          <a:xfrm>
            <a:off x="76200" y="76200"/>
            <a:ext cx="8915400" cy="838200"/>
          </a:xfrm>
        </p:spPr>
        <p:txBody>
          <a:bodyPr/>
          <a:lstStyle/>
          <a:p>
            <a:pPr eaLnBrk="1" hangingPunct="1"/>
            <a:r>
              <a:rPr lang="tr-TR" altLang="de-DE" dirty="0" smtClean="0"/>
              <a:t>Resources</a:t>
            </a:r>
            <a:r>
              <a:rPr lang="de-DE" altLang="de-DE" dirty="0" smtClean="0"/>
              <a:t> (</a:t>
            </a:r>
            <a:r>
              <a:rPr lang="de-DE" altLang="de-DE" dirty="0" err="1" smtClean="0"/>
              <a:t>cont</a:t>
            </a:r>
            <a:r>
              <a:rPr lang="de-DE" altLang="de-DE" dirty="0" smtClean="0"/>
              <a:t>.)</a:t>
            </a:r>
            <a:r>
              <a:rPr lang="tr-TR" altLang="de-DE" dirty="0" smtClean="0"/>
              <a:t>	</a:t>
            </a:r>
            <a:endParaRPr lang="en-US" altLang="de-DE" dirty="0" smtClean="0"/>
          </a:p>
        </p:txBody>
      </p:sp>
      <p:graphicFrame>
        <p:nvGraphicFramePr>
          <p:cNvPr id="2" name="Tabelle 1"/>
          <p:cNvGraphicFramePr>
            <a:graphicFrameLocks noGrp="1"/>
          </p:cNvGraphicFramePr>
          <p:nvPr>
            <p:extLst/>
          </p:nvPr>
        </p:nvGraphicFramePr>
        <p:xfrm>
          <a:off x="457200" y="1200150"/>
          <a:ext cx="8458200" cy="4956175"/>
        </p:xfrm>
        <a:graphic>
          <a:graphicData uri="http://schemas.openxmlformats.org/drawingml/2006/table">
            <a:tbl>
              <a:tblPr firstRow="1" firstCol="1" bandRow="1">
                <a:tableStyleId>{5C22544A-7EE6-4342-B048-85BDC9FD1C3A}</a:tableStyleId>
              </a:tblPr>
              <a:tblGrid>
                <a:gridCol w="3238987">
                  <a:extLst>
                    <a:ext uri="{9D8B030D-6E8A-4147-A177-3AD203B41FA5}">
                      <a16:colId xmlns:a16="http://schemas.microsoft.com/office/drawing/2014/main" val="20000"/>
                    </a:ext>
                  </a:extLst>
                </a:gridCol>
                <a:gridCol w="5219213">
                  <a:extLst>
                    <a:ext uri="{9D8B030D-6E8A-4147-A177-3AD203B41FA5}">
                      <a16:colId xmlns:a16="http://schemas.microsoft.com/office/drawing/2014/main" val="20001"/>
                    </a:ext>
                  </a:extLst>
                </a:gridCol>
              </a:tblGrid>
              <a:tr h="4956175">
                <a:tc>
                  <a:txBody>
                    <a:bodyPr/>
                    <a:lstStyle/>
                    <a:p>
                      <a:pPr>
                        <a:spcAft>
                          <a:spcPts val="0"/>
                        </a:spcAft>
                      </a:pPr>
                      <a:r>
                        <a:rPr lang="tr-TR" sz="1800" dirty="0" smtClean="0">
                          <a:effectLst/>
                        </a:rPr>
                        <a:t>Recommended Course Material (s)/Reading(s)/Other</a:t>
                      </a:r>
                      <a:endParaRPr lang="de-DE" sz="1800" dirty="0">
                        <a:effectLst/>
                        <a:latin typeface="Times New Roman"/>
                        <a:ea typeface="Times New Roman"/>
                      </a:endParaRPr>
                    </a:p>
                  </a:txBody>
                  <a:tcPr marL="9525" marR="9525" marT="9520" marB="9520" anchor="ctr"/>
                </a:tc>
                <a:tc>
                  <a:txBody>
                    <a:bodyPr/>
                    <a:lstStyle/>
                    <a:p>
                      <a:pPr algn="just"/>
                      <a:r>
                        <a:rPr lang="en-US" sz="1800" b="0" kern="1200" dirty="0" smtClean="0">
                          <a:solidFill>
                            <a:schemeClr val="dk1"/>
                          </a:solidFill>
                          <a:effectLst/>
                          <a:latin typeface="+mn-lt"/>
                          <a:ea typeface="+mn-ea"/>
                          <a:cs typeface="+mn-cs"/>
                        </a:rPr>
                        <a:t>Maria </a:t>
                      </a:r>
                      <a:r>
                        <a:rPr lang="en-US" sz="1800" b="0" kern="1200" dirty="0" err="1" smtClean="0">
                          <a:solidFill>
                            <a:schemeClr val="dk1"/>
                          </a:solidFill>
                          <a:effectLst/>
                          <a:latin typeface="+mn-lt"/>
                          <a:ea typeface="+mn-ea"/>
                          <a:cs typeface="+mn-cs"/>
                        </a:rPr>
                        <a:t>Petrou</a:t>
                      </a:r>
                      <a:r>
                        <a:rPr lang="en-US" sz="1800" b="0" kern="1200" dirty="0" smtClean="0">
                          <a:solidFill>
                            <a:schemeClr val="dk1"/>
                          </a:solidFill>
                          <a:effectLst/>
                          <a:latin typeface="+mn-lt"/>
                          <a:ea typeface="+mn-ea"/>
                          <a:cs typeface="+mn-cs"/>
                        </a:rPr>
                        <a:t>, </a:t>
                      </a:r>
                      <a:r>
                        <a:rPr lang="tr-TR" sz="1800" b="0" kern="1200" dirty="0" err="1" smtClean="0">
                          <a:solidFill>
                            <a:schemeClr val="dk1"/>
                          </a:solidFill>
                          <a:effectLst/>
                          <a:latin typeface="+mn-lt"/>
                          <a:ea typeface="+mn-ea"/>
                          <a:cs typeface="+mn-cs"/>
                        </a:rPr>
                        <a:t>Costas</a:t>
                      </a:r>
                      <a:r>
                        <a:rPr lang="tr-TR" sz="1800" b="0" kern="1200" dirty="0" smtClean="0">
                          <a:solidFill>
                            <a:schemeClr val="dk1"/>
                          </a:solidFill>
                          <a:effectLst/>
                          <a:latin typeface="+mn-lt"/>
                          <a:ea typeface="+mn-ea"/>
                          <a:cs typeface="+mn-cs"/>
                        </a:rPr>
                        <a:t> </a:t>
                      </a:r>
                      <a:r>
                        <a:rPr lang="tr-TR" sz="1800" b="0" kern="1200" dirty="0" err="1" smtClean="0">
                          <a:solidFill>
                            <a:schemeClr val="dk1"/>
                          </a:solidFill>
                          <a:effectLst/>
                          <a:latin typeface="+mn-lt"/>
                          <a:ea typeface="+mn-ea"/>
                          <a:cs typeface="+mn-cs"/>
                        </a:rPr>
                        <a:t>Petrou</a:t>
                      </a:r>
                      <a:r>
                        <a:rPr lang="tr-TR" sz="1800" b="0" kern="1200" dirty="0" smtClean="0">
                          <a:solidFill>
                            <a:schemeClr val="dk1"/>
                          </a:solidFill>
                          <a:effectLst/>
                          <a:latin typeface="+mn-lt"/>
                          <a:ea typeface="+mn-ea"/>
                          <a:cs typeface="+mn-cs"/>
                        </a:rPr>
                        <a:t> </a:t>
                      </a:r>
                      <a:r>
                        <a:rPr lang="en-US" sz="1800" b="0" kern="1200" dirty="0" smtClean="0">
                          <a:solidFill>
                            <a:schemeClr val="dk1"/>
                          </a:solidFill>
                          <a:effectLst/>
                          <a:latin typeface="+mn-lt"/>
                          <a:ea typeface="+mn-ea"/>
                          <a:cs typeface="+mn-cs"/>
                        </a:rPr>
                        <a:t>“Image Processing: The Fundamentals, 2nd Ed.”; Wiley, 2010, ISBN: 978-0470745861</a:t>
                      </a:r>
                    </a:p>
                    <a:p>
                      <a:pPr algn="just"/>
                      <a:endParaRPr lang="en-US" sz="1800" b="0" kern="1200" dirty="0" smtClean="0">
                        <a:solidFill>
                          <a:schemeClr val="dk1"/>
                        </a:solidFill>
                        <a:effectLst/>
                        <a:latin typeface="+mn-lt"/>
                        <a:ea typeface="+mn-ea"/>
                        <a:cs typeface="+mn-cs"/>
                      </a:endParaRPr>
                    </a:p>
                    <a:p>
                      <a:pPr algn="just"/>
                      <a:r>
                        <a:rPr lang="en-US" sz="1800" b="0" kern="1200" dirty="0" smtClean="0">
                          <a:solidFill>
                            <a:schemeClr val="dk1"/>
                          </a:solidFill>
                          <a:effectLst/>
                          <a:latin typeface="+mn-lt"/>
                          <a:ea typeface="+mn-ea"/>
                          <a:cs typeface="+mn-cs"/>
                        </a:rPr>
                        <a:t>Chris Solomon, Toby </a:t>
                      </a:r>
                      <a:r>
                        <a:rPr lang="en-US" sz="1800" b="0" kern="1200" dirty="0" err="1" smtClean="0">
                          <a:solidFill>
                            <a:schemeClr val="dk1"/>
                          </a:solidFill>
                          <a:effectLst/>
                          <a:latin typeface="+mn-lt"/>
                          <a:ea typeface="+mn-ea"/>
                          <a:cs typeface="+mn-cs"/>
                        </a:rPr>
                        <a:t>Breckon</a:t>
                      </a:r>
                      <a:r>
                        <a:rPr lang="en-US" sz="1800" b="0" kern="1200" dirty="0" smtClean="0">
                          <a:solidFill>
                            <a:schemeClr val="dk1"/>
                          </a:solidFill>
                          <a:effectLst/>
                          <a:latin typeface="+mn-lt"/>
                          <a:ea typeface="+mn-ea"/>
                          <a:cs typeface="+mn-cs"/>
                        </a:rPr>
                        <a:t> “Fundamentals of Digital Image Processing: A Practical Approach with Examples in MATLAB”; Wiley, 2011, ISBN: 978-0470844731</a:t>
                      </a:r>
                    </a:p>
                    <a:p>
                      <a:pPr algn="just"/>
                      <a:r>
                        <a:rPr lang="en-US" sz="1800" b="0" kern="1200" dirty="0" smtClean="0">
                          <a:solidFill>
                            <a:schemeClr val="dk1"/>
                          </a:solidFill>
                          <a:effectLst/>
                          <a:latin typeface="+mn-lt"/>
                          <a:ea typeface="+mn-ea"/>
                          <a:cs typeface="+mn-cs"/>
                        </a:rPr>
                        <a:t> </a:t>
                      </a:r>
                    </a:p>
                    <a:p>
                      <a:pPr algn="just"/>
                      <a:r>
                        <a:rPr lang="en-US" sz="1800" b="0" kern="1200" dirty="0" smtClean="0">
                          <a:solidFill>
                            <a:schemeClr val="dk1"/>
                          </a:solidFill>
                          <a:effectLst/>
                          <a:latin typeface="+mn-lt"/>
                          <a:ea typeface="+mn-ea"/>
                          <a:cs typeface="+mn-cs"/>
                        </a:rPr>
                        <a:t>http://www.mathworks.com, main resource for MATLAB</a:t>
                      </a:r>
                    </a:p>
                    <a:p>
                      <a:pPr algn="just"/>
                      <a:endParaRPr lang="en-US" sz="1800" b="0" kern="1200" dirty="0" smtClean="0">
                        <a:solidFill>
                          <a:schemeClr val="dk1"/>
                        </a:solidFill>
                        <a:effectLst/>
                        <a:latin typeface="+mn-lt"/>
                        <a:ea typeface="+mn-ea"/>
                        <a:cs typeface="+mn-cs"/>
                      </a:endParaRPr>
                    </a:p>
                    <a:p>
                      <a:pPr algn="just"/>
                      <a:r>
                        <a:rPr lang="en-US" sz="1800" b="0" kern="1200" dirty="0" smtClean="0">
                          <a:solidFill>
                            <a:schemeClr val="dk1"/>
                          </a:solidFill>
                          <a:effectLst/>
                          <a:latin typeface="+mn-lt"/>
                          <a:ea typeface="+mn-ea"/>
                          <a:cs typeface="+mn-cs"/>
                        </a:rPr>
                        <a:t>Other sources will be announced during the course</a:t>
                      </a:r>
                    </a:p>
                  </a:txBody>
                  <a:tcPr marL="9525" marR="9525" marT="9520" marB="9520" anchor="ctr">
                    <a:solidFill>
                      <a:srgbClr val="DDDDDD"/>
                    </a:solidFill>
                  </a:tcPr>
                </a:tc>
                <a:extLst>
                  <a:ext uri="{0D108BD9-81ED-4DB2-BD59-A6C34878D82A}">
                    <a16:rowId xmlns:a16="http://schemas.microsoft.com/office/drawing/2014/main" val="10000"/>
                  </a:ext>
                </a:extLst>
              </a:tr>
            </a:tbl>
          </a:graphicData>
        </a:graphic>
      </p:graphicFrame>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
        <p:nvSpPr>
          <p:cNvPr id="3" name="Fußzeilenplatzhalter 2"/>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algn="ctr"/>
            <a:r>
              <a:rPr lang="en-US" dirty="0">
                <a:solidFill>
                  <a:srgbClr val="6699FF"/>
                </a:solidFill>
                <a:latin typeface="Arial" panose="020B0604020202020204" pitchFamily="34" charset="0"/>
              </a:rPr>
              <a:t>Organizational Issues</a:t>
            </a:r>
          </a:p>
        </p:txBody>
      </p:sp>
      <p:sp>
        <p:nvSpPr>
          <p:cNvPr id="4" name="Foliennummernplatzhalter 3"/>
          <p:cNvSpPr>
            <a:spLocks noGrp="1"/>
          </p:cNvSpPr>
          <p:nvPr>
            <p:ph type="sldNum" sz="quarter" idx="12"/>
          </p:nvPr>
        </p:nvSpPr>
        <p:spPr>
          <a:xfrm>
            <a:off x="8305800" y="6416675"/>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algn="ctr"/>
            <a:fld id="{89D6E2E9-2162-4176-95AC-DE18195DE6D8}" type="slidenum">
              <a:rPr lang="en-US">
                <a:solidFill>
                  <a:srgbClr val="6699FF"/>
                </a:solidFill>
                <a:latin typeface="Arial" panose="020B0604020202020204" pitchFamily="34" charset="0"/>
              </a:rPr>
              <a:pPr algn="ctr"/>
              <a:t>8</a:t>
            </a:fld>
            <a:endParaRPr lang="en-US" dirty="0">
              <a:solidFill>
                <a:srgbClr val="6699FF"/>
              </a:solidFill>
              <a:latin typeface="Arial" panose="020B0604020202020204" pitchFamily="34" charset="0"/>
            </a:endParaRPr>
          </a:p>
        </p:txBody>
      </p:sp>
    </p:spTree>
    <p:extLst>
      <p:ext uri="{BB962C8B-B14F-4D97-AF65-F5344CB8AC3E}">
        <p14:creationId xmlns:p14="http://schemas.microsoft.com/office/powerpoint/2010/main" val="2160876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ußzeilenplatzhalter 3"/>
          <p:cNvSpPr>
            <a:spLocks noGrp="1"/>
          </p:cNvSpPr>
          <p:nvPr>
            <p:ph type="ftr" sz="quarter" idx="10"/>
          </p:nvPr>
        </p:nvSpPr>
        <p:spPr>
          <a:xfrm>
            <a:off x="3424238" y="63404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algn="ctr"/>
            <a:r>
              <a:rPr lang="tr-TR" altLang="en-US" dirty="0">
                <a:solidFill>
                  <a:srgbClr val="6699FF"/>
                </a:solidFill>
                <a:latin typeface="Arial" panose="020B0604020202020204" pitchFamily="34" charset="0"/>
              </a:rPr>
              <a:t>Organizational Issues</a:t>
            </a:r>
            <a:endParaRPr lang="en-US" altLang="en-US" dirty="0">
              <a:solidFill>
                <a:srgbClr val="6699FF"/>
              </a:solidFill>
              <a:latin typeface="Arial" panose="020B0604020202020204" pitchFamily="34" charset="0"/>
            </a:endParaRPr>
          </a:p>
        </p:txBody>
      </p:sp>
      <p:sp>
        <p:nvSpPr>
          <p:cNvPr id="11267" name="Foliennummernplatzhalter 4"/>
          <p:cNvSpPr>
            <a:spLocks noGrp="1"/>
          </p:cNvSpPr>
          <p:nvPr>
            <p:ph type="sldNum" sz="quarter" idx="11"/>
          </p:nvPr>
        </p:nvSpPr>
        <p:spPr>
          <a:xfrm>
            <a:off x="8829676" y="6477020"/>
            <a:ext cx="228600" cy="365125"/>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2A3446-50E0-4579-ABA2-245C09E0C0B8}" type="slidenum">
              <a:rPr lang="en-US" altLang="en-US" smtClean="0">
                <a:solidFill>
                  <a:srgbClr val="6699FF"/>
                </a:solidFill>
              </a:rPr>
              <a:pPr eaLnBrk="1" hangingPunct="1"/>
              <a:t>9</a:t>
            </a:fld>
            <a:endParaRPr lang="en-US" altLang="en-US" smtClean="0">
              <a:solidFill>
                <a:srgbClr val="6699FF"/>
              </a:solidFill>
            </a:endParaRPr>
          </a:p>
        </p:txBody>
      </p:sp>
      <p:sp>
        <p:nvSpPr>
          <p:cNvPr id="11268" name="Rectangle 1026"/>
          <p:cNvSpPr>
            <a:spLocks noGrp="1" noChangeArrowheads="1"/>
          </p:cNvSpPr>
          <p:nvPr>
            <p:ph type="title"/>
          </p:nvPr>
        </p:nvSpPr>
        <p:spPr/>
        <p:txBody>
          <a:bodyPr/>
          <a:lstStyle/>
          <a:p>
            <a:pPr eaLnBrk="1" hangingPunct="1"/>
            <a:r>
              <a:rPr lang="tr-TR" altLang="de-DE" smtClean="0"/>
              <a:t>Course Schedule (Weekly)</a:t>
            </a:r>
            <a:endParaRPr lang="en-US" altLang="de-DE" smtClean="0"/>
          </a:p>
        </p:txBody>
      </p:sp>
      <p:graphicFrame>
        <p:nvGraphicFramePr>
          <p:cNvPr id="2" name="Tabelle 1"/>
          <p:cNvGraphicFramePr>
            <a:graphicFrameLocks noGrp="1"/>
          </p:cNvGraphicFramePr>
          <p:nvPr>
            <p:extLst>
              <p:ext uri="{D42A27DB-BD31-4B8C-83A1-F6EECF244321}">
                <p14:modId xmlns:p14="http://schemas.microsoft.com/office/powerpoint/2010/main" val="552004199"/>
              </p:ext>
            </p:extLst>
          </p:nvPr>
        </p:nvGraphicFramePr>
        <p:xfrm>
          <a:off x="152400" y="838200"/>
          <a:ext cx="8915401" cy="5638820"/>
        </p:xfrm>
        <a:graphic>
          <a:graphicData uri="http://schemas.openxmlformats.org/drawingml/2006/table">
            <a:tbl>
              <a:tblPr firstRow="1" firstCol="1" bandRow="1">
                <a:tableStyleId>{5C22544A-7EE6-4342-B048-85BDC9FD1C3A}</a:tableStyleId>
              </a:tblPr>
              <a:tblGrid>
                <a:gridCol w="802145">
                  <a:extLst>
                    <a:ext uri="{9D8B030D-6E8A-4147-A177-3AD203B41FA5}">
                      <a16:colId xmlns:a16="http://schemas.microsoft.com/office/drawing/2014/main" val="20000"/>
                    </a:ext>
                  </a:extLst>
                </a:gridCol>
                <a:gridCol w="3177945">
                  <a:extLst>
                    <a:ext uri="{9D8B030D-6E8A-4147-A177-3AD203B41FA5}">
                      <a16:colId xmlns:a16="http://schemas.microsoft.com/office/drawing/2014/main" val="20001"/>
                    </a:ext>
                  </a:extLst>
                </a:gridCol>
                <a:gridCol w="1963512">
                  <a:extLst>
                    <a:ext uri="{9D8B030D-6E8A-4147-A177-3AD203B41FA5}">
                      <a16:colId xmlns:a16="http://schemas.microsoft.com/office/drawing/2014/main" val="20002"/>
                    </a:ext>
                  </a:extLst>
                </a:gridCol>
                <a:gridCol w="2971799">
                  <a:extLst>
                    <a:ext uri="{9D8B030D-6E8A-4147-A177-3AD203B41FA5}">
                      <a16:colId xmlns:a16="http://schemas.microsoft.com/office/drawing/2014/main" val="20003"/>
                    </a:ext>
                  </a:extLst>
                </a:gridCol>
              </a:tblGrid>
              <a:tr h="907074">
                <a:tc>
                  <a:txBody>
                    <a:bodyPr/>
                    <a:lstStyle/>
                    <a:p>
                      <a:pPr>
                        <a:spcAft>
                          <a:spcPts val="0"/>
                        </a:spcAft>
                      </a:pPr>
                      <a:r>
                        <a:rPr lang="tr-TR" sz="1500" dirty="0" err="1">
                          <a:effectLst/>
                        </a:rPr>
                        <a:t>Week</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Topics</a:t>
                      </a:r>
                      <a:endParaRPr lang="de-DE" sz="1500" dirty="0">
                        <a:effectLst/>
                        <a:latin typeface="Times New Roman"/>
                        <a:ea typeface="Times New Roman"/>
                      </a:endParaRPr>
                    </a:p>
                  </a:txBody>
                  <a:tcPr marL="9525" marR="9525" marT="9525" marB="9525" anchor="ctr"/>
                </a:tc>
                <a:tc>
                  <a:txBody>
                    <a:bodyPr/>
                    <a:lstStyle/>
                    <a:p>
                      <a:pPr algn="l">
                        <a:spcAft>
                          <a:spcPts val="0"/>
                        </a:spcAft>
                      </a:pPr>
                      <a:r>
                        <a:rPr lang="tr-TR" sz="1500" dirty="0">
                          <a:effectLst/>
                        </a:rPr>
                        <a:t>Preliminary </a:t>
                      </a:r>
                      <a:r>
                        <a:rPr lang="tr-TR" sz="1500" dirty="0" err="1">
                          <a:effectLst/>
                        </a:rPr>
                        <a:t>Preparation</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Methodology</a:t>
                      </a:r>
                      <a:r>
                        <a:rPr lang="tr-TR" sz="1500" dirty="0">
                          <a:effectLst/>
                        </a:rPr>
                        <a:t> </a:t>
                      </a:r>
                      <a:r>
                        <a:rPr lang="tr-TR" sz="1500" dirty="0" err="1">
                          <a:effectLst/>
                        </a:rPr>
                        <a:t>and</a:t>
                      </a:r>
                      <a:r>
                        <a:rPr lang="tr-TR" sz="1500" dirty="0">
                          <a:effectLst/>
                        </a:rPr>
                        <a:t> </a:t>
                      </a:r>
                      <a:r>
                        <a:rPr lang="tr-TR" sz="1500" dirty="0" err="1">
                          <a:effectLst/>
                        </a:rPr>
                        <a:t>Implementation</a:t>
                      </a:r>
                      <a:endParaRPr lang="de-DE" sz="1500" dirty="0">
                        <a:effectLst/>
                      </a:endParaRPr>
                    </a:p>
                    <a:p>
                      <a:pPr>
                        <a:spcAft>
                          <a:spcPts val="0"/>
                        </a:spcAft>
                      </a:pPr>
                      <a:r>
                        <a:rPr lang="tr-TR" sz="1500" dirty="0">
                          <a:effectLst/>
                        </a:rPr>
                        <a:t>(</a:t>
                      </a:r>
                      <a:r>
                        <a:rPr lang="tr-TR" sz="1500" dirty="0" err="1">
                          <a:effectLst/>
                        </a:rPr>
                        <a:t>theory</a:t>
                      </a:r>
                      <a:r>
                        <a:rPr lang="tr-TR" sz="1500" dirty="0">
                          <a:effectLst/>
                        </a:rPr>
                        <a:t>, </a:t>
                      </a:r>
                      <a:r>
                        <a:rPr lang="tr-TR" sz="1500" dirty="0" err="1">
                          <a:effectLst/>
                        </a:rPr>
                        <a:t>practice</a:t>
                      </a:r>
                      <a:r>
                        <a:rPr lang="tr-TR" sz="1500" dirty="0">
                          <a:effectLst/>
                        </a:rPr>
                        <a:t>, </a:t>
                      </a:r>
                      <a:r>
                        <a:rPr lang="tr-TR" sz="1500" dirty="0" err="1">
                          <a:effectLst/>
                        </a:rPr>
                        <a:t>assignment</a:t>
                      </a:r>
                      <a:r>
                        <a:rPr lang="tr-TR" sz="1500" dirty="0">
                          <a:effectLst/>
                        </a:rPr>
                        <a:t> </a:t>
                      </a:r>
                      <a:r>
                        <a:rPr lang="tr-TR" sz="1500" dirty="0" err="1">
                          <a:effectLst/>
                        </a:rPr>
                        <a:t>etc</a:t>
                      </a:r>
                      <a:r>
                        <a:rPr lang="tr-TR" sz="1500" dirty="0">
                          <a:effectLst/>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847836">
                <a:tc>
                  <a:txBody>
                    <a:bodyPr/>
                    <a:lstStyle/>
                    <a:p>
                      <a:pPr algn="ctr">
                        <a:spcAft>
                          <a:spcPts val="0"/>
                        </a:spcAft>
                      </a:pPr>
                      <a:r>
                        <a:rPr lang="tr-TR" sz="1500">
                          <a:effectLst/>
                        </a:rPr>
                        <a:t>1</a:t>
                      </a:r>
                      <a:endParaRPr lang="de-DE" sz="1500">
                        <a:effectLst/>
                        <a:latin typeface="Times New Roman"/>
                        <a:ea typeface="Times New Roman"/>
                      </a:endParaRPr>
                    </a:p>
                  </a:txBody>
                  <a:tcPr marL="9525" marR="9525" marT="9525" marB="9525" anchor="ctr"/>
                </a:tc>
                <a:tc>
                  <a:txBody>
                    <a:bodyPr/>
                    <a:lstStyle/>
                    <a:p>
                      <a:pPr>
                        <a:spcAft>
                          <a:spcPts val="0"/>
                        </a:spcAft>
                      </a:pPr>
                      <a:r>
                        <a:rPr lang="tr-TR" sz="1400" kern="1200" dirty="0">
                          <a:solidFill>
                            <a:schemeClr val="dk1"/>
                          </a:solidFill>
                          <a:effectLst/>
                          <a:latin typeface="+mn-lt"/>
                          <a:ea typeface="+mn-ea"/>
                          <a:cs typeface="+mn-cs"/>
                        </a:rPr>
                        <a:t>Introducing image processing (IP) and MATLAB: historical background, the importance and application areas of IP</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DIP &amp; DIPUM (Ch. 1), PIVPUM (Ch. 1-4)</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MATLAB Fundamentals  </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1"/>
                  </a:ext>
                </a:extLst>
              </a:tr>
              <a:tr h="640505">
                <a:tc>
                  <a:txBody>
                    <a:bodyPr/>
                    <a:lstStyle/>
                    <a:p>
                      <a:pPr algn="ctr">
                        <a:spcAft>
                          <a:spcPts val="0"/>
                        </a:spcAft>
                      </a:pPr>
                      <a:r>
                        <a:rPr lang="tr-TR" sz="1500">
                          <a:effectLst/>
                        </a:rPr>
                        <a:t>2</a:t>
                      </a:r>
                      <a:endParaRPr lang="de-DE" sz="1500">
                        <a:effectLst/>
                        <a:latin typeface="Times New Roman"/>
                        <a:ea typeface="Times New Roman"/>
                      </a:endParaRPr>
                    </a:p>
                  </a:txBody>
                  <a:tcPr marL="9525" marR="9525" marT="9525" marB="9525" anchor="ctr"/>
                </a:tc>
                <a:tc>
                  <a:txBody>
                    <a:bodyPr/>
                    <a:lstStyle/>
                    <a:p>
                      <a:pPr>
                        <a:spcAft>
                          <a:spcPts val="0"/>
                        </a:spcAft>
                      </a:pPr>
                      <a:r>
                        <a:rPr lang="tr-TR" sz="1400" kern="1200" dirty="0">
                          <a:solidFill>
                            <a:schemeClr val="dk1"/>
                          </a:solidFill>
                          <a:effectLst/>
                          <a:latin typeface="+mn-lt"/>
                          <a:ea typeface="+mn-ea"/>
                          <a:cs typeface="+mn-cs"/>
                        </a:rPr>
                        <a:t>IP Fundamentals: Definitions and basics </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DIP &amp; DIPUM (Ch. 2), PIVPUM (Ch. 2, 5, 6, 7)</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MATLAB Fundamentals (cont.)</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2"/>
                  </a:ext>
                </a:extLst>
              </a:tr>
              <a:tr h="640505">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400" kern="1200" dirty="0">
                          <a:solidFill>
                            <a:schemeClr val="dk1"/>
                          </a:solidFill>
                          <a:effectLst/>
                          <a:latin typeface="+mn-lt"/>
                          <a:ea typeface="+mn-ea"/>
                          <a:cs typeface="+mn-cs"/>
                        </a:rPr>
                        <a:t>Intensity transformations and spatial filtering </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DIP &amp; DIPUM (Ch. 3), PIVPUM (Ch. 8-10)</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Histogram and neighborhood operations (implementing various filters)</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3"/>
                  </a:ext>
                </a:extLst>
              </a:tr>
              <a:tr h="640505">
                <a:tc>
                  <a:txBody>
                    <a:bodyPr/>
                    <a:lstStyle/>
                    <a:p>
                      <a:pPr algn="ctr">
                        <a:spcAft>
                          <a:spcPts val="0"/>
                        </a:spcAft>
                      </a:pPr>
                      <a:r>
                        <a:rPr lang="tr-TR" sz="1500">
                          <a:effectLst/>
                        </a:rPr>
                        <a:t>4</a:t>
                      </a:r>
                      <a:endParaRPr lang="de-DE" sz="1500">
                        <a:effectLst/>
                        <a:latin typeface="Times New Roman"/>
                        <a:ea typeface="Times New Roman"/>
                      </a:endParaRPr>
                    </a:p>
                  </a:txBody>
                  <a:tcPr marL="9525" marR="9525" marT="9525" marB="9525" anchor="ctr"/>
                </a:tc>
                <a:tc>
                  <a:txBody>
                    <a:bodyPr/>
                    <a:lstStyle/>
                    <a:p>
                      <a:pPr>
                        <a:spcAft>
                          <a:spcPts val="0"/>
                        </a:spcAft>
                      </a:pPr>
                      <a:r>
                        <a:rPr lang="tr-TR" sz="1400" kern="1200" dirty="0">
                          <a:solidFill>
                            <a:schemeClr val="dk1"/>
                          </a:solidFill>
                          <a:effectLst/>
                          <a:latin typeface="+mn-lt"/>
                          <a:ea typeface="+mn-ea"/>
                          <a:cs typeface="+mn-cs"/>
                        </a:rPr>
                        <a:t>Intensity transformations and spatial filtering (cont.)</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a:solidFill>
                            <a:schemeClr val="dk1"/>
                          </a:solidFill>
                          <a:effectLst/>
                          <a:latin typeface="+mn-lt"/>
                          <a:ea typeface="+mn-ea"/>
                          <a:cs typeface="+mn-cs"/>
                        </a:rPr>
                        <a:t>DIP &amp; DIPUM (Ch. 3), PIVPUM (Ch. 8-10)</a:t>
                      </a:r>
                      <a:endParaRPr lang="de-DE" sz="1400" kern="120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Histogram and neighborhood operations (implementing various filters) (cont.)</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4"/>
                  </a:ext>
                </a:extLst>
              </a:tr>
              <a:tr h="925937">
                <a:tc>
                  <a:txBody>
                    <a:bodyPr/>
                    <a:lstStyle/>
                    <a:p>
                      <a:pPr algn="ctr">
                        <a:spcAft>
                          <a:spcPts val="0"/>
                        </a:spcAft>
                      </a:pPr>
                      <a:r>
                        <a:rPr lang="tr-TR" sz="1500" dirty="0">
                          <a:effectLst/>
                        </a:rPr>
                        <a:t>5</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400" kern="1200" dirty="0">
                          <a:solidFill>
                            <a:schemeClr val="dk1"/>
                          </a:solidFill>
                          <a:effectLst/>
                          <a:latin typeface="+mn-lt"/>
                          <a:ea typeface="+mn-ea"/>
                          <a:cs typeface="+mn-cs"/>
                        </a:rPr>
                        <a:t>Frequency domain filtering</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DIP &amp; DIPUM (Ch. 4), PIVPUM (Ch. 11)</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en-US" sz="1400" kern="1200">
                          <a:solidFill>
                            <a:schemeClr val="dk1"/>
                          </a:solidFill>
                          <a:effectLst/>
                          <a:latin typeface="+mn-lt"/>
                          <a:ea typeface="+mn-ea"/>
                          <a:cs typeface="+mn-cs"/>
                        </a:rPr>
                        <a:t>Implementing low-pass, high-pass filter, FFT &amp; DFT</a:t>
                      </a:r>
                      <a:endParaRPr lang="de-DE" sz="1400" kern="120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5"/>
                  </a:ext>
                </a:extLst>
              </a:tr>
              <a:tr h="433174">
                <a:tc>
                  <a:txBody>
                    <a:bodyPr/>
                    <a:lstStyle/>
                    <a:p>
                      <a:pPr algn="ctr">
                        <a:spcAft>
                          <a:spcPts val="0"/>
                        </a:spcAft>
                      </a:pPr>
                      <a:r>
                        <a:rPr lang="tr-TR" sz="1500">
                          <a:effectLst/>
                        </a:rPr>
                        <a:t>6</a:t>
                      </a:r>
                      <a:endParaRPr lang="de-DE" sz="1500">
                        <a:effectLst/>
                        <a:latin typeface="Times New Roman"/>
                        <a:ea typeface="Times New Roman"/>
                      </a:endParaRPr>
                    </a:p>
                  </a:txBody>
                  <a:tcPr marL="9525" marR="9525" marT="9525" marB="9525" anchor="ctr"/>
                </a:tc>
                <a:tc>
                  <a:txBody>
                    <a:bodyPr/>
                    <a:lstStyle/>
                    <a:p>
                      <a:pPr>
                        <a:spcAft>
                          <a:spcPts val="0"/>
                        </a:spcAft>
                      </a:pPr>
                      <a:r>
                        <a:rPr lang="tr-TR" sz="1400" kern="1200">
                          <a:solidFill>
                            <a:schemeClr val="dk1"/>
                          </a:solidFill>
                          <a:effectLst/>
                          <a:latin typeface="+mn-lt"/>
                          <a:ea typeface="+mn-ea"/>
                          <a:cs typeface="+mn-cs"/>
                        </a:rPr>
                        <a:t>Frequency domain filtering (cont.)</a:t>
                      </a:r>
                      <a:endParaRPr lang="de-DE" sz="1400" kern="120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a:solidFill>
                            <a:schemeClr val="dk1"/>
                          </a:solidFill>
                          <a:effectLst/>
                          <a:latin typeface="+mn-lt"/>
                          <a:ea typeface="+mn-ea"/>
                          <a:cs typeface="+mn-cs"/>
                        </a:rPr>
                        <a:t>DIP &amp; DIPUM (Ch. 4), PIVPUM (Ch. 11) </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en-US" sz="1400" kern="1200" dirty="0">
                          <a:solidFill>
                            <a:schemeClr val="dk1"/>
                          </a:solidFill>
                          <a:effectLst/>
                          <a:latin typeface="+mn-lt"/>
                          <a:ea typeface="+mn-ea"/>
                          <a:cs typeface="+mn-cs"/>
                        </a:rPr>
                        <a:t>Implementing low-pass, high-pass filter, FFT &amp; DFT (cont.)</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6"/>
                  </a:ext>
                </a:extLst>
              </a:tr>
              <a:tr h="527062">
                <a:tc>
                  <a:txBody>
                    <a:bodyPr/>
                    <a:lstStyle/>
                    <a:p>
                      <a:pPr algn="ctr">
                        <a:spcAft>
                          <a:spcPts val="0"/>
                        </a:spcAft>
                      </a:pPr>
                      <a:r>
                        <a:rPr lang="tr-TR" sz="1500">
                          <a:effectLst/>
                        </a:rPr>
                        <a:t>7</a:t>
                      </a:r>
                      <a:endParaRPr lang="de-DE" sz="1500">
                        <a:effectLst/>
                        <a:latin typeface="Times New Roman"/>
                        <a:ea typeface="Times New Roman"/>
                      </a:endParaRPr>
                    </a:p>
                  </a:txBody>
                  <a:tcPr marL="9525" marR="9525" marT="9525" marB="9525" anchor="ctr"/>
                </a:tc>
                <a:tc>
                  <a:txBody>
                    <a:bodyPr/>
                    <a:lstStyle/>
                    <a:p>
                      <a:pPr>
                        <a:spcAft>
                          <a:spcPts val="0"/>
                        </a:spcAft>
                      </a:pPr>
                      <a:r>
                        <a:rPr lang="tr-TR" sz="1400" kern="1200" dirty="0" smtClean="0">
                          <a:solidFill>
                            <a:schemeClr val="dk1"/>
                          </a:solidFill>
                          <a:effectLst/>
                          <a:latin typeface="+mn-lt"/>
                          <a:ea typeface="+mn-ea"/>
                          <a:cs typeface="+mn-cs"/>
                        </a:rPr>
                        <a:t>MIDTERM EXAM</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smtClean="0">
                          <a:solidFill>
                            <a:schemeClr val="dk1"/>
                          </a:solidFill>
                          <a:effectLst/>
                          <a:latin typeface="+mn-lt"/>
                          <a:ea typeface="+mn-ea"/>
                          <a:cs typeface="+mn-cs"/>
                        </a:rPr>
                        <a:t>-</a:t>
                      </a:r>
                      <a:endParaRPr lang="de-DE" sz="14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400" kern="1200" dirty="0" smtClean="0">
                          <a:solidFill>
                            <a:schemeClr val="dk1"/>
                          </a:solidFill>
                          <a:effectLst/>
                          <a:latin typeface="+mn-lt"/>
                          <a:ea typeface="+mn-ea"/>
                          <a:cs typeface="+mn-cs"/>
                        </a:rPr>
                        <a:t>MIDTERM</a:t>
                      </a:r>
                      <a:endParaRPr lang="de-DE" sz="14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7"/>
                  </a:ext>
                </a:extLst>
              </a:tr>
            </a:tbl>
          </a:graphicData>
        </a:graphic>
      </p:graphicFrame>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extLst>
      <p:ext uri="{BB962C8B-B14F-4D97-AF65-F5344CB8AC3E}">
        <p14:creationId xmlns:p14="http://schemas.microsoft.com/office/powerpoint/2010/main" val="3344603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ußzeilenplatzhalt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tr-TR" altLang="en-US" smtClean="0">
                <a:solidFill>
                  <a:srgbClr val="6699FF"/>
                </a:solidFill>
              </a:rPr>
              <a:t>Organizational Issues</a:t>
            </a:r>
            <a:endParaRPr lang="en-US" altLang="en-US" smtClean="0">
              <a:solidFill>
                <a:srgbClr val="6699FF"/>
              </a:solidFill>
            </a:endParaRPr>
          </a:p>
        </p:txBody>
      </p:sp>
      <p:sp>
        <p:nvSpPr>
          <p:cNvPr id="12291" name="Foliennummernplatzhalt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87C9B8-F587-459F-B101-AFF23A0891C2}" type="slidenum">
              <a:rPr lang="en-US" altLang="en-US" smtClean="0">
                <a:solidFill>
                  <a:srgbClr val="6699FF"/>
                </a:solidFill>
              </a:rPr>
              <a:pPr eaLnBrk="1" hangingPunct="1"/>
              <a:t>10</a:t>
            </a:fld>
            <a:endParaRPr lang="en-US" altLang="en-US" smtClean="0">
              <a:solidFill>
                <a:srgbClr val="6699FF"/>
              </a:solidFill>
            </a:endParaRPr>
          </a:p>
        </p:txBody>
      </p:sp>
      <p:sp>
        <p:nvSpPr>
          <p:cNvPr id="12292" name="Rectangle 1026"/>
          <p:cNvSpPr>
            <a:spLocks noGrp="1" noChangeArrowheads="1"/>
          </p:cNvSpPr>
          <p:nvPr>
            <p:ph type="title"/>
          </p:nvPr>
        </p:nvSpPr>
        <p:spPr/>
        <p:txBody>
          <a:bodyPr/>
          <a:lstStyle/>
          <a:p>
            <a:pPr eaLnBrk="1" hangingPunct="1"/>
            <a:r>
              <a:rPr lang="tr-TR" altLang="de-DE" smtClean="0"/>
              <a:t>Course Schedule (Weekly) </a:t>
            </a:r>
            <a:r>
              <a:rPr lang="tr-TR" altLang="de-DE" sz="3800" smtClean="0"/>
              <a:t>(Cont.)</a:t>
            </a:r>
            <a:endParaRPr lang="en-US" altLang="de-DE" sz="3800" smtClean="0"/>
          </a:p>
        </p:txBody>
      </p:sp>
      <p:graphicFrame>
        <p:nvGraphicFramePr>
          <p:cNvPr id="3" name="Tabelle 2"/>
          <p:cNvGraphicFramePr>
            <a:graphicFrameLocks noGrp="1"/>
          </p:cNvGraphicFramePr>
          <p:nvPr>
            <p:extLst/>
          </p:nvPr>
        </p:nvGraphicFramePr>
        <p:xfrm>
          <a:off x="152399" y="914400"/>
          <a:ext cx="8915401" cy="5854288"/>
        </p:xfrm>
        <a:graphic>
          <a:graphicData uri="http://schemas.openxmlformats.org/drawingml/2006/table">
            <a:tbl>
              <a:tblPr firstRow="1" firstCol="1" bandRow="1">
                <a:tableStyleId>{5C22544A-7EE6-4342-B048-85BDC9FD1C3A}</a:tableStyleId>
              </a:tblPr>
              <a:tblGrid>
                <a:gridCol w="802145">
                  <a:extLst>
                    <a:ext uri="{9D8B030D-6E8A-4147-A177-3AD203B41FA5}">
                      <a16:colId xmlns:a16="http://schemas.microsoft.com/office/drawing/2014/main" val="20000"/>
                    </a:ext>
                  </a:extLst>
                </a:gridCol>
                <a:gridCol w="3294122">
                  <a:extLst>
                    <a:ext uri="{9D8B030D-6E8A-4147-A177-3AD203B41FA5}">
                      <a16:colId xmlns:a16="http://schemas.microsoft.com/office/drawing/2014/main" val="20001"/>
                    </a:ext>
                  </a:extLst>
                </a:gridCol>
                <a:gridCol w="1847335">
                  <a:extLst>
                    <a:ext uri="{9D8B030D-6E8A-4147-A177-3AD203B41FA5}">
                      <a16:colId xmlns:a16="http://schemas.microsoft.com/office/drawing/2014/main" val="20002"/>
                    </a:ext>
                  </a:extLst>
                </a:gridCol>
                <a:gridCol w="2971799">
                  <a:extLst>
                    <a:ext uri="{9D8B030D-6E8A-4147-A177-3AD203B41FA5}">
                      <a16:colId xmlns:a16="http://schemas.microsoft.com/office/drawing/2014/main" val="20003"/>
                    </a:ext>
                  </a:extLst>
                </a:gridCol>
              </a:tblGrid>
              <a:tr h="742791">
                <a:tc>
                  <a:txBody>
                    <a:bodyPr/>
                    <a:lstStyle/>
                    <a:p>
                      <a:pPr>
                        <a:spcAft>
                          <a:spcPts val="0"/>
                        </a:spcAft>
                      </a:pPr>
                      <a:r>
                        <a:rPr lang="tr-TR" sz="1400" dirty="0" err="1">
                          <a:effectLst/>
                        </a:rPr>
                        <a:t>Week</a:t>
                      </a:r>
                      <a:endParaRPr lang="de-DE" sz="1400" dirty="0">
                        <a:effectLst/>
                        <a:latin typeface="Times New Roman"/>
                        <a:ea typeface="Times New Roman"/>
                      </a:endParaRPr>
                    </a:p>
                  </a:txBody>
                  <a:tcPr marL="9525" marR="9525" marT="9524" marB="9524" anchor="ctr"/>
                </a:tc>
                <a:tc>
                  <a:txBody>
                    <a:bodyPr/>
                    <a:lstStyle/>
                    <a:p>
                      <a:pPr>
                        <a:spcAft>
                          <a:spcPts val="0"/>
                        </a:spcAft>
                      </a:pPr>
                      <a:r>
                        <a:rPr lang="tr-TR" sz="1400" dirty="0" err="1">
                          <a:effectLst/>
                        </a:rPr>
                        <a:t>Topics</a:t>
                      </a:r>
                      <a:endParaRPr lang="de-DE" sz="1400" dirty="0">
                        <a:effectLst/>
                        <a:latin typeface="Times New Roman"/>
                        <a:ea typeface="Times New Roman"/>
                      </a:endParaRPr>
                    </a:p>
                  </a:txBody>
                  <a:tcPr marL="9525" marR="9525" marT="9524" marB="9524" anchor="ctr"/>
                </a:tc>
                <a:tc>
                  <a:txBody>
                    <a:bodyPr/>
                    <a:lstStyle/>
                    <a:p>
                      <a:pPr algn="l">
                        <a:spcAft>
                          <a:spcPts val="0"/>
                        </a:spcAft>
                      </a:pPr>
                      <a:r>
                        <a:rPr lang="tr-TR" sz="1400" dirty="0">
                          <a:effectLst/>
                        </a:rPr>
                        <a:t>Preliminary </a:t>
                      </a:r>
                      <a:r>
                        <a:rPr lang="tr-TR" sz="1400" dirty="0" err="1">
                          <a:effectLst/>
                        </a:rPr>
                        <a:t>Preparation</a:t>
                      </a:r>
                      <a:endParaRPr lang="de-DE" sz="1400" dirty="0">
                        <a:effectLst/>
                        <a:latin typeface="Times New Roman"/>
                        <a:ea typeface="Times New Roman"/>
                      </a:endParaRPr>
                    </a:p>
                  </a:txBody>
                  <a:tcPr marL="9525" marR="9525" marT="9524" marB="9524" anchor="ctr"/>
                </a:tc>
                <a:tc>
                  <a:txBody>
                    <a:bodyPr/>
                    <a:lstStyle/>
                    <a:p>
                      <a:pPr>
                        <a:spcAft>
                          <a:spcPts val="0"/>
                        </a:spcAft>
                      </a:pPr>
                      <a:r>
                        <a:rPr lang="tr-TR" sz="1400" dirty="0" err="1">
                          <a:effectLst/>
                        </a:rPr>
                        <a:t>Methodology</a:t>
                      </a:r>
                      <a:r>
                        <a:rPr lang="tr-TR" sz="1400" dirty="0">
                          <a:effectLst/>
                        </a:rPr>
                        <a:t> </a:t>
                      </a:r>
                      <a:r>
                        <a:rPr lang="tr-TR" sz="1400" dirty="0" err="1">
                          <a:effectLst/>
                        </a:rPr>
                        <a:t>and</a:t>
                      </a:r>
                      <a:r>
                        <a:rPr lang="tr-TR" sz="1400" dirty="0">
                          <a:effectLst/>
                        </a:rPr>
                        <a:t> </a:t>
                      </a:r>
                      <a:r>
                        <a:rPr lang="tr-TR" sz="1400" dirty="0" err="1">
                          <a:effectLst/>
                        </a:rPr>
                        <a:t>Implementation</a:t>
                      </a:r>
                      <a:endParaRPr lang="de-DE" sz="1400" dirty="0">
                        <a:effectLst/>
                      </a:endParaRPr>
                    </a:p>
                    <a:p>
                      <a:pPr>
                        <a:spcAft>
                          <a:spcPts val="0"/>
                        </a:spcAft>
                      </a:pPr>
                      <a:r>
                        <a:rPr lang="tr-TR" sz="1400" dirty="0">
                          <a:effectLst/>
                        </a:rPr>
                        <a:t>(</a:t>
                      </a:r>
                      <a:r>
                        <a:rPr lang="tr-TR" sz="1400" dirty="0" err="1">
                          <a:effectLst/>
                        </a:rPr>
                        <a:t>theory</a:t>
                      </a:r>
                      <a:r>
                        <a:rPr lang="tr-TR" sz="1400" dirty="0">
                          <a:effectLst/>
                        </a:rPr>
                        <a:t>, </a:t>
                      </a:r>
                      <a:r>
                        <a:rPr lang="tr-TR" sz="1400" dirty="0" err="1">
                          <a:effectLst/>
                        </a:rPr>
                        <a:t>practice</a:t>
                      </a:r>
                      <a:r>
                        <a:rPr lang="tr-TR" sz="1400" dirty="0">
                          <a:effectLst/>
                        </a:rPr>
                        <a:t>, </a:t>
                      </a:r>
                      <a:r>
                        <a:rPr lang="tr-TR" sz="1400" dirty="0" err="1">
                          <a:effectLst/>
                        </a:rPr>
                        <a:t>assignment</a:t>
                      </a:r>
                      <a:r>
                        <a:rPr lang="tr-TR" sz="1400" dirty="0">
                          <a:effectLst/>
                        </a:rPr>
                        <a:t> </a:t>
                      </a:r>
                      <a:r>
                        <a:rPr lang="tr-TR" sz="1400" dirty="0" err="1">
                          <a:effectLst/>
                        </a:rPr>
                        <a:t>etc</a:t>
                      </a:r>
                      <a:r>
                        <a:rPr lang="tr-TR" sz="1400" dirty="0">
                          <a:effectLst/>
                        </a:rPr>
                        <a:t>)</a:t>
                      </a:r>
                      <a:endParaRPr lang="de-DE" sz="1400" dirty="0">
                        <a:effectLst/>
                        <a:latin typeface="Times New Roman"/>
                        <a:ea typeface="Times New Roman"/>
                      </a:endParaRPr>
                    </a:p>
                  </a:txBody>
                  <a:tcPr marL="9525" marR="9525" marT="9524" marB="9524" anchor="ctr"/>
                </a:tc>
                <a:extLst>
                  <a:ext uri="{0D108BD9-81ED-4DB2-BD59-A6C34878D82A}">
                    <a16:rowId xmlns:a16="http://schemas.microsoft.com/office/drawing/2014/main" val="10000"/>
                  </a:ext>
                </a:extLst>
              </a:tr>
              <a:tr h="514128">
                <a:tc>
                  <a:txBody>
                    <a:bodyPr/>
                    <a:lstStyle/>
                    <a:p>
                      <a:pPr algn="ctr">
                        <a:spcAft>
                          <a:spcPts val="0"/>
                        </a:spcAft>
                      </a:pPr>
                      <a:r>
                        <a:rPr lang="tr-TR" sz="1500" dirty="0" smtClean="0">
                          <a:effectLst/>
                        </a:rPr>
                        <a:t>8</a:t>
                      </a:r>
                      <a:endParaRPr lang="de-DE" sz="1500" dirty="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Image restoration and reconstruction</a:t>
                      </a:r>
                      <a:endParaRPr lang="de-DE" sz="1300" kern="1200" dirty="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5), PIVPUM (Ch. 12)</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Implementation of noise and noise models and various filters</a:t>
                      </a:r>
                      <a:endParaRPr lang="de-DE" sz="1300" kern="120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1"/>
                  </a:ext>
                </a:extLst>
              </a:tr>
              <a:tr h="437966">
                <a:tc>
                  <a:txBody>
                    <a:bodyPr/>
                    <a:lstStyle/>
                    <a:p>
                      <a:pPr algn="ctr">
                        <a:spcAft>
                          <a:spcPts val="0"/>
                        </a:spcAft>
                      </a:pPr>
                      <a:r>
                        <a:rPr lang="tr-TR" sz="1500">
                          <a:effectLst/>
                        </a:rPr>
                        <a:t>9</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Image restoration and reconstruction (cont.)</a:t>
                      </a:r>
                      <a:endParaRPr lang="de-DE" sz="1300" kern="1200" dirty="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5), PIVPUM (Ch. 12)</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Implementation of noise and noise models and various filters (cont.)</a:t>
                      </a:r>
                      <a:endParaRPr lang="de-DE" sz="1300" kern="120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2"/>
                  </a:ext>
                </a:extLst>
              </a:tr>
              <a:tr h="547672">
                <a:tc>
                  <a:txBody>
                    <a:bodyPr/>
                    <a:lstStyle/>
                    <a:p>
                      <a:pPr algn="ctr">
                        <a:spcAft>
                          <a:spcPts val="0"/>
                        </a:spcAft>
                      </a:pPr>
                      <a:r>
                        <a:rPr lang="tr-TR" sz="1500">
                          <a:effectLst/>
                        </a:rPr>
                        <a:t>10</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Morphological image processing</a:t>
                      </a:r>
                      <a:endParaRPr lang="de-DE" sz="1300" kern="1200" dirty="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DIP &amp; DIPUM (Ch. 9), PIVPUM (Ch. 13)</a:t>
                      </a:r>
                      <a:endParaRPr lang="de-DE" sz="1300" kern="1200" dirty="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en-US" sz="1300" kern="1200">
                          <a:solidFill>
                            <a:schemeClr val="dk1"/>
                          </a:solidFill>
                          <a:effectLst/>
                          <a:latin typeface="+mn-lt"/>
                          <a:ea typeface="+mn-ea"/>
                          <a:cs typeface="+mn-cs"/>
                        </a:rPr>
                        <a:t>Implementation of basic morphological tools like dilation, erosion etc. and grayscale morphology</a:t>
                      </a:r>
                      <a:endParaRPr lang="de-DE" sz="1300" kern="120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3"/>
                  </a:ext>
                </a:extLst>
              </a:tr>
              <a:tr h="561279">
                <a:tc>
                  <a:txBody>
                    <a:bodyPr/>
                    <a:lstStyle/>
                    <a:p>
                      <a:pPr algn="ctr">
                        <a:spcAft>
                          <a:spcPts val="0"/>
                        </a:spcAft>
                      </a:pPr>
                      <a:r>
                        <a:rPr lang="tr-TR" sz="1500">
                          <a:effectLst/>
                        </a:rPr>
                        <a:t>11</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Morphological image processing (cont.)</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DIP &amp; DIPUM (Ch. 9), PIVPUM (Ch. 13)</a:t>
                      </a:r>
                      <a:endParaRPr lang="de-DE" sz="1300" kern="1200" dirty="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en-US" sz="1300" kern="1200" dirty="0">
                          <a:solidFill>
                            <a:schemeClr val="dk1"/>
                          </a:solidFill>
                          <a:effectLst/>
                          <a:latin typeface="+mn-lt"/>
                          <a:ea typeface="+mn-ea"/>
                          <a:cs typeface="+mn-cs"/>
                        </a:rPr>
                        <a:t>Implementation of basic morphological tools like </a:t>
                      </a:r>
                      <a:r>
                        <a:rPr lang="en-US" sz="1400" kern="1200" dirty="0">
                          <a:solidFill>
                            <a:schemeClr val="dk1"/>
                          </a:solidFill>
                          <a:effectLst/>
                          <a:latin typeface="+mn-lt"/>
                          <a:ea typeface="+mn-ea"/>
                          <a:cs typeface="+mn-cs"/>
                        </a:rPr>
                        <a:t>dilation</a:t>
                      </a:r>
                      <a:r>
                        <a:rPr lang="en-US" sz="1300" kern="1200" dirty="0">
                          <a:solidFill>
                            <a:schemeClr val="dk1"/>
                          </a:solidFill>
                          <a:effectLst/>
                          <a:latin typeface="+mn-lt"/>
                          <a:ea typeface="+mn-ea"/>
                          <a:cs typeface="+mn-cs"/>
                        </a:rPr>
                        <a:t>, erosion etc. and grayscale morphology (cont.)</a:t>
                      </a:r>
                      <a:endParaRPr lang="de-DE" sz="13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4"/>
                  </a:ext>
                </a:extLst>
              </a:tr>
              <a:tr h="724560">
                <a:tc>
                  <a:txBody>
                    <a:bodyPr/>
                    <a:lstStyle/>
                    <a:p>
                      <a:pPr algn="ctr">
                        <a:spcAft>
                          <a:spcPts val="0"/>
                        </a:spcAft>
                      </a:pPr>
                      <a:r>
                        <a:rPr lang="tr-TR" sz="1500">
                          <a:effectLst/>
                        </a:rPr>
                        <a:t>12</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Edge detection and image segmentation</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10), PIVPUM (Ch. 14-15)</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Implementation of derivative edge filtering (LoG, Canny etc.), intensity- and region based filtering algorithms and watershed</a:t>
                      </a:r>
                      <a:endParaRPr lang="de-DE" sz="13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5"/>
                  </a:ext>
                </a:extLst>
              </a:tr>
              <a:tr h="724560">
                <a:tc>
                  <a:txBody>
                    <a:bodyPr/>
                    <a:lstStyle/>
                    <a:p>
                      <a:pPr algn="ctr">
                        <a:spcAft>
                          <a:spcPts val="0"/>
                        </a:spcAft>
                      </a:pPr>
                      <a:r>
                        <a:rPr lang="tr-TR" sz="1500">
                          <a:effectLst/>
                        </a:rPr>
                        <a:t>13</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Edge detection and image segmentation (cont.)</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10), PIVPUM (Ch. 14-15)</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Implementation of derivative edge filtering (LoG, Canny etc.), intensity- and region based filtering algorithms and watershed (cont.)</a:t>
                      </a:r>
                      <a:endParaRPr lang="de-DE" sz="13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6"/>
                  </a:ext>
                </a:extLst>
              </a:tr>
              <a:tr h="680873">
                <a:tc>
                  <a:txBody>
                    <a:bodyPr/>
                    <a:lstStyle/>
                    <a:p>
                      <a:pPr algn="ctr">
                        <a:spcAft>
                          <a:spcPts val="0"/>
                        </a:spcAft>
                      </a:pPr>
                      <a:r>
                        <a:rPr lang="tr-TR" sz="1500">
                          <a:effectLst/>
                        </a:rPr>
                        <a:t>14</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Color image processing</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6), PIVPUM (Ch. 16)</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en-US" sz="1300" kern="1200" dirty="0">
                          <a:solidFill>
                            <a:schemeClr val="dk1"/>
                          </a:solidFill>
                          <a:effectLst/>
                          <a:latin typeface="+mn-lt"/>
                          <a:ea typeface="+mn-ea"/>
                          <a:cs typeface="+mn-cs"/>
                        </a:rPr>
                        <a:t>Color models and implementation of pseudo- and full-color IP algorithms</a:t>
                      </a:r>
                      <a:endParaRPr lang="de-DE" sz="13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7"/>
                  </a:ext>
                </a:extLst>
              </a:tr>
              <a:tr h="547672">
                <a:tc>
                  <a:txBody>
                    <a:bodyPr/>
                    <a:lstStyle/>
                    <a:p>
                      <a:pPr algn="ctr">
                        <a:spcAft>
                          <a:spcPts val="0"/>
                        </a:spcAft>
                      </a:pPr>
                      <a:r>
                        <a:rPr lang="tr-TR" sz="1500">
                          <a:effectLst/>
                        </a:rPr>
                        <a:t>15</a:t>
                      </a:r>
                      <a:endParaRPr lang="de-DE" sz="1500">
                        <a:effectLst/>
                        <a:latin typeface="Times New Roman"/>
                        <a:ea typeface="Times New Roman"/>
                      </a:endParaRPr>
                    </a:p>
                  </a:txBody>
                  <a:tcPr marL="9525" marR="9525" marT="9524" marB="9524" anchor="ctr"/>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Image representation, description and feature extraction and recognition</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a:solidFill>
                            <a:schemeClr val="dk1"/>
                          </a:solidFill>
                          <a:effectLst/>
                          <a:latin typeface="+mn-lt"/>
                          <a:ea typeface="+mn-ea"/>
                          <a:cs typeface="+mn-cs"/>
                        </a:rPr>
                        <a:t>DIP &amp; DIPUM (Ch. 11-12), PIVPUM (Ch. 18-19)</a:t>
                      </a:r>
                      <a:endParaRPr lang="de-DE" sz="1300" kern="1200">
                        <a:solidFill>
                          <a:schemeClr val="dk1"/>
                        </a:solidFill>
                        <a:effectLst/>
                        <a:latin typeface="+mn-lt"/>
                        <a:ea typeface="+mn-ea"/>
                        <a:cs typeface="+mn-cs"/>
                      </a:endParaRPr>
                    </a:p>
                  </a:txBody>
                  <a:tcPr marL="9525" marR="9525" marT="9525" marB="9525"/>
                </a:tc>
                <a:tc>
                  <a:txBody>
                    <a:bodyPr/>
                    <a:lstStyle/>
                    <a:p>
                      <a:pPr marL="0" algn="l" defTabSz="914400" rtl="0" eaLnBrk="1" latinLnBrk="0" hangingPunct="1">
                        <a:spcAft>
                          <a:spcPts val="0"/>
                        </a:spcAft>
                      </a:pPr>
                      <a:r>
                        <a:rPr lang="tr-TR" sz="1300" kern="1200" dirty="0">
                          <a:solidFill>
                            <a:schemeClr val="dk1"/>
                          </a:solidFill>
                          <a:effectLst/>
                          <a:latin typeface="+mn-lt"/>
                          <a:ea typeface="+mn-ea"/>
                          <a:cs typeface="+mn-cs"/>
                        </a:rPr>
                        <a:t>Implementation of feature extraction and representation and pattern classification algorithms</a:t>
                      </a:r>
                      <a:endParaRPr lang="de-DE" sz="13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8"/>
                  </a:ext>
                </a:extLst>
              </a:tr>
            </a:tbl>
          </a:graphicData>
        </a:graphic>
      </p:graphicFrame>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extLst>
      <p:ext uri="{BB962C8B-B14F-4D97-AF65-F5344CB8AC3E}">
        <p14:creationId xmlns:p14="http://schemas.microsoft.com/office/powerpoint/2010/main" val="969441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457200" y="152400"/>
            <a:ext cx="8229600" cy="762000"/>
          </a:xfrm>
        </p:spPr>
        <p:txBody>
          <a:bodyPr/>
          <a:lstStyle/>
          <a:p>
            <a:pPr eaLnBrk="1" hangingPunct="1"/>
            <a:r>
              <a:rPr lang="tr-TR" altLang="de-DE">
                <a:solidFill>
                  <a:schemeClr val="bg1"/>
                </a:solidFill>
              </a:rPr>
              <a:t>Assessment</a:t>
            </a:r>
            <a:r>
              <a:rPr lang="de-DE" altLang="de-DE">
                <a:solidFill>
                  <a:schemeClr val="bg1"/>
                </a:solidFill>
              </a:rPr>
              <a:t> (tentative)</a:t>
            </a:r>
            <a:endParaRPr lang="en-US" altLang="de-DE" sz="3800">
              <a:solidFill>
                <a:schemeClr val="bg1"/>
              </a:solidFill>
            </a:endParaRPr>
          </a:p>
        </p:txBody>
      </p:sp>
      <p:sp>
        <p:nvSpPr>
          <p:cNvPr id="2969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970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E90277-7016-487F-B0A1-F4F3114D4965}" type="slidenum">
              <a:rPr lang="en-US" altLang="en-US" smtClean="0">
                <a:solidFill>
                  <a:srgbClr val="6699FF"/>
                </a:solidFill>
              </a:rPr>
              <a:pPr/>
              <a:t>11</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107299638"/>
              </p:ext>
            </p:extLst>
          </p:nvPr>
        </p:nvGraphicFramePr>
        <p:xfrm>
          <a:off x="381000" y="914400"/>
          <a:ext cx="8610600" cy="5641977"/>
        </p:xfrm>
        <a:graphic>
          <a:graphicData uri="http://schemas.openxmlformats.org/drawingml/2006/table">
            <a:tbl>
              <a:tblPr firstRow="1" firstCol="1" bandRow="1">
                <a:tableStyleId>{5C22544A-7EE6-4342-B048-85BDC9FD1C3A}</a:tableStyleId>
              </a:tblPr>
              <a:tblGrid>
                <a:gridCol w="5817971">
                  <a:extLst>
                    <a:ext uri="{9D8B030D-6E8A-4147-A177-3AD203B41FA5}">
                      <a16:colId xmlns:a16="http://schemas.microsoft.com/office/drawing/2014/main" val="20000"/>
                    </a:ext>
                  </a:extLst>
                </a:gridCol>
                <a:gridCol w="1447707">
                  <a:extLst>
                    <a:ext uri="{9D8B030D-6E8A-4147-A177-3AD203B41FA5}">
                      <a16:colId xmlns:a16="http://schemas.microsoft.com/office/drawing/2014/main" val="20001"/>
                    </a:ext>
                  </a:extLst>
                </a:gridCol>
                <a:gridCol w="1344922">
                  <a:extLst>
                    <a:ext uri="{9D8B030D-6E8A-4147-A177-3AD203B41FA5}">
                      <a16:colId xmlns:a16="http://schemas.microsoft.com/office/drawing/2014/main" val="20002"/>
                    </a:ext>
                  </a:extLst>
                </a:gridCol>
              </a:tblGrid>
              <a:tr h="501723">
                <a:tc>
                  <a:txBody>
                    <a:bodyPr/>
                    <a:lstStyle/>
                    <a:p>
                      <a:pPr>
                        <a:spcAft>
                          <a:spcPts val="0"/>
                        </a:spcAft>
                      </a:pPr>
                      <a:r>
                        <a:rPr lang="tr-TR" sz="1400" dirty="0" err="1">
                          <a:effectLst/>
                        </a:rPr>
                        <a:t>Semester</a:t>
                      </a:r>
                      <a:r>
                        <a:rPr lang="tr-TR" sz="1400" dirty="0">
                          <a:effectLst/>
                        </a:rPr>
                        <a:t> </a:t>
                      </a:r>
                      <a:r>
                        <a:rPr lang="tr-TR" sz="1400" dirty="0" err="1">
                          <a:effectLst/>
                        </a:rPr>
                        <a:t>Activities</a:t>
                      </a:r>
                      <a:r>
                        <a:rPr lang="tr-TR" sz="1400" dirty="0">
                          <a:effectLst/>
                        </a:rPr>
                        <a:t>/ </a:t>
                      </a:r>
                      <a:r>
                        <a:rPr lang="tr-TR" sz="1400" dirty="0" err="1">
                          <a:effectLst/>
                        </a:rPr>
                        <a:t>Studies</a:t>
                      </a: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NUMBER</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WEIGHT in %</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267151">
                <a:tc>
                  <a:txBody>
                    <a:bodyPr/>
                    <a:lstStyle/>
                    <a:p>
                      <a:pPr>
                        <a:spcAft>
                          <a:spcPts val="0"/>
                        </a:spcAft>
                      </a:pPr>
                      <a:r>
                        <a:rPr lang="tr-TR" sz="1400" dirty="0" err="1">
                          <a:effectLst/>
                        </a:rPr>
                        <a:t>Mid</a:t>
                      </a:r>
                      <a:r>
                        <a:rPr lang="tr-TR" sz="1400" dirty="0">
                          <a:effectLst/>
                        </a:rPr>
                        <a:t>- </a:t>
                      </a:r>
                      <a:r>
                        <a:rPr lang="tr-TR" sz="1400" dirty="0" err="1">
                          <a:effectLst/>
                        </a:rPr>
                        <a:t>Term</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1</a:t>
                      </a:r>
                      <a:endParaRPr lang="de-DE" sz="1400" dirty="0">
                        <a:effectLst/>
                        <a:latin typeface="+mn-lt"/>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20</a:t>
                      </a:r>
                      <a:endParaRPr lang="de-DE" sz="1400">
                        <a:effectLst/>
                        <a:latin typeface="+mn-lt"/>
                        <a:ea typeface="Times New Roman"/>
                      </a:endParaRPr>
                    </a:p>
                  </a:txBody>
                  <a:tcPr marL="9525" marR="9525" marT="9525" marB="9525" anchor="ctr"/>
                </a:tc>
                <a:extLst>
                  <a:ext uri="{0D108BD9-81ED-4DB2-BD59-A6C34878D82A}">
                    <a16:rowId xmlns:a16="http://schemas.microsoft.com/office/drawing/2014/main" val="10001"/>
                  </a:ext>
                </a:extLst>
              </a:tr>
              <a:tr h="267151">
                <a:tc>
                  <a:txBody>
                    <a:bodyPr/>
                    <a:lstStyle/>
                    <a:p>
                      <a:pPr>
                        <a:spcAft>
                          <a:spcPts val="0"/>
                        </a:spcAft>
                      </a:pPr>
                      <a:r>
                        <a:rPr lang="tr-TR" sz="1400">
                          <a:effectLst/>
                        </a:rPr>
                        <a:t>Attendance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extLst>
                  <a:ext uri="{0D108BD9-81ED-4DB2-BD59-A6C34878D82A}">
                    <a16:rowId xmlns:a16="http://schemas.microsoft.com/office/drawing/2014/main" val="10002"/>
                  </a:ext>
                </a:extLst>
              </a:tr>
              <a:tr h="267151">
                <a:tc>
                  <a:txBody>
                    <a:bodyPr/>
                    <a:lstStyle/>
                    <a:p>
                      <a:pPr>
                        <a:spcAft>
                          <a:spcPts val="0"/>
                        </a:spcAft>
                      </a:pPr>
                      <a:r>
                        <a:rPr lang="tr-TR" sz="1400">
                          <a:effectLst/>
                        </a:rPr>
                        <a:t>Quiz</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2</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20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3"/>
                  </a:ext>
                </a:extLst>
              </a:tr>
              <a:tr h="267151">
                <a:tc>
                  <a:txBody>
                    <a:bodyPr/>
                    <a:lstStyle/>
                    <a:p>
                      <a:pPr>
                        <a:spcAft>
                          <a:spcPts val="0"/>
                        </a:spcAft>
                      </a:pPr>
                      <a:r>
                        <a:rPr lang="tr-TR" sz="1400">
                          <a:effectLst/>
                        </a:rPr>
                        <a:t>Assignment (s)</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4</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smtClean="0">
                          <a:solidFill>
                            <a:srgbClr val="000000"/>
                          </a:solidFill>
                          <a:effectLst/>
                          <a:latin typeface="+mn-lt"/>
                          <a:ea typeface="Times New Roman"/>
                          <a:cs typeface="Times New Roman"/>
                        </a:rPr>
                        <a:t>(20 see below)</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4"/>
                  </a:ext>
                </a:extLst>
              </a:tr>
              <a:tr h="267151">
                <a:tc>
                  <a:txBody>
                    <a:bodyPr/>
                    <a:lstStyle/>
                    <a:p>
                      <a:pPr>
                        <a:spcAft>
                          <a:spcPts val="0"/>
                        </a:spcAft>
                      </a:pPr>
                      <a:r>
                        <a:rPr lang="tr-TR" sz="1400">
                          <a:effectLst/>
                        </a:rPr>
                        <a:t>Project</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1</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20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5"/>
                  </a:ext>
                </a:extLst>
              </a:tr>
              <a:tr h="267151">
                <a:tc>
                  <a:txBody>
                    <a:bodyPr/>
                    <a:lstStyle/>
                    <a:p>
                      <a:pPr>
                        <a:spcAft>
                          <a:spcPts val="0"/>
                        </a:spcAft>
                      </a:pPr>
                      <a:r>
                        <a:rPr lang="tr-TR" sz="1400">
                          <a:effectLst/>
                        </a:rPr>
                        <a:t>Laboratory</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6"/>
                  </a:ext>
                </a:extLst>
              </a:tr>
              <a:tr h="267151">
                <a:tc>
                  <a:txBody>
                    <a:bodyPr/>
                    <a:lstStyle/>
                    <a:p>
                      <a:pPr>
                        <a:spcAft>
                          <a:spcPts val="0"/>
                        </a:spcAft>
                      </a:pPr>
                      <a:r>
                        <a:rPr lang="tr-TR" sz="1400">
                          <a:effectLst/>
                        </a:rPr>
                        <a:t>Field Studies (Technical Visits)</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7"/>
                  </a:ext>
                </a:extLst>
              </a:tr>
              <a:tr h="267151">
                <a:tc>
                  <a:txBody>
                    <a:bodyPr/>
                    <a:lstStyle/>
                    <a:p>
                      <a:pPr>
                        <a:spcAft>
                          <a:spcPts val="0"/>
                        </a:spcAft>
                      </a:pPr>
                      <a:r>
                        <a:rPr lang="tr-TR" sz="1400">
                          <a:effectLst/>
                        </a:rPr>
                        <a:t>Presentation/ Seminar</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8"/>
                  </a:ext>
                </a:extLst>
              </a:tr>
              <a:tr h="501723">
                <a:tc>
                  <a:txBody>
                    <a:bodyPr/>
                    <a:lstStyle/>
                    <a:p>
                      <a:pPr>
                        <a:spcAft>
                          <a:spcPts val="0"/>
                        </a:spcAft>
                      </a:pPr>
                      <a:r>
                        <a:rPr lang="tr-TR" sz="1400" dirty="0">
                          <a:effectLst/>
                        </a:rPr>
                        <a:t>Practice (Laboratory, Virtual Court, Studio Studies etc.)</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09"/>
                  </a:ext>
                </a:extLst>
              </a:tr>
              <a:tr h="311652">
                <a:tc>
                  <a:txBody>
                    <a:bodyPr/>
                    <a:lstStyle/>
                    <a:p>
                      <a:pPr>
                        <a:spcAft>
                          <a:spcPts val="0"/>
                        </a:spcAft>
                      </a:pPr>
                      <a:r>
                        <a:rPr lang="tr-TR" sz="1400">
                          <a:effectLst/>
                        </a:rPr>
                        <a:t>Other (Placement/Internship etc.)</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10"/>
                  </a:ext>
                </a:extLst>
              </a:tr>
              <a:tr h="267151">
                <a:tc>
                  <a:txBody>
                    <a:bodyPr/>
                    <a:lstStyle/>
                    <a:p>
                      <a:pPr>
                        <a:spcAft>
                          <a:spcPts val="0"/>
                        </a:spcAft>
                      </a:pPr>
                      <a:r>
                        <a:rPr lang="tr-TR" sz="1400">
                          <a:effectLst/>
                        </a:rPr>
                        <a:t>TOTAL</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 </a:t>
                      </a:r>
                      <a:endParaRPr lang="de-DE" sz="1400">
                        <a:effectLst/>
                        <a:latin typeface="+mn-lt"/>
                        <a:ea typeface="Times New Roman"/>
                      </a:endParaRPr>
                    </a:p>
                  </a:txBody>
                  <a:tcPr marL="9525" marR="9525" marT="9525" marB="9525" anchor="ctr"/>
                </a:tc>
                <a:tc>
                  <a:txBody>
                    <a:bodyPr/>
                    <a:lstStyle/>
                    <a:p>
                      <a:pPr algn="ctr">
                        <a:spcAft>
                          <a:spcPts val="0"/>
                        </a:spcAft>
                      </a:pPr>
                      <a:r>
                        <a:rPr lang="tr-TR" sz="1400" b="1" dirty="0">
                          <a:solidFill>
                            <a:srgbClr val="000000"/>
                          </a:solidFill>
                          <a:effectLst/>
                          <a:latin typeface="+mn-lt"/>
                          <a:ea typeface="Times New Roman"/>
                          <a:cs typeface="Times New Roman"/>
                        </a:rPr>
                        <a:t>60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11"/>
                  </a:ext>
                </a:extLst>
              </a:tr>
              <a:tr h="501723">
                <a:tc>
                  <a:txBody>
                    <a:bodyPr/>
                    <a:lstStyle/>
                    <a:p>
                      <a:pPr>
                        <a:spcAft>
                          <a:spcPts val="0"/>
                        </a:spcAft>
                      </a:pPr>
                      <a:r>
                        <a:rPr lang="tr-TR" sz="1400">
                          <a:effectLst/>
                        </a:rPr>
                        <a:t>Contribution of Semester Activities/Studies to the Final Grade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 </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a:solidFill>
                            <a:srgbClr val="000000"/>
                          </a:solidFill>
                          <a:effectLst/>
                          <a:latin typeface="+mn-lt"/>
                          <a:ea typeface="Times New Roman"/>
                          <a:cs typeface="Times New Roman"/>
                        </a:rPr>
                        <a:t>60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12"/>
                  </a:ext>
                </a:extLst>
              </a:tr>
              <a:tr h="1188387">
                <a:tc>
                  <a:txBody>
                    <a:bodyPr/>
                    <a:lstStyle/>
                    <a:p>
                      <a:pPr>
                        <a:spcAft>
                          <a:spcPts val="0"/>
                        </a:spcAft>
                      </a:pPr>
                      <a:r>
                        <a:rPr lang="tr-TR" sz="1400">
                          <a:effectLst/>
                        </a:rPr>
                        <a:t>Contribution of Final Examination/Final Project/ Dissertation to the Final Grade </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a:solidFill>
                            <a:srgbClr val="000000"/>
                          </a:solidFill>
                          <a:effectLst/>
                          <a:latin typeface="+mn-lt"/>
                          <a:ea typeface="Times New Roman"/>
                          <a:cs typeface="Times New Roman"/>
                        </a:rPr>
                        <a:t> </a:t>
                      </a:r>
                      <a:endParaRPr lang="de-DE" sz="1400">
                        <a:effectLst/>
                        <a:latin typeface="+mn-lt"/>
                        <a:ea typeface="Times New Roman"/>
                      </a:endParaRPr>
                    </a:p>
                  </a:txBody>
                  <a:tcPr marL="9525" marR="9525" marT="9525" marB="9525" anchor="ctr"/>
                </a:tc>
                <a:tc>
                  <a:txBody>
                    <a:bodyPr/>
                    <a:lstStyle/>
                    <a:p>
                      <a:pPr algn="ctr">
                        <a:spcAft>
                          <a:spcPts val="0"/>
                        </a:spcAft>
                      </a:pPr>
                      <a:r>
                        <a:rPr lang="tr-TR" sz="1400" dirty="0" smtClean="0">
                          <a:solidFill>
                            <a:srgbClr val="000000"/>
                          </a:solidFill>
                          <a:effectLst/>
                          <a:latin typeface="+mn-lt"/>
                          <a:ea typeface="Times New Roman"/>
                          <a:cs typeface="Times New Roman"/>
                        </a:rPr>
                        <a:t>40 (The written final exam will be 20% and the assignments will also count 20%)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13"/>
                  </a:ext>
                </a:extLst>
              </a:tr>
              <a:tr h="232410">
                <a:tc>
                  <a:txBody>
                    <a:bodyPr/>
                    <a:lstStyle/>
                    <a:p>
                      <a:pPr>
                        <a:spcAft>
                          <a:spcPts val="0"/>
                        </a:spcAft>
                      </a:pPr>
                      <a:r>
                        <a:rPr lang="tr-TR" sz="1400" dirty="0">
                          <a:effectLst/>
                        </a:rPr>
                        <a:t>TOTAL</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a:solidFill>
                            <a:srgbClr val="FF0000"/>
                          </a:solidFill>
                          <a:effectLst/>
                          <a:latin typeface="+mn-lt"/>
                          <a:ea typeface="Times New Roman"/>
                          <a:cs typeface="Times New Roman"/>
                        </a:rPr>
                        <a:t> </a:t>
                      </a:r>
                      <a:endParaRPr lang="de-DE" sz="1400">
                        <a:effectLst/>
                        <a:latin typeface="+mn-lt"/>
                        <a:ea typeface="Times New Roman"/>
                      </a:endParaRPr>
                    </a:p>
                  </a:txBody>
                  <a:tcPr marL="9525" marR="9525" marT="9525" marB="9525" anchor="ctr"/>
                </a:tc>
                <a:tc>
                  <a:txBody>
                    <a:bodyPr/>
                    <a:lstStyle/>
                    <a:p>
                      <a:pPr algn="ctr">
                        <a:spcAft>
                          <a:spcPts val="0"/>
                        </a:spcAft>
                      </a:pPr>
                      <a:r>
                        <a:rPr lang="tr-TR" sz="1400" b="1" dirty="0">
                          <a:solidFill>
                            <a:srgbClr val="000000"/>
                          </a:solidFill>
                          <a:effectLst/>
                          <a:latin typeface="+mn-lt"/>
                          <a:ea typeface="Times New Roman"/>
                          <a:cs typeface="Times New Roman"/>
                        </a:rPr>
                        <a:t>100</a:t>
                      </a:r>
                      <a:endParaRPr lang="de-DE" sz="1400" dirty="0">
                        <a:effectLst/>
                        <a:latin typeface="+mn-lt"/>
                        <a:ea typeface="Times New Roman"/>
                      </a:endParaRPr>
                    </a:p>
                  </a:txBody>
                  <a:tcPr marL="9525" marR="9525" marT="9525" marB="9525" anchor="ctr"/>
                </a:tc>
                <a:extLst>
                  <a:ext uri="{0D108BD9-81ED-4DB2-BD59-A6C34878D82A}">
                    <a16:rowId xmlns:a16="http://schemas.microsoft.com/office/drawing/2014/main" val="10014"/>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Assessment (Cont.)</a:t>
            </a:r>
            <a:endParaRPr lang="en-US" altLang="de-DE" sz="3800">
              <a:solidFill>
                <a:schemeClr val="bg1"/>
              </a:solidFill>
            </a:endParaRPr>
          </a:p>
        </p:txBody>
      </p:sp>
      <p:sp>
        <p:nvSpPr>
          <p:cNvPr id="3174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174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4D74CF-6F64-454D-94F7-793373A92125}" type="slidenum">
              <a:rPr lang="en-US" altLang="en-US" smtClean="0">
                <a:solidFill>
                  <a:srgbClr val="6699FF"/>
                </a:solidFill>
              </a:rPr>
              <a:pPr/>
              <a:t>12</a:t>
            </a:fld>
            <a:endParaRPr lang="en-US" altLang="en-US">
              <a:solidFill>
                <a:srgbClr val="6699FF"/>
              </a:solidFill>
            </a:endParaRPr>
          </a:p>
        </p:txBody>
      </p:sp>
      <p:sp>
        <p:nvSpPr>
          <p:cNvPr id="31749" name="Rectangle 1027"/>
          <p:cNvSpPr txBox="1">
            <a:spLocks noChangeArrowheads="1"/>
          </p:cNvSpPr>
          <p:nvPr/>
        </p:nvSpPr>
        <p:spPr bwMode="auto">
          <a:xfrm>
            <a:off x="457200" y="1371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buClr>
                <a:schemeClr val="accent1"/>
              </a:buClr>
              <a:buSzPct val="65000"/>
              <a:buFont typeface="Wingdings" panose="05000000000000000000" pitchFamily="2" charset="2"/>
              <a:buChar char="n"/>
            </a:pPr>
            <a:r>
              <a:rPr lang="tr-TR" altLang="de-DE" sz="3000" dirty="0">
                <a:solidFill>
                  <a:srgbClr val="003399"/>
                </a:solidFill>
              </a:rPr>
              <a:t>Final Grades will be determined according to the </a:t>
            </a:r>
            <a:r>
              <a:rPr lang="de-DE" altLang="de-DE" sz="3000" dirty="0">
                <a:solidFill>
                  <a:srgbClr val="003399"/>
                </a:solidFill>
              </a:rPr>
              <a:t>Adnan Menderes</a:t>
            </a:r>
            <a:r>
              <a:rPr lang="tr-TR" altLang="de-DE" sz="3000" dirty="0">
                <a:solidFill>
                  <a:srgbClr val="003399"/>
                </a:solidFill>
              </a:rPr>
              <a:t> University Associate Degree, Bachelor Degree and Graduate Degree Education and Examination Regulation</a:t>
            </a:r>
            <a:endParaRPr lang="en-US" altLang="de-DE" sz="3000" dirty="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76200" y="457200"/>
            <a:ext cx="8229600" cy="838200"/>
          </a:xfrm>
        </p:spPr>
        <p:txBody>
          <a:bodyPr/>
          <a:lstStyle/>
          <a:p>
            <a:pPr eaLnBrk="1" hangingPunct="1"/>
            <a:r>
              <a:rPr lang="tr-TR" altLang="de-DE">
                <a:solidFill>
                  <a:schemeClr val="bg1"/>
                </a:solidFill>
              </a:rPr>
              <a:t>Responsibilities of the Students</a:t>
            </a:r>
            <a:endParaRPr lang="en-US" altLang="de-DE" sz="3800">
              <a:solidFill>
                <a:schemeClr val="bg1"/>
              </a:solidFill>
            </a:endParaRPr>
          </a:p>
        </p:txBody>
      </p:sp>
      <p:sp>
        <p:nvSpPr>
          <p:cNvPr id="3379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379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82AA47-374D-4D8A-8195-59820AC1E474}" type="slidenum">
              <a:rPr lang="en-US" altLang="en-US" smtClean="0">
                <a:solidFill>
                  <a:srgbClr val="6699FF"/>
                </a:solidFill>
              </a:rPr>
              <a:pPr/>
              <a:t>13</a:t>
            </a:fld>
            <a:endParaRPr lang="en-US" altLang="en-US">
              <a:solidFill>
                <a:srgbClr val="6699FF"/>
              </a:solidFill>
            </a:endParaRPr>
          </a:p>
        </p:txBody>
      </p:sp>
      <p:sp>
        <p:nvSpPr>
          <p:cNvPr id="33797" name="Rectangle 1027"/>
          <p:cNvSpPr txBox="1">
            <a:spLocks noChangeArrowheads="1"/>
          </p:cNvSpPr>
          <p:nvPr/>
        </p:nvSpPr>
        <p:spPr bwMode="auto">
          <a:xfrm>
            <a:off x="457200" y="1752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Obtaining the text book(s) </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Coming to the course with a good preparation</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Completing the exercises with individual efforts unless told otherwise</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Following the rules set by the responsibles for the course and the implementation/lab. </a:t>
            </a:r>
            <a:r>
              <a:rPr lang="de-DE" altLang="de-DE" sz="3000">
                <a:solidFill>
                  <a:srgbClr val="003399"/>
                </a:solidFill>
              </a:rPr>
              <a:t>s</a:t>
            </a:r>
            <a:r>
              <a:rPr lang="tr-TR" altLang="de-DE" sz="3000">
                <a:solidFill>
                  <a:srgbClr val="003399"/>
                </a:solidFill>
              </a:rPr>
              <a:t>tudies</a:t>
            </a:r>
            <a:endParaRPr lang="de-DE"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HONESTY !!!</a:t>
            </a:r>
            <a:endParaRPr lang="en-US"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endParaRPr lang="tr-TR"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pPr eaLnBrk="1" hangingPunct="1"/>
            <a:r>
              <a:rPr lang="tr-TR" altLang="de-DE">
                <a:solidFill>
                  <a:schemeClr val="bg1"/>
                </a:solidFill>
              </a:rPr>
              <a:t>Plagiarism	</a:t>
            </a:r>
            <a:endParaRPr lang="en-US" altLang="de-DE" sz="3800">
              <a:solidFill>
                <a:schemeClr val="bg1"/>
              </a:solidFill>
            </a:endParaRPr>
          </a:p>
        </p:txBody>
      </p:sp>
      <p:sp>
        <p:nvSpPr>
          <p:cNvPr id="3584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584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7291D2-DC27-4F1C-B355-BC85A4D62F0D}" type="slidenum">
              <a:rPr lang="en-US" altLang="en-US" smtClean="0">
                <a:solidFill>
                  <a:srgbClr val="6699FF"/>
                </a:solidFill>
              </a:rPr>
              <a:pPr/>
              <a:t>14</a:t>
            </a:fld>
            <a:endParaRPr lang="en-US" altLang="en-US">
              <a:solidFill>
                <a:srgbClr val="6699FF"/>
              </a:solidFill>
            </a:endParaRPr>
          </a:p>
        </p:txBody>
      </p:sp>
      <p:sp>
        <p:nvSpPr>
          <p:cNvPr id="35845" name="Rectangle 1027"/>
          <p:cNvSpPr txBox="1">
            <a:spLocks noChangeArrowheads="1"/>
          </p:cNvSpPr>
          <p:nvPr/>
        </p:nvSpPr>
        <p:spPr bwMode="auto">
          <a:xfrm>
            <a:off x="228600" y="1295400"/>
            <a:ext cx="8686800" cy="51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Plagiarism will not be tolerated</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Projects without references: a penalty of 20%</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Submitting your own work that has been earlier submitted to satisfy the requirements of another course is (self)-plagiarism (also called double dipping)</a:t>
            </a:r>
            <a:r>
              <a:rPr lang="en-US" altLang="de-DE" sz="3000">
                <a:solidFill>
                  <a:srgbClr val="003399"/>
                </a:solidFill>
              </a:rPr>
              <a:t> </a:t>
            </a:r>
            <a:endParaRPr lang="tr-TR"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 journal article or a section of a book</a:t>
            </a:r>
            <a:r>
              <a:rPr lang="tr-TR" altLang="de-DE" sz="3000">
                <a:solidFill>
                  <a:srgbClr val="003399"/>
                </a:solidFill>
              </a:rPr>
              <a:t> or code from an article or book</a:t>
            </a:r>
            <a:r>
              <a:rPr lang="en-US" altLang="de-DE" sz="3000">
                <a:solidFill>
                  <a:srgbClr val="003399"/>
                </a:solidFill>
              </a:rPr>
              <a:t> and submitting it as your own</a:t>
            </a:r>
            <a:r>
              <a:rPr lang="tr-TR" altLang="de-DE" sz="3000">
                <a:solidFill>
                  <a:srgbClr val="003399"/>
                </a:solidFill>
              </a:rPr>
              <a:t> is plagiarism</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a:lstStyle/>
          <a:p>
            <a:pPr eaLnBrk="1" hangingPunct="1"/>
            <a:r>
              <a:rPr lang="tr-TR" altLang="de-DE" dirty="0" smtClean="0">
                <a:solidFill>
                  <a:schemeClr val="bg1"/>
                </a:solidFill>
              </a:rPr>
              <a:t>Plagiarism</a:t>
            </a:r>
            <a:r>
              <a:rPr lang="de-DE" altLang="de-DE" dirty="0" smtClean="0">
                <a:solidFill>
                  <a:schemeClr val="bg1"/>
                </a:solidFill>
              </a:rPr>
              <a:t> (</a:t>
            </a:r>
            <a:r>
              <a:rPr lang="de-DE" altLang="de-DE" dirty="0" err="1">
                <a:solidFill>
                  <a:schemeClr val="bg1"/>
                </a:solidFill>
              </a:rPr>
              <a:t>C</a:t>
            </a:r>
            <a:r>
              <a:rPr lang="de-DE" altLang="de-DE" dirty="0" err="1" smtClean="0">
                <a:solidFill>
                  <a:schemeClr val="bg1"/>
                </a:solidFill>
              </a:rPr>
              <a:t>ont</a:t>
            </a:r>
            <a:r>
              <a:rPr lang="de-DE" altLang="de-DE" dirty="0" smtClean="0">
                <a:solidFill>
                  <a:schemeClr val="bg1"/>
                </a:solidFill>
              </a:rPr>
              <a:t>.)</a:t>
            </a:r>
            <a:r>
              <a:rPr lang="tr-TR" altLang="de-DE" dirty="0">
                <a:solidFill>
                  <a:schemeClr val="bg1"/>
                </a:solidFill>
              </a:rPr>
              <a:t>	</a:t>
            </a:r>
            <a:endParaRPr lang="en-US" altLang="de-DE" sz="3800" dirty="0">
              <a:solidFill>
                <a:schemeClr val="bg1"/>
              </a:solidFill>
            </a:endParaRPr>
          </a:p>
        </p:txBody>
      </p:sp>
      <p:sp>
        <p:nvSpPr>
          <p:cNvPr id="3789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789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448D69-E64C-42CE-BF6E-E13A40FAF7FC}" type="slidenum">
              <a:rPr lang="en-US" altLang="en-US" smtClean="0">
                <a:solidFill>
                  <a:srgbClr val="6699FF"/>
                </a:solidFill>
              </a:rPr>
              <a:pPr/>
              <a:t>15</a:t>
            </a:fld>
            <a:endParaRPr lang="en-US" altLang="en-US">
              <a:solidFill>
                <a:srgbClr val="6699FF"/>
              </a:solidFill>
            </a:endParaRPr>
          </a:p>
        </p:txBody>
      </p:sp>
      <p:sp>
        <p:nvSpPr>
          <p:cNvPr id="37893" name="Rectangle 1027"/>
          <p:cNvSpPr txBox="1">
            <a:spLocks noChangeArrowheads="1"/>
          </p:cNvSpPr>
          <p:nvPr/>
        </p:nvSpPr>
        <p:spPr bwMode="auto">
          <a:xfrm>
            <a:off x="479425" y="1219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Using significant ideas from someone else, but putting them in to your own words and not</a:t>
            </a:r>
            <a:r>
              <a:rPr lang="tr-TR" altLang="de-DE" sz="3000">
                <a:solidFill>
                  <a:srgbClr val="003399"/>
                </a:solidFill>
              </a:rPr>
              <a:t> </a:t>
            </a:r>
            <a:r>
              <a:rPr lang="en-US" altLang="de-DE" sz="3000">
                <a:solidFill>
                  <a:srgbClr val="003399"/>
                </a:solidFill>
              </a:rPr>
              <a:t>acknowledging the source of the ideas</a:t>
            </a:r>
            <a:r>
              <a:rPr lang="tr-TR" altLang="de-DE" sz="3000">
                <a:solidFill>
                  <a:srgbClr val="003399"/>
                </a:solidFill>
              </a:rPr>
              <a:t> is plagiarism</a:t>
            </a:r>
          </a:p>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an essay</a:t>
            </a:r>
            <a:r>
              <a:rPr lang="tr-TR" altLang="de-DE" sz="3000">
                <a:solidFill>
                  <a:srgbClr val="003399"/>
                </a:solidFill>
              </a:rPr>
              <a:t>,</a:t>
            </a:r>
            <a:r>
              <a:rPr lang="en-US" altLang="de-DE" sz="3000">
                <a:solidFill>
                  <a:srgbClr val="003399"/>
                </a:solidFill>
              </a:rPr>
              <a:t> </a:t>
            </a:r>
            <a:r>
              <a:rPr lang="tr-TR" altLang="de-DE" sz="3000">
                <a:solidFill>
                  <a:srgbClr val="003399"/>
                </a:solidFill>
              </a:rPr>
              <a:t>code, work etc. </a:t>
            </a:r>
            <a:r>
              <a:rPr lang="en-US" altLang="de-DE" sz="3000">
                <a:solidFill>
                  <a:srgbClr val="003399"/>
                </a:solidFill>
              </a:rPr>
              <a:t>from another student and submitting it as your own</a:t>
            </a:r>
            <a:r>
              <a:rPr lang="tr-TR" altLang="de-DE" sz="3000">
                <a:solidFill>
                  <a:srgbClr val="003399"/>
                </a:solidFill>
              </a:rPr>
              <a:t> is plagiarism</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And PLAGIARISM is THEFT</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So don’t steal (Nobody likes thieves)</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0.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0</TotalTime>
  <Words>1409</Words>
  <Application>Microsoft Office PowerPoint</Application>
  <PresentationFormat>Bildschirmpräsentation (4:3)</PresentationFormat>
  <Paragraphs>262</Paragraphs>
  <Slides>15</Slides>
  <Notes>15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vt:i4>
      </vt:variant>
    </vt:vector>
  </HeadingPairs>
  <TitlesOfParts>
    <vt:vector size="23" baseType="lpstr">
      <vt:lpstr>Arial</vt:lpstr>
      <vt:lpstr>Arial Black</vt:lpstr>
      <vt:lpstr>Calibri</vt:lpstr>
      <vt:lpstr>Constantia</vt:lpstr>
      <vt:lpstr>Times New Roman</vt:lpstr>
      <vt:lpstr>Wingdings</vt:lpstr>
      <vt:lpstr>Wingdings 2</vt:lpstr>
      <vt:lpstr>Flow</vt:lpstr>
      <vt:lpstr>PowerPoint-Präsentation</vt:lpstr>
      <vt:lpstr>About this Course</vt:lpstr>
      <vt:lpstr>About this Course (Cont.)</vt:lpstr>
      <vt:lpstr>Main Objective(s) of this Course</vt:lpstr>
      <vt:lpstr>Learning Outcomes of this Course</vt:lpstr>
      <vt:lpstr>Course Content</vt:lpstr>
      <vt:lpstr>Resources  </vt:lpstr>
      <vt:lpstr>Resources (cont.) </vt:lpstr>
      <vt:lpstr>Course Schedule (Weekly)</vt:lpstr>
      <vt:lpstr>Course Schedule (Weekly) (Cont.)</vt:lpstr>
      <vt:lpstr>Assessment (tentative)</vt:lpstr>
      <vt:lpstr>Assessment (Cont.)</vt:lpstr>
      <vt:lpstr>Responsibilities of the Students</vt:lpstr>
      <vt:lpstr>Plagiarism </vt:lpstr>
      <vt:lpstr>Plagiarism (Cont.) </vt:lpstr>
    </vt:vector>
  </TitlesOfParts>
  <Company>Adams Consulting Services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Game Design, 2nd Edition - Ch 1</dc:title>
  <dc:creator>Ernest Adams</dc:creator>
  <cp:lastModifiedBy>Samsun</cp:lastModifiedBy>
  <cp:revision>158</cp:revision>
  <dcterms:created xsi:type="dcterms:W3CDTF">2003-03-16T17:22:50Z</dcterms:created>
  <dcterms:modified xsi:type="dcterms:W3CDTF">2018-09-13T11:41:29Z</dcterms:modified>
</cp:coreProperties>
</file>