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notesSlides/notesSlide3.xml" ContentType="application/vnd.openxmlformats-officedocument.presentationml.notesSlide+xml"/>
  <Override PartName="/ppt/theme/themeOverride6.xml" ContentType="application/vnd.openxmlformats-officedocument.themeOverride+xml"/>
  <Override PartName="/ppt/notesSlides/notesSlide4.xml" ContentType="application/vnd.openxmlformats-officedocument.presentationml.notesSlide+xml"/>
  <Override PartName="/ppt/theme/themeOverride7.xml" ContentType="application/vnd.openxmlformats-officedocument.themeOverride+xml"/>
  <Override PartName="/ppt/notesSlides/notesSlide5.xml" ContentType="application/vnd.openxmlformats-officedocument.presentationml.notesSlide+xml"/>
  <Override PartName="/ppt/theme/themeOverride8.xml" ContentType="application/vnd.openxmlformats-officedocument.themeOverride+xml"/>
  <Override PartName="/ppt/notesSlides/notesSlide6.xml" ContentType="application/vnd.openxmlformats-officedocument.presentationml.notesSlide+xml"/>
  <Override PartName="/ppt/theme/themeOverride9.xml" ContentType="application/vnd.openxmlformats-officedocument.themeOverride+xml"/>
  <Override PartName="/ppt/notesSlides/notesSlide7.xml" ContentType="application/vnd.openxmlformats-officedocument.presentationml.notesSlide+xml"/>
  <Override PartName="/ppt/theme/themeOverride10.xml" ContentType="application/vnd.openxmlformats-officedocument.themeOverride+xml"/>
  <Override PartName="/ppt/notesSlides/notesSlide8.xml" ContentType="application/vnd.openxmlformats-officedocument.presentationml.notesSlide+xml"/>
  <Override PartName="/ppt/theme/themeOverride11.xml" ContentType="application/vnd.openxmlformats-officedocument.themeOverride+xml"/>
  <Override PartName="/ppt/notesSlides/notesSlide9.xml" ContentType="application/vnd.openxmlformats-officedocument.presentationml.notesSlide+xml"/>
  <Override PartName="/ppt/theme/themeOverride12.xml" ContentType="application/vnd.openxmlformats-officedocument.themeOverride+xml"/>
  <Override PartName="/ppt/notesSlides/notesSlide10.xml" ContentType="application/vnd.openxmlformats-officedocument.presentationml.notesSlide+xml"/>
  <Override PartName="/ppt/theme/themeOverride13.xml" ContentType="application/vnd.openxmlformats-officedocument.themeOverride+xml"/>
  <Override PartName="/ppt/notesSlides/notesSlide11.xml" ContentType="application/vnd.openxmlformats-officedocument.presentationml.notesSlide+xml"/>
  <Override PartName="/ppt/theme/themeOverride14.xml" ContentType="application/vnd.openxmlformats-officedocument.themeOverride+xml"/>
  <Override PartName="/ppt/notesSlides/notesSlide12.xml" ContentType="application/vnd.openxmlformats-officedocument.presentationml.notesSlide+xml"/>
  <Override PartName="/ppt/theme/themeOverride15.xml" ContentType="application/vnd.openxmlformats-officedocument.themeOverride+xml"/>
  <Override PartName="/ppt/notesSlides/notesSlide13.xml" ContentType="application/vnd.openxmlformats-officedocument.presentationml.notesSlide+xml"/>
  <Override PartName="/ppt/theme/themeOverride16.xml" ContentType="application/vnd.openxmlformats-officedocument.themeOverride+xml"/>
  <Override PartName="/ppt/notesSlides/notesSlide14.xml" ContentType="application/vnd.openxmlformats-officedocument.presentationml.notesSlide+xml"/>
  <Override PartName="/ppt/theme/themeOverride17.xml" ContentType="application/vnd.openxmlformats-officedocument.themeOverr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3" r:id="rId1"/>
  </p:sldMasterIdLst>
  <p:notesMasterIdLst>
    <p:notesMasterId r:id="rId18"/>
  </p:notesMasterIdLst>
  <p:handoutMasterIdLst>
    <p:handoutMasterId r:id="rId19"/>
  </p:handoutMasterIdLst>
  <p:sldIdLst>
    <p:sldId id="379" r:id="rId2"/>
    <p:sldId id="361" r:id="rId3"/>
    <p:sldId id="362" r:id="rId4"/>
    <p:sldId id="363" r:id="rId5"/>
    <p:sldId id="364" r:id="rId6"/>
    <p:sldId id="365" r:id="rId7"/>
    <p:sldId id="366" r:id="rId8"/>
    <p:sldId id="380" r:id="rId9"/>
    <p:sldId id="369" r:id="rId10"/>
    <p:sldId id="367" r:id="rId11"/>
    <p:sldId id="368" r:id="rId12"/>
    <p:sldId id="370" r:id="rId13"/>
    <p:sldId id="373" r:id="rId14"/>
    <p:sldId id="376" r:id="rId15"/>
    <p:sldId id="382" r:id="rId16"/>
    <p:sldId id="383"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984">
          <p15:clr>
            <a:srgbClr val="A4A3A4"/>
          </p15:clr>
        </p15:guide>
        <p15:guide id="3" orient="horz" pos="1008">
          <p15:clr>
            <a:srgbClr val="A4A3A4"/>
          </p15:clr>
        </p15:guide>
        <p15:guide id="4" pos="2880">
          <p15:clr>
            <a:srgbClr val="A4A3A4"/>
          </p15:clr>
        </p15:guide>
        <p15:guide id="5" pos="54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6699FF"/>
    <a:srgbClr val="003399"/>
    <a:srgbClr val="FFFF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7" autoAdjust="0"/>
    <p:restoredTop sz="90468" autoAdjust="0"/>
  </p:normalViewPr>
  <p:slideViewPr>
    <p:cSldViewPr>
      <p:cViewPr varScale="1">
        <p:scale>
          <a:sx n="100" d="100"/>
          <a:sy n="100" d="100"/>
        </p:scale>
        <p:origin x="1836" y="90"/>
      </p:cViewPr>
      <p:guideLst>
        <p:guide orient="horz" pos="2160"/>
        <p:guide orient="horz" pos="3984"/>
        <p:guide orient="horz" pos="1008"/>
        <p:guide pos="2880"/>
        <p:guide pos="54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614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614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83784C8-6826-4AF2-A7C1-AED93587D88A}"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C38E30F-D83E-4B83-8614-5665A11D6DC7}" type="slidenum">
              <a:rPr lang="en-US" altLang="tr-TR"/>
              <a:pPr>
                <a:defRPr/>
              </a:pPr>
              <a:t>‹Nr.›</a:t>
            </a:fld>
            <a:endParaRPr lang="en-US"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97DABBE-C120-4362-B38B-E3C574910435}" type="slidenum">
              <a:rPr lang="en-US" altLang="de-DE" smtClean="0"/>
              <a:pPr>
                <a:spcBef>
                  <a:spcPct val="0"/>
                </a:spcBef>
              </a:pPr>
              <a:t>2</a:t>
            </a:fld>
            <a:endParaRPr lang="en-US" altLang="de-DE"/>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CED0F57-7249-4485-8A46-446364DBCE23}" type="slidenum">
              <a:rPr lang="en-US" altLang="de-DE" smtClean="0"/>
              <a:pPr>
                <a:spcBef>
                  <a:spcPct val="0"/>
                </a:spcBef>
              </a:pPr>
              <a:t>3</a:t>
            </a:fld>
            <a:endParaRPr lang="en-US" altLang="de-DE"/>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E62C3-599C-4271-A064-9D4D73530297}" type="slidenum">
              <a:rPr lang="en-US" altLang="de-DE" smtClean="0"/>
              <a:pPr>
                <a:spcBef>
                  <a:spcPct val="0"/>
                </a:spcBef>
              </a:pPr>
              <a:t>4</a:t>
            </a:fld>
            <a:endParaRPr lang="en-US" altLang="de-DE"/>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9C8CB80-DACB-40D5-B347-F6E465C48250}" type="slidenum">
              <a:rPr lang="en-US" altLang="de-DE" smtClean="0"/>
              <a:pPr>
                <a:spcBef>
                  <a:spcPct val="0"/>
                </a:spcBef>
              </a:pPr>
              <a:t>5</a:t>
            </a:fld>
            <a:endParaRPr lang="en-US" altLang="de-DE"/>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CE5FD0-D672-42CB-B31D-70BC3F2FFCF5}" type="slidenum">
              <a:rPr lang="en-US" altLang="de-DE" smtClean="0"/>
              <a:pPr>
                <a:spcBef>
                  <a:spcPct val="0"/>
                </a:spcBef>
              </a:pPr>
              <a:t>6</a:t>
            </a:fld>
            <a:endParaRPr lang="en-US" altLang="de-DE"/>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BE7234E-166D-4315-8EA1-CA3DC845B91E}" type="slidenum">
              <a:rPr lang="en-US" altLang="de-DE" smtClean="0"/>
              <a:pPr>
                <a:spcBef>
                  <a:spcPct val="0"/>
                </a:spcBef>
              </a:pPr>
              <a:t>7</a:t>
            </a:fld>
            <a:endParaRPr lang="en-US" altLang="de-DE"/>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1914EF-B2D3-4676-B547-B741CD123B02}" type="slidenum">
              <a:rPr lang="en-US" altLang="de-DE" smtClean="0">
                <a:solidFill>
                  <a:srgbClr val="000000"/>
                </a:solidFill>
              </a:rPr>
              <a:pPr>
                <a:spcBef>
                  <a:spcPct val="0"/>
                </a:spcBef>
              </a:pPr>
              <a:t>8</a:t>
            </a:fld>
            <a:endParaRPr lang="en-US" altLang="de-DE">
              <a:solidFill>
                <a:srgbClr val="000000"/>
              </a:solidFill>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681A059-BE29-4DD2-85A6-4C95131AAC5E}" type="slidenum">
              <a:rPr lang="en-US" altLang="de-DE" smtClean="0"/>
              <a:pPr>
                <a:spcBef>
                  <a:spcPct val="0"/>
                </a:spcBef>
              </a:pPr>
              <a:t>9</a:t>
            </a:fld>
            <a:endParaRPr lang="en-US" altLang="de-DE"/>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9FB6E19-2CD7-4D3D-8619-37EDCF7955E1}" type="slidenum">
              <a:rPr lang="en-US" altLang="de-DE" smtClean="0"/>
              <a:pPr>
                <a:spcBef>
                  <a:spcPct val="0"/>
                </a:spcBef>
              </a:pPr>
              <a:t>10</a:t>
            </a:fld>
            <a:endParaRPr lang="en-US" altLang="de-DE"/>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E7F981-8B6B-4824-BE7D-2AAD26A4F81D}" type="slidenum">
              <a:rPr lang="en-US" altLang="de-DE" smtClean="0"/>
              <a:pPr>
                <a:spcBef>
                  <a:spcPct val="0"/>
                </a:spcBef>
              </a:pPr>
              <a:t>11</a:t>
            </a:fld>
            <a:endParaRPr lang="en-US" altLang="de-DE"/>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1A80703-38A3-4FFF-8CCE-BB257CE79689}" type="slidenum">
              <a:rPr lang="en-US" altLang="de-DE" smtClean="0"/>
              <a:pPr>
                <a:spcBef>
                  <a:spcPct val="0"/>
                </a:spcBef>
              </a:pPr>
              <a:t>12</a:t>
            </a:fld>
            <a:endParaRPr lang="en-US" altLang="de-DE"/>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074FE4-F67F-4083-ABF9-4A05333DC19B}" type="slidenum">
              <a:rPr lang="en-US" altLang="de-DE" smtClean="0"/>
              <a:pPr>
                <a:spcBef>
                  <a:spcPct val="0"/>
                </a:spcBef>
              </a:pPr>
              <a:t>13</a:t>
            </a:fld>
            <a:endParaRPr lang="en-US" altLang="de-DE"/>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6F16A01-D871-4DC2-9D5F-033AFE99B985}" type="slidenum">
              <a:rPr lang="en-US" altLang="de-DE" smtClean="0"/>
              <a:pPr>
                <a:spcBef>
                  <a:spcPct val="0"/>
                </a:spcBef>
              </a:pPr>
              <a:t>14</a:t>
            </a:fld>
            <a:endParaRPr lang="en-US" altLang="de-DE"/>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9EE29C3-D5C1-4678-B19C-0BEB1BD4E7E6}" type="slidenum">
              <a:rPr lang="en-US" altLang="de-DE" smtClean="0"/>
              <a:pPr>
                <a:spcBef>
                  <a:spcPct val="0"/>
                </a:spcBef>
              </a:pPr>
              <a:t>15</a:t>
            </a:fld>
            <a:endParaRPr lang="en-US" altLang="de-DE"/>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EF9A58-3E87-425B-9C33-5BAFF48EF772}" type="slidenum">
              <a:rPr lang="en-US" altLang="de-DE" smtClean="0"/>
              <a:pPr>
                <a:spcBef>
                  <a:spcPct val="0"/>
                </a:spcBef>
              </a:pPr>
              <a:t>16</a:t>
            </a:fld>
            <a:endParaRPr lang="en-US" altLang="de-DE"/>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de-DE"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29"/>
          <p:cNvSpPr>
            <a:spLocks noGrp="1"/>
          </p:cNvSpPr>
          <p:nvPr>
            <p:ph type="dt" sz="half" idx="10"/>
          </p:nvPr>
        </p:nvSpPr>
        <p:spPr/>
        <p:txBody>
          <a:bodyPr/>
          <a:lstStyle>
            <a:lvl1pPr>
              <a:defRPr/>
            </a:lvl1pPr>
          </a:lstStyle>
          <a:p>
            <a:pPr>
              <a:defRPr/>
            </a:pPr>
            <a:fld id="{A5391C2E-1A90-48C6-89ED-09616E8DAEFC}" type="datetimeFigureOut">
              <a:rPr lang="en-US"/>
              <a:pPr>
                <a:defRPr/>
              </a:pPr>
              <a:t>9/17/2017</a:t>
            </a:fld>
            <a:endParaRPr lang="en-US" dirty="0"/>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lvl1pPr>
          </a:lstStyle>
          <a:p>
            <a:pPr>
              <a:defRPr/>
            </a:pPr>
            <a:fld id="{F30B293E-8310-4966-A0D7-BD8DB13A7789}" type="slidenum">
              <a:rPr lang="en-US"/>
              <a:pPr>
                <a:defRPr/>
              </a:pPr>
              <a:t>‹Nr.›</a:t>
            </a:fld>
            <a:endParaRPr lang="en-US" dirty="0"/>
          </a:p>
        </p:txBody>
      </p:sp>
    </p:spTree>
    <p:extLst>
      <p:ext uri="{BB962C8B-B14F-4D97-AF65-F5344CB8AC3E}">
        <p14:creationId xmlns:p14="http://schemas.microsoft.com/office/powerpoint/2010/main" val="394823821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pPr>
              <a:defRPr/>
            </a:pPr>
            <a:fld id="{7FD0141D-3BBA-4E05-8AB6-DD9503101113}" type="datetimeFigureOut">
              <a:rPr lang="en-US"/>
              <a:pPr>
                <a:defRPr/>
              </a:pPr>
              <a:t>9/17/2017</a:t>
            </a:fld>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pPr>
              <a:defRPr/>
            </a:pPr>
            <a:endParaRPr lang="en-US"/>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pPr>
              <a:defRPr/>
            </a:pPr>
            <a:fld id="{89D6E2E9-2162-4176-95AC-DE18195DE6D8}" type="slidenum">
              <a:rPr lang="en-US"/>
              <a:pPr>
                <a:defRPr/>
              </a:pPr>
              <a:t>‹Nr.›</a:t>
            </a:fld>
            <a:endParaRPr lang="en-US" dirty="0"/>
          </a:p>
        </p:txBody>
      </p:sp>
    </p:spTree>
    <p:extLst>
      <p:ext uri="{BB962C8B-B14F-4D97-AF65-F5344CB8AC3E}">
        <p14:creationId xmlns:p14="http://schemas.microsoft.com/office/powerpoint/2010/main" val="3810736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EF82331-9597-438F-B89F-57EAF14F41CF}" type="datetimeFigureOut">
              <a:rPr lang="en-US"/>
              <a:pPr>
                <a:defRPr/>
              </a:pPr>
              <a:t>9/17/2017</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2330BE-F11A-415C-94EF-AEDEC0F6232B}" type="slidenum">
              <a:rPr lang="en-US"/>
              <a:pPr>
                <a:defRPr/>
              </a:pPr>
              <a:t>‹Nr.›</a:t>
            </a:fld>
            <a:endParaRPr lang="en-US" dirty="0"/>
          </a:p>
        </p:txBody>
      </p:sp>
    </p:spTree>
    <p:extLst>
      <p:ext uri="{BB962C8B-B14F-4D97-AF65-F5344CB8AC3E}">
        <p14:creationId xmlns:p14="http://schemas.microsoft.com/office/powerpoint/2010/main" val="131622280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D29C3A6B-24F0-4DA3-8464-CB2618A9BE14}" type="datetimeFigureOut">
              <a:rPr lang="en-US"/>
              <a:pPr>
                <a:defRPr/>
              </a:pPr>
              <a:t>9/17/2017</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F60401A4-EEEC-4294-8F79-807BEFE35C50}" type="slidenum">
              <a:rPr lang="en-US"/>
              <a:pPr>
                <a:defRPr/>
              </a:pPr>
              <a:t>‹Nr.›</a:t>
            </a:fld>
            <a:endParaRPr lang="en-US" dirty="0"/>
          </a:p>
        </p:txBody>
      </p:sp>
    </p:spTree>
    <p:extLst>
      <p:ext uri="{BB962C8B-B14F-4D97-AF65-F5344CB8AC3E}">
        <p14:creationId xmlns:p14="http://schemas.microsoft.com/office/powerpoint/2010/main" val="253148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fld id="{CEF4E47C-E892-4398-97EF-2114A5DF85F4}" type="datetimeFigureOut">
              <a:rPr lang="en-US"/>
              <a:pPr>
                <a:defRPr/>
              </a:pPr>
              <a:t>9/17/2017</a:t>
            </a:fld>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A1C97A93-BC2A-4C6D-B8E1-9D50AD702A81}" type="slidenum">
              <a:rPr lang="en-US"/>
              <a:pPr>
                <a:defRPr/>
              </a:pPr>
              <a:t>‹Nr.›</a:t>
            </a:fld>
            <a:endParaRPr lang="en-US" dirty="0"/>
          </a:p>
        </p:txBody>
      </p:sp>
    </p:spTree>
    <p:extLst>
      <p:ext uri="{BB962C8B-B14F-4D97-AF65-F5344CB8AC3E}">
        <p14:creationId xmlns:p14="http://schemas.microsoft.com/office/powerpoint/2010/main" val="3790548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fld id="{A9EF15A1-FBE0-451E-A0C9-EA6798DC1BE4}" type="datetimeFigureOut">
              <a:rPr lang="en-US"/>
              <a:pPr>
                <a:defRPr/>
              </a:pPr>
              <a:t>9/17/2017</a:t>
            </a:fld>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F462C4EC-F365-4E65-BF9C-759E308864EC}" type="slidenum">
              <a:rPr lang="en-US"/>
              <a:pPr>
                <a:defRPr/>
              </a:pPr>
              <a:t>‹Nr.›</a:t>
            </a:fld>
            <a:endParaRPr lang="en-US" dirty="0"/>
          </a:p>
        </p:txBody>
      </p:sp>
    </p:spTree>
    <p:extLst>
      <p:ext uri="{BB962C8B-B14F-4D97-AF65-F5344CB8AC3E}">
        <p14:creationId xmlns:p14="http://schemas.microsoft.com/office/powerpoint/2010/main" val="285538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3C4A76C3-D6B1-4501-9175-535718F0C164}" type="datetimeFigureOut">
              <a:rPr lang="en-US"/>
              <a:pPr>
                <a:defRPr/>
              </a:pPr>
              <a:t>9/17/2017</a:t>
            </a:fld>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8E032616-A399-4860-AD36-B280E9D86A25}" type="slidenum">
              <a:rPr lang="en-US"/>
              <a:pPr>
                <a:defRPr/>
              </a:pPr>
              <a:t>‹Nr.›</a:t>
            </a:fld>
            <a:endParaRPr lang="en-US" dirty="0"/>
          </a:p>
        </p:txBody>
      </p:sp>
    </p:spTree>
    <p:extLst>
      <p:ext uri="{BB962C8B-B14F-4D97-AF65-F5344CB8AC3E}">
        <p14:creationId xmlns:p14="http://schemas.microsoft.com/office/powerpoint/2010/main" val="111725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fld id="{E5A33384-BBBB-4F97-9B31-87F8D5A7AF81}" type="datetimeFigureOut">
              <a:rPr lang="en-US"/>
              <a:pPr>
                <a:defRPr/>
              </a:pPr>
              <a:t>9/17/2017</a:t>
            </a:fld>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4D72138-348F-44A7-B65B-6BBB66ECDDC0}" type="slidenum">
              <a:rPr lang="en-US"/>
              <a:pPr>
                <a:defRPr/>
              </a:pPr>
              <a:t>‹Nr.›</a:t>
            </a:fld>
            <a:endParaRPr lang="en-US" dirty="0"/>
          </a:p>
        </p:txBody>
      </p:sp>
    </p:spTree>
    <p:extLst>
      <p:ext uri="{BB962C8B-B14F-4D97-AF65-F5344CB8AC3E}">
        <p14:creationId xmlns:p14="http://schemas.microsoft.com/office/powerpoint/2010/main" val="2361760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a:t>Click icon to add picture</a:t>
            </a:r>
          </a:p>
        </p:txBody>
      </p:sp>
      <p:sp>
        <p:nvSpPr>
          <p:cNvPr id="9" name="Date Placeholder 4"/>
          <p:cNvSpPr>
            <a:spLocks noGrp="1"/>
          </p:cNvSpPr>
          <p:nvPr>
            <p:ph type="dt" sz="half" idx="10"/>
          </p:nvPr>
        </p:nvSpPr>
        <p:spPr/>
        <p:txBody>
          <a:bodyPr/>
          <a:lstStyle>
            <a:lvl1pPr>
              <a:defRPr/>
            </a:lvl1pPr>
          </a:lstStyle>
          <a:p>
            <a:pPr>
              <a:defRPr/>
            </a:pPr>
            <a:fld id="{839C29E8-0016-4627-A98C-BA23A50F8876}" type="datetimeFigureOut">
              <a:rPr lang="en-US"/>
              <a:pPr>
                <a:defRPr/>
              </a:pPr>
              <a:t>9/17/2017</a:t>
            </a:fld>
            <a:endParaRPr lang="en-US" dirty="0"/>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DA209E79-21A6-4ED4-A6D9-C0570D20152D}" type="slidenum">
              <a:rPr lang="en-US"/>
              <a:pPr>
                <a:defRPr/>
              </a:pPr>
              <a:t>‹Nr.›</a:t>
            </a:fld>
            <a:endParaRPr lang="en-US" dirty="0"/>
          </a:p>
        </p:txBody>
      </p:sp>
    </p:spTree>
    <p:extLst>
      <p:ext uri="{BB962C8B-B14F-4D97-AF65-F5344CB8AC3E}">
        <p14:creationId xmlns:p14="http://schemas.microsoft.com/office/powerpoint/2010/main" val="420761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8EAF0D97-2BDD-43FB-9788-DB587902B509}" type="datetimeFigureOut">
              <a:rPr lang="en-US"/>
              <a:pPr>
                <a:defRPr/>
              </a:pPr>
              <a:t>9/17/2017</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B0596D5-B760-45D9-9630-4B64635E3C66}" type="slidenum">
              <a:rPr lang="en-US"/>
              <a:pPr>
                <a:defRPr/>
              </a:pPr>
              <a:t>‹Nr.›</a:t>
            </a:fld>
            <a:endParaRPr lang="en-US" dirty="0"/>
          </a:p>
        </p:txBody>
      </p:sp>
    </p:spTree>
    <p:extLst>
      <p:ext uri="{BB962C8B-B14F-4D97-AF65-F5344CB8AC3E}">
        <p14:creationId xmlns:p14="http://schemas.microsoft.com/office/powerpoint/2010/main" val="130665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4F411D6C-30F1-4B4C-AE1A-D83550257BCF}" type="datetimeFigureOut">
              <a:rPr lang="en-US"/>
              <a:pPr>
                <a:defRPr/>
              </a:pPr>
              <a:t>9/17/2017</a:t>
            </a:fld>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7C1180C-0DAE-48F1-8212-DFCA5063C449}" type="slidenum">
              <a:rPr lang="en-US"/>
              <a:pPr>
                <a:defRPr/>
              </a:pPr>
              <a:t>‹Nr.›</a:t>
            </a:fld>
            <a:endParaRPr lang="en-US" dirty="0"/>
          </a:p>
        </p:txBody>
      </p:sp>
    </p:spTree>
    <p:extLst>
      <p:ext uri="{BB962C8B-B14F-4D97-AF65-F5344CB8AC3E}">
        <p14:creationId xmlns:p14="http://schemas.microsoft.com/office/powerpoint/2010/main" val="3724605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dirty="0">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de-DE"/>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a:t>Click to edit Master text styles</a:t>
            </a:r>
          </a:p>
          <a:p>
            <a:pPr lvl="1"/>
            <a:r>
              <a:rPr lang="en-US" altLang="de-DE"/>
              <a:t>Second level</a:t>
            </a:r>
          </a:p>
          <a:p>
            <a:pPr lvl="2"/>
            <a:r>
              <a:rPr lang="en-US" altLang="de-DE"/>
              <a:t>Third level</a:t>
            </a:r>
          </a:p>
          <a:p>
            <a:pPr lvl="3"/>
            <a:r>
              <a:rPr lang="en-US" altLang="de-DE"/>
              <a:t>Fourth level</a:t>
            </a:r>
          </a:p>
          <a:p>
            <a:pPr lvl="4"/>
            <a:r>
              <a:rPr lang="en-US" altLang="de-DE"/>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FF81EB53-CD2B-477F-9FD6-77847ED25007}" type="datetimeFigureOut">
              <a:rPr lang="en-US"/>
              <a:pPr>
                <a:defRPr/>
              </a:pPr>
              <a:t>9/17/2017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695D7E9A-549C-40FD-B909-04B426FED473}" type="slidenum">
              <a:rPr lang="en-US"/>
              <a:pPr>
                <a:defRPr/>
              </a:pPr>
              <a:t>‹Nr.›</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84" r:id="rId4"/>
    <p:sldLayoutId id="2147483885" r:id="rId5"/>
    <p:sldLayoutId id="2147483886" r:id="rId6"/>
    <p:sldLayoutId id="2147483887" r:id="rId7"/>
    <p:sldLayoutId id="2147483888" r:id="rId8"/>
    <p:sldLayoutId id="2147483894" r:id="rId9"/>
    <p:sldLayoutId id="2147483889" r:id="rId10"/>
    <p:sldLayoutId id="2147483890"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anose="020F0502020204030204" pitchFamily="34" charset="0"/>
        </a:defRPr>
      </a:lvl2pPr>
      <a:lvl3pPr algn="l" rtl="0" eaLnBrk="0" fontAlgn="base" hangingPunct="0">
        <a:spcBef>
          <a:spcPct val="0"/>
        </a:spcBef>
        <a:spcAft>
          <a:spcPct val="0"/>
        </a:spcAft>
        <a:defRPr sz="5000">
          <a:solidFill>
            <a:schemeClr val="tx2"/>
          </a:solidFill>
          <a:latin typeface="Calibri" panose="020F0502020204030204" pitchFamily="34" charset="0"/>
        </a:defRPr>
      </a:lvl3pPr>
      <a:lvl4pPr algn="l" rtl="0" eaLnBrk="0" fontAlgn="base" hangingPunct="0">
        <a:spcBef>
          <a:spcPct val="0"/>
        </a:spcBef>
        <a:spcAft>
          <a:spcPct val="0"/>
        </a:spcAft>
        <a:defRPr sz="5000">
          <a:solidFill>
            <a:schemeClr val="tx2"/>
          </a:solidFill>
          <a:latin typeface="Calibri" panose="020F0502020204030204" pitchFamily="34" charset="0"/>
        </a:defRPr>
      </a:lvl4pPr>
      <a:lvl5pPr algn="l" rtl="0" eaLnBrk="0" fontAlgn="base" hangingPunct="0">
        <a:spcBef>
          <a:spcPct val="0"/>
        </a:spcBef>
        <a:spcAft>
          <a:spcPct val="0"/>
        </a:spcAft>
        <a:defRPr sz="5000">
          <a:solidFill>
            <a:schemeClr val="tx2"/>
          </a:solidFill>
          <a:latin typeface="Calibri" panose="020F0502020204030204" pitchFamily="34" charset="0"/>
        </a:defRPr>
      </a:lvl5pPr>
      <a:lvl6pPr marL="457200" algn="l" rtl="0" fontAlgn="base">
        <a:spcBef>
          <a:spcPct val="0"/>
        </a:spcBef>
        <a:spcAft>
          <a:spcPct val="0"/>
        </a:spcAft>
        <a:defRPr sz="5000">
          <a:solidFill>
            <a:schemeClr val="tx2"/>
          </a:solidFill>
          <a:latin typeface="Calibri" panose="020F0502020204030204" pitchFamily="34" charset="0"/>
        </a:defRPr>
      </a:lvl6pPr>
      <a:lvl7pPr marL="914400" algn="l" rtl="0" fontAlgn="base">
        <a:spcBef>
          <a:spcPct val="0"/>
        </a:spcBef>
        <a:spcAft>
          <a:spcPct val="0"/>
        </a:spcAft>
        <a:defRPr sz="5000">
          <a:solidFill>
            <a:schemeClr val="tx2"/>
          </a:solidFill>
          <a:latin typeface="Calibri" panose="020F0502020204030204" pitchFamily="34" charset="0"/>
        </a:defRPr>
      </a:lvl7pPr>
      <a:lvl8pPr marL="1371600" algn="l" rtl="0" fontAlgn="base">
        <a:spcBef>
          <a:spcPct val="0"/>
        </a:spcBef>
        <a:spcAft>
          <a:spcPct val="0"/>
        </a:spcAft>
        <a:defRPr sz="5000">
          <a:solidFill>
            <a:schemeClr val="tx2"/>
          </a:solidFill>
          <a:latin typeface="Calibri" panose="020F0502020204030204" pitchFamily="34" charset="0"/>
        </a:defRPr>
      </a:lvl8pPr>
      <a:lvl9pPr marL="1828800" algn="l" rtl="0" fontAlgn="base">
        <a:spcBef>
          <a:spcPct val="0"/>
        </a:spcBef>
        <a:spcAft>
          <a:spcPct val="0"/>
        </a:spcAft>
        <a:defRPr sz="5000">
          <a:solidFill>
            <a:schemeClr val="tx2"/>
          </a:solidFill>
          <a:latin typeface="Calibri" panose="020F0502020204030204"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3.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6.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4.jpe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8.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9.xml"/><Relationship Id="rId5" Type="http://schemas.openxmlformats.org/officeDocument/2006/relationships/image" Target="../media/image4.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0.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2.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3.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4.xml"/><Relationship Id="rId5" Type="http://schemas.openxmlformats.org/officeDocument/2006/relationships/image" Target="../media/image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5.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6.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7.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8839200" cy="2057400"/>
          </a:xfrm>
          <a:prstGeom prst="rect">
            <a:avLst/>
          </a:prstGeom>
        </p:spPr>
        <p:txBody>
          <a:bodyPr anchor="b">
            <a:normAutofit fontScale="82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CSE309 Computer Architecture and Organization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0</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err="1" smtClean="0">
                <a:solidFill>
                  <a:prstClr val="black"/>
                </a:solidFill>
                <a:effectLst/>
                <a:latin typeface="Times New Roman" panose="02020603050405020304" pitchFamily="18" charset="0"/>
                <a:cs typeface="Times New Roman" panose="02020603050405020304" pitchFamily="18" charset="0"/>
              </a:rPr>
              <a:t>Organizational</a:t>
            </a:r>
            <a:r>
              <a:rPr lang="de-DE" sz="2900" dirty="0" smtClean="0">
                <a:solidFill>
                  <a:prstClr val="black"/>
                </a:solidFill>
                <a:effectLst/>
                <a:latin typeface="Times New Roman" panose="02020603050405020304" pitchFamily="18" charset="0"/>
                <a:cs typeface="Times New Roman" panose="02020603050405020304" pitchFamily="18" charset="0"/>
              </a:rPr>
              <a:t> </a:t>
            </a:r>
            <a:r>
              <a:rPr lang="de-DE" sz="2900" dirty="0" err="1">
                <a:solidFill>
                  <a:prstClr val="black"/>
                </a:solidFill>
                <a:effectLst/>
                <a:latin typeface="Times New Roman" panose="02020603050405020304" pitchFamily="18" charset="0"/>
                <a:cs typeface="Times New Roman" panose="02020603050405020304" pitchFamily="18" charset="0"/>
              </a:rPr>
              <a:t>Issues</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About this Course</a:t>
            </a:r>
            <a:endParaRPr lang="en-US" altLang="de-DE">
              <a:solidFill>
                <a:schemeClr val="bg1"/>
              </a:solidFill>
            </a:endParaRPr>
          </a:p>
        </p:txBody>
      </p:sp>
      <p:sp>
        <p:nvSpPr>
          <p:cNvPr id="921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922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C8391C-B066-48E3-B2DF-72F588F93C26}" type="slidenum">
              <a:rPr lang="en-US" altLang="en-US" smtClean="0">
                <a:solidFill>
                  <a:srgbClr val="6699FF"/>
                </a:solidFill>
              </a:rPr>
              <a:pPr/>
              <a:t>2</a:t>
            </a:fld>
            <a:endParaRPr lang="en-US" altLang="en-US">
              <a:solidFill>
                <a:srgbClr val="6699FF"/>
              </a:solidFill>
            </a:endParaRPr>
          </a:p>
        </p:txBody>
      </p:sp>
      <p:graphicFrame>
        <p:nvGraphicFramePr>
          <p:cNvPr id="18" name="Tabelle 17"/>
          <p:cNvGraphicFramePr>
            <a:graphicFrameLocks noGrp="1"/>
          </p:cNvGraphicFramePr>
          <p:nvPr>
            <p:extLst>
              <p:ext uri="{D42A27DB-BD31-4B8C-83A1-F6EECF244321}">
                <p14:modId xmlns:p14="http://schemas.microsoft.com/office/powerpoint/2010/main" val="1891795007"/>
              </p:ext>
            </p:extLst>
          </p:nvPr>
        </p:nvGraphicFramePr>
        <p:xfrm>
          <a:off x="838200" y="1219202"/>
          <a:ext cx="7772401" cy="5029202"/>
        </p:xfrm>
        <a:graphic>
          <a:graphicData uri="http://schemas.openxmlformats.org/drawingml/2006/table">
            <a:tbl>
              <a:tblPr firstRow="1" firstCol="1" bandRow="1">
                <a:tableStyleId>{5C22544A-7EE6-4342-B048-85BDC9FD1C3A}</a:tableStyleId>
              </a:tblPr>
              <a:tblGrid>
                <a:gridCol w="2389473">
                  <a:extLst>
                    <a:ext uri="{9D8B030D-6E8A-4147-A177-3AD203B41FA5}">
                      <a16:colId xmlns:a16="http://schemas.microsoft.com/office/drawing/2014/main" val="20000"/>
                    </a:ext>
                  </a:extLst>
                </a:gridCol>
                <a:gridCol w="887127">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661640">
                  <a:extLst>
                    <a:ext uri="{9D8B030D-6E8A-4147-A177-3AD203B41FA5}">
                      <a16:colId xmlns:a16="http://schemas.microsoft.com/office/drawing/2014/main" val="20003"/>
                    </a:ext>
                  </a:extLst>
                </a:gridCol>
                <a:gridCol w="849100">
                  <a:extLst>
                    <a:ext uri="{9D8B030D-6E8A-4147-A177-3AD203B41FA5}">
                      <a16:colId xmlns:a16="http://schemas.microsoft.com/office/drawing/2014/main" val="20004"/>
                    </a:ext>
                  </a:extLst>
                </a:gridCol>
                <a:gridCol w="1097746">
                  <a:extLst>
                    <a:ext uri="{9D8B030D-6E8A-4147-A177-3AD203B41FA5}">
                      <a16:colId xmlns:a16="http://schemas.microsoft.com/office/drawing/2014/main" val="20005"/>
                    </a:ext>
                  </a:extLst>
                </a:gridCol>
                <a:gridCol w="896715">
                  <a:extLst>
                    <a:ext uri="{9D8B030D-6E8A-4147-A177-3AD203B41FA5}">
                      <a16:colId xmlns:a16="http://schemas.microsoft.com/office/drawing/2014/main" val="20006"/>
                    </a:ext>
                  </a:extLst>
                </a:gridCol>
              </a:tblGrid>
              <a:tr h="640080">
                <a:tc>
                  <a:txBody>
                    <a:bodyPr/>
                    <a:lstStyle/>
                    <a:p>
                      <a:pPr>
                        <a:spcAft>
                          <a:spcPts val="0"/>
                        </a:spcAft>
                      </a:pPr>
                      <a:r>
                        <a:rPr lang="tr-TR" sz="1500" dirty="0">
                          <a:effectLst/>
                        </a:rPr>
                        <a:t>Course </a:t>
                      </a:r>
                      <a:r>
                        <a:rPr lang="tr-TR" sz="1500" dirty="0" err="1">
                          <a:effectLst/>
                        </a:rPr>
                        <a:t>Title</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a:effectLst/>
                        </a:rPr>
                        <a:t>Course </a:t>
                      </a:r>
                      <a:r>
                        <a:rPr lang="tr-TR" sz="1500" dirty="0" err="1">
                          <a:effectLst/>
                        </a:rPr>
                        <a:t>Code</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err="1">
                          <a:effectLst/>
                        </a:rPr>
                        <a:t>Semester</a:t>
                      </a:r>
                      <a:endParaRPr lang="de-DE" sz="1500" dirty="0">
                        <a:effectLst/>
                        <a:latin typeface="Times New Roman"/>
                        <a:ea typeface="Times New Roman"/>
                      </a:endParaRPr>
                    </a:p>
                  </a:txBody>
                  <a:tcPr marL="9525" marR="9525" marT="9525" marB="9525" anchor="ctr"/>
                </a:tc>
                <a:tc gridSpan="2">
                  <a:txBody>
                    <a:bodyPr/>
                    <a:lstStyle/>
                    <a:p>
                      <a:pPr algn="ctr">
                        <a:spcAft>
                          <a:spcPts val="0"/>
                        </a:spcAft>
                      </a:pPr>
                      <a:r>
                        <a:rPr lang="tr-TR" sz="1500" dirty="0">
                          <a:effectLst/>
                        </a:rPr>
                        <a:t>Course </a:t>
                      </a:r>
                      <a:r>
                        <a:rPr lang="tr-TR" sz="1500" dirty="0" err="1">
                          <a:effectLst/>
                        </a:rPr>
                        <a:t>Hour</a:t>
                      </a:r>
                      <a:r>
                        <a:rPr lang="tr-TR" sz="1500" dirty="0">
                          <a:effectLst/>
                        </a:rPr>
                        <a:t>/</a:t>
                      </a:r>
                      <a:r>
                        <a:rPr lang="tr-TR" sz="1500" dirty="0" err="1">
                          <a:effectLst/>
                        </a:rPr>
                        <a:t>Week</a:t>
                      </a:r>
                      <a:endParaRPr lang="de-DE" sz="1500" dirty="0">
                        <a:effectLst/>
                        <a:latin typeface="Times New Roman"/>
                        <a:ea typeface="Times New Roman"/>
                      </a:endParaRPr>
                    </a:p>
                  </a:txBody>
                  <a:tcPr marL="9525" marR="9525" marT="9525" marB="9525" anchor="ctr"/>
                </a:tc>
                <a:tc hMerge="1">
                  <a:txBody>
                    <a:bodyPr/>
                    <a:lstStyle/>
                    <a:p>
                      <a:endParaRPr lang="de-DE"/>
                    </a:p>
                  </a:txBody>
                  <a:tcPr/>
                </a:tc>
                <a:tc>
                  <a:txBody>
                    <a:bodyPr/>
                    <a:lstStyle/>
                    <a:p>
                      <a:pPr algn="ctr">
                        <a:spcAft>
                          <a:spcPts val="0"/>
                        </a:spcAft>
                      </a:pPr>
                      <a:r>
                        <a:rPr lang="de-DE" sz="1500" dirty="0">
                          <a:effectLst/>
                        </a:rPr>
                        <a:t>ADU</a:t>
                      </a:r>
                      <a:r>
                        <a:rPr lang="tr-TR" sz="1500" dirty="0">
                          <a:effectLst/>
                        </a:rPr>
                        <a:t> Credit</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a:effectLst/>
                        </a:rPr>
                        <a:t>ECTS</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640080">
                <a:tc>
                  <a:txBody>
                    <a:bodyPr/>
                    <a:lstStyle/>
                    <a:p>
                      <a:pPr>
                        <a:spcAft>
                          <a:spcPts val="0"/>
                        </a:spcAft>
                      </a:pPr>
                      <a:r>
                        <a:rPr lang="tr-TR" sz="1500" dirty="0">
                          <a:effectLst/>
                        </a:rPr>
                        <a:t>Introduction to Computer </a:t>
                      </a:r>
                      <a:r>
                        <a:rPr lang="de-DE" sz="1500" dirty="0" err="1">
                          <a:effectLst/>
                        </a:rPr>
                        <a:t>Applications</a:t>
                      </a:r>
                      <a:endParaRPr lang="de-DE" sz="1500" dirty="0">
                        <a:effectLst/>
                        <a:latin typeface="Times New Roman"/>
                        <a:ea typeface="Times New Roman"/>
                      </a:endParaRPr>
                    </a:p>
                  </a:txBody>
                  <a:tcPr marL="9525" marR="9525" marT="9525" marB="9525" anchor="ctr"/>
                </a:tc>
                <a:tc>
                  <a:txBody>
                    <a:bodyPr/>
                    <a:lstStyle/>
                    <a:p>
                      <a:pPr>
                        <a:spcAft>
                          <a:spcPts val="0"/>
                        </a:spcAft>
                      </a:pPr>
                      <a:r>
                        <a:rPr lang="de-DE" sz="1500" dirty="0">
                          <a:effectLst/>
                        </a:rPr>
                        <a:t>CSE </a:t>
                      </a:r>
                      <a:r>
                        <a:rPr kumimoji="0" lang="de-DE" sz="1900" kern="1200" dirty="0" smtClean="0">
                          <a:solidFill>
                            <a:schemeClr val="dk1"/>
                          </a:solidFill>
                          <a:effectLst/>
                          <a:latin typeface="+mn-lt"/>
                          <a:ea typeface="+mn-ea"/>
                          <a:cs typeface="+mn-cs"/>
                        </a:rPr>
                        <a:t>309</a:t>
                      </a:r>
                      <a:endParaRPr kumimoji="0" lang="de-DE" sz="1900" kern="1200" dirty="0">
                        <a:solidFill>
                          <a:schemeClr val="dk1"/>
                        </a:solidFill>
                        <a:effectLst/>
                        <a:latin typeface="+mn-lt"/>
                        <a:ea typeface="+mn-ea"/>
                        <a:cs typeface="+mn-cs"/>
                      </a:endParaRPr>
                    </a:p>
                  </a:txBody>
                  <a:tcPr marL="9525" marR="9525" marT="9525" marB="9525" anchor="ctr"/>
                </a:tc>
                <a:tc>
                  <a:txBody>
                    <a:bodyPr/>
                    <a:lstStyle/>
                    <a:p>
                      <a:pPr algn="ctr">
                        <a:spcAft>
                          <a:spcPts val="0"/>
                        </a:spcAft>
                      </a:pPr>
                      <a:r>
                        <a:rPr lang="de-DE" sz="1500" dirty="0" smtClean="0">
                          <a:effectLst/>
                        </a:rPr>
                        <a:t>Fall</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tr-TR" sz="1500" dirty="0" err="1">
                          <a:effectLst/>
                        </a:rPr>
                        <a:t>Theory</a:t>
                      </a:r>
                      <a:endParaRPr lang="de-DE" sz="1500" dirty="0">
                        <a:effectLst/>
                      </a:endParaRPr>
                    </a:p>
                    <a:p>
                      <a:pPr algn="ctr">
                        <a:spcAft>
                          <a:spcPts val="0"/>
                        </a:spcAft>
                      </a:pPr>
                      <a:r>
                        <a:rPr lang="tr-TR" sz="1500" dirty="0">
                          <a:effectLst/>
                        </a:rPr>
                        <a:t>2</a:t>
                      </a:r>
                      <a:endParaRPr lang="de-DE" sz="1500" dirty="0">
                        <a:effectLst/>
                        <a:latin typeface="Times New Roman"/>
                        <a:ea typeface="Times New Roman"/>
                      </a:endParaRPr>
                    </a:p>
                  </a:txBody>
                  <a:tcPr marL="9525" marR="9525" marT="9525" marB="9525"/>
                </a:tc>
                <a:tc>
                  <a:txBody>
                    <a:bodyPr/>
                    <a:lstStyle/>
                    <a:p>
                      <a:pPr algn="ctr">
                        <a:spcAft>
                          <a:spcPts val="0"/>
                        </a:spcAft>
                      </a:pPr>
                      <a:r>
                        <a:rPr lang="tr-TR" sz="1500" dirty="0" err="1">
                          <a:effectLst/>
                        </a:rPr>
                        <a:t>Practice</a:t>
                      </a:r>
                      <a:endParaRPr lang="de-DE" sz="1500" dirty="0">
                        <a:effectLst/>
                      </a:endParaRPr>
                    </a:p>
                    <a:p>
                      <a:pPr algn="ctr">
                        <a:spcAft>
                          <a:spcPts val="0"/>
                        </a:spcAft>
                      </a:pPr>
                      <a:r>
                        <a:rPr lang="tr-TR" sz="1500" dirty="0">
                          <a:effectLst/>
                        </a:rPr>
                        <a:t>2</a:t>
                      </a:r>
                      <a:endParaRPr lang="de-DE" sz="1500" dirty="0">
                        <a:effectLst/>
                        <a:latin typeface="Times New Roman"/>
                        <a:ea typeface="Times New Roman"/>
                      </a:endParaRPr>
                    </a:p>
                  </a:txBody>
                  <a:tcPr marL="9525" marR="9525" marT="9525" marB="9525"/>
                </a:tc>
                <a:tc>
                  <a:txBody>
                    <a:bodyPr/>
                    <a:lstStyle/>
                    <a:p>
                      <a:pPr algn="ctr">
                        <a:spcAft>
                          <a:spcPts val="0"/>
                        </a:spcAft>
                      </a:pPr>
                      <a:r>
                        <a:rPr lang="tr-TR" sz="1500" dirty="0">
                          <a:effectLst/>
                        </a:rPr>
                        <a:t>3</a:t>
                      </a:r>
                      <a:endParaRPr lang="de-DE" sz="1500" dirty="0">
                        <a:effectLst/>
                        <a:latin typeface="Times New Roman"/>
                        <a:ea typeface="Times New Roman"/>
                      </a:endParaRPr>
                    </a:p>
                  </a:txBody>
                  <a:tcPr marL="9525" marR="9525" marT="9525" marB="9525" anchor="ctr"/>
                </a:tc>
                <a:tc>
                  <a:txBody>
                    <a:bodyPr/>
                    <a:lstStyle/>
                    <a:p>
                      <a:pPr algn="ctr">
                        <a:spcAft>
                          <a:spcPts val="0"/>
                        </a:spcAft>
                      </a:pPr>
                      <a:r>
                        <a:rPr lang="de-DE" sz="1500" dirty="0" smtClean="0">
                          <a:effectLst/>
                        </a:rPr>
                        <a:t>5</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340822">
                <a:tc gridSpan="7">
                  <a:txBody>
                    <a:bodyPr/>
                    <a:lstStyle/>
                    <a:p>
                      <a:pPr>
                        <a:spcAft>
                          <a:spcPts val="0"/>
                        </a:spcAft>
                      </a:pPr>
                      <a:r>
                        <a:rPr lang="tr-TR" sz="1500" dirty="0">
                          <a:effectLst/>
                        </a:rPr>
                        <a:t>Course Type</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2"/>
                  </a:ext>
                </a:extLst>
              </a:tr>
              <a:tr h="340822">
                <a:tc gridSpan="6">
                  <a:txBody>
                    <a:bodyPr/>
                    <a:lstStyle/>
                    <a:p>
                      <a:pPr>
                        <a:spcAft>
                          <a:spcPts val="0"/>
                        </a:spcAft>
                      </a:pPr>
                      <a:r>
                        <a:rPr lang="tr-TR" sz="1500" dirty="0">
                          <a:effectLst/>
                        </a:rPr>
                        <a:t>1. Compulsory Courses </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r h="340822">
                <a:tc gridSpan="6">
                  <a:txBody>
                    <a:bodyPr/>
                    <a:lstStyle/>
                    <a:p>
                      <a:pPr>
                        <a:spcAft>
                          <a:spcPts val="0"/>
                        </a:spcAft>
                      </a:pPr>
                      <a:r>
                        <a:rPr lang="tr-TR" sz="1500">
                          <a:effectLst/>
                        </a:rPr>
                        <a:t>1.1. Programme Compulsory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500" b="0" i="0" u="none" strike="noStrike" kern="1200" cap="none" spc="0" normalizeH="0" baseline="0" noProof="0" dirty="0">
                          <a:ln>
                            <a:noFill/>
                          </a:ln>
                          <a:solidFill>
                            <a:prstClr val="black"/>
                          </a:solidFill>
                          <a:effectLst/>
                          <a:uLnTx/>
                          <a:uFillTx/>
                          <a:latin typeface="+mn-lt"/>
                          <a:ea typeface="+mn-ea"/>
                          <a:cs typeface="+mn-cs"/>
                        </a:rPr>
                        <a:t>X</a:t>
                      </a:r>
                      <a:endParaRPr lang="de-DE"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04"/>
                  </a:ext>
                </a:extLst>
              </a:tr>
              <a:tr h="340822">
                <a:tc gridSpan="6">
                  <a:txBody>
                    <a:bodyPr/>
                    <a:lstStyle/>
                    <a:p>
                      <a:pPr>
                        <a:spcAft>
                          <a:spcPts val="0"/>
                        </a:spcAft>
                      </a:pPr>
                      <a:r>
                        <a:rPr lang="tr-TR" sz="1500">
                          <a:effectLst/>
                        </a:rPr>
                        <a:t>1.2. University Compulsory Courses (UFND)</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5"/>
                  </a:ext>
                </a:extLst>
              </a:tr>
              <a:tr h="340822">
                <a:tc gridSpan="6">
                  <a:txBody>
                    <a:bodyPr/>
                    <a:lstStyle/>
                    <a:p>
                      <a:pPr>
                        <a:spcAft>
                          <a:spcPts val="0"/>
                        </a:spcAft>
                      </a:pPr>
                      <a:r>
                        <a:rPr lang="tr-TR" sz="1500">
                          <a:effectLst/>
                        </a:rPr>
                        <a:t>1.3. YÖK (Higher Education Council) Compulsory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highlight>
                            <a:srgbClr val="FFFF00"/>
                          </a:highligh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6"/>
                  </a:ext>
                </a:extLst>
              </a:tr>
              <a:tr h="340822">
                <a:tc gridSpan="6">
                  <a:txBody>
                    <a:bodyPr/>
                    <a:lstStyle/>
                    <a:p>
                      <a:pPr>
                        <a:spcAft>
                          <a:spcPts val="0"/>
                        </a:spcAft>
                      </a:pPr>
                      <a:r>
                        <a:rPr lang="tr-TR" sz="1500">
                          <a:effectLst/>
                        </a:rPr>
                        <a:t>2.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7"/>
                  </a:ext>
                </a:extLst>
              </a:tr>
              <a:tr h="340822">
                <a:tc gridSpan="6">
                  <a:txBody>
                    <a:bodyPr/>
                    <a:lstStyle/>
                    <a:p>
                      <a:pPr>
                        <a:spcAft>
                          <a:spcPts val="0"/>
                        </a:spcAft>
                      </a:pPr>
                      <a:r>
                        <a:rPr lang="tr-TR" sz="1500">
                          <a:effectLst/>
                        </a:rPr>
                        <a:t>2.1. Program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8"/>
                  </a:ext>
                </a:extLst>
              </a:tr>
              <a:tr h="340822">
                <a:tc gridSpan="6">
                  <a:txBody>
                    <a:bodyPr/>
                    <a:lstStyle/>
                    <a:p>
                      <a:pPr>
                        <a:spcAft>
                          <a:spcPts val="0"/>
                        </a:spcAft>
                      </a:pPr>
                      <a:r>
                        <a:rPr lang="tr-TR" sz="1500">
                          <a:effectLst/>
                        </a:rPr>
                        <a:t>2.2. University Elective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09"/>
                  </a:ext>
                </a:extLst>
              </a:tr>
              <a:tr h="340822">
                <a:tc gridSpan="6">
                  <a:txBody>
                    <a:bodyPr/>
                    <a:lstStyle/>
                    <a:p>
                      <a:pPr>
                        <a:spcAft>
                          <a:spcPts val="0"/>
                        </a:spcAft>
                      </a:pPr>
                      <a:r>
                        <a:rPr lang="tr-TR" sz="1500">
                          <a:effectLst/>
                        </a:rPr>
                        <a:t>3. Prerequisites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10"/>
                  </a:ext>
                </a:extLst>
              </a:tr>
              <a:tr h="340822">
                <a:tc gridSpan="6">
                  <a:txBody>
                    <a:bodyPr/>
                    <a:lstStyle/>
                    <a:p>
                      <a:pPr>
                        <a:spcAft>
                          <a:spcPts val="0"/>
                        </a:spcAft>
                      </a:pPr>
                      <a:r>
                        <a:rPr lang="tr-TR" sz="1500">
                          <a:effectLst/>
                        </a:rPr>
                        <a:t>3.1. Compulsory Prerequisites Courses</a:t>
                      </a:r>
                      <a:endParaRPr lang="de-DE" sz="150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a:effectLst/>
                        </a:rPr>
                        <a:t> </a:t>
                      </a:r>
                      <a:endParaRPr lang="de-DE" sz="1200">
                        <a:effectLst/>
                        <a:latin typeface="Times New Roman"/>
                        <a:ea typeface="Times New Roman"/>
                      </a:endParaRPr>
                    </a:p>
                  </a:txBody>
                  <a:tcPr marL="9525" marR="9525" marT="9525" marB="9525" anchor="ctr"/>
                </a:tc>
                <a:extLst>
                  <a:ext uri="{0D108BD9-81ED-4DB2-BD59-A6C34878D82A}">
                    <a16:rowId xmlns:a16="http://schemas.microsoft.com/office/drawing/2014/main" val="10011"/>
                  </a:ext>
                </a:extLst>
              </a:tr>
              <a:tr h="340822">
                <a:tc gridSpan="6">
                  <a:txBody>
                    <a:bodyPr/>
                    <a:lstStyle/>
                    <a:p>
                      <a:pPr>
                        <a:spcAft>
                          <a:spcPts val="0"/>
                        </a:spcAft>
                      </a:pPr>
                      <a:r>
                        <a:rPr lang="tr-TR" sz="1500" dirty="0">
                          <a:effectLst/>
                        </a:rPr>
                        <a:t>3.2. </a:t>
                      </a:r>
                      <a:r>
                        <a:rPr lang="tr-TR" sz="1500" dirty="0" err="1">
                          <a:effectLst/>
                        </a:rPr>
                        <a:t>Elective</a:t>
                      </a:r>
                      <a:r>
                        <a:rPr lang="tr-TR" sz="1500" dirty="0">
                          <a:effectLst/>
                        </a:rPr>
                        <a:t> </a:t>
                      </a:r>
                      <a:r>
                        <a:rPr lang="tr-TR" sz="1500" dirty="0" err="1">
                          <a:effectLst/>
                        </a:rPr>
                        <a:t>Prerequisites</a:t>
                      </a:r>
                      <a:r>
                        <a:rPr lang="tr-TR" sz="1500" dirty="0">
                          <a:effectLst/>
                        </a:rPr>
                        <a:t> Courses</a:t>
                      </a:r>
                      <a:endParaRPr lang="de-DE" sz="1500" dirty="0">
                        <a:effectLst/>
                        <a:latin typeface="Times New Roman"/>
                        <a:ea typeface="Times New Roman"/>
                      </a:endParaRPr>
                    </a:p>
                  </a:txBody>
                  <a:tcPr marL="9525" marR="9525" marT="9525" marB="9525" anchor="ct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ctr">
                        <a:spcAft>
                          <a:spcPts val="0"/>
                        </a:spcAft>
                      </a:pPr>
                      <a:r>
                        <a:rPr lang="tr-TR" sz="900" dirty="0">
                          <a:effectLst/>
                        </a:rPr>
                        <a:t> </a:t>
                      </a:r>
                      <a:endParaRPr lang="de-DE" sz="1200" dirty="0">
                        <a:effectLst/>
                        <a:latin typeface="Times New Roman"/>
                        <a:ea typeface="Times New Roman"/>
                      </a:endParaRPr>
                    </a:p>
                  </a:txBody>
                  <a:tcPr marL="9525" marR="9525" marT="9525" marB="9525" anchor="ctr"/>
                </a:tc>
                <a:extLst>
                  <a:ext uri="{0D108BD9-81ED-4DB2-BD59-A6C34878D82A}">
                    <a16:rowId xmlns:a16="http://schemas.microsoft.com/office/drawing/2014/main" val="10012"/>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76200" y="228600"/>
            <a:ext cx="8229600" cy="838200"/>
          </a:xfrm>
        </p:spPr>
        <p:txBody>
          <a:bodyPr/>
          <a:lstStyle/>
          <a:p>
            <a:pPr eaLnBrk="1" hangingPunct="1"/>
            <a:r>
              <a:rPr lang="tr-TR" altLang="de-DE">
                <a:solidFill>
                  <a:schemeClr val="bg1"/>
                </a:solidFill>
              </a:rPr>
              <a:t>About this Course (Cont.)</a:t>
            </a:r>
            <a:endParaRPr lang="en-US" altLang="de-DE">
              <a:solidFill>
                <a:schemeClr val="bg1"/>
              </a:solidFill>
            </a:endParaRPr>
          </a:p>
        </p:txBody>
      </p:sp>
      <p:sp>
        <p:nvSpPr>
          <p:cNvPr id="1126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126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1E66C0-559F-4BCE-8FDC-860819C50565}" type="slidenum">
              <a:rPr lang="en-US" altLang="en-US" smtClean="0">
                <a:solidFill>
                  <a:srgbClr val="6699FF"/>
                </a:solidFill>
              </a:rPr>
              <a:pPr/>
              <a:t>3</a:t>
            </a:fld>
            <a:endParaRPr lang="en-US" altLang="en-US">
              <a:solidFill>
                <a:srgbClr val="6699FF"/>
              </a:solidFill>
            </a:endParaRPr>
          </a:p>
        </p:txBody>
      </p:sp>
      <p:graphicFrame>
        <p:nvGraphicFramePr>
          <p:cNvPr id="2" name="Tabelle 1"/>
          <p:cNvGraphicFramePr>
            <a:graphicFrameLocks noGrp="1"/>
          </p:cNvGraphicFramePr>
          <p:nvPr/>
        </p:nvGraphicFramePr>
        <p:xfrm>
          <a:off x="381000" y="1219200"/>
          <a:ext cx="8534400" cy="3237820"/>
        </p:xfrm>
        <a:graphic>
          <a:graphicData uri="http://schemas.openxmlformats.org/drawingml/2006/table">
            <a:tbl>
              <a:tblPr firstRow="1" firstCol="1" bandRow="1">
                <a:tableStyleId>{5C22544A-7EE6-4342-B048-85BDC9FD1C3A}</a:tableStyleId>
              </a:tblPr>
              <a:tblGrid>
                <a:gridCol w="3545767">
                  <a:extLst>
                    <a:ext uri="{9D8B030D-6E8A-4147-A177-3AD203B41FA5}">
                      <a16:colId xmlns:a16="http://schemas.microsoft.com/office/drawing/2014/main" val="20000"/>
                    </a:ext>
                  </a:extLst>
                </a:gridCol>
                <a:gridCol w="4988633">
                  <a:extLst>
                    <a:ext uri="{9D8B030D-6E8A-4147-A177-3AD203B41FA5}">
                      <a16:colId xmlns:a16="http://schemas.microsoft.com/office/drawing/2014/main" val="20001"/>
                    </a:ext>
                  </a:extLst>
                </a:gridCol>
              </a:tblGrid>
              <a:tr h="362630">
                <a:tc>
                  <a:txBody>
                    <a:bodyPr/>
                    <a:lstStyle/>
                    <a:p>
                      <a:pPr>
                        <a:spcAft>
                          <a:spcPts val="0"/>
                        </a:spcAft>
                      </a:pPr>
                      <a:r>
                        <a:rPr lang="tr-TR" sz="1500" dirty="0">
                          <a:effectLst/>
                        </a:rPr>
                        <a:t>Language of </a:t>
                      </a:r>
                      <a:r>
                        <a:rPr lang="tr-TR" sz="1500" dirty="0" err="1">
                          <a:effectLst/>
                        </a:rPr>
                        <a:t>Instruction</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a:effectLst/>
                        </a:rPr>
                        <a:t>English</a:t>
                      </a:r>
                      <a:endParaRPr lang="de-DE" sz="150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1366838">
                <a:tc>
                  <a:txBody>
                    <a:bodyPr/>
                    <a:lstStyle/>
                    <a:p>
                      <a:pPr>
                        <a:spcAft>
                          <a:spcPts val="0"/>
                        </a:spcAft>
                      </a:pPr>
                      <a:r>
                        <a:rPr lang="tr-TR" sz="1500">
                          <a:effectLst/>
                        </a:rPr>
                        <a:t>Level of Course</a:t>
                      </a:r>
                      <a:endParaRPr lang="de-DE" sz="1500">
                        <a:effectLst/>
                        <a:latin typeface="Times New Roman"/>
                        <a:ea typeface="Times New Roman"/>
                      </a:endParaRPr>
                    </a:p>
                  </a:txBody>
                  <a:tcPr marL="9525" marR="9525" marT="9525" marB="9525" anchor="ctr"/>
                </a:tc>
                <a:tc>
                  <a:txBody>
                    <a:bodyPr/>
                    <a:lstStyle/>
                    <a:p>
                      <a:pPr marL="0" algn="l" defTabSz="914400" rtl="0" eaLnBrk="1" latinLnBrk="0" hangingPunct="1">
                        <a:spcAft>
                          <a:spcPts val="0"/>
                        </a:spcAft>
                      </a:pP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Associate</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Degree</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Short</a:t>
                      </a:r>
                      <a:r>
                        <a:rPr lang="tr-TR" sz="1500" strike="sngStrike" kern="1200" dirty="0">
                          <a:solidFill>
                            <a:schemeClr val="dk1"/>
                          </a:solidFill>
                          <a:effectLst/>
                          <a:latin typeface="+mn-lt"/>
                          <a:ea typeface="+mn-ea"/>
                          <a:cs typeface="+mn-cs"/>
                        </a:rPr>
                        <a:t> </a:t>
                      </a:r>
                      <a:r>
                        <a:rPr lang="tr-TR" sz="1500" strike="sngStrike" kern="1200" dirty="0" err="1">
                          <a:solidFill>
                            <a:schemeClr val="dk1"/>
                          </a:solidFill>
                          <a:effectLst/>
                          <a:latin typeface="+mn-lt"/>
                          <a:ea typeface="+mn-ea"/>
                          <a:cs typeface="+mn-cs"/>
                        </a:rPr>
                        <a:t>Cycle</a:t>
                      </a:r>
                      <a:r>
                        <a:rPr lang="tr-TR" sz="1500" strike="sngStrike" kern="1200" dirty="0">
                          <a:solidFill>
                            <a:schemeClr val="dk1"/>
                          </a:solidFill>
                          <a:effectLst/>
                          <a:latin typeface="+mn-lt"/>
                          <a:ea typeface="+mn-ea"/>
                          <a:cs typeface="+mn-cs"/>
                        </a:rPr>
                        <a:t>)</a:t>
                      </a:r>
                      <a:endParaRPr lang="de-DE" sz="1500" strike="sngStrike" kern="1200" dirty="0">
                        <a:solidFill>
                          <a:schemeClr val="dk1"/>
                        </a:solidFill>
                        <a:effectLst/>
                        <a:latin typeface="+mn-lt"/>
                        <a:ea typeface="+mn-ea"/>
                        <a:cs typeface="+mn-cs"/>
                      </a:endParaRPr>
                    </a:p>
                    <a:p>
                      <a:pPr>
                        <a:spcAft>
                          <a:spcPts val="0"/>
                        </a:spcAft>
                      </a:pPr>
                      <a:r>
                        <a:rPr lang="tr-TR" sz="1500" strike="noStrike" baseline="0" dirty="0">
                          <a:effectLst/>
                        </a:rPr>
                        <a:t>      </a:t>
                      </a:r>
                      <a:r>
                        <a:rPr lang="tr-TR" sz="1500" strike="noStrike" baseline="0" dirty="0" err="1">
                          <a:effectLst/>
                        </a:rPr>
                        <a:t>Undergraduate</a:t>
                      </a:r>
                      <a:r>
                        <a:rPr lang="tr-TR" sz="1500" strike="noStrike" baseline="0" dirty="0">
                          <a:effectLst/>
                        </a:rPr>
                        <a:t> (First </a:t>
                      </a:r>
                      <a:r>
                        <a:rPr lang="tr-TR" sz="1500" strike="noStrike" baseline="0" dirty="0" err="1">
                          <a:effectLst/>
                        </a:rPr>
                        <a:t>Cycle</a:t>
                      </a:r>
                      <a:r>
                        <a:rPr lang="tr-TR" sz="1500" strike="noStrike" baseline="0" dirty="0">
                          <a:effectLst/>
                        </a:rPr>
                        <a:t>)</a:t>
                      </a:r>
                      <a:endParaRPr lang="de-DE" sz="1500" strike="noStrike" baseline="0" dirty="0">
                        <a:effectLst/>
                      </a:endParaRPr>
                    </a:p>
                    <a:p>
                      <a:pPr>
                        <a:spcAft>
                          <a:spcPts val="0"/>
                        </a:spcAft>
                      </a:pPr>
                      <a:r>
                        <a:rPr lang="tr-TR" sz="1500" strike="sngStrike" dirty="0">
                          <a:effectLst/>
                        </a:rPr>
                        <a:t>      </a:t>
                      </a:r>
                      <a:r>
                        <a:rPr lang="tr-TR" sz="1500" strike="sngStrike" dirty="0" err="1">
                          <a:effectLst/>
                        </a:rPr>
                        <a:t>Graduate</a:t>
                      </a:r>
                      <a:r>
                        <a:rPr lang="tr-TR" sz="1500" strike="sngStrike" dirty="0">
                          <a:effectLst/>
                        </a:rPr>
                        <a:t> (Second </a:t>
                      </a:r>
                      <a:r>
                        <a:rPr lang="tr-TR" sz="1500" strike="sngStrike" dirty="0" err="1">
                          <a:effectLst/>
                        </a:rPr>
                        <a:t>Cycle</a:t>
                      </a:r>
                      <a:r>
                        <a:rPr lang="tr-TR" sz="1500" strike="sngStrike" dirty="0">
                          <a:effectLst/>
                        </a:rPr>
                        <a:t>)</a:t>
                      </a:r>
                      <a:endParaRPr lang="de-DE" sz="1500" dirty="0">
                        <a:effectLst/>
                      </a:endParaRPr>
                    </a:p>
                    <a:p>
                      <a:pPr>
                        <a:spcAft>
                          <a:spcPts val="0"/>
                        </a:spcAft>
                      </a:pPr>
                      <a:r>
                        <a:rPr lang="tr-TR" sz="1500" strike="sngStrike" dirty="0">
                          <a:effectLst/>
                        </a:rPr>
                        <a:t>      </a:t>
                      </a:r>
                      <a:r>
                        <a:rPr lang="tr-TR" sz="1500" strike="sngStrike" dirty="0" err="1">
                          <a:effectLst/>
                        </a:rPr>
                        <a:t>Doctoral</a:t>
                      </a:r>
                      <a:r>
                        <a:rPr lang="tr-TR" sz="1500" strike="sngStrike" dirty="0">
                          <a:effectLst/>
                        </a:rPr>
                        <a:t> Course (Third </a:t>
                      </a:r>
                      <a:r>
                        <a:rPr lang="tr-TR" sz="1500" strike="sngStrike" dirty="0" err="1">
                          <a:effectLst/>
                        </a:rPr>
                        <a:t>Cycle</a:t>
                      </a:r>
                      <a:r>
                        <a:rPr lang="tr-TR" sz="1500" strike="sngStrike" dirty="0">
                          <a:effectLst/>
                        </a:rPr>
                        <a:t>)</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362630">
                <a:tc>
                  <a:txBody>
                    <a:bodyPr/>
                    <a:lstStyle/>
                    <a:p>
                      <a:pPr>
                        <a:spcAft>
                          <a:spcPts val="0"/>
                        </a:spcAft>
                      </a:pPr>
                      <a:r>
                        <a:rPr lang="en-US" sz="1500" dirty="0">
                          <a:effectLst/>
                        </a:rPr>
                        <a:t>Special Pre-Conditions of the Course </a:t>
                      </a:r>
                      <a:r>
                        <a:rPr lang="tr-TR" sz="1500" dirty="0">
                          <a:effectLst/>
                        </a:rPr>
                        <a:t>(</a:t>
                      </a:r>
                      <a:r>
                        <a:rPr lang="tr-TR" sz="1500" dirty="0" err="1">
                          <a:effectLst/>
                        </a:rPr>
                        <a:t>compulsory</a:t>
                      </a:r>
                      <a:r>
                        <a:rPr lang="tr-TR" sz="1500" dirty="0">
                          <a:effectLst/>
                        </a:rPr>
                        <a:t>) </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a:effectLst/>
                        </a:rPr>
                        <a:t> </a:t>
                      </a:r>
                      <a:r>
                        <a:rPr lang="tr-TR" sz="1500" dirty="0" err="1">
                          <a:effectLst/>
                        </a:rPr>
                        <a:t>None</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2"/>
                  </a:ext>
                </a:extLst>
              </a:tr>
              <a:tr h="1032102">
                <a:tc>
                  <a:txBody>
                    <a:bodyPr/>
                    <a:lstStyle/>
                    <a:p>
                      <a:pPr>
                        <a:spcAft>
                          <a:spcPts val="0"/>
                        </a:spcAft>
                      </a:pPr>
                      <a:r>
                        <a:rPr lang="tr-TR" sz="1500">
                          <a:effectLst/>
                        </a:rPr>
                        <a:t>Special Pre-Conditions of the Course </a:t>
                      </a:r>
                      <a:endParaRPr lang="de-DE" sz="1500">
                        <a:effectLst/>
                      </a:endParaRPr>
                    </a:p>
                    <a:p>
                      <a:pPr>
                        <a:spcAft>
                          <a:spcPts val="0"/>
                        </a:spcAft>
                      </a:pPr>
                      <a:r>
                        <a:rPr lang="tr-TR" sz="1500">
                          <a:effectLst/>
                        </a:rPr>
                        <a:t>(recommended) </a:t>
                      </a:r>
                      <a:endParaRPr lang="de-DE" sz="1500">
                        <a:effectLst/>
                        <a:latin typeface="Times New Roman"/>
                        <a:ea typeface="Times New Roman"/>
                      </a:endParaRPr>
                    </a:p>
                  </a:txBody>
                  <a:tcPr marL="9525" marR="9525" marT="9525" marB="9525" anchor="ctr"/>
                </a:tc>
                <a:tc>
                  <a:txBody>
                    <a:bodyPr/>
                    <a:lstStyle/>
                    <a:p>
                      <a:pPr>
                        <a:spcAft>
                          <a:spcPts val="0"/>
                        </a:spcAft>
                      </a:pP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bl>
          </a:graphicData>
        </a:graphic>
      </p:graphicFrame>
      <p:graphicFrame>
        <p:nvGraphicFramePr>
          <p:cNvPr id="6" name="Tabelle 5"/>
          <p:cNvGraphicFramePr>
            <a:graphicFrameLocks noGrp="1"/>
          </p:cNvGraphicFramePr>
          <p:nvPr/>
        </p:nvGraphicFramePr>
        <p:xfrm>
          <a:off x="381000" y="4648200"/>
          <a:ext cx="8534400" cy="933450"/>
        </p:xfrm>
        <a:graphic>
          <a:graphicData uri="http://schemas.openxmlformats.org/drawingml/2006/table">
            <a:tbl>
              <a:tblPr firstRow="1" firstCol="1" bandRow="1">
                <a:tableStyleId>{5C22544A-7EE6-4342-B048-85BDC9FD1C3A}</a:tableStyleId>
              </a:tblPr>
              <a:tblGrid>
                <a:gridCol w="1905000">
                  <a:extLst>
                    <a:ext uri="{9D8B030D-6E8A-4147-A177-3AD203B41FA5}">
                      <a16:colId xmlns:a16="http://schemas.microsoft.com/office/drawing/2014/main" val="20000"/>
                    </a:ext>
                  </a:extLst>
                </a:gridCol>
                <a:gridCol w="2133600">
                  <a:extLst>
                    <a:ext uri="{9D8B030D-6E8A-4147-A177-3AD203B41FA5}">
                      <a16:colId xmlns:a16="http://schemas.microsoft.com/office/drawing/2014/main" val="20001"/>
                    </a:ext>
                  </a:extLst>
                </a:gridCol>
                <a:gridCol w="4495800">
                  <a:extLst>
                    <a:ext uri="{9D8B030D-6E8A-4147-A177-3AD203B41FA5}">
                      <a16:colId xmlns:a16="http://schemas.microsoft.com/office/drawing/2014/main" val="20002"/>
                    </a:ext>
                  </a:extLst>
                </a:gridCol>
              </a:tblGrid>
              <a:tr h="609600">
                <a:tc>
                  <a:txBody>
                    <a:bodyPr/>
                    <a:lstStyle/>
                    <a:p>
                      <a:pPr>
                        <a:spcAft>
                          <a:spcPts val="0"/>
                        </a:spcAft>
                      </a:pPr>
                      <a:r>
                        <a:rPr lang="tr-TR" sz="1500" dirty="0">
                          <a:effectLst/>
                        </a:rPr>
                        <a:t>Course </a:t>
                      </a:r>
                      <a:r>
                        <a:rPr lang="tr-TR" sz="1500" dirty="0" err="1">
                          <a:effectLst/>
                        </a:rPr>
                        <a:t>Instructor</a:t>
                      </a:r>
                      <a:r>
                        <a:rPr lang="tr-TR" sz="1500" dirty="0">
                          <a:effectLst/>
                        </a:rPr>
                        <a:t>(s)</a:t>
                      </a:r>
                      <a:endParaRPr lang="de-DE" sz="1500" dirty="0">
                        <a:effectLst/>
                        <a:latin typeface="Times New Roman"/>
                        <a:ea typeface="Times New Roman"/>
                      </a:endParaRPr>
                    </a:p>
                  </a:txBody>
                  <a:tcPr marL="9525" marR="9525" marT="9525" marB="9525" anchor="ctr"/>
                </a:tc>
                <a:tc>
                  <a:txBody>
                    <a:bodyPr/>
                    <a:lstStyle/>
                    <a:p>
                      <a:pPr>
                        <a:spcAft>
                          <a:spcPts val="0"/>
                        </a:spcAft>
                      </a:pPr>
                      <a:r>
                        <a:rPr lang="de-DE" sz="1500" dirty="0">
                          <a:effectLst/>
                        </a:rPr>
                        <a:t>Dr. </a:t>
                      </a:r>
                      <a:r>
                        <a:rPr lang="tr-TR" sz="1500" dirty="0">
                          <a:effectLst/>
                        </a:rPr>
                        <a:t>Samsun M. Başarıcı</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a:effectLst/>
                        </a:rPr>
                        <a:t>Mail: sbasarici@</a:t>
                      </a:r>
                      <a:r>
                        <a:rPr lang="de-DE" sz="1500" dirty="0" err="1">
                          <a:effectLst/>
                        </a:rPr>
                        <a:t>adu</a:t>
                      </a:r>
                      <a:r>
                        <a:rPr lang="tr-TR" sz="1500" dirty="0">
                          <a:effectLst/>
                        </a:rPr>
                        <a:t>.edu.tr </a:t>
                      </a:r>
                      <a:endParaRPr lang="de-DE" sz="1500" dirty="0">
                        <a:effectLst/>
                      </a:endParaRPr>
                    </a:p>
                    <a:p>
                      <a:pPr>
                        <a:spcAft>
                          <a:spcPts val="0"/>
                        </a:spcAft>
                      </a:pPr>
                      <a:r>
                        <a:rPr lang="tr-TR" sz="1500" dirty="0">
                          <a:effectLst/>
                        </a:rPr>
                        <a:t>Web:</a:t>
                      </a:r>
                      <a:r>
                        <a:rPr lang="de-DE" sz="1500" dirty="0">
                          <a:effectLst/>
                        </a:rPr>
                        <a:t> http://akademik.adu.edu.tr/fakulte/muhendislik/personel/sbasarici/anasayfa</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bl>
          </a:graphicData>
        </a:graphic>
      </p:graphicFrame>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a:xfrm>
            <a:off x="76200" y="381000"/>
            <a:ext cx="8229600" cy="838200"/>
          </a:xfrm>
        </p:spPr>
        <p:txBody>
          <a:bodyPr/>
          <a:lstStyle/>
          <a:p>
            <a:pPr eaLnBrk="1" hangingPunct="1"/>
            <a:r>
              <a:rPr lang="tr-TR" altLang="de-DE">
                <a:solidFill>
                  <a:schemeClr val="bg1"/>
                </a:solidFill>
              </a:rPr>
              <a:t>Main Objective</a:t>
            </a:r>
            <a:r>
              <a:rPr lang="de-DE" altLang="de-DE">
                <a:solidFill>
                  <a:schemeClr val="bg1"/>
                </a:solidFill>
              </a:rPr>
              <a:t>(s)</a:t>
            </a:r>
            <a:r>
              <a:rPr lang="tr-TR" altLang="de-DE">
                <a:solidFill>
                  <a:schemeClr val="bg1"/>
                </a:solidFill>
              </a:rPr>
              <a:t> of this Course</a:t>
            </a:r>
            <a:endParaRPr lang="en-US" altLang="de-DE">
              <a:solidFill>
                <a:schemeClr val="bg1"/>
              </a:solidFill>
            </a:endParaRPr>
          </a:p>
        </p:txBody>
      </p:sp>
      <p:sp>
        <p:nvSpPr>
          <p:cNvPr id="1331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331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D24F6E2-FA13-4066-A207-4E994D1F1BAD}" type="slidenum">
              <a:rPr lang="en-US" altLang="en-US" smtClean="0">
                <a:solidFill>
                  <a:srgbClr val="6699FF"/>
                </a:solidFill>
              </a:rPr>
              <a:pPr/>
              <a:t>4</a:t>
            </a:fld>
            <a:endParaRPr lang="en-US" altLang="en-US">
              <a:solidFill>
                <a:srgbClr val="6699FF"/>
              </a:solidFill>
            </a:endParaRPr>
          </a:p>
        </p:txBody>
      </p:sp>
      <p:sp>
        <p:nvSpPr>
          <p:cNvPr id="13317" name="Rectangle 1027"/>
          <p:cNvSpPr txBox="1">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3000" dirty="0" smtClean="0">
                <a:solidFill>
                  <a:srgbClr val="003399"/>
                </a:solidFill>
              </a:rPr>
              <a:t>Introduce </a:t>
            </a:r>
            <a:r>
              <a:rPr lang="en-US" altLang="de-DE" sz="3000" dirty="0">
                <a:solidFill>
                  <a:srgbClr val="003399"/>
                </a:solidFill>
              </a:rPr>
              <a:t>basic concepts and techniques commonly used in designing today's high performance modern </a:t>
            </a:r>
            <a:r>
              <a:rPr lang="en-US" altLang="de-DE" sz="3000" dirty="0" smtClean="0">
                <a:solidFill>
                  <a:srgbClr val="003399"/>
                </a:solidFill>
              </a:rPr>
              <a:t>microprocessors</a:t>
            </a:r>
          </a:p>
          <a:p>
            <a:pPr algn="just">
              <a:spcBef>
                <a:spcPct val="20000"/>
              </a:spcBef>
              <a:buClr>
                <a:schemeClr val="accent1"/>
              </a:buClr>
              <a:buSzPct val="65000"/>
              <a:buFont typeface="Wingdings" panose="05000000000000000000" pitchFamily="2" charset="2"/>
              <a:buChar char="n"/>
            </a:pPr>
            <a:r>
              <a:rPr lang="en-US" altLang="de-DE" sz="3000" dirty="0" smtClean="0">
                <a:solidFill>
                  <a:srgbClr val="003399"/>
                </a:solidFill>
              </a:rPr>
              <a:t>The advances in microprocessor technology, physical limitations and the basic characteristics which will be possibly boasted in next generation processors </a:t>
            </a:r>
          </a:p>
          <a:p>
            <a:pPr algn="just">
              <a:spcBef>
                <a:spcPct val="20000"/>
              </a:spcBef>
              <a:buClr>
                <a:schemeClr val="accent1"/>
              </a:buClr>
              <a:buSzPct val="65000"/>
              <a:buFont typeface="Wingdings" panose="05000000000000000000" pitchFamily="2" charset="2"/>
              <a:buChar char="n"/>
            </a:pPr>
            <a:r>
              <a:rPr lang="en-US" altLang="de-DE" sz="3000" dirty="0" smtClean="0">
                <a:solidFill>
                  <a:srgbClr val="003399"/>
                </a:solidFill>
              </a:rPr>
              <a:t>Build </a:t>
            </a:r>
            <a:r>
              <a:rPr lang="en-US" altLang="de-DE" sz="3000" dirty="0">
                <a:solidFill>
                  <a:srgbClr val="003399"/>
                </a:solidFill>
              </a:rPr>
              <a:t>a strong background in processor </a:t>
            </a:r>
            <a:r>
              <a:rPr lang="en-US" altLang="de-DE" sz="3000" dirty="0" smtClean="0">
                <a:solidFill>
                  <a:srgbClr val="003399"/>
                </a:solidFill>
              </a:rPr>
              <a:t>technology</a:t>
            </a:r>
          </a:p>
          <a:p>
            <a:pPr algn="just">
              <a:spcBef>
                <a:spcPct val="20000"/>
              </a:spcBef>
              <a:buClr>
                <a:schemeClr val="accent1"/>
              </a:buClr>
              <a:buSzPct val="65000"/>
              <a:buFont typeface="Wingdings" panose="05000000000000000000" pitchFamily="2" charset="2"/>
              <a:buChar char="n"/>
            </a:pPr>
            <a:r>
              <a:rPr lang="en-US" altLang="de-DE" sz="3000" dirty="0" smtClean="0">
                <a:solidFill>
                  <a:srgbClr val="003399"/>
                </a:solidFill>
              </a:rPr>
              <a:t>Gain </a:t>
            </a:r>
            <a:r>
              <a:rPr lang="en-US" altLang="de-DE" sz="3000" dirty="0">
                <a:solidFill>
                  <a:srgbClr val="003399"/>
                </a:solidFill>
              </a:rPr>
              <a:t>the ability to easily follow new developments in next generation processor </a:t>
            </a:r>
            <a:r>
              <a:rPr lang="en-US" altLang="de-DE" sz="3000" dirty="0" smtClean="0">
                <a:solidFill>
                  <a:srgbClr val="003399"/>
                </a:solidFill>
              </a:rPr>
              <a:t>technologies</a:t>
            </a:r>
            <a:endParaRPr lang="en-US" altLang="de-DE" sz="3000" dirty="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Learning Outcomes of this Course</a:t>
            </a:r>
            <a:endParaRPr lang="en-US" altLang="de-DE">
              <a:solidFill>
                <a:schemeClr val="bg1"/>
              </a:solidFill>
            </a:endParaRPr>
          </a:p>
        </p:txBody>
      </p:sp>
      <p:sp>
        <p:nvSpPr>
          <p:cNvPr id="1536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536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7943446-D875-4889-ADF5-AEB18B1AE2A1}" type="slidenum">
              <a:rPr lang="en-US" altLang="en-US" smtClean="0">
                <a:solidFill>
                  <a:srgbClr val="6699FF"/>
                </a:solidFill>
              </a:rPr>
              <a:pPr/>
              <a:t>5</a:t>
            </a:fld>
            <a:endParaRPr lang="en-US" altLang="en-US">
              <a:solidFill>
                <a:srgbClr val="6699FF"/>
              </a:solidFill>
            </a:endParaRPr>
          </a:p>
        </p:txBody>
      </p:sp>
      <p:sp>
        <p:nvSpPr>
          <p:cNvPr id="15365" name="Rectangle 1027"/>
          <p:cNvSpPr txBox="1">
            <a:spLocks noChangeArrowheads="1"/>
          </p:cNvSpPr>
          <p:nvPr/>
        </p:nvSpPr>
        <p:spPr bwMode="auto">
          <a:xfrm>
            <a:off x="228600" y="1295400"/>
            <a:ext cx="8763000" cy="506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669925" indent="-325438">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tr-TR" altLang="de-DE" sz="3000" dirty="0">
                <a:solidFill>
                  <a:srgbClr val="003399"/>
                </a:solidFill>
              </a:rPr>
              <a:t>Upon successful completion of this course, students will</a:t>
            </a:r>
            <a:endParaRPr lang="de-DE" altLang="de-DE" sz="30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Explain </a:t>
            </a:r>
            <a:r>
              <a:rPr lang="en-US" altLang="de-DE" sz="2600" dirty="0">
                <a:solidFill>
                  <a:srgbClr val="003399"/>
                </a:solidFill>
              </a:rPr>
              <a:t>the basics of </a:t>
            </a:r>
            <a:r>
              <a:rPr lang="en-US" altLang="de-DE" sz="2600" dirty="0" smtClean="0">
                <a:solidFill>
                  <a:srgbClr val="003399"/>
                </a:solidFill>
              </a:rPr>
              <a:t>microprocessors</a:t>
            </a:r>
            <a:endParaRPr lang="en-US" altLang="de-DE" sz="26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Recognize </a:t>
            </a:r>
            <a:r>
              <a:rPr lang="en-US" altLang="de-DE" sz="2600" dirty="0">
                <a:solidFill>
                  <a:srgbClr val="003399"/>
                </a:solidFill>
              </a:rPr>
              <a:t>the importance of memory hierarchy and its effects on the overall system </a:t>
            </a:r>
            <a:r>
              <a:rPr lang="en-US" altLang="de-DE" sz="2600" dirty="0" smtClean="0">
                <a:solidFill>
                  <a:srgbClr val="003399"/>
                </a:solidFill>
              </a:rPr>
              <a:t>performance</a:t>
            </a:r>
            <a:endParaRPr lang="en-US" altLang="de-DE" sz="26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Develop </a:t>
            </a:r>
            <a:r>
              <a:rPr lang="en-US" altLang="de-DE" sz="2600" dirty="0">
                <a:solidFill>
                  <a:srgbClr val="003399"/>
                </a:solidFill>
              </a:rPr>
              <a:t>deep knowledge of parallelism at different granularities (instruction level, task level, and program level) in programs, and apply software and hardware techniques necessary to exploit </a:t>
            </a:r>
            <a:r>
              <a:rPr lang="en-US" altLang="de-DE" sz="2600" dirty="0" smtClean="0">
                <a:solidFill>
                  <a:srgbClr val="003399"/>
                </a:solidFill>
              </a:rPr>
              <a:t>them</a:t>
            </a:r>
            <a:endParaRPr lang="en-US" altLang="de-DE" sz="26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Differentiate </a:t>
            </a:r>
            <a:r>
              <a:rPr lang="en-US" altLang="de-DE" sz="2600" dirty="0">
                <a:solidFill>
                  <a:srgbClr val="003399"/>
                </a:solidFill>
              </a:rPr>
              <a:t>between RISC and CISC architectures as well as enumerate their pros and </a:t>
            </a:r>
            <a:r>
              <a:rPr lang="en-US" altLang="de-DE" sz="2600" dirty="0" smtClean="0">
                <a:solidFill>
                  <a:srgbClr val="003399"/>
                </a:solidFill>
              </a:rPr>
              <a:t>cons </a:t>
            </a:r>
            <a:endParaRPr lang="en-US" altLang="de-DE" sz="2600" dirty="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381000" y="304800"/>
            <a:ext cx="8229600" cy="838200"/>
          </a:xfrm>
        </p:spPr>
        <p:txBody>
          <a:bodyPr/>
          <a:lstStyle/>
          <a:p>
            <a:pPr eaLnBrk="1" hangingPunct="1"/>
            <a:r>
              <a:rPr lang="tr-TR" altLang="de-DE" dirty="0">
                <a:solidFill>
                  <a:schemeClr val="bg1"/>
                </a:solidFill>
              </a:rPr>
              <a:t>Learning Outcomes of this Course </a:t>
            </a:r>
            <a:r>
              <a:rPr lang="en-US" altLang="de-DE" dirty="0">
                <a:solidFill>
                  <a:schemeClr val="bg1"/>
                </a:solidFill>
              </a:rPr>
              <a:t>(Cont.)</a:t>
            </a:r>
          </a:p>
        </p:txBody>
      </p:sp>
      <p:sp>
        <p:nvSpPr>
          <p:cNvPr id="17411"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741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0EE21B5-93CA-4061-814F-93CE554466F6}" type="slidenum">
              <a:rPr lang="en-US" altLang="en-US" smtClean="0">
                <a:solidFill>
                  <a:srgbClr val="6699FF"/>
                </a:solidFill>
              </a:rPr>
              <a:pPr/>
              <a:t>6</a:t>
            </a:fld>
            <a:endParaRPr lang="en-US" altLang="en-US">
              <a:solidFill>
                <a:srgbClr val="6699FF"/>
              </a:solidFill>
            </a:endParaRPr>
          </a:p>
        </p:txBody>
      </p:sp>
      <p:sp>
        <p:nvSpPr>
          <p:cNvPr id="17413" name="Rectangle 1027"/>
          <p:cNvSpPr txBox="1">
            <a:spLocks noChangeArrowheads="1"/>
          </p:cNvSpPr>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20000"/>
          </a:bodyPr>
          <a:lstStyle>
            <a:lvl1pPr marL="342900" indent="-342900">
              <a:defRPr>
                <a:solidFill>
                  <a:schemeClr val="tx1"/>
                </a:solidFill>
                <a:latin typeface="Arial" panose="020B0604020202020204" pitchFamily="34" charset="0"/>
              </a:defRPr>
            </a:lvl1pPr>
            <a:lvl2pPr marL="669925" indent="-325438">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Recognize </a:t>
            </a:r>
            <a:r>
              <a:rPr lang="en-US" altLang="de-DE" sz="2600" dirty="0">
                <a:solidFill>
                  <a:srgbClr val="003399"/>
                </a:solidFill>
              </a:rPr>
              <a:t>necessity of the use of hardware and software techniques together to obtain the best performance</a:t>
            </a:r>
            <a:r>
              <a:rPr lang="en-US" altLang="de-DE" sz="2600" dirty="0" smtClean="0">
                <a:solidFill>
                  <a:srgbClr val="003399"/>
                </a:solidFill>
              </a:rPr>
              <a:t>.</a:t>
            </a:r>
            <a:endParaRPr lang="en-US" altLang="de-DE" sz="26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Criticize </a:t>
            </a:r>
            <a:r>
              <a:rPr lang="en-US" altLang="de-DE" sz="2600" dirty="0">
                <a:solidFill>
                  <a:srgbClr val="003399"/>
                </a:solidFill>
              </a:rPr>
              <a:t>the software demands and technological pushes leading to the emerging of today's chip </a:t>
            </a:r>
            <a:r>
              <a:rPr lang="en-US" altLang="de-DE" sz="2600" dirty="0" smtClean="0">
                <a:solidFill>
                  <a:srgbClr val="003399"/>
                </a:solidFill>
              </a:rPr>
              <a:t>multiprocessors </a:t>
            </a:r>
            <a:endParaRPr lang="en-US" altLang="de-DE" sz="26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Predict </a:t>
            </a:r>
            <a:r>
              <a:rPr lang="en-US" altLang="de-DE" sz="2600" dirty="0">
                <a:solidFill>
                  <a:srgbClr val="003399"/>
                </a:solidFill>
              </a:rPr>
              <a:t>the future of silicon technology-based processors</a:t>
            </a:r>
            <a:r>
              <a:rPr lang="en-US" altLang="de-DE" sz="2600" dirty="0" smtClean="0">
                <a:solidFill>
                  <a:srgbClr val="003399"/>
                </a:solidFill>
              </a:rPr>
              <a:t>.</a:t>
            </a:r>
            <a:endParaRPr lang="en-US" altLang="de-DE" sz="2600" dirty="0">
              <a:solidFill>
                <a:srgbClr val="003399"/>
              </a:solidFill>
            </a:endParaRPr>
          </a:p>
          <a:p>
            <a:pPr lvl="1" algn="just">
              <a:spcBef>
                <a:spcPct val="20000"/>
              </a:spcBef>
              <a:buClr>
                <a:schemeClr val="accent1"/>
              </a:buClr>
              <a:buSzPct val="60000"/>
              <a:buFont typeface="Wingdings" panose="05000000000000000000" pitchFamily="2" charset="2"/>
              <a:buChar char="q"/>
            </a:pPr>
            <a:r>
              <a:rPr lang="en-US" altLang="de-DE" sz="2600" dirty="0" smtClean="0">
                <a:solidFill>
                  <a:srgbClr val="003399"/>
                </a:solidFill>
              </a:rPr>
              <a:t>By </a:t>
            </a:r>
            <a:r>
              <a:rPr lang="en-US" altLang="de-DE" sz="2600" dirty="0">
                <a:solidFill>
                  <a:srgbClr val="003399"/>
                </a:solidFill>
              </a:rPr>
              <a:t>comprehending the relationships and interactions between the hardware, compiler and operating system, recognize the fact that these three actors should work together in concert in order to extract the best program </a:t>
            </a:r>
            <a:r>
              <a:rPr lang="en-US" altLang="de-DE" sz="2600" dirty="0" smtClean="0">
                <a:solidFill>
                  <a:srgbClr val="003399"/>
                </a:solidFill>
              </a:rPr>
              <a:t>performance</a:t>
            </a:r>
            <a:endParaRPr lang="en-US" altLang="de-DE" sz="2600" dirty="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p:txBody>
          <a:bodyPr/>
          <a:lstStyle/>
          <a:p>
            <a:pPr eaLnBrk="1" hangingPunct="1"/>
            <a:r>
              <a:rPr lang="tr-TR" altLang="de-DE">
                <a:solidFill>
                  <a:schemeClr val="bg1"/>
                </a:solidFill>
              </a:rPr>
              <a:t>Course Content</a:t>
            </a:r>
            <a:endParaRPr lang="en-US" altLang="de-DE">
              <a:solidFill>
                <a:schemeClr val="bg1"/>
              </a:solidFill>
            </a:endParaRPr>
          </a:p>
        </p:txBody>
      </p:sp>
      <p:sp>
        <p:nvSpPr>
          <p:cNvPr id="1945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1946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F782C3B-B6CD-4E3B-BDE5-D06C3D892424}" type="slidenum">
              <a:rPr lang="en-US" altLang="en-US" smtClean="0">
                <a:solidFill>
                  <a:srgbClr val="6699FF"/>
                </a:solidFill>
              </a:rPr>
              <a:pPr/>
              <a:t>7</a:t>
            </a:fld>
            <a:endParaRPr lang="en-US" altLang="en-US">
              <a:solidFill>
                <a:srgbClr val="6699FF"/>
              </a:solidFill>
            </a:endParaRPr>
          </a:p>
        </p:txBody>
      </p:sp>
      <p:sp>
        <p:nvSpPr>
          <p:cNvPr id="19461" name="Rectangle 1027"/>
          <p:cNvSpPr txBox="1">
            <a:spLocks noChangeArrowheads="1"/>
          </p:cNvSpPr>
          <p:nvPr/>
        </p:nvSpPr>
        <p:spPr bwMode="auto">
          <a:xfrm>
            <a:off x="457200" y="1371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2800" dirty="0">
                <a:solidFill>
                  <a:srgbClr val="003399"/>
                </a:solidFill>
              </a:rPr>
              <a:t>The performance oriented approaches based on parallelism </a:t>
            </a:r>
            <a:endParaRPr lang="en-US" altLang="de-DE" sz="2800" dirty="0" smtClean="0">
              <a:solidFill>
                <a:srgbClr val="003399"/>
              </a:solidFill>
            </a:endParaRPr>
          </a:p>
          <a:p>
            <a:pPr lvl="1"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pipelining</a:t>
            </a:r>
            <a:r>
              <a:rPr lang="en-US" altLang="de-DE" sz="2800" dirty="0">
                <a:solidFill>
                  <a:srgbClr val="003399"/>
                </a:solidFill>
              </a:rPr>
              <a:t>, </a:t>
            </a:r>
            <a:endParaRPr lang="en-US" altLang="de-DE" sz="2800" dirty="0" smtClean="0">
              <a:solidFill>
                <a:srgbClr val="003399"/>
              </a:solidFill>
            </a:endParaRPr>
          </a:p>
          <a:p>
            <a:pPr lvl="1"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dynamic </a:t>
            </a:r>
            <a:r>
              <a:rPr lang="en-US" altLang="de-DE" sz="2800" dirty="0">
                <a:solidFill>
                  <a:srgbClr val="003399"/>
                </a:solidFill>
              </a:rPr>
              <a:t>instruction scheduling, </a:t>
            </a:r>
            <a:endParaRPr lang="en-US" altLang="de-DE" sz="2800" dirty="0" smtClean="0">
              <a:solidFill>
                <a:srgbClr val="003399"/>
              </a:solidFill>
            </a:endParaRPr>
          </a:p>
          <a:p>
            <a:pPr lvl="1"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compiler-based </a:t>
            </a:r>
            <a:r>
              <a:rPr lang="en-US" altLang="de-DE" sz="2800" dirty="0">
                <a:solidFill>
                  <a:srgbClr val="003399"/>
                </a:solidFill>
              </a:rPr>
              <a:t>scheduling, </a:t>
            </a:r>
            <a:endParaRPr lang="en-US" altLang="de-DE" sz="2800" dirty="0" smtClean="0">
              <a:solidFill>
                <a:srgbClr val="003399"/>
              </a:solidFill>
            </a:endParaRPr>
          </a:p>
          <a:p>
            <a:pPr lvl="1"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branch </a:t>
            </a:r>
            <a:r>
              <a:rPr lang="en-US" altLang="de-DE" sz="2800" dirty="0">
                <a:solidFill>
                  <a:srgbClr val="003399"/>
                </a:solidFill>
              </a:rPr>
              <a:t>prediction, </a:t>
            </a:r>
            <a:endParaRPr lang="en-US" altLang="de-DE" sz="2800" dirty="0" smtClean="0">
              <a:solidFill>
                <a:srgbClr val="003399"/>
              </a:solidFill>
            </a:endParaRPr>
          </a:p>
          <a:p>
            <a:pPr lvl="1"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speculative </a:t>
            </a:r>
            <a:r>
              <a:rPr lang="en-US" altLang="de-DE" sz="2800" dirty="0">
                <a:solidFill>
                  <a:srgbClr val="003399"/>
                </a:solidFill>
              </a:rPr>
              <a:t>execution, </a:t>
            </a:r>
            <a:endParaRPr lang="en-US" altLang="de-DE" sz="2800" dirty="0" smtClean="0">
              <a:solidFill>
                <a:srgbClr val="003399"/>
              </a:solidFill>
            </a:endParaRPr>
          </a:p>
          <a:p>
            <a:pPr lvl="1"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software </a:t>
            </a:r>
            <a:r>
              <a:rPr lang="en-US" altLang="de-DE" sz="2800" dirty="0">
                <a:solidFill>
                  <a:srgbClr val="003399"/>
                </a:solidFill>
              </a:rPr>
              <a:t>pipeline. </a:t>
            </a:r>
            <a:endParaRPr lang="en-US" altLang="de-DE" sz="2800" dirty="0" smtClean="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026"/>
          <p:cNvSpPr>
            <a:spLocks noGrp="1" noChangeArrowheads="1"/>
          </p:cNvSpPr>
          <p:nvPr>
            <p:ph type="title"/>
          </p:nvPr>
        </p:nvSpPr>
        <p:spPr/>
        <p:txBody>
          <a:bodyPr/>
          <a:lstStyle/>
          <a:p>
            <a:pPr eaLnBrk="1" hangingPunct="1"/>
            <a:r>
              <a:rPr lang="tr-TR" altLang="de-DE">
                <a:solidFill>
                  <a:schemeClr val="bg1"/>
                </a:solidFill>
              </a:rPr>
              <a:t>Course Content</a:t>
            </a:r>
            <a:r>
              <a:rPr lang="de-DE" altLang="de-DE">
                <a:solidFill>
                  <a:schemeClr val="bg1"/>
                </a:solidFill>
              </a:rPr>
              <a:t> (Cont.)</a:t>
            </a:r>
            <a:endParaRPr lang="en-US" altLang="de-DE">
              <a:solidFill>
                <a:schemeClr val="bg1"/>
              </a:solidFill>
            </a:endParaRPr>
          </a:p>
        </p:txBody>
      </p:sp>
      <p:sp>
        <p:nvSpPr>
          <p:cNvPr id="2150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150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215C8C-051C-4751-A995-BBF72EAAF229}" type="slidenum">
              <a:rPr lang="en-US" altLang="en-US" smtClean="0">
                <a:solidFill>
                  <a:srgbClr val="6699FF"/>
                </a:solidFill>
              </a:rPr>
              <a:pPr/>
              <a:t>8</a:t>
            </a:fld>
            <a:endParaRPr lang="en-US" altLang="en-US">
              <a:solidFill>
                <a:srgbClr val="6699FF"/>
              </a:solidFill>
            </a:endParaRPr>
          </a:p>
        </p:txBody>
      </p:sp>
      <p:sp>
        <p:nvSpPr>
          <p:cNvPr id="21509" name="Rectangle 1027"/>
          <p:cNvSpPr txBox="1">
            <a:spLocks noChangeArrowheads="1"/>
          </p:cNvSpPr>
          <p:nvPr/>
        </p:nvSpPr>
        <p:spPr bwMode="auto">
          <a:xfrm>
            <a:off x="457200" y="1371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65000"/>
              <a:buFont typeface="Wingdings" panose="05000000000000000000" pitchFamily="2" charset="2"/>
              <a:buChar char="n"/>
            </a:pPr>
            <a:r>
              <a:rPr lang="en-US" altLang="de-DE" sz="2800" dirty="0">
                <a:solidFill>
                  <a:srgbClr val="003399"/>
                </a:solidFill>
              </a:rPr>
              <a:t>Memory hierarchy </a:t>
            </a:r>
            <a:r>
              <a:rPr lang="en-US" altLang="de-DE" sz="2800" dirty="0" smtClean="0">
                <a:solidFill>
                  <a:srgbClr val="003399"/>
                </a:solidFill>
              </a:rPr>
              <a:t>and </a:t>
            </a:r>
            <a:r>
              <a:rPr lang="en-US" altLang="de-DE" sz="2800" dirty="0">
                <a:solidFill>
                  <a:srgbClr val="003399"/>
                </a:solidFill>
              </a:rPr>
              <a:t>its effects on the system </a:t>
            </a:r>
            <a:r>
              <a:rPr lang="en-US" altLang="de-DE" sz="2800" dirty="0" smtClean="0">
                <a:solidFill>
                  <a:srgbClr val="003399"/>
                </a:solidFill>
              </a:rPr>
              <a:t>performance</a:t>
            </a:r>
          </a:p>
          <a:p>
            <a:pPr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The </a:t>
            </a:r>
            <a:r>
              <a:rPr lang="en-US" altLang="de-DE" sz="2800" dirty="0">
                <a:solidFill>
                  <a:srgbClr val="003399"/>
                </a:solidFill>
              </a:rPr>
              <a:t>major characteristics of state-of-the-art chip multiprocessors (CMP) and their cache </a:t>
            </a:r>
            <a:r>
              <a:rPr lang="en-US" altLang="de-DE" sz="2800" dirty="0" smtClean="0">
                <a:solidFill>
                  <a:srgbClr val="003399"/>
                </a:solidFill>
              </a:rPr>
              <a:t>hierarchy </a:t>
            </a:r>
          </a:p>
          <a:p>
            <a:pPr algn="just">
              <a:spcBef>
                <a:spcPct val="20000"/>
              </a:spcBef>
              <a:buClr>
                <a:schemeClr val="accent1"/>
              </a:buClr>
              <a:buSzPct val="65000"/>
              <a:buFont typeface="Wingdings" panose="05000000000000000000" pitchFamily="2" charset="2"/>
              <a:buChar char="n"/>
            </a:pPr>
            <a:r>
              <a:rPr lang="en-US" altLang="de-DE" sz="2800" dirty="0" smtClean="0">
                <a:solidFill>
                  <a:srgbClr val="003399"/>
                </a:solidFill>
              </a:rPr>
              <a:t>Relationships </a:t>
            </a:r>
            <a:r>
              <a:rPr lang="en-US" altLang="de-DE" sz="2800" dirty="0">
                <a:solidFill>
                  <a:srgbClr val="003399"/>
                </a:solidFill>
              </a:rPr>
              <a:t>and interactions between the operating system, hardware, and compiler </a:t>
            </a:r>
            <a:r>
              <a:rPr lang="en-US" altLang="de-DE" sz="2800" dirty="0" smtClean="0">
                <a:solidFill>
                  <a:srgbClr val="003399"/>
                </a:solidFill>
              </a:rPr>
              <a:t>from </a:t>
            </a:r>
            <a:r>
              <a:rPr lang="en-US" altLang="de-DE" sz="2800" dirty="0">
                <a:solidFill>
                  <a:srgbClr val="003399"/>
                </a:solidFill>
              </a:rPr>
              <a:t>system performance point of </a:t>
            </a:r>
            <a:r>
              <a:rPr lang="en-US" altLang="de-DE" sz="2800" dirty="0" smtClean="0">
                <a:solidFill>
                  <a:srgbClr val="003399"/>
                </a:solidFill>
              </a:rPr>
              <a:t>view</a:t>
            </a:r>
            <a:endParaRPr lang="en-US" altLang="de-DE" sz="2800" dirty="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a:xfrm>
            <a:off x="76200" y="228600"/>
            <a:ext cx="8229600" cy="838200"/>
          </a:xfrm>
        </p:spPr>
        <p:txBody>
          <a:bodyPr/>
          <a:lstStyle/>
          <a:p>
            <a:pPr eaLnBrk="1" hangingPunct="1"/>
            <a:r>
              <a:rPr lang="tr-TR" altLang="de-DE">
                <a:solidFill>
                  <a:schemeClr val="bg1"/>
                </a:solidFill>
              </a:rPr>
              <a:t>Resources	</a:t>
            </a:r>
            <a:endParaRPr lang="en-US" altLang="de-DE">
              <a:solidFill>
                <a:schemeClr val="bg1"/>
              </a:solidFill>
            </a:endParaRPr>
          </a:p>
        </p:txBody>
      </p:sp>
      <p:sp>
        <p:nvSpPr>
          <p:cNvPr id="2355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355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72B8C3-D649-456E-8AC9-A38781529730}" type="slidenum">
              <a:rPr lang="en-US" altLang="en-US" smtClean="0">
                <a:solidFill>
                  <a:srgbClr val="6699FF"/>
                </a:solidFill>
              </a:rPr>
              <a:pPr/>
              <a:t>9</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3051544060"/>
              </p:ext>
            </p:extLst>
          </p:nvPr>
        </p:nvGraphicFramePr>
        <p:xfrm>
          <a:off x="304800" y="1128192"/>
          <a:ext cx="8610600" cy="5581080"/>
        </p:xfrm>
        <a:graphic>
          <a:graphicData uri="http://schemas.openxmlformats.org/drawingml/2006/table">
            <a:tbl>
              <a:tblPr firstRow="1" firstCol="1" bandRow="1">
                <a:tableStyleId>{5C22544A-7EE6-4342-B048-85BDC9FD1C3A}</a:tableStyleId>
              </a:tblPr>
              <a:tblGrid>
                <a:gridCol w="3297347">
                  <a:extLst>
                    <a:ext uri="{9D8B030D-6E8A-4147-A177-3AD203B41FA5}">
                      <a16:colId xmlns:a16="http://schemas.microsoft.com/office/drawing/2014/main" val="20000"/>
                    </a:ext>
                  </a:extLst>
                </a:gridCol>
                <a:gridCol w="5313253">
                  <a:extLst>
                    <a:ext uri="{9D8B030D-6E8A-4147-A177-3AD203B41FA5}">
                      <a16:colId xmlns:a16="http://schemas.microsoft.com/office/drawing/2014/main" val="20001"/>
                    </a:ext>
                  </a:extLst>
                </a:gridCol>
              </a:tblGrid>
              <a:tr h="3923509">
                <a:tc>
                  <a:txBody>
                    <a:bodyPr/>
                    <a:lstStyle/>
                    <a:p>
                      <a:pPr>
                        <a:spcAft>
                          <a:spcPts val="0"/>
                        </a:spcAft>
                      </a:pPr>
                      <a:r>
                        <a:rPr lang="tr-TR" sz="1800" dirty="0" err="1">
                          <a:effectLst/>
                        </a:rPr>
                        <a:t>Required</a:t>
                      </a:r>
                      <a:r>
                        <a:rPr lang="tr-TR" sz="1800" dirty="0">
                          <a:effectLst/>
                        </a:rPr>
                        <a:t> Course </a:t>
                      </a:r>
                      <a:r>
                        <a:rPr lang="tr-TR" sz="1800" dirty="0" err="1">
                          <a:effectLst/>
                        </a:rPr>
                        <a:t>Material</a:t>
                      </a:r>
                      <a:r>
                        <a:rPr lang="tr-TR" sz="1800" dirty="0">
                          <a:effectLst/>
                        </a:rPr>
                        <a:t> (s) /Reading(s)/</a:t>
                      </a:r>
                      <a:r>
                        <a:rPr lang="tr-TR" sz="1800" dirty="0" err="1">
                          <a:effectLst/>
                        </a:rPr>
                        <a:t>Text</a:t>
                      </a:r>
                      <a:r>
                        <a:rPr lang="tr-TR" sz="1800" dirty="0">
                          <a:effectLst/>
                        </a:rPr>
                        <a:t> </a:t>
                      </a:r>
                      <a:r>
                        <a:rPr lang="tr-TR" sz="1800" dirty="0" err="1">
                          <a:effectLst/>
                        </a:rPr>
                        <a:t>Book</a:t>
                      </a:r>
                      <a:r>
                        <a:rPr lang="tr-TR" sz="1800" dirty="0">
                          <a:effectLst/>
                        </a:rPr>
                        <a:t> (s)</a:t>
                      </a:r>
                      <a:endParaRPr lang="de-DE" sz="1800" dirty="0">
                        <a:effectLst/>
                        <a:latin typeface="Times New Roman"/>
                        <a:ea typeface="Times New Roman"/>
                      </a:endParaRPr>
                    </a:p>
                  </a:txBody>
                  <a:tcPr marL="9525" marR="9525" marT="9525" marB="9525" anchor="ctr"/>
                </a:tc>
                <a:tc>
                  <a:txBody>
                    <a:bodyPr/>
                    <a:lstStyle/>
                    <a:p>
                      <a:pPr algn="just">
                        <a:spcAft>
                          <a:spcPts val="0"/>
                        </a:spcAft>
                      </a:pPr>
                      <a:r>
                        <a:rPr kumimoji="0" lang="en-US" sz="1800" kern="1200" baseline="0" dirty="0" smtClean="0">
                          <a:solidFill>
                            <a:schemeClr val="tx1"/>
                          </a:solidFill>
                          <a:effectLst/>
                          <a:latin typeface="+mn-lt"/>
                          <a:ea typeface="+mn-ea"/>
                          <a:cs typeface="+mn-cs"/>
                        </a:rPr>
                        <a:t>1) Computer Organization and Architecture, Designing for Performance, by William Stallings, 10</a:t>
                      </a:r>
                      <a:r>
                        <a:rPr kumimoji="0" lang="en-US" sz="1800" kern="1200" baseline="30000" dirty="0" smtClean="0">
                          <a:solidFill>
                            <a:schemeClr val="tx1"/>
                          </a:solidFill>
                          <a:effectLst/>
                          <a:latin typeface="+mn-lt"/>
                          <a:ea typeface="+mn-ea"/>
                          <a:cs typeface="+mn-cs"/>
                        </a:rPr>
                        <a:t>th</a:t>
                      </a:r>
                      <a:r>
                        <a:rPr kumimoji="0" lang="en-US" sz="1800" kern="1200" baseline="0" dirty="0" smtClean="0">
                          <a:solidFill>
                            <a:schemeClr val="tx1"/>
                          </a:solidFill>
                          <a:effectLst/>
                          <a:latin typeface="+mn-lt"/>
                          <a:ea typeface="+mn-ea"/>
                          <a:cs typeface="+mn-cs"/>
                        </a:rPr>
                        <a:t> Global Edition, Pearson, 2016</a:t>
                      </a:r>
                    </a:p>
                    <a:p>
                      <a:pPr algn="just">
                        <a:spcAft>
                          <a:spcPts val="0"/>
                        </a:spcAft>
                      </a:pPr>
                      <a:r>
                        <a:rPr kumimoji="0" lang="en-US" sz="1800" kern="1200" baseline="0" dirty="0" smtClean="0">
                          <a:solidFill>
                            <a:schemeClr val="tx1"/>
                          </a:solidFill>
                          <a:effectLst/>
                          <a:latin typeface="+mn-lt"/>
                          <a:ea typeface="+mn-ea"/>
                          <a:cs typeface="+mn-cs"/>
                        </a:rPr>
                        <a:t>2) Essentials of Computer Architecture, by Douglas E. Comer, 2</a:t>
                      </a:r>
                      <a:r>
                        <a:rPr kumimoji="0" lang="en-US" sz="1800" kern="1200" baseline="30000" dirty="0" smtClean="0">
                          <a:solidFill>
                            <a:schemeClr val="tx1"/>
                          </a:solidFill>
                          <a:effectLst/>
                          <a:latin typeface="+mn-lt"/>
                          <a:ea typeface="+mn-ea"/>
                          <a:cs typeface="+mn-cs"/>
                        </a:rPr>
                        <a:t>nd</a:t>
                      </a:r>
                      <a:r>
                        <a:rPr kumimoji="0" lang="en-US" sz="1800" kern="1200" baseline="0" dirty="0" smtClean="0">
                          <a:solidFill>
                            <a:schemeClr val="tx1"/>
                          </a:solidFill>
                          <a:effectLst/>
                          <a:latin typeface="+mn-lt"/>
                          <a:ea typeface="+mn-ea"/>
                          <a:cs typeface="+mn-cs"/>
                        </a:rPr>
                        <a:t> Edition, Taylor &amp; Francis, 2017</a:t>
                      </a:r>
                    </a:p>
                    <a:p>
                      <a:pPr algn="just">
                        <a:spcAft>
                          <a:spcPts val="0"/>
                        </a:spcAft>
                      </a:pPr>
                      <a:r>
                        <a:rPr kumimoji="0" lang="en-US" sz="1800" kern="1200" baseline="0" dirty="0" smtClean="0">
                          <a:solidFill>
                            <a:schemeClr val="tx1"/>
                          </a:solidFill>
                          <a:effectLst/>
                          <a:latin typeface="+mn-lt"/>
                          <a:ea typeface="+mn-ea"/>
                          <a:cs typeface="+mn-cs"/>
                        </a:rPr>
                        <a:t>3) Computer Organization and Design, The Hardware/Software Interface, by David Patterson and John Hennessy, 4</a:t>
                      </a:r>
                      <a:r>
                        <a:rPr kumimoji="0" lang="en-US" sz="1800" kern="1200" baseline="30000" dirty="0" smtClean="0">
                          <a:solidFill>
                            <a:schemeClr val="tx1"/>
                          </a:solidFill>
                          <a:effectLst/>
                          <a:latin typeface="+mn-lt"/>
                          <a:ea typeface="+mn-ea"/>
                          <a:cs typeface="+mn-cs"/>
                        </a:rPr>
                        <a:t>th</a:t>
                      </a:r>
                      <a:r>
                        <a:rPr kumimoji="0" lang="en-US" sz="1800" kern="1200" baseline="0" dirty="0" smtClean="0">
                          <a:solidFill>
                            <a:schemeClr val="tx1"/>
                          </a:solidFill>
                          <a:effectLst/>
                          <a:latin typeface="+mn-lt"/>
                          <a:ea typeface="+mn-ea"/>
                          <a:cs typeface="+mn-cs"/>
                        </a:rPr>
                        <a:t> Edition, Morgan Kaufmann Publishers, 2011.</a:t>
                      </a:r>
                    </a:p>
                    <a:p>
                      <a:pPr algn="just">
                        <a:spcAft>
                          <a:spcPts val="0"/>
                        </a:spcAft>
                      </a:pPr>
                      <a:r>
                        <a:rPr kumimoji="0" lang="en-US" sz="1800" kern="1200" baseline="0" dirty="0" smtClean="0">
                          <a:solidFill>
                            <a:schemeClr val="tx1"/>
                          </a:solidFill>
                          <a:effectLst/>
                          <a:latin typeface="+mn-lt"/>
                          <a:ea typeface="+mn-ea"/>
                          <a:cs typeface="+mn-cs"/>
                        </a:rPr>
                        <a:t>4) A practical Introduction to Computer Architecture by D. Page, Springer-</a:t>
                      </a:r>
                      <a:r>
                        <a:rPr kumimoji="0" lang="en-US" sz="1800" kern="1200" baseline="0" dirty="0" err="1" smtClean="0">
                          <a:solidFill>
                            <a:schemeClr val="tx1"/>
                          </a:solidFill>
                          <a:effectLst/>
                          <a:latin typeface="+mn-lt"/>
                          <a:ea typeface="+mn-ea"/>
                          <a:cs typeface="+mn-cs"/>
                        </a:rPr>
                        <a:t>Verlag</a:t>
                      </a:r>
                      <a:r>
                        <a:rPr kumimoji="0" lang="en-US" sz="1800" kern="1200" baseline="0" dirty="0" smtClean="0">
                          <a:solidFill>
                            <a:schemeClr val="tx1"/>
                          </a:solidFill>
                          <a:effectLst/>
                          <a:latin typeface="+mn-lt"/>
                          <a:ea typeface="+mn-ea"/>
                          <a:cs typeface="+mn-cs"/>
                        </a:rPr>
                        <a:t> London Limited, 2009.</a:t>
                      </a:r>
                    </a:p>
                    <a:p>
                      <a:pPr algn="just">
                        <a:spcAft>
                          <a:spcPts val="0"/>
                        </a:spcAft>
                      </a:pPr>
                      <a:r>
                        <a:rPr kumimoji="0" lang="en-US" sz="1800" kern="1200" baseline="0" dirty="0" smtClean="0">
                          <a:solidFill>
                            <a:schemeClr val="tx1"/>
                          </a:solidFill>
                          <a:effectLst/>
                          <a:latin typeface="+mn-lt"/>
                          <a:ea typeface="+mn-ea"/>
                          <a:cs typeface="+mn-cs"/>
                        </a:rPr>
                        <a:t>5) </a:t>
                      </a:r>
                      <a:r>
                        <a:rPr kumimoji="0" lang="en-US" sz="1800" kern="1200" baseline="0" dirty="0">
                          <a:solidFill>
                            <a:schemeClr val="tx1"/>
                          </a:solidFill>
                          <a:effectLst/>
                          <a:latin typeface="+mn-lt"/>
                          <a:ea typeface="+mn-ea"/>
                          <a:cs typeface="+mn-cs"/>
                        </a:rPr>
                        <a:t>Lecture Notes</a:t>
                      </a:r>
                    </a:p>
                  </a:txBody>
                  <a:tcPr marL="9525" marR="9525" marT="9525" marB="9525" anchor="ctr"/>
                </a:tc>
                <a:extLst>
                  <a:ext uri="{0D108BD9-81ED-4DB2-BD59-A6C34878D82A}">
                    <a16:rowId xmlns:a16="http://schemas.microsoft.com/office/drawing/2014/main" val="10000"/>
                  </a:ext>
                </a:extLst>
              </a:tr>
              <a:tr h="1657571">
                <a:tc>
                  <a:txBody>
                    <a:bodyPr/>
                    <a:lstStyle/>
                    <a:p>
                      <a:pPr>
                        <a:spcAft>
                          <a:spcPts val="0"/>
                        </a:spcAft>
                      </a:pPr>
                      <a:r>
                        <a:rPr lang="tr-TR" sz="1800" dirty="0" err="1">
                          <a:effectLst/>
                        </a:rPr>
                        <a:t>Recommended</a:t>
                      </a:r>
                      <a:r>
                        <a:rPr lang="tr-TR" sz="1800" dirty="0">
                          <a:effectLst/>
                        </a:rPr>
                        <a:t> Course </a:t>
                      </a:r>
                      <a:r>
                        <a:rPr lang="tr-TR" sz="1800" dirty="0" err="1">
                          <a:effectLst/>
                        </a:rPr>
                        <a:t>Material</a:t>
                      </a:r>
                      <a:r>
                        <a:rPr lang="tr-TR" sz="1800" dirty="0">
                          <a:effectLst/>
                        </a:rPr>
                        <a:t> (s)/Reading(s)/</a:t>
                      </a:r>
                      <a:r>
                        <a:rPr lang="tr-TR" sz="1800" dirty="0" err="1">
                          <a:effectLst/>
                        </a:rPr>
                        <a:t>Other</a:t>
                      </a:r>
                      <a:endParaRPr lang="de-DE" sz="1800" dirty="0">
                        <a:effectLst/>
                        <a:latin typeface="Times New Roman"/>
                        <a:ea typeface="Times New Roman"/>
                      </a:endParaRPr>
                    </a:p>
                  </a:txBody>
                  <a:tcPr marL="9525" marR="9525" marT="9525" marB="9525" anchor="ctr"/>
                </a:tc>
                <a:tc>
                  <a:txBody>
                    <a:bodyPr/>
                    <a:lstStyle/>
                    <a:p>
                      <a:pPr>
                        <a:spcAft>
                          <a:spcPts val="0"/>
                        </a:spcAft>
                      </a:pPr>
                      <a:r>
                        <a:rPr lang="tr-TR" sz="1800" dirty="0">
                          <a:effectLst/>
                        </a:rPr>
                        <a:t>Other sources will be announced </a:t>
                      </a:r>
                      <a:endParaRPr lang="tr-TR" sz="1800" baseline="0" dirty="0">
                        <a:effectLst/>
                      </a:endParaRPr>
                    </a:p>
                  </a:txBody>
                  <a:tcPr marL="9525" marR="9525" marT="9525" marB="9525" anchor="ctr"/>
                </a:tc>
                <a:extLst>
                  <a:ext uri="{0D108BD9-81ED-4DB2-BD59-A6C34878D82A}">
                    <a16:rowId xmlns:a16="http://schemas.microsoft.com/office/drawing/2014/main" val="10001"/>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a:xfrm>
            <a:off x="76200" y="0"/>
            <a:ext cx="8229600" cy="838200"/>
          </a:xfrm>
        </p:spPr>
        <p:txBody>
          <a:bodyPr/>
          <a:lstStyle/>
          <a:p>
            <a:pPr eaLnBrk="1" hangingPunct="1"/>
            <a:r>
              <a:rPr lang="tr-TR" altLang="de-DE">
                <a:solidFill>
                  <a:schemeClr val="bg1"/>
                </a:solidFill>
              </a:rPr>
              <a:t>Course Schedule (Weekly)</a:t>
            </a:r>
            <a:endParaRPr lang="en-US" altLang="de-DE">
              <a:solidFill>
                <a:schemeClr val="bg1"/>
              </a:solidFill>
            </a:endParaRPr>
          </a:p>
        </p:txBody>
      </p:sp>
      <p:sp>
        <p:nvSpPr>
          <p:cNvPr id="2560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560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D6DAE3-4D24-4DD7-A8DF-59D0005730B7}" type="slidenum">
              <a:rPr lang="en-US" altLang="en-US" smtClean="0">
                <a:solidFill>
                  <a:srgbClr val="6699FF"/>
                </a:solidFill>
              </a:rPr>
              <a:pPr/>
              <a:t>10</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3519483603"/>
              </p:ext>
            </p:extLst>
          </p:nvPr>
        </p:nvGraphicFramePr>
        <p:xfrm>
          <a:off x="76200" y="808038"/>
          <a:ext cx="8915401" cy="5887816"/>
        </p:xfrm>
        <a:graphic>
          <a:graphicData uri="http://schemas.openxmlformats.org/drawingml/2006/table">
            <a:tbl>
              <a:tblPr firstRow="1" firstCol="1" bandRow="1">
                <a:tableStyleId>{5C22544A-7EE6-4342-B048-85BDC9FD1C3A}</a:tableStyleId>
              </a:tblPr>
              <a:tblGrid>
                <a:gridCol w="600590">
                  <a:extLst>
                    <a:ext uri="{9D8B030D-6E8A-4147-A177-3AD203B41FA5}">
                      <a16:colId xmlns:a16="http://schemas.microsoft.com/office/drawing/2014/main" val="20000"/>
                    </a:ext>
                  </a:extLst>
                </a:gridCol>
                <a:gridCol w="3253387">
                  <a:extLst>
                    <a:ext uri="{9D8B030D-6E8A-4147-A177-3AD203B41FA5}">
                      <a16:colId xmlns:a16="http://schemas.microsoft.com/office/drawing/2014/main" val="20001"/>
                    </a:ext>
                  </a:extLst>
                </a:gridCol>
                <a:gridCol w="3253387">
                  <a:extLst>
                    <a:ext uri="{9D8B030D-6E8A-4147-A177-3AD203B41FA5}">
                      <a16:colId xmlns:a16="http://schemas.microsoft.com/office/drawing/2014/main" val="1972124764"/>
                    </a:ext>
                  </a:extLst>
                </a:gridCol>
                <a:gridCol w="1808037">
                  <a:extLst>
                    <a:ext uri="{9D8B030D-6E8A-4147-A177-3AD203B41FA5}">
                      <a16:colId xmlns:a16="http://schemas.microsoft.com/office/drawing/2014/main" val="20002"/>
                    </a:ext>
                  </a:extLst>
                </a:gridCol>
              </a:tblGrid>
              <a:tr h="1110808">
                <a:tc>
                  <a:txBody>
                    <a:bodyPr/>
                    <a:lstStyle/>
                    <a:p>
                      <a:pPr>
                        <a:spcAft>
                          <a:spcPts val="0"/>
                        </a:spcAft>
                      </a:pPr>
                      <a:r>
                        <a:rPr lang="tr-TR" sz="1500" dirty="0" err="1">
                          <a:effectLst/>
                        </a:rPr>
                        <a:t>Week</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err="1">
                          <a:effectLst/>
                        </a:rPr>
                        <a:t>Topics</a:t>
                      </a:r>
                      <a:endParaRPr lang="de-DE" sz="1500" dirty="0">
                        <a:effectLst/>
                        <a:latin typeface="Times New Roman"/>
                        <a:ea typeface="Times New Roman"/>
                      </a:endParaRPr>
                    </a:p>
                  </a:txBody>
                  <a:tcPr marL="9525" marR="9525" marT="9525" marB="9525" anchor="ctr"/>
                </a:tc>
                <a:tc>
                  <a:txBody>
                    <a:bodyPr/>
                    <a:lstStyle/>
                    <a:p>
                      <a:pPr algn="l">
                        <a:spcAft>
                          <a:spcPts val="0"/>
                        </a:spcAft>
                      </a:pPr>
                      <a:r>
                        <a:rPr lang="tr-TR" sz="1500" dirty="0">
                          <a:effectLst/>
                        </a:rPr>
                        <a:t>Preliminary </a:t>
                      </a:r>
                      <a:r>
                        <a:rPr lang="tr-TR" sz="1500" dirty="0" err="1">
                          <a:effectLst/>
                        </a:rPr>
                        <a:t>Preparation</a:t>
                      </a:r>
                      <a:endParaRPr lang="de-DE" sz="1500" dirty="0">
                        <a:effectLst/>
                        <a:latin typeface="Times New Roman"/>
                        <a:ea typeface="Times New Roman"/>
                      </a:endParaRPr>
                    </a:p>
                  </a:txBody>
                  <a:tcPr marL="9525" marR="9525" marT="9525" marB="9525" anchor="ctr"/>
                </a:tc>
                <a:tc>
                  <a:txBody>
                    <a:bodyPr/>
                    <a:lstStyle/>
                    <a:p>
                      <a:r>
                        <a:rPr kumimoji="0" lang="en-US" sz="1500" b="1" kern="1200" dirty="0">
                          <a:solidFill>
                            <a:schemeClr val="lt1"/>
                          </a:solidFill>
                          <a:effectLst/>
                          <a:latin typeface="+mn-lt"/>
                          <a:ea typeface="+mn-ea"/>
                          <a:cs typeface="+mn-cs"/>
                        </a:rPr>
                        <a:t>Methodology and Implementation (theory, practice, assignment </a:t>
                      </a:r>
                      <a:r>
                        <a:rPr kumimoji="0" lang="en-US" sz="1500" b="1" kern="1200" dirty="0" err="1">
                          <a:solidFill>
                            <a:schemeClr val="lt1"/>
                          </a:solidFill>
                          <a:effectLst/>
                          <a:latin typeface="+mn-lt"/>
                          <a:ea typeface="+mn-ea"/>
                          <a:cs typeface="+mn-cs"/>
                        </a:rPr>
                        <a:t>etc</a:t>
                      </a:r>
                      <a:r>
                        <a:rPr kumimoji="0" lang="en-US" sz="1500" b="1" kern="1200" dirty="0">
                          <a:solidFill>
                            <a:schemeClr val="lt1"/>
                          </a:solidFill>
                          <a:effectLst/>
                          <a:latin typeface="+mn-lt"/>
                          <a:ea typeface="+mn-ea"/>
                          <a:cs typeface="+mn-cs"/>
                        </a:rPr>
                        <a:t>)</a:t>
                      </a:r>
                      <a:endParaRPr lang="tr-TR" sz="1800" dirty="0"/>
                    </a:p>
                  </a:txBody>
                  <a:tcPr marL="9525" marR="9525" marT="9525" marB="9525" anchor="ctr"/>
                </a:tc>
                <a:extLst>
                  <a:ext uri="{0D108BD9-81ED-4DB2-BD59-A6C34878D82A}">
                    <a16:rowId xmlns:a16="http://schemas.microsoft.com/office/drawing/2014/main" val="10000"/>
                  </a:ext>
                </a:extLst>
              </a:tr>
              <a:tr h="607318">
                <a:tc>
                  <a:txBody>
                    <a:bodyPr/>
                    <a:lstStyle/>
                    <a:p>
                      <a:pPr algn="ctr">
                        <a:spcAft>
                          <a:spcPts val="0"/>
                        </a:spcAft>
                      </a:pPr>
                      <a:r>
                        <a:rPr lang="tr-TR" sz="1500" dirty="0">
                          <a:effectLst/>
                        </a:rPr>
                        <a:t>1</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smtClean="0">
                          <a:solidFill>
                            <a:schemeClr val="dk1"/>
                          </a:solidFill>
                          <a:effectLst/>
                          <a:latin typeface="Times New Roman"/>
                          <a:ea typeface="Times New Roman"/>
                          <a:cs typeface="+mn-cs"/>
                        </a:rPr>
                        <a:t>Introduction </a:t>
                      </a:r>
                      <a:r>
                        <a:rPr kumimoji="0" lang="tr-TR" sz="1500" kern="1200" dirty="0">
                          <a:solidFill>
                            <a:schemeClr val="dk1"/>
                          </a:solidFill>
                          <a:effectLst/>
                          <a:latin typeface="Times New Roman"/>
                          <a:ea typeface="Times New Roman"/>
                          <a:cs typeface="+mn-cs"/>
                        </a:rPr>
                        <a:t>to </a:t>
                      </a:r>
                      <a:r>
                        <a:rPr kumimoji="0" lang="tr-TR" sz="1500" kern="1200" dirty="0" smtClean="0">
                          <a:solidFill>
                            <a:schemeClr val="dk1"/>
                          </a:solidFill>
                          <a:effectLst/>
                          <a:latin typeface="Times New Roman"/>
                          <a:ea typeface="Times New Roman"/>
                          <a:cs typeface="+mn-cs"/>
                        </a:rPr>
                        <a:t>processors</a:t>
                      </a:r>
                      <a:r>
                        <a:rPr kumimoji="0" lang="de-DE" sz="1500" kern="1200" dirty="0" smtClean="0">
                          <a:solidFill>
                            <a:schemeClr val="dk1"/>
                          </a:solidFill>
                          <a:effectLst/>
                          <a:latin typeface="Times New Roman"/>
                          <a:ea typeface="Times New Roman"/>
                          <a:cs typeface="+mn-cs"/>
                        </a:rPr>
                        <a:t>;</a:t>
                      </a:r>
                      <a:r>
                        <a:rPr kumimoji="0" lang="tr-TR" sz="1500" kern="1200" dirty="0" smtClean="0">
                          <a:solidFill>
                            <a:schemeClr val="dk1"/>
                          </a:solidFill>
                          <a:effectLst/>
                          <a:latin typeface="Times New Roman"/>
                          <a:ea typeface="Times New Roman"/>
                          <a:cs typeface="+mn-cs"/>
                        </a:rPr>
                        <a:t> </a:t>
                      </a:r>
                      <a:r>
                        <a:rPr kumimoji="0" lang="tr-TR" sz="1500" kern="1200" dirty="0">
                          <a:solidFill>
                            <a:schemeClr val="dk1"/>
                          </a:solidFill>
                          <a:effectLst/>
                          <a:latin typeface="Times New Roman"/>
                          <a:ea typeface="Times New Roman"/>
                          <a:cs typeface="+mn-cs"/>
                        </a:rPr>
                        <a:t>performance issues</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Stallings Ch. 1-2, Comer Ch. 1</a:t>
                      </a:r>
                      <a:endParaRPr kumimoji="0" lang="de-DE" sz="1500" kern="120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Theory</a:t>
                      </a:r>
                      <a:endParaRPr kumimoji="0" lang="de-DE" sz="1500" kern="1200">
                        <a:solidFill>
                          <a:schemeClr val="dk1"/>
                        </a:solidFill>
                        <a:effectLst/>
                        <a:latin typeface="Times New Roman"/>
                        <a:ea typeface="Times New Roman"/>
                        <a:cs typeface="+mn-cs"/>
                      </a:endParaRPr>
                    </a:p>
                  </a:txBody>
                  <a:tcPr marL="68580" marR="68580" marT="0" marB="0"/>
                </a:tc>
                <a:extLst>
                  <a:ext uri="{0D108BD9-81ED-4DB2-BD59-A6C34878D82A}">
                    <a16:rowId xmlns:a16="http://schemas.microsoft.com/office/drawing/2014/main" val="10001"/>
                  </a:ext>
                </a:extLst>
              </a:tr>
              <a:tr h="920158">
                <a:tc>
                  <a:txBody>
                    <a:bodyPr/>
                    <a:lstStyle/>
                    <a:p>
                      <a:pPr algn="ctr">
                        <a:spcAft>
                          <a:spcPts val="0"/>
                        </a:spcAft>
                      </a:pPr>
                      <a:r>
                        <a:rPr lang="tr-TR" sz="1500">
                          <a:effectLst/>
                        </a:rPr>
                        <a:t>2</a:t>
                      </a:r>
                      <a:endParaRPr lang="de-DE" sz="150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smtClean="0">
                          <a:solidFill>
                            <a:schemeClr val="dk1"/>
                          </a:solidFill>
                          <a:effectLst/>
                          <a:latin typeface="Times New Roman"/>
                          <a:ea typeface="Times New Roman"/>
                          <a:cs typeface="+mn-cs"/>
                        </a:rPr>
                        <a:t>Basics </a:t>
                      </a:r>
                      <a:r>
                        <a:rPr kumimoji="0" lang="tr-TR" sz="1500" kern="1200" dirty="0">
                          <a:solidFill>
                            <a:schemeClr val="dk1"/>
                          </a:solidFill>
                          <a:effectLst/>
                          <a:latin typeface="Times New Roman"/>
                          <a:ea typeface="Times New Roman"/>
                          <a:cs typeface="+mn-cs"/>
                        </a:rPr>
                        <a:t>of computer </a:t>
                      </a:r>
                      <a:r>
                        <a:rPr kumimoji="0" lang="tr-TR" sz="1500" kern="1200" dirty="0" smtClean="0">
                          <a:solidFill>
                            <a:schemeClr val="dk1"/>
                          </a:solidFill>
                          <a:effectLst/>
                          <a:latin typeface="Times New Roman"/>
                          <a:ea typeface="Times New Roman"/>
                          <a:cs typeface="+mn-cs"/>
                        </a:rPr>
                        <a:t>arithmetics </a:t>
                      </a:r>
                      <a:r>
                        <a:rPr kumimoji="0" lang="tr-TR" sz="1500" kern="1200" dirty="0">
                          <a:solidFill>
                            <a:schemeClr val="dk1"/>
                          </a:solidFill>
                          <a:effectLst/>
                          <a:latin typeface="Times New Roman"/>
                          <a:ea typeface="Times New Roman"/>
                          <a:cs typeface="+mn-cs"/>
                        </a:rPr>
                        <a:t>and logic design</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Stallings Part III (Ch. 9-11), Comer Part I (Ch. 2-3)</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Theory, practice</a:t>
                      </a:r>
                      <a:endParaRPr kumimoji="0" lang="de-DE" sz="1500" kern="1200">
                        <a:solidFill>
                          <a:schemeClr val="dk1"/>
                        </a:solidFill>
                        <a:effectLst/>
                        <a:latin typeface="Times New Roman"/>
                        <a:ea typeface="Times New Roman"/>
                        <a:cs typeface="+mn-cs"/>
                      </a:endParaRPr>
                    </a:p>
                  </a:txBody>
                  <a:tcPr marL="68580" marR="68580" marT="0" marB="0"/>
                </a:tc>
                <a:extLst>
                  <a:ext uri="{0D108BD9-81ED-4DB2-BD59-A6C34878D82A}">
                    <a16:rowId xmlns:a16="http://schemas.microsoft.com/office/drawing/2014/main" val="10002"/>
                  </a:ext>
                </a:extLst>
              </a:tr>
              <a:tr h="519651">
                <a:tc>
                  <a:txBody>
                    <a:bodyPr/>
                    <a:lstStyle/>
                    <a:p>
                      <a:pPr algn="ctr">
                        <a:spcAft>
                          <a:spcPts val="0"/>
                        </a:spcAft>
                      </a:pPr>
                      <a:r>
                        <a:rPr lang="tr-TR" sz="1500" dirty="0">
                          <a:effectLst/>
                        </a:rPr>
                        <a:t>3</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smtClean="0">
                          <a:solidFill>
                            <a:schemeClr val="dk1"/>
                          </a:solidFill>
                          <a:effectLst/>
                          <a:latin typeface="Times New Roman"/>
                          <a:ea typeface="Times New Roman"/>
                          <a:cs typeface="+mn-cs"/>
                        </a:rPr>
                        <a:t>Basics </a:t>
                      </a:r>
                      <a:r>
                        <a:rPr kumimoji="0" lang="tr-TR" sz="1500" kern="1200" dirty="0">
                          <a:solidFill>
                            <a:schemeClr val="dk1"/>
                          </a:solidFill>
                          <a:effectLst/>
                          <a:latin typeface="Times New Roman"/>
                          <a:ea typeface="Times New Roman"/>
                          <a:cs typeface="+mn-cs"/>
                        </a:rPr>
                        <a:t>of computer </a:t>
                      </a:r>
                      <a:r>
                        <a:rPr kumimoji="0" lang="tr-TR" sz="1500" kern="1200" dirty="0" smtClean="0">
                          <a:solidFill>
                            <a:schemeClr val="dk1"/>
                          </a:solidFill>
                          <a:effectLst/>
                          <a:latin typeface="Times New Roman"/>
                          <a:ea typeface="Times New Roman"/>
                          <a:cs typeface="+mn-cs"/>
                        </a:rPr>
                        <a:t>arithmetics </a:t>
                      </a:r>
                      <a:r>
                        <a:rPr kumimoji="0" lang="tr-TR" sz="1500" kern="1200" dirty="0">
                          <a:solidFill>
                            <a:schemeClr val="dk1"/>
                          </a:solidFill>
                          <a:effectLst/>
                          <a:latin typeface="Times New Roman"/>
                          <a:ea typeface="Times New Roman"/>
                          <a:cs typeface="+mn-cs"/>
                        </a:rPr>
                        <a:t>and logic design (cont.)</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Stallings Part III (Ch. 9-11), Comer Part I (Ch. 2-3)</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Theory, </a:t>
                      </a:r>
                      <a:r>
                        <a:rPr kumimoji="0" lang="tr-TR" sz="1500" kern="1200" dirty="0" smtClean="0">
                          <a:solidFill>
                            <a:schemeClr val="dk1"/>
                          </a:solidFill>
                          <a:effectLst/>
                          <a:latin typeface="Times New Roman"/>
                          <a:ea typeface="Times New Roman"/>
                          <a:cs typeface="+mn-cs"/>
                        </a:rPr>
                        <a:t>practice</a:t>
                      </a:r>
                      <a:r>
                        <a:rPr kumimoji="0" lang="de-DE" sz="1500" kern="1200" dirty="0" smtClean="0">
                          <a:solidFill>
                            <a:schemeClr val="dk1"/>
                          </a:solidFill>
                          <a:effectLst/>
                          <a:latin typeface="Times New Roman"/>
                          <a:ea typeface="Times New Roman"/>
                          <a:cs typeface="+mn-cs"/>
                        </a:rPr>
                        <a:t>, </a:t>
                      </a:r>
                      <a:r>
                        <a:rPr kumimoji="0" lang="de-DE" sz="1500" b="1" kern="1200" dirty="0" err="1" smtClean="0">
                          <a:solidFill>
                            <a:schemeClr val="dk1"/>
                          </a:solidFill>
                          <a:effectLst/>
                          <a:latin typeface="Times New Roman"/>
                          <a:ea typeface="Times New Roman"/>
                          <a:cs typeface="+mn-cs"/>
                        </a:rPr>
                        <a:t>assignment</a:t>
                      </a:r>
                      <a:endParaRPr kumimoji="0" lang="de-DE" sz="1500" kern="1200" dirty="0">
                        <a:solidFill>
                          <a:schemeClr val="dk1"/>
                        </a:solidFill>
                        <a:effectLst/>
                        <a:latin typeface="Times New Roman"/>
                        <a:ea typeface="Times New Roman"/>
                        <a:cs typeface="+mn-cs"/>
                      </a:endParaRPr>
                    </a:p>
                  </a:txBody>
                  <a:tcPr marL="68580" marR="68580" marT="0" marB="0"/>
                </a:tc>
                <a:extLst>
                  <a:ext uri="{0D108BD9-81ED-4DB2-BD59-A6C34878D82A}">
                    <a16:rowId xmlns:a16="http://schemas.microsoft.com/office/drawing/2014/main" val="10003"/>
                  </a:ext>
                </a:extLst>
              </a:tr>
              <a:tr h="461421">
                <a:tc>
                  <a:txBody>
                    <a:bodyPr/>
                    <a:lstStyle/>
                    <a:p>
                      <a:pPr algn="ctr">
                        <a:spcAft>
                          <a:spcPts val="0"/>
                        </a:spcAft>
                      </a:pPr>
                      <a:r>
                        <a:rPr lang="tr-TR" sz="1500" dirty="0">
                          <a:effectLst/>
                        </a:rPr>
                        <a:t>4</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Computer systems: Top-level view</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Stallings Ch. 3, Comer Ch. 4-5</a:t>
                      </a:r>
                      <a:endParaRPr kumimoji="0" lang="de-DE" sz="1500" kern="1200" dirty="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Theory, </a:t>
                      </a:r>
                      <a:r>
                        <a:rPr kumimoji="0" lang="tr-TR" sz="1500" kern="1200" dirty="0" smtClean="0">
                          <a:solidFill>
                            <a:schemeClr val="dk1"/>
                          </a:solidFill>
                          <a:effectLst/>
                          <a:latin typeface="Times New Roman"/>
                          <a:ea typeface="Times New Roman"/>
                          <a:cs typeface="+mn-cs"/>
                        </a:rPr>
                        <a:t>practice</a:t>
                      </a:r>
                      <a:r>
                        <a:rPr kumimoji="0" lang="de-DE" sz="1500" kern="1200" dirty="0" smtClean="0">
                          <a:solidFill>
                            <a:schemeClr val="dk1"/>
                          </a:solidFill>
                          <a:effectLst/>
                          <a:latin typeface="Times New Roman"/>
                          <a:ea typeface="Times New Roman"/>
                          <a:cs typeface="+mn-cs"/>
                        </a:rPr>
                        <a:t>, </a:t>
                      </a:r>
                      <a:r>
                        <a:rPr kumimoji="0" lang="de-DE" sz="1500" i="1" kern="1200" dirty="0" err="1" smtClean="0">
                          <a:solidFill>
                            <a:schemeClr val="dk1"/>
                          </a:solidFill>
                          <a:effectLst/>
                          <a:latin typeface="Times New Roman"/>
                          <a:ea typeface="Times New Roman"/>
                          <a:cs typeface="+mn-cs"/>
                        </a:rPr>
                        <a:t>quiz</a:t>
                      </a:r>
                      <a:endParaRPr kumimoji="0" lang="de-DE" sz="1500" kern="1200" dirty="0">
                        <a:solidFill>
                          <a:schemeClr val="dk1"/>
                        </a:solidFill>
                        <a:effectLst/>
                        <a:latin typeface="Times New Roman"/>
                        <a:ea typeface="Times New Roman"/>
                        <a:cs typeface="+mn-cs"/>
                      </a:endParaRPr>
                    </a:p>
                  </a:txBody>
                  <a:tcPr marL="68580" marR="68580" marT="0" marB="0"/>
                </a:tc>
                <a:extLst>
                  <a:ext uri="{0D108BD9-81ED-4DB2-BD59-A6C34878D82A}">
                    <a16:rowId xmlns:a16="http://schemas.microsoft.com/office/drawing/2014/main" val="10004"/>
                  </a:ext>
                </a:extLst>
              </a:tr>
              <a:tr h="685797">
                <a:tc>
                  <a:txBody>
                    <a:bodyPr/>
                    <a:lstStyle/>
                    <a:p>
                      <a:pPr algn="ctr">
                        <a:spcAft>
                          <a:spcPts val="0"/>
                        </a:spcAft>
                      </a:pPr>
                      <a:r>
                        <a:rPr lang="tr-TR" sz="1500" dirty="0">
                          <a:effectLst/>
                        </a:rPr>
                        <a:t>5</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Computer systems: Memory</a:t>
                      </a:r>
                      <a:endParaRPr kumimoji="0" lang="de-DE" sz="1500" kern="120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Stallings Ch. 4-6, Comer Part III (Ch. 10-13)</a:t>
                      </a:r>
                      <a:endParaRPr kumimoji="0" lang="de-DE" sz="1500" kern="120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Times New Roman"/>
                          <a:ea typeface="Times New Roman"/>
                          <a:cs typeface="+mn-cs"/>
                        </a:rPr>
                        <a:t>Theory, practice</a:t>
                      </a:r>
                      <a:endParaRPr kumimoji="0" lang="de-DE" sz="1500" kern="1200" dirty="0">
                        <a:solidFill>
                          <a:schemeClr val="dk1"/>
                        </a:solidFill>
                        <a:effectLst/>
                        <a:latin typeface="Times New Roman"/>
                        <a:ea typeface="Times New Roman"/>
                        <a:cs typeface="+mn-cs"/>
                      </a:endParaRPr>
                    </a:p>
                  </a:txBody>
                  <a:tcPr marL="68580" marR="68580" marT="0" marB="0"/>
                </a:tc>
                <a:extLst>
                  <a:ext uri="{0D108BD9-81ED-4DB2-BD59-A6C34878D82A}">
                    <a16:rowId xmlns:a16="http://schemas.microsoft.com/office/drawing/2014/main" val="10005"/>
                  </a:ext>
                </a:extLst>
              </a:tr>
              <a:tr h="832506">
                <a:tc>
                  <a:txBody>
                    <a:bodyPr/>
                    <a:lstStyle/>
                    <a:p>
                      <a:pPr algn="ctr">
                        <a:spcAft>
                          <a:spcPts val="0"/>
                        </a:spcAft>
                      </a:pPr>
                      <a:r>
                        <a:rPr lang="tr-TR" sz="1500" dirty="0">
                          <a:effectLst/>
                        </a:rPr>
                        <a:t>6</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Computer systems: Input &amp; Output</a:t>
                      </a:r>
                      <a:endParaRPr kumimoji="0" lang="de-DE" sz="1500" kern="1200">
                        <a:solidFill>
                          <a:schemeClr val="dk1"/>
                        </a:solidFill>
                        <a:effectLst/>
                        <a:latin typeface="Times New Roman"/>
                        <a:ea typeface="Times New Roman"/>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Times New Roman"/>
                          <a:ea typeface="Times New Roman"/>
                          <a:cs typeface="+mn-cs"/>
                        </a:rPr>
                        <a:t>Stallings Ch. 7-8, Comer Part IV (Ch. 14-17)</a:t>
                      </a:r>
                      <a:endParaRPr kumimoji="0" lang="de-DE" sz="1500" kern="1200">
                        <a:solidFill>
                          <a:schemeClr val="dk1"/>
                        </a:solidFill>
                        <a:effectLst/>
                        <a:latin typeface="Times New Roman"/>
                        <a:ea typeface="Times New Roman"/>
                        <a:cs typeface="+mn-cs"/>
                      </a:endParaRPr>
                    </a:p>
                  </a:txBody>
                  <a:tcPr marL="68580" marR="68580" marT="0" marB="0"/>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tr-TR" sz="1500" kern="1200" dirty="0">
                          <a:solidFill>
                            <a:schemeClr val="dk1"/>
                          </a:solidFill>
                          <a:effectLst/>
                          <a:latin typeface="Times New Roman"/>
                          <a:ea typeface="Times New Roman"/>
                          <a:cs typeface="+mn-cs"/>
                        </a:rPr>
                        <a:t>Theory, </a:t>
                      </a:r>
                      <a:r>
                        <a:rPr kumimoji="0" lang="tr-TR" sz="1500" kern="1200" dirty="0" smtClean="0">
                          <a:solidFill>
                            <a:schemeClr val="dk1"/>
                          </a:solidFill>
                          <a:effectLst/>
                          <a:latin typeface="Times New Roman"/>
                          <a:ea typeface="Times New Roman"/>
                          <a:cs typeface="+mn-cs"/>
                        </a:rPr>
                        <a:t>practice</a:t>
                      </a:r>
                      <a:r>
                        <a:rPr kumimoji="0" lang="de-DE" sz="1500" kern="1200" dirty="0" smtClean="0">
                          <a:solidFill>
                            <a:schemeClr val="dk1"/>
                          </a:solidFill>
                          <a:effectLst/>
                          <a:latin typeface="Times New Roman"/>
                          <a:ea typeface="Times New Roman"/>
                          <a:cs typeface="+mn-cs"/>
                        </a:rPr>
                        <a:t>, </a:t>
                      </a:r>
                      <a:r>
                        <a:rPr kumimoji="0" lang="de-DE" sz="1500" b="1" kern="1200" dirty="0" err="1" smtClean="0">
                          <a:solidFill>
                            <a:schemeClr val="dk1"/>
                          </a:solidFill>
                          <a:effectLst/>
                          <a:latin typeface="Times New Roman"/>
                          <a:ea typeface="Times New Roman"/>
                          <a:cs typeface="+mn-cs"/>
                        </a:rPr>
                        <a:t>assignment</a:t>
                      </a:r>
                      <a:endParaRPr kumimoji="0" lang="de-DE" sz="1500" kern="1200" dirty="0">
                        <a:solidFill>
                          <a:schemeClr val="dk1"/>
                        </a:solidFill>
                        <a:effectLst/>
                        <a:latin typeface="Times New Roman"/>
                        <a:ea typeface="Times New Roman"/>
                        <a:cs typeface="+mn-cs"/>
                      </a:endParaRPr>
                    </a:p>
                  </a:txBody>
                  <a:tcPr marL="68580" marR="68580" marT="0" marB="0"/>
                </a:tc>
                <a:extLst>
                  <a:ext uri="{0D108BD9-81ED-4DB2-BD59-A6C34878D82A}">
                    <a16:rowId xmlns:a16="http://schemas.microsoft.com/office/drawing/2014/main" val="10006"/>
                  </a:ext>
                </a:extLst>
              </a:tr>
              <a:tr h="744028">
                <a:tc>
                  <a:txBody>
                    <a:bodyPr/>
                    <a:lstStyle/>
                    <a:p>
                      <a:pPr algn="ctr">
                        <a:spcAft>
                          <a:spcPts val="0"/>
                        </a:spcAft>
                      </a:pPr>
                      <a:r>
                        <a:rPr lang="tr-TR" sz="1500" dirty="0">
                          <a:effectLst/>
                        </a:rPr>
                        <a:t>7</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CPU: Structure &amp; Function</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Stallings Ch. 14, Comer 6 &amp; 8</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practice</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7"/>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p:txBody>
          <a:bodyPr/>
          <a:lstStyle/>
          <a:p>
            <a:pPr eaLnBrk="1" hangingPunct="1"/>
            <a:r>
              <a:rPr lang="tr-TR" altLang="de-DE">
                <a:solidFill>
                  <a:schemeClr val="bg1"/>
                </a:solidFill>
              </a:rPr>
              <a:t>Course Schedule (Weekly) (Cont.)</a:t>
            </a:r>
            <a:endParaRPr lang="en-US" altLang="de-DE">
              <a:solidFill>
                <a:schemeClr val="bg1"/>
              </a:solidFill>
            </a:endParaRPr>
          </a:p>
        </p:txBody>
      </p:sp>
      <p:sp>
        <p:nvSpPr>
          <p:cNvPr id="27651"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765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8231C9-6B1B-4512-80C8-F0C3405ED81D}" type="slidenum">
              <a:rPr lang="en-US" altLang="en-US" smtClean="0">
                <a:solidFill>
                  <a:srgbClr val="6699FF"/>
                </a:solidFill>
              </a:rPr>
              <a:pPr/>
              <a:t>11</a:t>
            </a:fld>
            <a:endParaRPr lang="en-US" altLang="en-US">
              <a:solidFill>
                <a:srgbClr val="6699FF"/>
              </a:solidFill>
            </a:endParaRPr>
          </a:p>
        </p:txBody>
      </p:sp>
      <p:graphicFrame>
        <p:nvGraphicFramePr>
          <p:cNvPr id="3" name="Tabelle 2"/>
          <p:cNvGraphicFramePr>
            <a:graphicFrameLocks noGrp="1"/>
          </p:cNvGraphicFramePr>
          <p:nvPr>
            <p:extLst>
              <p:ext uri="{D42A27DB-BD31-4B8C-83A1-F6EECF244321}">
                <p14:modId xmlns:p14="http://schemas.microsoft.com/office/powerpoint/2010/main" val="3094108797"/>
              </p:ext>
            </p:extLst>
          </p:nvPr>
        </p:nvGraphicFramePr>
        <p:xfrm>
          <a:off x="304800" y="914400"/>
          <a:ext cx="8610600" cy="5926244"/>
        </p:xfrm>
        <a:graphic>
          <a:graphicData uri="http://schemas.openxmlformats.org/drawingml/2006/table">
            <a:tbl>
              <a:tblPr firstRow="1" firstCol="1" bandRow="1">
                <a:tableStyleId>{5C22544A-7EE6-4342-B048-85BDC9FD1C3A}</a:tableStyleId>
              </a:tblPr>
              <a:tblGrid>
                <a:gridCol w="588724">
                  <a:extLst>
                    <a:ext uri="{9D8B030D-6E8A-4147-A177-3AD203B41FA5}">
                      <a16:colId xmlns:a16="http://schemas.microsoft.com/office/drawing/2014/main" val="20000"/>
                    </a:ext>
                  </a:extLst>
                </a:gridCol>
                <a:gridCol w="3051650">
                  <a:extLst>
                    <a:ext uri="{9D8B030D-6E8A-4147-A177-3AD203B41FA5}">
                      <a16:colId xmlns:a16="http://schemas.microsoft.com/office/drawing/2014/main" val="20001"/>
                    </a:ext>
                  </a:extLst>
                </a:gridCol>
                <a:gridCol w="3051650">
                  <a:extLst>
                    <a:ext uri="{9D8B030D-6E8A-4147-A177-3AD203B41FA5}">
                      <a16:colId xmlns:a16="http://schemas.microsoft.com/office/drawing/2014/main" val="632455052"/>
                    </a:ext>
                  </a:extLst>
                </a:gridCol>
                <a:gridCol w="1918576">
                  <a:extLst>
                    <a:ext uri="{9D8B030D-6E8A-4147-A177-3AD203B41FA5}">
                      <a16:colId xmlns:a16="http://schemas.microsoft.com/office/drawing/2014/main" val="20002"/>
                    </a:ext>
                  </a:extLst>
                </a:gridCol>
              </a:tblGrid>
              <a:tr h="908210">
                <a:tc>
                  <a:txBody>
                    <a:bodyPr/>
                    <a:lstStyle/>
                    <a:p>
                      <a:pPr>
                        <a:spcAft>
                          <a:spcPts val="0"/>
                        </a:spcAft>
                      </a:pPr>
                      <a:r>
                        <a:rPr lang="tr-TR" sz="1500" dirty="0" err="1">
                          <a:effectLst/>
                        </a:rPr>
                        <a:t>Week</a:t>
                      </a:r>
                      <a:endParaRPr lang="de-DE" sz="1500" dirty="0">
                        <a:effectLst/>
                        <a:latin typeface="Times New Roman"/>
                        <a:ea typeface="Times New Roman"/>
                      </a:endParaRPr>
                    </a:p>
                  </a:txBody>
                  <a:tcPr marL="9525" marR="9525" marT="9525" marB="9525" anchor="ctr"/>
                </a:tc>
                <a:tc>
                  <a:txBody>
                    <a:bodyPr/>
                    <a:lstStyle/>
                    <a:p>
                      <a:pPr>
                        <a:spcAft>
                          <a:spcPts val="0"/>
                        </a:spcAft>
                      </a:pPr>
                      <a:r>
                        <a:rPr lang="tr-TR" sz="1500" dirty="0" err="1">
                          <a:effectLst/>
                        </a:rPr>
                        <a:t>Topics</a:t>
                      </a:r>
                      <a:endParaRPr lang="de-DE" sz="1500" dirty="0">
                        <a:effectLst/>
                        <a:latin typeface="Times New Roman"/>
                        <a:ea typeface="Times New Roman"/>
                      </a:endParaRP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500" dirty="0">
                          <a:effectLst/>
                        </a:rPr>
                        <a:t>Preliminary Preparation</a:t>
                      </a:r>
                      <a:endParaRPr lang="de-DE" sz="1500" dirty="0">
                        <a:effectLst/>
                        <a:latin typeface="Times New Roman"/>
                        <a:ea typeface="Times New Roman"/>
                      </a:endParaRPr>
                    </a:p>
                    <a:p>
                      <a:pPr>
                        <a:spcAft>
                          <a:spcPts val="0"/>
                        </a:spcAft>
                      </a:pPr>
                      <a:endParaRPr lang="de-DE" sz="1500" dirty="0">
                        <a:effectLst/>
                        <a:latin typeface="Times New Roman"/>
                        <a:ea typeface="Times New Roman"/>
                      </a:endParaRP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kern="1200" dirty="0">
                          <a:solidFill>
                            <a:schemeClr val="lt1"/>
                          </a:solidFill>
                          <a:effectLst/>
                          <a:latin typeface="+mn-lt"/>
                          <a:ea typeface="+mn-ea"/>
                          <a:cs typeface="+mn-cs"/>
                        </a:rPr>
                        <a:t>Methodology and Implementation (theory, practice, assignment </a:t>
                      </a:r>
                      <a:r>
                        <a:rPr kumimoji="0" lang="en-US" sz="1500" b="1" kern="1200" dirty="0" err="1">
                          <a:solidFill>
                            <a:schemeClr val="lt1"/>
                          </a:solidFill>
                          <a:effectLst/>
                          <a:latin typeface="+mn-lt"/>
                          <a:ea typeface="+mn-ea"/>
                          <a:cs typeface="+mn-cs"/>
                        </a:rPr>
                        <a:t>etc</a:t>
                      </a:r>
                      <a:r>
                        <a:rPr kumimoji="0" lang="en-US" sz="1500" b="1" kern="1200" dirty="0">
                          <a:solidFill>
                            <a:schemeClr val="lt1"/>
                          </a:solidFill>
                          <a:effectLst/>
                          <a:latin typeface="+mn-lt"/>
                          <a:ea typeface="+mn-ea"/>
                          <a:cs typeface="+mn-cs"/>
                        </a:rPr>
                        <a:t>)</a:t>
                      </a:r>
                      <a:endParaRPr lang="de-DE" sz="15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489199">
                <a:tc>
                  <a:txBody>
                    <a:bodyPr/>
                    <a:lstStyle/>
                    <a:p>
                      <a:pPr algn="ctr">
                        <a:spcAft>
                          <a:spcPts val="0"/>
                        </a:spcAft>
                      </a:pPr>
                      <a:r>
                        <a:rPr lang="tr-TR" sz="1500" dirty="0">
                          <a:effectLst/>
                        </a:rPr>
                        <a:t>8</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de-DE" sz="1500" kern="1200" dirty="0" smtClean="0">
                          <a:solidFill>
                            <a:schemeClr val="dk1"/>
                          </a:solidFill>
                          <a:effectLst/>
                          <a:latin typeface="+mn-lt"/>
                          <a:ea typeface="+mn-ea"/>
                          <a:cs typeface="+mn-cs"/>
                        </a:rPr>
                        <a:t>MIDTERM EXAM</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1"/>
                  </a:ext>
                </a:extLst>
              </a:tr>
              <a:tr h="496550">
                <a:tc>
                  <a:txBody>
                    <a:bodyPr/>
                    <a:lstStyle/>
                    <a:p>
                      <a:pPr algn="ctr">
                        <a:spcAft>
                          <a:spcPts val="0"/>
                        </a:spcAft>
                      </a:pPr>
                      <a:r>
                        <a:rPr lang="tr-TR" sz="1500" dirty="0">
                          <a:effectLst/>
                        </a:rPr>
                        <a:t>9</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CPU: RISC &amp; Superscalar processors  </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Stallings Ch. 15-16, Comer Ch. 18-19</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a:t>
                      </a:r>
                      <a:r>
                        <a:rPr kumimoji="0" lang="tr-TR" sz="1500" kern="1200" dirty="0" smtClean="0">
                          <a:solidFill>
                            <a:schemeClr val="dk1"/>
                          </a:solidFill>
                          <a:effectLst/>
                          <a:latin typeface="+mn-lt"/>
                          <a:ea typeface="+mn-ea"/>
                          <a:cs typeface="+mn-cs"/>
                        </a:rPr>
                        <a:t>practice</a:t>
                      </a:r>
                      <a:r>
                        <a:rPr kumimoji="0" lang="de-DE" sz="1500" kern="1200" dirty="0" smtClean="0">
                          <a:solidFill>
                            <a:schemeClr val="dk1"/>
                          </a:solidFill>
                          <a:effectLst/>
                          <a:latin typeface="+mn-lt"/>
                          <a:ea typeface="+mn-ea"/>
                          <a:cs typeface="+mn-cs"/>
                        </a:rPr>
                        <a:t>, </a:t>
                      </a:r>
                      <a:r>
                        <a:rPr kumimoji="0" lang="de-DE" sz="1500" b="1" kern="1200" dirty="0" err="1" smtClean="0">
                          <a:solidFill>
                            <a:schemeClr val="dk1"/>
                          </a:solidFill>
                          <a:effectLst/>
                          <a:latin typeface="+mn-lt"/>
                          <a:ea typeface="+mn-ea"/>
                          <a:cs typeface="+mn-cs"/>
                        </a:rPr>
                        <a:t>assignment</a:t>
                      </a:r>
                      <a:r>
                        <a:rPr kumimoji="0" lang="de-DE" sz="1500" b="0" kern="1200" dirty="0" smtClean="0">
                          <a:solidFill>
                            <a:schemeClr val="dk1"/>
                          </a:solidFill>
                          <a:effectLst/>
                          <a:latin typeface="+mn-lt"/>
                          <a:ea typeface="+mn-ea"/>
                          <a:cs typeface="+mn-cs"/>
                        </a:rPr>
                        <a:t>, </a:t>
                      </a:r>
                      <a:r>
                        <a:rPr kumimoji="0" lang="de-DE" sz="1500" b="0" i="1" kern="1200" dirty="0" err="1" smtClean="0">
                          <a:solidFill>
                            <a:schemeClr val="dk1"/>
                          </a:solidFill>
                          <a:effectLst/>
                          <a:latin typeface="+mn-lt"/>
                          <a:ea typeface="+mn-ea"/>
                          <a:cs typeface="+mn-cs"/>
                        </a:rPr>
                        <a:t>quiz</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r h="733798">
                <a:tc>
                  <a:txBody>
                    <a:bodyPr/>
                    <a:lstStyle/>
                    <a:p>
                      <a:pPr algn="ctr">
                        <a:spcAft>
                          <a:spcPts val="0"/>
                        </a:spcAft>
                      </a:pPr>
                      <a:r>
                        <a:rPr lang="tr-TR" sz="1500" dirty="0">
                          <a:effectLst/>
                        </a:rPr>
                        <a:t>10</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a:solidFill>
                            <a:schemeClr val="dk1"/>
                          </a:solidFill>
                          <a:effectLst/>
                          <a:latin typeface="+mn-lt"/>
                          <a:ea typeface="+mn-ea"/>
                          <a:cs typeface="+mn-cs"/>
                        </a:rPr>
                        <a:t>Parallelism: Parallel processing</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Stallings Ch. 17, Comer ch. 18</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practice</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3"/>
                  </a:ext>
                </a:extLst>
              </a:tr>
              <a:tr h="496550">
                <a:tc>
                  <a:txBody>
                    <a:bodyPr/>
                    <a:lstStyle/>
                    <a:p>
                      <a:pPr algn="ctr">
                        <a:spcAft>
                          <a:spcPts val="0"/>
                        </a:spcAft>
                      </a:pPr>
                      <a:r>
                        <a:rPr lang="tr-TR" sz="1500" dirty="0">
                          <a:effectLst/>
                        </a:rPr>
                        <a:t>11</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a:solidFill>
                            <a:schemeClr val="dk1"/>
                          </a:solidFill>
                          <a:effectLst/>
                          <a:latin typeface="+mn-lt"/>
                          <a:ea typeface="+mn-ea"/>
                          <a:cs typeface="+mn-cs"/>
                        </a:rPr>
                        <a:t>Parallelism: Parallel processing</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mn-lt"/>
                          <a:ea typeface="+mn-ea"/>
                          <a:cs typeface="+mn-cs"/>
                        </a:rPr>
                        <a:t>Stallings Ch. 17, Comer ch. 18</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a:t>
                      </a:r>
                      <a:r>
                        <a:rPr kumimoji="0" lang="tr-TR" sz="1500" kern="1200" dirty="0" smtClean="0">
                          <a:solidFill>
                            <a:schemeClr val="dk1"/>
                          </a:solidFill>
                          <a:effectLst/>
                          <a:latin typeface="+mn-lt"/>
                          <a:ea typeface="+mn-ea"/>
                          <a:cs typeface="+mn-cs"/>
                        </a:rPr>
                        <a:t>practice</a:t>
                      </a:r>
                      <a:r>
                        <a:rPr kumimoji="0" lang="de-DE" sz="1500" kern="1200" dirty="0" smtClean="0">
                          <a:solidFill>
                            <a:schemeClr val="dk1"/>
                          </a:solidFill>
                          <a:effectLst/>
                          <a:latin typeface="+mn-lt"/>
                          <a:ea typeface="+mn-ea"/>
                          <a:cs typeface="+mn-cs"/>
                        </a:rPr>
                        <a:t>, </a:t>
                      </a:r>
                      <a:r>
                        <a:rPr kumimoji="0" lang="de-DE" sz="1500" b="1" kern="1200" dirty="0" err="1" smtClean="0">
                          <a:solidFill>
                            <a:schemeClr val="dk1"/>
                          </a:solidFill>
                          <a:effectLst/>
                          <a:latin typeface="+mn-lt"/>
                          <a:ea typeface="+mn-ea"/>
                          <a:cs typeface="+mn-cs"/>
                        </a:rPr>
                        <a:t>assignment</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4"/>
                  </a:ext>
                </a:extLst>
              </a:tr>
              <a:tr h="496550">
                <a:tc>
                  <a:txBody>
                    <a:bodyPr/>
                    <a:lstStyle/>
                    <a:p>
                      <a:pPr algn="ctr">
                        <a:spcAft>
                          <a:spcPts val="0"/>
                        </a:spcAft>
                      </a:pPr>
                      <a:r>
                        <a:rPr lang="tr-TR" sz="1500" dirty="0">
                          <a:effectLst/>
                        </a:rPr>
                        <a:t>12</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a:solidFill>
                            <a:schemeClr val="dk1"/>
                          </a:solidFill>
                          <a:effectLst/>
                          <a:latin typeface="+mn-lt"/>
                          <a:ea typeface="+mn-ea"/>
                          <a:cs typeface="+mn-cs"/>
                        </a:rPr>
                        <a:t>Parallelism: Multicore processors &amp; GPGPUs</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mn-lt"/>
                          <a:ea typeface="+mn-ea"/>
                          <a:cs typeface="+mn-cs"/>
                        </a:rPr>
                        <a:t>Stallings Ch. 18-19</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a:t>
                      </a:r>
                      <a:r>
                        <a:rPr kumimoji="0" lang="tr-TR" sz="1500" kern="1200" dirty="0" smtClean="0">
                          <a:solidFill>
                            <a:schemeClr val="dk1"/>
                          </a:solidFill>
                          <a:effectLst/>
                          <a:latin typeface="+mn-lt"/>
                          <a:ea typeface="+mn-ea"/>
                          <a:cs typeface="+mn-cs"/>
                        </a:rPr>
                        <a:t>practice</a:t>
                      </a:r>
                      <a:r>
                        <a:rPr kumimoji="0" lang="de-DE" sz="1500" kern="1200" dirty="0" smtClean="0">
                          <a:solidFill>
                            <a:schemeClr val="dk1"/>
                          </a:solidFill>
                          <a:effectLst/>
                          <a:latin typeface="+mn-lt"/>
                          <a:ea typeface="+mn-ea"/>
                          <a:cs typeface="+mn-cs"/>
                        </a:rPr>
                        <a:t>, </a:t>
                      </a:r>
                      <a:r>
                        <a:rPr kumimoji="0" lang="de-DE" sz="1500" i="1" kern="1200" dirty="0" err="1" smtClean="0">
                          <a:solidFill>
                            <a:schemeClr val="dk1"/>
                          </a:solidFill>
                          <a:effectLst/>
                          <a:latin typeface="+mn-lt"/>
                          <a:ea typeface="+mn-ea"/>
                          <a:cs typeface="+mn-cs"/>
                        </a:rPr>
                        <a:t>quiz</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5"/>
                  </a:ext>
                </a:extLst>
              </a:tr>
              <a:tr h="669989">
                <a:tc>
                  <a:txBody>
                    <a:bodyPr/>
                    <a:lstStyle/>
                    <a:p>
                      <a:pPr algn="ctr">
                        <a:spcAft>
                          <a:spcPts val="0"/>
                        </a:spcAft>
                      </a:pPr>
                      <a:r>
                        <a:rPr lang="tr-TR" sz="1500" dirty="0">
                          <a:effectLst/>
                        </a:rPr>
                        <a:t>13</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a:solidFill>
                            <a:schemeClr val="dk1"/>
                          </a:solidFill>
                          <a:effectLst/>
                          <a:latin typeface="+mn-lt"/>
                          <a:ea typeface="+mn-ea"/>
                          <a:cs typeface="+mn-cs"/>
                        </a:rPr>
                        <a:t>Control Unit (CU)</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mn-lt"/>
                          <a:ea typeface="+mn-ea"/>
                          <a:cs typeface="+mn-cs"/>
                        </a:rPr>
                        <a:t>Stallings Part VI (Ch. 20-21) </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a:t>
                      </a:r>
                      <a:r>
                        <a:rPr kumimoji="0" lang="tr-TR" sz="1500" kern="1200" dirty="0" smtClean="0">
                          <a:solidFill>
                            <a:schemeClr val="dk1"/>
                          </a:solidFill>
                          <a:effectLst/>
                          <a:latin typeface="+mn-lt"/>
                          <a:ea typeface="+mn-ea"/>
                          <a:cs typeface="+mn-cs"/>
                        </a:rPr>
                        <a:t>practice</a:t>
                      </a:r>
                      <a:r>
                        <a:rPr kumimoji="0" lang="de-DE" sz="1500" kern="1200" dirty="0" smtClean="0">
                          <a:solidFill>
                            <a:schemeClr val="dk1"/>
                          </a:solidFill>
                          <a:effectLst/>
                          <a:latin typeface="+mn-lt"/>
                          <a:ea typeface="+mn-ea"/>
                          <a:cs typeface="+mn-cs"/>
                        </a:rPr>
                        <a:t>, </a:t>
                      </a:r>
                      <a:r>
                        <a:rPr kumimoji="0" lang="de-DE" sz="1500" b="1" kern="1200" dirty="0" err="1" smtClean="0">
                          <a:solidFill>
                            <a:schemeClr val="dk1"/>
                          </a:solidFill>
                          <a:effectLst/>
                          <a:latin typeface="+mn-lt"/>
                          <a:ea typeface="+mn-ea"/>
                          <a:cs typeface="+mn-cs"/>
                        </a:rPr>
                        <a:t>assignment</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6"/>
                  </a:ext>
                </a:extLst>
              </a:tr>
              <a:tr h="733798">
                <a:tc>
                  <a:txBody>
                    <a:bodyPr/>
                    <a:lstStyle/>
                    <a:p>
                      <a:pPr algn="ctr">
                        <a:spcAft>
                          <a:spcPts val="0"/>
                        </a:spcAft>
                      </a:pPr>
                      <a:r>
                        <a:rPr lang="tr-TR" sz="1500">
                          <a:effectLst/>
                        </a:rPr>
                        <a:t>14</a:t>
                      </a:r>
                      <a:endParaRPr lang="de-DE" sz="150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Input/Output</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a:solidFill>
                            <a:schemeClr val="dk1"/>
                          </a:solidFill>
                          <a:effectLst/>
                          <a:latin typeface="+mn-lt"/>
                          <a:ea typeface="+mn-ea"/>
                          <a:cs typeface="+mn-cs"/>
                        </a:rPr>
                        <a:t>Stallings Ch. 7, Comer Part IV (Ch. 14-17)</a:t>
                      </a:r>
                      <a:endParaRPr kumimoji="0" lang="de-DE" sz="1500" kern="120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a:t>
                      </a:r>
                      <a:r>
                        <a:rPr kumimoji="0" lang="tr-TR" sz="1500" kern="1200" dirty="0" smtClean="0">
                          <a:solidFill>
                            <a:schemeClr val="dk1"/>
                          </a:solidFill>
                          <a:effectLst/>
                          <a:latin typeface="+mn-lt"/>
                          <a:ea typeface="+mn-ea"/>
                          <a:cs typeface="+mn-cs"/>
                        </a:rPr>
                        <a:t>practice</a:t>
                      </a:r>
                      <a:r>
                        <a:rPr kumimoji="0" lang="de-DE" sz="1500" kern="1200" dirty="0" smtClean="0">
                          <a:solidFill>
                            <a:schemeClr val="dk1"/>
                          </a:solidFill>
                          <a:effectLst/>
                          <a:latin typeface="+mn-lt"/>
                          <a:ea typeface="+mn-ea"/>
                          <a:cs typeface="+mn-cs"/>
                        </a:rPr>
                        <a:t>, </a:t>
                      </a:r>
                      <a:r>
                        <a:rPr kumimoji="0" lang="de-DE" sz="1500" i="1" kern="1200" dirty="0" err="1" smtClean="0">
                          <a:solidFill>
                            <a:schemeClr val="dk1"/>
                          </a:solidFill>
                          <a:effectLst/>
                          <a:latin typeface="+mn-lt"/>
                          <a:ea typeface="+mn-ea"/>
                          <a:cs typeface="+mn-cs"/>
                        </a:rPr>
                        <a:t>quiz</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7"/>
                  </a:ext>
                </a:extLst>
              </a:tr>
              <a:tr h="496550">
                <a:tc>
                  <a:txBody>
                    <a:bodyPr/>
                    <a:lstStyle/>
                    <a:p>
                      <a:pPr algn="ctr">
                        <a:spcAft>
                          <a:spcPts val="0"/>
                        </a:spcAft>
                      </a:pPr>
                      <a:r>
                        <a:rPr lang="tr-TR" sz="1500" dirty="0">
                          <a:effectLst/>
                        </a:rPr>
                        <a:t>15</a:t>
                      </a:r>
                      <a:endParaRPr lang="de-DE" sz="1500" dirty="0">
                        <a:effectLst/>
                        <a:latin typeface="Times New Roman"/>
                        <a:ea typeface="Times New Roman"/>
                      </a:endParaRPr>
                    </a:p>
                  </a:txBody>
                  <a:tcPr marL="9525" marR="9525" marT="9525" marB="9525" anchor="ctr"/>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Input/Output (cont.)</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Stallings Ch. 7, Comer Part IV (Ch. 14-17)</a:t>
                      </a:r>
                      <a:endParaRPr kumimoji="0" lang="de-DE" sz="1500" kern="1200" dirty="0">
                        <a:solidFill>
                          <a:schemeClr val="dk1"/>
                        </a:solidFill>
                        <a:effectLst/>
                        <a:latin typeface="+mn-lt"/>
                        <a:ea typeface="+mn-ea"/>
                        <a:cs typeface="+mn-cs"/>
                      </a:endParaRPr>
                    </a:p>
                  </a:txBody>
                  <a:tcPr marL="68580" marR="68580" marT="0" marB="0"/>
                </a:tc>
                <a:tc>
                  <a:txBody>
                    <a:bodyPr/>
                    <a:lstStyle/>
                    <a:p>
                      <a:pPr algn="l">
                        <a:lnSpc>
                          <a:spcPct val="115000"/>
                        </a:lnSpc>
                        <a:spcAft>
                          <a:spcPts val="1000"/>
                        </a:spcAft>
                      </a:pPr>
                      <a:r>
                        <a:rPr kumimoji="0" lang="tr-TR" sz="1500" kern="1200" dirty="0">
                          <a:solidFill>
                            <a:schemeClr val="dk1"/>
                          </a:solidFill>
                          <a:effectLst/>
                          <a:latin typeface="+mn-lt"/>
                          <a:ea typeface="+mn-ea"/>
                          <a:cs typeface="+mn-cs"/>
                        </a:rPr>
                        <a:t>Theory, practice</a:t>
                      </a:r>
                      <a:endParaRPr kumimoji="0" lang="de-DE" sz="15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8"/>
                  </a:ext>
                </a:extLst>
              </a:tr>
              <a:tr h="244604">
                <a:tc>
                  <a:txBody>
                    <a:bodyPr/>
                    <a:lstStyle/>
                    <a:p>
                      <a:pPr algn="ctr">
                        <a:spcAft>
                          <a:spcPts val="0"/>
                        </a:spcAft>
                      </a:pPr>
                      <a:r>
                        <a:rPr lang="de-DE" sz="1500" dirty="0">
                          <a:effectLst/>
                          <a:latin typeface="Times New Roman"/>
                          <a:ea typeface="Times New Roman"/>
                        </a:rPr>
                        <a:t>16</a:t>
                      </a:r>
                    </a:p>
                  </a:txBody>
                  <a:tcPr marL="9525" marR="9525" marT="9525" marB="9525" anchor="ctr"/>
                </a:tc>
                <a:tc>
                  <a:txBody>
                    <a:bodyPr/>
                    <a:lstStyle/>
                    <a:p>
                      <a:pPr algn="l">
                        <a:lnSpc>
                          <a:spcPct val="115000"/>
                        </a:lnSpc>
                        <a:spcAft>
                          <a:spcPts val="0"/>
                        </a:spcAft>
                      </a:pPr>
                      <a:r>
                        <a:rPr kumimoji="0" lang="de-DE" sz="1500" kern="1200" dirty="0">
                          <a:solidFill>
                            <a:schemeClr val="dk1"/>
                          </a:solidFill>
                          <a:effectLst/>
                          <a:latin typeface="+mn-lt"/>
                          <a:ea typeface="+mn-ea"/>
                          <a:cs typeface="+mn-cs"/>
                        </a:rPr>
                        <a:t>FINAL EXAM</a:t>
                      </a:r>
                    </a:p>
                  </a:txBody>
                  <a:tcPr marL="68580" marR="68580" marT="0" marB="0"/>
                </a:tc>
                <a:tc>
                  <a:txBody>
                    <a:bodyPr/>
                    <a:lstStyle/>
                    <a:p>
                      <a:pPr algn="l">
                        <a:lnSpc>
                          <a:spcPct val="115000"/>
                        </a:lnSpc>
                        <a:spcAft>
                          <a:spcPts val="0"/>
                        </a:spcAft>
                      </a:pPr>
                      <a:endParaRPr kumimoji="0" lang="de-DE" sz="1500" kern="1200" dirty="0">
                        <a:solidFill>
                          <a:schemeClr val="dk1"/>
                        </a:solidFill>
                        <a:effectLst/>
                        <a:latin typeface="+mn-lt"/>
                        <a:ea typeface="+mn-ea"/>
                        <a:cs typeface="+mn-cs"/>
                      </a:endParaRPr>
                    </a:p>
                  </a:txBody>
                  <a:tcPr marL="68580" marR="68580" marT="0" marB="0"/>
                </a:tc>
                <a:tc>
                  <a:txBody>
                    <a:bodyPr/>
                    <a:lstStyle/>
                    <a:p>
                      <a:pPr>
                        <a:spcAft>
                          <a:spcPts val="0"/>
                        </a:spcAft>
                      </a:pPr>
                      <a:endParaRPr kumimoji="0" lang="de-DE" sz="1500" kern="1200" dirty="0">
                        <a:solidFill>
                          <a:schemeClr val="dk1"/>
                        </a:solidFill>
                        <a:effectLst/>
                        <a:latin typeface="+mn-lt"/>
                        <a:ea typeface="+mn-ea"/>
                        <a:cs typeface="+mn-cs"/>
                      </a:endParaRPr>
                    </a:p>
                  </a:txBody>
                  <a:tcPr marL="9525" marR="9525" marT="9525" marB="9525"/>
                </a:tc>
                <a:extLst>
                  <a:ext uri="{0D108BD9-81ED-4DB2-BD59-A6C34878D82A}">
                    <a16:rowId xmlns:a16="http://schemas.microsoft.com/office/drawing/2014/main" val="4158175129"/>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457200" y="152400"/>
            <a:ext cx="8229600" cy="762000"/>
          </a:xfrm>
        </p:spPr>
        <p:txBody>
          <a:bodyPr/>
          <a:lstStyle/>
          <a:p>
            <a:pPr eaLnBrk="1" hangingPunct="1"/>
            <a:r>
              <a:rPr lang="tr-TR" altLang="de-DE">
                <a:solidFill>
                  <a:schemeClr val="bg1"/>
                </a:solidFill>
              </a:rPr>
              <a:t>Assessment</a:t>
            </a:r>
            <a:r>
              <a:rPr lang="de-DE" altLang="de-DE">
                <a:solidFill>
                  <a:schemeClr val="bg1"/>
                </a:solidFill>
              </a:rPr>
              <a:t> (tentative)</a:t>
            </a:r>
            <a:endParaRPr lang="en-US" altLang="de-DE" sz="3800">
              <a:solidFill>
                <a:schemeClr val="bg1"/>
              </a:solidFill>
            </a:endParaRPr>
          </a:p>
        </p:txBody>
      </p:sp>
      <p:sp>
        <p:nvSpPr>
          <p:cNvPr id="29699"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29700"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E90277-7016-487F-B0A1-F4F3114D4965}" type="slidenum">
              <a:rPr lang="en-US" altLang="en-US" smtClean="0">
                <a:solidFill>
                  <a:srgbClr val="6699FF"/>
                </a:solidFill>
              </a:rPr>
              <a:pPr/>
              <a:t>12</a:t>
            </a:fld>
            <a:endParaRPr lang="en-US" altLang="en-US">
              <a:solidFill>
                <a:srgbClr val="6699FF"/>
              </a:solidFill>
            </a:endParaRPr>
          </a:p>
        </p:txBody>
      </p:sp>
      <p:graphicFrame>
        <p:nvGraphicFramePr>
          <p:cNvPr id="2" name="Tabelle 1"/>
          <p:cNvGraphicFramePr>
            <a:graphicFrameLocks noGrp="1"/>
          </p:cNvGraphicFramePr>
          <p:nvPr>
            <p:extLst>
              <p:ext uri="{D42A27DB-BD31-4B8C-83A1-F6EECF244321}">
                <p14:modId xmlns:p14="http://schemas.microsoft.com/office/powerpoint/2010/main" val="2315312371"/>
              </p:ext>
            </p:extLst>
          </p:nvPr>
        </p:nvGraphicFramePr>
        <p:xfrm>
          <a:off x="381000" y="914400"/>
          <a:ext cx="8610600" cy="5641977"/>
        </p:xfrm>
        <a:graphic>
          <a:graphicData uri="http://schemas.openxmlformats.org/drawingml/2006/table">
            <a:tbl>
              <a:tblPr firstRow="1" firstCol="1" bandRow="1">
                <a:tableStyleId>{5C22544A-7EE6-4342-B048-85BDC9FD1C3A}</a:tableStyleId>
              </a:tblPr>
              <a:tblGrid>
                <a:gridCol w="5817971">
                  <a:extLst>
                    <a:ext uri="{9D8B030D-6E8A-4147-A177-3AD203B41FA5}">
                      <a16:colId xmlns:a16="http://schemas.microsoft.com/office/drawing/2014/main" val="20000"/>
                    </a:ext>
                  </a:extLst>
                </a:gridCol>
                <a:gridCol w="1447707">
                  <a:extLst>
                    <a:ext uri="{9D8B030D-6E8A-4147-A177-3AD203B41FA5}">
                      <a16:colId xmlns:a16="http://schemas.microsoft.com/office/drawing/2014/main" val="20001"/>
                    </a:ext>
                  </a:extLst>
                </a:gridCol>
                <a:gridCol w="1344922">
                  <a:extLst>
                    <a:ext uri="{9D8B030D-6E8A-4147-A177-3AD203B41FA5}">
                      <a16:colId xmlns:a16="http://schemas.microsoft.com/office/drawing/2014/main" val="20002"/>
                    </a:ext>
                  </a:extLst>
                </a:gridCol>
              </a:tblGrid>
              <a:tr h="501723">
                <a:tc>
                  <a:txBody>
                    <a:bodyPr/>
                    <a:lstStyle/>
                    <a:p>
                      <a:pPr>
                        <a:spcAft>
                          <a:spcPts val="0"/>
                        </a:spcAft>
                      </a:pPr>
                      <a:r>
                        <a:rPr lang="tr-TR" sz="1400" dirty="0" err="1">
                          <a:effectLst/>
                        </a:rPr>
                        <a:t>Semester</a:t>
                      </a:r>
                      <a:r>
                        <a:rPr lang="tr-TR" sz="1400" dirty="0">
                          <a:effectLst/>
                        </a:rPr>
                        <a:t> </a:t>
                      </a:r>
                      <a:r>
                        <a:rPr lang="tr-TR" sz="1400" dirty="0" err="1">
                          <a:effectLst/>
                        </a:rPr>
                        <a:t>Activities</a:t>
                      </a:r>
                      <a:r>
                        <a:rPr lang="tr-TR" sz="1400" dirty="0">
                          <a:effectLst/>
                        </a:rPr>
                        <a:t>/ </a:t>
                      </a:r>
                      <a:r>
                        <a:rPr lang="tr-TR" sz="1400" dirty="0" err="1">
                          <a:effectLst/>
                        </a:rPr>
                        <a:t>Studies</a:t>
                      </a: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spcAft>
                          <a:spcPts val="0"/>
                        </a:spcAft>
                      </a:pPr>
                      <a:r>
                        <a:rPr lang="tr-TR" sz="1400" dirty="0">
                          <a:effectLst/>
                        </a:rPr>
                        <a:t>NUMBER</a:t>
                      </a:r>
                      <a:endParaRPr lang="de-DE" sz="1400" dirty="0">
                        <a:effectLst/>
                        <a:latin typeface="Times New Roman"/>
                        <a:ea typeface="Times New Roman"/>
                      </a:endParaRPr>
                    </a:p>
                  </a:txBody>
                  <a:tcPr marL="9525" marR="9525" marT="9525" marB="9525" anchor="ctr"/>
                </a:tc>
                <a:tc>
                  <a:txBody>
                    <a:bodyPr/>
                    <a:lstStyle/>
                    <a:p>
                      <a:pPr>
                        <a:spcAft>
                          <a:spcPts val="0"/>
                        </a:spcAft>
                      </a:pPr>
                      <a:r>
                        <a:rPr lang="tr-TR" sz="1400" dirty="0">
                          <a:effectLst/>
                        </a:rPr>
                        <a:t>WEIGHT in %</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0"/>
                  </a:ext>
                </a:extLst>
              </a:tr>
              <a:tr h="267151">
                <a:tc>
                  <a:txBody>
                    <a:bodyPr/>
                    <a:lstStyle/>
                    <a:p>
                      <a:pPr>
                        <a:spcAft>
                          <a:spcPts val="0"/>
                        </a:spcAft>
                      </a:pPr>
                      <a:r>
                        <a:rPr lang="tr-TR" sz="1400" dirty="0" err="1">
                          <a:effectLst/>
                        </a:rPr>
                        <a:t>Mid</a:t>
                      </a:r>
                      <a:r>
                        <a:rPr lang="tr-TR" sz="1400" dirty="0">
                          <a:effectLst/>
                        </a:rPr>
                        <a:t>- </a:t>
                      </a:r>
                      <a:r>
                        <a:rPr lang="tr-TR" sz="1400" dirty="0" err="1">
                          <a:effectLst/>
                        </a:rPr>
                        <a:t>Term</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1</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smtClean="0">
                          <a:effectLst/>
                        </a:rPr>
                        <a:t>15</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1"/>
                  </a:ext>
                </a:extLst>
              </a:tr>
              <a:tr h="267151">
                <a:tc>
                  <a:txBody>
                    <a:bodyPr/>
                    <a:lstStyle/>
                    <a:p>
                      <a:pPr>
                        <a:spcAft>
                          <a:spcPts val="0"/>
                        </a:spcAft>
                      </a:pPr>
                      <a:r>
                        <a:rPr lang="tr-TR" sz="1400">
                          <a:effectLst/>
                        </a:rPr>
                        <a:t>Attendance</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2"/>
                  </a:ext>
                </a:extLst>
              </a:tr>
              <a:tr h="267151">
                <a:tc>
                  <a:txBody>
                    <a:bodyPr/>
                    <a:lstStyle/>
                    <a:p>
                      <a:pPr>
                        <a:spcAft>
                          <a:spcPts val="0"/>
                        </a:spcAft>
                      </a:pPr>
                      <a:r>
                        <a:rPr lang="tr-TR" sz="1400">
                          <a:effectLst/>
                        </a:rPr>
                        <a:t>Quiz</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latin typeface="+mn-lt"/>
                          <a:ea typeface="+mn-ea"/>
                        </a:rPr>
                        <a:t>4</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20</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3"/>
                  </a:ext>
                </a:extLst>
              </a:tr>
              <a:tr h="267151">
                <a:tc>
                  <a:txBody>
                    <a:bodyPr/>
                    <a:lstStyle/>
                    <a:p>
                      <a:pPr>
                        <a:spcAft>
                          <a:spcPts val="0"/>
                        </a:spcAft>
                      </a:pPr>
                      <a:r>
                        <a:rPr lang="tr-TR" sz="1400">
                          <a:effectLst/>
                        </a:rPr>
                        <a:t>Assignment (s)</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latin typeface="+mn-lt"/>
                          <a:ea typeface="+mn-ea"/>
                        </a:rPr>
                        <a:t>5</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smtClean="0">
                          <a:effectLst/>
                        </a:rPr>
                        <a:t>10</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4"/>
                  </a:ext>
                </a:extLst>
              </a:tr>
              <a:tr h="267151">
                <a:tc>
                  <a:txBody>
                    <a:bodyPr/>
                    <a:lstStyle/>
                    <a:p>
                      <a:pPr>
                        <a:spcAft>
                          <a:spcPts val="0"/>
                        </a:spcAft>
                      </a:pPr>
                      <a:r>
                        <a:rPr lang="tr-TR" sz="1400">
                          <a:effectLst/>
                        </a:rPr>
                        <a:t>Project</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latin typeface="+mn-lt"/>
                          <a:ea typeface="+mn-ea"/>
                        </a:rPr>
                        <a:t>1</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smtClean="0">
                          <a:effectLst/>
                        </a:rPr>
                        <a:t>15</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5"/>
                  </a:ext>
                </a:extLst>
              </a:tr>
              <a:tr h="267151">
                <a:tc>
                  <a:txBody>
                    <a:bodyPr/>
                    <a:lstStyle/>
                    <a:p>
                      <a:pPr>
                        <a:spcAft>
                          <a:spcPts val="0"/>
                        </a:spcAft>
                      </a:pPr>
                      <a:r>
                        <a:rPr lang="tr-TR" sz="1400">
                          <a:effectLst/>
                        </a:rPr>
                        <a:t>Laboratory</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6"/>
                  </a:ext>
                </a:extLst>
              </a:tr>
              <a:tr h="267151">
                <a:tc>
                  <a:txBody>
                    <a:bodyPr/>
                    <a:lstStyle/>
                    <a:p>
                      <a:pPr>
                        <a:spcAft>
                          <a:spcPts val="0"/>
                        </a:spcAft>
                      </a:pPr>
                      <a:r>
                        <a:rPr lang="tr-TR" sz="1400">
                          <a:effectLst/>
                        </a:rPr>
                        <a:t>Field Studies (Technical Visits)</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7"/>
                  </a:ext>
                </a:extLst>
              </a:tr>
              <a:tr h="267151">
                <a:tc>
                  <a:txBody>
                    <a:bodyPr/>
                    <a:lstStyle/>
                    <a:p>
                      <a:pPr>
                        <a:spcAft>
                          <a:spcPts val="0"/>
                        </a:spcAft>
                      </a:pPr>
                      <a:r>
                        <a:rPr lang="tr-TR" sz="1400">
                          <a:effectLst/>
                        </a:rPr>
                        <a:t>Presentation/ Seminar</a:t>
                      </a:r>
                      <a:endParaRPr lang="de-DE" sz="140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8"/>
                  </a:ext>
                </a:extLst>
              </a:tr>
              <a:tr h="501723">
                <a:tc>
                  <a:txBody>
                    <a:bodyPr/>
                    <a:lstStyle/>
                    <a:p>
                      <a:pPr>
                        <a:spcAft>
                          <a:spcPts val="0"/>
                        </a:spcAft>
                      </a:pPr>
                      <a:r>
                        <a:rPr lang="tr-TR" sz="1400" dirty="0">
                          <a:effectLst/>
                        </a:rPr>
                        <a:t>Practice (Laboratory, Virtual Court, Studio Studies etc.)</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09"/>
                  </a:ext>
                </a:extLst>
              </a:tr>
              <a:tr h="311652">
                <a:tc>
                  <a:txBody>
                    <a:bodyPr/>
                    <a:lstStyle/>
                    <a:p>
                      <a:pPr>
                        <a:spcAft>
                          <a:spcPts val="0"/>
                        </a:spcAft>
                      </a:pPr>
                      <a:r>
                        <a:rPr lang="tr-TR" sz="1400">
                          <a:effectLst/>
                        </a:rPr>
                        <a:t>Other (Placement/Internship etc.)</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10"/>
                  </a:ext>
                </a:extLst>
              </a:tr>
              <a:tr h="267151">
                <a:tc>
                  <a:txBody>
                    <a:bodyPr/>
                    <a:lstStyle/>
                    <a:p>
                      <a:pPr>
                        <a:spcAft>
                          <a:spcPts val="0"/>
                        </a:spcAft>
                      </a:pPr>
                      <a:r>
                        <a:rPr lang="tr-TR" sz="1400">
                          <a:effectLst/>
                        </a:rPr>
                        <a:t>TOTAL</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b="1" dirty="0" smtClean="0">
                          <a:effectLst/>
                        </a:rPr>
                        <a:t>60</a:t>
                      </a:r>
                      <a:endParaRPr lang="de-DE" sz="1400" b="1" dirty="0">
                        <a:effectLst/>
                        <a:latin typeface="Times New Roman"/>
                        <a:ea typeface="Times New Roman"/>
                      </a:endParaRPr>
                    </a:p>
                  </a:txBody>
                  <a:tcPr marL="9525" marR="9525" marT="9525" marB="9525" anchor="ctr"/>
                </a:tc>
                <a:extLst>
                  <a:ext uri="{0D108BD9-81ED-4DB2-BD59-A6C34878D82A}">
                    <a16:rowId xmlns:a16="http://schemas.microsoft.com/office/drawing/2014/main" val="10011"/>
                  </a:ext>
                </a:extLst>
              </a:tr>
              <a:tr h="501723">
                <a:tc>
                  <a:txBody>
                    <a:bodyPr/>
                    <a:lstStyle/>
                    <a:p>
                      <a:pPr>
                        <a:spcAft>
                          <a:spcPts val="0"/>
                        </a:spcAft>
                      </a:pPr>
                      <a:r>
                        <a:rPr lang="tr-TR" sz="1400">
                          <a:effectLst/>
                        </a:rPr>
                        <a:t>Contribution of Semester Activities/Studies to the Final Grade</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400" dirty="0">
                          <a:effectLst/>
                        </a:rPr>
                        <a:t>60</a:t>
                      </a:r>
                      <a:endParaRPr lang="de-DE" sz="1400" dirty="0">
                        <a:effectLst/>
                        <a:latin typeface="Times New Roman"/>
                        <a:ea typeface="Times New Roman"/>
                      </a:endParaRPr>
                    </a:p>
                  </a:txBody>
                  <a:tcPr marL="9525" marR="9525" marT="9525" marB="9525" anchor="ctr"/>
                </a:tc>
                <a:extLst>
                  <a:ext uri="{0D108BD9-81ED-4DB2-BD59-A6C34878D82A}">
                    <a16:rowId xmlns:a16="http://schemas.microsoft.com/office/drawing/2014/main" val="10012"/>
                  </a:ext>
                </a:extLst>
              </a:tr>
              <a:tr h="1188387">
                <a:tc>
                  <a:txBody>
                    <a:bodyPr/>
                    <a:lstStyle/>
                    <a:p>
                      <a:pPr>
                        <a:spcAft>
                          <a:spcPts val="0"/>
                        </a:spcAft>
                      </a:pPr>
                      <a:r>
                        <a:rPr lang="tr-TR" sz="1400">
                          <a:effectLst/>
                        </a:rPr>
                        <a:t>Contribution of Final Examination/Final Project/ Dissertation to the Final Grade </a:t>
                      </a:r>
                      <a:endParaRPr lang="de-DE" sz="140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1</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de-DE" sz="1300" kern="1200" dirty="0">
                          <a:solidFill>
                            <a:schemeClr val="dk1"/>
                          </a:solidFill>
                          <a:effectLst/>
                          <a:latin typeface="+mn-lt"/>
                          <a:ea typeface="+mn-ea"/>
                          <a:cs typeface="+mn-cs"/>
                        </a:rPr>
                        <a:t>40</a:t>
                      </a:r>
                    </a:p>
                  </a:txBody>
                  <a:tcPr marL="9525" marR="9525" marT="9525" marB="9525" anchor="ctr"/>
                </a:tc>
                <a:extLst>
                  <a:ext uri="{0D108BD9-81ED-4DB2-BD59-A6C34878D82A}">
                    <a16:rowId xmlns:a16="http://schemas.microsoft.com/office/drawing/2014/main" val="10013"/>
                  </a:ext>
                </a:extLst>
              </a:tr>
              <a:tr h="232410">
                <a:tc>
                  <a:txBody>
                    <a:bodyPr/>
                    <a:lstStyle/>
                    <a:p>
                      <a:pPr>
                        <a:spcAft>
                          <a:spcPts val="0"/>
                        </a:spcAft>
                      </a:pPr>
                      <a:r>
                        <a:rPr lang="tr-TR" sz="1400" dirty="0">
                          <a:effectLst/>
                        </a:rPr>
                        <a:t>TOTAL</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dirty="0">
                          <a:effectLst/>
                        </a:rPr>
                        <a:t> </a:t>
                      </a:r>
                      <a:endParaRPr lang="de-DE" sz="1400" dirty="0">
                        <a:effectLst/>
                        <a:latin typeface="Times New Roman"/>
                        <a:ea typeface="Times New Roman"/>
                      </a:endParaRPr>
                    </a:p>
                  </a:txBody>
                  <a:tcPr marL="9525" marR="9525" marT="9525" marB="9525" anchor="ctr"/>
                </a:tc>
                <a:tc>
                  <a:txBody>
                    <a:bodyPr/>
                    <a:lstStyle/>
                    <a:p>
                      <a:pPr algn="ctr">
                        <a:spcAft>
                          <a:spcPts val="0"/>
                        </a:spcAft>
                      </a:pPr>
                      <a:r>
                        <a:rPr lang="tr-TR" sz="1400" b="1" dirty="0">
                          <a:effectLst/>
                        </a:rPr>
                        <a:t>100</a:t>
                      </a:r>
                      <a:endParaRPr lang="de-DE" sz="1400" b="1" dirty="0">
                        <a:effectLst/>
                        <a:latin typeface="Times New Roman"/>
                        <a:ea typeface="Times New Roman"/>
                      </a:endParaRPr>
                    </a:p>
                  </a:txBody>
                  <a:tcPr marL="9525" marR="9525" marT="9525" marB="9525" anchor="ctr"/>
                </a:tc>
                <a:extLst>
                  <a:ext uri="{0D108BD9-81ED-4DB2-BD59-A6C34878D82A}">
                    <a16:rowId xmlns:a16="http://schemas.microsoft.com/office/drawing/2014/main" val="10014"/>
                  </a:ext>
                </a:extLst>
              </a:tr>
            </a:tbl>
          </a:graphicData>
        </a:graphic>
      </p:graphicFrame>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ChangeArrowheads="1"/>
          </p:cNvSpPr>
          <p:nvPr>
            <p:ph type="title"/>
          </p:nvPr>
        </p:nvSpPr>
        <p:spPr>
          <a:xfrm>
            <a:off x="76200" y="304800"/>
            <a:ext cx="8229600" cy="838200"/>
          </a:xfrm>
        </p:spPr>
        <p:txBody>
          <a:bodyPr/>
          <a:lstStyle/>
          <a:p>
            <a:pPr eaLnBrk="1" hangingPunct="1"/>
            <a:r>
              <a:rPr lang="tr-TR" altLang="de-DE">
                <a:solidFill>
                  <a:schemeClr val="bg1"/>
                </a:solidFill>
              </a:rPr>
              <a:t>Assessment (Cont.)</a:t>
            </a:r>
            <a:endParaRPr lang="en-US" altLang="de-DE" sz="3800">
              <a:solidFill>
                <a:schemeClr val="bg1"/>
              </a:solidFill>
            </a:endParaRPr>
          </a:p>
        </p:txBody>
      </p:sp>
      <p:sp>
        <p:nvSpPr>
          <p:cNvPr id="31747"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1748"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4D74CF-6F64-454D-94F7-793373A92125}" type="slidenum">
              <a:rPr lang="en-US" altLang="en-US" smtClean="0">
                <a:solidFill>
                  <a:srgbClr val="6699FF"/>
                </a:solidFill>
              </a:rPr>
              <a:pPr/>
              <a:t>13</a:t>
            </a:fld>
            <a:endParaRPr lang="en-US" altLang="en-US">
              <a:solidFill>
                <a:srgbClr val="6699FF"/>
              </a:solidFill>
            </a:endParaRPr>
          </a:p>
        </p:txBody>
      </p:sp>
      <p:sp>
        <p:nvSpPr>
          <p:cNvPr id="31749" name="Rectangle 1027"/>
          <p:cNvSpPr txBox="1">
            <a:spLocks noChangeArrowheads="1"/>
          </p:cNvSpPr>
          <p:nvPr/>
        </p:nvSpPr>
        <p:spPr bwMode="auto">
          <a:xfrm>
            <a:off x="457200" y="1371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Final Grades will be determined according to the </a:t>
            </a:r>
            <a:r>
              <a:rPr lang="de-DE" altLang="de-DE" sz="3000">
                <a:solidFill>
                  <a:srgbClr val="003399"/>
                </a:solidFill>
              </a:rPr>
              <a:t>Adnan Menderes</a:t>
            </a:r>
            <a:r>
              <a:rPr lang="tr-TR" altLang="de-DE" sz="3000">
                <a:solidFill>
                  <a:srgbClr val="003399"/>
                </a:solidFill>
              </a:rPr>
              <a:t> University Associate Degree, Bachelor Degree and Graduate Degree Education and Examination Regulation</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a:xfrm>
            <a:off x="76200" y="457200"/>
            <a:ext cx="8229600" cy="838200"/>
          </a:xfrm>
        </p:spPr>
        <p:txBody>
          <a:bodyPr/>
          <a:lstStyle/>
          <a:p>
            <a:pPr eaLnBrk="1" hangingPunct="1"/>
            <a:r>
              <a:rPr lang="tr-TR" altLang="de-DE">
                <a:solidFill>
                  <a:schemeClr val="bg1"/>
                </a:solidFill>
              </a:rPr>
              <a:t>Responsibilities of the Students</a:t>
            </a:r>
            <a:endParaRPr lang="en-US" altLang="de-DE" sz="3800">
              <a:solidFill>
                <a:schemeClr val="bg1"/>
              </a:solidFill>
            </a:endParaRPr>
          </a:p>
        </p:txBody>
      </p:sp>
      <p:sp>
        <p:nvSpPr>
          <p:cNvPr id="33795"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3796"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582AA47-374D-4D8A-8195-59820AC1E474}" type="slidenum">
              <a:rPr lang="en-US" altLang="en-US" smtClean="0">
                <a:solidFill>
                  <a:srgbClr val="6699FF"/>
                </a:solidFill>
              </a:rPr>
              <a:pPr/>
              <a:t>14</a:t>
            </a:fld>
            <a:endParaRPr lang="en-US" altLang="en-US">
              <a:solidFill>
                <a:srgbClr val="6699FF"/>
              </a:solidFill>
            </a:endParaRPr>
          </a:p>
        </p:txBody>
      </p:sp>
      <p:sp>
        <p:nvSpPr>
          <p:cNvPr id="33797" name="Rectangle 1027"/>
          <p:cNvSpPr txBox="1">
            <a:spLocks noChangeArrowheads="1"/>
          </p:cNvSpPr>
          <p:nvPr/>
        </p:nvSpPr>
        <p:spPr bwMode="auto">
          <a:xfrm>
            <a:off x="457200" y="17526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Obtaining the text book(s) </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Coming to the course with a good preparation</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Completing the exercises with individual efforts unless told otherwise</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Following the rules set by the responsibles for the course and the implementation/lab. </a:t>
            </a:r>
            <a:r>
              <a:rPr lang="de-DE" altLang="de-DE" sz="3000">
                <a:solidFill>
                  <a:srgbClr val="003399"/>
                </a:solidFill>
              </a:rPr>
              <a:t>s</a:t>
            </a:r>
            <a:r>
              <a:rPr lang="tr-TR" altLang="de-DE" sz="3000">
                <a:solidFill>
                  <a:srgbClr val="003399"/>
                </a:solidFill>
              </a:rPr>
              <a:t>tudies</a:t>
            </a:r>
            <a:endParaRPr lang="de-DE"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HONESTY !!!</a:t>
            </a:r>
            <a:endParaRPr lang="en-US"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endParaRPr lang="tr-TR"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pPr eaLnBrk="1" hangingPunct="1"/>
            <a:r>
              <a:rPr lang="tr-TR" altLang="de-DE">
                <a:solidFill>
                  <a:schemeClr val="bg1"/>
                </a:solidFill>
              </a:rPr>
              <a:t>Plagiarism	</a:t>
            </a:r>
            <a:endParaRPr lang="en-US" altLang="de-DE" sz="3800">
              <a:solidFill>
                <a:schemeClr val="bg1"/>
              </a:solidFill>
            </a:endParaRPr>
          </a:p>
        </p:txBody>
      </p:sp>
      <p:sp>
        <p:nvSpPr>
          <p:cNvPr id="35843"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5844"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7291D2-DC27-4F1C-B355-BC85A4D62F0D}" type="slidenum">
              <a:rPr lang="en-US" altLang="en-US" smtClean="0">
                <a:solidFill>
                  <a:srgbClr val="6699FF"/>
                </a:solidFill>
              </a:rPr>
              <a:pPr/>
              <a:t>15</a:t>
            </a:fld>
            <a:endParaRPr lang="en-US" altLang="en-US">
              <a:solidFill>
                <a:srgbClr val="6699FF"/>
              </a:solidFill>
            </a:endParaRPr>
          </a:p>
        </p:txBody>
      </p:sp>
      <p:sp>
        <p:nvSpPr>
          <p:cNvPr id="35845" name="Rectangle 1027"/>
          <p:cNvSpPr txBox="1">
            <a:spLocks noChangeArrowheads="1"/>
          </p:cNvSpPr>
          <p:nvPr/>
        </p:nvSpPr>
        <p:spPr bwMode="auto">
          <a:xfrm>
            <a:off x="228600" y="1295400"/>
            <a:ext cx="8686800" cy="514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Plagiarism will not be tolerated</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Projects without references: a penalty of 20%</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Submitting your own work that has been earlier submitted to satisfy the requirements of another course is (self)-plagiarism (also called double dipping)</a:t>
            </a:r>
            <a:r>
              <a:rPr lang="en-US" altLang="de-DE" sz="3000">
                <a:solidFill>
                  <a:srgbClr val="003399"/>
                </a:solidFill>
              </a:rPr>
              <a:t> </a:t>
            </a:r>
            <a:endParaRPr lang="tr-TR" altLang="de-DE" sz="3000">
              <a:solidFill>
                <a:srgbClr val="003399"/>
              </a:solidFill>
            </a:endParaRPr>
          </a:p>
          <a:p>
            <a:pPr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Copying a journal article or a section of a book</a:t>
            </a:r>
            <a:r>
              <a:rPr lang="tr-TR" altLang="de-DE" sz="3000">
                <a:solidFill>
                  <a:srgbClr val="003399"/>
                </a:solidFill>
              </a:rPr>
              <a:t> or code from an article or book</a:t>
            </a:r>
            <a:r>
              <a:rPr lang="en-US" altLang="de-DE" sz="3000">
                <a:solidFill>
                  <a:srgbClr val="003399"/>
                </a:solidFill>
              </a:rPr>
              <a:t> and submitting it as your own</a:t>
            </a:r>
            <a:r>
              <a:rPr lang="tr-TR" altLang="de-DE" sz="3000">
                <a:solidFill>
                  <a:srgbClr val="003399"/>
                </a:solidFill>
              </a:rPr>
              <a:t> is plagiarism</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title"/>
          </p:nvPr>
        </p:nvSpPr>
        <p:spPr/>
        <p:txBody>
          <a:bodyPr/>
          <a:lstStyle/>
          <a:p>
            <a:pPr eaLnBrk="1" hangingPunct="1"/>
            <a:r>
              <a:rPr lang="tr-TR" altLang="de-DE" dirty="0" smtClean="0">
                <a:solidFill>
                  <a:schemeClr val="bg1"/>
                </a:solidFill>
              </a:rPr>
              <a:t>Plagiarism</a:t>
            </a:r>
            <a:r>
              <a:rPr lang="de-DE" altLang="de-DE" dirty="0" smtClean="0">
                <a:solidFill>
                  <a:schemeClr val="bg1"/>
                </a:solidFill>
              </a:rPr>
              <a:t> (</a:t>
            </a:r>
            <a:r>
              <a:rPr lang="de-DE" altLang="de-DE" dirty="0" err="1">
                <a:solidFill>
                  <a:schemeClr val="bg1"/>
                </a:solidFill>
              </a:rPr>
              <a:t>C</a:t>
            </a:r>
            <a:r>
              <a:rPr lang="de-DE" altLang="de-DE" dirty="0" err="1" smtClean="0">
                <a:solidFill>
                  <a:schemeClr val="bg1"/>
                </a:solidFill>
              </a:rPr>
              <a:t>ont</a:t>
            </a:r>
            <a:r>
              <a:rPr lang="de-DE" altLang="de-DE" dirty="0" smtClean="0">
                <a:solidFill>
                  <a:schemeClr val="bg1"/>
                </a:solidFill>
              </a:rPr>
              <a:t>.)</a:t>
            </a:r>
            <a:r>
              <a:rPr lang="tr-TR" altLang="de-DE" dirty="0">
                <a:solidFill>
                  <a:schemeClr val="bg1"/>
                </a:solidFill>
              </a:rPr>
              <a:t>	</a:t>
            </a:r>
            <a:endParaRPr lang="en-US" altLang="de-DE" sz="3800" dirty="0">
              <a:solidFill>
                <a:schemeClr val="bg1"/>
              </a:solidFill>
            </a:endParaRPr>
          </a:p>
        </p:txBody>
      </p:sp>
      <p:sp>
        <p:nvSpPr>
          <p:cNvPr id="37891" name="Fußzeilenplatzhalt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tr-TR" altLang="en-US">
                <a:solidFill>
                  <a:srgbClr val="6699FF"/>
                </a:solidFill>
              </a:rPr>
              <a:t>Organizational Issues</a:t>
            </a:r>
            <a:endParaRPr lang="en-US" altLang="en-US">
              <a:solidFill>
                <a:srgbClr val="6699FF"/>
              </a:solidFill>
            </a:endParaRPr>
          </a:p>
        </p:txBody>
      </p:sp>
      <p:sp>
        <p:nvSpPr>
          <p:cNvPr id="37892" name="Foliennummernplatzhalt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448D69-E64C-42CE-BF6E-E13A40FAF7FC}" type="slidenum">
              <a:rPr lang="en-US" altLang="en-US" smtClean="0">
                <a:solidFill>
                  <a:srgbClr val="6699FF"/>
                </a:solidFill>
              </a:rPr>
              <a:pPr/>
              <a:t>16</a:t>
            </a:fld>
            <a:endParaRPr lang="en-US" altLang="en-US">
              <a:solidFill>
                <a:srgbClr val="6699FF"/>
              </a:solidFill>
            </a:endParaRPr>
          </a:p>
        </p:txBody>
      </p:sp>
      <p:sp>
        <p:nvSpPr>
          <p:cNvPr id="37893" name="Rectangle 1027"/>
          <p:cNvSpPr txBox="1">
            <a:spLocks noChangeArrowheads="1"/>
          </p:cNvSpPr>
          <p:nvPr/>
        </p:nvSpPr>
        <p:spPr bwMode="auto">
          <a:xfrm>
            <a:off x="479425" y="1219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Using significant ideas from someone else, but putting them in to your own words and not</a:t>
            </a:r>
            <a:r>
              <a:rPr lang="tr-TR" altLang="de-DE" sz="3000">
                <a:solidFill>
                  <a:srgbClr val="003399"/>
                </a:solidFill>
              </a:rPr>
              <a:t> </a:t>
            </a:r>
            <a:r>
              <a:rPr lang="en-US" altLang="de-DE" sz="3000">
                <a:solidFill>
                  <a:srgbClr val="003399"/>
                </a:solidFill>
              </a:rPr>
              <a:t>acknowledging the source of the ideas</a:t>
            </a:r>
            <a:r>
              <a:rPr lang="tr-TR" altLang="de-DE" sz="3000">
                <a:solidFill>
                  <a:srgbClr val="003399"/>
                </a:solidFill>
              </a:rPr>
              <a:t> is plagiarism</a:t>
            </a:r>
          </a:p>
          <a:p>
            <a:pPr algn="just" eaLnBrk="1" hangingPunct="1">
              <a:spcBef>
                <a:spcPct val="20000"/>
              </a:spcBef>
              <a:buClr>
                <a:schemeClr val="accent1"/>
              </a:buClr>
              <a:buSzPct val="65000"/>
              <a:buFont typeface="Wingdings" panose="05000000000000000000" pitchFamily="2" charset="2"/>
              <a:buChar char="n"/>
            </a:pPr>
            <a:r>
              <a:rPr lang="en-US" altLang="de-DE" sz="3000">
                <a:solidFill>
                  <a:srgbClr val="003399"/>
                </a:solidFill>
              </a:rPr>
              <a:t>Copying an essay</a:t>
            </a:r>
            <a:r>
              <a:rPr lang="tr-TR" altLang="de-DE" sz="3000">
                <a:solidFill>
                  <a:srgbClr val="003399"/>
                </a:solidFill>
              </a:rPr>
              <a:t>,</a:t>
            </a:r>
            <a:r>
              <a:rPr lang="en-US" altLang="de-DE" sz="3000">
                <a:solidFill>
                  <a:srgbClr val="003399"/>
                </a:solidFill>
              </a:rPr>
              <a:t> </a:t>
            </a:r>
            <a:r>
              <a:rPr lang="tr-TR" altLang="de-DE" sz="3000">
                <a:solidFill>
                  <a:srgbClr val="003399"/>
                </a:solidFill>
              </a:rPr>
              <a:t>code, work etc. </a:t>
            </a:r>
            <a:r>
              <a:rPr lang="en-US" altLang="de-DE" sz="3000">
                <a:solidFill>
                  <a:srgbClr val="003399"/>
                </a:solidFill>
              </a:rPr>
              <a:t>from another student and submitting it as your own</a:t>
            </a:r>
            <a:r>
              <a:rPr lang="tr-TR" altLang="de-DE" sz="3000">
                <a:solidFill>
                  <a:srgbClr val="003399"/>
                </a:solidFill>
              </a:rPr>
              <a:t> is plagiarism</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And PLAGIARISM is THEFT</a:t>
            </a:r>
          </a:p>
          <a:p>
            <a:pPr eaLnBrk="1" hangingPunct="1">
              <a:spcBef>
                <a:spcPct val="20000"/>
              </a:spcBef>
              <a:buClr>
                <a:schemeClr val="accent1"/>
              </a:buClr>
              <a:buSzPct val="65000"/>
              <a:buFont typeface="Wingdings" panose="05000000000000000000" pitchFamily="2" charset="2"/>
              <a:buChar char="n"/>
            </a:pPr>
            <a:r>
              <a:rPr lang="tr-TR" altLang="de-DE" sz="3000">
                <a:solidFill>
                  <a:srgbClr val="003399"/>
                </a:solidFill>
              </a:rPr>
              <a:t>So don’t steal (Nobody likes thieves)</a:t>
            </a:r>
            <a:endParaRPr lang="en-US" altLang="de-DE" sz="3000">
              <a:solidFill>
                <a:srgbClr val="003399"/>
              </a:solidFill>
            </a:endParaRPr>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4408" y="45690"/>
            <a:ext cx="899592" cy="899592"/>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194"/>
            <a:ext cx="899592" cy="899592"/>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7.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8.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9.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0.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ppt/theme/themeOverride17.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0</TotalTime>
  <Words>1295</Words>
  <Application>Microsoft Office PowerPoint</Application>
  <PresentationFormat>Bildschirmpräsentation (4:3)</PresentationFormat>
  <Paragraphs>272</Paragraphs>
  <Slides>16</Slides>
  <Notes>15</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16</vt:i4>
      </vt:variant>
    </vt:vector>
  </HeadingPairs>
  <TitlesOfParts>
    <vt:vector size="23" baseType="lpstr">
      <vt:lpstr>Arial</vt:lpstr>
      <vt:lpstr>Calibri</vt:lpstr>
      <vt:lpstr>Constantia</vt:lpstr>
      <vt:lpstr>Times New Roman</vt:lpstr>
      <vt:lpstr>Wingdings</vt:lpstr>
      <vt:lpstr>Wingdings 2</vt:lpstr>
      <vt:lpstr>Flow</vt:lpstr>
      <vt:lpstr>PowerPoint-Präsentation</vt:lpstr>
      <vt:lpstr>About this Course</vt:lpstr>
      <vt:lpstr>About this Course (Cont.)</vt:lpstr>
      <vt:lpstr>Main Objective(s) of this Course</vt:lpstr>
      <vt:lpstr>Learning Outcomes of this Course</vt:lpstr>
      <vt:lpstr>Learning Outcomes of this Course (Cont.)</vt:lpstr>
      <vt:lpstr>Course Content</vt:lpstr>
      <vt:lpstr>Course Content (Cont.)</vt:lpstr>
      <vt:lpstr>Resources </vt:lpstr>
      <vt:lpstr>Course Schedule (Weekly)</vt:lpstr>
      <vt:lpstr>Course Schedule (Weekly) (Cont.)</vt:lpstr>
      <vt:lpstr>Assessment (tentative)</vt:lpstr>
      <vt:lpstr>Assessment (Cont.)</vt:lpstr>
      <vt:lpstr>Responsibilities of the Students</vt:lpstr>
      <vt:lpstr>Plagiarism </vt:lpstr>
      <vt:lpstr>Plagiarism (Cont.) </vt:lpstr>
    </vt:vector>
  </TitlesOfParts>
  <Company>Adams Consulting Services UK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Game Design, 2nd Edition - Ch 1</dc:title>
  <dc:creator>Ernest Adams</dc:creator>
  <cp:lastModifiedBy>Samsun</cp:lastModifiedBy>
  <cp:revision>151</cp:revision>
  <dcterms:created xsi:type="dcterms:W3CDTF">2003-03-16T17:22:50Z</dcterms:created>
  <dcterms:modified xsi:type="dcterms:W3CDTF">2017-09-17T18:51:34Z</dcterms:modified>
</cp:coreProperties>
</file>