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3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8.xml" ContentType="application/vnd.openxmlformats-officedocument.presentationml.notesSlide+xml"/>
  <Override PartName="/ppt/theme/themeOverride11.xml" ContentType="application/vnd.openxmlformats-officedocument.themeOverride+xml"/>
  <Override PartName="/ppt/notesSlides/notesSlide9.xml" ContentType="application/vnd.openxmlformats-officedocument.presentationml.notesSlide+xml"/>
  <Override PartName="/ppt/theme/themeOverride12.xml" ContentType="application/vnd.openxmlformats-officedocument.themeOverride+xml"/>
  <Override PartName="/ppt/notesSlides/notesSlide10.xml" ContentType="application/vnd.openxmlformats-officedocument.presentationml.notesSlide+xml"/>
  <Override PartName="/ppt/theme/themeOverride13.xml" ContentType="application/vnd.openxmlformats-officedocument.themeOverride+xml"/>
  <Override PartName="/ppt/notesSlides/notesSlide11.xml" ContentType="application/vnd.openxmlformats-officedocument.presentationml.notesSlide+xml"/>
  <Override PartName="/ppt/theme/themeOverride14.xml" ContentType="application/vnd.openxmlformats-officedocument.themeOverride+xml"/>
  <Override PartName="/ppt/notesSlides/notesSlide12.xml" ContentType="application/vnd.openxmlformats-officedocument.presentationml.notesSlide+xml"/>
  <Override PartName="/ppt/theme/themeOverride15.xml" ContentType="application/vnd.openxmlformats-officedocument.themeOverride+xml"/>
  <Override PartName="/ppt/notesSlides/notesSlide13.xml" ContentType="application/vnd.openxmlformats-officedocument.presentationml.notesSlide+xml"/>
  <Override PartName="/ppt/theme/themeOverride16.xml" ContentType="application/vnd.openxmlformats-officedocument.themeOverr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33" r:id="rId1"/>
  </p:sldMasterIdLst>
  <p:notesMasterIdLst>
    <p:notesMasterId r:id="rId17"/>
  </p:notesMasterIdLst>
  <p:handoutMasterIdLst>
    <p:handoutMasterId r:id="rId18"/>
  </p:handoutMasterIdLst>
  <p:sldIdLst>
    <p:sldId id="379" r:id="rId2"/>
    <p:sldId id="361" r:id="rId3"/>
    <p:sldId id="362" r:id="rId4"/>
    <p:sldId id="363" r:id="rId5"/>
    <p:sldId id="364" r:id="rId6"/>
    <p:sldId id="365" r:id="rId7"/>
    <p:sldId id="366" r:id="rId8"/>
    <p:sldId id="369" r:id="rId9"/>
    <p:sldId id="367" r:id="rId10"/>
    <p:sldId id="368" r:id="rId11"/>
    <p:sldId id="370" r:id="rId12"/>
    <p:sldId id="373" r:id="rId13"/>
    <p:sldId id="376" r:id="rId14"/>
    <p:sldId id="382" r:id="rId15"/>
    <p:sldId id="383" r:id="rId1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3984">
          <p15:clr>
            <a:srgbClr val="A4A3A4"/>
          </p15:clr>
        </p15:guide>
        <p15:guide id="3" orient="horz" pos="1008">
          <p15:clr>
            <a:srgbClr val="A4A3A4"/>
          </p15:clr>
        </p15:guide>
        <p15:guide id="4" pos="2880">
          <p15:clr>
            <a:srgbClr val="A4A3A4"/>
          </p15:clr>
        </p15:guide>
        <p15:guide id="5" pos="542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DDDD"/>
    <a:srgbClr val="6699FF"/>
    <a:srgbClr val="003399"/>
    <a:srgbClr val="FFFFCC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7" autoAdjust="0"/>
    <p:restoredTop sz="90468" autoAdjust="0"/>
  </p:normalViewPr>
  <p:slideViewPr>
    <p:cSldViewPr>
      <p:cViewPr varScale="1">
        <p:scale>
          <a:sx n="100" d="100"/>
          <a:sy n="100" d="100"/>
        </p:scale>
        <p:origin x="1836" y="96"/>
      </p:cViewPr>
      <p:guideLst>
        <p:guide orient="horz" pos="2160"/>
        <p:guide orient="horz" pos="3984"/>
        <p:guide orient="horz" pos="1008"/>
        <p:guide pos="2880"/>
        <p:guide pos="542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383784C8-6826-4AF2-A7C1-AED93587D88A}" type="slidenum">
              <a:rPr lang="en-US" altLang="tr-TR"/>
              <a:pPr>
                <a:defRPr/>
              </a:pPr>
              <a:t>‹Nr.›</a:t>
            </a:fld>
            <a:endParaRPr lang="en-US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8C38E30F-D83E-4B83-8614-5665A11D6DC7}" type="slidenum">
              <a:rPr lang="en-US" altLang="tr-TR"/>
              <a:pPr>
                <a:defRPr/>
              </a:pPr>
              <a:t>‹Nr.›</a:t>
            </a:fld>
            <a:endParaRPr lang="en-US" alt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97DABBE-C120-4362-B38B-E3C574910435}" type="slidenum">
              <a:rPr lang="en-US" altLang="de-DE" smtClean="0"/>
              <a:pPr>
                <a:spcBef>
                  <a:spcPct val="0"/>
                </a:spcBef>
              </a:pPr>
              <a:t>2</a:t>
            </a:fld>
            <a:endParaRPr lang="en-US" altLang="de-DE"/>
          </a:p>
        </p:txBody>
      </p:sp>
      <p:sp>
        <p:nvSpPr>
          <p:cNvPr id="10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CED0F57-7249-4485-8A46-446364DBCE23}" type="slidenum">
              <a:rPr lang="en-US" altLang="de-DE" smtClean="0"/>
              <a:pPr>
                <a:spcBef>
                  <a:spcPct val="0"/>
                </a:spcBef>
              </a:pPr>
              <a:t>3</a:t>
            </a:fld>
            <a:endParaRPr lang="en-US" altLang="de-DE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BEE62C3-599C-4271-A064-9D4D73530297}" type="slidenum">
              <a:rPr lang="en-US" altLang="de-DE" smtClean="0"/>
              <a:pPr>
                <a:spcBef>
                  <a:spcPct val="0"/>
                </a:spcBef>
              </a:pPr>
              <a:t>4</a:t>
            </a:fld>
            <a:endParaRPr lang="en-US" altLang="de-DE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9C8CB80-DACB-40D5-B347-F6E465C48250}" type="slidenum">
              <a:rPr lang="en-US" altLang="de-DE" smtClean="0"/>
              <a:pPr>
                <a:spcBef>
                  <a:spcPct val="0"/>
                </a:spcBef>
              </a:pPr>
              <a:t>5</a:t>
            </a:fld>
            <a:endParaRPr lang="en-US" altLang="de-DE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5CE5FD0-D672-42CB-B31D-70BC3F2FFCF5}" type="slidenum">
              <a:rPr lang="en-US" altLang="de-DE" smtClean="0"/>
              <a:pPr>
                <a:spcBef>
                  <a:spcPct val="0"/>
                </a:spcBef>
              </a:pPr>
              <a:t>6</a:t>
            </a:fld>
            <a:endParaRPr lang="en-US" altLang="de-DE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BE7234E-166D-4315-8EA1-CA3DC845B91E}" type="slidenum">
              <a:rPr lang="en-US" altLang="de-DE" smtClean="0"/>
              <a:pPr>
                <a:spcBef>
                  <a:spcPct val="0"/>
                </a:spcBef>
              </a:pPr>
              <a:t>7</a:t>
            </a:fld>
            <a:endParaRPr lang="en-US" altLang="de-DE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681A059-BE29-4DD2-85A6-4C95131AAC5E}" type="slidenum">
              <a:rPr lang="en-US" altLang="de-DE" smtClean="0"/>
              <a:pPr>
                <a:spcBef>
                  <a:spcPct val="0"/>
                </a:spcBef>
              </a:pPr>
              <a:t>8</a:t>
            </a:fld>
            <a:endParaRPr lang="en-US" altLang="de-DE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9FB6E19-2CD7-4D3D-8619-37EDCF7955E1}" type="slidenum">
              <a:rPr lang="en-US" altLang="de-DE" smtClean="0"/>
              <a:pPr>
                <a:spcBef>
                  <a:spcPct val="0"/>
                </a:spcBef>
              </a:pPr>
              <a:t>9</a:t>
            </a:fld>
            <a:endParaRPr lang="en-US" altLang="de-DE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1E7F981-8B6B-4824-BE7D-2AAD26A4F81D}" type="slidenum">
              <a:rPr lang="en-US" altLang="de-DE" smtClean="0"/>
              <a:pPr>
                <a:spcBef>
                  <a:spcPct val="0"/>
                </a:spcBef>
              </a:pPr>
              <a:t>10</a:t>
            </a:fld>
            <a:endParaRPr lang="en-US" altLang="de-DE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1A80703-38A3-4FFF-8CCE-BB257CE79689}" type="slidenum">
              <a:rPr lang="en-US" altLang="de-DE" smtClean="0"/>
              <a:pPr>
                <a:spcBef>
                  <a:spcPct val="0"/>
                </a:spcBef>
              </a:pPr>
              <a:t>11</a:t>
            </a:fld>
            <a:endParaRPr lang="en-US" altLang="de-DE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4074FE4-F67F-4083-ABF9-4A05333DC19B}" type="slidenum">
              <a:rPr lang="en-US" altLang="de-DE" smtClean="0"/>
              <a:pPr>
                <a:spcBef>
                  <a:spcPct val="0"/>
                </a:spcBef>
              </a:pPr>
              <a:t>12</a:t>
            </a:fld>
            <a:endParaRPr lang="en-US" altLang="de-DE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6F16A01-D871-4DC2-9D5F-033AFE99B985}" type="slidenum">
              <a:rPr lang="en-US" altLang="de-DE" smtClean="0"/>
              <a:pPr>
                <a:spcBef>
                  <a:spcPct val="0"/>
                </a:spcBef>
              </a:pPr>
              <a:t>13</a:t>
            </a:fld>
            <a:endParaRPr lang="en-US" altLang="de-DE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9EE29C3-D5C1-4678-B19C-0BEB1BD4E7E6}" type="slidenum">
              <a:rPr lang="en-US" altLang="de-DE" smtClean="0"/>
              <a:pPr>
                <a:spcBef>
                  <a:spcPct val="0"/>
                </a:spcBef>
              </a:pPr>
              <a:t>14</a:t>
            </a:fld>
            <a:endParaRPr lang="en-US" altLang="de-DE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4EF9A58-3E87-425B-9C33-5BAFF48EF772}" type="slidenum">
              <a:rPr lang="en-US" altLang="de-DE" smtClean="0"/>
              <a:pPr>
                <a:spcBef>
                  <a:spcPct val="0"/>
                </a:spcBef>
              </a:pPr>
              <a:t>15</a:t>
            </a:fld>
            <a:endParaRPr lang="en-US" altLang="de-DE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391C2E-1A90-48C6-89ED-09616E8DAEFC}" type="datetimeFigureOut">
              <a:rPr lang="en-US"/>
              <a:pPr>
                <a:defRPr/>
              </a:pPr>
              <a:t>9/17/2017</a:t>
            </a:fld>
            <a:endParaRPr lang="en-US" dirty="0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0B293E-8310-4966-A0D7-BD8DB13A7789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82382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229600" cy="838200"/>
          </a:xfrm>
        </p:spPr>
        <p:txBody>
          <a:bodyPr>
            <a:normAutofit/>
          </a:bodyPr>
          <a:lstStyle>
            <a:lvl1pPr algn="ctr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752600"/>
            <a:ext cx="8229600" cy="4389120"/>
          </a:xfrm>
        </p:spPr>
        <p:txBody>
          <a:bodyPr/>
          <a:lstStyle>
            <a:lvl1pPr marL="274320" indent="-274320">
              <a:buClrTx/>
              <a:buFont typeface="Wingdings" panose="05000000000000000000" pitchFamily="2" charset="2"/>
              <a:buChar char="§"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buClrTx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buClrTx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7FD0141D-3BBA-4E05-8AB6-DD9503101113}" type="datetimeFigureOut">
              <a:rPr lang="en-US"/>
              <a:pPr>
                <a:defRPr/>
              </a:pPr>
              <a:t>9/17/2017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89D6E2E9-2162-4176-95AC-DE18195DE6D8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07365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F82331-9597-438F-B89F-57EAF14F41CF}" type="datetimeFigureOut">
              <a:rPr lang="en-US"/>
              <a:pPr>
                <a:defRPr/>
              </a:pPr>
              <a:t>9/17/2017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330BE-F11A-415C-94EF-AEDEC0F6232B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62228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9C3A6B-24F0-4DA3-8464-CB2618A9BE14}" type="datetimeFigureOut">
              <a:rPr lang="en-US"/>
              <a:pPr>
                <a:defRPr/>
              </a:pPr>
              <a:t>9/17/2017</a:t>
            </a:fld>
            <a:endParaRPr lang="en-US" dirty="0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0401A4-EEEC-4294-8F79-807BEFE35C50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148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F4E47C-E892-4398-97EF-2114A5DF85F4}" type="datetimeFigureOut">
              <a:rPr lang="en-US"/>
              <a:pPr>
                <a:defRPr/>
              </a:pPr>
              <a:t>9/17/2017</a:t>
            </a:fld>
            <a:endParaRPr lang="en-US" dirty="0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C97A93-BC2A-4C6D-B8E1-9D50AD702A81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0548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EF15A1-FBE0-451E-A0C9-EA6798DC1BE4}" type="datetimeFigureOut">
              <a:rPr lang="en-US"/>
              <a:pPr>
                <a:defRPr/>
              </a:pPr>
              <a:t>9/17/2017</a:t>
            </a:fld>
            <a:endParaRPr lang="en-US" dirty="0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62C4EC-F365-4E65-BF9C-759E308864EC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5381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4A76C3-D6B1-4501-9175-535718F0C164}" type="datetimeFigureOut">
              <a:rPr lang="en-US"/>
              <a:pPr>
                <a:defRPr/>
              </a:pPr>
              <a:t>9/17/2017</a:t>
            </a:fld>
            <a:endParaRPr lang="en-US" dirty="0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032616-A399-4860-AD36-B280E9D86A25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7253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A33384-BBBB-4F97-9B31-87F8D5A7AF81}" type="datetimeFigureOut">
              <a:rPr lang="en-US"/>
              <a:pPr>
                <a:defRPr/>
              </a:pPr>
              <a:t>9/17/2017</a:t>
            </a:fld>
            <a:endParaRPr lang="en-US" dirty="0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D72138-348F-44A7-B65B-6BBB66ECDDC0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17609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8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6" name="Right Triangle 11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7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 dirty="0">
              <a:latin typeface="+mn-lt"/>
            </a:endParaRPr>
          </a:p>
        </p:txBody>
      </p:sp>
      <p:sp>
        <p:nvSpPr>
          <p:cNvPr id="8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 dirty="0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9C29E8-0016-4627-A98C-BA23A50F8876}" type="datetimeFigureOut">
              <a:rPr lang="en-US"/>
              <a:pPr>
                <a:defRPr/>
              </a:pPr>
              <a:t>9/17/2017</a:t>
            </a:fld>
            <a:endParaRPr lang="en-US" dirty="0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209E79-21A6-4ED4-A6D9-C0570D20152D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7618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AF0D97-2BDD-43FB-9788-DB587902B509}" type="datetimeFigureOut">
              <a:rPr lang="en-US"/>
              <a:pPr>
                <a:defRPr/>
              </a:pPr>
              <a:t>9/17/2017</a:t>
            </a:fld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0596D5-B760-45D9-9630-4B64635E3C66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6657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411D6C-30F1-4B4C-AE1A-D83550257BCF}" type="datetimeFigureOut">
              <a:rPr lang="en-US"/>
              <a:pPr>
                <a:defRPr/>
              </a:pPr>
              <a:t>9/17/2017</a:t>
            </a:fld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1180C-0DAE-48F1-8212-DFCA5063C449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4605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 dirty="0">
              <a:latin typeface="+mn-lt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 dirty="0">
              <a:latin typeface="+mn-lt"/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Click to edit Master title style</a:t>
            </a:r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Click to edit Master text styles</a:t>
            </a:r>
          </a:p>
          <a:p>
            <a:pPr lvl="1"/>
            <a:r>
              <a:rPr lang="en-US" altLang="de-DE"/>
              <a:t>Second level</a:t>
            </a:r>
          </a:p>
          <a:p>
            <a:pPr lvl="2"/>
            <a:r>
              <a:rPr lang="en-US" altLang="de-DE"/>
              <a:t>Third level</a:t>
            </a:r>
          </a:p>
          <a:p>
            <a:pPr lvl="3"/>
            <a:r>
              <a:rPr lang="en-US" altLang="de-DE"/>
              <a:t>Fourth level</a:t>
            </a:r>
          </a:p>
          <a:p>
            <a:pPr lvl="4"/>
            <a:r>
              <a:rPr lang="en-US" altLang="de-DE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FF81EB53-CD2B-477F-9FD6-77847ED25007}" type="datetimeFigureOut">
              <a:rPr lang="en-US"/>
              <a:pPr>
                <a:defRPr/>
              </a:pPr>
              <a:t>9/17/2017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695D7E9A-549C-40FD-B909-04B426FED473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grpSp>
        <p:nvGrpSpPr>
          <p:cNvPr id="1033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1" r:id="rId1"/>
    <p:sldLayoutId id="2147483892" r:id="rId2"/>
    <p:sldLayoutId id="2147483893" r:id="rId3"/>
    <p:sldLayoutId id="2147483884" r:id="rId4"/>
    <p:sldLayoutId id="2147483885" r:id="rId5"/>
    <p:sldLayoutId id="2147483886" r:id="rId6"/>
    <p:sldLayoutId id="2147483887" r:id="rId7"/>
    <p:sldLayoutId id="2147483888" r:id="rId8"/>
    <p:sldLayoutId id="2147483894" r:id="rId9"/>
    <p:sldLayoutId id="2147483889" r:id="rId10"/>
    <p:sldLayoutId id="214748389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8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9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0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3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4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5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6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itle 2"/>
          <p:cNvSpPr txBox="1">
            <a:spLocks/>
          </p:cNvSpPr>
          <p:nvPr/>
        </p:nvSpPr>
        <p:spPr bwMode="auto">
          <a:xfrm>
            <a:off x="609600" y="3886200"/>
            <a:ext cx="8153400" cy="112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639763" indent="-246063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indent="-246063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187450" indent="-20955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1462088" indent="-20955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19192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3764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28336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2908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buFont typeface="Wingdings 2" panose="05020102010507070707" pitchFamily="18" charset="2"/>
              <a:buNone/>
            </a:pPr>
            <a:r>
              <a:rPr lang="tr-TR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Prepared </a:t>
            </a:r>
            <a:r>
              <a:rPr lang="de-DE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&amp; Presented </a:t>
            </a:r>
            <a:r>
              <a:rPr lang="en-US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tr-TR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Asst. Prof. Dr. Samsun M. BAŞARICI</a:t>
            </a:r>
            <a:endParaRPr lang="en-US" altLang="de-DE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76200" y="1752600"/>
            <a:ext cx="8839200" cy="2057400"/>
          </a:xfrm>
          <a:prstGeom prst="rect">
            <a:avLst/>
          </a:prstGeom>
        </p:spPr>
        <p:txBody>
          <a:bodyPr anchor="b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fontAlgn="auto">
              <a:lnSpc>
                <a:spcPct val="110000"/>
              </a:lnSpc>
              <a:spcAft>
                <a:spcPts val="1200"/>
              </a:spcAft>
              <a:defRPr/>
            </a:pPr>
            <a:r>
              <a:rPr lang="en-US" sz="41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CSE305 Software Engineering</a:t>
            </a:r>
            <a:r>
              <a:rPr lang="tr-TR" sz="29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de-DE" sz="2900" dirty="0" smtClean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lnSpc>
                <a:spcPct val="110000"/>
              </a:lnSpc>
              <a:spcAft>
                <a:spcPts val="1200"/>
              </a:spcAft>
              <a:defRPr/>
            </a:pPr>
            <a:r>
              <a:rPr lang="en-US" sz="29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Lecture </a:t>
            </a:r>
            <a:r>
              <a:rPr lang="de-DE" sz="29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tr-TR" sz="2900" dirty="0" smtClean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lnSpc>
                <a:spcPct val="110000"/>
              </a:lnSpc>
              <a:spcAft>
                <a:spcPts val="1200"/>
              </a:spcAft>
              <a:defRPr/>
            </a:pPr>
            <a:r>
              <a:rPr lang="de-DE" sz="2900" dirty="0" err="1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Organizational</a:t>
            </a:r>
            <a:r>
              <a:rPr lang="de-DE" sz="29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900" dirty="0" err="1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Issues</a:t>
            </a:r>
            <a:endParaRPr lang="en-US" sz="29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45690"/>
            <a:ext cx="899592" cy="899592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94"/>
            <a:ext cx="899592" cy="8995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76200" y="304800"/>
            <a:ext cx="8229600" cy="838200"/>
          </a:xfrm>
        </p:spPr>
        <p:txBody>
          <a:bodyPr/>
          <a:lstStyle/>
          <a:p>
            <a:pPr eaLnBrk="1" hangingPunct="1"/>
            <a:r>
              <a:rPr lang="tr-TR" altLang="de-DE">
                <a:solidFill>
                  <a:schemeClr val="bg1"/>
                </a:solidFill>
              </a:rPr>
              <a:t>About this Course</a:t>
            </a:r>
            <a:endParaRPr lang="en-US" altLang="de-DE">
              <a:solidFill>
                <a:schemeClr val="bg1"/>
              </a:solidFill>
            </a:endParaRPr>
          </a:p>
        </p:txBody>
      </p:sp>
      <p:sp>
        <p:nvSpPr>
          <p:cNvPr id="9219" name="Fußzeilenplatzhalt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tr-TR" altLang="en-US">
                <a:solidFill>
                  <a:srgbClr val="6699FF"/>
                </a:solidFill>
              </a:rPr>
              <a:t>Organizational Issues</a:t>
            </a:r>
            <a:endParaRPr lang="en-US" altLang="en-US">
              <a:solidFill>
                <a:srgbClr val="6699FF"/>
              </a:solidFill>
            </a:endParaRPr>
          </a:p>
        </p:txBody>
      </p:sp>
      <p:sp>
        <p:nvSpPr>
          <p:cNvPr id="9220" name="Foliennummernplatzhalt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6C8391C-B066-48E3-B2DF-72F588F93C26}" type="slidenum">
              <a:rPr lang="en-US" altLang="en-US" smtClean="0">
                <a:solidFill>
                  <a:srgbClr val="6699FF"/>
                </a:solidFill>
              </a:rPr>
              <a:pPr/>
              <a:t>2</a:t>
            </a:fld>
            <a:endParaRPr lang="en-US" altLang="en-US">
              <a:solidFill>
                <a:srgbClr val="6699FF"/>
              </a:solidFill>
            </a:endParaRPr>
          </a:p>
        </p:txBody>
      </p:sp>
      <p:graphicFrame>
        <p:nvGraphicFramePr>
          <p:cNvPr id="18" name="Tabel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8656292"/>
              </p:ext>
            </p:extLst>
          </p:nvPr>
        </p:nvGraphicFramePr>
        <p:xfrm>
          <a:off x="838200" y="1219202"/>
          <a:ext cx="7772401" cy="50292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894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71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616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491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9774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9671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Course </a:t>
                      </a:r>
                      <a:r>
                        <a:rPr lang="tr-TR" sz="1500" dirty="0" err="1">
                          <a:effectLst/>
                        </a:rPr>
                        <a:t>Title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Course </a:t>
                      </a:r>
                      <a:r>
                        <a:rPr lang="tr-TR" sz="1500" dirty="0" err="1">
                          <a:effectLst/>
                        </a:rPr>
                        <a:t>Code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 err="1">
                          <a:effectLst/>
                        </a:rPr>
                        <a:t>Semester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Course </a:t>
                      </a:r>
                      <a:r>
                        <a:rPr lang="tr-TR" sz="1500" dirty="0" err="1">
                          <a:effectLst/>
                        </a:rPr>
                        <a:t>Hour</a:t>
                      </a:r>
                      <a:r>
                        <a:rPr lang="tr-TR" sz="1500" dirty="0">
                          <a:effectLst/>
                        </a:rPr>
                        <a:t>/</a:t>
                      </a:r>
                      <a:r>
                        <a:rPr lang="tr-TR" sz="1500" dirty="0" err="1">
                          <a:effectLst/>
                        </a:rPr>
                        <a:t>Week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500" dirty="0">
                          <a:effectLst/>
                        </a:rPr>
                        <a:t>ADU</a:t>
                      </a:r>
                      <a:r>
                        <a:rPr lang="tr-TR" sz="1500" dirty="0">
                          <a:effectLst/>
                        </a:rPr>
                        <a:t> Credit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ECTS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Introduction to Computer </a:t>
                      </a:r>
                      <a:r>
                        <a:rPr lang="de-DE" sz="1500" dirty="0" err="1">
                          <a:effectLst/>
                        </a:rPr>
                        <a:t>Applications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500" dirty="0">
                          <a:effectLst/>
                        </a:rPr>
                        <a:t>CSE </a:t>
                      </a:r>
                      <a:r>
                        <a:rPr kumimoji="0" lang="de-DE" sz="19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305</a:t>
                      </a:r>
                      <a:endParaRPr kumimoji="0" lang="de-DE" sz="1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500" dirty="0" smtClean="0">
                          <a:effectLst/>
                        </a:rPr>
                        <a:t>Fall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 err="1">
                          <a:effectLst/>
                        </a:rPr>
                        <a:t>Theory</a:t>
                      </a:r>
                      <a:endParaRPr lang="de-DE" sz="15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2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 err="1">
                          <a:effectLst/>
                        </a:rPr>
                        <a:t>Practice</a:t>
                      </a:r>
                      <a:endParaRPr lang="de-DE" sz="15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2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3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500" dirty="0" smtClean="0">
                          <a:effectLst/>
                        </a:rPr>
                        <a:t>5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0822">
                <a:tc gridSpan="7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Course Type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0822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1. Compulsory Courses 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900">
                          <a:effectLst/>
                        </a:rPr>
                        <a:t> </a:t>
                      </a:r>
                      <a:endParaRPr lang="de-D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0822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>
                          <a:effectLst/>
                        </a:rPr>
                        <a:t>1.1. Programme Compulsory Courses</a:t>
                      </a:r>
                      <a:endParaRPr lang="de-DE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  <a:endParaRPr lang="de-DE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0822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>
                          <a:effectLst/>
                        </a:rPr>
                        <a:t>1.2. University Compulsory Courses (UFND)</a:t>
                      </a:r>
                      <a:endParaRPr lang="de-DE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900">
                          <a:effectLst/>
                        </a:rPr>
                        <a:t> </a:t>
                      </a:r>
                      <a:endParaRPr lang="de-D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0822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>
                          <a:effectLst/>
                        </a:rPr>
                        <a:t>1.3. YÖK (Higher Education Council) Compulsory Courses</a:t>
                      </a:r>
                      <a:endParaRPr lang="de-DE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900">
                          <a:effectLst/>
                          <a:highlight>
                            <a:srgbClr val="FFFF00"/>
                          </a:highlight>
                        </a:rPr>
                        <a:t> </a:t>
                      </a:r>
                      <a:endParaRPr lang="de-D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0822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>
                          <a:effectLst/>
                        </a:rPr>
                        <a:t>2. Elective Courses</a:t>
                      </a:r>
                      <a:endParaRPr lang="de-DE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900">
                          <a:effectLst/>
                        </a:rPr>
                        <a:t> </a:t>
                      </a:r>
                      <a:endParaRPr lang="de-D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0822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>
                          <a:effectLst/>
                        </a:rPr>
                        <a:t>2.1. Program Elective Courses</a:t>
                      </a:r>
                      <a:endParaRPr lang="de-DE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0822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>
                          <a:effectLst/>
                        </a:rPr>
                        <a:t>2.2. University Elective Courses</a:t>
                      </a:r>
                      <a:endParaRPr lang="de-DE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900">
                          <a:effectLst/>
                        </a:rPr>
                        <a:t> </a:t>
                      </a:r>
                      <a:endParaRPr lang="de-D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0822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>
                          <a:effectLst/>
                        </a:rPr>
                        <a:t>3. Prerequisites Courses</a:t>
                      </a:r>
                      <a:endParaRPr lang="de-DE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900">
                          <a:effectLst/>
                        </a:rPr>
                        <a:t> </a:t>
                      </a:r>
                      <a:endParaRPr lang="de-D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0822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>
                          <a:effectLst/>
                        </a:rPr>
                        <a:t>3.1. Compulsory Prerequisites Courses</a:t>
                      </a:r>
                      <a:endParaRPr lang="de-DE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900">
                          <a:effectLst/>
                        </a:rPr>
                        <a:t> </a:t>
                      </a:r>
                      <a:endParaRPr lang="de-D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0822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3.2. </a:t>
                      </a:r>
                      <a:r>
                        <a:rPr lang="tr-TR" sz="1500" dirty="0" err="1">
                          <a:effectLst/>
                        </a:rPr>
                        <a:t>Elective</a:t>
                      </a:r>
                      <a:r>
                        <a:rPr lang="tr-TR" sz="1500" dirty="0">
                          <a:effectLst/>
                        </a:rPr>
                        <a:t> </a:t>
                      </a:r>
                      <a:r>
                        <a:rPr lang="tr-TR" sz="1500" dirty="0" err="1">
                          <a:effectLst/>
                        </a:rPr>
                        <a:t>Prerequisites</a:t>
                      </a:r>
                      <a:r>
                        <a:rPr lang="tr-TR" sz="1500" dirty="0">
                          <a:effectLst/>
                        </a:rPr>
                        <a:t> Courses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900" dirty="0">
                          <a:effectLst/>
                        </a:rPr>
                        <a:t> </a:t>
                      </a:r>
                      <a:endParaRPr lang="de-DE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45690"/>
            <a:ext cx="899592" cy="899592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94"/>
            <a:ext cx="899592" cy="899592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76200" y="228600"/>
            <a:ext cx="8229600" cy="838200"/>
          </a:xfrm>
        </p:spPr>
        <p:txBody>
          <a:bodyPr/>
          <a:lstStyle/>
          <a:p>
            <a:pPr eaLnBrk="1" hangingPunct="1"/>
            <a:r>
              <a:rPr lang="tr-TR" altLang="de-DE">
                <a:solidFill>
                  <a:schemeClr val="bg1"/>
                </a:solidFill>
              </a:rPr>
              <a:t>About this Course (Cont.)</a:t>
            </a:r>
            <a:endParaRPr lang="en-US" altLang="de-DE">
              <a:solidFill>
                <a:schemeClr val="bg1"/>
              </a:solidFill>
            </a:endParaRPr>
          </a:p>
        </p:txBody>
      </p:sp>
      <p:sp>
        <p:nvSpPr>
          <p:cNvPr id="11267" name="Fußzeilenplatzhalt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tr-TR" altLang="en-US">
                <a:solidFill>
                  <a:srgbClr val="6699FF"/>
                </a:solidFill>
              </a:rPr>
              <a:t>Organizational Issues</a:t>
            </a:r>
            <a:endParaRPr lang="en-US" altLang="en-US">
              <a:solidFill>
                <a:srgbClr val="6699FF"/>
              </a:solidFill>
            </a:endParaRPr>
          </a:p>
        </p:txBody>
      </p:sp>
      <p:sp>
        <p:nvSpPr>
          <p:cNvPr id="11268" name="Foliennummernplatzhalt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31E66C0-559F-4BCE-8FDC-860819C50565}" type="slidenum">
              <a:rPr lang="en-US" altLang="en-US" smtClean="0">
                <a:solidFill>
                  <a:srgbClr val="6699FF"/>
                </a:solidFill>
              </a:rPr>
              <a:pPr/>
              <a:t>3</a:t>
            </a:fld>
            <a:endParaRPr lang="en-US" altLang="en-US">
              <a:solidFill>
                <a:srgbClr val="6699FF"/>
              </a:solidFill>
            </a:endParaRPr>
          </a:p>
        </p:txBody>
      </p:sp>
      <p:graphicFrame>
        <p:nvGraphicFramePr>
          <p:cNvPr id="2" name="Tabelle 1"/>
          <p:cNvGraphicFramePr>
            <a:graphicFrameLocks noGrp="1"/>
          </p:cNvGraphicFramePr>
          <p:nvPr/>
        </p:nvGraphicFramePr>
        <p:xfrm>
          <a:off x="381000" y="1219200"/>
          <a:ext cx="8534400" cy="32378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457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886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26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Language of </a:t>
                      </a:r>
                      <a:r>
                        <a:rPr lang="tr-TR" sz="1500" dirty="0" err="1">
                          <a:effectLst/>
                        </a:rPr>
                        <a:t>Instruction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>
                          <a:effectLst/>
                        </a:rPr>
                        <a:t>English</a:t>
                      </a:r>
                      <a:endParaRPr lang="de-DE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6683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>
                          <a:effectLst/>
                        </a:rPr>
                        <a:t>Level of Course</a:t>
                      </a:r>
                      <a:endParaRPr lang="de-DE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tr-TR" sz="1500" strike="sng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</a:t>
                      </a:r>
                      <a:r>
                        <a:rPr lang="tr-TR" sz="1500" strike="sng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Associate</a:t>
                      </a:r>
                      <a:r>
                        <a:rPr lang="tr-TR" sz="1500" strike="sng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tr-TR" sz="1500" strike="sng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Degree</a:t>
                      </a:r>
                      <a:r>
                        <a:rPr lang="tr-TR" sz="1500" strike="sng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tr-TR" sz="1500" strike="sng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Short</a:t>
                      </a:r>
                      <a:r>
                        <a:rPr lang="tr-TR" sz="1500" strike="sng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tr-TR" sz="1500" strike="sng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Cycle</a:t>
                      </a:r>
                      <a:r>
                        <a:rPr lang="tr-TR" sz="1500" strike="sng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de-DE" sz="1500" strike="sng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strike="noStrike" baseline="0" dirty="0">
                          <a:effectLst/>
                        </a:rPr>
                        <a:t>      </a:t>
                      </a:r>
                      <a:r>
                        <a:rPr lang="tr-TR" sz="1500" strike="noStrike" baseline="0" dirty="0" err="1">
                          <a:effectLst/>
                        </a:rPr>
                        <a:t>Undergraduate</a:t>
                      </a:r>
                      <a:r>
                        <a:rPr lang="tr-TR" sz="1500" strike="noStrike" baseline="0" dirty="0">
                          <a:effectLst/>
                        </a:rPr>
                        <a:t> (First </a:t>
                      </a:r>
                      <a:r>
                        <a:rPr lang="tr-TR" sz="1500" strike="noStrike" baseline="0" dirty="0" err="1">
                          <a:effectLst/>
                        </a:rPr>
                        <a:t>Cycle</a:t>
                      </a:r>
                      <a:r>
                        <a:rPr lang="tr-TR" sz="1500" strike="noStrike" baseline="0" dirty="0">
                          <a:effectLst/>
                        </a:rPr>
                        <a:t>)</a:t>
                      </a:r>
                      <a:endParaRPr lang="de-DE" sz="1500" strike="noStrike" baseline="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strike="sngStrike" dirty="0">
                          <a:effectLst/>
                        </a:rPr>
                        <a:t>      </a:t>
                      </a:r>
                      <a:r>
                        <a:rPr lang="tr-TR" sz="1500" strike="sngStrike" dirty="0" err="1">
                          <a:effectLst/>
                        </a:rPr>
                        <a:t>Graduate</a:t>
                      </a:r>
                      <a:r>
                        <a:rPr lang="tr-TR" sz="1500" strike="sngStrike" dirty="0">
                          <a:effectLst/>
                        </a:rPr>
                        <a:t> (Second </a:t>
                      </a:r>
                      <a:r>
                        <a:rPr lang="tr-TR" sz="1500" strike="sngStrike" dirty="0" err="1">
                          <a:effectLst/>
                        </a:rPr>
                        <a:t>Cycle</a:t>
                      </a:r>
                      <a:r>
                        <a:rPr lang="tr-TR" sz="1500" strike="sngStrike" dirty="0">
                          <a:effectLst/>
                        </a:rPr>
                        <a:t>)</a:t>
                      </a:r>
                      <a:endParaRPr lang="de-DE" sz="15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strike="sngStrike" dirty="0">
                          <a:effectLst/>
                        </a:rPr>
                        <a:t>      </a:t>
                      </a:r>
                      <a:r>
                        <a:rPr lang="tr-TR" sz="1500" strike="sngStrike" dirty="0" err="1">
                          <a:effectLst/>
                        </a:rPr>
                        <a:t>Doctoral</a:t>
                      </a:r>
                      <a:r>
                        <a:rPr lang="tr-TR" sz="1500" strike="sngStrike" dirty="0">
                          <a:effectLst/>
                        </a:rPr>
                        <a:t> Course (Third </a:t>
                      </a:r>
                      <a:r>
                        <a:rPr lang="tr-TR" sz="1500" strike="sngStrike" dirty="0" err="1">
                          <a:effectLst/>
                        </a:rPr>
                        <a:t>Cycle</a:t>
                      </a:r>
                      <a:r>
                        <a:rPr lang="tr-TR" sz="1500" strike="sngStrike" dirty="0">
                          <a:effectLst/>
                        </a:rPr>
                        <a:t>)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26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Special Pre-Conditions of the Course </a:t>
                      </a:r>
                      <a:r>
                        <a:rPr lang="tr-TR" sz="1500" dirty="0">
                          <a:effectLst/>
                        </a:rPr>
                        <a:t>(</a:t>
                      </a:r>
                      <a:r>
                        <a:rPr lang="tr-TR" sz="1500" dirty="0" err="1">
                          <a:effectLst/>
                        </a:rPr>
                        <a:t>compulsory</a:t>
                      </a:r>
                      <a:r>
                        <a:rPr lang="tr-TR" sz="1500" dirty="0">
                          <a:effectLst/>
                        </a:rPr>
                        <a:t>) 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 </a:t>
                      </a:r>
                      <a:r>
                        <a:rPr lang="tr-TR" sz="1500" dirty="0" err="1">
                          <a:effectLst/>
                        </a:rPr>
                        <a:t>None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3210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>
                          <a:effectLst/>
                        </a:rPr>
                        <a:t>Special Pre-Conditions of the Course </a:t>
                      </a:r>
                      <a:endParaRPr lang="de-DE" sz="15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>
                          <a:effectLst/>
                        </a:rPr>
                        <a:t>(recommended) </a:t>
                      </a:r>
                      <a:endParaRPr lang="de-DE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6" name="Tabelle 5"/>
          <p:cNvGraphicFramePr>
            <a:graphicFrameLocks noGrp="1"/>
          </p:cNvGraphicFramePr>
          <p:nvPr/>
        </p:nvGraphicFramePr>
        <p:xfrm>
          <a:off x="381000" y="4648200"/>
          <a:ext cx="8534400" cy="9334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05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Course </a:t>
                      </a:r>
                      <a:r>
                        <a:rPr lang="tr-TR" sz="1500" dirty="0" err="1">
                          <a:effectLst/>
                        </a:rPr>
                        <a:t>Instructor</a:t>
                      </a:r>
                      <a:r>
                        <a:rPr lang="tr-TR" sz="1500" dirty="0">
                          <a:effectLst/>
                        </a:rPr>
                        <a:t>(s)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500" dirty="0">
                          <a:effectLst/>
                        </a:rPr>
                        <a:t>Dr. </a:t>
                      </a:r>
                      <a:r>
                        <a:rPr lang="tr-TR" sz="1500" dirty="0">
                          <a:effectLst/>
                        </a:rPr>
                        <a:t>Samsun M. Başarıcı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Mail: sbasarici@</a:t>
                      </a:r>
                      <a:r>
                        <a:rPr lang="de-DE" sz="1500" dirty="0" err="1">
                          <a:effectLst/>
                        </a:rPr>
                        <a:t>adu</a:t>
                      </a:r>
                      <a:r>
                        <a:rPr lang="tr-TR" sz="1500" dirty="0">
                          <a:effectLst/>
                        </a:rPr>
                        <a:t>.edu.tr </a:t>
                      </a:r>
                      <a:endParaRPr lang="de-DE" sz="15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Web:</a:t>
                      </a:r>
                      <a:r>
                        <a:rPr lang="de-DE" sz="1500" dirty="0">
                          <a:effectLst/>
                        </a:rPr>
                        <a:t> http://akademik.adu.edu.tr/fakulte/muhendislik/personel/sbasarici/anasayfa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45690"/>
            <a:ext cx="899592" cy="899592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94"/>
            <a:ext cx="899592" cy="899592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76200" y="381000"/>
            <a:ext cx="8229600" cy="838200"/>
          </a:xfrm>
        </p:spPr>
        <p:txBody>
          <a:bodyPr/>
          <a:lstStyle/>
          <a:p>
            <a:pPr eaLnBrk="1" hangingPunct="1"/>
            <a:r>
              <a:rPr lang="tr-TR" altLang="de-DE">
                <a:solidFill>
                  <a:schemeClr val="bg1"/>
                </a:solidFill>
              </a:rPr>
              <a:t>Main Objective</a:t>
            </a:r>
            <a:r>
              <a:rPr lang="de-DE" altLang="de-DE">
                <a:solidFill>
                  <a:schemeClr val="bg1"/>
                </a:solidFill>
              </a:rPr>
              <a:t>(s)</a:t>
            </a:r>
            <a:r>
              <a:rPr lang="tr-TR" altLang="de-DE">
                <a:solidFill>
                  <a:schemeClr val="bg1"/>
                </a:solidFill>
              </a:rPr>
              <a:t> of this Course</a:t>
            </a:r>
            <a:endParaRPr lang="en-US" altLang="de-DE">
              <a:solidFill>
                <a:schemeClr val="bg1"/>
              </a:solidFill>
            </a:endParaRPr>
          </a:p>
        </p:txBody>
      </p:sp>
      <p:sp>
        <p:nvSpPr>
          <p:cNvPr id="13315" name="Fußzeilenplatzhalt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tr-TR" altLang="en-US">
                <a:solidFill>
                  <a:srgbClr val="6699FF"/>
                </a:solidFill>
              </a:rPr>
              <a:t>Organizational Issues</a:t>
            </a:r>
            <a:endParaRPr lang="en-US" altLang="en-US">
              <a:solidFill>
                <a:srgbClr val="6699FF"/>
              </a:solidFill>
            </a:endParaRPr>
          </a:p>
        </p:txBody>
      </p:sp>
      <p:sp>
        <p:nvSpPr>
          <p:cNvPr id="13316" name="Foliennummernplatzhalt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D24F6E2-FA13-4066-A207-4E994D1F1BAD}" type="slidenum">
              <a:rPr lang="en-US" altLang="en-US" smtClean="0">
                <a:solidFill>
                  <a:srgbClr val="6699FF"/>
                </a:solidFill>
              </a:rPr>
              <a:pPr/>
              <a:t>4</a:t>
            </a:fld>
            <a:endParaRPr lang="en-US" altLang="en-US">
              <a:solidFill>
                <a:srgbClr val="6699FF"/>
              </a:solidFill>
            </a:endParaRPr>
          </a:p>
        </p:txBody>
      </p:sp>
      <p:sp>
        <p:nvSpPr>
          <p:cNvPr id="13317" name="Rectangle 1027"/>
          <p:cNvSpPr txBox="1">
            <a:spLocks noChangeArrowheads="1"/>
          </p:cNvSpPr>
          <p:nvPr/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norm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en-US" altLang="de-DE" sz="3000" dirty="0">
                <a:solidFill>
                  <a:srgbClr val="003399"/>
                </a:solidFill>
              </a:rPr>
              <a:t>Acquisition of the basic principles of software engineering and the ability to apply them in a software development </a:t>
            </a:r>
            <a:r>
              <a:rPr lang="en-US" altLang="de-DE" sz="3000" dirty="0" smtClean="0">
                <a:solidFill>
                  <a:srgbClr val="003399"/>
                </a:solidFill>
              </a:rPr>
              <a:t>project</a:t>
            </a:r>
            <a:endParaRPr lang="en-US" altLang="de-DE" sz="3000" dirty="0">
              <a:solidFill>
                <a:srgbClr val="003399"/>
              </a:solidFill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45690"/>
            <a:ext cx="899592" cy="899592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94"/>
            <a:ext cx="899592" cy="899592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76200" y="304800"/>
            <a:ext cx="8229600" cy="838200"/>
          </a:xfrm>
        </p:spPr>
        <p:txBody>
          <a:bodyPr/>
          <a:lstStyle/>
          <a:p>
            <a:pPr eaLnBrk="1" hangingPunct="1"/>
            <a:r>
              <a:rPr lang="tr-TR" altLang="de-DE">
                <a:solidFill>
                  <a:schemeClr val="bg1"/>
                </a:solidFill>
              </a:rPr>
              <a:t>Learning Outcomes of this Course</a:t>
            </a:r>
            <a:endParaRPr lang="en-US" altLang="de-DE">
              <a:solidFill>
                <a:schemeClr val="bg1"/>
              </a:solidFill>
            </a:endParaRPr>
          </a:p>
        </p:txBody>
      </p:sp>
      <p:sp>
        <p:nvSpPr>
          <p:cNvPr id="15363" name="Fußzeilenplatzhalt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tr-TR" altLang="en-US">
                <a:solidFill>
                  <a:srgbClr val="6699FF"/>
                </a:solidFill>
              </a:rPr>
              <a:t>Organizational Issues</a:t>
            </a:r>
            <a:endParaRPr lang="en-US" altLang="en-US">
              <a:solidFill>
                <a:srgbClr val="6699FF"/>
              </a:solidFill>
            </a:endParaRPr>
          </a:p>
        </p:txBody>
      </p:sp>
      <p:sp>
        <p:nvSpPr>
          <p:cNvPr id="15364" name="Foliennummernplatzhalt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7943446-D875-4889-ADF5-AEB18B1AE2A1}" type="slidenum">
              <a:rPr lang="en-US" altLang="en-US" smtClean="0">
                <a:solidFill>
                  <a:srgbClr val="6699FF"/>
                </a:solidFill>
              </a:rPr>
              <a:pPr/>
              <a:t>5</a:t>
            </a:fld>
            <a:endParaRPr lang="en-US" altLang="en-US">
              <a:solidFill>
                <a:srgbClr val="6699FF"/>
              </a:solidFill>
            </a:endParaRPr>
          </a:p>
        </p:txBody>
      </p:sp>
      <p:sp>
        <p:nvSpPr>
          <p:cNvPr id="15365" name="Rectangle 1027"/>
          <p:cNvSpPr txBox="1">
            <a:spLocks noChangeArrowheads="1"/>
          </p:cNvSpPr>
          <p:nvPr/>
        </p:nvSpPr>
        <p:spPr bwMode="auto">
          <a:xfrm>
            <a:off x="228600" y="1295400"/>
            <a:ext cx="8763000" cy="3336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norm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9925" indent="-325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tr-TR" altLang="de-DE" sz="3000" dirty="0">
                <a:solidFill>
                  <a:srgbClr val="003399"/>
                </a:solidFill>
              </a:rPr>
              <a:t>Upon successful completion of this course, students will</a:t>
            </a:r>
            <a:endParaRPr lang="de-DE" altLang="de-DE" sz="3000" dirty="0">
              <a:solidFill>
                <a:srgbClr val="003399"/>
              </a:solidFill>
            </a:endParaRPr>
          </a:p>
          <a:p>
            <a:pPr lvl="1" algn="just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</a:pPr>
            <a:r>
              <a:rPr lang="en-US" altLang="de-DE" sz="2600" dirty="0" smtClean="0">
                <a:solidFill>
                  <a:srgbClr val="003399"/>
                </a:solidFill>
              </a:rPr>
              <a:t>Distinguish </a:t>
            </a:r>
            <a:r>
              <a:rPr lang="en-US" altLang="de-DE" sz="2600" dirty="0">
                <a:solidFill>
                  <a:srgbClr val="003399"/>
                </a:solidFill>
              </a:rPr>
              <a:t>software development </a:t>
            </a:r>
            <a:r>
              <a:rPr lang="en-US" altLang="de-DE" sz="2600" dirty="0" smtClean="0">
                <a:solidFill>
                  <a:srgbClr val="003399"/>
                </a:solidFill>
              </a:rPr>
              <a:t>processes</a:t>
            </a:r>
            <a:endParaRPr lang="en-US" altLang="de-DE" sz="2600" dirty="0">
              <a:solidFill>
                <a:srgbClr val="003399"/>
              </a:solidFill>
            </a:endParaRPr>
          </a:p>
          <a:p>
            <a:pPr lvl="1" algn="just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</a:pPr>
            <a:r>
              <a:rPr lang="en-US" altLang="de-DE" sz="2600" dirty="0" smtClean="0">
                <a:solidFill>
                  <a:srgbClr val="003399"/>
                </a:solidFill>
              </a:rPr>
              <a:t>Review </a:t>
            </a:r>
            <a:r>
              <a:rPr lang="en-US" altLang="de-DE" sz="2600" dirty="0">
                <a:solidFill>
                  <a:srgbClr val="003399"/>
                </a:solidFill>
              </a:rPr>
              <a:t>major software development </a:t>
            </a:r>
            <a:r>
              <a:rPr lang="en-US" altLang="de-DE" sz="2600" dirty="0" smtClean="0">
                <a:solidFill>
                  <a:srgbClr val="003399"/>
                </a:solidFill>
              </a:rPr>
              <a:t>processes like waterfall</a:t>
            </a:r>
            <a:r>
              <a:rPr lang="en-US" altLang="de-DE" sz="2600" dirty="0">
                <a:solidFill>
                  <a:srgbClr val="003399"/>
                </a:solidFill>
              </a:rPr>
              <a:t>, evolutionary and </a:t>
            </a:r>
            <a:r>
              <a:rPr lang="en-US" altLang="de-DE" sz="2600" dirty="0" smtClean="0">
                <a:solidFill>
                  <a:srgbClr val="003399"/>
                </a:solidFill>
              </a:rPr>
              <a:t>spiral</a:t>
            </a:r>
            <a:endParaRPr lang="en-US" altLang="de-DE" sz="2600" dirty="0">
              <a:solidFill>
                <a:srgbClr val="003399"/>
              </a:solidFill>
            </a:endParaRPr>
          </a:p>
          <a:p>
            <a:pPr lvl="1" algn="just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</a:pPr>
            <a:r>
              <a:rPr lang="en-US" altLang="de-DE" sz="2600" dirty="0" smtClean="0">
                <a:solidFill>
                  <a:srgbClr val="003399"/>
                </a:solidFill>
              </a:rPr>
              <a:t>Apply </a:t>
            </a:r>
            <a:r>
              <a:rPr lang="en-US" altLang="de-DE" sz="2600" dirty="0">
                <a:solidFill>
                  <a:srgbClr val="003399"/>
                </a:solidFill>
              </a:rPr>
              <a:t>risk analysis in software </a:t>
            </a:r>
            <a:r>
              <a:rPr lang="en-US" altLang="de-DE" sz="2600" dirty="0" smtClean="0">
                <a:solidFill>
                  <a:srgbClr val="003399"/>
                </a:solidFill>
              </a:rPr>
              <a:t>projects</a:t>
            </a:r>
            <a:endParaRPr lang="en-US" altLang="de-DE" sz="2600" dirty="0">
              <a:solidFill>
                <a:srgbClr val="003399"/>
              </a:solidFill>
            </a:endParaRPr>
          </a:p>
          <a:p>
            <a:pPr lvl="1" algn="just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</a:pPr>
            <a:r>
              <a:rPr lang="en-US" altLang="de-DE" sz="2600" dirty="0" smtClean="0">
                <a:solidFill>
                  <a:srgbClr val="003399"/>
                </a:solidFill>
              </a:rPr>
              <a:t>Describe </a:t>
            </a:r>
            <a:r>
              <a:rPr lang="en-US" altLang="de-DE" sz="2600" dirty="0">
                <a:solidFill>
                  <a:srgbClr val="003399"/>
                </a:solidFill>
              </a:rPr>
              <a:t>the requirements of a software </a:t>
            </a:r>
            <a:r>
              <a:rPr lang="en-US" altLang="de-DE" sz="2600" dirty="0" smtClean="0">
                <a:solidFill>
                  <a:srgbClr val="003399"/>
                </a:solidFill>
              </a:rPr>
              <a:t>project</a:t>
            </a:r>
            <a:endParaRPr lang="en-US" altLang="de-DE" sz="2600" dirty="0">
              <a:solidFill>
                <a:srgbClr val="003399"/>
              </a:solidFill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45690"/>
            <a:ext cx="899592" cy="899592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94"/>
            <a:ext cx="899592" cy="899592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026"/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8229600" cy="838200"/>
          </a:xfrm>
        </p:spPr>
        <p:txBody>
          <a:bodyPr/>
          <a:lstStyle/>
          <a:p>
            <a:pPr eaLnBrk="1" hangingPunct="1"/>
            <a:r>
              <a:rPr lang="tr-TR" altLang="de-DE" dirty="0">
                <a:solidFill>
                  <a:schemeClr val="bg1"/>
                </a:solidFill>
              </a:rPr>
              <a:t>Learning Outcomes of this Course </a:t>
            </a:r>
            <a:r>
              <a:rPr lang="en-US" altLang="de-DE" dirty="0">
                <a:solidFill>
                  <a:schemeClr val="bg1"/>
                </a:solidFill>
              </a:rPr>
              <a:t>(Cont.)</a:t>
            </a:r>
          </a:p>
        </p:txBody>
      </p:sp>
      <p:sp>
        <p:nvSpPr>
          <p:cNvPr id="17411" name="Fußzeilenplatzhalt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tr-TR" altLang="en-US">
                <a:solidFill>
                  <a:srgbClr val="6699FF"/>
                </a:solidFill>
              </a:rPr>
              <a:t>Organizational Issues</a:t>
            </a:r>
            <a:endParaRPr lang="en-US" altLang="en-US">
              <a:solidFill>
                <a:srgbClr val="6699FF"/>
              </a:solidFill>
            </a:endParaRPr>
          </a:p>
        </p:txBody>
      </p:sp>
      <p:sp>
        <p:nvSpPr>
          <p:cNvPr id="17412" name="Foliennummernplatzhalt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0EE21B5-93CA-4061-814F-93CE554466F6}" type="slidenum">
              <a:rPr lang="en-US" altLang="en-US" smtClean="0">
                <a:solidFill>
                  <a:srgbClr val="6699FF"/>
                </a:solidFill>
              </a:rPr>
              <a:pPr/>
              <a:t>6</a:t>
            </a:fld>
            <a:endParaRPr lang="en-US" altLang="en-US">
              <a:solidFill>
                <a:srgbClr val="6699FF"/>
              </a:solidFill>
            </a:endParaRPr>
          </a:p>
        </p:txBody>
      </p:sp>
      <p:sp>
        <p:nvSpPr>
          <p:cNvPr id="17413" name="Rectangle 1027"/>
          <p:cNvSpPr txBox="1">
            <a:spLocks noChangeArrowheads="1"/>
          </p:cNvSpPr>
          <p:nvPr/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norm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9925" indent="-3254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algn="just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</a:pPr>
            <a:r>
              <a:rPr lang="en-US" altLang="de-DE" sz="2600" dirty="0" smtClean="0">
                <a:solidFill>
                  <a:srgbClr val="003399"/>
                </a:solidFill>
              </a:rPr>
              <a:t>Design </a:t>
            </a:r>
            <a:r>
              <a:rPr lang="en-US" altLang="de-DE" sz="2600" dirty="0">
                <a:solidFill>
                  <a:srgbClr val="003399"/>
                </a:solidFill>
              </a:rPr>
              <a:t>software projects. </a:t>
            </a:r>
          </a:p>
          <a:p>
            <a:pPr lvl="1" algn="just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</a:pPr>
            <a:r>
              <a:rPr lang="en-US" altLang="de-DE" sz="2600" dirty="0" smtClean="0">
                <a:solidFill>
                  <a:srgbClr val="003399"/>
                </a:solidFill>
              </a:rPr>
              <a:t>Use </a:t>
            </a:r>
            <a:r>
              <a:rPr lang="en-US" altLang="de-DE" sz="2600" dirty="0">
                <a:solidFill>
                  <a:srgbClr val="003399"/>
                </a:solidFill>
              </a:rPr>
              <a:t>UML notation during software design process. </a:t>
            </a:r>
          </a:p>
          <a:p>
            <a:pPr lvl="1" algn="just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</a:pPr>
            <a:r>
              <a:rPr lang="en-US" altLang="de-DE" sz="2600" dirty="0" smtClean="0">
                <a:solidFill>
                  <a:srgbClr val="003399"/>
                </a:solidFill>
              </a:rPr>
              <a:t>Distinguish </a:t>
            </a:r>
            <a:r>
              <a:rPr lang="en-US" altLang="de-DE" sz="2600" dirty="0">
                <a:solidFill>
                  <a:srgbClr val="003399"/>
                </a:solidFill>
              </a:rPr>
              <a:t>the software architecture models </a:t>
            </a:r>
          </a:p>
          <a:p>
            <a:pPr lvl="1" algn="just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</a:pPr>
            <a:r>
              <a:rPr lang="en-US" altLang="de-DE" sz="2600" dirty="0" smtClean="0">
                <a:solidFill>
                  <a:srgbClr val="003399"/>
                </a:solidFill>
              </a:rPr>
              <a:t>Apply </a:t>
            </a:r>
            <a:r>
              <a:rPr lang="en-US" altLang="de-DE" sz="2600" dirty="0">
                <a:solidFill>
                  <a:srgbClr val="003399"/>
                </a:solidFill>
              </a:rPr>
              <a:t>software maintenance activities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45690"/>
            <a:ext cx="899592" cy="899592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94"/>
            <a:ext cx="899592" cy="899592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de-DE">
                <a:solidFill>
                  <a:schemeClr val="bg1"/>
                </a:solidFill>
              </a:rPr>
              <a:t>Course Content</a:t>
            </a:r>
            <a:endParaRPr lang="en-US" altLang="de-DE">
              <a:solidFill>
                <a:schemeClr val="bg1"/>
              </a:solidFill>
            </a:endParaRPr>
          </a:p>
        </p:txBody>
      </p:sp>
      <p:sp>
        <p:nvSpPr>
          <p:cNvPr id="19459" name="Fußzeilenplatzhalt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tr-TR" altLang="en-US">
                <a:solidFill>
                  <a:srgbClr val="6699FF"/>
                </a:solidFill>
              </a:rPr>
              <a:t>Organizational Issues</a:t>
            </a:r>
            <a:endParaRPr lang="en-US" altLang="en-US">
              <a:solidFill>
                <a:srgbClr val="6699FF"/>
              </a:solidFill>
            </a:endParaRPr>
          </a:p>
        </p:txBody>
      </p:sp>
      <p:sp>
        <p:nvSpPr>
          <p:cNvPr id="19460" name="Foliennummernplatzhalt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F782C3B-B6CD-4E3B-BDE5-D06C3D892424}" type="slidenum">
              <a:rPr lang="en-US" altLang="en-US" smtClean="0">
                <a:solidFill>
                  <a:srgbClr val="6699FF"/>
                </a:solidFill>
              </a:rPr>
              <a:pPr/>
              <a:t>7</a:t>
            </a:fld>
            <a:endParaRPr lang="en-US" altLang="en-US">
              <a:solidFill>
                <a:srgbClr val="6699FF"/>
              </a:solidFill>
            </a:endParaRPr>
          </a:p>
        </p:txBody>
      </p:sp>
      <p:sp>
        <p:nvSpPr>
          <p:cNvPr id="19461" name="Rectangle 1027"/>
          <p:cNvSpPr txBox="1">
            <a:spLocks noChangeArrowheads="1"/>
          </p:cNvSpPr>
          <p:nvPr/>
        </p:nvSpPr>
        <p:spPr bwMode="auto">
          <a:xfrm>
            <a:off x="457200" y="1371600"/>
            <a:ext cx="8382000" cy="510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normAutofit fontScale="92500" lnSpcReduction="10000"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en-US" altLang="de-DE" sz="2800" dirty="0">
                <a:solidFill>
                  <a:srgbClr val="003399"/>
                </a:solidFill>
              </a:rPr>
              <a:t>Basic concepts of Software </a:t>
            </a:r>
            <a:r>
              <a:rPr lang="en-US" altLang="de-DE" sz="2800" dirty="0" smtClean="0">
                <a:solidFill>
                  <a:srgbClr val="003399"/>
                </a:solidFill>
              </a:rPr>
              <a:t>Engineering </a:t>
            </a:r>
          </a:p>
          <a:p>
            <a:pPr algn="just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en-US" altLang="de-DE" sz="2800" dirty="0" smtClean="0">
                <a:solidFill>
                  <a:srgbClr val="003399"/>
                </a:solidFill>
              </a:rPr>
              <a:t>Process Models</a:t>
            </a:r>
          </a:p>
          <a:p>
            <a:pPr algn="just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en-US" altLang="de-DE" sz="2800" dirty="0" smtClean="0">
                <a:solidFill>
                  <a:srgbClr val="003399"/>
                </a:solidFill>
              </a:rPr>
              <a:t>Project Management</a:t>
            </a:r>
          </a:p>
          <a:p>
            <a:pPr algn="just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en-US" altLang="de-DE" sz="2800" dirty="0" smtClean="0">
                <a:solidFill>
                  <a:srgbClr val="003399"/>
                </a:solidFill>
              </a:rPr>
              <a:t>Requirements Analysis</a:t>
            </a:r>
          </a:p>
          <a:p>
            <a:pPr algn="just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en-US" altLang="de-DE" sz="2800" dirty="0" smtClean="0">
                <a:solidFill>
                  <a:srgbClr val="003399"/>
                </a:solidFill>
              </a:rPr>
              <a:t>System Models</a:t>
            </a:r>
          </a:p>
          <a:p>
            <a:pPr algn="just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en-US" altLang="de-DE" sz="2800" dirty="0" smtClean="0">
                <a:solidFill>
                  <a:srgbClr val="003399"/>
                </a:solidFill>
              </a:rPr>
              <a:t>Requirements Specification</a:t>
            </a:r>
          </a:p>
          <a:p>
            <a:pPr algn="just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en-US" altLang="de-DE" sz="2800" dirty="0" smtClean="0">
                <a:solidFill>
                  <a:srgbClr val="003399"/>
                </a:solidFill>
              </a:rPr>
              <a:t>Prototyping</a:t>
            </a:r>
          </a:p>
          <a:p>
            <a:pPr algn="just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en-US" altLang="de-DE" sz="2800" dirty="0" smtClean="0">
                <a:solidFill>
                  <a:srgbClr val="003399"/>
                </a:solidFill>
              </a:rPr>
              <a:t>Software Design</a:t>
            </a:r>
          </a:p>
          <a:p>
            <a:pPr algn="just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en-US" altLang="de-DE" sz="2800" dirty="0" smtClean="0">
                <a:solidFill>
                  <a:srgbClr val="003399"/>
                </a:solidFill>
              </a:rPr>
              <a:t>Software Reliability</a:t>
            </a:r>
          </a:p>
          <a:p>
            <a:pPr algn="just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en-US" altLang="de-DE" sz="2800" dirty="0" smtClean="0">
                <a:solidFill>
                  <a:srgbClr val="003399"/>
                </a:solidFill>
              </a:rPr>
              <a:t>Validation </a:t>
            </a:r>
            <a:r>
              <a:rPr lang="en-US" altLang="de-DE" sz="2800" dirty="0">
                <a:solidFill>
                  <a:srgbClr val="003399"/>
                </a:solidFill>
              </a:rPr>
              <a:t>and </a:t>
            </a:r>
            <a:r>
              <a:rPr lang="en-US" altLang="de-DE" sz="2800" dirty="0" smtClean="0">
                <a:solidFill>
                  <a:srgbClr val="003399"/>
                </a:solidFill>
              </a:rPr>
              <a:t>Verification</a:t>
            </a:r>
          </a:p>
          <a:p>
            <a:pPr algn="just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en-US" altLang="de-DE" sz="2800" dirty="0" smtClean="0">
                <a:solidFill>
                  <a:srgbClr val="003399"/>
                </a:solidFill>
              </a:rPr>
              <a:t>Software </a:t>
            </a:r>
            <a:r>
              <a:rPr lang="en-US" altLang="de-DE" sz="2800" dirty="0">
                <a:solidFill>
                  <a:srgbClr val="003399"/>
                </a:solidFill>
              </a:rPr>
              <a:t>Maintenance</a:t>
            </a:r>
            <a:endParaRPr lang="en-US" altLang="de-DE" sz="2800" dirty="0" smtClean="0">
              <a:solidFill>
                <a:srgbClr val="003399"/>
              </a:solidFill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45690"/>
            <a:ext cx="899592" cy="899592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94"/>
            <a:ext cx="899592" cy="899592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76200" y="228600"/>
            <a:ext cx="8229600" cy="838200"/>
          </a:xfrm>
        </p:spPr>
        <p:txBody>
          <a:bodyPr/>
          <a:lstStyle/>
          <a:p>
            <a:pPr eaLnBrk="1" hangingPunct="1"/>
            <a:r>
              <a:rPr lang="tr-TR" altLang="de-DE">
                <a:solidFill>
                  <a:schemeClr val="bg1"/>
                </a:solidFill>
              </a:rPr>
              <a:t>Resources	</a:t>
            </a:r>
            <a:endParaRPr lang="en-US" altLang="de-DE">
              <a:solidFill>
                <a:schemeClr val="bg1"/>
              </a:solidFill>
            </a:endParaRPr>
          </a:p>
        </p:txBody>
      </p:sp>
      <p:sp>
        <p:nvSpPr>
          <p:cNvPr id="23555" name="Fußzeilenplatzhalt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tr-TR" altLang="en-US">
                <a:solidFill>
                  <a:srgbClr val="6699FF"/>
                </a:solidFill>
              </a:rPr>
              <a:t>Organizational Issues</a:t>
            </a:r>
            <a:endParaRPr lang="en-US" altLang="en-US">
              <a:solidFill>
                <a:srgbClr val="6699FF"/>
              </a:solidFill>
            </a:endParaRPr>
          </a:p>
        </p:txBody>
      </p:sp>
      <p:sp>
        <p:nvSpPr>
          <p:cNvPr id="23556" name="Foliennummernplatzhalt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B72B8C3-D649-456E-8AC9-A38781529730}" type="slidenum">
              <a:rPr lang="en-US" altLang="en-US" smtClean="0">
                <a:solidFill>
                  <a:srgbClr val="6699FF"/>
                </a:solidFill>
              </a:rPr>
              <a:pPr/>
              <a:t>8</a:t>
            </a:fld>
            <a:endParaRPr lang="en-US" altLang="en-US">
              <a:solidFill>
                <a:srgbClr val="6699FF"/>
              </a:solidFill>
            </a:endParaRPr>
          </a:p>
        </p:txBody>
      </p:sp>
      <p:graphicFrame>
        <p:nvGraphicFramePr>
          <p:cNvPr id="2" name="Tabel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3230263"/>
              </p:ext>
            </p:extLst>
          </p:nvPr>
        </p:nvGraphicFramePr>
        <p:xfrm>
          <a:off x="304800" y="1128192"/>
          <a:ext cx="8610600" cy="502517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973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132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6760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800" dirty="0" err="1">
                          <a:effectLst/>
                        </a:rPr>
                        <a:t>Required</a:t>
                      </a:r>
                      <a:r>
                        <a:rPr lang="tr-TR" sz="1800" dirty="0">
                          <a:effectLst/>
                        </a:rPr>
                        <a:t> Course </a:t>
                      </a:r>
                      <a:r>
                        <a:rPr lang="tr-TR" sz="1800" dirty="0" err="1">
                          <a:effectLst/>
                        </a:rPr>
                        <a:t>Material</a:t>
                      </a:r>
                      <a:r>
                        <a:rPr lang="tr-TR" sz="1800" dirty="0">
                          <a:effectLst/>
                        </a:rPr>
                        <a:t> (s) /Reading(s)/</a:t>
                      </a:r>
                      <a:r>
                        <a:rPr lang="tr-TR" sz="1800" dirty="0" err="1">
                          <a:effectLst/>
                        </a:rPr>
                        <a:t>Text</a:t>
                      </a:r>
                      <a:r>
                        <a:rPr lang="tr-TR" sz="1800" dirty="0">
                          <a:effectLst/>
                        </a:rPr>
                        <a:t> </a:t>
                      </a:r>
                      <a:r>
                        <a:rPr lang="tr-TR" sz="1800" dirty="0" err="1">
                          <a:effectLst/>
                        </a:rPr>
                        <a:t>Book</a:t>
                      </a:r>
                      <a:r>
                        <a:rPr lang="tr-TR" sz="1800" dirty="0">
                          <a:effectLst/>
                        </a:rPr>
                        <a:t> (s)</a:t>
                      </a:r>
                      <a:endParaRPr lang="de-DE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342900" indent="-342900" algn="just">
                        <a:spcAft>
                          <a:spcPts val="0"/>
                        </a:spcAft>
                        <a:buAutoNum type="arabicParenR"/>
                      </a:pPr>
                      <a:r>
                        <a:rPr kumimoji="0" lang="en-US" sz="18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Ian </a:t>
                      </a:r>
                      <a:r>
                        <a:rPr kumimoji="0" lang="en-US" sz="180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Sommerville</a:t>
                      </a:r>
                      <a:r>
                        <a:rPr kumimoji="0" lang="en-US" sz="18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Software Engineering 10th Global Edition, Pearson, 2016</a:t>
                      </a:r>
                    </a:p>
                    <a:p>
                      <a:pPr marL="342900" indent="-342900" algn="just">
                        <a:spcAft>
                          <a:spcPts val="0"/>
                        </a:spcAft>
                        <a:buAutoNum type="arabicParenR"/>
                      </a:pPr>
                      <a:endParaRPr kumimoji="0" lang="en-US" sz="1800" kern="1200" baseline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kumimoji="0" lang="en-US" sz="18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2) Lecture Notes</a:t>
                      </a:r>
                      <a:endParaRPr kumimoji="0" lang="en-US" sz="18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5757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800" dirty="0" err="1">
                          <a:effectLst/>
                        </a:rPr>
                        <a:t>Recommended</a:t>
                      </a:r>
                      <a:r>
                        <a:rPr lang="tr-TR" sz="1800" dirty="0">
                          <a:effectLst/>
                        </a:rPr>
                        <a:t> Course </a:t>
                      </a:r>
                      <a:r>
                        <a:rPr lang="tr-TR" sz="1800" dirty="0" err="1">
                          <a:effectLst/>
                        </a:rPr>
                        <a:t>Material</a:t>
                      </a:r>
                      <a:r>
                        <a:rPr lang="tr-TR" sz="1800" dirty="0">
                          <a:effectLst/>
                        </a:rPr>
                        <a:t> (s)/Reading(s)/</a:t>
                      </a:r>
                      <a:r>
                        <a:rPr lang="tr-TR" sz="1800" dirty="0" err="1">
                          <a:effectLst/>
                        </a:rPr>
                        <a:t>Other</a:t>
                      </a:r>
                      <a:endParaRPr lang="de-DE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800" dirty="0">
                          <a:effectLst/>
                        </a:rPr>
                        <a:t>Other sources will be announced </a:t>
                      </a:r>
                      <a:endParaRPr lang="tr-TR" sz="1800" baseline="0" dirty="0">
                        <a:effectLst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45690"/>
            <a:ext cx="899592" cy="899592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94"/>
            <a:ext cx="899592" cy="899592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76200" y="0"/>
            <a:ext cx="8229600" cy="838200"/>
          </a:xfrm>
        </p:spPr>
        <p:txBody>
          <a:bodyPr/>
          <a:lstStyle/>
          <a:p>
            <a:pPr eaLnBrk="1" hangingPunct="1"/>
            <a:r>
              <a:rPr lang="tr-TR" altLang="de-DE">
                <a:solidFill>
                  <a:schemeClr val="bg1"/>
                </a:solidFill>
              </a:rPr>
              <a:t>Course Schedule (Weekly)</a:t>
            </a:r>
            <a:endParaRPr lang="en-US" altLang="de-DE">
              <a:solidFill>
                <a:schemeClr val="bg1"/>
              </a:solidFill>
            </a:endParaRPr>
          </a:p>
        </p:txBody>
      </p:sp>
      <p:sp>
        <p:nvSpPr>
          <p:cNvPr id="25603" name="Fußzeilenplatzhalt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tr-TR" altLang="en-US">
                <a:solidFill>
                  <a:srgbClr val="6699FF"/>
                </a:solidFill>
              </a:rPr>
              <a:t>Organizational Issues</a:t>
            </a:r>
            <a:endParaRPr lang="en-US" altLang="en-US">
              <a:solidFill>
                <a:srgbClr val="6699FF"/>
              </a:solidFill>
            </a:endParaRPr>
          </a:p>
        </p:txBody>
      </p:sp>
      <p:sp>
        <p:nvSpPr>
          <p:cNvPr id="25604" name="Foliennummernplatzhalt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AD6DAE3-4D24-4DD7-A8DF-59D0005730B7}" type="slidenum">
              <a:rPr lang="en-US" altLang="en-US" smtClean="0">
                <a:solidFill>
                  <a:srgbClr val="6699FF"/>
                </a:solidFill>
              </a:rPr>
              <a:pPr/>
              <a:t>9</a:t>
            </a:fld>
            <a:endParaRPr lang="en-US" altLang="en-US">
              <a:solidFill>
                <a:srgbClr val="6699FF"/>
              </a:solidFill>
            </a:endParaRPr>
          </a:p>
        </p:txBody>
      </p:sp>
      <p:graphicFrame>
        <p:nvGraphicFramePr>
          <p:cNvPr id="2" name="Tabel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6784800"/>
              </p:ext>
            </p:extLst>
          </p:nvPr>
        </p:nvGraphicFramePr>
        <p:xfrm>
          <a:off x="76200" y="808038"/>
          <a:ext cx="8915401" cy="595217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005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533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3387">
                  <a:extLst>
                    <a:ext uri="{9D8B030D-6E8A-4147-A177-3AD203B41FA5}">
                      <a16:colId xmlns:a16="http://schemas.microsoft.com/office/drawing/2014/main" val="1972124764"/>
                    </a:ext>
                  </a:extLst>
                </a:gridCol>
                <a:gridCol w="18080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1080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 err="1">
                          <a:effectLst/>
                        </a:rPr>
                        <a:t>Week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 err="1">
                          <a:effectLst/>
                        </a:rPr>
                        <a:t>Topics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Preliminary </a:t>
                      </a:r>
                      <a:r>
                        <a:rPr lang="tr-TR" sz="1500" dirty="0" err="1">
                          <a:effectLst/>
                        </a:rPr>
                        <a:t>Preparation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r>
                        <a:rPr kumimoji="0" lang="en-US" sz="15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Methodology and Implementation (theory, practice, assignment </a:t>
                      </a:r>
                      <a:r>
                        <a:rPr kumimoji="0" lang="en-US" sz="1500" b="1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etc</a:t>
                      </a:r>
                      <a:r>
                        <a:rPr kumimoji="0" lang="en-US" sz="15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tr-TR" sz="1800" dirty="0"/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73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1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tr-TR" sz="1500" kern="120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Introduction to software engineering</a:t>
                      </a:r>
                      <a:endParaRPr kumimoji="0" lang="de-DE" sz="1500" kern="120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tr-TR" sz="1500" kern="120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Ch. 1</a:t>
                      </a:r>
                      <a:endParaRPr kumimoji="0" lang="de-DE" sz="1500" kern="120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tr-TR" sz="1500" kern="120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Theory</a:t>
                      </a:r>
                      <a:endParaRPr kumimoji="0" lang="de-DE" sz="1500" kern="120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2015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>
                          <a:effectLst/>
                        </a:rPr>
                        <a:t>2</a:t>
                      </a:r>
                      <a:endParaRPr lang="de-DE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tr-TR" sz="1500" kern="120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Software processes</a:t>
                      </a:r>
                      <a:endParaRPr kumimoji="0" lang="de-DE" sz="1500" kern="120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tr-TR" sz="1500" kern="120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Ch. 2</a:t>
                      </a:r>
                      <a:endParaRPr kumimoji="0" lang="de-DE" sz="1500" kern="120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tr-TR" sz="1500" kern="120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Theory, practice</a:t>
                      </a:r>
                      <a:endParaRPr kumimoji="0" lang="de-DE" sz="1500" kern="120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965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3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tr-TR" sz="1500" kern="120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Agile software development </a:t>
                      </a:r>
                      <a:endParaRPr kumimoji="0" lang="de-DE" sz="1500" kern="120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tr-TR" sz="1500" kern="120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Ch. 3</a:t>
                      </a:r>
                      <a:endParaRPr kumimoji="0" lang="de-DE" sz="1500" kern="120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Theory, </a:t>
                      </a:r>
                      <a:r>
                        <a:rPr kumimoji="0" lang="tr-TR" sz="1500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practice</a:t>
                      </a:r>
                      <a:r>
                        <a:rPr kumimoji="0" lang="de-DE" sz="1500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, </a:t>
                      </a:r>
                      <a:r>
                        <a:rPr kumimoji="0" lang="de-DE" sz="1500" b="1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assignment</a:t>
                      </a: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142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4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tr-TR" sz="1500" kern="120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Requirements engineering and system modeling</a:t>
                      </a:r>
                      <a:endParaRPr kumimoji="0" lang="de-DE" sz="1500" kern="120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tr-TR" sz="1500" kern="120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Ch. 4-5</a:t>
                      </a:r>
                      <a:endParaRPr kumimoji="0" lang="de-DE" sz="1500" kern="120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Theory, </a:t>
                      </a:r>
                      <a:r>
                        <a:rPr kumimoji="0" lang="tr-TR" sz="1500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practice</a:t>
                      </a:r>
                      <a:r>
                        <a:rPr kumimoji="0" lang="de-DE" sz="1500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, </a:t>
                      </a:r>
                      <a:r>
                        <a:rPr kumimoji="0" lang="de-DE" sz="1500" i="1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quiz</a:t>
                      </a: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57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5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tr-TR" sz="1500" kern="120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Architectural design and implementation</a:t>
                      </a:r>
                      <a:endParaRPr kumimoji="0" lang="de-DE" sz="1500" kern="120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tr-TR" sz="1500" kern="120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Ch. 6-7</a:t>
                      </a:r>
                      <a:endParaRPr kumimoji="0" lang="de-DE" sz="1500" kern="120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Theory, practice</a:t>
                      </a: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325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6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tr-TR" sz="1500" kern="120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Software testing and evolution</a:t>
                      </a:r>
                      <a:endParaRPr kumimoji="0" lang="de-DE" sz="1500" kern="120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Ch. 8-9</a:t>
                      </a: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Theory, </a:t>
                      </a:r>
                      <a:r>
                        <a:rPr kumimoji="0" lang="tr-TR" sz="1500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practice</a:t>
                      </a:r>
                      <a:r>
                        <a:rPr kumimoji="0" lang="de-DE" sz="1500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, </a:t>
                      </a:r>
                      <a:r>
                        <a:rPr kumimoji="0" lang="de-DE" sz="1500" b="1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assignment</a:t>
                      </a: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440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7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Project management</a:t>
                      </a: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Ch. 22 </a:t>
                      </a: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Theory, practice</a:t>
                      </a: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45690"/>
            <a:ext cx="899592" cy="899592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94"/>
            <a:ext cx="899592" cy="899592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de-DE">
                <a:solidFill>
                  <a:schemeClr val="bg1"/>
                </a:solidFill>
              </a:rPr>
              <a:t>Course Schedule (Weekly) (Cont.)</a:t>
            </a:r>
            <a:endParaRPr lang="en-US" altLang="de-DE">
              <a:solidFill>
                <a:schemeClr val="bg1"/>
              </a:solidFill>
            </a:endParaRPr>
          </a:p>
        </p:txBody>
      </p:sp>
      <p:sp>
        <p:nvSpPr>
          <p:cNvPr id="27651" name="Fußzeilenplatzhalt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tr-TR" altLang="en-US">
                <a:solidFill>
                  <a:srgbClr val="6699FF"/>
                </a:solidFill>
              </a:rPr>
              <a:t>Organizational Issues</a:t>
            </a:r>
            <a:endParaRPr lang="en-US" altLang="en-US">
              <a:solidFill>
                <a:srgbClr val="6699FF"/>
              </a:solidFill>
            </a:endParaRPr>
          </a:p>
        </p:txBody>
      </p:sp>
      <p:sp>
        <p:nvSpPr>
          <p:cNvPr id="27652" name="Foliennummernplatzhalt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A8231C9-6B1B-4512-80C8-F0C3405ED81D}" type="slidenum">
              <a:rPr lang="en-US" altLang="en-US" smtClean="0">
                <a:solidFill>
                  <a:srgbClr val="6699FF"/>
                </a:solidFill>
              </a:rPr>
              <a:pPr/>
              <a:t>10</a:t>
            </a:fld>
            <a:endParaRPr lang="en-US" altLang="en-US">
              <a:solidFill>
                <a:srgbClr val="6699FF"/>
              </a:solidFill>
            </a:endParaRPr>
          </a:p>
        </p:txBody>
      </p:sp>
      <p:graphicFrame>
        <p:nvGraphicFramePr>
          <p:cNvPr id="3" name="Tabel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4291529"/>
              </p:ext>
            </p:extLst>
          </p:nvPr>
        </p:nvGraphicFramePr>
        <p:xfrm>
          <a:off x="304800" y="914400"/>
          <a:ext cx="8610600" cy="55904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887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51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51650">
                  <a:extLst>
                    <a:ext uri="{9D8B030D-6E8A-4147-A177-3AD203B41FA5}">
                      <a16:colId xmlns:a16="http://schemas.microsoft.com/office/drawing/2014/main" val="632455052"/>
                    </a:ext>
                  </a:extLst>
                </a:gridCol>
                <a:gridCol w="19185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420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 err="1">
                          <a:effectLst/>
                        </a:rPr>
                        <a:t>Week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500" dirty="0" err="1">
                          <a:effectLst/>
                        </a:rPr>
                        <a:t>Topics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500" dirty="0">
                          <a:effectLst/>
                        </a:rPr>
                        <a:t>Preliminary Preparation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5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Methodology and Implementation (theory, practice, assignment </a:t>
                      </a:r>
                      <a:r>
                        <a:rPr kumimoji="0" lang="en-US" sz="1500" b="1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etc</a:t>
                      </a:r>
                      <a:r>
                        <a:rPr kumimoji="0" lang="en-US" sz="15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12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8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r>
                        <a:rPr kumimoji="0" lang="de-DE" sz="15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MIDTERM EXAM</a:t>
                      </a:r>
                      <a:endParaRPr kumimoji="0" lang="tr-TR" sz="15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72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9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Project planning</a:t>
                      </a: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tr-TR" sz="15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Ch. 23</a:t>
                      </a:r>
                      <a:endParaRPr kumimoji="0" lang="de-DE" sz="15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Theory, </a:t>
                      </a:r>
                      <a:r>
                        <a:rPr kumimoji="0" lang="tr-TR" sz="15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practice</a:t>
                      </a:r>
                      <a:r>
                        <a:rPr kumimoji="0" lang="de-DE" sz="15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de-DE" sz="1500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assignment</a:t>
                      </a:r>
                      <a:r>
                        <a:rPr kumimoji="0" lang="de-DE" sz="15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de-DE" sz="1500" b="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quiz</a:t>
                      </a: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188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10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tr-TR" sz="15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Quality and configuration management</a:t>
                      </a:r>
                      <a:endParaRPr kumimoji="0" lang="de-DE" sz="15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Ch. </a:t>
                      </a:r>
                      <a:r>
                        <a:rPr kumimoji="0" lang="tr-TR" sz="15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24-25</a:t>
                      </a:r>
                      <a:endParaRPr kumimoji="0" lang="de-DE" sz="15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Theory, practice</a:t>
                      </a: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72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11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tr-TR" sz="15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Software reuse</a:t>
                      </a:r>
                      <a:endParaRPr kumimoji="0" lang="de-DE" sz="15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tr-TR" sz="15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Ch. 15</a:t>
                      </a:r>
                      <a:endParaRPr kumimoji="0" lang="de-DE" sz="15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Theory, </a:t>
                      </a:r>
                      <a:r>
                        <a:rPr kumimoji="0" lang="tr-TR" sz="15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practice</a:t>
                      </a:r>
                      <a:r>
                        <a:rPr kumimoji="0" lang="de-DE" sz="15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de-DE" sz="1500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assignment</a:t>
                      </a: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505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12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tr-TR" sz="15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Component-based and service-oriented software engineering</a:t>
                      </a:r>
                      <a:endParaRPr kumimoji="0" lang="de-DE" sz="15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tr-TR" sz="15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Ch. 16 &amp; 18</a:t>
                      </a:r>
                      <a:endParaRPr kumimoji="0" lang="de-DE" sz="15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Theory, </a:t>
                      </a:r>
                      <a:r>
                        <a:rPr kumimoji="0" lang="tr-TR" sz="15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practice</a:t>
                      </a:r>
                      <a:r>
                        <a:rPr kumimoji="0" lang="de-DE" sz="15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de-DE" sz="150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quiz</a:t>
                      </a: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5910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13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tr-TR" sz="15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Distributed software engineering and systems engineering</a:t>
                      </a:r>
                      <a:endParaRPr kumimoji="0" lang="de-DE" sz="15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tr-TR" sz="15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Ch. 17 &amp; 19 </a:t>
                      </a:r>
                      <a:endParaRPr kumimoji="0" lang="de-DE" sz="15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Theory, </a:t>
                      </a:r>
                      <a:r>
                        <a:rPr kumimoji="0" lang="tr-TR" sz="15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practice</a:t>
                      </a:r>
                      <a:r>
                        <a:rPr kumimoji="0" lang="de-DE" sz="15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de-DE" sz="1500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assignment</a:t>
                      </a: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41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>
                          <a:effectLst/>
                        </a:rPr>
                        <a:t>14</a:t>
                      </a:r>
                      <a:endParaRPr lang="de-DE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tr-TR" sz="15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Real-time software engineering</a:t>
                      </a:r>
                      <a:endParaRPr kumimoji="0" lang="de-DE" sz="15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Ch. 21</a:t>
                      </a: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Theory, </a:t>
                      </a:r>
                      <a:r>
                        <a:rPr kumimoji="0" lang="tr-TR" sz="15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practice</a:t>
                      </a:r>
                      <a:r>
                        <a:rPr kumimoji="0" lang="de-DE" sz="15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de-DE" sz="150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quiz</a:t>
                      </a: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141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500" dirty="0">
                          <a:effectLst/>
                        </a:rPr>
                        <a:t>15</a:t>
                      </a:r>
                      <a:endParaRPr lang="de-DE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tr-TR" sz="15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Systems of systems</a:t>
                      </a:r>
                      <a:endParaRPr kumimoji="0" lang="de-DE" sz="15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Ch. 20</a:t>
                      </a: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tr-TR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Theory, practice</a:t>
                      </a: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32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500" dirty="0">
                          <a:effectLst/>
                          <a:latin typeface="Times New Roman"/>
                          <a:ea typeface="Times New Roman"/>
                        </a:rPr>
                        <a:t>16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de-DE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FINAL EXAM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kumimoji="0" lang="de-DE" sz="15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4158175129"/>
                  </a:ext>
                </a:extLst>
              </a:tr>
            </a:tbl>
          </a:graphicData>
        </a:graphic>
      </p:graphicFrame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45690"/>
            <a:ext cx="899592" cy="899592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94"/>
            <a:ext cx="899592" cy="899592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/>
          <a:lstStyle/>
          <a:p>
            <a:pPr eaLnBrk="1" hangingPunct="1"/>
            <a:r>
              <a:rPr lang="tr-TR" altLang="de-DE">
                <a:solidFill>
                  <a:schemeClr val="bg1"/>
                </a:solidFill>
              </a:rPr>
              <a:t>Assessment</a:t>
            </a:r>
            <a:r>
              <a:rPr lang="de-DE" altLang="de-DE">
                <a:solidFill>
                  <a:schemeClr val="bg1"/>
                </a:solidFill>
              </a:rPr>
              <a:t> (tentative)</a:t>
            </a:r>
            <a:endParaRPr lang="en-US" altLang="de-DE" sz="3800">
              <a:solidFill>
                <a:schemeClr val="bg1"/>
              </a:solidFill>
            </a:endParaRPr>
          </a:p>
        </p:txBody>
      </p:sp>
      <p:sp>
        <p:nvSpPr>
          <p:cNvPr id="29699" name="Fußzeilenplatzhalt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tr-TR" altLang="en-US">
                <a:solidFill>
                  <a:srgbClr val="6699FF"/>
                </a:solidFill>
              </a:rPr>
              <a:t>Organizational Issues</a:t>
            </a:r>
            <a:endParaRPr lang="en-US" altLang="en-US">
              <a:solidFill>
                <a:srgbClr val="6699FF"/>
              </a:solidFill>
            </a:endParaRPr>
          </a:p>
        </p:txBody>
      </p:sp>
      <p:sp>
        <p:nvSpPr>
          <p:cNvPr id="29700" name="Foliennummernplatzhalt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0E90277-7016-487F-B0A1-F4F3114D4965}" type="slidenum">
              <a:rPr lang="en-US" altLang="en-US" smtClean="0">
                <a:solidFill>
                  <a:srgbClr val="6699FF"/>
                </a:solidFill>
              </a:rPr>
              <a:pPr/>
              <a:t>11</a:t>
            </a:fld>
            <a:endParaRPr lang="en-US" altLang="en-US">
              <a:solidFill>
                <a:srgbClr val="6699FF"/>
              </a:solidFill>
            </a:endParaRPr>
          </a:p>
        </p:txBody>
      </p:sp>
      <p:graphicFrame>
        <p:nvGraphicFramePr>
          <p:cNvPr id="2" name="Tabel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5312371"/>
              </p:ext>
            </p:extLst>
          </p:nvPr>
        </p:nvGraphicFramePr>
        <p:xfrm>
          <a:off x="381000" y="914400"/>
          <a:ext cx="8610600" cy="564197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8179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77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49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7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 dirty="0" err="1">
                          <a:effectLst/>
                        </a:rPr>
                        <a:t>Semester</a:t>
                      </a:r>
                      <a:r>
                        <a:rPr lang="tr-TR" sz="1400" dirty="0">
                          <a:effectLst/>
                        </a:rPr>
                        <a:t> </a:t>
                      </a:r>
                      <a:r>
                        <a:rPr lang="tr-TR" sz="1400" dirty="0" err="1">
                          <a:effectLst/>
                        </a:rPr>
                        <a:t>Activities</a:t>
                      </a:r>
                      <a:r>
                        <a:rPr lang="tr-TR" sz="1400" dirty="0">
                          <a:effectLst/>
                        </a:rPr>
                        <a:t>/ </a:t>
                      </a:r>
                      <a:r>
                        <a:rPr lang="tr-TR" sz="1400" dirty="0" err="1">
                          <a:effectLst/>
                        </a:rPr>
                        <a:t>Studies</a:t>
                      </a:r>
                      <a:r>
                        <a:rPr lang="tr-TR" sz="1400" dirty="0">
                          <a:effectLst/>
                        </a:rPr>
                        <a:t> 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NUMBER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WEIGHT in %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71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 dirty="0" err="1">
                          <a:effectLst/>
                        </a:rPr>
                        <a:t>Mid</a:t>
                      </a:r>
                      <a:r>
                        <a:rPr lang="tr-TR" sz="1400" dirty="0">
                          <a:effectLst/>
                        </a:rPr>
                        <a:t>- </a:t>
                      </a:r>
                      <a:r>
                        <a:rPr lang="tr-TR" sz="1400" dirty="0" err="1">
                          <a:effectLst/>
                        </a:rPr>
                        <a:t>Term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</a:rPr>
                        <a:t>1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400" dirty="0" smtClean="0">
                          <a:effectLst/>
                        </a:rPr>
                        <a:t>15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71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Attendance</a:t>
                      </a:r>
                      <a:endParaRPr lang="de-D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-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-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71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Quiz</a:t>
                      </a:r>
                      <a:endParaRPr lang="de-D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  <a:latin typeface="+mn-lt"/>
                          <a:ea typeface="+mn-ea"/>
                        </a:rPr>
                        <a:t>4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</a:rPr>
                        <a:t>20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71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Assignment (s)</a:t>
                      </a:r>
                      <a:endParaRPr lang="de-D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  <a:latin typeface="+mn-lt"/>
                          <a:ea typeface="+mn-ea"/>
                        </a:rPr>
                        <a:t>5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400" dirty="0" smtClean="0">
                          <a:effectLst/>
                        </a:rPr>
                        <a:t>10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71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Project</a:t>
                      </a:r>
                      <a:endParaRPr lang="de-D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  <a:latin typeface="+mn-lt"/>
                          <a:ea typeface="+mn-ea"/>
                        </a:rPr>
                        <a:t>1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400" dirty="0" smtClean="0">
                          <a:effectLst/>
                        </a:rPr>
                        <a:t>15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71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Laboratory</a:t>
                      </a:r>
                      <a:endParaRPr lang="de-D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</a:rPr>
                        <a:t>-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</a:rPr>
                        <a:t>-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71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Field Studies (Technical Visits)</a:t>
                      </a:r>
                      <a:endParaRPr lang="de-D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-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-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71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Presentation/ Seminar</a:t>
                      </a:r>
                      <a:endParaRPr lang="de-D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</a:rPr>
                        <a:t>-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</a:rPr>
                        <a:t>-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017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Practice (Laboratory, Virtual Court, Studio Studies etc.)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-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-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16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Other (Placement/Internship etc.)</a:t>
                      </a:r>
                      <a:endParaRPr lang="de-D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-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-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71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TOTAL</a:t>
                      </a:r>
                      <a:endParaRPr lang="de-D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 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400" b="1" dirty="0" smtClean="0">
                          <a:effectLst/>
                        </a:rPr>
                        <a:t>60</a:t>
                      </a:r>
                      <a:endParaRPr lang="de-DE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017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Contribution of Semester Activities/Studies to the Final Grade</a:t>
                      </a:r>
                      <a:endParaRPr lang="de-D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 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400" dirty="0">
                          <a:effectLst/>
                        </a:rPr>
                        <a:t>60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18838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Contribution of Final Examination/Final Project/ Dissertation to the Final Grade </a:t>
                      </a:r>
                      <a:endParaRPr lang="de-DE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 1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241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TOTAL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 </a:t>
                      </a:r>
                      <a:endParaRPr lang="de-DE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</a:rPr>
                        <a:t>100</a:t>
                      </a:r>
                      <a:endParaRPr lang="de-DE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45690"/>
            <a:ext cx="899592" cy="899592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94"/>
            <a:ext cx="899592" cy="899592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76200" y="304800"/>
            <a:ext cx="8229600" cy="838200"/>
          </a:xfrm>
        </p:spPr>
        <p:txBody>
          <a:bodyPr/>
          <a:lstStyle/>
          <a:p>
            <a:pPr eaLnBrk="1" hangingPunct="1"/>
            <a:r>
              <a:rPr lang="tr-TR" altLang="de-DE">
                <a:solidFill>
                  <a:schemeClr val="bg1"/>
                </a:solidFill>
              </a:rPr>
              <a:t>Assessment (Cont.)</a:t>
            </a:r>
            <a:endParaRPr lang="en-US" altLang="de-DE" sz="3800">
              <a:solidFill>
                <a:schemeClr val="bg1"/>
              </a:solidFill>
            </a:endParaRPr>
          </a:p>
        </p:txBody>
      </p:sp>
      <p:sp>
        <p:nvSpPr>
          <p:cNvPr id="31747" name="Fußzeilenplatzhalt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tr-TR" altLang="en-US">
                <a:solidFill>
                  <a:srgbClr val="6699FF"/>
                </a:solidFill>
              </a:rPr>
              <a:t>Organizational Issues</a:t>
            </a:r>
            <a:endParaRPr lang="en-US" altLang="en-US">
              <a:solidFill>
                <a:srgbClr val="6699FF"/>
              </a:solidFill>
            </a:endParaRPr>
          </a:p>
        </p:txBody>
      </p:sp>
      <p:sp>
        <p:nvSpPr>
          <p:cNvPr id="31748" name="Foliennummernplatzhalt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44D74CF-6F64-454D-94F7-793373A92125}" type="slidenum">
              <a:rPr lang="en-US" altLang="en-US" smtClean="0">
                <a:solidFill>
                  <a:srgbClr val="6699FF"/>
                </a:solidFill>
              </a:rPr>
              <a:pPr/>
              <a:t>12</a:t>
            </a:fld>
            <a:endParaRPr lang="en-US" altLang="en-US">
              <a:solidFill>
                <a:srgbClr val="6699FF"/>
              </a:solidFill>
            </a:endParaRPr>
          </a:p>
        </p:txBody>
      </p:sp>
      <p:sp>
        <p:nvSpPr>
          <p:cNvPr id="31749" name="Rectangle 1027"/>
          <p:cNvSpPr txBox="1">
            <a:spLocks noChangeArrowheads="1"/>
          </p:cNvSpPr>
          <p:nvPr/>
        </p:nvSpPr>
        <p:spPr bwMode="auto">
          <a:xfrm>
            <a:off x="457200" y="13716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tr-TR" altLang="de-DE" sz="3000">
                <a:solidFill>
                  <a:srgbClr val="003399"/>
                </a:solidFill>
              </a:rPr>
              <a:t>Final Grades will be determined according to the </a:t>
            </a:r>
            <a:r>
              <a:rPr lang="de-DE" altLang="de-DE" sz="3000">
                <a:solidFill>
                  <a:srgbClr val="003399"/>
                </a:solidFill>
              </a:rPr>
              <a:t>Adnan Menderes</a:t>
            </a:r>
            <a:r>
              <a:rPr lang="tr-TR" altLang="de-DE" sz="3000">
                <a:solidFill>
                  <a:srgbClr val="003399"/>
                </a:solidFill>
              </a:rPr>
              <a:t> University Associate Degree, Bachelor Degree and Graduate Degree Education and Examination Regulation</a:t>
            </a:r>
            <a:endParaRPr lang="en-US" altLang="de-DE" sz="3000">
              <a:solidFill>
                <a:srgbClr val="003399"/>
              </a:solidFill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45690"/>
            <a:ext cx="899592" cy="899592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94"/>
            <a:ext cx="899592" cy="899592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76200" y="457200"/>
            <a:ext cx="8229600" cy="838200"/>
          </a:xfrm>
        </p:spPr>
        <p:txBody>
          <a:bodyPr/>
          <a:lstStyle/>
          <a:p>
            <a:pPr eaLnBrk="1" hangingPunct="1"/>
            <a:r>
              <a:rPr lang="tr-TR" altLang="de-DE">
                <a:solidFill>
                  <a:schemeClr val="bg1"/>
                </a:solidFill>
              </a:rPr>
              <a:t>Responsibilities of the Students</a:t>
            </a:r>
            <a:endParaRPr lang="en-US" altLang="de-DE" sz="3800">
              <a:solidFill>
                <a:schemeClr val="bg1"/>
              </a:solidFill>
            </a:endParaRPr>
          </a:p>
        </p:txBody>
      </p:sp>
      <p:sp>
        <p:nvSpPr>
          <p:cNvPr id="33795" name="Fußzeilenplatzhalt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tr-TR" altLang="en-US">
                <a:solidFill>
                  <a:srgbClr val="6699FF"/>
                </a:solidFill>
              </a:rPr>
              <a:t>Organizational Issues</a:t>
            </a:r>
            <a:endParaRPr lang="en-US" altLang="en-US">
              <a:solidFill>
                <a:srgbClr val="6699FF"/>
              </a:solidFill>
            </a:endParaRPr>
          </a:p>
        </p:txBody>
      </p:sp>
      <p:sp>
        <p:nvSpPr>
          <p:cNvPr id="33796" name="Foliennummernplatzhalt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582AA47-374D-4D8A-8195-59820AC1E474}" type="slidenum">
              <a:rPr lang="en-US" altLang="en-US" smtClean="0">
                <a:solidFill>
                  <a:srgbClr val="6699FF"/>
                </a:solidFill>
              </a:rPr>
              <a:pPr/>
              <a:t>13</a:t>
            </a:fld>
            <a:endParaRPr lang="en-US" altLang="en-US">
              <a:solidFill>
                <a:srgbClr val="6699FF"/>
              </a:solidFill>
            </a:endParaRPr>
          </a:p>
        </p:txBody>
      </p:sp>
      <p:sp>
        <p:nvSpPr>
          <p:cNvPr id="33797" name="Rectangle 1027"/>
          <p:cNvSpPr txBox="1">
            <a:spLocks noChangeArrowheads="1"/>
          </p:cNvSpPr>
          <p:nvPr/>
        </p:nvSpPr>
        <p:spPr bwMode="auto">
          <a:xfrm>
            <a:off x="457200" y="17526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tr-TR" altLang="de-DE" sz="3000">
                <a:solidFill>
                  <a:srgbClr val="003399"/>
                </a:solidFill>
              </a:rPr>
              <a:t>Obtaining the text book(s) </a:t>
            </a:r>
          </a:p>
          <a:p>
            <a:pPr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tr-TR" altLang="de-DE" sz="3000">
                <a:solidFill>
                  <a:srgbClr val="003399"/>
                </a:solidFill>
              </a:rPr>
              <a:t>Coming to the course with a good preparation</a:t>
            </a:r>
          </a:p>
          <a:p>
            <a:pPr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tr-TR" altLang="de-DE" sz="3000">
                <a:solidFill>
                  <a:srgbClr val="003399"/>
                </a:solidFill>
              </a:rPr>
              <a:t>Completing the exercises with individual efforts unless told otherwise</a:t>
            </a:r>
          </a:p>
          <a:p>
            <a:pPr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tr-TR" altLang="de-DE" sz="3000">
                <a:solidFill>
                  <a:srgbClr val="003399"/>
                </a:solidFill>
              </a:rPr>
              <a:t>Following the rules set by the responsibles for the course and the implementation/lab. </a:t>
            </a:r>
            <a:r>
              <a:rPr lang="de-DE" altLang="de-DE" sz="3000">
                <a:solidFill>
                  <a:srgbClr val="003399"/>
                </a:solidFill>
              </a:rPr>
              <a:t>s</a:t>
            </a:r>
            <a:r>
              <a:rPr lang="tr-TR" altLang="de-DE" sz="3000">
                <a:solidFill>
                  <a:srgbClr val="003399"/>
                </a:solidFill>
              </a:rPr>
              <a:t>tudies</a:t>
            </a:r>
            <a:endParaRPr lang="de-DE" altLang="de-DE" sz="3000">
              <a:solidFill>
                <a:srgbClr val="003399"/>
              </a:solidFill>
            </a:endParaRPr>
          </a:p>
          <a:p>
            <a:pPr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tr-TR" altLang="de-DE" sz="3000">
                <a:solidFill>
                  <a:srgbClr val="003399"/>
                </a:solidFill>
              </a:rPr>
              <a:t>HONESTY !!!</a:t>
            </a:r>
            <a:endParaRPr lang="en-US" altLang="de-DE" sz="3000">
              <a:solidFill>
                <a:srgbClr val="003399"/>
              </a:solidFill>
            </a:endParaRPr>
          </a:p>
          <a:p>
            <a:pPr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endParaRPr lang="tr-TR" altLang="de-DE" sz="3000">
              <a:solidFill>
                <a:srgbClr val="003399"/>
              </a:solidFill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45690"/>
            <a:ext cx="899592" cy="899592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94"/>
            <a:ext cx="899592" cy="899592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de-DE">
                <a:solidFill>
                  <a:schemeClr val="bg1"/>
                </a:solidFill>
              </a:rPr>
              <a:t>Plagiarism	</a:t>
            </a:r>
            <a:endParaRPr lang="en-US" altLang="de-DE" sz="3800">
              <a:solidFill>
                <a:schemeClr val="bg1"/>
              </a:solidFill>
            </a:endParaRPr>
          </a:p>
        </p:txBody>
      </p:sp>
      <p:sp>
        <p:nvSpPr>
          <p:cNvPr id="35843" name="Fußzeilenplatzhalt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tr-TR" altLang="en-US">
                <a:solidFill>
                  <a:srgbClr val="6699FF"/>
                </a:solidFill>
              </a:rPr>
              <a:t>Organizational Issues</a:t>
            </a:r>
            <a:endParaRPr lang="en-US" altLang="en-US">
              <a:solidFill>
                <a:srgbClr val="6699FF"/>
              </a:solidFill>
            </a:endParaRPr>
          </a:p>
        </p:txBody>
      </p:sp>
      <p:sp>
        <p:nvSpPr>
          <p:cNvPr id="35844" name="Foliennummernplatzhalt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17291D2-DC27-4F1C-B355-BC85A4D62F0D}" type="slidenum">
              <a:rPr lang="en-US" altLang="en-US" smtClean="0">
                <a:solidFill>
                  <a:srgbClr val="6699FF"/>
                </a:solidFill>
              </a:rPr>
              <a:pPr/>
              <a:t>14</a:t>
            </a:fld>
            <a:endParaRPr lang="en-US" altLang="en-US">
              <a:solidFill>
                <a:srgbClr val="6699FF"/>
              </a:solidFill>
            </a:endParaRPr>
          </a:p>
        </p:txBody>
      </p:sp>
      <p:sp>
        <p:nvSpPr>
          <p:cNvPr id="35845" name="Rectangle 1027"/>
          <p:cNvSpPr txBox="1">
            <a:spLocks noChangeArrowheads="1"/>
          </p:cNvSpPr>
          <p:nvPr/>
        </p:nvSpPr>
        <p:spPr bwMode="auto">
          <a:xfrm>
            <a:off x="228600" y="1295400"/>
            <a:ext cx="8686800" cy="5140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tr-TR" altLang="de-DE" sz="3000">
                <a:solidFill>
                  <a:srgbClr val="003399"/>
                </a:solidFill>
              </a:rPr>
              <a:t>Plagiarism will not be tolerated</a:t>
            </a:r>
          </a:p>
          <a:p>
            <a:pPr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tr-TR" altLang="de-DE" sz="3000">
                <a:solidFill>
                  <a:srgbClr val="003399"/>
                </a:solidFill>
              </a:rPr>
              <a:t>Projects without references: a penalty of 20%</a:t>
            </a:r>
          </a:p>
          <a:p>
            <a:pPr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tr-TR" altLang="de-DE" sz="3000">
                <a:solidFill>
                  <a:srgbClr val="003399"/>
                </a:solidFill>
              </a:rPr>
              <a:t>Submitting your own work that has been earlier submitted to satisfy the requirements of another course is (self)-plagiarism (also called double dipping)</a:t>
            </a:r>
            <a:r>
              <a:rPr lang="en-US" altLang="de-DE" sz="3000">
                <a:solidFill>
                  <a:srgbClr val="003399"/>
                </a:solidFill>
              </a:rPr>
              <a:t> </a:t>
            </a:r>
            <a:endParaRPr lang="tr-TR" altLang="de-DE" sz="3000">
              <a:solidFill>
                <a:srgbClr val="003399"/>
              </a:solidFill>
            </a:endParaRPr>
          </a:p>
          <a:p>
            <a:pPr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en-US" altLang="de-DE" sz="3000">
                <a:solidFill>
                  <a:srgbClr val="003399"/>
                </a:solidFill>
              </a:rPr>
              <a:t>Copying a journal article or a section of a book</a:t>
            </a:r>
            <a:r>
              <a:rPr lang="tr-TR" altLang="de-DE" sz="3000">
                <a:solidFill>
                  <a:srgbClr val="003399"/>
                </a:solidFill>
              </a:rPr>
              <a:t> or code from an article or book</a:t>
            </a:r>
            <a:r>
              <a:rPr lang="en-US" altLang="de-DE" sz="3000">
                <a:solidFill>
                  <a:srgbClr val="003399"/>
                </a:solidFill>
              </a:rPr>
              <a:t> and submitting it as your own</a:t>
            </a:r>
            <a:r>
              <a:rPr lang="tr-TR" altLang="de-DE" sz="3000">
                <a:solidFill>
                  <a:srgbClr val="003399"/>
                </a:solidFill>
              </a:rPr>
              <a:t> is plagiarism</a:t>
            </a:r>
            <a:endParaRPr lang="en-US" altLang="de-DE" sz="3000">
              <a:solidFill>
                <a:srgbClr val="003399"/>
              </a:solidFill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45690"/>
            <a:ext cx="899592" cy="899592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94"/>
            <a:ext cx="899592" cy="899592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de-DE" dirty="0" smtClean="0">
                <a:solidFill>
                  <a:schemeClr val="bg1"/>
                </a:solidFill>
              </a:rPr>
              <a:t>Plagiarism</a:t>
            </a:r>
            <a:r>
              <a:rPr lang="de-DE" altLang="de-DE" dirty="0" smtClean="0">
                <a:solidFill>
                  <a:schemeClr val="bg1"/>
                </a:solidFill>
              </a:rPr>
              <a:t> (</a:t>
            </a:r>
            <a:r>
              <a:rPr lang="de-DE" altLang="de-DE" dirty="0" err="1">
                <a:solidFill>
                  <a:schemeClr val="bg1"/>
                </a:solidFill>
              </a:rPr>
              <a:t>C</a:t>
            </a:r>
            <a:r>
              <a:rPr lang="de-DE" altLang="de-DE" dirty="0" err="1" smtClean="0">
                <a:solidFill>
                  <a:schemeClr val="bg1"/>
                </a:solidFill>
              </a:rPr>
              <a:t>ont</a:t>
            </a:r>
            <a:r>
              <a:rPr lang="de-DE" altLang="de-DE" dirty="0" smtClean="0">
                <a:solidFill>
                  <a:schemeClr val="bg1"/>
                </a:solidFill>
              </a:rPr>
              <a:t>.)</a:t>
            </a:r>
            <a:r>
              <a:rPr lang="tr-TR" altLang="de-DE" dirty="0">
                <a:solidFill>
                  <a:schemeClr val="bg1"/>
                </a:solidFill>
              </a:rPr>
              <a:t>	</a:t>
            </a:r>
            <a:endParaRPr lang="en-US" altLang="de-DE" sz="3800" dirty="0">
              <a:solidFill>
                <a:schemeClr val="bg1"/>
              </a:solidFill>
            </a:endParaRPr>
          </a:p>
        </p:txBody>
      </p:sp>
      <p:sp>
        <p:nvSpPr>
          <p:cNvPr id="37891" name="Fußzeilenplatzhalt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tr-TR" altLang="en-US">
                <a:solidFill>
                  <a:srgbClr val="6699FF"/>
                </a:solidFill>
              </a:rPr>
              <a:t>Organizational Issues</a:t>
            </a:r>
            <a:endParaRPr lang="en-US" altLang="en-US">
              <a:solidFill>
                <a:srgbClr val="6699FF"/>
              </a:solidFill>
            </a:endParaRPr>
          </a:p>
        </p:txBody>
      </p:sp>
      <p:sp>
        <p:nvSpPr>
          <p:cNvPr id="37892" name="Foliennummernplatzhalt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4448D69-E64C-42CE-BF6E-E13A40FAF7FC}" type="slidenum">
              <a:rPr lang="en-US" altLang="en-US" smtClean="0">
                <a:solidFill>
                  <a:srgbClr val="6699FF"/>
                </a:solidFill>
              </a:rPr>
              <a:pPr/>
              <a:t>15</a:t>
            </a:fld>
            <a:endParaRPr lang="en-US" altLang="en-US">
              <a:solidFill>
                <a:srgbClr val="6699FF"/>
              </a:solidFill>
            </a:endParaRPr>
          </a:p>
        </p:txBody>
      </p:sp>
      <p:sp>
        <p:nvSpPr>
          <p:cNvPr id="37893" name="Rectangle 1027"/>
          <p:cNvSpPr txBox="1">
            <a:spLocks noChangeArrowheads="1"/>
          </p:cNvSpPr>
          <p:nvPr/>
        </p:nvSpPr>
        <p:spPr bwMode="auto">
          <a:xfrm>
            <a:off x="479425" y="1219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en-US" altLang="de-DE" sz="3000">
                <a:solidFill>
                  <a:srgbClr val="003399"/>
                </a:solidFill>
              </a:rPr>
              <a:t>Using significant ideas from someone else, but putting them in to your own words and not</a:t>
            </a:r>
            <a:r>
              <a:rPr lang="tr-TR" altLang="de-DE" sz="3000">
                <a:solidFill>
                  <a:srgbClr val="003399"/>
                </a:solidFill>
              </a:rPr>
              <a:t> </a:t>
            </a:r>
            <a:r>
              <a:rPr lang="en-US" altLang="de-DE" sz="3000">
                <a:solidFill>
                  <a:srgbClr val="003399"/>
                </a:solidFill>
              </a:rPr>
              <a:t>acknowledging the source of the ideas</a:t>
            </a:r>
            <a:r>
              <a:rPr lang="tr-TR" altLang="de-DE" sz="3000">
                <a:solidFill>
                  <a:srgbClr val="003399"/>
                </a:solidFill>
              </a:rPr>
              <a:t> is plagiarism</a:t>
            </a:r>
          </a:p>
          <a:p>
            <a:pPr algn="just"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en-US" altLang="de-DE" sz="3000">
                <a:solidFill>
                  <a:srgbClr val="003399"/>
                </a:solidFill>
              </a:rPr>
              <a:t>Copying an essay</a:t>
            </a:r>
            <a:r>
              <a:rPr lang="tr-TR" altLang="de-DE" sz="3000">
                <a:solidFill>
                  <a:srgbClr val="003399"/>
                </a:solidFill>
              </a:rPr>
              <a:t>,</a:t>
            </a:r>
            <a:r>
              <a:rPr lang="en-US" altLang="de-DE" sz="3000">
                <a:solidFill>
                  <a:srgbClr val="003399"/>
                </a:solidFill>
              </a:rPr>
              <a:t> </a:t>
            </a:r>
            <a:r>
              <a:rPr lang="tr-TR" altLang="de-DE" sz="3000">
                <a:solidFill>
                  <a:srgbClr val="003399"/>
                </a:solidFill>
              </a:rPr>
              <a:t>code, work etc. </a:t>
            </a:r>
            <a:r>
              <a:rPr lang="en-US" altLang="de-DE" sz="3000">
                <a:solidFill>
                  <a:srgbClr val="003399"/>
                </a:solidFill>
              </a:rPr>
              <a:t>from another student and submitting it as your own</a:t>
            </a:r>
            <a:r>
              <a:rPr lang="tr-TR" altLang="de-DE" sz="3000">
                <a:solidFill>
                  <a:srgbClr val="003399"/>
                </a:solidFill>
              </a:rPr>
              <a:t> is plagiarism</a:t>
            </a:r>
          </a:p>
          <a:p>
            <a:pPr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tr-TR" altLang="de-DE" sz="3000">
                <a:solidFill>
                  <a:srgbClr val="003399"/>
                </a:solidFill>
              </a:rPr>
              <a:t>And PLAGIARISM is THEFT</a:t>
            </a:r>
          </a:p>
          <a:p>
            <a:pPr eaLnBrk="1" hangingPunct="1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</a:pPr>
            <a:r>
              <a:rPr lang="tr-TR" altLang="de-DE" sz="3000">
                <a:solidFill>
                  <a:srgbClr val="003399"/>
                </a:solidFill>
              </a:rPr>
              <a:t>So don’t steal (Nobody likes thieves)</a:t>
            </a:r>
            <a:endParaRPr lang="en-US" altLang="de-DE" sz="3000">
              <a:solidFill>
                <a:srgbClr val="003399"/>
              </a:solidFill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45690"/>
            <a:ext cx="899592" cy="899592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94"/>
            <a:ext cx="899592" cy="899592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3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4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5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6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7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8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9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10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1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12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13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14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15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16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911</Words>
  <Application>Microsoft Office PowerPoint</Application>
  <PresentationFormat>Bildschirmpräsentation (4:3)</PresentationFormat>
  <Paragraphs>264</Paragraphs>
  <Slides>15</Slides>
  <Notes>14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15</vt:i4>
      </vt:variant>
    </vt:vector>
  </HeadingPairs>
  <TitlesOfParts>
    <vt:vector size="22" baseType="lpstr">
      <vt:lpstr>Arial</vt:lpstr>
      <vt:lpstr>Calibri</vt:lpstr>
      <vt:lpstr>Constantia</vt:lpstr>
      <vt:lpstr>Times New Roman</vt:lpstr>
      <vt:lpstr>Wingdings</vt:lpstr>
      <vt:lpstr>Wingdings 2</vt:lpstr>
      <vt:lpstr>Flow</vt:lpstr>
      <vt:lpstr>PowerPoint-Präsentation</vt:lpstr>
      <vt:lpstr>About this Course</vt:lpstr>
      <vt:lpstr>About this Course (Cont.)</vt:lpstr>
      <vt:lpstr>Main Objective(s) of this Course</vt:lpstr>
      <vt:lpstr>Learning Outcomes of this Course</vt:lpstr>
      <vt:lpstr>Learning Outcomes of this Course (Cont.)</vt:lpstr>
      <vt:lpstr>Course Content</vt:lpstr>
      <vt:lpstr>Resources </vt:lpstr>
      <vt:lpstr>Course Schedule (Weekly)</vt:lpstr>
      <vt:lpstr>Course Schedule (Weekly) (Cont.)</vt:lpstr>
      <vt:lpstr>Assessment (tentative)</vt:lpstr>
      <vt:lpstr>Assessment (Cont.)</vt:lpstr>
      <vt:lpstr>Responsibilities of the Students</vt:lpstr>
      <vt:lpstr>Plagiarism </vt:lpstr>
      <vt:lpstr>Plagiarism (Cont.) </vt:lpstr>
    </vt:vector>
  </TitlesOfParts>
  <Company>Adams Consulting Services UK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Fundamentals of Game Design, 2nd Edition - Ch 1</dc:title>
  <dc:creator>Ernest Adams</dc:creator>
  <cp:lastModifiedBy>Samsun</cp:lastModifiedBy>
  <cp:revision>154</cp:revision>
  <dcterms:created xsi:type="dcterms:W3CDTF">2003-03-16T17:22:50Z</dcterms:created>
  <dcterms:modified xsi:type="dcterms:W3CDTF">2017-09-17T18:52:32Z</dcterms:modified>
</cp:coreProperties>
</file>