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3" r:id="rId1"/>
  </p:sldMasterIdLst>
  <p:notesMasterIdLst>
    <p:notesMasterId r:id="rId18"/>
  </p:notesMasterIdLst>
  <p:handoutMasterIdLst>
    <p:handoutMasterId r:id="rId19"/>
  </p:handoutMasterIdLst>
  <p:sldIdLst>
    <p:sldId id="379" r:id="rId2"/>
    <p:sldId id="361" r:id="rId3"/>
    <p:sldId id="362" r:id="rId4"/>
    <p:sldId id="363" r:id="rId5"/>
    <p:sldId id="364" r:id="rId6"/>
    <p:sldId id="365" r:id="rId7"/>
    <p:sldId id="366" r:id="rId8"/>
    <p:sldId id="380" r:id="rId9"/>
    <p:sldId id="369" r:id="rId10"/>
    <p:sldId id="367" r:id="rId11"/>
    <p:sldId id="368" r:id="rId12"/>
    <p:sldId id="370" r:id="rId13"/>
    <p:sldId id="373" r:id="rId14"/>
    <p:sldId id="376" r:id="rId15"/>
    <p:sldId id="382" r:id="rId16"/>
    <p:sldId id="383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0468" autoAdjust="0"/>
  </p:normalViewPr>
  <p:slideViewPr>
    <p:cSldViewPr>
      <p:cViewPr varScale="1">
        <p:scale>
          <a:sx n="100" d="100"/>
          <a:sy n="100" d="100"/>
        </p:scale>
        <p:origin x="1116" y="84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83784C8-6826-4AF2-A7C1-AED93587D88A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C38E30F-D83E-4B83-8614-5665A11D6DC7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7DABBE-C120-4362-B38B-E3C574910435}" type="slidenum">
              <a:rPr lang="en-US" altLang="de-DE" smtClean="0"/>
              <a:pPr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102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ED0F57-7249-4485-8A46-446364DBCE23}" type="slidenum">
              <a:rPr lang="en-US" altLang="de-DE" smtClean="0"/>
              <a:pPr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122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EE62C3-599C-4271-A064-9D4D73530297}" type="slidenum">
              <a:rPr lang="en-US" altLang="de-DE" smtClean="0"/>
              <a:pPr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143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C8CB80-DACB-40D5-B347-F6E465C48250}" type="slidenum">
              <a:rPr lang="en-US" altLang="de-DE" smtClean="0"/>
              <a:pPr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163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CE5FD0-D672-42CB-B31D-70BC3F2FFCF5}" type="slidenum">
              <a:rPr lang="en-US" altLang="de-DE" smtClean="0"/>
              <a:pPr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184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E7234E-166D-4315-8EA1-CA3DC845B91E}" type="slidenum">
              <a:rPr lang="en-US" altLang="de-DE" smtClean="0"/>
              <a:pPr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1914EF-B2D3-4676-B547-B741CD123B02}" type="slidenum">
              <a:rPr lang="en-US" altLang="de-DE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8</a:t>
            </a:fld>
            <a:endParaRPr lang="en-US" altLang="de-DE">
              <a:solidFill>
                <a:srgbClr val="000000"/>
              </a:solidFill>
            </a:endParaRPr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81A059-BE29-4DD2-85A6-4C95131AAC5E}" type="slidenum">
              <a:rPr lang="en-US" altLang="de-DE" smtClean="0"/>
              <a:pPr>
                <a:spcBef>
                  <a:spcPct val="0"/>
                </a:spcBef>
              </a:pPr>
              <a:t>9</a:t>
            </a:fld>
            <a:endParaRPr lang="en-US" altLang="de-DE"/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FB6E19-2CD7-4D3D-8619-37EDCF7955E1}" type="slidenum">
              <a:rPr lang="en-US" altLang="de-DE" smtClean="0"/>
              <a:pPr>
                <a:spcBef>
                  <a:spcPct val="0"/>
                </a:spcBef>
              </a:pPr>
              <a:t>10</a:t>
            </a:fld>
            <a:endParaRPr lang="en-US" altLang="de-DE"/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E7F981-8B6B-4824-BE7D-2AAD26A4F81D}" type="slidenum">
              <a:rPr lang="en-US" altLang="de-DE" smtClean="0"/>
              <a:pPr>
                <a:spcBef>
                  <a:spcPct val="0"/>
                </a:spcBef>
              </a:pPr>
              <a:t>11</a:t>
            </a:fld>
            <a:endParaRPr lang="en-US" altLang="de-DE"/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A80703-38A3-4FFF-8CCE-BB257CE79689}" type="slidenum">
              <a:rPr lang="en-US" altLang="de-DE" smtClean="0"/>
              <a:pPr>
                <a:spcBef>
                  <a:spcPct val="0"/>
                </a:spcBef>
              </a:pPr>
              <a:t>12</a:t>
            </a:fld>
            <a:endParaRPr lang="en-US" altLang="de-DE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074FE4-F67F-4083-ABF9-4A05333DC19B}" type="slidenum">
              <a:rPr lang="en-US" altLang="de-DE" smtClean="0"/>
              <a:pPr>
                <a:spcBef>
                  <a:spcPct val="0"/>
                </a:spcBef>
              </a:pPr>
              <a:t>13</a:t>
            </a:fld>
            <a:endParaRPr lang="en-US" altLang="de-DE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F16A01-D871-4DC2-9D5F-033AFE99B985}" type="slidenum">
              <a:rPr lang="en-US" altLang="de-DE" smtClean="0"/>
              <a:pPr>
                <a:spcBef>
                  <a:spcPct val="0"/>
                </a:spcBef>
              </a:pPr>
              <a:t>14</a:t>
            </a:fld>
            <a:endParaRPr lang="en-US" altLang="de-DE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EE29C3-D5C1-4678-B19C-0BEB1BD4E7E6}" type="slidenum">
              <a:rPr lang="en-US" altLang="de-DE" smtClean="0"/>
              <a:pPr>
                <a:spcBef>
                  <a:spcPct val="0"/>
                </a:spcBef>
              </a:pPr>
              <a:t>15</a:t>
            </a:fld>
            <a:endParaRPr lang="en-US" altLang="de-DE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EF9A58-3E87-425B-9C33-5BAFF48EF772}" type="slidenum">
              <a:rPr lang="en-US" altLang="de-DE" smtClean="0"/>
              <a:pPr>
                <a:spcBef>
                  <a:spcPct val="0"/>
                </a:spcBef>
              </a:pPr>
              <a:t>16</a:t>
            </a:fld>
            <a:endParaRPr lang="en-US" altLang="de-DE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91C2E-1A90-48C6-89ED-09616E8DAEFC}" type="datetimeFigureOut">
              <a:rPr lang="en-US"/>
              <a:pPr>
                <a:defRPr/>
              </a:pPr>
              <a:t>2/21/2017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B293E-8310-4966-A0D7-BD8DB13A778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238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FD0141D-3BBA-4E05-8AB6-DD9503101113}" type="datetimeFigureOut">
              <a:rPr lang="en-US"/>
              <a:pPr>
                <a:defRPr/>
              </a:pPr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89D6E2E9-2162-4176-95AC-DE18195DE6D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3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82331-9597-438F-B89F-57EAF14F41CF}" type="datetimeFigureOut">
              <a:rPr lang="en-US"/>
              <a:pPr>
                <a:defRPr/>
              </a:pPr>
              <a:t>2/21/2017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330BE-F11A-415C-94EF-AEDEC0F6232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22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C3A6B-24F0-4DA3-8464-CB2618A9BE14}" type="datetimeFigureOut">
              <a:rPr lang="en-US"/>
              <a:pPr>
                <a:defRPr/>
              </a:pPr>
              <a:t>2/21/2017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401A4-EEEC-4294-8F79-807BEFE35C5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48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4E47C-E892-4398-97EF-2114A5DF85F4}" type="datetimeFigureOut">
              <a:rPr lang="en-US"/>
              <a:pPr>
                <a:defRPr/>
              </a:pPr>
              <a:t>2/21/2017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97A93-BC2A-4C6D-B8E1-9D50AD702A8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54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15A1-FBE0-451E-A0C9-EA6798DC1BE4}" type="datetimeFigureOut">
              <a:rPr lang="en-US"/>
              <a:pPr>
                <a:defRPr/>
              </a:pPr>
              <a:t>2/21/2017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2C4EC-F365-4E65-BF9C-759E308864E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38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A76C3-D6B1-4501-9175-535718F0C164}" type="datetimeFigureOut">
              <a:rPr lang="en-US"/>
              <a:pPr>
                <a:defRPr/>
              </a:pPr>
              <a:t>2/21/2017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32616-A399-4860-AD36-B280E9D86A2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5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33384-BBBB-4F97-9B31-87F8D5A7AF81}" type="datetimeFigureOut">
              <a:rPr lang="en-US"/>
              <a:pPr>
                <a:defRPr/>
              </a:pPr>
              <a:t>2/21/2017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72138-348F-44A7-B65B-6BBB66ECDD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760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C29E8-0016-4627-A98C-BA23A50F8876}" type="datetimeFigureOut">
              <a:rPr lang="en-US"/>
              <a:pPr>
                <a:defRPr/>
              </a:pPr>
              <a:t>2/21/2017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09E79-21A6-4ED4-A6D9-C0570D20152D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0D97-2BDD-43FB-9788-DB587902B509}" type="datetimeFigureOut">
              <a:rPr lang="en-US"/>
              <a:pPr>
                <a:defRPr/>
              </a:pPr>
              <a:t>2/21/2017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596D5-B760-45D9-9630-4B64635E3C6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657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11D6C-30F1-4B4C-AE1A-D83550257BCF}" type="datetimeFigureOut">
              <a:rPr lang="en-US"/>
              <a:pPr>
                <a:defRPr/>
              </a:pPr>
              <a:t>2/21/2017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1180C-0DAE-48F1-8212-DFCA5063C44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05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F81EB53-CD2B-477F-9FD6-77847ED25007}" type="datetimeFigureOut">
              <a:rPr lang="en-US"/>
              <a:pPr>
                <a:defRPr/>
              </a:pPr>
              <a:t>2/21/2017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95D7E9A-549C-40FD-B909-04B426FED47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94" r:id="rId9"/>
    <p:sldLayoutId id="2147483889" r:id="rId10"/>
    <p:sldLayoutId id="21474838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752600"/>
            <a:ext cx="8153400" cy="1830388"/>
          </a:xfrm>
          <a:prstGeom prst="rect">
            <a:avLst/>
          </a:prstGeom>
        </p:spPr>
        <p:txBody>
          <a:bodyPr anchor="b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CSE202 Database Management Systems</a:t>
            </a:r>
            <a:endParaRPr lang="tr-TR" sz="41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tr-TR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err="1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Organizational</a:t>
            </a:r>
            <a:r>
              <a:rPr lang="de-DE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0" dirty="0" err="1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About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921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922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C8391C-B066-48E3-B2DF-72F588F93C26}" type="slidenum">
              <a:rPr lang="en-US" altLang="en-US" smtClean="0">
                <a:solidFill>
                  <a:srgbClr val="6699FF"/>
                </a:solidFill>
              </a:rPr>
              <a:pPr/>
              <a:t>2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18" name="Tabelle 17"/>
          <p:cNvGraphicFramePr>
            <a:graphicFrameLocks noGrp="1"/>
          </p:cNvGraphicFramePr>
          <p:nvPr/>
        </p:nvGraphicFramePr>
        <p:xfrm>
          <a:off x="838200" y="1219202"/>
          <a:ext cx="7772401" cy="5029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9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1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0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7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6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Title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Code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Semester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Hour</a:t>
                      </a:r>
                      <a:r>
                        <a:rPr lang="tr-TR" sz="1500" dirty="0">
                          <a:effectLst/>
                        </a:rPr>
                        <a:t>/</a:t>
                      </a: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ADU</a:t>
                      </a:r>
                      <a:r>
                        <a:rPr lang="tr-TR" sz="1500" dirty="0">
                          <a:effectLst/>
                        </a:rPr>
                        <a:t> Credit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ECTS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Introduction to Computer </a:t>
                      </a:r>
                      <a:r>
                        <a:rPr lang="de-DE" sz="1500" dirty="0" err="1">
                          <a:effectLst/>
                        </a:rPr>
                        <a:t>Applications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CSE </a:t>
                      </a:r>
                      <a:r>
                        <a:rPr kumimoji="0" lang="de-DE" sz="1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Spring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Theory</a:t>
                      </a:r>
                      <a:endParaRPr lang="de-DE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Practice</a:t>
                      </a:r>
                      <a:endParaRPr lang="de-DE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4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822"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Course Type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1. Compulsory Courses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1.1. Programme Compulsory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1.2. University Compulsory Courses (UFND)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1.3. YÖK (Higher Education Council) Compulsory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2.1. Program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2.2. University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3. Prerequisites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3.1. Compulsory Prerequisites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3.2. </a:t>
                      </a:r>
                      <a:r>
                        <a:rPr lang="tr-TR" sz="1500" dirty="0" err="1">
                          <a:effectLst/>
                        </a:rPr>
                        <a:t>Elective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Prerequisites</a:t>
                      </a:r>
                      <a:r>
                        <a:rPr lang="tr-TR" sz="1500" dirty="0">
                          <a:effectLst/>
                        </a:rPr>
                        <a:t> Courses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About this Course (Cont.)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1267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126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1E66C0-559F-4BCE-8FDC-860819C50565}" type="slidenum">
              <a:rPr lang="en-US" altLang="en-US" smtClean="0">
                <a:solidFill>
                  <a:srgbClr val="6699FF"/>
                </a:solidFill>
              </a:rPr>
              <a:pPr/>
              <a:t>3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381000" y="1219200"/>
          <a:ext cx="8534400" cy="3237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5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8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Language of </a:t>
                      </a:r>
                      <a:r>
                        <a:rPr lang="tr-TR" sz="1500" dirty="0" err="1">
                          <a:effectLst/>
                        </a:rPr>
                        <a:t>Instruction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English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Level of Course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Degree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Cycle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e-DE" sz="1500" strike="sng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noStrike" baseline="0" dirty="0">
                          <a:effectLst/>
                        </a:rPr>
                        <a:t>      </a:t>
                      </a:r>
                      <a:r>
                        <a:rPr lang="tr-TR" sz="1500" strike="noStrike" baseline="0" dirty="0" err="1">
                          <a:effectLst/>
                        </a:rPr>
                        <a:t>Undergraduate</a:t>
                      </a:r>
                      <a:r>
                        <a:rPr lang="tr-TR" sz="1500" strike="noStrike" baseline="0" dirty="0">
                          <a:effectLst/>
                        </a:rPr>
                        <a:t> (First </a:t>
                      </a:r>
                      <a:r>
                        <a:rPr lang="tr-TR" sz="1500" strike="noStrike" baseline="0" dirty="0" err="1">
                          <a:effectLst/>
                        </a:rPr>
                        <a:t>Cycle</a:t>
                      </a:r>
                      <a:r>
                        <a:rPr lang="tr-TR" sz="1500" strike="noStrike" baseline="0" dirty="0">
                          <a:effectLst/>
                        </a:rPr>
                        <a:t>)</a:t>
                      </a:r>
                      <a:endParaRPr lang="de-DE" sz="1500" strike="noStrike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sngStrike" dirty="0">
                          <a:effectLst/>
                        </a:rPr>
                        <a:t>      </a:t>
                      </a:r>
                      <a:r>
                        <a:rPr lang="tr-TR" sz="1500" strike="sngStrike" dirty="0" err="1">
                          <a:effectLst/>
                        </a:rPr>
                        <a:t>Graduate</a:t>
                      </a:r>
                      <a:r>
                        <a:rPr lang="tr-TR" sz="1500" strike="sngStrike" dirty="0">
                          <a:effectLst/>
                        </a:rPr>
                        <a:t> (Second </a:t>
                      </a:r>
                      <a:r>
                        <a:rPr lang="tr-TR" sz="1500" strike="sngStrike" dirty="0" err="1">
                          <a:effectLst/>
                        </a:rPr>
                        <a:t>Cycle</a:t>
                      </a:r>
                      <a:r>
                        <a:rPr lang="tr-TR" sz="1500" strike="sngStrike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sngStrike" dirty="0">
                          <a:effectLst/>
                        </a:rPr>
                        <a:t>      </a:t>
                      </a:r>
                      <a:r>
                        <a:rPr lang="tr-TR" sz="1500" strike="sngStrike" dirty="0" err="1">
                          <a:effectLst/>
                        </a:rPr>
                        <a:t>Doctoral</a:t>
                      </a:r>
                      <a:r>
                        <a:rPr lang="tr-TR" sz="1500" strike="sngStrike" dirty="0">
                          <a:effectLst/>
                        </a:rPr>
                        <a:t> Course (Third </a:t>
                      </a:r>
                      <a:r>
                        <a:rPr lang="tr-TR" sz="1500" strike="sngStrike" dirty="0" err="1">
                          <a:effectLst/>
                        </a:rPr>
                        <a:t>Cycle</a:t>
                      </a:r>
                      <a:r>
                        <a:rPr lang="tr-TR" sz="1500" strike="sngStrike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Special Pre-Conditions of the Course </a:t>
                      </a:r>
                      <a:r>
                        <a:rPr lang="tr-TR" sz="1500" dirty="0">
                          <a:effectLst/>
                        </a:rPr>
                        <a:t>(</a:t>
                      </a:r>
                      <a:r>
                        <a:rPr lang="tr-TR" sz="1500" dirty="0" err="1">
                          <a:effectLst/>
                        </a:rPr>
                        <a:t>compulsory</a:t>
                      </a:r>
                      <a:r>
                        <a:rPr lang="tr-TR" sz="1500" dirty="0">
                          <a:effectLst/>
                        </a:rPr>
                        <a:t>)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 </a:t>
                      </a:r>
                      <a:r>
                        <a:rPr lang="tr-TR" sz="1500" dirty="0" err="1">
                          <a:effectLst/>
                        </a:rPr>
                        <a:t>None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2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Special Pre-Conditions of the Course </a:t>
                      </a:r>
                      <a:endParaRPr lang="de-DE" sz="15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(recommended) 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381000" y="4648200"/>
          <a:ext cx="8534400" cy="933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Instructor</a:t>
                      </a:r>
                      <a:r>
                        <a:rPr lang="tr-TR" sz="1500" dirty="0">
                          <a:effectLst/>
                        </a:rPr>
                        <a:t>(s)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Dr. </a:t>
                      </a:r>
                      <a:r>
                        <a:rPr lang="tr-TR" sz="1500" dirty="0">
                          <a:effectLst/>
                        </a:rPr>
                        <a:t>Samsun M. Başarıcı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Mail: sbasarici@</a:t>
                      </a:r>
                      <a:r>
                        <a:rPr lang="de-DE" sz="1500" dirty="0" err="1">
                          <a:effectLst/>
                        </a:rPr>
                        <a:t>adu</a:t>
                      </a:r>
                      <a:r>
                        <a:rPr lang="tr-TR" sz="1500" dirty="0">
                          <a:effectLst/>
                        </a:rPr>
                        <a:t>.edu.tr 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Web:</a:t>
                      </a:r>
                      <a:r>
                        <a:rPr lang="de-DE" sz="1500" dirty="0">
                          <a:effectLst/>
                        </a:rPr>
                        <a:t> http://akademik.adu.edu.tr/fakulte/muhendislik/personel/sbasarici/anasayfa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Main Objective</a:t>
            </a:r>
            <a:r>
              <a:rPr lang="de-DE" altLang="de-DE">
                <a:solidFill>
                  <a:schemeClr val="bg1"/>
                </a:solidFill>
              </a:rPr>
              <a:t>(s)</a:t>
            </a:r>
            <a:r>
              <a:rPr lang="tr-TR" altLang="de-DE">
                <a:solidFill>
                  <a:schemeClr val="bg1"/>
                </a:solidFill>
              </a:rPr>
              <a:t> of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331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331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24F6E2-FA13-4066-A207-4E994D1F1BAD}" type="slidenum">
              <a:rPr lang="en-US" altLang="en-US" smtClean="0">
                <a:solidFill>
                  <a:srgbClr val="6699FF"/>
                </a:solidFill>
              </a:rPr>
              <a:pPr/>
              <a:t>4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3317" name="Rectangle 1027"/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To provide the basis for data handling and management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To make students able to apply data management and storage optimization techniques to a given problem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Write queries to manipulate data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Learning Outcomes of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536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536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943446-D875-4889-ADF5-AEB18B1AE2A1}" type="slidenum">
              <a:rPr lang="en-US" altLang="en-US" smtClean="0">
                <a:solidFill>
                  <a:srgbClr val="6699FF"/>
                </a:solidFill>
              </a:rPr>
              <a:pPr/>
              <a:t>5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5365" name="Rectangle 1027"/>
          <p:cNvSpPr txBox="1">
            <a:spLocks noChangeArrowheads="1"/>
          </p:cNvSpPr>
          <p:nvPr/>
        </p:nvSpPr>
        <p:spPr bwMode="auto">
          <a:xfrm>
            <a:off x="228600" y="1295400"/>
            <a:ext cx="8763000" cy="506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Upon successful completion of this course, students will</a:t>
            </a:r>
            <a:endParaRPr lang="de-DE" altLang="de-DE" sz="3000">
              <a:solidFill>
                <a:srgbClr val="003399"/>
              </a:solidFill>
            </a:endParaRP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GB" altLang="de-DE" sz="2600">
                <a:solidFill>
                  <a:srgbClr val="003399"/>
                </a:solidFill>
              </a:rPr>
              <a:t>Know the main concepts of data and databases</a:t>
            </a:r>
            <a:endParaRPr lang="de-DE" altLang="de-DE" sz="2600">
              <a:solidFill>
                <a:srgbClr val="003399"/>
              </a:solidFill>
            </a:endParaRP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GB" altLang="de-DE" sz="2600">
                <a:solidFill>
                  <a:srgbClr val="003399"/>
                </a:solidFill>
              </a:rPr>
              <a:t>Understand the difference between data and information</a:t>
            </a:r>
            <a:endParaRPr lang="de-DE" altLang="de-DE" sz="2600">
              <a:solidFill>
                <a:srgbClr val="003399"/>
              </a:solidFill>
            </a:endParaRP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>
                <a:solidFill>
                  <a:srgbClr val="003399"/>
                </a:solidFill>
              </a:rPr>
              <a:t>Understand the fundamentals of relational, object-oriented, and distributed database systems including: data models, database architectures, and database manipulations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Learning Outcomes of this Course </a:t>
            </a:r>
            <a:r>
              <a:rPr lang="en-US" altLang="de-DE">
                <a:solidFill>
                  <a:schemeClr val="bg1"/>
                </a:solidFill>
              </a:rPr>
              <a:t>(Cont.)</a:t>
            </a:r>
          </a:p>
        </p:txBody>
      </p:sp>
      <p:sp>
        <p:nvSpPr>
          <p:cNvPr id="17411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741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EE21B5-93CA-4061-814F-93CE554466F6}" type="slidenum">
              <a:rPr lang="en-US" altLang="en-US" smtClean="0">
                <a:solidFill>
                  <a:srgbClr val="6699FF"/>
                </a:solidFill>
              </a:rPr>
              <a:pPr/>
              <a:t>6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7413" name="Rectangle 1027"/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>
                <a:solidFill>
                  <a:srgbClr val="003399"/>
                </a:solidFill>
              </a:rPr>
              <a:t>Understand the theories and techniques in developing database applications and be able to demonstrate the ability to build databases using enterprise DBMS products such as Oracle or SQL Server</a:t>
            </a:r>
            <a:endParaRPr lang="de-DE" altLang="de-DE" sz="2600">
              <a:solidFill>
                <a:srgbClr val="003399"/>
              </a:solidFill>
            </a:endParaRPr>
          </a:p>
          <a:p>
            <a:pPr lvl="1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>
                <a:solidFill>
                  <a:srgbClr val="003399"/>
                </a:solidFill>
              </a:rPr>
              <a:t>Be familiar with managing database systems</a:t>
            </a:r>
          </a:p>
          <a:p>
            <a:pPr lvl="1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>
                <a:solidFill>
                  <a:srgbClr val="003399"/>
                </a:solidFill>
              </a:rPr>
              <a:t>Understand new developments and trends in databases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Content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945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946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782C3B-B6CD-4E3B-BDE5-D06C3D892424}" type="slidenum">
              <a:rPr lang="en-US" altLang="en-US" smtClean="0">
                <a:solidFill>
                  <a:srgbClr val="6699FF"/>
                </a:solidFill>
              </a:rPr>
              <a:pPr/>
              <a:t>7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9461" name="Rectangle 1027"/>
          <p:cNvSpPr txBox="1">
            <a:spLocks noChangeArrowheads="1"/>
          </p:cNvSpPr>
          <p:nvPr/>
        </p:nvSpPr>
        <p:spPr bwMode="auto">
          <a:xfrm>
            <a:off x="457200" y="1371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>
                <a:solidFill>
                  <a:srgbClr val="003399"/>
                </a:solidFill>
              </a:rPr>
              <a:t>General information about databases and database users 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>
                <a:solidFill>
                  <a:srgbClr val="003399"/>
                </a:solidFill>
              </a:rPr>
              <a:t>Database system concepts and architecture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>
                <a:solidFill>
                  <a:srgbClr val="003399"/>
                </a:solidFill>
              </a:rPr>
              <a:t>SQL and SQL programming techniques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>
                <a:solidFill>
                  <a:srgbClr val="003399"/>
                </a:solidFill>
              </a:rPr>
              <a:t>Relational algebra, relational calculus and entity-relationship (ER) model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>
                <a:solidFill>
                  <a:srgbClr val="003399"/>
                </a:solidFill>
              </a:rPr>
              <a:t>Object and object-relational databases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>
                <a:solidFill>
                  <a:srgbClr val="003399"/>
                </a:solidFill>
              </a:rPr>
              <a:t>UML and XML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>
                <a:solidFill>
                  <a:srgbClr val="003399"/>
                </a:solidFill>
              </a:rPr>
              <a:t>Functional dependencies and normalization for relational databases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Content</a:t>
            </a:r>
            <a:r>
              <a:rPr lang="de-DE" altLang="de-DE">
                <a:solidFill>
                  <a:schemeClr val="bg1"/>
                </a:solidFill>
              </a:rPr>
              <a:t> (Cont.)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1507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150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215C8C-051C-4751-A995-BBF72EAAF229}" type="slidenum">
              <a:rPr lang="en-US" altLang="en-US" smtClean="0">
                <a:solidFill>
                  <a:srgbClr val="6699FF"/>
                </a:solidFill>
              </a:rPr>
              <a:pPr/>
              <a:t>8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1509" name="Rectangle 1027"/>
          <p:cNvSpPr txBox="1">
            <a:spLocks noChangeArrowheads="1"/>
          </p:cNvSpPr>
          <p:nvPr/>
        </p:nvSpPr>
        <p:spPr bwMode="auto">
          <a:xfrm>
            <a:off x="457200" y="1371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rgbClr val="0F6FC6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>
                <a:solidFill>
                  <a:srgbClr val="003399"/>
                </a:solidFill>
              </a:rPr>
              <a:t>Relational database design algorithms</a:t>
            </a:r>
          </a:p>
          <a:p>
            <a:pPr algn="just">
              <a:spcBef>
                <a:spcPct val="20000"/>
              </a:spcBef>
              <a:buClr>
                <a:srgbClr val="0F6FC6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>
                <a:solidFill>
                  <a:srgbClr val="003399"/>
                </a:solidFill>
              </a:rPr>
              <a:t>Disk storage, file structures, hashing and indexing structures for files</a:t>
            </a:r>
          </a:p>
          <a:p>
            <a:pPr algn="just">
              <a:spcBef>
                <a:spcPct val="20000"/>
              </a:spcBef>
              <a:buClr>
                <a:srgbClr val="0F6FC6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>
                <a:solidFill>
                  <a:srgbClr val="003399"/>
                </a:solidFill>
              </a:rPr>
              <a:t>Query processing and optimization</a:t>
            </a:r>
          </a:p>
          <a:p>
            <a:pPr algn="just">
              <a:spcBef>
                <a:spcPct val="20000"/>
              </a:spcBef>
              <a:buClr>
                <a:srgbClr val="0F6FC6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>
                <a:solidFill>
                  <a:srgbClr val="003399"/>
                </a:solidFill>
              </a:rPr>
              <a:t>Database security &amp; database recovery techniques</a:t>
            </a:r>
          </a:p>
          <a:p>
            <a:pPr algn="just">
              <a:spcBef>
                <a:spcPct val="20000"/>
              </a:spcBef>
              <a:buClr>
                <a:srgbClr val="0F6FC6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>
                <a:solidFill>
                  <a:srgbClr val="003399"/>
                </a:solidFill>
              </a:rPr>
              <a:t>Distributed databases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Resources	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355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355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72B8C3-D649-456E-8AC9-A38781529730}" type="slidenum">
              <a:rPr lang="en-US" altLang="en-US" smtClean="0">
                <a:solidFill>
                  <a:srgbClr val="6699FF"/>
                </a:solidFill>
              </a:rPr>
              <a:pPr/>
              <a:t>9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457200" y="1371600"/>
          <a:ext cx="8458200" cy="44354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9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0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Required</a:t>
                      </a:r>
                      <a:r>
                        <a:rPr lang="tr-TR" sz="1800" dirty="0">
                          <a:effectLst/>
                        </a:rPr>
                        <a:t> Course </a:t>
                      </a:r>
                      <a:r>
                        <a:rPr lang="tr-TR" sz="1800" dirty="0" err="1">
                          <a:effectLst/>
                        </a:rPr>
                        <a:t>Material</a:t>
                      </a:r>
                      <a:r>
                        <a:rPr lang="tr-TR" sz="1800" dirty="0">
                          <a:effectLst/>
                        </a:rPr>
                        <a:t> (s) /Reading(s)/</a:t>
                      </a:r>
                      <a:r>
                        <a:rPr lang="tr-TR" sz="1800" dirty="0" err="1">
                          <a:effectLst/>
                        </a:rPr>
                        <a:t>Text</a:t>
                      </a:r>
                      <a:r>
                        <a:rPr lang="tr-TR" sz="1800" dirty="0">
                          <a:effectLst/>
                        </a:rPr>
                        <a:t> </a:t>
                      </a:r>
                      <a:r>
                        <a:rPr lang="tr-TR" sz="1800" dirty="0" err="1">
                          <a:effectLst/>
                        </a:rPr>
                        <a:t>Book</a:t>
                      </a:r>
                      <a:r>
                        <a:rPr lang="tr-TR" sz="1800" dirty="0">
                          <a:effectLst/>
                        </a:rPr>
                        <a:t> (s)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kumimoji="0" lang="en-US" sz="18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Ramez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Shamkant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Navathe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“Fundamentals of Database Systems”, 6</a:t>
                      </a:r>
                      <a:r>
                        <a:rPr kumimoji="0" lang="en-US" sz="18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Ed., Pearson, 2014.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kumimoji="0" lang="en-US" sz="1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Mark L. </a:t>
                      </a:r>
                      <a:r>
                        <a:rPr kumimoji="0" lang="en-US" sz="18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Gillenson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“Fundamentals of Database Management Systems”, 2</a:t>
                      </a:r>
                      <a:r>
                        <a:rPr kumimoji="0" lang="en-US" sz="18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Ed., John Wiley, 2012.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kumimoji="0" lang="en-US" sz="1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en-US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Lecture Notes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49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Recommended</a:t>
                      </a:r>
                      <a:r>
                        <a:rPr lang="tr-TR" sz="1800" dirty="0">
                          <a:effectLst/>
                        </a:rPr>
                        <a:t> Course </a:t>
                      </a:r>
                      <a:r>
                        <a:rPr lang="tr-TR" sz="1800" dirty="0" err="1">
                          <a:effectLst/>
                        </a:rPr>
                        <a:t>Material</a:t>
                      </a:r>
                      <a:r>
                        <a:rPr lang="tr-TR" sz="1800" dirty="0">
                          <a:effectLst/>
                        </a:rPr>
                        <a:t> (s)/Reading(s)/</a:t>
                      </a:r>
                      <a:r>
                        <a:rPr lang="tr-TR" sz="1800" dirty="0" err="1">
                          <a:effectLst/>
                        </a:rPr>
                        <a:t>Other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Other sources will be announced </a:t>
                      </a:r>
                      <a:endParaRPr lang="tr-TR" sz="1800" baseline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Schedule (Weekly)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560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560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D6DAE3-4D24-4DD7-A8DF-59D0005730B7}" type="slidenum">
              <a:rPr lang="en-US" altLang="en-US" smtClean="0">
                <a:solidFill>
                  <a:srgbClr val="6699FF"/>
                </a:solidFill>
              </a:rPr>
              <a:pPr/>
              <a:t>10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76200" y="808038"/>
          <a:ext cx="8915401" cy="58816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3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3387">
                  <a:extLst>
                    <a:ext uri="{9D8B030D-6E8A-4147-A177-3AD203B41FA5}">
                      <a16:colId xmlns:a16="http://schemas.microsoft.com/office/drawing/2014/main" val="1972124764"/>
                    </a:ext>
                  </a:extLst>
                </a:gridCol>
                <a:gridCol w="1808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08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Topics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Preliminary </a:t>
                      </a:r>
                      <a:r>
                        <a:rPr lang="tr-TR" sz="1500" dirty="0" err="1">
                          <a:effectLst/>
                        </a:rPr>
                        <a:t>Preparation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Methodology and Implementation (theory, practice, assignment </a:t>
                      </a:r>
                      <a:r>
                        <a:rPr kumimoji="0" lang="en-US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sz="1800" dirty="0"/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Introduction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Data,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database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systems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concepts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1-2,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Gillenson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case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studies</a:t>
                      </a: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1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modeling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relational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model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relational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database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model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relational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calculus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algebra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3 &amp; 6,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Gillenson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2-3 &amp; 5-6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quiz</a:t>
                      </a:r>
                      <a:endParaRPr kumimoji="0" lang="tr-TR" sz="15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SQL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4-5,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Gillenson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studies</a:t>
                      </a: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4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4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 Model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assignment</a:t>
                      </a:r>
                      <a:endParaRPr kumimoji="0" lang="tr-TR" sz="1500" b="1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5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 Model (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quiz</a:t>
                      </a:r>
                      <a:endParaRPr kumimoji="0" lang="tr-TR" sz="15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25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6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Database design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methodology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UML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10,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Gillenson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7-8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assignment</a:t>
                      </a:r>
                      <a:endParaRPr kumimoji="0" lang="tr-TR" sz="1500" b="1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40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7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Times New Roman"/>
                          <a:ea typeface="Times New Roman"/>
                        </a:rPr>
                        <a:t>MIDTERM EXAM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Schedule (Weekly) (Cont.)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7651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765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8231C9-6B1B-4512-80C8-F0C3405ED81D}" type="slidenum">
              <a:rPr lang="en-US" altLang="en-US" smtClean="0">
                <a:solidFill>
                  <a:srgbClr val="6699FF"/>
                </a:solidFill>
              </a:rPr>
              <a:pPr/>
              <a:t>11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/>
        </p:nvGraphicFramePr>
        <p:xfrm>
          <a:off x="304800" y="1016000"/>
          <a:ext cx="8610600" cy="5616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8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1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1650">
                  <a:extLst>
                    <a:ext uri="{9D8B030D-6E8A-4147-A177-3AD203B41FA5}">
                      <a16:colId xmlns:a16="http://schemas.microsoft.com/office/drawing/2014/main" val="632455052"/>
                    </a:ext>
                  </a:extLst>
                </a:gridCol>
                <a:gridCol w="1918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34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Topics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>
                          <a:effectLst/>
                        </a:rPr>
                        <a:t>Preliminary Preparation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Methodology and Implementation (theory, practice, assignment </a:t>
                      </a:r>
                      <a:r>
                        <a:rPr kumimoji="0" lang="en-US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8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Object &amp; object-relational databases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11,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Gillenson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studies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quiz</a:t>
                      </a:r>
                      <a:endParaRPr kumimoji="0" lang="tr-TR" sz="15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9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XML,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introduction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SQL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programming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12-13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endParaRPr kumimoji="0" lang="tr-T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6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10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Dependencies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normalization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relational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databases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relational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database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design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15-16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assignment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de-DE" sz="15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quiz</a:t>
                      </a:r>
                      <a:endParaRPr kumimoji="0" lang="tr-TR" sz="15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7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11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Disk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storage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file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structures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hashing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indexing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17-18,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Gillenson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8 &amp; 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endParaRPr kumimoji="0" lang="tr-T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Query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processing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optimization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endParaRPr kumimoji="0" lang="tr-T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00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Database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administration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recovery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security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backup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concurrency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22-24,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Gillenson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10-11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studies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assignment</a:t>
                      </a:r>
                      <a:endParaRPr kumimoji="0" lang="tr-TR" sz="15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886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14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Database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administration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recovery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security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backup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concurrency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22-24,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Gillenson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10-11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studies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quiz</a:t>
                      </a:r>
                      <a:endParaRPr kumimoji="0" lang="tr-TR" sz="15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15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Distributed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databases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Elmasri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25,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Gillenson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12-14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case</a:t>
                      </a:r>
                      <a:r>
                        <a:rPr kumimoji="0" lang="de-D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5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studies</a:t>
                      </a:r>
                      <a:endParaRPr kumimoji="0" lang="tr-T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</a:t>
                      </a:r>
                      <a:r>
                        <a:rPr kumimoji="0" lang="de-DE" sz="15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EXAM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4158175129"/>
                  </a:ext>
                </a:extLst>
              </a:tr>
            </a:tbl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Assessment</a:t>
            </a:r>
            <a:r>
              <a:rPr lang="de-DE" altLang="de-DE">
                <a:solidFill>
                  <a:schemeClr val="bg1"/>
                </a:solidFill>
              </a:rPr>
              <a:t> (tentative)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2969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970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E90277-7016-487F-B0A1-F4F3114D4965}" type="slidenum">
              <a:rPr lang="en-US" altLang="en-US" smtClean="0">
                <a:solidFill>
                  <a:srgbClr val="6699FF"/>
                </a:solidFill>
              </a:rPr>
              <a:pPr/>
              <a:t>12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381000" y="914400"/>
          <a:ext cx="8610600" cy="5641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7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4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Semester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r>
                        <a:rPr lang="tr-TR" sz="1400" dirty="0" err="1">
                          <a:effectLst/>
                        </a:rPr>
                        <a:t>Activities</a:t>
                      </a:r>
                      <a:r>
                        <a:rPr lang="tr-TR" sz="1400" dirty="0">
                          <a:effectLst/>
                        </a:rPr>
                        <a:t>/ </a:t>
                      </a:r>
                      <a:r>
                        <a:rPr lang="tr-TR" sz="1400" dirty="0" err="1">
                          <a:effectLst/>
                        </a:rPr>
                        <a:t>Studies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NUMBER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WEIGHT in %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Mid</a:t>
                      </a:r>
                      <a:r>
                        <a:rPr lang="tr-TR" sz="1400" dirty="0">
                          <a:effectLst/>
                        </a:rPr>
                        <a:t>- </a:t>
                      </a:r>
                      <a:r>
                        <a:rPr lang="tr-TR" sz="1400" dirty="0" err="1">
                          <a:effectLst/>
                        </a:rPr>
                        <a:t>Term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20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Attendance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Quiz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5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20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Assignment (s)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4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20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Project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Laboratory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Field Studies (Technical Visits)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Presentation/ Seminar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Practice (Laboratory, Virtual Court, Studio Studies etc.)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Other (Placement/Internship etc.)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TOTAL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</a:rPr>
                        <a:t>60</a:t>
                      </a:r>
                      <a:endParaRPr lang="de-D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Contribution of Semester Activities/Studies to the Final Grade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60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883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Contribution of Final Examination/Final Project/ Dissertation to the Final Grade 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TOTAL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100</a:t>
                      </a:r>
                      <a:endParaRPr lang="de-D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Assessment (Cont.)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1747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174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4D74CF-6F64-454D-94F7-793373A92125}" type="slidenum">
              <a:rPr lang="en-US" altLang="en-US" smtClean="0">
                <a:solidFill>
                  <a:srgbClr val="6699FF"/>
                </a:solidFill>
              </a:rPr>
              <a:pPr/>
              <a:t>13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1749" name="Rectangle 1027"/>
          <p:cNvSpPr txBox="1">
            <a:spLocks noChangeArrowheads="1"/>
          </p:cNvSpPr>
          <p:nvPr/>
        </p:nvSpPr>
        <p:spPr bwMode="auto">
          <a:xfrm>
            <a:off x="457200" y="1371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Final Grades will be determined according to the </a:t>
            </a:r>
            <a:r>
              <a:rPr lang="de-DE" altLang="de-DE" sz="3000">
                <a:solidFill>
                  <a:srgbClr val="003399"/>
                </a:solidFill>
              </a:rPr>
              <a:t>Adnan Menderes</a:t>
            </a:r>
            <a:r>
              <a:rPr lang="tr-TR" altLang="de-DE" sz="3000">
                <a:solidFill>
                  <a:srgbClr val="003399"/>
                </a:solidFill>
              </a:rPr>
              <a:t> University Associate Degree, Bachelor Degree and Graduate Degree Education and Examination Regulation</a:t>
            </a:r>
            <a:endParaRPr lang="en-US" altLang="de-DE" sz="3000">
              <a:solidFill>
                <a:srgbClr val="003399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Responsibilities of the Students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379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379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82AA47-374D-4D8A-8195-59820AC1E474}" type="slidenum">
              <a:rPr lang="en-US" altLang="en-US" smtClean="0">
                <a:solidFill>
                  <a:srgbClr val="6699FF"/>
                </a:solidFill>
              </a:rPr>
              <a:pPr/>
              <a:t>14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3797" name="Rectangle 1027"/>
          <p:cNvSpPr txBox="1">
            <a:spLocks noChangeArrowheads="1"/>
          </p:cNvSpPr>
          <p:nvPr/>
        </p:nvSpPr>
        <p:spPr bwMode="auto">
          <a:xfrm>
            <a:off x="457200" y="1752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Obtaining the text book(s) 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Coming to the course with a good preparation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Completing the exercises with individual efforts unless told otherwise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Following the rules set by the responsibles for the course and the implementation/lab. </a:t>
            </a:r>
            <a:r>
              <a:rPr lang="de-DE" altLang="de-DE" sz="3000">
                <a:solidFill>
                  <a:srgbClr val="003399"/>
                </a:solidFill>
              </a:rPr>
              <a:t>s</a:t>
            </a:r>
            <a:r>
              <a:rPr lang="tr-TR" altLang="de-DE" sz="3000">
                <a:solidFill>
                  <a:srgbClr val="003399"/>
                </a:solidFill>
              </a:rPr>
              <a:t>tudies</a:t>
            </a:r>
            <a:endParaRPr lang="de-DE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HONESTY !!!</a:t>
            </a:r>
            <a:endParaRPr lang="en-US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endParaRPr lang="tr-TR" altLang="de-DE" sz="3000">
              <a:solidFill>
                <a:srgbClr val="003399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Plagiarism	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584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584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7291D2-DC27-4F1C-B355-BC85A4D62F0D}" type="slidenum">
              <a:rPr lang="en-US" altLang="en-US" smtClean="0">
                <a:solidFill>
                  <a:srgbClr val="6699FF"/>
                </a:solidFill>
              </a:rPr>
              <a:pPr/>
              <a:t>15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5845" name="Rectangle 1027"/>
          <p:cNvSpPr txBox="1">
            <a:spLocks noChangeArrowheads="1"/>
          </p:cNvSpPr>
          <p:nvPr/>
        </p:nvSpPr>
        <p:spPr bwMode="auto">
          <a:xfrm>
            <a:off x="228600" y="1295400"/>
            <a:ext cx="8686800" cy="514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Plagiarism will not be tolerated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Projects without references: a penalty of 20%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Submitting your own work that has been earlier submitted to satisfy the requirements of another course is (self)-plagiarism (also called double dipping)</a:t>
            </a:r>
            <a:r>
              <a:rPr lang="en-US" altLang="de-DE" sz="3000">
                <a:solidFill>
                  <a:srgbClr val="003399"/>
                </a:solidFill>
              </a:rPr>
              <a:t> </a:t>
            </a:r>
            <a:endParaRPr lang="tr-TR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Copying a journal article or a section of a book</a:t>
            </a:r>
            <a:r>
              <a:rPr lang="tr-TR" altLang="de-DE" sz="3000">
                <a:solidFill>
                  <a:srgbClr val="003399"/>
                </a:solidFill>
              </a:rPr>
              <a:t> or code from an article or book</a:t>
            </a:r>
            <a:r>
              <a:rPr lang="en-US" altLang="de-DE" sz="3000">
                <a:solidFill>
                  <a:srgbClr val="003399"/>
                </a:solidFill>
              </a:rPr>
              <a:t> and submitting it as your own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  <a:endParaRPr lang="en-US" altLang="de-DE" sz="3000">
              <a:solidFill>
                <a:srgbClr val="003399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Plagiarism	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7891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789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448D69-E64C-42CE-BF6E-E13A40FAF7FC}" type="slidenum">
              <a:rPr lang="en-US" altLang="en-US" smtClean="0">
                <a:solidFill>
                  <a:srgbClr val="6699FF"/>
                </a:solidFill>
              </a:rPr>
              <a:pPr/>
              <a:t>16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7893" name="Rectangle 1027"/>
          <p:cNvSpPr txBox="1">
            <a:spLocks noChangeArrowheads="1"/>
          </p:cNvSpPr>
          <p:nvPr/>
        </p:nvSpPr>
        <p:spPr bwMode="auto">
          <a:xfrm>
            <a:off x="479425" y="1219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Using significant ideas from someone else, but putting them in to your own words and not</a:t>
            </a:r>
            <a:r>
              <a:rPr lang="tr-TR" altLang="de-DE" sz="3000">
                <a:solidFill>
                  <a:srgbClr val="003399"/>
                </a:solidFill>
              </a:rPr>
              <a:t> </a:t>
            </a:r>
            <a:r>
              <a:rPr lang="en-US" altLang="de-DE" sz="3000">
                <a:solidFill>
                  <a:srgbClr val="003399"/>
                </a:solidFill>
              </a:rPr>
              <a:t>acknowledging the source of the ideas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Copying an essay</a:t>
            </a:r>
            <a:r>
              <a:rPr lang="tr-TR" altLang="de-DE" sz="3000">
                <a:solidFill>
                  <a:srgbClr val="003399"/>
                </a:solidFill>
              </a:rPr>
              <a:t>,</a:t>
            </a:r>
            <a:r>
              <a:rPr lang="en-US" altLang="de-DE" sz="3000">
                <a:solidFill>
                  <a:srgbClr val="003399"/>
                </a:solidFill>
              </a:rPr>
              <a:t> </a:t>
            </a:r>
            <a:r>
              <a:rPr lang="tr-TR" altLang="de-DE" sz="3000">
                <a:solidFill>
                  <a:srgbClr val="003399"/>
                </a:solidFill>
              </a:rPr>
              <a:t>code, work etc. </a:t>
            </a:r>
            <a:r>
              <a:rPr lang="en-US" altLang="de-DE" sz="3000">
                <a:solidFill>
                  <a:srgbClr val="003399"/>
                </a:solidFill>
              </a:rPr>
              <a:t>from another student and submitting it as your own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And PLAGIARISM is THEFT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So don’t steal (Nobody likes thieves)</a:t>
            </a:r>
            <a:endParaRPr lang="en-US" altLang="de-DE" sz="3000">
              <a:solidFill>
                <a:srgbClr val="003399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7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8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0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7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1196</Words>
  <Application>Microsoft Office PowerPoint</Application>
  <PresentationFormat>Bildschirmpräsentation (4:3)</PresentationFormat>
  <Paragraphs>271</Paragraphs>
  <Slides>16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Wingdings 2</vt:lpstr>
      <vt:lpstr>Times New Roman</vt:lpstr>
      <vt:lpstr>Wingdings</vt:lpstr>
      <vt:lpstr>Flow</vt:lpstr>
      <vt:lpstr>PowerPoint-Präsentation</vt:lpstr>
      <vt:lpstr>About this Course</vt:lpstr>
      <vt:lpstr>About this Course (Cont.)</vt:lpstr>
      <vt:lpstr>Main Objective(s) of this Course</vt:lpstr>
      <vt:lpstr>Learning Outcomes of this Course</vt:lpstr>
      <vt:lpstr>Learning Outcomes of this Course (Cont.)</vt:lpstr>
      <vt:lpstr>Course Content</vt:lpstr>
      <vt:lpstr>Course Content (Cont.)</vt:lpstr>
      <vt:lpstr>Resources </vt:lpstr>
      <vt:lpstr>Course Schedule (Weekly)</vt:lpstr>
      <vt:lpstr>Course Schedule (Weekly) (Cont.)</vt:lpstr>
      <vt:lpstr>Assessment (tentative)</vt:lpstr>
      <vt:lpstr>Assessment (Cont.)</vt:lpstr>
      <vt:lpstr>Responsibilities of the Students</vt:lpstr>
      <vt:lpstr>Plagiarism </vt:lpstr>
      <vt:lpstr>Plagiarism 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145</cp:revision>
  <dcterms:created xsi:type="dcterms:W3CDTF">2003-03-16T17:22:50Z</dcterms:created>
  <dcterms:modified xsi:type="dcterms:W3CDTF">2017-02-21T12:18:58Z</dcterms:modified>
</cp:coreProperties>
</file>