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3" r:id="rId2"/>
    <p:sldMasterId id="2147483726" r:id="rId3"/>
    <p:sldMasterId id="2147483806" r:id="rId4"/>
  </p:sldMasterIdLst>
  <p:notesMasterIdLst>
    <p:notesMasterId r:id="rId62"/>
  </p:notesMasterIdLst>
  <p:sldIdLst>
    <p:sldId id="256" r:id="rId5"/>
    <p:sldId id="714" r:id="rId6"/>
    <p:sldId id="715" r:id="rId7"/>
    <p:sldId id="579" r:id="rId8"/>
    <p:sldId id="716" r:id="rId9"/>
    <p:sldId id="717" r:id="rId10"/>
    <p:sldId id="718" r:id="rId11"/>
    <p:sldId id="580" r:id="rId12"/>
    <p:sldId id="581" r:id="rId13"/>
    <p:sldId id="582" r:id="rId14"/>
    <p:sldId id="586" r:id="rId15"/>
    <p:sldId id="587" r:id="rId16"/>
    <p:sldId id="588" r:id="rId17"/>
    <p:sldId id="589" r:id="rId18"/>
    <p:sldId id="590" r:id="rId19"/>
    <p:sldId id="591" r:id="rId20"/>
    <p:sldId id="592" r:id="rId21"/>
    <p:sldId id="719" r:id="rId22"/>
    <p:sldId id="593" r:id="rId23"/>
    <p:sldId id="594" r:id="rId24"/>
    <p:sldId id="595" r:id="rId25"/>
    <p:sldId id="720" r:id="rId26"/>
    <p:sldId id="721" r:id="rId27"/>
    <p:sldId id="722" r:id="rId28"/>
    <p:sldId id="723" r:id="rId29"/>
    <p:sldId id="596" r:id="rId30"/>
    <p:sldId id="597" r:id="rId31"/>
    <p:sldId id="598" r:id="rId32"/>
    <p:sldId id="599" r:id="rId33"/>
    <p:sldId id="600" r:id="rId34"/>
    <p:sldId id="601" r:id="rId35"/>
    <p:sldId id="602" r:id="rId36"/>
    <p:sldId id="603" r:id="rId37"/>
    <p:sldId id="604" r:id="rId38"/>
    <p:sldId id="724" r:id="rId39"/>
    <p:sldId id="725" r:id="rId40"/>
    <p:sldId id="559" r:id="rId41"/>
    <p:sldId id="560" r:id="rId42"/>
    <p:sldId id="561" r:id="rId43"/>
    <p:sldId id="562" r:id="rId44"/>
    <p:sldId id="563" r:id="rId45"/>
    <p:sldId id="564" r:id="rId46"/>
    <p:sldId id="605" r:id="rId47"/>
    <p:sldId id="606" r:id="rId48"/>
    <p:sldId id="607" r:id="rId49"/>
    <p:sldId id="608" r:id="rId50"/>
    <p:sldId id="609" r:id="rId51"/>
    <p:sldId id="610" r:id="rId52"/>
    <p:sldId id="611" r:id="rId53"/>
    <p:sldId id="612" r:id="rId54"/>
    <p:sldId id="613" r:id="rId55"/>
    <p:sldId id="614" r:id="rId56"/>
    <p:sldId id="615" r:id="rId57"/>
    <p:sldId id="616" r:id="rId58"/>
    <p:sldId id="617" r:id="rId59"/>
    <p:sldId id="399" r:id="rId60"/>
    <p:sldId id="400" r:id="rId61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27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27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27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28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9D53CA7-E093-4F96-9829-A7FED3342B05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CustomShape 1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41D8A27F-93D2-4DF5-9B17-D56E18EAB121}" type="slidenum">
              <a:rPr lang="de-DE" sz="1300" b="0" strike="noStrike" spc="-1">
                <a:solidFill>
                  <a:srgbClr val="000000"/>
                </a:solidFill>
                <a:latin typeface="Arial"/>
              </a:rPr>
              <a:t>1</a:t>
            </a:fld>
            <a:endParaRPr lang="de-DE" sz="1300" b="0" strike="noStrike" spc="-1">
              <a:latin typeface="Arial"/>
            </a:endParaRPr>
          </a:p>
        </p:txBody>
      </p:sp>
      <p:sp>
        <p:nvSpPr>
          <p:cNvPr id="143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440" name="PlaceHolder 3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2B0AF-ABB3-4753-AE8A-C1D6E98684C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CCF69E-630D-4D8E-BD57-0556267752F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F20058-1A60-43AF-B6C7-2B673077739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57F628-6BAC-496E-848A-09E6280B495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F4360B-9112-4683-AA64-9E51667FE14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3A626F-3486-4B59-9F0B-B47357ECCFE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63DF73-570D-4413-87D4-63AF354949A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CEF849-9B6B-42B4-A9A7-DFA885091AC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546BFE-4D96-4593-BED6-C5D572AB514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BE3B7F-5F14-483D-A552-9D4C9A6F513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9A2313-F482-40D9-9F87-F9B30DEB3BE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BC2D33-FE55-42FC-8274-7A24FA4F940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72CE83-BA69-4BA0-939E-92F6F63AB4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E13672-F4A7-4A35-A9AA-213A0C2AA93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EDAC0A-72A3-4D8F-BB5C-6781A59F5CF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571" name="PlaceHolder 2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572" name="CustomShape 3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BA3E7819-FBE1-490C-9778-E33F744E4159}" type="slidenum">
              <a:rPr lang="de-DE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56</a:t>
            </a:fld>
            <a:endParaRPr lang="de-DE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A59DD61B-24E2-4783-961E-4F2F9D4AFE9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98951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16019-109D-4631-9569-2231AAE0214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5347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51105-FA98-41CE-98B6-B8C771112BA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093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C03DC-94B7-4B37-B48C-4BEAA0ED99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025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029ED-CD18-4E30-88B2-B1129B2DA7D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111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4956E-300C-4FCF-A866-B685CC19D64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710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54BC2-F888-44AB-98D5-27617C40A2D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500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84047-007F-40DD-8DD5-B97B1D91E0D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49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6CD59-BD38-476F-A78D-5FE486B77F4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04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44A88-52C5-4B31-9818-C9B7BBB4A4D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144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EDA37-BAA2-4A89-848C-06D4584AA2C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59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-9360" y="-7200"/>
            <a:ext cx="9162360" cy="104076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2"/>
          <p:cNvSpPr/>
          <p:nvPr/>
        </p:nvSpPr>
        <p:spPr>
          <a:xfrm>
            <a:off x="4381560" y="-7200"/>
            <a:ext cx="4761720" cy="63756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6920"/>
            <a:ext cx="9197280" cy="1085760"/>
            <a:chOff x="-29160" y="-16920"/>
            <a:chExt cx="9197280" cy="108576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720" y="201600"/>
              <a:ext cx="9162360" cy="64836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040"/>
              <a:ext cx="9174960" cy="52956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PlaceHolder 2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3D Viewing</a:t>
            </a:r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fld id="{ED93E222-B967-49AA-BD19-7A07966DEB6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205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046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11"/>
          <p:cNvPicPr/>
          <p:nvPr/>
        </p:nvPicPr>
        <p:blipFill>
          <a:blip r:embed="rId3"/>
          <a:stretch/>
        </p:blipFill>
        <p:spPr>
          <a:xfrm>
            <a:off x="154080" y="179280"/>
            <a:ext cx="8836920" cy="6498360"/>
          </a:xfrm>
          <a:prstGeom prst="rect">
            <a:avLst/>
          </a:prstGeom>
          <a:ln>
            <a:noFill/>
          </a:ln>
        </p:spPr>
      </p:pic>
      <p:sp>
        <p:nvSpPr>
          <p:cNvPr id="282" name="CustomShape 1"/>
          <p:cNvSpPr/>
          <p:nvPr/>
        </p:nvSpPr>
        <p:spPr>
          <a:xfrm>
            <a:off x="2895480" y="179280"/>
            <a:ext cx="39045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de-DE" sz="40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CSE 411 </a:t>
            </a:r>
            <a:endParaRPr lang="de-DE" sz="40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2842200" y="2889360"/>
            <a:ext cx="340416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Computer Graphics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1008000" y="3606840"/>
            <a:ext cx="7703640" cy="76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de-DE" sz="2200" b="0" strike="noStrike" spc="-1" dirty="0" err="1">
                <a:solidFill>
                  <a:srgbClr val="C7EFF6"/>
                </a:solidFill>
                <a:latin typeface="Arial"/>
                <a:ea typeface="Microsoft YaHei"/>
              </a:rPr>
              <a:t>Lecture</a:t>
            </a:r>
            <a:r>
              <a:rPr lang="de-DE" sz="2200" b="0" strike="noStrike" spc="-1" dirty="0">
                <a:solidFill>
                  <a:srgbClr val="C7EFF6"/>
                </a:solidFill>
                <a:latin typeface="Arial"/>
                <a:ea typeface="Microsoft YaHei"/>
              </a:rPr>
              <a:t> #</a:t>
            </a:r>
            <a:r>
              <a:rPr lang="de-DE" sz="2200" spc="-1" dirty="0">
                <a:solidFill>
                  <a:srgbClr val="C7EFF6"/>
                </a:solidFill>
                <a:ea typeface="Microsoft YaHei"/>
              </a:rPr>
              <a:t>9</a:t>
            </a:r>
            <a:r>
              <a:rPr lang="tr-TR" sz="2200" spc="-1" dirty="0">
                <a:solidFill>
                  <a:srgbClr val="C7EFF6"/>
                </a:solidFill>
                <a:ea typeface="Microsoft YaHei"/>
              </a:rPr>
              <a:t> </a:t>
            </a:r>
            <a:r>
              <a:rPr lang="de-DE" sz="2200" spc="-1" dirty="0">
                <a:solidFill>
                  <a:srgbClr val="C7EFF6"/>
                </a:solidFill>
                <a:ea typeface="Microsoft YaHei"/>
              </a:rPr>
              <a:t>3</a:t>
            </a:r>
            <a:r>
              <a:rPr lang="tr-TR" sz="2200" spc="-1" dirty="0">
                <a:solidFill>
                  <a:srgbClr val="C7EFF6"/>
                </a:solidFill>
                <a:ea typeface="Microsoft YaHei"/>
              </a:rPr>
              <a:t>D Viewing</a:t>
            </a:r>
            <a:endParaRPr lang="de-DE" sz="2200" spc="-1" dirty="0">
              <a:solidFill>
                <a:srgbClr val="C7EFF6"/>
              </a:solidFill>
              <a:latin typeface="Arial"/>
              <a:ea typeface="Microsoft YaHei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</p:txBody>
      </p:sp>
      <p:sp>
        <p:nvSpPr>
          <p:cNvPr id="285" name="CustomShape 4"/>
          <p:cNvSpPr/>
          <p:nvPr/>
        </p:nvSpPr>
        <p:spPr>
          <a:xfrm>
            <a:off x="609480" y="4514760"/>
            <a:ext cx="815256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de-DE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Prepared &amp; Presented by Asst. Prof. Dr. Samsun M. BAŞARICI</a:t>
            </a:r>
            <a:endParaRPr lang="de-DE" sz="2400" b="0" strike="noStrike" spc="-1">
              <a:latin typeface="Arial"/>
            </a:endParaRPr>
          </a:p>
        </p:txBody>
      </p:sp>
      <p:pic>
        <p:nvPicPr>
          <p:cNvPr id="286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7" name="Grafik 9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b="1" dirty="0"/>
              <a:t>Objectives</a:t>
            </a:r>
            <a:endParaRPr lang="en-US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08195"/>
            <a:ext cx="8640763" cy="5508625"/>
          </a:xfrm>
        </p:spPr>
        <p:txBody>
          <a:bodyPr lIns="92075" tIns="46038" rIns="92075" bIns="46038">
            <a:normAutofit fontScale="85000" lnSpcReduction="10000"/>
          </a:bodyPr>
          <a:lstStyle/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HB Ch. 10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3D Viewing Concepts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3D Viewing Pipeline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3D Viewing Coordinate-Parameters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World to Viewing Coordinate Transformation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Projection Transformations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Projections</a:t>
            </a: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Orthogonal Projections</a:t>
            </a: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Oblique Parallel Projections</a:t>
            </a: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Perspective Projections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Viewport Transformation and 3D Screen Coordinates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OpenGL 3D Viewing Functions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3D Clipping 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7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CBB57F-0B22-4D4F-9293-2FDFD4B43B8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644537B2-3A30-4511-BFA9-C2D412C0B75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-8518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732F40B-1FAF-4331-82B1-C0B17DF8739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-8518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86A3539-D7AC-4BDF-A58D-1694BE1A39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6862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588963"/>
          </a:xfrm>
        </p:spPr>
        <p:txBody>
          <a:bodyPr/>
          <a:lstStyle/>
          <a:p>
            <a:r>
              <a:rPr lang="en-US" b="1" dirty="0"/>
              <a:t>3D Viewing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Procedures for displaying views of a three-dimensional scene on an output device involve many aspects: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Generate a 3D scene with objects generally defined with a set of surfaces forming a closed boundary around the object interior.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Generate interior of 3D objects, if needed.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Project object surfaces views onto the surface of a display device with 3D viewing pipeline.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Identification of visible parts.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Lighting effects and surface characteristics.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BC1976F-FB00-4877-B79C-8E7F9B1D87C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18116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45B3F8D-82C2-47C1-B072-B97A5AD21C1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18116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86F14D7-15DA-4D97-922F-3DCA7A456F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05508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8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8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80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80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80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80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80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80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80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80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80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80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02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3D Viewing (cont.)</a:t>
            </a:r>
            <a:endParaRPr lang="en-US" b="1" dirty="0"/>
          </a:p>
        </p:txBody>
      </p:sp>
      <p:pic>
        <p:nvPicPr>
          <p:cNvPr id="14339" name="AADGHES0.jpg" descr="AADGHES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158642"/>
            <a:ext cx="5786438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57200" y="6221312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Coordinate reference for obtaining a selected view of a three-dimensional scene.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2BC31456-494E-4C47-9C2F-8BBC50409E5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B7534506-94A0-4E1C-964F-0A898698797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D6FAE9B-3415-4A66-B02F-BF088AD774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9720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Viewing</a:t>
            </a:r>
            <a:r>
              <a:rPr lang="tr-TR" b="1" dirty="0"/>
              <a:t> – Camera Analogy</a:t>
            </a:r>
            <a:endParaRPr lang="en-US" b="1" dirty="0"/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 marL="381000" indent="-381000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effectLst/>
              </a:rPr>
              <a:t>The transformation process to produce the desired scene for viewing is analogous to taking a photograph</a:t>
            </a:r>
            <a:r>
              <a:rPr lang="tr-TR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</a:rPr>
              <a:t>with a camera. </a:t>
            </a:r>
            <a:r>
              <a:rPr lang="tr-TR" sz="2400" dirty="0">
                <a:solidFill>
                  <a:schemeClr val="bg1"/>
                </a:solidFill>
                <a:effectLst/>
              </a:rPr>
              <a:t>T</a:t>
            </a:r>
            <a:r>
              <a:rPr lang="en-US" sz="2400" dirty="0">
                <a:solidFill>
                  <a:schemeClr val="bg1"/>
                </a:solidFill>
                <a:effectLst/>
              </a:rPr>
              <a:t>he steps with a camera (or a computer) might be the following.</a:t>
            </a:r>
          </a:p>
          <a:p>
            <a:pPr marL="800100" lvl="1" indent="-3429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dirty="0">
                <a:solidFill>
                  <a:schemeClr val="bg1"/>
                </a:solidFill>
                <a:effectLst/>
              </a:rPr>
              <a:t>Set up your tripod and pointing the camera at the scene (viewing transformation)</a:t>
            </a:r>
            <a:endParaRPr lang="tr-TR" sz="2000" dirty="0">
              <a:solidFill>
                <a:schemeClr val="bg1"/>
              </a:solidFill>
              <a:effectLst/>
            </a:endParaRPr>
          </a:p>
          <a:p>
            <a:pPr marL="800100" lvl="1" indent="-3429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dirty="0">
                <a:solidFill>
                  <a:schemeClr val="bg1"/>
                </a:solidFill>
                <a:effectLst/>
              </a:rPr>
              <a:t>Arrange the scene to be photographed into the desired composition (modeling transformation)</a:t>
            </a:r>
            <a:endParaRPr lang="tr-TR" sz="2000" dirty="0">
              <a:solidFill>
                <a:schemeClr val="bg1"/>
              </a:solidFill>
              <a:effectLst/>
            </a:endParaRPr>
          </a:p>
          <a:p>
            <a:pPr marL="800100" lvl="1" indent="-3429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dirty="0">
                <a:solidFill>
                  <a:schemeClr val="bg1"/>
                </a:solidFill>
                <a:effectLst/>
              </a:rPr>
              <a:t>Choose a camera lens or adjust the zoom (projection transformation)</a:t>
            </a:r>
            <a:endParaRPr lang="tr-TR" sz="2000" dirty="0">
              <a:solidFill>
                <a:schemeClr val="bg1"/>
              </a:solidFill>
              <a:effectLst/>
            </a:endParaRPr>
          </a:p>
          <a:p>
            <a:pPr marL="800100" lvl="1" indent="-3429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dirty="0">
                <a:solidFill>
                  <a:schemeClr val="bg1"/>
                </a:solidFill>
                <a:effectLst/>
              </a:rPr>
              <a:t>Determine how large you want the final photograph to be - for example, you might want it</a:t>
            </a:r>
            <a:r>
              <a:rPr lang="tr-TR" sz="2000" dirty="0">
                <a:solidFill>
                  <a:schemeClr val="bg1"/>
                </a:solidFill>
                <a:effectLst/>
              </a:rPr>
              <a:t> </a:t>
            </a:r>
            <a:r>
              <a:rPr lang="en-US" sz="2000" dirty="0">
                <a:solidFill>
                  <a:schemeClr val="bg1"/>
                </a:solidFill>
                <a:effectLst/>
              </a:rPr>
              <a:t>enlarged (viewport transformation)</a:t>
            </a:r>
          </a:p>
          <a:p>
            <a:pPr marL="381000" indent="-381000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effectLst/>
              </a:rPr>
              <a:t>After these steps are performed, the picture can be snapped or the scene can be drawn.</a:t>
            </a:r>
          </a:p>
          <a:p>
            <a:pPr marL="381000" indent="-381000"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0651777-66AF-416F-ACF4-0E3CB68DD4D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46410CB-981E-432A-BADD-ADFF4B44D93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BAF8912-EA65-45A9-83CA-42E6AD025C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41933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90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90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90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4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839199" cy="1384300"/>
          </a:xfrm>
        </p:spPr>
        <p:txBody>
          <a:bodyPr/>
          <a:lstStyle/>
          <a:p>
            <a:r>
              <a:rPr lang="en-US" b="1" dirty="0"/>
              <a:t>3D Viewing</a:t>
            </a:r>
            <a:r>
              <a:rPr lang="tr-TR" b="1" dirty="0"/>
              <a:t> – Camera Analogy (cont.)</a:t>
            </a:r>
            <a:endParaRPr lang="en-US" b="1" dirty="0"/>
          </a:p>
        </p:txBody>
      </p:sp>
      <p:pic>
        <p:nvPicPr>
          <p:cNvPr id="4894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928" y="947978"/>
            <a:ext cx="5113338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C59080C-3EB9-4832-9B34-D0A3A410207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A996216-413C-4FC6-A7EC-DF1C13B6B8E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10AFEE0-E9AF-4763-89D8-8B95705C2F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801311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6" name="Rectangle 4"/>
          <p:cNvSpPr>
            <a:spLocks noChangeArrowheads="1"/>
          </p:cNvSpPr>
          <p:nvPr/>
        </p:nvSpPr>
        <p:spPr bwMode="auto">
          <a:xfrm>
            <a:off x="468313" y="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3D Viewing</a:t>
            </a:r>
            <a:r>
              <a:rPr kumimoji="0" lang="tr-TR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– </a:t>
            </a:r>
            <a:r>
              <a:rPr kumimoji="0" lang="de-DE" sz="42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Photographing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72370" y="6217216"/>
            <a:ext cx="8621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Photographing a scene involves selection of the camera position and orientation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AADGHMI0.jpg" descr="AADGHMI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8" y="1149764"/>
            <a:ext cx="7073900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1F9F869-81BE-4BA6-8CDC-CF059EEAD2D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5FBE8C78-9771-4B3A-965B-9EFF1BB93EB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AD65F11-84F4-41DC-AA6F-D9E13F95E5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510702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Projections</a:t>
            </a:r>
            <a:endParaRPr lang="en-US" b="1" dirty="0"/>
          </a:p>
        </p:txBody>
      </p:sp>
      <p:pic>
        <p:nvPicPr>
          <p:cNvPr id="16387" name="AADGHEU0.jpg" descr="AADGHEU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447925"/>
            <a:ext cx="8226425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231774" y="5029200"/>
            <a:ext cx="88360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Three parallel-projection views of an object, showing relative proportions from different viewing positions.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F041720B-D5A2-4E1E-8AE2-EBE89625AAA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69CFDF6A-2375-4A97-BE0C-8F32817625E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C05814-D093-4903-A926-7BC4458018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281733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Wire-frame Representation &amp; Depth Queing</a:t>
            </a:r>
            <a:endParaRPr lang="en-US" b="1" dirty="0"/>
          </a:p>
        </p:txBody>
      </p:sp>
      <p:pic>
        <p:nvPicPr>
          <p:cNvPr id="20483" name="AAEADUQ0.jpg" descr="AAEADUQ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60986"/>
            <a:ext cx="5638799" cy="439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15887" y="5911442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wire-frame object displayed with depth cueing, so that the brightness of lines decreases from the front of the object to the back.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2E8E4904-FE6C-430B-BDF1-12521DBFAF1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B60C7034-FD86-479E-914F-730B53BBC4F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74049-7AB8-4758-887A-3F915AE1CC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000032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Other 3D Viewing Concepts</a:t>
            </a:r>
            <a:endParaRPr lang="en-US" b="1" dirty="0"/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 marL="381000" indent="-381000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  <a:effectLst/>
              </a:rPr>
              <a:t>Visible line and surface detection</a:t>
            </a:r>
          </a:p>
          <a:p>
            <a:pPr marL="381000" indent="-381000">
              <a:lnSpc>
                <a:spcPct val="90000"/>
              </a:lnSpc>
            </a:pPr>
            <a:endParaRPr lang="tr-TR" dirty="0">
              <a:solidFill>
                <a:schemeClr val="bg1"/>
              </a:solidFill>
            </a:endParaRPr>
          </a:p>
          <a:p>
            <a:pPr marL="381000" indent="-381000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Surface rendering</a:t>
            </a:r>
          </a:p>
          <a:p>
            <a:pPr marL="381000" indent="-381000">
              <a:lnSpc>
                <a:spcPct val="90000"/>
              </a:lnSpc>
            </a:pPr>
            <a:endParaRPr lang="tr-TR" dirty="0">
              <a:solidFill>
                <a:schemeClr val="bg1"/>
              </a:solidFill>
            </a:endParaRPr>
          </a:p>
          <a:p>
            <a:pPr marL="381000" indent="-381000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Exploded and cutaway views</a:t>
            </a:r>
          </a:p>
          <a:p>
            <a:pPr marL="381000" indent="-381000">
              <a:lnSpc>
                <a:spcPct val="90000"/>
              </a:lnSpc>
            </a:pPr>
            <a:endParaRPr lang="tr-TR" dirty="0">
              <a:solidFill>
                <a:schemeClr val="bg1"/>
              </a:solidFill>
            </a:endParaRPr>
          </a:p>
          <a:p>
            <a:pPr marL="381000" indent="-381000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3D and stereoscopic viewing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65CC2250-F59B-43BD-9E2A-96BC464EB2F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C0099E0-53E8-41E7-93A5-59451AE7635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1739A3-B852-49A3-8C78-9B148A0A94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45982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49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300" name="Rectangle 4"/>
          <p:cNvSpPr>
            <a:spLocks noChangeArrowheads="1"/>
          </p:cNvSpPr>
          <p:nvPr/>
        </p:nvSpPr>
        <p:spPr bwMode="auto">
          <a:xfrm>
            <a:off x="468313" y="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3D Viewing Pipeline</a:t>
            </a:r>
          </a:p>
        </p:txBody>
      </p:sp>
      <p:pic>
        <p:nvPicPr>
          <p:cNvPr id="4" name="AADGHMJ0.jpg" descr="AADGHMJ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1420586"/>
            <a:ext cx="8226425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68313" y="40386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General three-dimensional transformation pipeline, from modeling coordinates (MC) to world coordinates (WC) to viewing coordinates (VC) to projection coordinates (PC) to normalized coordinates (NC) and, ultimately, to device coordinates (DC).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BD775956-9D22-42B8-9D55-B69052580FC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9DA243BD-D42C-4D5C-9FF5-4C00F3C7A2D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8D4A70-6C34-41F2-9201-A7A228DA71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89203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b="1" dirty="0"/>
              <a:t>3D Viewing Coordinate Parameters: The View-Plane Normal Vector</a:t>
            </a:r>
            <a:endParaRPr lang="en-US" b="1" dirty="0"/>
          </a:p>
        </p:txBody>
      </p:sp>
      <p:pic>
        <p:nvPicPr>
          <p:cNvPr id="26627" name="AADGHMK0.jpg" descr="AADGHMK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81200"/>
            <a:ext cx="6248400" cy="403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343694" y="5937073"/>
            <a:ext cx="8596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right-handed viewing-coordinate system, with axes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 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and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relative to a right-handed world-coordinate frame.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070F63E5-3A09-4498-9A8C-CEE185E8048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39CBB7EB-3DBF-425A-BF27-B1FBC6236F2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0B5254C-DA19-4C0E-A161-992C72D5A9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478541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AADGHXN0.jpg" descr="AADGHXN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964730"/>
            <a:ext cx="8226425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60375" y="6229054"/>
            <a:ext cx="7997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Orientation of the view plane and view-plane normal vector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b="1" dirty="0"/>
              <a:t>3D Viewing Coordinate Parameters: The View-Plane Normal Vector (cont.)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FDDAA265-C61E-4F1C-A19D-A3F787279F2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4CCAFD8-F1E4-4EF8-9B5D-D9875A95EED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6476E75-DD34-441B-9346-54508602AE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982984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AADGHMR0.jpg" descr="AADGHMR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8534400" cy="438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444171" y="6207788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Three possible positions for the view plane along the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view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axis.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b="1" dirty="0"/>
              <a:t>3D Viewing Coordinate Parameters: The View-Plane Normal Vector (cont.)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0C980002-8016-405F-9043-463CBDC918B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BDC53D0-A5DD-4C91-8A83-3F2B7C679E0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BD2BF9C-C955-4DD1-8797-10261F86A5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543846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AADGHXO0.jpg" descr="AADGHXO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981200"/>
            <a:ext cx="8226425" cy="3975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60375" y="5929975"/>
            <a:ext cx="8683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Specifying the view-plane normal vector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as the direction from a selected reference point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ref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to the viewing-coordinate origin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b="1" dirty="0"/>
              <a:t>3D Viewing Coordinate Parameters: The View-Plane Normal Vector (cont.)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F1CA051C-03C8-4A10-A2F9-DD237AB553F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5A346134-B9F4-43D8-97E6-3B508480D0FA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9447BE-29F5-436D-ABBC-C242544883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181486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AADGHMO0.jpg" descr="AADGHMO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27210"/>
            <a:ext cx="5973762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-1" y="6046678"/>
            <a:ext cx="92327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Adjusting the input direction of the view-up vector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to an orientation perpendicular to the view-plane normal vector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b="1" dirty="0"/>
              <a:t>3D Viewing Coordinate Parameters: The View-Up Vector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8D8B6A39-B10B-4EBD-A5B3-771EDBCDB2F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FE10A85B-7404-49B6-931E-50E1D8AE436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52E070-9892-4501-ADC4-73068201DB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802767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AADGHMQ0.jpg" descr="AADGHMQ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38" y="1267108"/>
            <a:ext cx="6743700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201738" y="6214821"/>
            <a:ext cx="7256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right-handed viewing system defined with unit vectors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u, 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b="1" dirty="0"/>
              <a:t>3D Viewing Coordinate Parameters: uvn Reference Frame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A1053E37-E338-4287-A8C0-CBC7BEF1D5A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3F98A411-3B75-42A5-B29B-A8DA89EBE69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783D5E-A05D-4B77-8B49-A67852338B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645258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en-US" b="1" dirty="0">
                <a:effectLst/>
              </a:rPr>
              <a:t>Modeling Transformation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52578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Use the modeling transformation to position and orient the model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Rotate, scale and translate the model or perform some combination of these operations</a:t>
            </a:r>
          </a:p>
          <a:p>
            <a:pPr lvl="1"/>
            <a:r>
              <a:rPr lang="en-US" dirty="0" err="1"/>
              <a:t>glScalef</a:t>
            </a:r>
            <a:r>
              <a:rPr lang="en-US" dirty="0"/>
              <a:t> (1.0, 2.0, 1.0); </a:t>
            </a:r>
          </a:p>
          <a:p>
            <a:r>
              <a:rPr lang="en-US" dirty="0">
                <a:solidFill>
                  <a:schemeClr val="bg1"/>
                </a:solidFill>
              </a:rPr>
              <a:t>Note that instead of moving the camera (with a </a:t>
            </a:r>
            <a:r>
              <a:rPr lang="en-US" b="1" dirty="0">
                <a:solidFill>
                  <a:schemeClr val="bg1"/>
                </a:solidFill>
              </a:rPr>
              <a:t>viewing transformation</a:t>
            </a:r>
            <a:r>
              <a:rPr lang="en-US" dirty="0">
                <a:solidFill>
                  <a:schemeClr val="bg1"/>
                </a:solidFill>
              </a:rPr>
              <a:t>) so that the cube could be viewed, you could have moved the cube away from the camera (with a </a:t>
            </a:r>
            <a:r>
              <a:rPr lang="en-US" b="1" dirty="0">
                <a:solidFill>
                  <a:schemeClr val="bg1"/>
                </a:solidFill>
              </a:rPr>
              <a:t>modeling transformation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5D67FAA-81E8-4433-B778-DF077EC3D0E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1EB033E-04A7-4EF8-90E1-9DBF4429D82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801933D-93A3-4770-A60D-1B55FFEF54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933604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World to Viewing Coordinates </a:t>
            </a:r>
            <a:endParaRPr lang="en-US" b="1" dirty="0"/>
          </a:p>
        </p:txBody>
      </p:sp>
      <p:pic>
        <p:nvPicPr>
          <p:cNvPr id="38915" name="AADGHMT0.jpg" descr="AADGHMT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1144588"/>
            <a:ext cx="5195888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228600" y="6172200"/>
            <a:ext cx="8915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Panning across a scene by changing the viewing position, with a fixed direction for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7B29E36-BFFB-4B44-90B2-5A6A6F24DB5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1A6F97FD-FA94-4188-B922-1B5E86B5404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2F99615-37F8-48FF-A47D-BA356736DD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2382418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World to Viewing Coordinates (cont.)</a:t>
            </a:r>
            <a:endParaRPr lang="en-US" b="1" dirty="0"/>
          </a:p>
        </p:txBody>
      </p:sp>
      <p:pic>
        <p:nvPicPr>
          <p:cNvPr id="40963" name="AADGHMS0.jpg" descr="AADGHMS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066800"/>
            <a:ext cx="5969000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990600" y="610539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Viewing an object from different directions using a fixed reference point.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D7C5E71C-DE4B-44E2-80E2-41D4125B0A8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E141819C-26A1-4AE5-AA3C-CDC1AF5CF30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C9A21CF-AD0B-41A9-96DE-0286F0F1A9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4086586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4250"/>
          </a:xfrm>
        </p:spPr>
        <p:txBody>
          <a:bodyPr/>
          <a:lstStyle/>
          <a:p>
            <a:r>
              <a:rPr lang="tr-TR" b="1" dirty="0">
                <a:effectLst/>
              </a:rPr>
              <a:t>World to Viewing Coordinates (cont.)</a:t>
            </a:r>
            <a:endParaRPr lang="en-US" b="1" dirty="0">
              <a:effectLst/>
            </a:endParaRPr>
          </a:p>
        </p:txBody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2308225"/>
          </a:xfrm>
        </p:spPr>
        <p:txBody>
          <a:bodyPr/>
          <a:lstStyle/>
          <a:p>
            <a:r>
              <a:rPr lang="tr-TR" sz="3200" dirty="0">
                <a:solidFill>
                  <a:schemeClr val="bg1"/>
                </a:solidFill>
              </a:rPr>
              <a:t>How is it achieved? </a:t>
            </a:r>
          </a:p>
          <a:p>
            <a:endParaRPr lang="tr-TR" sz="3200" dirty="0">
              <a:solidFill>
                <a:schemeClr val="bg1"/>
              </a:solidFill>
            </a:endParaRPr>
          </a:p>
          <a:p>
            <a:r>
              <a:rPr lang="tr-TR" sz="3200" dirty="0">
                <a:solidFill>
                  <a:schemeClr val="bg1"/>
                </a:solidFill>
              </a:rPr>
              <a:t>Find it out by yourself </a:t>
            </a:r>
            <a:r>
              <a:rPr lang="tr-TR" sz="3200" dirty="0">
                <a:solidFill>
                  <a:schemeClr val="bg1"/>
                </a:solidFill>
                <a:sym typeface="Wingdings" pitchFamily="2" charset="2"/>
              </a:rPr>
              <a:t></a:t>
            </a:r>
          </a:p>
          <a:p>
            <a:endParaRPr lang="en-US" sz="24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61B4C23C-4477-448E-8D4A-588076B5AF3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C50D26D-5420-41C0-A95A-C788B56F7B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F0436B2-D3C6-4CE0-AEA4-5B6C6BCAC9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227428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4250"/>
          </a:xfrm>
        </p:spPr>
        <p:txBody>
          <a:bodyPr/>
          <a:lstStyle/>
          <a:p>
            <a:r>
              <a:rPr lang="en-US" b="1" dirty="0">
                <a:effectLst/>
              </a:rPr>
              <a:t>Projection Transformation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2" y="1196975"/>
            <a:ext cx="8524767" cy="5257800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chemeClr val="bg1"/>
                </a:solidFill>
              </a:rPr>
              <a:t>Specifying the projection transformation is like choosing a lens for a camera </a:t>
            </a:r>
            <a:endParaRPr lang="tr-TR" sz="2800" dirty="0">
              <a:solidFill>
                <a:schemeClr val="bg1"/>
              </a:solidFill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You can think of this</a:t>
            </a:r>
            <a:r>
              <a:rPr lang="tr-TR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transformation as determining what the field of view or viewing volume is and therefore what objects are</a:t>
            </a:r>
            <a:r>
              <a:rPr lang="tr-TR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inside it</a:t>
            </a:r>
            <a:endParaRPr lang="tr-TR" sz="2800" dirty="0">
              <a:solidFill>
                <a:schemeClr val="bg1"/>
              </a:solidFill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This is equivalent to choosing among wide-angle, normal,</a:t>
            </a:r>
            <a:r>
              <a:rPr lang="tr-TR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and telephoto lenses, for example</a:t>
            </a:r>
            <a:endParaRPr lang="tr-TR" sz="2800" dirty="0">
              <a:solidFill>
                <a:schemeClr val="bg1"/>
              </a:solidFill>
            </a:endParaRPr>
          </a:p>
          <a:p>
            <a:pPr lvl="1" algn="just"/>
            <a:r>
              <a:rPr lang="en-US" sz="2400" dirty="0">
                <a:solidFill>
                  <a:schemeClr val="bg1"/>
                </a:solidFill>
              </a:rPr>
              <a:t>With a wide-angle lens, you can include a wider scene in the final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photograph than with a telephoto lens, but a telephoto lens allows you to photograph objects as though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they're closer to you than they actually are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AB2F6241-5F6C-42A0-9CE2-8EF52C32DB5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A9A4502-740A-4ABD-A47C-B8149B2F7FE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79380A7-4232-478D-A4F7-AE960985EA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2935915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en-US" b="1" dirty="0">
                <a:effectLst/>
              </a:rPr>
              <a:t>Projection Transformation</a:t>
            </a:r>
            <a:r>
              <a:rPr lang="tr-TR" b="1" dirty="0">
                <a:effectLst/>
              </a:rPr>
              <a:t> (cont.)</a:t>
            </a:r>
            <a:endParaRPr lang="en-US" b="1" dirty="0">
              <a:effectLst/>
            </a:endParaRPr>
          </a:p>
        </p:txBody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9144000" cy="29511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Basic types of projections</a:t>
            </a:r>
            <a:endParaRPr lang="tr-TR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chemeClr val="bg1"/>
                </a:solidFill>
              </a:rPr>
              <a:t>parallel projection</a:t>
            </a:r>
            <a:r>
              <a:rPr lang="en-US" dirty="0">
                <a:solidFill>
                  <a:schemeClr val="bg1"/>
                </a:solidFill>
              </a:rPr>
              <a:t>, where proportions are preserved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5" name="AADGHMV0.jpg" descr="AADGHMV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229" y="2286000"/>
            <a:ext cx="6096000" cy="420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4C85FA22-7777-4123-9A5F-E7AB383E0DC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603689C9-C1AD-450B-8100-3E630B459E0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3D23102-9EBE-485D-A1E8-6F57BD597E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230265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69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69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6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6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en-US" b="1" dirty="0">
                <a:effectLst/>
              </a:rPr>
              <a:t>Projection Transformation</a:t>
            </a:r>
            <a:r>
              <a:rPr lang="tr-TR" b="1" dirty="0">
                <a:effectLst/>
              </a:rPr>
              <a:t> (cont.)</a:t>
            </a:r>
            <a:endParaRPr lang="en-US" b="1" dirty="0">
              <a:effectLst/>
            </a:endParaRPr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9144000" cy="2951162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Basic types of projections </a:t>
            </a:r>
          </a:p>
          <a:p>
            <a:pPr lvl="1" algn="just">
              <a:lnSpc>
                <a:spcPct val="90000"/>
              </a:lnSpc>
            </a:pPr>
            <a:r>
              <a:rPr lang="en-US" b="1" dirty="0">
                <a:solidFill>
                  <a:schemeClr val="bg1"/>
                </a:solidFill>
              </a:rPr>
              <a:t>perspective projection</a:t>
            </a:r>
            <a:r>
              <a:rPr lang="en-US" dirty="0">
                <a:solidFill>
                  <a:schemeClr val="bg1"/>
                </a:solidFill>
              </a:rPr>
              <a:t>, which matches how you see things in daily life. Perspective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makes objects that are farther away appear smaller; for example, it makes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railroad tracks appear to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converge in the distance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5" name="AADGHMW0.jpg" descr="AADGHMW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393488"/>
            <a:ext cx="65532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C5A7F5AD-900F-4CCF-9572-AE960509B84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540377AC-F51C-4C52-AE24-DA4520BA55A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A773E9F-BF43-449F-BDE7-0AEC9C3CBB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405121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384300"/>
          </a:xfrm>
        </p:spPr>
        <p:txBody>
          <a:bodyPr/>
          <a:lstStyle/>
          <a:p>
            <a:r>
              <a:rPr lang="en-US" b="1" dirty="0">
                <a:effectLst/>
              </a:rPr>
              <a:t>Projection Transformation</a:t>
            </a:r>
            <a:r>
              <a:rPr lang="tr-TR" b="1" dirty="0">
                <a:effectLst/>
              </a:rPr>
              <a:t> (cont.)</a:t>
            </a:r>
            <a:endParaRPr lang="en-US" b="1" dirty="0">
              <a:effectLst/>
            </a:endParaRP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392612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Basic types of projections </a:t>
            </a:r>
          </a:p>
          <a:p>
            <a:pPr lvl="1" algn="just"/>
            <a:r>
              <a:rPr lang="en-US" b="1" dirty="0">
                <a:solidFill>
                  <a:schemeClr val="bg1"/>
                </a:solidFill>
              </a:rPr>
              <a:t>orthographic</a:t>
            </a:r>
            <a:r>
              <a:rPr lang="en-US" dirty="0">
                <a:solidFill>
                  <a:schemeClr val="bg1"/>
                </a:solidFill>
              </a:rPr>
              <a:t>, which maps objects directly onto the screen without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affecting their relative size. Orthographic projection is used in architectural and computer-aided design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applications where the final image needs to reflect the measurements of objects rather than how they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might look</a:t>
            </a:r>
          </a:p>
          <a:p>
            <a:pPr lvl="2" algn="just"/>
            <a:r>
              <a:rPr lang="en-US" b="1" dirty="0">
                <a:solidFill>
                  <a:schemeClr val="bg1"/>
                </a:solidFill>
              </a:rPr>
              <a:t>Elevations:</a:t>
            </a:r>
            <a:r>
              <a:rPr lang="en-US" dirty="0">
                <a:solidFill>
                  <a:schemeClr val="bg1"/>
                </a:solidFill>
              </a:rPr>
              <a:t> Side, front, rear orthogonal projection</a:t>
            </a:r>
          </a:p>
          <a:p>
            <a:pPr lvl="2" algn="just"/>
            <a:r>
              <a:rPr lang="en-US" b="1" dirty="0">
                <a:solidFill>
                  <a:schemeClr val="bg1"/>
                </a:solidFill>
              </a:rPr>
              <a:t>Plan view:</a:t>
            </a:r>
            <a:r>
              <a:rPr lang="en-US" dirty="0">
                <a:solidFill>
                  <a:schemeClr val="bg1"/>
                </a:solidFill>
              </a:rPr>
              <a:t> Top orthogonal projection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217D1FAF-F026-4A58-85B3-EAB10D500FA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B874405-5A86-4181-8937-E6C463CE879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710EF05-4F55-4D20-9E5F-DD48A84DEC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28309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6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</a:t>
            </a:r>
            <a:endParaRPr lang="en-US" b="1" dirty="0"/>
          </a:p>
        </p:txBody>
      </p:sp>
      <p:pic>
        <p:nvPicPr>
          <p:cNvPr id="47107" name="AADGHMZ0.jpg" descr="AADGHMZ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989965"/>
            <a:ext cx="6392862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914400" y="6087757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Orthogonal projections of an object, displaying plan and elevation views.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F3762984-8406-45CA-8F3B-F09F8F1BEAD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A9343EC4-6BAF-4397-9582-5DB94859275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B38112-830B-4C1A-A6D4-DAB0AECA0E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532327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tr-TR" b="1" dirty="0">
                <a:effectLst/>
              </a:rPr>
              <a:t>Orthographic Projections</a:t>
            </a:r>
            <a:endParaRPr lang="en-US" b="1" dirty="0">
              <a:effectLst/>
            </a:endParaRPr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9144000" cy="2951162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Axonometric and Isometric orthogonal projections</a:t>
            </a:r>
            <a:endParaRPr lang="en-US" dirty="0">
              <a:solidFill>
                <a:schemeClr val="bg1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tr-TR" b="1" dirty="0">
                <a:solidFill>
                  <a:schemeClr val="bg1"/>
                </a:solidFill>
              </a:rPr>
              <a:t>Axonometric </a:t>
            </a:r>
            <a:r>
              <a:rPr lang="en-US" b="1" dirty="0">
                <a:solidFill>
                  <a:schemeClr val="bg1"/>
                </a:solidFill>
              </a:rPr>
              <a:t>projection</a:t>
            </a:r>
            <a:r>
              <a:rPr lang="tr-TR" b="1" dirty="0">
                <a:solidFill>
                  <a:schemeClr val="bg1"/>
                </a:solidFill>
              </a:rPr>
              <a:t>s</a:t>
            </a:r>
            <a:r>
              <a:rPr lang="tr-TR" dirty="0">
                <a:solidFill>
                  <a:schemeClr val="bg1"/>
                </a:solidFill>
              </a:rPr>
              <a:t> display more than one face of an object</a:t>
            </a:r>
          </a:p>
          <a:p>
            <a:pPr lvl="1"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The most used axonometric projection type is </a:t>
            </a:r>
            <a:r>
              <a:rPr lang="tr-TR" b="1" dirty="0">
                <a:solidFill>
                  <a:schemeClr val="bg1"/>
                </a:solidFill>
              </a:rPr>
              <a:t>isometric projection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0B51741-95AE-433C-B5F7-45C6AB3D3EC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780B81A-CE79-41FE-8EDE-6DD5813EAC9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BAE7E7B-C595-4AA3-B9DF-EC6446EA79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242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tr-TR" b="1" dirty="0">
                <a:effectLst/>
              </a:rPr>
              <a:t>Isometric Projections</a:t>
            </a:r>
            <a:endParaRPr lang="en-US" b="1" dirty="0">
              <a:effectLst/>
            </a:endParaRPr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7351"/>
            <a:ext cx="9144000" cy="2951162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Isometric projection is obtained by aligning the projection or the object, so that the plane intersects each coordinate axis (called principal axes) in which the object is defined.</a:t>
            </a:r>
          </a:p>
        </p:txBody>
      </p:sp>
      <p:pic>
        <p:nvPicPr>
          <p:cNvPr id="6" name="AADGHNA0.jpg" descr="AADGHNA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84" y="2749854"/>
            <a:ext cx="757958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D2656D2A-4DBC-4E6E-9060-257B98AE88C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6396EDBD-3C86-4789-B6D1-111041C873F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A3AC777-D04C-48C1-B430-D241371CA5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2926368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tr-TR" b="1" dirty="0">
                <a:effectLst/>
              </a:rPr>
              <a:t>Orthogonal Projection Coordinates</a:t>
            </a:r>
            <a:endParaRPr lang="en-US" b="1" dirty="0">
              <a:effectLst/>
            </a:endParaRPr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2951162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With projection direction parallel to </a:t>
            </a:r>
            <a:r>
              <a:rPr lang="tr-TR" i="1" dirty="0">
                <a:solidFill>
                  <a:schemeClr val="bg1"/>
                </a:solidFill>
              </a:rPr>
              <a:t>z</a:t>
            </a:r>
            <a:r>
              <a:rPr lang="tr-TR" i="1" baseline="-25000" dirty="0">
                <a:solidFill>
                  <a:schemeClr val="bg1"/>
                </a:solidFill>
              </a:rPr>
              <a:t>view</a:t>
            </a:r>
            <a:r>
              <a:rPr lang="tr-TR" dirty="0">
                <a:solidFill>
                  <a:schemeClr val="bg1"/>
                </a:solidFill>
              </a:rPr>
              <a:t> axis, all transformation equations are trivial, i.e. </a:t>
            </a:r>
          </a:p>
          <a:p>
            <a:pPr marL="671512" lvl="2" indent="0" algn="just">
              <a:lnSpc>
                <a:spcPct val="90000"/>
              </a:lnSpc>
              <a:buNone/>
            </a:pPr>
            <a:r>
              <a:rPr lang="tr-TR" dirty="0">
                <a:solidFill>
                  <a:schemeClr val="bg1"/>
                </a:solidFill>
              </a:rPr>
              <a:t>		</a:t>
            </a:r>
            <a:r>
              <a:rPr lang="tr-TR" sz="2600" i="1" dirty="0">
                <a:solidFill>
                  <a:schemeClr val="bg1"/>
                </a:solidFill>
              </a:rPr>
              <a:t>x</a:t>
            </a:r>
            <a:r>
              <a:rPr lang="tr-TR" sz="2600" i="1" baseline="-25000" dirty="0">
                <a:solidFill>
                  <a:schemeClr val="bg1"/>
                </a:solidFill>
              </a:rPr>
              <a:t>p</a:t>
            </a:r>
            <a:r>
              <a:rPr lang="tr-TR" sz="2600" i="1" dirty="0">
                <a:solidFill>
                  <a:schemeClr val="bg1"/>
                </a:solidFill>
              </a:rPr>
              <a:t> = x	</a:t>
            </a:r>
            <a:r>
              <a:rPr lang="tr-TR" sz="2600" dirty="0">
                <a:solidFill>
                  <a:schemeClr val="bg1"/>
                </a:solidFill>
              </a:rPr>
              <a:t>	and 		</a:t>
            </a:r>
            <a:r>
              <a:rPr lang="tr-TR" sz="2600" i="1" dirty="0">
                <a:solidFill>
                  <a:schemeClr val="bg1"/>
                </a:solidFill>
              </a:rPr>
              <a:t>y</a:t>
            </a:r>
            <a:r>
              <a:rPr lang="tr-TR" sz="2600" i="1" baseline="-25000" dirty="0">
                <a:solidFill>
                  <a:schemeClr val="bg1"/>
                </a:solidFill>
              </a:rPr>
              <a:t>p</a:t>
            </a:r>
            <a:r>
              <a:rPr lang="tr-TR" sz="2600" i="1" dirty="0">
                <a:solidFill>
                  <a:schemeClr val="bg1"/>
                </a:solidFill>
              </a:rPr>
              <a:t> = y</a:t>
            </a:r>
          </a:p>
        </p:txBody>
      </p:sp>
      <p:pic>
        <p:nvPicPr>
          <p:cNvPr id="5" name="AADGHXP0.jpg" descr="AADGHXP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61507"/>
            <a:ext cx="7086600" cy="3782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3A0BBF5-8610-4FD7-99B7-43C28421900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0539D29B-116C-4C90-B8D1-A2601F25A35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BC1D05-04F2-4198-8023-CEFF8D2647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606008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tr-TR" b="1" dirty="0">
                <a:effectLst/>
              </a:rPr>
              <a:t>Clipping Window and Orthogonal Projection</a:t>
            </a:r>
            <a:endParaRPr lang="en-US" b="1" dirty="0">
              <a:effectLst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solidFill>
                  <a:schemeClr val="bg1"/>
                </a:solidFill>
              </a:rPr>
              <a:t>In CG generally rectangular clipping windows are used.</a:t>
            </a:r>
          </a:p>
          <a:p>
            <a:pPr algn="just"/>
            <a:r>
              <a:rPr lang="tr-TR" dirty="0">
                <a:solidFill>
                  <a:schemeClr val="bg1"/>
                </a:solidFill>
              </a:rPr>
              <a:t>In OpenGL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6" name="AADGHXQ0.jpg" descr="AADGHXQ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96" y="2667000"/>
            <a:ext cx="6053104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2866F482-CC59-400D-B15F-2A51FB64E7B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FB4AC1AF-A4EC-49FD-8C12-CC1A5E1595A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D3E3F2-9E05-4D17-B004-787EDFBA3A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399169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tr-TR" b="1" dirty="0">
                <a:effectLst/>
              </a:rPr>
              <a:t>Clipping Window and Orthogonal Projection (cont.)</a:t>
            </a:r>
            <a:endParaRPr lang="en-US" b="1" dirty="0">
              <a:effectLst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Limiting the volume with near-far or front-back clipping planes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5" name="AADGHXR0.jpg" descr="AADGHXR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54" y="2582950"/>
            <a:ext cx="7830910" cy="41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8136DFC9-D58A-4DC6-AB5F-33138A53EE1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D7DA8E38-F31F-438D-BDB7-133BF62E963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C79C860-B93A-4BCD-AC17-E7BC14CBC3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8921726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F</a:t>
            </a:r>
            <a:r>
              <a:rPr lang="en-US" b="1" dirty="0" err="1"/>
              <a:t>inite</a:t>
            </a:r>
            <a:r>
              <a:rPr lang="en-US" b="1" dirty="0"/>
              <a:t> </a:t>
            </a:r>
            <a:r>
              <a:rPr lang="tr-TR" b="1" dirty="0"/>
              <a:t>O</a:t>
            </a:r>
            <a:r>
              <a:rPr lang="en-US" b="1" dirty="0" err="1"/>
              <a:t>rthogonal</a:t>
            </a:r>
            <a:r>
              <a:rPr lang="en-US" b="1" dirty="0"/>
              <a:t> </a:t>
            </a:r>
            <a:r>
              <a:rPr lang="tr-TR" b="1" dirty="0"/>
              <a:t>V</a:t>
            </a:r>
            <a:r>
              <a:rPr lang="en-US" b="1" dirty="0" err="1"/>
              <a:t>iew</a:t>
            </a:r>
            <a:r>
              <a:rPr lang="en-US" b="1" dirty="0"/>
              <a:t> </a:t>
            </a:r>
            <a:r>
              <a:rPr lang="tr-TR" b="1" dirty="0"/>
              <a:t>V</a:t>
            </a:r>
            <a:r>
              <a:rPr lang="en-US" b="1" dirty="0" err="1"/>
              <a:t>olume</a:t>
            </a:r>
            <a:endParaRPr lang="en-US" b="1" dirty="0"/>
          </a:p>
        </p:txBody>
      </p:sp>
      <p:pic>
        <p:nvPicPr>
          <p:cNvPr id="57347" name="AADGHXS0.jpg" descr="AADGHXS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1220788"/>
            <a:ext cx="7253288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946150" y="6134761"/>
            <a:ext cx="72532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with the view plane “in front” of the near plane.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D705E1B9-08E2-4BE9-B801-EE6402CEF64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A7014CC5-18B6-4B05-982D-4B94AB091AE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0ED133-85A0-4BD5-A3CA-586FCA9F4B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091188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tr-TR" b="1" dirty="0">
                <a:effectLst/>
              </a:rPr>
              <a:t>Other Projections</a:t>
            </a:r>
            <a:endParaRPr lang="en-US" b="1" dirty="0">
              <a:effectLst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solidFill>
                  <a:schemeClr val="bg1"/>
                </a:solidFill>
              </a:rPr>
              <a:t>Oblique Parallel Projections</a:t>
            </a:r>
          </a:p>
          <a:p>
            <a:pPr lvl="1" algn="just"/>
            <a:r>
              <a:rPr lang="tr-TR" dirty="0">
                <a:solidFill>
                  <a:schemeClr val="bg1"/>
                </a:solidFill>
              </a:rPr>
              <a:t>Will be discussed later (when you apply for graduate studies and elect Advanced CG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)</a:t>
            </a:r>
            <a:endParaRPr lang="tr-TR" dirty="0">
              <a:solidFill>
                <a:schemeClr val="bg1"/>
              </a:solidFill>
            </a:endParaRPr>
          </a:p>
          <a:p>
            <a:pPr algn="just"/>
            <a:endParaRPr lang="tr-TR" dirty="0">
              <a:solidFill>
                <a:schemeClr val="bg1"/>
              </a:solidFill>
            </a:endParaRPr>
          </a:p>
          <a:p>
            <a:pPr algn="just"/>
            <a:r>
              <a:rPr lang="tr-TR" dirty="0">
                <a:solidFill>
                  <a:schemeClr val="bg1"/>
                </a:solidFill>
              </a:rPr>
              <a:t>Perspective Projections</a:t>
            </a:r>
          </a:p>
          <a:p>
            <a:pPr lvl="1" algn="just"/>
            <a:r>
              <a:rPr lang="tr-TR" dirty="0">
                <a:solidFill>
                  <a:schemeClr val="bg1"/>
                </a:solidFill>
              </a:rPr>
              <a:t>It’s up to you again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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84779A3-7153-4325-B82D-7575B4CF328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824AB6F-EE52-4CE9-957B-8C577E81475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8AE7E-6AA0-4084-A3AC-D910FC194E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90344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r>
              <a:rPr lang="tr-TR" b="1" dirty="0">
                <a:effectLst/>
              </a:rPr>
              <a:t>Viewport Transformation and 3D Screen Coordinates</a:t>
            </a:r>
            <a:endParaRPr lang="en-US" b="1" dirty="0">
              <a:effectLst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Similar to 2D</a:t>
            </a:r>
          </a:p>
          <a:p>
            <a:endParaRPr lang="tr-TR" dirty="0">
              <a:solidFill>
                <a:schemeClr val="bg1"/>
              </a:solidFill>
            </a:endParaRPr>
          </a:p>
          <a:p>
            <a:r>
              <a:rPr lang="tr-TR" dirty="0">
                <a:solidFill>
                  <a:schemeClr val="bg1"/>
                </a:solidFill>
              </a:rPr>
              <a:t>Without further discussion and proof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/>
              <p:cNvSpPr txBox="1"/>
              <p:nvPr/>
            </p:nvSpPr>
            <p:spPr>
              <a:xfrm>
                <a:off x="381000" y="3429000"/>
                <a:ext cx="8606803" cy="1924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B050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B0506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B0506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𝑛𝑜𝑟𝑚𝑣𝑖𝑒𝑤𝑣𝑜𝑙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B0506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, 3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B0506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𝐷𝑠𝑐𝑟𝑒𝑒𝑛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B0506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de-D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B050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de-D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B0506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kumimoji="0" lang="de-DE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kumimoji="0" lang="de-DE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𝑥𝑣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𝑚𝑎𝑥</m:t>
                                        </m:r>
                                      </m:sub>
                                    </m:s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kumimoji="0" lang="de-DE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𝑥𝑣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</m:t>
                                        </m:r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𝑖𝑛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kumimoji="0" lang="de-DE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kumimoji="0" lang="de-DE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𝑥𝑣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𝑚𝑎𝑥</m:t>
                                        </m:r>
                                      </m:sub>
                                    </m:s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kumimoji="0" lang="de-DE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𝑥𝑣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𝑚𝑖𝑛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kumimoji="0" lang="de-DE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kumimoji="0" lang="de-DE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𝑦</m:t>
                                        </m:r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𝑚𝑎𝑥</m:t>
                                        </m:r>
                                      </m:sub>
                                    </m:s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kumimoji="0" lang="de-DE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𝑦</m:t>
                                        </m:r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𝑚𝑖𝑛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kumimoji="0" lang="de-DE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kumimoji="0" lang="de-DE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𝑦</m:t>
                                        </m:r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𝑚𝑎𝑥</m:t>
                                        </m:r>
                                      </m:sub>
                                    </m:s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kumimoji="0" lang="de-DE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𝑦</m:t>
                                        </m:r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B0506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𝑚𝑖𝑛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kumimoji="0" lang="de-DE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kumimoji="0" lang="de-DE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B0506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B0506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feld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429000"/>
                <a:ext cx="8606803" cy="192437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8BDFD47A-93EF-4884-9A7B-C8E33B8EED4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8954341C-8200-40ED-AA20-94C99BA8CD4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4EE2B9-3EBE-46CE-AF6B-8D26EA7C30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263783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Projection Transformation</a:t>
            </a:r>
          </a:p>
        </p:txBody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Two basic types of projections are provided by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OpenGL</a:t>
            </a:r>
            <a:endParaRPr lang="tr-TR" dirty="0">
              <a:solidFill>
                <a:schemeClr val="bg1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b="1" dirty="0">
                <a:solidFill>
                  <a:schemeClr val="bg1"/>
                </a:solidFill>
              </a:rPr>
              <a:t>Perspective projection</a:t>
            </a:r>
          </a:p>
          <a:p>
            <a:pPr lvl="1" algn="just">
              <a:lnSpc>
                <a:spcPct val="90000"/>
              </a:lnSpc>
            </a:pPr>
            <a:endParaRPr lang="en-US" b="1" dirty="0">
              <a:solidFill>
                <a:schemeClr val="bg1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b="1" dirty="0">
                <a:solidFill>
                  <a:schemeClr val="bg1"/>
                </a:solidFill>
              </a:rPr>
              <a:t>Orthographic / orthogonal projection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6AF75C9-5005-4F87-8F5B-450D4DAFF70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04BF48D-0FBC-4F0A-8988-5AB7F1254CB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989A2B3-4F8C-47F4-9BA5-82D182F26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12332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71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71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71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71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71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71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Perspective Projection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0804"/>
            <a:ext cx="9144000" cy="5257800"/>
          </a:xfrm>
        </p:spPr>
        <p:txBody>
          <a:bodyPr/>
          <a:lstStyle/>
          <a:p>
            <a:r>
              <a:rPr lang="en-US" dirty="0" err="1"/>
              <a:t>glFrustum</a:t>
            </a:r>
            <a:r>
              <a:rPr lang="en-US" dirty="0"/>
              <a:t>(</a:t>
            </a:r>
            <a:r>
              <a:rPr lang="en-US" dirty="0" err="1"/>
              <a:t>GLdouble</a:t>
            </a:r>
            <a:r>
              <a:rPr lang="en-US" dirty="0"/>
              <a:t> left, </a:t>
            </a:r>
            <a:r>
              <a:rPr lang="en-US" dirty="0" err="1"/>
              <a:t>GLdouble</a:t>
            </a:r>
            <a:r>
              <a:rPr lang="en-US" dirty="0"/>
              <a:t> right, </a:t>
            </a:r>
            <a:r>
              <a:rPr lang="en-US" dirty="0" err="1"/>
              <a:t>GLdouble</a:t>
            </a:r>
            <a:r>
              <a:rPr lang="en-US" dirty="0"/>
              <a:t> bottom, </a:t>
            </a:r>
            <a:r>
              <a:rPr lang="en-US" dirty="0" err="1"/>
              <a:t>GLdouble</a:t>
            </a:r>
            <a:r>
              <a:rPr lang="en-US" dirty="0"/>
              <a:t> top, </a:t>
            </a:r>
            <a:r>
              <a:rPr lang="en-US" dirty="0" err="1"/>
              <a:t>GLdouble</a:t>
            </a:r>
            <a:r>
              <a:rPr lang="en-US" dirty="0"/>
              <a:t> near, </a:t>
            </a:r>
            <a:r>
              <a:rPr lang="en-US" dirty="0" err="1"/>
              <a:t>GLdouble</a:t>
            </a:r>
            <a:r>
              <a:rPr lang="en-US" dirty="0"/>
              <a:t> far)</a:t>
            </a:r>
          </a:p>
        </p:txBody>
      </p:sp>
      <p:pic>
        <p:nvPicPr>
          <p:cNvPr id="49767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799084"/>
            <a:ext cx="7704137" cy="35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F8C62C11-6368-4D48-8878-2C1DA842356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2F4BF245-4386-4E9B-8D04-327A1915A9C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D201F90-B157-4B81-939C-AFA47098BC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0884542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Perspective Projection</a:t>
            </a:r>
            <a:r>
              <a:rPr lang="tr-TR" b="1" dirty="0">
                <a:effectLst/>
              </a:rPr>
              <a:t> (cont.)</a:t>
            </a:r>
            <a:endParaRPr lang="en-US" b="1" dirty="0">
              <a:effectLst/>
            </a:endParaRPr>
          </a:p>
        </p:txBody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/>
              <a:t>gluPerspective(GLdouble fovy, GLdouble aspect, GLdouble near, GLdouble far)</a:t>
            </a:r>
          </a:p>
        </p:txBody>
      </p:sp>
      <p:pic>
        <p:nvPicPr>
          <p:cNvPr id="49971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81714"/>
            <a:ext cx="8424862" cy="36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179143BF-A5E4-47E6-9A35-4EE0E211581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87CF4331-00C4-4938-8BDD-21C17F21A46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73FCF06-18AD-4FC4-A422-F42F965B36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947487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Projection Transformation</a:t>
            </a:r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 err="1">
                <a:effectLst/>
              </a:rPr>
              <a:t>glMatrixMode</a:t>
            </a:r>
            <a:r>
              <a:rPr lang="en-US" dirty="0">
                <a:effectLst/>
              </a:rPr>
              <a:t> (GL_PROJECTION);</a:t>
            </a:r>
          </a:p>
          <a:p>
            <a:pPr>
              <a:buFontTx/>
              <a:buNone/>
            </a:pPr>
            <a:r>
              <a:rPr lang="tr-TR" dirty="0">
                <a:effectLst/>
              </a:rPr>
              <a:t>	</a:t>
            </a:r>
            <a:r>
              <a:rPr lang="en-US" dirty="0" err="1">
                <a:effectLst/>
              </a:rPr>
              <a:t>glLoadIdentity</a:t>
            </a:r>
            <a:r>
              <a:rPr lang="en-US" dirty="0">
                <a:effectLst/>
              </a:rPr>
              <a:t> ();</a:t>
            </a:r>
          </a:p>
          <a:p>
            <a:pPr>
              <a:buFontTx/>
              <a:buNone/>
            </a:pPr>
            <a:r>
              <a:rPr lang="tr-TR" dirty="0">
                <a:effectLst/>
              </a:rPr>
              <a:t>	</a:t>
            </a:r>
            <a:r>
              <a:rPr lang="en-US" dirty="0" err="1">
                <a:effectLst/>
              </a:rPr>
              <a:t>glFrustum</a:t>
            </a:r>
            <a:r>
              <a:rPr lang="en-US" dirty="0">
                <a:effectLst/>
              </a:rPr>
              <a:t> (-1.0, 1.0, -1.0, 1.0, 1.5, 20.0);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F7326AE-BCB8-4701-9193-CD2B9873128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1BC8BB0-1444-4440-B970-EAB3DC527B7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A12E33B-F6DE-47C0-882E-957DCDF51A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8026632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Orthographic </a:t>
            </a:r>
            <a:r>
              <a:rPr lang="en-US" b="1" dirty="0" err="1">
                <a:effectLst/>
              </a:rPr>
              <a:t>Projectio</a:t>
            </a:r>
            <a:r>
              <a:rPr lang="tr-TR" b="1" dirty="0">
                <a:effectLst/>
              </a:rPr>
              <a:t>n</a:t>
            </a:r>
            <a:endParaRPr lang="en-US" b="1" dirty="0">
              <a:effectLst/>
            </a:endParaRP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193"/>
            <a:ext cx="9144000" cy="5257800"/>
          </a:xfrm>
        </p:spPr>
        <p:txBody>
          <a:bodyPr/>
          <a:lstStyle/>
          <a:p>
            <a:r>
              <a:rPr lang="en-US"/>
              <a:t>glOrtho(GLdouble left, GLdouble right, GLdouble bottom,GLdouble top, GLdouble near, GLdouble far)</a:t>
            </a:r>
          </a:p>
        </p:txBody>
      </p:sp>
      <p:pic>
        <p:nvPicPr>
          <p:cNvPr id="5017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80027"/>
            <a:ext cx="7704137" cy="371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CBD03F4-3AB5-484A-A47E-2C243640AE6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5A029D62-939B-4B4B-9C3C-6AC719D397E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4875163-87B4-464F-9A31-61996AC6BE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8193260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Viewport</a:t>
            </a:r>
            <a:r>
              <a:rPr lang="en-US" b="1" dirty="0">
                <a:effectLst/>
              </a:rPr>
              <a:t> Transformation</a:t>
            </a:r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  <a:effectLst/>
              </a:rPr>
              <a:t>Together, the projection transformation and the viewport transformation determine how a scene gets</a:t>
            </a:r>
            <a:r>
              <a:rPr lang="tr-TR" dirty="0">
                <a:solidFill>
                  <a:schemeClr val="bg1"/>
                </a:solidFill>
                <a:effectLst/>
              </a:rPr>
              <a:t> </a:t>
            </a:r>
            <a:r>
              <a:rPr lang="en-US" dirty="0">
                <a:solidFill>
                  <a:schemeClr val="bg1"/>
                </a:solidFill>
                <a:effectLst/>
              </a:rPr>
              <a:t>mapped onto the computer screen</a:t>
            </a:r>
            <a:endParaRPr lang="tr-TR" dirty="0">
              <a:solidFill>
                <a:schemeClr val="bg1"/>
              </a:solidFill>
              <a:effectLst/>
            </a:endParaRPr>
          </a:p>
          <a:p>
            <a:pPr algn="just"/>
            <a:r>
              <a:rPr lang="en-US" dirty="0">
                <a:solidFill>
                  <a:schemeClr val="bg1"/>
                </a:solidFill>
                <a:effectLst/>
              </a:rPr>
              <a:t>The projection transformation specifies the mechanics of how the</a:t>
            </a:r>
            <a:r>
              <a:rPr lang="tr-TR" dirty="0">
                <a:solidFill>
                  <a:schemeClr val="bg1"/>
                </a:solidFill>
                <a:effectLst/>
              </a:rPr>
              <a:t> </a:t>
            </a:r>
            <a:r>
              <a:rPr lang="en-US" dirty="0">
                <a:solidFill>
                  <a:schemeClr val="bg1"/>
                </a:solidFill>
                <a:effectLst/>
              </a:rPr>
              <a:t>mapping should occur, and the viewport indicates the shape of the available screen area into which the</a:t>
            </a:r>
            <a:r>
              <a:rPr lang="tr-TR" dirty="0">
                <a:solidFill>
                  <a:schemeClr val="bg1"/>
                </a:solidFill>
                <a:effectLst/>
              </a:rPr>
              <a:t> </a:t>
            </a:r>
            <a:r>
              <a:rPr lang="en-US" dirty="0">
                <a:solidFill>
                  <a:schemeClr val="bg1"/>
                </a:solidFill>
                <a:effectLst/>
              </a:rPr>
              <a:t>scene is mapped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DFE4992-BA36-4C72-AA9E-5F971DF38C9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3297B6EF-8622-4E98-8154-229C6D4288C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A78616-6C69-41A0-BC47-A573408E64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47414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3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3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3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3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81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Viewport Transformation</a:t>
            </a:r>
            <a:r>
              <a:rPr lang="tr-TR" b="1" dirty="0">
                <a:effectLst/>
              </a:rPr>
              <a:t> (cont.)</a:t>
            </a:r>
            <a:endParaRPr lang="en-US" b="1" dirty="0">
              <a:effectLst/>
            </a:endParaRPr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 err="1">
                <a:effectLst/>
              </a:rPr>
              <a:t>glViewport</a:t>
            </a:r>
            <a:r>
              <a:rPr lang="en-US" dirty="0">
                <a:effectLst/>
              </a:rPr>
              <a:t>(</a:t>
            </a:r>
            <a:r>
              <a:rPr lang="en-US" dirty="0" err="1">
                <a:effectLst/>
              </a:rPr>
              <a:t>GLint</a:t>
            </a:r>
            <a:r>
              <a:rPr lang="en-US" dirty="0">
                <a:effectLst/>
              </a:rPr>
              <a:t> x, </a:t>
            </a:r>
            <a:r>
              <a:rPr lang="en-US" dirty="0" err="1">
                <a:effectLst/>
              </a:rPr>
              <a:t>GLint</a:t>
            </a:r>
            <a:r>
              <a:rPr lang="en-US" dirty="0">
                <a:effectLst/>
              </a:rPr>
              <a:t> y, </a:t>
            </a:r>
            <a:r>
              <a:rPr lang="en-US" dirty="0" err="1">
                <a:effectLst/>
              </a:rPr>
              <a:t>GLsize</a:t>
            </a:r>
            <a:r>
              <a:rPr lang="en-US" dirty="0">
                <a:effectLst/>
              </a:rPr>
              <a:t> width, </a:t>
            </a:r>
            <a:r>
              <a:rPr lang="en-US" dirty="0" err="1">
                <a:effectLst/>
              </a:rPr>
              <a:t>GLsize</a:t>
            </a:r>
            <a:r>
              <a:rPr lang="en-US" dirty="0">
                <a:effectLst/>
              </a:rPr>
              <a:t> height);</a:t>
            </a:r>
          </a:p>
          <a:p>
            <a:pPr lvl="1"/>
            <a:r>
              <a:rPr lang="en-US" dirty="0">
                <a:solidFill>
                  <a:schemeClr val="bg1"/>
                </a:solidFill>
                <a:effectLst/>
              </a:rPr>
              <a:t>The </a:t>
            </a:r>
            <a:r>
              <a:rPr lang="en-US" i="1" dirty="0">
                <a:solidFill>
                  <a:schemeClr val="bg1"/>
                </a:solidFill>
                <a:effectLst/>
              </a:rPr>
              <a:t>(x, y) </a:t>
            </a:r>
            <a:r>
              <a:rPr lang="en-US" dirty="0">
                <a:solidFill>
                  <a:schemeClr val="bg1"/>
                </a:solidFill>
                <a:effectLst/>
              </a:rPr>
              <a:t>parameter specifies the lower-left corner of the viewport, and width and height are the size of the viewport rectangle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A630ACF-4852-4773-8FD3-3312CE2B99B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6BBE4B8-EB15-48EB-8302-C5411750F22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2B7BAB1-4916-4288-A533-69EB54A84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99127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4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4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4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4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Drawing the Scene</a:t>
            </a: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120807"/>
            <a:ext cx="8562513" cy="5257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ffectLst/>
              </a:rPr>
              <a:t>Once all the necessary transformations have been specified, you can draw the scene (that is, take the photograph)</a:t>
            </a:r>
          </a:p>
          <a:p>
            <a:pPr algn="just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ffectLst/>
              </a:rPr>
              <a:t>As the scene is drawn, OpenGL transforms each vertex of every object in the scene by the modeling and viewing transformations. </a:t>
            </a:r>
          </a:p>
          <a:p>
            <a:pPr algn="just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ffectLst/>
              </a:rPr>
              <a:t>Each vertex is then transformed as specified by the projection transformation and clipped if it lies outside the viewing volume described by the projection transformation. </a:t>
            </a:r>
          </a:p>
          <a:p>
            <a:pPr algn="just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ffectLst/>
              </a:rPr>
              <a:t>Finally, the remaining transformed vertices are divided by w and mapped onto the viewport</a:t>
            </a:r>
            <a:r>
              <a:rPr lang="en-US" sz="2800" dirty="0">
                <a:effectLst/>
              </a:rPr>
              <a:t>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7639466-06EA-4289-A467-2BDC61B893F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25405B0-453D-4796-9487-646E9F8C3BD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30A81B-DCD1-4BC5-B2BD-1D6E97D133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86727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</a:t>
            </a:r>
            <a:endParaRPr lang="en-US" b="1" dirty="0">
              <a:effectLst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58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/>
              <a:lstStyle/>
              <a:p>
                <a:pPr algn="just"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Main idea: Extending 2D thoughts into 3D</a:t>
                </a:r>
              </a:p>
              <a:p>
                <a:pPr algn="just"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</a:rPr>
                  <a:t>Assumption: The boundaries are normalized</a:t>
                </a:r>
              </a:p>
              <a:p>
                <a:pPr algn="just"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</a:rPr>
                  <a:t>View volume can be normalized to unit cube or to a symmetric cube with edge length 2 </a:t>
                </a:r>
                <a:r>
                  <a:rPr lang="tr-TR" sz="2800" dirty="0">
                    <a:solidFill>
                      <a:schemeClr val="bg1"/>
                    </a:solidFill>
                    <a:sym typeface="Wingdings" pitchFamily="2" charset="2"/>
                  </a:rPr>
                  <a:t> clipping planes at 0 and 1 or -1 and 1</a:t>
                </a:r>
              </a:p>
              <a:p>
                <a:pPr algn="just"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  <a:effectLst/>
                    <a:sym typeface="Wingdings" pitchFamily="2" charset="2"/>
                  </a:rPr>
                  <a:t>If clipping window normalized to symmetric cube:</a:t>
                </a:r>
              </a:p>
              <a:p>
                <a:pPr lvl="1" algn="just">
                  <a:lnSpc>
                    <a:spcPct val="90000"/>
                  </a:lnSpc>
                </a:pPr>
                <a:r>
                  <a:rPr lang="tr-TR" sz="2400" dirty="0">
                    <a:solidFill>
                      <a:schemeClr val="bg1"/>
                    </a:solidFill>
                    <a:sym typeface="Wingdings" pitchFamily="2" charset="2"/>
                  </a:rPr>
                  <a:t>Clipping plane equations: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tr-TR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tr-TR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𝑥𝑤</m:t>
                              </m:r>
                            </m:e>
                            <m:sub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𝑚𝑖𝑛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tr-TR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=</m:t>
                          </m:r>
                          <m:r>
                            <a:rPr lang="tr-TR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−1</m:t>
                          </m:r>
                        </m:e>
                        <m:e>
                          <m:sSub>
                            <m:sSubPr>
                              <m:ctrlP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Pr>
                            <m:e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𝑥𝑤</m:t>
                              </m:r>
                            </m:e>
                            <m:sub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𝑚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𝑎𝑥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=</m:t>
                          </m:r>
                          <m: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e>
                      </m:mr>
                      <m:mr>
                        <m:e>
                          <m:sSub>
                            <m:sSubPr>
                              <m:ctrlP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𝑦</m:t>
                              </m:r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𝑚𝑖𝑛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=</m:t>
                          </m:r>
                          <m: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−1</m:t>
                          </m:r>
                        </m:e>
                        <m:e>
                          <m:sSub>
                            <m:sSubPr>
                              <m:ctrlP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𝑦</m:t>
                              </m:r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𝑚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𝑎𝑥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=</m:t>
                          </m:r>
                          <m: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e>
                      </m:mr>
                      <m:mr>
                        <m:e>
                          <m:sSub>
                            <m:sSubPr>
                              <m:ctrlP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𝑧</m:t>
                              </m:r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𝑚𝑖𝑛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=</m:t>
                          </m:r>
                          <m: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−1</m:t>
                          </m:r>
                        </m:e>
                        <m:e>
                          <m:sSub>
                            <m:sSubPr>
                              <m:ctrlP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Pr>
                            <m:e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𝑧</m:t>
                              </m:r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tr-TR" sz="2400" i="1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𝑚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𝑎𝑥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=</m:t>
                          </m:r>
                          <m:r>
                            <a:rPr lang="tr-TR" sz="2400" i="1">
                              <a:solidFill>
                                <a:schemeClr val="bg1"/>
                              </a:solidFill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e>
                      </m:mr>
                    </m:m>
                  </m:oMath>
                </a14:m>
                <a:endParaRPr lang="en-US" sz="2400" dirty="0">
                  <a:effectLst/>
                </a:endParaRPr>
              </a:p>
            </p:txBody>
          </p:sp>
        </mc:Choice>
        <mc:Fallback>
          <p:sp>
            <p:nvSpPr>
              <p:cNvPr id="5058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444" t="-2088" r="-148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2C89FEC-1509-41C5-A61B-24FB32B9410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1D4F3B8-DEB5-4B84-B15E-F1CD2ACEE77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4832D6-9DCF-45BD-B9EB-2060489BEA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37093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(cont.)</a:t>
            </a:r>
            <a:endParaRPr lang="en-US" b="1" dirty="0">
              <a:effectLst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58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/>
              <a:lstStyle/>
              <a:p>
                <a:pPr algn="just"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Remember: Homogeneous coordinate representation; </a:t>
                </a:r>
                <a:r>
                  <a:rPr lang="tr-TR" sz="2800" i="1" dirty="0">
                    <a:solidFill>
                      <a:schemeClr val="bg1"/>
                    </a:solidFill>
                    <a:effectLst/>
                  </a:rPr>
                  <a:t>(x, y, z) </a:t>
                </a:r>
                <a:r>
                  <a:rPr lang="tr-TR" sz="2800" i="1" dirty="0">
                    <a:solidFill>
                      <a:schemeClr val="bg1"/>
                    </a:solidFill>
                    <a:effectLst/>
                    <a:sym typeface="Wingdings" pitchFamily="2" charset="2"/>
                  </a:rPr>
                  <a:t> (x, y, z, 1)</a:t>
                </a:r>
                <a:endParaRPr lang="tr-TR" sz="2800" i="1" dirty="0">
                  <a:solidFill>
                    <a:schemeClr val="bg1"/>
                  </a:solidFill>
                  <a:effectLst/>
                </a:endParaRPr>
              </a:p>
              <a:p>
                <a:pPr algn="just"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</a:rPr>
                  <a:t>So: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tr-TR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sz="28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tr-TR" sz="28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tr-TR" sz="2800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tr-TR" sz="2800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tr-TR" sz="28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</m:mr>
                        </m:m>
                      </m:e>
                    </m:d>
                    <m:r>
                      <a:rPr lang="tr-TR" sz="2800" b="0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tr-TR" sz="2800" b="0" i="1" smtClean="0">
                        <a:solidFill>
                          <a:schemeClr val="bg1"/>
                        </a:solidFill>
                        <a:latin typeface="Cambria Math"/>
                      </a:rPr>
                      <m:t>𝑀</m:t>
                    </m:r>
                    <m:r>
                      <a:rPr lang="tr-TR" sz="28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tr-T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tr-TR" sz="28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tr-TR" sz="28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tr-TR" sz="28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e>
                          </m:mr>
                          <m:mr>
                            <m:e>
                              <m:r>
                                <a:rPr lang="tr-TR" sz="28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tr-TR" sz="2400" dirty="0">
                    <a:solidFill>
                      <a:schemeClr val="bg1"/>
                    </a:solidFill>
                    <a:effectLst/>
                  </a:rPr>
                  <a:t> </a:t>
                </a:r>
                <a:r>
                  <a:rPr lang="tr-TR" sz="2800" dirty="0">
                    <a:solidFill>
                      <a:schemeClr val="bg1"/>
                    </a:solidFill>
                  </a:rPr>
                  <a:t>where M represents the concatenation of all various transformations from world to normalized, homogeneous projection coordinates.</a:t>
                </a:r>
              </a:p>
              <a:p>
                <a:pPr algn="just"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</a:rPr>
                  <a:t>Problem: </a:t>
                </a:r>
                <a:r>
                  <a:rPr lang="tr-TR" sz="2800" i="1" dirty="0">
                    <a:solidFill>
                      <a:schemeClr val="bg1"/>
                    </a:solidFill>
                  </a:rPr>
                  <a:t>h</a:t>
                </a:r>
                <a:r>
                  <a:rPr lang="tr-TR" sz="2800" dirty="0">
                    <a:solidFill>
                      <a:schemeClr val="bg1"/>
                    </a:solidFill>
                  </a:rPr>
                  <a:t> can be </a:t>
                </a:r>
                <a:r>
                  <a:rPr lang="tr-TR" sz="2800" dirty="0">
                    <a:solidFill>
                      <a:schemeClr val="bg1"/>
                    </a:solidFill>
                    <a:cs typeface="Times New Roman"/>
                  </a:rPr>
                  <a:t>≠ </a:t>
                </a:r>
                <a:r>
                  <a:rPr lang="tr-TR" sz="28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lang="tr-TR" sz="2800" dirty="0">
                    <a:solidFill>
                      <a:schemeClr val="bg1"/>
                    </a:solidFill>
                  </a:rPr>
                  <a:t>  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058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444" t="-2088" r="-148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96D82A0-0D1C-4FDF-BA44-D40864E62E7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FDE5895-D5D5-4E1C-8B11-3CA89E288E0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50BBCB4-C2E2-453F-8157-E3B49BC28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6507504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(cont.)</a:t>
            </a:r>
            <a:endParaRPr lang="en-US" b="1" dirty="0">
              <a:effectLst/>
            </a:endParaRP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29348" cy="46482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effectLst/>
              </a:rPr>
              <a:t>If </a:t>
            </a:r>
            <a:r>
              <a:rPr lang="tr-TR" sz="2800" i="1" dirty="0">
                <a:solidFill>
                  <a:schemeClr val="bg1"/>
                </a:solidFill>
                <a:effectLst/>
              </a:rPr>
              <a:t>h=1 </a:t>
            </a:r>
            <a:r>
              <a:rPr lang="tr-TR" sz="2800" dirty="0">
                <a:solidFill>
                  <a:schemeClr val="bg1"/>
                </a:solidFill>
                <a:effectLst/>
              </a:rPr>
              <a:t>homogeneous parameters=Cartesian projection parameters, e.g. Parallel projection</a:t>
            </a:r>
          </a:p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</a:rPr>
              <a:t>If </a:t>
            </a:r>
            <a:r>
              <a:rPr lang="tr-TR" sz="2800" i="1" dirty="0">
                <a:solidFill>
                  <a:schemeClr val="bg1"/>
                </a:solidFill>
              </a:rPr>
              <a:t>h ≠ 1</a:t>
            </a:r>
            <a:r>
              <a:rPr lang="tr-TR" sz="2800" dirty="0">
                <a:solidFill>
                  <a:schemeClr val="bg1"/>
                </a:solidFill>
              </a:rPr>
              <a:t> and clipping is done after division by </a:t>
            </a:r>
            <a:r>
              <a:rPr lang="tr-TR" sz="2800" i="1" dirty="0">
                <a:solidFill>
                  <a:schemeClr val="bg1"/>
                </a:solidFill>
              </a:rPr>
              <a:t>h</a:t>
            </a:r>
            <a:r>
              <a:rPr lang="tr-TR" sz="2800" dirty="0">
                <a:solidFill>
                  <a:schemeClr val="bg1"/>
                </a:solidFill>
              </a:rPr>
              <a:t> some coordinate information can be lost and objects may not be clipped correctly</a:t>
            </a:r>
          </a:p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</a:rPr>
              <a:t>How to solve this problem?</a:t>
            </a:r>
          </a:p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</a:rPr>
              <a:t>Answer: Apply clipping to homogeneous coordinate representation of spatial positions</a:t>
            </a:r>
          </a:p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</a:rPr>
              <a:t>But how?</a:t>
            </a:r>
          </a:p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</a:rPr>
              <a:t>See next slides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235BB348-B233-412F-824D-FBA7B6EFBD0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6150987-9760-453F-9934-359F96EF5EB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D14FAD9-AF95-4051-AD81-DE5DFE3B68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257360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(cont.)</a:t>
            </a:r>
            <a:endParaRPr lang="en-US" b="1" dirty="0">
              <a:effectLst/>
            </a:endParaRP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21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effectLst/>
              </a:rPr>
              <a:t>3D region codes: (Extending Cohen-Sutherland’s idea to 3D)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Rectangle 21"/>
          <p:cNvSpPr/>
          <p:nvPr/>
        </p:nvSpPr>
        <p:spPr>
          <a:xfrm>
            <a:off x="1116013" y="3500438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22"/>
          <p:cNvSpPr/>
          <p:nvPr/>
        </p:nvSpPr>
        <p:spPr>
          <a:xfrm>
            <a:off x="550863" y="3500438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23"/>
          <p:cNvSpPr/>
          <p:nvPr/>
        </p:nvSpPr>
        <p:spPr>
          <a:xfrm>
            <a:off x="1682750" y="3500438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24"/>
          <p:cNvSpPr/>
          <p:nvPr/>
        </p:nvSpPr>
        <p:spPr>
          <a:xfrm>
            <a:off x="2252663" y="3500438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25"/>
          <p:cNvSpPr txBox="1">
            <a:spLocks noChangeArrowheads="1"/>
          </p:cNvSpPr>
          <p:nvPr/>
        </p:nvSpPr>
        <p:spPr bwMode="auto">
          <a:xfrm>
            <a:off x="1122363" y="3643313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5</a:t>
            </a:r>
          </a:p>
        </p:txBody>
      </p:sp>
      <p:sp>
        <p:nvSpPr>
          <p:cNvPr id="9" name="TextBox 26"/>
          <p:cNvSpPr txBox="1">
            <a:spLocks noChangeArrowheads="1"/>
          </p:cNvSpPr>
          <p:nvPr/>
        </p:nvSpPr>
        <p:spPr bwMode="auto">
          <a:xfrm>
            <a:off x="1681163" y="3643313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4</a:t>
            </a:r>
          </a:p>
        </p:txBody>
      </p:sp>
      <p:sp>
        <p:nvSpPr>
          <p:cNvPr id="10" name="TextBox 27"/>
          <p:cNvSpPr txBox="1">
            <a:spLocks noChangeArrowheads="1"/>
          </p:cNvSpPr>
          <p:nvPr/>
        </p:nvSpPr>
        <p:spPr bwMode="auto">
          <a:xfrm>
            <a:off x="2260600" y="3643313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3</a:t>
            </a:r>
          </a:p>
        </p:txBody>
      </p:sp>
      <p:cxnSp>
        <p:nvCxnSpPr>
          <p:cNvPr id="12" name="Straight Arrow Connector 30"/>
          <p:cNvCxnSpPr/>
          <p:nvPr/>
        </p:nvCxnSpPr>
        <p:spPr>
          <a:xfrm rot="5400000" flipH="1" flipV="1">
            <a:off x="1787525" y="4651261"/>
            <a:ext cx="35718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31"/>
          <p:cNvCxnSpPr/>
          <p:nvPr/>
        </p:nvCxnSpPr>
        <p:spPr>
          <a:xfrm rot="5400000" flipH="1" flipV="1">
            <a:off x="2369911" y="4632777"/>
            <a:ext cx="35718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32"/>
          <p:cNvCxnSpPr/>
          <p:nvPr/>
        </p:nvCxnSpPr>
        <p:spPr>
          <a:xfrm rot="5400000" flipH="1" flipV="1">
            <a:off x="3516314" y="4606924"/>
            <a:ext cx="35718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33"/>
          <p:cNvCxnSpPr/>
          <p:nvPr/>
        </p:nvCxnSpPr>
        <p:spPr>
          <a:xfrm rot="5400000" flipH="1" flipV="1">
            <a:off x="2944813" y="4678363"/>
            <a:ext cx="357187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35"/>
          <p:cNvSpPr txBox="1">
            <a:spLocks noChangeArrowheads="1"/>
          </p:cNvSpPr>
          <p:nvPr/>
        </p:nvSpPr>
        <p:spPr bwMode="auto">
          <a:xfrm rot="-5400000">
            <a:off x="1682750" y="4992688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TOP</a:t>
            </a:r>
          </a:p>
        </p:txBody>
      </p:sp>
      <p:sp>
        <p:nvSpPr>
          <p:cNvPr id="17" name="TextBox 37"/>
          <p:cNvSpPr txBox="1">
            <a:spLocks noChangeArrowheads="1"/>
          </p:cNvSpPr>
          <p:nvPr/>
        </p:nvSpPr>
        <p:spPr bwMode="auto">
          <a:xfrm rot="-5400000">
            <a:off x="2586832" y="5062537"/>
            <a:ext cx="1071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RIGHT</a:t>
            </a:r>
          </a:p>
        </p:txBody>
      </p:sp>
      <p:sp>
        <p:nvSpPr>
          <p:cNvPr id="18" name="TextBox 38"/>
          <p:cNvSpPr txBox="1">
            <a:spLocks noChangeArrowheads="1"/>
          </p:cNvSpPr>
          <p:nvPr/>
        </p:nvSpPr>
        <p:spPr bwMode="auto">
          <a:xfrm rot="-5400000">
            <a:off x="3158332" y="4896643"/>
            <a:ext cx="1071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LEFT</a:t>
            </a:r>
          </a:p>
        </p:txBody>
      </p:sp>
      <p:sp>
        <p:nvSpPr>
          <p:cNvPr id="19" name="Rectangle 24"/>
          <p:cNvSpPr/>
          <p:nvPr/>
        </p:nvSpPr>
        <p:spPr>
          <a:xfrm>
            <a:off x="2836863" y="3500438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24"/>
          <p:cNvSpPr/>
          <p:nvPr/>
        </p:nvSpPr>
        <p:spPr>
          <a:xfrm>
            <a:off x="3408363" y="3500665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Box 28"/>
          <p:cNvSpPr txBox="1">
            <a:spLocks noChangeArrowheads="1"/>
          </p:cNvSpPr>
          <p:nvPr/>
        </p:nvSpPr>
        <p:spPr bwMode="auto">
          <a:xfrm>
            <a:off x="3408363" y="3643313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1</a:t>
            </a:r>
          </a:p>
        </p:txBody>
      </p:sp>
      <p:sp>
        <p:nvSpPr>
          <p:cNvPr id="22" name="TextBox 28"/>
          <p:cNvSpPr txBox="1">
            <a:spLocks noChangeArrowheads="1"/>
          </p:cNvSpPr>
          <p:nvPr/>
        </p:nvSpPr>
        <p:spPr bwMode="auto">
          <a:xfrm>
            <a:off x="2836863" y="3643313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2</a:t>
            </a:r>
          </a:p>
        </p:txBody>
      </p:sp>
      <p:sp>
        <p:nvSpPr>
          <p:cNvPr id="23" name="TextBox 28"/>
          <p:cNvSpPr txBox="1">
            <a:spLocks noChangeArrowheads="1"/>
          </p:cNvSpPr>
          <p:nvPr/>
        </p:nvSpPr>
        <p:spPr bwMode="auto">
          <a:xfrm>
            <a:off x="544513" y="3660208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6</a:t>
            </a:r>
          </a:p>
        </p:txBody>
      </p:sp>
      <p:sp>
        <p:nvSpPr>
          <p:cNvPr id="24" name="TextBox 36"/>
          <p:cNvSpPr txBox="1">
            <a:spLocks noChangeArrowheads="1"/>
          </p:cNvSpPr>
          <p:nvPr/>
        </p:nvSpPr>
        <p:spPr bwMode="auto">
          <a:xfrm rot="-5400000">
            <a:off x="2010569" y="5180807"/>
            <a:ext cx="1071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BOTTOM</a:t>
            </a:r>
          </a:p>
        </p:txBody>
      </p:sp>
      <p:sp>
        <p:nvSpPr>
          <p:cNvPr id="25" name="TextBox 35"/>
          <p:cNvSpPr txBox="1">
            <a:spLocks noChangeArrowheads="1"/>
          </p:cNvSpPr>
          <p:nvPr/>
        </p:nvSpPr>
        <p:spPr bwMode="auto">
          <a:xfrm rot="-5400000">
            <a:off x="990997" y="5186063"/>
            <a:ext cx="8215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NEAR</a:t>
            </a:r>
          </a:p>
        </p:txBody>
      </p:sp>
      <p:sp>
        <p:nvSpPr>
          <p:cNvPr id="26" name="TextBox 35"/>
          <p:cNvSpPr txBox="1">
            <a:spLocks noChangeArrowheads="1"/>
          </p:cNvSpPr>
          <p:nvPr/>
        </p:nvSpPr>
        <p:spPr bwMode="auto">
          <a:xfrm rot="-5400000">
            <a:off x="550863" y="5062537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FAR</a:t>
            </a:r>
          </a:p>
        </p:txBody>
      </p:sp>
      <p:cxnSp>
        <p:nvCxnSpPr>
          <p:cNvPr id="27" name="Straight Arrow Connector 30"/>
          <p:cNvCxnSpPr/>
          <p:nvPr/>
        </p:nvCxnSpPr>
        <p:spPr>
          <a:xfrm rot="5400000" flipH="1" flipV="1">
            <a:off x="1195161" y="4691062"/>
            <a:ext cx="35718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30"/>
          <p:cNvCxnSpPr/>
          <p:nvPr/>
        </p:nvCxnSpPr>
        <p:spPr>
          <a:xfrm rot="5400000" flipH="1" flipV="1">
            <a:off x="650875" y="4716688"/>
            <a:ext cx="35718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9" name="Grafik 8">
            <a:extLst>
              <a:ext uri="{FF2B5EF4-FFF2-40B4-BE49-F238E27FC236}">
                <a16:creationId xmlns:a16="http://schemas.microsoft.com/office/drawing/2014/main" id="{359EF603-FFA9-49D7-9551-89AC5391458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30" name="Grafik 9">
            <a:extLst>
              <a:ext uri="{FF2B5EF4-FFF2-40B4-BE49-F238E27FC236}">
                <a16:creationId xmlns:a16="http://schemas.microsoft.com/office/drawing/2014/main" id="{DB3D7517-9A39-40BE-AA3E-8E4A1B54F86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0CA03E-8838-4848-9059-46F9AA1E8B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417496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6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(cont.)</a:t>
            </a:r>
            <a:endParaRPr lang="en-US" b="1" dirty="0">
              <a:effectLst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58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199" y="1417638"/>
                <a:ext cx="8438225" cy="45720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How to find out if a point is inside or outside the volume?</a:t>
                </a:r>
              </a:p>
              <a:p>
                <a:pPr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</a:rPr>
                  <a:t>Assumptions: 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tr-TR" sz="2400" dirty="0">
                    <a:solidFill>
                      <a:schemeClr val="bg1"/>
                    </a:solidFill>
                  </a:rPr>
                  <a:t>Each point in the 4-component representation: </a:t>
                </a:r>
                <a14:m>
                  <m:oMath xmlns:m="http://schemas.openxmlformats.org/officeDocument/2006/math">
                    <m:r>
                      <a:rPr lang="tr-TR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𝑃</m:t>
                    </m:r>
                    <m:r>
                      <a:rPr lang="tr-TR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tr-T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h</m:t>
                            </m:r>
                          </m:sub>
                        </m:sSub>
                        <m:r>
                          <a:rPr lang="tr-TR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tr-T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tr-TR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h</m:t>
                            </m:r>
                          </m:sub>
                        </m:sSub>
                        <m:r>
                          <a:rPr lang="tr-TR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tr-T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tr-TR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h</m:t>
                            </m:r>
                          </m:sub>
                        </m:sSub>
                        <m:r>
                          <a:rPr lang="tr-TR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tr-TR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h</m:t>
                        </m:r>
                      </m:e>
                    </m:d>
                  </m:oMath>
                </a14:m>
                <a:endParaRPr lang="tr-TR" sz="2400" dirty="0">
                  <a:solidFill>
                    <a:schemeClr val="bg1"/>
                  </a:solidFill>
                  <a:effectLst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tr-TR" sz="2400" dirty="0">
                    <a:solidFill>
                      <a:schemeClr val="bg1"/>
                    </a:solidFill>
                  </a:rPr>
                  <a:t>Clipping against normalized symmetric cube (See eq. Slide 44)</a:t>
                </a:r>
              </a:p>
              <a:p>
                <a:pPr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Given these assumptions a point is inside the volume if the projection coordinates of the point satisfies the following equations: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r>
                      <a:rPr lang="tr-TR" sz="2800" b="0" i="1" smtClean="0">
                        <a:solidFill>
                          <a:schemeClr val="bg1"/>
                        </a:solidFill>
                        <a:effectLst/>
                        <a:latin typeface="Cambria Math"/>
                      </a:rPr>
                      <m:t>−1</m:t>
                    </m:r>
                    <m:r>
                      <a:rPr lang="tr-TR" sz="2800" b="0" i="1" smtClean="0">
                        <a:solidFill>
                          <a:schemeClr val="bg1"/>
                        </a:solidFill>
                        <a:effectLst/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tr-TR" sz="28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sz="2800" b="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tr-TR" sz="2800" b="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tr-TR" sz="2800" b="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h</m:t>
                            </m:r>
                          </m:sub>
                        </m:sSub>
                      </m:num>
                      <m:den>
                        <m:r>
                          <a:rPr lang="tr-TR" sz="2800" b="0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h</m:t>
                        </m:r>
                      </m:den>
                    </m:f>
                    <m:r>
                      <a:rPr lang="tr-TR" sz="2800" b="0" i="1" smtClean="0">
                        <a:solidFill>
                          <a:schemeClr val="bg1"/>
                        </a:solidFill>
                        <a:effectLst/>
                        <a:latin typeface="Cambria Math"/>
                        <a:ea typeface="Cambria Math"/>
                      </a:rPr>
                      <m:t>≤1</m:t>
                    </m:r>
                  </m:oMath>
                </a14:m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,	</a:t>
                </a:r>
                <a:r>
                  <a:rPr lang="tr-TR" sz="28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</a:rPr>
                      <m:t>−1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tr-T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tr-TR" sz="28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tr-TR" sz="28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h</m:t>
                            </m:r>
                          </m:sub>
                        </m:sSub>
                      </m:num>
                      <m:den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</m:den>
                    </m:f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≤1</m:t>
                    </m:r>
                  </m:oMath>
                </a14:m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, 	</a:t>
                </a:r>
                <a:r>
                  <a:rPr lang="tr-TR" sz="28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</a:rPr>
                      <m:t>−1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tr-T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tr-TR" sz="28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tr-TR" sz="28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h</m:t>
                            </m:r>
                          </m:sub>
                        </m:sSub>
                      </m:num>
                      <m:den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</m:den>
                    </m:f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≤1</m:t>
                    </m:r>
                  </m:oMath>
                </a14:m>
                <a:endParaRPr lang="tr-TR" sz="2800" dirty="0">
                  <a:solidFill>
                    <a:schemeClr val="bg1"/>
                  </a:solidFill>
                  <a:effectLst/>
                </a:endParaRPr>
              </a:p>
              <a:p>
                <a:pPr>
                  <a:lnSpc>
                    <a:spcPct val="90000"/>
                  </a:lnSpc>
                </a:pP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058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199" y="1417638"/>
                <a:ext cx="8438225" cy="4572000"/>
              </a:xfrm>
              <a:blipFill>
                <a:blip r:embed="rId2"/>
                <a:stretch>
                  <a:fillRect l="-434" t="-2400" b="-37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66A2C89-82C8-43BF-BC47-CE26FE29E87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AB4CE6A-648B-4B4A-8C53-5EDB9D25F93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0DF6F5-6B7C-4DF2-B729-6A9CB3A4A9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66562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(cont.)</a:t>
            </a:r>
            <a:endParaRPr lang="en-US" b="1" dirty="0"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58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45720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Assuming </a:t>
                </a:r>
                <a:r>
                  <a:rPr lang="tr-TR" sz="2800" i="1" dirty="0">
                    <a:solidFill>
                      <a:schemeClr val="bg1"/>
                    </a:solidFill>
                    <a:effectLst/>
                  </a:rPr>
                  <a:t>h </a:t>
                </a:r>
                <a:r>
                  <a:rPr lang="tr-TR" sz="2800" i="1" dirty="0">
                    <a:solidFill>
                      <a:schemeClr val="bg1"/>
                    </a:solidFill>
                    <a:effectLst/>
                    <a:cs typeface="Times New Roman"/>
                  </a:rPr>
                  <a:t>≠ 0</a:t>
                </a:r>
              </a:p>
              <a:p>
                <a:pPr>
                  <a:lnSpc>
                    <a:spcPct val="90000"/>
                  </a:lnSpc>
                </a:pPr>
                <a:endParaRPr lang="tr-TR" sz="2800" b="0" i="1" dirty="0">
                  <a:solidFill>
                    <a:schemeClr val="bg1"/>
                  </a:solidFill>
                  <a:latin typeface="Cambria Math"/>
                  <a:cs typeface="Times New Roman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r>
                      <a:rPr lang="tr-TR" sz="2800" b="0" i="1" smtClean="0">
                        <a:solidFill>
                          <a:schemeClr val="bg1"/>
                        </a:solidFill>
                        <a:effectLst/>
                        <a:latin typeface="Cambria Math"/>
                      </a:rPr>
                      <m:t>−</m:t>
                    </m:r>
                    <m:r>
                      <a:rPr lang="tr-TR" sz="2800" b="0" i="1" smtClean="0">
                        <a:solidFill>
                          <a:schemeClr val="bg1"/>
                        </a:solidFill>
                        <a:effectLst/>
                        <a:latin typeface="Cambria Math"/>
                      </a:rPr>
                      <m:t>h</m:t>
                    </m:r>
                    <m:r>
                      <a:rPr lang="tr-TR" sz="2800" b="0" i="1" smtClean="0">
                        <a:solidFill>
                          <a:schemeClr val="bg1"/>
                        </a:solidFill>
                        <a:effectLst/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tr-T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</m:sub>
                    </m:sSub>
                    <m:r>
                      <a:rPr lang="tr-TR" sz="2800" b="0" i="1" smtClean="0">
                        <a:solidFill>
                          <a:schemeClr val="bg1"/>
                        </a:solidFill>
                        <a:effectLst/>
                        <a:latin typeface="Cambria Math"/>
                        <a:ea typeface="Cambria Math"/>
                      </a:rPr>
                      <m:t>≤</m:t>
                    </m:r>
                    <m:r>
                      <a:rPr lang="tr-TR" sz="2800" b="0" i="1" smtClean="0">
                        <a:solidFill>
                          <a:schemeClr val="bg1"/>
                        </a:solidFill>
                        <a:effectLst/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,  </a:t>
                </a:r>
                <a14:m>
                  <m:oMath xmlns:m="http://schemas.openxmlformats.org/officeDocument/2006/math"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tr-T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sz="28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</m:sub>
                    </m:sSub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,</a:t>
                </a:r>
                <a:r>
                  <a:rPr lang="tr-TR" sz="28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tr-T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sz="28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</m:sub>
                    </m:sSub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tr-TR" sz="2800" dirty="0">
                    <a:solidFill>
                      <a:schemeClr val="bg1"/>
                    </a:solidFill>
                    <a:effectLst/>
                  </a:rPr>
                  <a:t>    if </a:t>
                </a:r>
                <a:r>
                  <a:rPr lang="tr-TR" sz="2800" i="1" dirty="0">
                    <a:solidFill>
                      <a:schemeClr val="bg1"/>
                    </a:solidFill>
                    <a:effectLst/>
                  </a:rPr>
                  <a:t>h&gt;0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tr-TR" sz="2800" i="1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tr-T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</m:sub>
                    </m:sSub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tr-TR" sz="28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tr-TR" sz="2800" dirty="0">
                    <a:solidFill>
                      <a:schemeClr val="bg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tr-T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</m:sub>
                    </m:sSub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tr-TR" sz="28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tr-TR" sz="2800" dirty="0">
                    <a:solidFill>
                      <a:schemeClr val="bg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</a:rPr>
                      <m:t>h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tr-T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tr-TR" sz="28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</m:sub>
                    </m:sSub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tr-TR" sz="28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tr-TR" sz="28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tr-TR" sz="2800" dirty="0">
                    <a:solidFill>
                      <a:schemeClr val="bg1"/>
                    </a:solidFill>
                  </a:rPr>
                  <a:t>    if </a:t>
                </a:r>
                <a:r>
                  <a:rPr lang="tr-TR" sz="2800" i="1" dirty="0">
                    <a:solidFill>
                      <a:schemeClr val="bg1"/>
                    </a:solidFill>
                  </a:rPr>
                  <a:t>h&lt;0 </a:t>
                </a:r>
                <a:r>
                  <a:rPr lang="tr-TR" sz="2800" i="1" dirty="0">
                    <a:solidFill>
                      <a:schemeClr val="bg1"/>
                    </a:solidFill>
                    <a:effectLst/>
                  </a:rPr>
                  <a:t>	</a:t>
                </a:r>
              </a:p>
              <a:p>
                <a:pPr>
                  <a:lnSpc>
                    <a:spcPct val="90000"/>
                  </a:lnSpc>
                </a:pPr>
                <a:r>
                  <a:rPr lang="tr-TR" sz="2800" dirty="0">
                    <a:solidFill>
                      <a:schemeClr val="bg1"/>
                    </a:solidFill>
                  </a:rPr>
                  <a:t>So what?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58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4572000"/>
              </a:xfrm>
              <a:blipFill rotWithShape="1">
                <a:blip r:embed="rId2"/>
                <a:stretch>
                  <a:fillRect l="-444" t="-22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1B55ED1-CBC8-4A2E-BD16-3ABA2E2FFA3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1134120-2C28-4211-B2A4-07F2F5F00F4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FCBF777-EE80-4955-85DB-7F9AD50EC6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26698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(cont.)</a:t>
            </a:r>
            <a:endParaRPr lang="en-US" b="1" dirty="0">
              <a:effectLst/>
            </a:endParaRP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effectLst/>
              </a:rPr>
              <a:t>Testing region codes (for </a:t>
            </a:r>
            <a:r>
              <a:rPr lang="tr-TR" sz="2800" i="1" dirty="0">
                <a:solidFill>
                  <a:schemeClr val="bg1"/>
                </a:solidFill>
                <a:effectLst/>
              </a:rPr>
              <a:t>h &gt; 0</a:t>
            </a:r>
            <a:r>
              <a:rPr lang="tr-TR" sz="2800" dirty="0">
                <a:solidFill>
                  <a:schemeClr val="bg1"/>
                </a:solidFill>
                <a:effectLst/>
              </a:rPr>
              <a:t>):</a:t>
            </a:r>
          </a:p>
          <a:p>
            <a:pPr>
              <a:lnSpc>
                <a:spcPct val="90000"/>
              </a:lnSpc>
            </a:pPr>
            <a:endParaRPr lang="tr-TR" sz="2800" i="1" dirty="0">
              <a:solidFill>
                <a:schemeClr val="bg1"/>
              </a:solidFill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sz="2800" i="1" dirty="0">
                <a:solidFill>
                  <a:schemeClr val="bg1"/>
                </a:solidFill>
                <a:effectLst/>
                <a:cs typeface="Times New Roman"/>
              </a:rPr>
              <a:t>	bit 1 = 1			</a:t>
            </a:r>
            <a:r>
              <a:rPr lang="tr-TR" sz="2800" dirty="0">
                <a:solidFill>
                  <a:schemeClr val="bg1"/>
                </a:solidFill>
                <a:effectLst/>
                <a:cs typeface="Times New Roman"/>
              </a:rPr>
              <a:t>if </a:t>
            </a:r>
            <a:r>
              <a:rPr lang="tr-TR" sz="2800" i="1" dirty="0">
                <a:solidFill>
                  <a:schemeClr val="bg1"/>
                </a:solidFill>
                <a:effectLst/>
                <a:cs typeface="Times New Roman"/>
              </a:rPr>
              <a:t>h + x</a:t>
            </a:r>
            <a:r>
              <a:rPr lang="tr-TR" sz="2800" i="1" baseline="-25000" dirty="0">
                <a:solidFill>
                  <a:schemeClr val="bg1"/>
                </a:solidFill>
                <a:effectLst/>
                <a:cs typeface="Times New Roman"/>
              </a:rPr>
              <a:t>h</a:t>
            </a:r>
            <a:r>
              <a:rPr lang="tr-TR" sz="2800" i="1" dirty="0">
                <a:solidFill>
                  <a:schemeClr val="bg1"/>
                </a:solidFill>
                <a:effectLst/>
                <a:cs typeface="Times New Roman"/>
              </a:rPr>
              <a:t> &lt; 0      </a:t>
            </a:r>
            <a:r>
              <a:rPr lang="tr-TR" sz="2800" dirty="0">
                <a:solidFill>
                  <a:schemeClr val="bg1"/>
                </a:solidFill>
                <a:effectLst/>
                <a:cs typeface="Times New Roman"/>
              </a:rPr>
              <a:t>(left)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800" i="1" dirty="0">
                <a:solidFill>
                  <a:schemeClr val="bg1"/>
                </a:solidFill>
                <a:cs typeface="Times New Roman"/>
              </a:rPr>
              <a:t>	bit 2 = 1			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if 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h - x</a:t>
            </a:r>
            <a:r>
              <a:rPr lang="tr-TR" sz="2800" i="1" baseline="-25000" dirty="0">
                <a:solidFill>
                  <a:schemeClr val="bg1"/>
                </a:solidFill>
                <a:cs typeface="Times New Roman"/>
              </a:rPr>
              <a:t>h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 &lt; 0      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(right)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800" i="1" dirty="0">
                <a:solidFill>
                  <a:schemeClr val="bg1"/>
                </a:solidFill>
                <a:cs typeface="Times New Roman"/>
              </a:rPr>
              <a:t>	bit 3 = 1			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if 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h + y</a:t>
            </a:r>
            <a:r>
              <a:rPr lang="tr-TR" sz="2800" i="1" baseline="-25000" dirty="0">
                <a:solidFill>
                  <a:schemeClr val="bg1"/>
                </a:solidFill>
                <a:cs typeface="Times New Roman"/>
              </a:rPr>
              <a:t>h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 &lt; 0   (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bottom)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800" i="1" dirty="0">
                <a:solidFill>
                  <a:schemeClr val="bg1"/>
                </a:solidFill>
                <a:cs typeface="Times New Roman"/>
              </a:rPr>
              <a:t>	bit 4 = 1			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if 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h - y</a:t>
            </a:r>
            <a:r>
              <a:rPr lang="tr-TR" sz="2800" i="1" baseline="-25000" dirty="0">
                <a:solidFill>
                  <a:schemeClr val="bg1"/>
                </a:solidFill>
                <a:cs typeface="Times New Roman"/>
              </a:rPr>
              <a:t>h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 &lt; 0      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(top)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800" i="1" dirty="0">
                <a:solidFill>
                  <a:schemeClr val="bg1"/>
                </a:solidFill>
                <a:cs typeface="Times New Roman"/>
              </a:rPr>
              <a:t>	bit 5 = 1			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if 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h + z</a:t>
            </a:r>
            <a:r>
              <a:rPr lang="tr-TR" sz="2800" i="1" baseline="-25000" dirty="0">
                <a:solidFill>
                  <a:schemeClr val="bg1"/>
                </a:solidFill>
                <a:cs typeface="Times New Roman"/>
              </a:rPr>
              <a:t>h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 &lt; 0      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(near)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800" i="1" dirty="0">
                <a:solidFill>
                  <a:schemeClr val="bg1"/>
                </a:solidFill>
                <a:cs typeface="Times New Roman"/>
              </a:rPr>
              <a:t>	bit 6 = 1			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if 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h - z</a:t>
            </a:r>
            <a:r>
              <a:rPr lang="tr-TR" sz="2800" i="1" baseline="-25000" dirty="0">
                <a:solidFill>
                  <a:schemeClr val="bg1"/>
                </a:solidFill>
                <a:cs typeface="Times New Roman"/>
              </a:rPr>
              <a:t>h</a:t>
            </a:r>
            <a:r>
              <a:rPr lang="tr-TR" sz="2800" i="1" dirty="0">
                <a:solidFill>
                  <a:schemeClr val="bg1"/>
                </a:solidFill>
                <a:cs typeface="Times New Roman"/>
              </a:rPr>
              <a:t> &lt; 0      </a:t>
            </a:r>
            <a:r>
              <a:rPr lang="tr-TR" sz="2800" dirty="0">
                <a:solidFill>
                  <a:schemeClr val="bg1"/>
                </a:solidFill>
                <a:cs typeface="Times New Roman"/>
              </a:rPr>
              <a:t>(far)</a:t>
            </a:r>
          </a:p>
          <a:p>
            <a:pPr marL="0" indent="0">
              <a:lnSpc>
                <a:spcPct val="90000"/>
              </a:lnSpc>
              <a:buNone/>
            </a:pPr>
            <a:endParaRPr lang="tr-TR" sz="2800" dirty="0">
              <a:solidFill>
                <a:schemeClr val="bg1"/>
              </a:solidFill>
              <a:effectLst/>
              <a:cs typeface="Times New Roman"/>
            </a:endParaRPr>
          </a:p>
          <a:p>
            <a:pPr>
              <a:lnSpc>
                <a:spcPct val="90000"/>
              </a:lnSpc>
            </a:pPr>
            <a:endParaRPr lang="tr-TR" sz="2800" dirty="0">
              <a:solidFill>
                <a:schemeClr val="bg1"/>
              </a:solidFill>
              <a:effectLst/>
              <a:cs typeface="Times New Roman"/>
            </a:endParaRPr>
          </a:p>
          <a:p>
            <a:pPr>
              <a:lnSpc>
                <a:spcPct val="90000"/>
              </a:lnSpc>
            </a:pPr>
            <a:endParaRPr lang="tr-TR" sz="2800" b="0" i="1" dirty="0">
              <a:solidFill>
                <a:schemeClr val="bg1"/>
              </a:solidFill>
              <a:latin typeface="Cambria Math"/>
              <a:cs typeface="Times New Roman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AE9B47E-1FA7-435F-993C-1F58D5BD76A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B28F514B-718A-4F51-A1BC-ACEBF70AFEB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567DD1C-7EAC-4EA8-827E-706652358F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13732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05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05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05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05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3D Clipping (cont.)</a:t>
            </a:r>
            <a:endParaRPr lang="en-US" b="1" dirty="0"/>
          </a:p>
        </p:txBody>
      </p:sp>
      <p:pic>
        <p:nvPicPr>
          <p:cNvPr id="114691" name="AADGHYP0.jpg" descr="AADGHYP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5776"/>
            <a:ext cx="6934200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0" y="5945335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Values for the three-dimensional, six-bit region code that identifies spatial positions relative to the boundaries of a view volume.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0FF617A5-6174-41AC-B60E-253CA98D503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10213112-EECF-4580-A0D7-DB60B9E4437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8D141C4-B93C-4790-AD49-A335282718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27944841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(cont.)</a:t>
            </a:r>
            <a:endParaRPr lang="en-US" b="1" dirty="0">
              <a:effectLst/>
            </a:endParaRP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effectLst/>
              </a:rPr>
              <a:t>And for </a:t>
            </a:r>
            <a:r>
              <a:rPr lang="tr-TR" sz="2800" i="1" dirty="0">
                <a:solidFill>
                  <a:schemeClr val="bg1"/>
                </a:solidFill>
                <a:effectLst/>
              </a:rPr>
              <a:t>h &lt; 0</a:t>
            </a:r>
            <a:r>
              <a:rPr lang="tr-TR" sz="2800" dirty="0">
                <a:solidFill>
                  <a:schemeClr val="bg1"/>
                </a:solidFill>
                <a:effectLst/>
              </a:rPr>
              <a:t>?</a:t>
            </a:r>
          </a:p>
          <a:p>
            <a:pPr>
              <a:lnSpc>
                <a:spcPct val="90000"/>
              </a:lnSpc>
            </a:pPr>
            <a:endParaRPr lang="tr-TR" sz="2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</a:rPr>
              <a:t>Think about it </a:t>
            </a:r>
            <a:r>
              <a:rPr lang="tr-TR" sz="2800" dirty="0">
                <a:solidFill>
                  <a:schemeClr val="bg1"/>
                </a:solidFill>
                <a:sym typeface="Wingdings" pitchFamily="2" charset="2"/>
              </a:rPr>
              <a:t></a:t>
            </a:r>
            <a:endParaRPr lang="tr-TR" sz="2800" dirty="0">
              <a:solidFill>
                <a:schemeClr val="bg1"/>
              </a:solidFill>
              <a:effectLst/>
              <a:cs typeface="Times New Roman"/>
            </a:endParaRPr>
          </a:p>
          <a:p>
            <a:pPr>
              <a:lnSpc>
                <a:spcPct val="90000"/>
              </a:lnSpc>
            </a:pPr>
            <a:endParaRPr lang="tr-TR" sz="2800" b="0" i="1" dirty="0">
              <a:solidFill>
                <a:schemeClr val="bg1"/>
              </a:solidFill>
              <a:latin typeface="Cambria Math"/>
              <a:cs typeface="Times New Roman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9690BDD-25E9-4E7C-A9D0-D6BCFA74089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2D6B973-623B-4C62-9EF4-0811BE9F5D3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38E554C-C3AA-454E-97AD-63474D1814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70333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Algorithm</a:t>
            </a:r>
            <a:endParaRPr lang="en-US" b="1" dirty="0">
              <a:effectLst/>
            </a:endParaRP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5257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effectLst/>
              </a:rPr>
              <a:t>For point clipping:</a:t>
            </a:r>
          </a:p>
          <a:p>
            <a:pPr lvl="1" algn="just">
              <a:lnSpc>
                <a:spcPct val="90000"/>
              </a:lnSpc>
            </a:pPr>
            <a:r>
              <a:rPr lang="tr-TR" sz="2400" dirty="0">
                <a:solidFill>
                  <a:schemeClr val="bg1"/>
                </a:solidFill>
              </a:rPr>
              <a:t>Eliminate all points with region code </a:t>
            </a:r>
            <a:r>
              <a:rPr lang="tr-TR" sz="2400" dirty="0">
                <a:solidFill>
                  <a:schemeClr val="bg1"/>
                </a:solidFill>
                <a:cs typeface="Times New Roman"/>
              </a:rPr>
              <a:t>≠ </a:t>
            </a:r>
            <a:r>
              <a:rPr lang="tr-TR" sz="2400" i="1" dirty="0">
                <a:solidFill>
                  <a:schemeClr val="bg1"/>
                </a:solidFill>
                <a:cs typeface="Times New Roman"/>
              </a:rPr>
              <a:t>000000</a:t>
            </a:r>
            <a:endParaRPr lang="tr-TR" sz="2400" dirty="0">
              <a:solidFill>
                <a:schemeClr val="bg1"/>
              </a:solidFill>
              <a:cs typeface="Times New Roman"/>
            </a:endParaRPr>
          </a:p>
          <a:p>
            <a:pPr lvl="1" algn="just">
              <a:lnSpc>
                <a:spcPct val="90000"/>
              </a:lnSpc>
            </a:pPr>
            <a:endParaRPr lang="tr-TR" sz="2400" b="0" dirty="0">
              <a:solidFill>
                <a:schemeClr val="bg1"/>
              </a:solidFill>
              <a:cs typeface="Times New Roman"/>
            </a:endParaRPr>
          </a:p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cs typeface="Times New Roman"/>
              </a:rPr>
              <a:t>For line clipping:</a:t>
            </a:r>
          </a:p>
          <a:p>
            <a:pPr marL="801687" lvl="1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tr-TR" sz="2400" b="0" dirty="0">
                <a:solidFill>
                  <a:schemeClr val="bg1"/>
                </a:solidFill>
                <a:cs typeface="Times New Roman"/>
              </a:rPr>
              <a:t>Test trivial accepts and trivial rejects using region codes, e.g. for trivial accepts use logical OR and for trivial rejects use logical AND</a:t>
            </a:r>
          </a:p>
          <a:p>
            <a:pPr marL="801687" lvl="1" indent="-457200" algn="just">
              <a:lnSpc>
                <a:spcPct val="90000"/>
              </a:lnSpc>
              <a:buFont typeface="+mj-lt"/>
              <a:buAutoNum type="arabicPeriod"/>
            </a:pPr>
            <a:r>
              <a:rPr lang="tr-TR" sz="2400" dirty="0">
                <a:solidFill>
                  <a:schemeClr val="bg1"/>
                </a:solidFill>
                <a:cs typeface="Times New Roman"/>
              </a:rPr>
              <a:t>For other cases, use methods of Cyrus-Beck or Liang-Barsky. How????</a:t>
            </a:r>
          </a:p>
          <a:p>
            <a:pPr algn="just">
              <a:lnSpc>
                <a:spcPct val="90000"/>
              </a:lnSpc>
            </a:pPr>
            <a:endParaRPr lang="tr-TR" sz="2800" dirty="0">
              <a:solidFill>
                <a:schemeClr val="bg1"/>
              </a:solidFill>
              <a:cs typeface="Times New Roman"/>
            </a:endParaRPr>
          </a:p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cs typeface="Times New Roman"/>
              </a:rPr>
              <a:t>3D Polygon and curve clipping</a:t>
            </a:r>
          </a:p>
          <a:p>
            <a:pPr lvl="1" algn="just">
              <a:lnSpc>
                <a:spcPct val="90000"/>
              </a:lnSpc>
            </a:pPr>
            <a:r>
              <a:rPr lang="tr-TR" sz="2400" dirty="0">
                <a:solidFill>
                  <a:schemeClr val="bg1"/>
                </a:solidFill>
                <a:cs typeface="Times New Roman"/>
              </a:rPr>
              <a:t>Your turn </a:t>
            </a:r>
            <a:r>
              <a:rPr lang="tr-TR" sz="2400" dirty="0">
                <a:solidFill>
                  <a:schemeClr val="bg1"/>
                </a:solidFill>
                <a:cs typeface="Times New Roman"/>
                <a:sym typeface="Wingdings" pitchFamily="2" charset="2"/>
              </a:rPr>
              <a:t></a:t>
            </a:r>
            <a:endParaRPr lang="tr-TR" sz="24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6BBF4DC6-224A-46E1-BD0A-20C0C813B17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C2B51F3E-6B5D-4524-99D6-15B4009B194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2ACD84F-F85E-4A9B-AF5C-7EA1452E5E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427465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05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05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05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05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05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in OpenGL</a:t>
            </a:r>
            <a:endParaRPr lang="en-US" b="1" dirty="0">
              <a:effectLst/>
            </a:endParaRP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5257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effectLst/>
              </a:rPr>
              <a:t>In OpenGL optional clipping planes can be defined and used</a:t>
            </a:r>
          </a:p>
          <a:p>
            <a:pPr algn="just">
              <a:lnSpc>
                <a:spcPct val="90000"/>
              </a:lnSpc>
            </a:pPr>
            <a:endParaRPr lang="tr-TR" sz="2800" dirty="0">
              <a:solidFill>
                <a:schemeClr val="bg1"/>
              </a:solidFill>
              <a:cs typeface="Times New Roman"/>
            </a:endParaRPr>
          </a:p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cs typeface="Times New Roman"/>
              </a:rPr>
              <a:t>Defining and activating clip planes:</a:t>
            </a:r>
          </a:p>
          <a:p>
            <a:pPr marL="0" lvl="1" indent="0" algn="just">
              <a:lnSpc>
                <a:spcPct val="90000"/>
              </a:lnSpc>
              <a:buSzPct val="65000"/>
              <a:buNone/>
            </a:pPr>
            <a:r>
              <a:rPr lang="tr-TR" b="1" dirty="0"/>
              <a:t>	</a:t>
            </a:r>
            <a:r>
              <a:rPr lang="tr-TR" dirty="0"/>
              <a:t>glClipPlane (id, planeParameters );</a:t>
            </a:r>
          </a:p>
          <a:p>
            <a:pPr marL="0" lvl="1" indent="0" algn="just">
              <a:lnSpc>
                <a:spcPct val="90000"/>
              </a:lnSpc>
              <a:buSzPct val="65000"/>
              <a:buNone/>
            </a:pPr>
            <a:r>
              <a:rPr lang="tr-TR" dirty="0"/>
              <a:t>	glEnable (id);</a:t>
            </a:r>
          </a:p>
          <a:p>
            <a:pPr marL="130175" indent="-457200"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Deactivating:</a:t>
            </a:r>
          </a:p>
          <a:p>
            <a:pPr marL="0" lvl="1" indent="0" algn="just">
              <a:lnSpc>
                <a:spcPct val="90000"/>
              </a:lnSpc>
              <a:buNone/>
            </a:pPr>
            <a:r>
              <a:rPr lang="tr-TR" dirty="0"/>
              <a:t>	glDisable (id);</a:t>
            </a:r>
          </a:p>
          <a:p>
            <a:pPr marL="130175" indent="-457200" algn="just">
              <a:lnSpc>
                <a:spcPct val="90000"/>
              </a:lnSpc>
            </a:pPr>
            <a:endParaRPr lang="tr-TR" dirty="0"/>
          </a:p>
          <a:p>
            <a:pPr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Plane parameters: </a:t>
            </a:r>
            <a:r>
              <a:rPr lang="tr-TR" i="1" dirty="0">
                <a:solidFill>
                  <a:schemeClr val="bg1"/>
                </a:solidFill>
              </a:rPr>
              <a:t>A, B, C, D</a:t>
            </a:r>
            <a:endParaRPr lang="tr-TR" dirty="0">
              <a:solidFill>
                <a:schemeClr val="bg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Remember: Plane equation: </a:t>
            </a:r>
            <a:r>
              <a:rPr lang="tr-TR" i="1" dirty="0">
                <a:solidFill>
                  <a:schemeClr val="bg1"/>
                </a:solidFill>
              </a:rPr>
              <a:t>Ax+By+Cz+D=0</a:t>
            </a:r>
            <a:r>
              <a:rPr lang="tr-TR" dirty="0">
                <a:solidFill>
                  <a:schemeClr val="bg1"/>
                </a:solidFill>
              </a:rPr>
              <a:t> </a:t>
            </a:r>
          </a:p>
          <a:p>
            <a:pPr marL="0" lvl="1" indent="0" algn="just">
              <a:lnSpc>
                <a:spcPct val="90000"/>
              </a:lnSpc>
              <a:buNone/>
            </a:pPr>
            <a:endParaRPr lang="tr-TR" dirty="0"/>
          </a:p>
          <a:p>
            <a:pPr marL="457200" lvl="1" indent="-457200" algn="just">
              <a:lnSpc>
                <a:spcPct val="90000"/>
              </a:lnSpc>
              <a:buSzPct val="65000"/>
            </a:pPr>
            <a:endParaRPr lang="en-US" dirty="0"/>
          </a:p>
          <a:p>
            <a:pPr marL="0" indent="0" algn="just">
              <a:lnSpc>
                <a:spcPct val="90000"/>
              </a:lnSpc>
              <a:buNone/>
            </a:pPr>
            <a:endParaRPr lang="tr-TR" sz="2800" dirty="0">
              <a:solidFill>
                <a:schemeClr val="bg1"/>
              </a:solidFill>
              <a:cs typeface="Times New Roman"/>
            </a:endParaRPr>
          </a:p>
          <a:p>
            <a:pPr lvl="1" algn="just">
              <a:lnSpc>
                <a:spcPct val="90000"/>
              </a:lnSpc>
            </a:pPr>
            <a:endParaRPr lang="tr-TR" sz="20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6E6EED3-5141-42A6-B1C8-2127A8C7560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900A1FC-8663-4F8E-8221-E6CC7224D39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15B9038-6D60-4883-960D-11E8788223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372717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05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05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05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05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05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05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05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05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/>
              </a:rPr>
              <a:t>3D Clipping in OpenGL</a:t>
            </a:r>
            <a:endParaRPr lang="en-US" b="1" dirty="0">
              <a:effectLst/>
            </a:endParaRP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5257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effectLst/>
              </a:rPr>
              <a:t>So what?</a:t>
            </a:r>
          </a:p>
          <a:p>
            <a:pPr algn="just">
              <a:lnSpc>
                <a:spcPct val="90000"/>
              </a:lnSpc>
            </a:pPr>
            <a:endParaRPr lang="tr-TR" sz="2800" dirty="0">
              <a:solidFill>
                <a:schemeClr val="bg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A point </a:t>
            </a:r>
            <a:r>
              <a:rPr lang="tr-TR" i="1" dirty="0">
                <a:solidFill>
                  <a:schemeClr val="bg1"/>
                </a:solidFill>
              </a:rPr>
              <a:t>(x, y, z)</a:t>
            </a:r>
            <a:r>
              <a:rPr lang="tr-TR" dirty="0">
                <a:solidFill>
                  <a:schemeClr val="bg1"/>
                </a:solidFill>
              </a:rPr>
              <a:t> with </a:t>
            </a:r>
            <a:r>
              <a:rPr lang="tr-TR" i="1" dirty="0">
                <a:solidFill>
                  <a:schemeClr val="bg1"/>
                </a:solidFill>
              </a:rPr>
              <a:t>Ax+By+Cz+D&lt;0</a:t>
            </a:r>
            <a:r>
              <a:rPr lang="tr-TR" dirty="0">
                <a:solidFill>
                  <a:schemeClr val="bg1"/>
                </a:solidFill>
              </a:rPr>
              <a:t> will be eliminated</a:t>
            </a:r>
          </a:p>
          <a:p>
            <a:pPr algn="just">
              <a:lnSpc>
                <a:spcPct val="90000"/>
              </a:lnSpc>
            </a:pPr>
            <a:endParaRPr lang="tr-TR" dirty="0">
              <a:solidFill>
                <a:schemeClr val="bg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Why?</a:t>
            </a:r>
          </a:p>
          <a:p>
            <a:pPr algn="just">
              <a:lnSpc>
                <a:spcPct val="90000"/>
              </a:lnSpc>
            </a:pPr>
            <a:endParaRPr lang="tr-TR" dirty="0">
              <a:solidFill>
                <a:schemeClr val="bg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Because it is ‘behind’ the clipping plane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</a:t>
            </a:r>
            <a:endParaRPr lang="tr-TR" dirty="0">
              <a:solidFill>
                <a:schemeClr val="bg1"/>
              </a:solidFill>
            </a:endParaRPr>
          </a:p>
          <a:p>
            <a:pPr marL="0" lvl="1" indent="0" algn="just">
              <a:lnSpc>
                <a:spcPct val="90000"/>
              </a:lnSpc>
              <a:buNone/>
            </a:pPr>
            <a:endParaRPr lang="tr-TR" dirty="0"/>
          </a:p>
          <a:p>
            <a:pPr marL="457200" lvl="1" indent="-457200" algn="just">
              <a:lnSpc>
                <a:spcPct val="90000"/>
              </a:lnSpc>
              <a:buSzPct val="65000"/>
            </a:pPr>
            <a:endParaRPr lang="en-US" dirty="0"/>
          </a:p>
          <a:p>
            <a:pPr marL="0" indent="0" algn="just">
              <a:lnSpc>
                <a:spcPct val="90000"/>
              </a:lnSpc>
              <a:buNone/>
            </a:pPr>
            <a:endParaRPr lang="tr-TR" sz="2800" dirty="0">
              <a:solidFill>
                <a:schemeClr val="bg1"/>
              </a:solidFill>
              <a:cs typeface="Times New Roman"/>
            </a:endParaRPr>
          </a:p>
          <a:p>
            <a:pPr lvl="1" algn="just">
              <a:lnSpc>
                <a:spcPct val="90000"/>
              </a:lnSpc>
            </a:pPr>
            <a:endParaRPr lang="tr-TR" sz="20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AC178CC-85E0-408E-B99D-E9F7C465A6B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4A02A7D3-4A50-4DFC-AEB9-CE2A35360FF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E09989B-D990-4B8F-A89F-E3976C4CE1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73205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5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5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05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05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05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59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/>
          <a:lstStyle/>
          <a:p>
            <a:pPr eaLnBrk="1" hangingPunct="1"/>
            <a:r>
              <a:rPr lang="tr-TR" b="1" dirty="0"/>
              <a:t>OpenGL 3D Viewing Functions</a:t>
            </a:r>
            <a:endParaRPr lang="en-US" b="1" dirty="0"/>
          </a:p>
        </p:txBody>
      </p:sp>
      <p:pic>
        <p:nvPicPr>
          <p:cNvPr id="124931" name="tab_10_01.jpg" descr="tab_10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68680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28E1842C-1B8C-42FD-AAAA-931DA85E4CE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12BBC09-2891-4237-86B0-4060A0FF225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D7011D4-9181-48AD-AD96-90B0C37321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Viewing</a:t>
            </a:r>
          </a:p>
        </p:txBody>
      </p:sp>
    </p:spTree>
    <p:extLst>
      <p:ext uri="{BB962C8B-B14F-4D97-AF65-F5344CB8AC3E}">
        <p14:creationId xmlns:p14="http://schemas.microsoft.com/office/powerpoint/2010/main" val="17631529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CustomShape 1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5" name="CustomShape 2"/>
          <p:cNvSpPr/>
          <p:nvPr/>
        </p:nvSpPr>
        <p:spPr>
          <a:xfrm>
            <a:off x="460080" y="380880"/>
            <a:ext cx="75430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200" b="0" strike="noStrike" spc="-1">
                <a:solidFill>
                  <a:srgbClr val="262626"/>
                </a:solidFill>
                <a:latin typeface="Times New Roman"/>
                <a:ea typeface="DejaVu Sans"/>
              </a:rPr>
              <a:t>Next Lecture</a:t>
            </a:r>
            <a:endParaRPr lang="de-DE" sz="3200" b="0" strike="noStrike" spc="-1">
              <a:latin typeface="Arial"/>
            </a:endParaRPr>
          </a:p>
        </p:txBody>
      </p:sp>
      <p:sp>
        <p:nvSpPr>
          <p:cNvPr id="1426" name="CustomShape 3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7" name="CustomShape 4"/>
          <p:cNvSpPr/>
          <p:nvPr/>
        </p:nvSpPr>
        <p:spPr>
          <a:xfrm>
            <a:off x="460440" y="2438280"/>
            <a:ext cx="8530560" cy="7399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r>
              <a:rPr lang="tr-TR" sz="3200" spc="-1" dirty="0">
                <a:solidFill>
                  <a:srgbClr val="333333"/>
                </a:solidFill>
                <a:latin typeface="Times New Roman"/>
              </a:rPr>
              <a:t>3D Object Representations</a:t>
            </a: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</p:txBody>
      </p:sp>
      <p:sp>
        <p:nvSpPr>
          <p:cNvPr id="1428" name="CustomShape 5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F3C3B2F-F0CD-4985-8515-AD49FB7B0D8E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56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29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0" name="Grafik 10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pic>
        <p:nvPicPr>
          <p:cNvPr id="1431" name="Grafik 8"/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2" name="Grafik 9"/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CustomShape 1"/>
          <p:cNvSpPr/>
          <p:nvPr/>
        </p:nvSpPr>
        <p:spPr>
          <a:xfrm>
            <a:off x="457200" y="277920"/>
            <a:ext cx="822888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4200" b="0" strike="noStrike" spc="-1">
                <a:solidFill>
                  <a:srgbClr val="0B0506"/>
                </a:solidFill>
                <a:latin typeface="Arial"/>
              </a:rPr>
              <a:t>References</a:t>
            </a:r>
            <a:endParaRPr lang="de-DE" sz="4200" b="0" strike="noStrike" spc="-1">
              <a:latin typeface="Arial"/>
            </a:endParaRPr>
          </a:p>
        </p:txBody>
      </p:sp>
      <p:sp>
        <p:nvSpPr>
          <p:cNvPr id="1434" name="CustomShape 2"/>
          <p:cNvSpPr/>
          <p:nvPr/>
        </p:nvSpPr>
        <p:spPr>
          <a:xfrm>
            <a:off x="228600" y="1203840"/>
            <a:ext cx="8762400" cy="557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Donald Hearn, M. Pauline Baker, Warren R.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Carithers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, “Computer Graphics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with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OpenGL, 4th Edition”; Pearson, 2011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Sumanta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Guha, “Computer Graphics Through OpenGL: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From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Theory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to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Experiments”, CRC Press, 2010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8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Edward Angel, “Interactive Computer Graphics. A Top-Down Approach </a:t>
            </a:r>
            <a:r>
              <a:rPr lang="de-DE" sz="2900" b="0" strike="noStrike" spc="-1" dirty="0" err="1">
                <a:solidFill>
                  <a:srgbClr val="003399"/>
                </a:solidFill>
                <a:latin typeface="Arial"/>
              </a:rPr>
              <a:t>Using</a:t>
            </a: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 OpenGL”, Addison-Wesley, 2005</a:t>
            </a:r>
            <a:endParaRPr lang="de-DE" sz="2900" b="0" strike="noStrike" spc="-1" dirty="0">
              <a:latin typeface="Arial"/>
            </a:endParaRPr>
          </a:p>
        </p:txBody>
      </p:sp>
      <p:sp>
        <p:nvSpPr>
          <p:cNvPr id="1435" name="CustomShape 3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D925B17-792F-4A37-814B-2B19E8163974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57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36" name="Grafik 5"/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7" name="Grafik 6"/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2184</Words>
  <Application>Microsoft Office PowerPoint</Application>
  <PresentationFormat>Bildschirmpräsentation (4:3)</PresentationFormat>
  <Paragraphs>378</Paragraphs>
  <Slides>57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57</vt:i4>
      </vt:variant>
    </vt:vector>
  </HeadingPairs>
  <TitlesOfParts>
    <vt:vector size="69" baseType="lpstr">
      <vt:lpstr>Arial</vt:lpstr>
      <vt:lpstr>Arial Black</vt:lpstr>
      <vt:lpstr>Cambria Math</vt:lpstr>
      <vt:lpstr>Garamond</vt:lpstr>
      <vt:lpstr>Monotype Sorts</vt:lpstr>
      <vt:lpstr>Symbol</vt:lpstr>
      <vt:lpstr>Times New Roman</vt:lpstr>
      <vt:lpstr>Wingdings</vt:lpstr>
      <vt:lpstr>Office Theme</vt:lpstr>
      <vt:lpstr>Office Theme</vt:lpstr>
      <vt:lpstr>Office Theme</vt:lpstr>
      <vt:lpstr>3_Edge</vt:lpstr>
      <vt:lpstr>PowerPoint-Präsentation</vt:lpstr>
      <vt:lpstr>Objectives</vt:lpstr>
      <vt:lpstr>3D Viewing</vt:lpstr>
      <vt:lpstr>3D Viewing (cont.)</vt:lpstr>
      <vt:lpstr>3D Viewing – Camera Analogy</vt:lpstr>
      <vt:lpstr>3D Viewing – Camera Analogy (cont.)</vt:lpstr>
      <vt:lpstr>PowerPoint-Präsentation</vt:lpstr>
      <vt:lpstr>Projections</vt:lpstr>
      <vt:lpstr>Wire-frame Representation &amp; Depth Queing</vt:lpstr>
      <vt:lpstr>Other 3D Viewing Concepts</vt:lpstr>
      <vt:lpstr>PowerPoint-Präsentation</vt:lpstr>
      <vt:lpstr>3D Viewing Coordinate Parameters: The View-Plane Normal Vector</vt:lpstr>
      <vt:lpstr>3D Viewing Coordinate Parameters: The View-Plane Normal Vector (cont.)</vt:lpstr>
      <vt:lpstr>3D Viewing Coordinate Parameters: The View-Plane Normal Vector (cont.)</vt:lpstr>
      <vt:lpstr>3D Viewing Coordinate Parameters: The View-Plane Normal Vector (cont.)</vt:lpstr>
      <vt:lpstr>3D Viewing Coordinate Parameters: The View-Up Vector</vt:lpstr>
      <vt:lpstr>3D Viewing Coordinate Parameters: uvn Reference Frame</vt:lpstr>
      <vt:lpstr>Modeling Transformation</vt:lpstr>
      <vt:lpstr>World to Viewing Coordinates </vt:lpstr>
      <vt:lpstr>World to Viewing Coordinates (cont.)</vt:lpstr>
      <vt:lpstr>World to Viewing Coordinates (cont.)</vt:lpstr>
      <vt:lpstr>Projection Transformation</vt:lpstr>
      <vt:lpstr>Projection Transformation (cont.)</vt:lpstr>
      <vt:lpstr>Projection Transformation (cont.)</vt:lpstr>
      <vt:lpstr>Projection Transformation (cont.)</vt:lpstr>
      <vt:lpstr>Example</vt:lpstr>
      <vt:lpstr>Orthographic Projections</vt:lpstr>
      <vt:lpstr>Isometric Projections</vt:lpstr>
      <vt:lpstr>Orthogonal Projection Coordinates</vt:lpstr>
      <vt:lpstr>Clipping Window and Orthogonal Projection</vt:lpstr>
      <vt:lpstr>Clipping Window and Orthogonal Projection (cont.)</vt:lpstr>
      <vt:lpstr>Finite Orthogonal View Volume</vt:lpstr>
      <vt:lpstr>Other Projections</vt:lpstr>
      <vt:lpstr>Viewport Transformation and 3D Screen Coordinates</vt:lpstr>
      <vt:lpstr>Projection Transformation</vt:lpstr>
      <vt:lpstr>Perspective Projection</vt:lpstr>
      <vt:lpstr>Perspective Projection (cont.)</vt:lpstr>
      <vt:lpstr>Projection Transformation</vt:lpstr>
      <vt:lpstr>Orthographic Projection</vt:lpstr>
      <vt:lpstr>Viewport Transformation</vt:lpstr>
      <vt:lpstr>Viewport Transformation (cont.)</vt:lpstr>
      <vt:lpstr>Drawing the Scene</vt:lpstr>
      <vt:lpstr>3D Clipping</vt:lpstr>
      <vt:lpstr>3D Clipping (cont.)</vt:lpstr>
      <vt:lpstr>3D Clipping (cont.)</vt:lpstr>
      <vt:lpstr>3D Clipping (cont.)</vt:lpstr>
      <vt:lpstr>3D Clipping (cont.)</vt:lpstr>
      <vt:lpstr>3D Clipping (cont.)</vt:lpstr>
      <vt:lpstr>3D Clipping (cont.)</vt:lpstr>
      <vt:lpstr>3D Clipping (cont.)</vt:lpstr>
      <vt:lpstr>3D Clipping (cont.)</vt:lpstr>
      <vt:lpstr>3D Clipping Algorithm</vt:lpstr>
      <vt:lpstr>3D Clipping in OpenGL</vt:lpstr>
      <vt:lpstr>3D Clipping in OpenGL</vt:lpstr>
      <vt:lpstr>OpenGL 3D Viewing Functions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Mohmaed</dc:creator>
  <dc:description/>
  <cp:lastModifiedBy>Samsun</cp:lastModifiedBy>
  <cp:revision>524</cp:revision>
  <dcterms:created xsi:type="dcterms:W3CDTF">2006-08-16T00:00:00Z</dcterms:created>
  <dcterms:modified xsi:type="dcterms:W3CDTF">2018-12-18T08:01:40Z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149</vt:i4>
  </property>
</Properties>
</file>