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5"/>
  </p:notesMasterIdLst>
  <p:sldIdLst>
    <p:sldId id="648" r:id="rId2"/>
    <p:sldId id="806" r:id="rId3"/>
    <p:sldId id="1007" r:id="rId4"/>
    <p:sldId id="1008" r:id="rId5"/>
    <p:sldId id="1009" r:id="rId6"/>
    <p:sldId id="1010" r:id="rId7"/>
    <p:sldId id="1011" r:id="rId8"/>
    <p:sldId id="1012" r:id="rId9"/>
    <p:sldId id="1013" r:id="rId10"/>
    <p:sldId id="1014" r:id="rId11"/>
    <p:sldId id="1015" r:id="rId12"/>
    <p:sldId id="1016" r:id="rId13"/>
    <p:sldId id="1017" r:id="rId14"/>
    <p:sldId id="1018" r:id="rId15"/>
    <p:sldId id="1019" r:id="rId16"/>
    <p:sldId id="1020" r:id="rId17"/>
    <p:sldId id="1021" r:id="rId18"/>
    <p:sldId id="1022" r:id="rId19"/>
    <p:sldId id="1023" r:id="rId20"/>
    <p:sldId id="1024" r:id="rId21"/>
    <p:sldId id="1025" r:id="rId22"/>
    <p:sldId id="1026" r:id="rId23"/>
    <p:sldId id="1027" r:id="rId24"/>
    <p:sldId id="1028" r:id="rId25"/>
    <p:sldId id="1029" r:id="rId26"/>
    <p:sldId id="1030" r:id="rId27"/>
    <p:sldId id="1031" r:id="rId28"/>
    <p:sldId id="1032" r:id="rId29"/>
    <p:sldId id="1033" r:id="rId30"/>
    <p:sldId id="1034" r:id="rId31"/>
    <p:sldId id="1035" r:id="rId32"/>
    <p:sldId id="1036" r:id="rId33"/>
    <p:sldId id="1037" r:id="rId34"/>
    <p:sldId id="1038" r:id="rId35"/>
    <p:sldId id="1039" r:id="rId36"/>
    <p:sldId id="1040" r:id="rId37"/>
    <p:sldId id="1041" r:id="rId38"/>
    <p:sldId id="1042" r:id="rId39"/>
    <p:sldId id="1043" r:id="rId40"/>
    <p:sldId id="1044" r:id="rId41"/>
    <p:sldId id="1045" r:id="rId42"/>
    <p:sldId id="796" r:id="rId43"/>
    <p:sldId id="797" r:id="rId4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0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CSE310 Human-Computer Interaction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#9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de-DE" sz="2900" dirty="0" err="1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Techniques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839200" cy="5334000"/>
          </a:xfrm>
        </p:spPr>
        <p:txBody>
          <a:bodyPr anchor="t" anchorCtr="0">
            <a:normAutofit fontScale="92500" lnSpcReduction="10000"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Learn </a:t>
            </a:r>
            <a:r>
              <a:rPr lang="en-US" sz="2800" dirty="0" smtClean="0"/>
              <a:t>evaluation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Goals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Techniques,</a:t>
            </a:r>
          </a:p>
          <a:p>
            <a:pPr lvl="2" algn="just">
              <a:lnSpc>
                <a:spcPct val="90000"/>
              </a:lnSpc>
              <a:defRPr/>
            </a:pPr>
            <a:r>
              <a:rPr lang="en-US" sz="2300" dirty="0" smtClean="0"/>
              <a:t> Experiments</a:t>
            </a:r>
          </a:p>
          <a:p>
            <a:pPr lvl="2" algn="just">
              <a:lnSpc>
                <a:spcPct val="90000"/>
              </a:lnSpc>
              <a:defRPr/>
            </a:pPr>
            <a:r>
              <a:rPr lang="en-US" sz="2300" dirty="0" smtClean="0"/>
              <a:t>Analysis</a:t>
            </a:r>
          </a:p>
          <a:p>
            <a:pPr lvl="2" algn="just">
              <a:lnSpc>
                <a:spcPct val="90000"/>
              </a:lnSpc>
              <a:defRPr/>
            </a:pPr>
            <a:r>
              <a:rPr lang="en-US" sz="2300" dirty="0" smtClean="0"/>
              <a:t>Observation</a:t>
            </a:r>
          </a:p>
          <a:p>
            <a:pPr lvl="2" algn="just">
              <a:lnSpc>
                <a:spcPct val="90000"/>
              </a:lnSpc>
              <a:defRPr/>
            </a:pPr>
            <a:r>
              <a:rPr lang="en-US" sz="2300" dirty="0" smtClean="0"/>
              <a:t>Queries</a:t>
            </a:r>
          </a:p>
          <a:p>
            <a:pPr lvl="2" algn="just">
              <a:lnSpc>
                <a:spcPct val="90000"/>
              </a:lnSpc>
              <a:defRPr/>
            </a:pPr>
            <a:r>
              <a:rPr lang="en-US" sz="2300" dirty="0" smtClean="0"/>
              <a:t>Physiological methods</a:t>
            </a:r>
          </a:p>
          <a:p>
            <a:pPr lvl="2" algn="just">
              <a:lnSpc>
                <a:spcPct val="90000"/>
              </a:lnSpc>
              <a:defRPr/>
            </a:pPr>
            <a:r>
              <a:rPr lang="en-US" sz="2300" dirty="0" smtClean="0"/>
              <a:t>…</a:t>
            </a:r>
            <a:endParaRPr lang="en-US" sz="2300" dirty="0" smtClean="0"/>
          </a:p>
          <a:p>
            <a:pPr algn="just">
              <a:lnSpc>
                <a:spcPct val="90000"/>
              </a:lnSpc>
              <a:defRPr/>
            </a:pPr>
            <a:endParaRPr lang="en-US" sz="2800" dirty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</a:t>
            </a:r>
            <a:r>
              <a:rPr lang="en-US" sz="2800" dirty="0" smtClean="0"/>
              <a:t>how to design evaluation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Cognitive walkthrough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Heuristic evaluation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en-US" sz="2600" dirty="0" smtClean="0"/>
              <a:t>User participation in evaluation</a:t>
            </a:r>
            <a:endParaRPr lang="en-US" sz="2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 vert="horz" lIns="0" rIns="0" bIns="0" anchor="b">
            <a:normAutofit/>
          </a:bodyPr>
          <a:lstStyle/>
          <a:p>
            <a:r>
              <a:rPr lang="en-US" altLang="de-DE"/>
              <a:t>Evaluation Techniques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de-DE" sz="2400" smtClean="0"/>
              <a:t>Evaluation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de-DE" sz="2000" smtClean="0"/>
              <a:t>tests usability and functionality of system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de-DE" sz="2000" smtClean="0"/>
              <a:t>occurs in laboratory, field and/or in</a:t>
            </a:r>
            <a:r>
              <a:rPr lang="en-GB" altLang="de-DE" sz="2000" smtClean="0"/>
              <a:t> </a:t>
            </a:r>
            <a:r>
              <a:rPr lang="en-US" altLang="de-DE" sz="2000" smtClean="0"/>
              <a:t>collaboration with users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de-DE" sz="2000" smtClean="0"/>
              <a:t>evaluates both design and implementation</a:t>
            </a:r>
            <a:endParaRPr lang="en-GB" altLang="de-DE" sz="2000" smtClean="0"/>
          </a:p>
          <a:p>
            <a:pPr lvl="1" eaLnBrk="1" hangingPunct="1">
              <a:spcBef>
                <a:spcPct val="50000"/>
              </a:spcBef>
            </a:pPr>
            <a:r>
              <a:rPr lang="en-US" altLang="de-DE" sz="2000" smtClean="0"/>
              <a:t>should be considered at all stages in</a:t>
            </a:r>
            <a:r>
              <a:rPr lang="en-GB" altLang="de-DE" sz="2000" smtClean="0"/>
              <a:t> </a:t>
            </a:r>
            <a:r>
              <a:rPr lang="en-US" altLang="de-DE" sz="2000" smtClean="0"/>
              <a:t>the design life cycle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9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Goals of Evaluation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assess extent of system functionality</a:t>
            </a:r>
          </a:p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assess effect of interface on user</a:t>
            </a:r>
          </a:p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identify specific problems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3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de-DE" smtClean="0"/>
              <a:t>Evaluating Designs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Cognitive Walkthrough</a:t>
            </a:r>
          </a:p>
          <a:p>
            <a:pPr eaLnBrk="1" hangingPunct="1"/>
            <a:r>
              <a:rPr lang="en-GB" altLang="de-DE" smtClean="0"/>
              <a:t>Heuristic Evaluation</a:t>
            </a:r>
          </a:p>
          <a:p>
            <a:pPr eaLnBrk="1" hangingPunct="1"/>
            <a:r>
              <a:rPr lang="en-GB" altLang="de-DE" smtClean="0"/>
              <a:t>Review-based evaluation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3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Cognitive Walkthrough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defTabSz="673100" eaLnBrk="1" hangingPunct="1">
              <a:buFontTx/>
              <a:buNone/>
            </a:pPr>
            <a:r>
              <a:rPr lang="en-GB" altLang="de-DE" smtClean="0"/>
              <a:t>Proposed by Polson </a:t>
            </a:r>
            <a:r>
              <a:rPr lang="en-GB" altLang="de-DE" i="1" smtClean="0"/>
              <a:t>et al.</a:t>
            </a:r>
            <a:endParaRPr lang="en-GB" altLang="de-DE" smtClean="0"/>
          </a:p>
          <a:p>
            <a:pPr marL="476250" lvl="1" defTabSz="673100" eaLnBrk="1" hangingPunct="1"/>
            <a:r>
              <a:rPr lang="en-GB" altLang="de-DE" smtClean="0"/>
              <a:t>evaluates design on how well it supports user in learning task</a:t>
            </a:r>
          </a:p>
          <a:p>
            <a:pPr marL="476250" lvl="1" defTabSz="673100" eaLnBrk="1" hangingPunct="1"/>
            <a:r>
              <a:rPr lang="en-GB" altLang="de-DE" smtClean="0"/>
              <a:t>usually performed by expert in cognitive psychology</a:t>
            </a:r>
          </a:p>
          <a:p>
            <a:pPr marL="476250" lvl="1" defTabSz="673100" eaLnBrk="1" hangingPunct="1"/>
            <a:r>
              <a:rPr lang="en-GB" altLang="de-DE" smtClean="0"/>
              <a:t>expert ‘walks </a:t>
            </a:r>
            <a:r>
              <a:rPr lang="tr-TR" altLang="de-DE" smtClean="0"/>
              <a:t>through</a:t>
            </a:r>
            <a:r>
              <a:rPr lang="en-GB" altLang="de-DE" smtClean="0"/>
              <a:t>’ design to identify potential problems using psychological principles</a:t>
            </a:r>
          </a:p>
          <a:p>
            <a:pPr marL="476250" lvl="1" defTabSz="673100" eaLnBrk="1" hangingPunct="1"/>
            <a:r>
              <a:rPr lang="en-GB" altLang="de-DE" smtClean="0"/>
              <a:t>forms used to guide analysis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6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2800" smtClean="0"/>
              <a:t>Cognitive Walkthrough (ctd)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For each task walkthrough considers</a:t>
            </a:r>
          </a:p>
          <a:p>
            <a:pPr lvl="1" eaLnBrk="1" hangingPunct="1"/>
            <a:r>
              <a:rPr lang="en-GB" altLang="de-DE" smtClean="0"/>
              <a:t>what impact will interaction have on user?</a:t>
            </a:r>
          </a:p>
          <a:p>
            <a:pPr lvl="1" eaLnBrk="1" hangingPunct="1"/>
            <a:r>
              <a:rPr lang="en-GB" altLang="de-DE" smtClean="0"/>
              <a:t>what cognitive processes are required?</a:t>
            </a:r>
          </a:p>
          <a:p>
            <a:pPr lvl="1" eaLnBrk="1" hangingPunct="1"/>
            <a:r>
              <a:rPr lang="en-GB" altLang="de-DE" smtClean="0"/>
              <a:t>what learning problems may occur?</a:t>
            </a:r>
          </a:p>
          <a:p>
            <a:pPr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Analysis focuses on goals and knowledge: does the design lead the user to generate the correct goals?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Heuristic Evaluation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Proposed by Nielsen and Molich.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usability criteria (heuristics) are identified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design examined by experts to see if these are violated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Example heuristics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system behaviour is predictable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system behaviour is consistent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feedback is provided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Heuristic evaluation `debugs' design.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1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Review-based evaluation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Results from the literature used to support or refute parts of design.</a:t>
            </a:r>
          </a:p>
          <a:p>
            <a:pPr lvl="4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Care needed to ensure results are transferable to new design.</a:t>
            </a:r>
          </a:p>
          <a:p>
            <a:pPr lvl="4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Model-based evaluation</a:t>
            </a:r>
          </a:p>
          <a:p>
            <a:pPr lvl="3" eaLnBrk="1" hangingPunct="1">
              <a:lnSpc>
                <a:spcPct val="90000"/>
              </a:lnSpc>
              <a:buFont typeface="Times" panose="02020603050405020304" pitchFamily="18" charset="0"/>
              <a:buChar char="•"/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Cognitive models used to filter design options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e.g. GOMS prediction of user performance.</a:t>
            </a:r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Design rationale can also provide useful evaluation information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57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altLang="de-DE" smtClean="0"/>
              <a:t>Evaluating through user Participation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699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Laboratory studies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Advantages: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specialist equipment available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uninterrupted environment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Disadvantages: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lack of context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difficult to observe several users cooperating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Appropriate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if system location is dangerous or impractical for constrained single user systems to allow controlled manipulation of use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43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Field Studies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Advantages: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natural environment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context retained (though observation may alter it)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longitudinal studies possible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Disadvantages: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distractions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noise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Appropriate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where context is crucial for longitudinal studies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82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altLang="de-DE" smtClean="0"/>
              <a:t>Evaluating Implementations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/>
            <a:r>
              <a:rPr lang="en-GB" altLang="de-DE" smtClean="0"/>
              <a:t>Requires an artefact:</a:t>
            </a:r>
          </a:p>
          <a:p>
            <a:pPr algn="l" eaLnBrk="1" hangingPunct="1"/>
            <a:r>
              <a:rPr lang="en-GB" altLang="de-DE" smtClean="0"/>
              <a:t>	simulation, prototype,</a:t>
            </a:r>
          </a:p>
          <a:p>
            <a:pPr algn="l" eaLnBrk="1" hangingPunct="1"/>
            <a:r>
              <a:rPr lang="en-GB" altLang="de-DE" smtClean="0"/>
              <a:t>	full implementation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23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Experimental evaluation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40000"/>
              </a:spcAft>
            </a:pPr>
            <a:r>
              <a:rPr lang="en-GB" altLang="de-DE" sz="2400" smtClean="0"/>
              <a:t>controlled evaluation of specific aspects of interactive behaviour</a:t>
            </a:r>
          </a:p>
          <a:p>
            <a:pPr eaLnBrk="1" hangingPunct="1">
              <a:spcAft>
                <a:spcPct val="40000"/>
              </a:spcAft>
            </a:pPr>
            <a:r>
              <a:rPr lang="en-GB" altLang="de-DE" sz="2400" smtClean="0"/>
              <a:t>evaluator chooses hypothesis to be tested</a:t>
            </a:r>
          </a:p>
          <a:p>
            <a:pPr eaLnBrk="1" hangingPunct="1">
              <a:spcAft>
                <a:spcPct val="40000"/>
              </a:spcAft>
            </a:pPr>
            <a:r>
              <a:rPr lang="en-GB" altLang="de-DE" sz="2400" smtClean="0"/>
              <a:t>a number of experimental conditions are considered which differ only in the value of some controlled variable.</a:t>
            </a:r>
          </a:p>
          <a:p>
            <a:pPr eaLnBrk="1" hangingPunct="1">
              <a:spcAft>
                <a:spcPct val="20000"/>
              </a:spcAft>
            </a:pPr>
            <a:r>
              <a:rPr lang="en-GB" altLang="de-DE" sz="2400" smtClean="0"/>
              <a:t>changes in behavioural measure are attributed to different conditions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99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Experimental factors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Subjects</a:t>
            </a:r>
          </a:p>
          <a:p>
            <a:pPr lvl="1" eaLnBrk="1" hangingPunct="1"/>
            <a:r>
              <a:rPr lang="en-GB" altLang="de-DE" smtClean="0"/>
              <a:t>who – representative,  sufficient sample</a:t>
            </a:r>
          </a:p>
          <a:p>
            <a:pPr eaLnBrk="1" hangingPunct="1"/>
            <a:r>
              <a:rPr lang="en-GB" altLang="de-DE" smtClean="0"/>
              <a:t>Variables</a:t>
            </a:r>
          </a:p>
          <a:p>
            <a:pPr lvl="1" eaLnBrk="1" hangingPunct="1"/>
            <a:r>
              <a:rPr lang="en-GB" altLang="de-DE" smtClean="0"/>
              <a:t>things to modify and measure</a:t>
            </a:r>
          </a:p>
          <a:p>
            <a:pPr eaLnBrk="1" hangingPunct="1"/>
            <a:r>
              <a:rPr lang="en-GB" altLang="de-DE" smtClean="0"/>
              <a:t>Hypothesis</a:t>
            </a:r>
          </a:p>
          <a:p>
            <a:pPr lvl="1" eaLnBrk="1" hangingPunct="1"/>
            <a:r>
              <a:rPr lang="en-GB" altLang="de-DE" smtClean="0"/>
              <a:t>what you’d like to show</a:t>
            </a:r>
          </a:p>
          <a:p>
            <a:pPr eaLnBrk="1" hangingPunct="1"/>
            <a:r>
              <a:rPr lang="en-GB" altLang="de-DE" smtClean="0"/>
              <a:t>Experimental design</a:t>
            </a:r>
          </a:p>
          <a:p>
            <a:pPr lvl="1" eaLnBrk="1" hangingPunct="1"/>
            <a:r>
              <a:rPr lang="en-GB" altLang="de-DE" smtClean="0"/>
              <a:t>how you are going to do it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79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Variables</a:t>
            </a:r>
            <a:endParaRPr lang="en-GB" altLang="de-DE" sz="28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4" eaLnBrk="1" hangingPunct="1"/>
            <a:endParaRPr lang="en-GB" altLang="de-DE" sz="1400" smtClean="0"/>
          </a:p>
          <a:p>
            <a:pPr eaLnBrk="1" hangingPunct="1"/>
            <a:r>
              <a:rPr lang="en-GB" altLang="de-DE" sz="2400" smtClean="0"/>
              <a:t>independent variable (IV)</a:t>
            </a:r>
          </a:p>
          <a:p>
            <a:pPr lvl="1" eaLnBrk="1" hangingPunct="1">
              <a:buFontTx/>
              <a:buChar char=" "/>
            </a:pPr>
            <a:r>
              <a:rPr lang="en-GB" altLang="de-DE" sz="2000" smtClean="0"/>
              <a:t>characteristic changed to produce different conditions</a:t>
            </a:r>
          </a:p>
          <a:p>
            <a:pPr lvl="1" eaLnBrk="1" hangingPunct="1">
              <a:buFontTx/>
              <a:buChar char=" "/>
            </a:pPr>
            <a:r>
              <a:rPr lang="en-GB" altLang="de-DE" sz="2000" smtClean="0"/>
              <a:t>e.g. interface style, number of menu items</a:t>
            </a:r>
          </a:p>
          <a:p>
            <a:pPr lvl="1" eaLnBrk="1" hangingPunct="1">
              <a:buFontTx/>
              <a:buChar char=" "/>
            </a:pPr>
            <a:endParaRPr lang="en-GB" altLang="de-DE" sz="2000" smtClean="0"/>
          </a:p>
          <a:p>
            <a:pPr eaLnBrk="1" hangingPunct="1"/>
            <a:r>
              <a:rPr lang="en-GB" altLang="de-DE" sz="2400" smtClean="0"/>
              <a:t>dependent variable (DV)</a:t>
            </a:r>
          </a:p>
          <a:p>
            <a:pPr lvl="1" eaLnBrk="1" hangingPunct="1">
              <a:buFontTx/>
              <a:buChar char=" "/>
            </a:pPr>
            <a:r>
              <a:rPr lang="en-GB" altLang="de-DE" sz="2000" smtClean="0"/>
              <a:t>characteristics measured in the experiment</a:t>
            </a:r>
          </a:p>
          <a:p>
            <a:pPr lvl="1" eaLnBrk="1" hangingPunct="1">
              <a:buFontTx/>
              <a:buChar char=" "/>
            </a:pPr>
            <a:r>
              <a:rPr lang="en-GB" altLang="de-DE" sz="2000" smtClean="0"/>
              <a:t>e.g. time taken, number of errors.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387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Hypothesis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prediction of outcome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framed in terms of IV and DV</a:t>
            </a:r>
          </a:p>
          <a:p>
            <a:pPr lvl="4" eaLnBrk="1" hangingPunct="1">
              <a:lnSpc>
                <a:spcPct val="90000"/>
              </a:lnSpc>
              <a:buFontTx/>
              <a:buChar char=" "/>
            </a:pPr>
            <a:endParaRPr lang="en-GB" altLang="de-DE" sz="1600" smtClean="0"/>
          </a:p>
          <a:p>
            <a:pPr lvl="1" eaLnBrk="1" hangingPunct="1">
              <a:lnSpc>
                <a:spcPct val="90000"/>
              </a:lnSpc>
              <a:buFontTx/>
              <a:buChar char=" "/>
            </a:pPr>
            <a:r>
              <a:rPr lang="en-GB" altLang="de-DE" sz="2000" smtClean="0"/>
              <a:t>e.g. “error rate will increase as font size decreases”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null hypothesis: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states no difference between conditions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aim is to disprove this</a:t>
            </a:r>
          </a:p>
          <a:p>
            <a:pPr lvl="4" eaLnBrk="1" hangingPunct="1">
              <a:lnSpc>
                <a:spcPct val="90000"/>
              </a:lnSpc>
              <a:buFontTx/>
              <a:buChar char=" "/>
            </a:pPr>
            <a:endParaRPr lang="en-GB" altLang="de-DE" sz="1600" smtClean="0"/>
          </a:p>
          <a:p>
            <a:pPr lvl="1" eaLnBrk="1" hangingPunct="1">
              <a:lnSpc>
                <a:spcPct val="90000"/>
              </a:lnSpc>
              <a:buFontTx/>
              <a:buChar char=" "/>
            </a:pPr>
            <a:r>
              <a:rPr lang="en-GB" altLang="de-DE" sz="2000" smtClean="0"/>
              <a:t>e.g. null hyp. = “no change with font size”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58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Experimental design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within groups design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each subject performs experiment under each condition.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transfer of learning possible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less costly and less likely to suffer from user variation.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between groups design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	each subject performs under only one condition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	no transfer of learning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	more users required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	variation can bias results.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97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Analysis of data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Before you start to do any statistics: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look at data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save original data</a:t>
            </a:r>
          </a:p>
          <a:p>
            <a:pPr lvl="2"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Choice of statistical technique depends 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type of data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information required</a:t>
            </a:r>
          </a:p>
          <a:p>
            <a:pPr lvl="2"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Type of data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discrete  -  finite number of 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continuous  -  any value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45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Analysis - types of test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parametric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assume normal distribution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robust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powerful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non-parametric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do not assume normal distribution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less powerful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more reliable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contingency table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classify data by discrete attributes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count number of data items in each group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42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Analysis of data (cont.)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What information is required?</a:t>
            </a:r>
          </a:p>
          <a:p>
            <a:pPr lvl="1" eaLnBrk="1" hangingPunct="1"/>
            <a:r>
              <a:rPr lang="en-GB" altLang="de-DE" smtClean="0"/>
              <a:t>is there a difference?</a:t>
            </a:r>
          </a:p>
          <a:p>
            <a:pPr lvl="1" eaLnBrk="1" hangingPunct="1"/>
            <a:r>
              <a:rPr lang="en-GB" altLang="de-DE" smtClean="0"/>
              <a:t>how big is the difference?</a:t>
            </a:r>
          </a:p>
          <a:p>
            <a:pPr lvl="1" eaLnBrk="1" hangingPunct="1"/>
            <a:r>
              <a:rPr lang="en-GB" altLang="de-DE" smtClean="0"/>
              <a:t>how accurate is the estimate?</a:t>
            </a:r>
          </a:p>
          <a:p>
            <a:pPr lvl="3"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Parametric and non-parametric tests mainly address first of these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1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Experimental studies on groups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de-DE" smtClean="0"/>
              <a:t>More difficult than single-user experiments</a:t>
            </a:r>
          </a:p>
          <a:p>
            <a:pPr eaLnBrk="1" hangingPunct="1"/>
            <a:endParaRPr lang="en-GB" altLang="de-DE" smtClean="0"/>
          </a:p>
          <a:p>
            <a:pPr eaLnBrk="1" hangingPunct="1">
              <a:buFontTx/>
              <a:buNone/>
            </a:pPr>
            <a:r>
              <a:rPr lang="en-GB" altLang="de-DE" smtClean="0"/>
              <a:t>Problems with:</a:t>
            </a:r>
          </a:p>
          <a:p>
            <a:pPr lvl="1" eaLnBrk="1" hangingPunct="1"/>
            <a:r>
              <a:rPr lang="en-GB" altLang="de-DE" smtClean="0"/>
              <a:t>subject groups</a:t>
            </a:r>
          </a:p>
          <a:p>
            <a:pPr lvl="1" eaLnBrk="1" hangingPunct="1"/>
            <a:r>
              <a:rPr lang="en-GB" altLang="de-DE" smtClean="0"/>
              <a:t>choice of task</a:t>
            </a:r>
          </a:p>
          <a:p>
            <a:pPr lvl="1" eaLnBrk="1" hangingPunct="1"/>
            <a:r>
              <a:rPr lang="en-GB" altLang="de-DE" smtClean="0"/>
              <a:t>data gathering</a:t>
            </a:r>
          </a:p>
          <a:p>
            <a:pPr lvl="1" eaLnBrk="1" hangingPunct="1"/>
            <a:r>
              <a:rPr lang="en-GB" altLang="de-DE" smtClean="0"/>
              <a:t>analysis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7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Subject groups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80000"/>
              </a:spcBef>
              <a:buFontTx/>
              <a:buNone/>
            </a:pPr>
            <a:r>
              <a:rPr lang="en-GB" altLang="de-DE" sz="2400" smtClean="0"/>
              <a:t>larger number of subjects</a:t>
            </a:r>
            <a:br>
              <a:rPr lang="en-GB" altLang="de-DE" sz="2400" smtClean="0"/>
            </a:br>
            <a:r>
              <a:rPr lang="en-GB" altLang="de-DE" sz="2400" smtClean="0"/>
              <a:t>			</a:t>
            </a:r>
            <a:r>
              <a:rPr lang="en-GB" altLang="de-DE" sz="2400" smtClean="0">
                <a:sym typeface="Symbol" panose="05050102010706020507" pitchFamily="18" charset="2"/>
              </a:rPr>
              <a:t></a:t>
            </a:r>
            <a:r>
              <a:rPr lang="en-GB" altLang="de-DE" sz="2400" smtClean="0"/>
              <a:t>  more expensive</a:t>
            </a:r>
          </a:p>
          <a:p>
            <a:pPr eaLnBrk="1" hangingPunct="1">
              <a:spcBef>
                <a:spcPct val="80000"/>
              </a:spcBef>
              <a:buFontTx/>
              <a:buNone/>
            </a:pPr>
            <a:r>
              <a:rPr lang="en-GB" altLang="de-DE" sz="2400" smtClean="0"/>
              <a:t>longer time to `settle down’</a:t>
            </a:r>
            <a:br>
              <a:rPr lang="en-GB" altLang="de-DE" sz="2400" smtClean="0"/>
            </a:br>
            <a:r>
              <a:rPr lang="en-GB" altLang="de-DE" sz="2400" smtClean="0"/>
              <a:t>			… even more variation!</a:t>
            </a:r>
          </a:p>
          <a:p>
            <a:pPr eaLnBrk="1" hangingPunct="1">
              <a:spcBef>
                <a:spcPct val="80000"/>
              </a:spcBef>
              <a:buFontTx/>
              <a:buNone/>
            </a:pPr>
            <a:r>
              <a:rPr lang="en-GB" altLang="de-DE" sz="2400" smtClean="0"/>
              <a:t>difficult to timetable</a:t>
            </a:r>
          </a:p>
          <a:p>
            <a:pPr eaLnBrk="1" hangingPunct="1">
              <a:spcBef>
                <a:spcPct val="80000"/>
              </a:spcBef>
              <a:buFontTx/>
              <a:buNone/>
            </a:pPr>
            <a:r>
              <a:rPr lang="en-GB" altLang="de-DE" sz="2400" smtClean="0"/>
              <a:t>so … often only three or four groups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057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3200" smtClean="0"/>
              <a:t>T</a:t>
            </a:r>
            <a:r>
              <a:rPr lang="en-GB" altLang="de-DE" smtClean="0"/>
              <a:t>he task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tabLst>
                <a:tab pos="3522663" algn="l"/>
              </a:tabLst>
            </a:pPr>
            <a:r>
              <a:rPr lang="en-GB" altLang="de-DE" sz="2400" smtClean="0"/>
              <a:t>must encourage cooperation</a:t>
            </a:r>
          </a:p>
          <a:p>
            <a:pPr eaLnBrk="1" hangingPunct="1">
              <a:buFontTx/>
              <a:buNone/>
              <a:tabLst>
                <a:tab pos="3522663" algn="l"/>
              </a:tabLst>
            </a:pPr>
            <a:endParaRPr lang="en-GB" altLang="de-DE" sz="1000" smtClean="0"/>
          </a:p>
          <a:p>
            <a:pPr eaLnBrk="1" hangingPunct="1">
              <a:buFontTx/>
              <a:buNone/>
              <a:tabLst>
                <a:tab pos="3522663" algn="l"/>
              </a:tabLst>
            </a:pPr>
            <a:r>
              <a:rPr lang="en-GB" altLang="de-DE" sz="2400" smtClean="0"/>
              <a:t>perhaps involve multiple channels</a:t>
            </a:r>
          </a:p>
          <a:p>
            <a:pPr eaLnBrk="1" hangingPunct="1">
              <a:buFontTx/>
              <a:buNone/>
              <a:tabLst>
                <a:tab pos="3522663" algn="l"/>
              </a:tabLst>
            </a:pPr>
            <a:endParaRPr lang="en-GB" altLang="de-DE" sz="1000" smtClean="0"/>
          </a:p>
          <a:p>
            <a:pPr eaLnBrk="1" hangingPunct="1">
              <a:buFontTx/>
              <a:buNone/>
              <a:tabLst>
                <a:tab pos="3522663" algn="l"/>
              </a:tabLst>
            </a:pPr>
            <a:r>
              <a:rPr lang="en-GB" altLang="de-DE" sz="2400" smtClean="0"/>
              <a:t>options:</a:t>
            </a:r>
          </a:p>
          <a:p>
            <a:pPr lvl="1" eaLnBrk="1" hangingPunct="1">
              <a:tabLst>
                <a:tab pos="3522663" algn="l"/>
              </a:tabLst>
            </a:pPr>
            <a:r>
              <a:rPr lang="en-GB" altLang="de-DE" sz="2000" smtClean="0"/>
              <a:t>creative task	</a:t>
            </a:r>
            <a:r>
              <a:rPr lang="en-GB" altLang="de-DE" sz="1600" smtClean="0"/>
              <a:t>e.g. ‘</a:t>
            </a:r>
            <a:r>
              <a:rPr lang="en-GB" altLang="de-DE" sz="1600" i="1" smtClean="0"/>
              <a:t>write a short report on …</a:t>
            </a:r>
            <a:r>
              <a:rPr lang="en-GB" altLang="de-DE" sz="1600" smtClean="0"/>
              <a:t>’</a:t>
            </a:r>
            <a:endParaRPr lang="en-GB" altLang="de-DE" sz="1800" smtClean="0"/>
          </a:p>
          <a:p>
            <a:pPr lvl="1" eaLnBrk="1" hangingPunct="1">
              <a:tabLst>
                <a:tab pos="3522663" algn="l"/>
              </a:tabLst>
            </a:pPr>
            <a:r>
              <a:rPr lang="en-GB" altLang="de-DE" sz="2000" smtClean="0"/>
              <a:t>decision games	</a:t>
            </a:r>
            <a:r>
              <a:rPr lang="en-GB" altLang="de-DE" sz="1600" smtClean="0"/>
              <a:t>e.g. desert survival task</a:t>
            </a:r>
          </a:p>
          <a:p>
            <a:pPr lvl="1" eaLnBrk="1" hangingPunct="1">
              <a:tabLst>
                <a:tab pos="3522663" algn="l"/>
              </a:tabLst>
            </a:pPr>
            <a:r>
              <a:rPr lang="en-GB" altLang="de-DE" sz="2000" smtClean="0"/>
              <a:t>control task	</a:t>
            </a:r>
            <a:r>
              <a:rPr lang="en-GB" altLang="de-DE" sz="1600" smtClean="0"/>
              <a:t>e.g. ARKola bottling plant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11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Data gathering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z="2400" smtClean="0"/>
              <a:t>several video cameras</a:t>
            </a:r>
            <a:br>
              <a:rPr lang="en-GB" altLang="de-DE" sz="2400" smtClean="0"/>
            </a:br>
            <a:r>
              <a:rPr lang="en-GB" altLang="de-DE" sz="2400" smtClean="0"/>
              <a:t>	+ direct logging of application</a:t>
            </a:r>
          </a:p>
          <a:p>
            <a:pPr eaLnBrk="1" hangingPunct="1"/>
            <a:endParaRPr lang="en-GB" altLang="de-DE" sz="1000" smtClean="0"/>
          </a:p>
          <a:p>
            <a:pPr eaLnBrk="1" hangingPunct="1">
              <a:buFontTx/>
              <a:buNone/>
            </a:pPr>
            <a:r>
              <a:rPr lang="en-GB" altLang="de-DE" sz="2400" smtClean="0"/>
              <a:t>problems:</a:t>
            </a:r>
          </a:p>
          <a:p>
            <a:pPr lvl="1" eaLnBrk="1" hangingPunct="1"/>
            <a:r>
              <a:rPr lang="en-GB" altLang="de-DE" sz="2000" smtClean="0"/>
              <a:t>synchronisation</a:t>
            </a:r>
          </a:p>
          <a:p>
            <a:pPr lvl="1" eaLnBrk="1" hangingPunct="1"/>
            <a:r>
              <a:rPr lang="en-GB" altLang="de-DE" sz="2000" smtClean="0"/>
              <a:t>sheer volume!</a:t>
            </a:r>
          </a:p>
          <a:p>
            <a:pPr eaLnBrk="1" hangingPunct="1"/>
            <a:endParaRPr lang="en-GB" altLang="de-DE" sz="1000" smtClean="0"/>
          </a:p>
          <a:p>
            <a:pPr eaLnBrk="1" hangingPunct="1">
              <a:buFontTx/>
              <a:buNone/>
            </a:pPr>
            <a:r>
              <a:rPr lang="en-GB" altLang="de-DE" sz="2400" smtClean="0"/>
              <a:t>one solution:</a:t>
            </a:r>
          </a:p>
          <a:p>
            <a:pPr lvl="1" eaLnBrk="1" hangingPunct="1"/>
            <a:r>
              <a:rPr lang="en-GB" altLang="de-DE" sz="2000" smtClean="0"/>
              <a:t>record from each perspective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13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Analysis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z="2000" smtClean="0"/>
              <a:t>N.B. vast variation between groups</a:t>
            </a:r>
          </a:p>
          <a:p>
            <a:pPr eaLnBrk="1" hangingPunct="1">
              <a:buFontTx/>
              <a:buNone/>
            </a:pPr>
            <a:endParaRPr lang="en-GB" altLang="de-DE" sz="1000" smtClean="0"/>
          </a:p>
          <a:p>
            <a:pPr eaLnBrk="1" hangingPunct="1">
              <a:buFontTx/>
              <a:buNone/>
            </a:pPr>
            <a:r>
              <a:rPr lang="en-GB" altLang="de-DE" sz="2000" smtClean="0"/>
              <a:t>solutions:</a:t>
            </a:r>
          </a:p>
          <a:p>
            <a:pPr lvl="1" eaLnBrk="1" hangingPunct="1"/>
            <a:r>
              <a:rPr lang="en-GB" altLang="de-DE" sz="1800" smtClean="0"/>
              <a:t>within groups experiments</a:t>
            </a:r>
          </a:p>
          <a:p>
            <a:pPr lvl="1" eaLnBrk="1" hangingPunct="1"/>
            <a:r>
              <a:rPr lang="en-GB" altLang="de-DE" sz="1800" smtClean="0"/>
              <a:t>micro-analysis (e.g., gaps in speech)</a:t>
            </a:r>
          </a:p>
          <a:p>
            <a:pPr lvl="1" eaLnBrk="1" hangingPunct="1"/>
            <a:r>
              <a:rPr lang="en-GB" altLang="de-DE" sz="1800" smtClean="0"/>
              <a:t>anecdotal and qualitative analysis</a:t>
            </a:r>
          </a:p>
          <a:p>
            <a:pPr eaLnBrk="1" hangingPunct="1">
              <a:buFontTx/>
              <a:buNone/>
            </a:pPr>
            <a:endParaRPr lang="en-GB" altLang="de-DE" sz="1000" smtClean="0"/>
          </a:p>
          <a:p>
            <a:pPr eaLnBrk="1" hangingPunct="1">
              <a:buFontTx/>
              <a:buNone/>
            </a:pPr>
            <a:r>
              <a:rPr lang="en-GB" altLang="de-DE" sz="2000" smtClean="0"/>
              <a:t>look at interactions between group and media</a:t>
            </a:r>
          </a:p>
          <a:p>
            <a:pPr eaLnBrk="1" hangingPunct="1">
              <a:buFontTx/>
              <a:buNone/>
            </a:pPr>
            <a:endParaRPr lang="en-GB" altLang="de-DE" sz="1000" smtClean="0"/>
          </a:p>
          <a:p>
            <a:pPr eaLnBrk="1" hangingPunct="1">
              <a:buFontTx/>
              <a:buNone/>
            </a:pPr>
            <a:r>
              <a:rPr lang="en-GB" altLang="de-DE" sz="2000" smtClean="0"/>
              <a:t>controlled experiments may `waste' resources!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93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Field studies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z="2000" smtClean="0"/>
              <a:t>Experiments dominated by group formation</a:t>
            </a:r>
          </a:p>
          <a:p>
            <a:pPr eaLnBrk="1" hangingPunct="1">
              <a:buFontTx/>
              <a:buNone/>
            </a:pPr>
            <a:endParaRPr lang="en-GB" altLang="de-DE" sz="1600" smtClean="0"/>
          </a:p>
          <a:p>
            <a:pPr eaLnBrk="1" hangingPunct="1">
              <a:buFontTx/>
              <a:buNone/>
            </a:pPr>
            <a:r>
              <a:rPr lang="en-GB" altLang="de-DE" sz="2000" smtClean="0"/>
              <a:t>Field studies more realistic:</a:t>
            </a:r>
          </a:p>
          <a:p>
            <a:pPr lvl="1" eaLnBrk="1" hangingPunct="1">
              <a:buFontTx/>
              <a:buNone/>
            </a:pPr>
            <a:r>
              <a:rPr lang="en-GB" altLang="de-DE" sz="1800" i="1" smtClean="0"/>
              <a:t>distributed cognition</a:t>
            </a:r>
            <a:r>
              <a:rPr lang="en-GB" altLang="de-DE" sz="1800" smtClean="0"/>
              <a:t> </a:t>
            </a:r>
            <a:r>
              <a:rPr lang="en-GB" altLang="de-DE" sz="1800" smtClean="0">
                <a:sym typeface="Symbol" panose="05050102010706020507" pitchFamily="18" charset="2"/>
              </a:rPr>
              <a:t></a:t>
            </a:r>
            <a:r>
              <a:rPr lang="en-GB" altLang="de-DE" sz="1800" smtClean="0"/>
              <a:t> work studied in context</a:t>
            </a:r>
          </a:p>
          <a:p>
            <a:pPr lvl="1" eaLnBrk="1" hangingPunct="1">
              <a:buFontTx/>
              <a:buNone/>
            </a:pPr>
            <a:r>
              <a:rPr lang="en-GB" altLang="de-DE" sz="1800" smtClean="0"/>
              <a:t>real action is </a:t>
            </a:r>
            <a:r>
              <a:rPr lang="en-GB" altLang="de-DE" sz="1800" i="1" smtClean="0"/>
              <a:t>situated action</a:t>
            </a:r>
            <a:endParaRPr lang="en-GB" altLang="de-DE" sz="1800" smtClean="0"/>
          </a:p>
          <a:p>
            <a:pPr lvl="1" eaLnBrk="1" hangingPunct="1">
              <a:buFontTx/>
              <a:buNone/>
            </a:pPr>
            <a:r>
              <a:rPr lang="en-GB" altLang="de-DE" sz="1800" smtClean="0"/>
              <a:t>physical and social environment both crucial</a:t>
            </a:r>
          </a:p>
          <a:p>
            <a:pPr eaLnBrk="1" hangingPunct="1">
              <a:buFontTx/>
              <a:buNone/>
            </a:pPr>
            <a:endParaRPr lang="en-GB" altLang="de-DE" sz="1600" smtClean="0"/>
          </a:p>
          <a:p>
            <a:pPr eaLnBrk="1" hangingPunct="1">
              <a:buFontTx/>
              <a:buNone/>
            </a:pPr>
            <a:r>
              <a:rPr lang="en-GB" altLang="de-DE" sz="2000" smtClean="0"/>
              <a:t>Contrast:</a:t>
            </a:r>
          </a:p>
          <a:p>
            <a:pPr lvl="1" eaLnBrk="1" hangingPunct="1">
              <a:buFontTx/>
              <a:buNone/>
            </a:pPr>
            <a:r>
              <a:rPr lang="en-GB" altLang="de-DE" sz="1800" smtClean="0"/>
              <a:t>psychology – controlled experiment</a:t>
            </a:r>
          </a:p>
          <a:p>
            <a:pPr lvl="1" eaLnBrk="1" hangingPunct="1">
              <a:buFontTx/>
              <a:buNone/>
            </a:pPr>
            <a:r>
              <a:rPr lang="en-GB" altLang="de-DE" sz="1800" smtClean="0"/>
              <a:t>sociology and anthropology – open study and rich data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80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de-DE" smtClean="0"/>
              <a:t>Observational Methods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GB" altLang="de-DE" sz="2400" smtClean="0"/>
              <a:t>Think Aloud</a:t>
            </a:r>
          </a:p>
          <a:p>
            <a:pPr eaLnBrk="1" hangingPunct="1"/>
            <a:r>
              <a:rPr lang="en-GB" altLang="de-DE" sz="2400" smtClean="0"/>
              <a:t>Cooperative evaluation</a:t>
            </a:r>
          </a:p>
          <a:p>
            <a:pPr eaLnBrk="1" hangingPunct="1"/>
            <a:r>
              <a:rPr lang="en-GB" altLang="de-DE" sz="2400" smtClean="0"/>
              <a:t>Protocol analysis</a:t>
            </a:r>
          </a:p>
          <a:p>
            <a:pPr eaLnBrk="1" hangingPunct="1"/>
            <a:r>
              <a:rPr lang="en-GB" altLang="de-DE" sz="2400" smtClean="0"/>
              <a:t>Automated analysis</a:t>
            </a:r>
          </a:p>
          <a:p>
            <a:pPr eaLnBrk="1" hangingPunct="1"/>
            <a:r>
              <a:rPr lang="en-GB" altLang="de-DE" sz="2400" smtClean="0"/>
              <a:t>Post-task walkthroughs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27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Think Aloud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user observed performing task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user asked to describe what he is doing and why, what he thinks is happening etc.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Advantages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simplicity - requires little expertise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can provide useful insight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can show how system is actually use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Disadvantages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subjective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selective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act of describing may alter task performance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10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Cooperative evaluation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variation on think aloud</a:t>
            </a:r>
          </a:p>
          <a:p>
            <a:pPr eaLnBrk="1" hangingPunct="1"/>
            <a:r>
              <a:rPr lang="en-GB" altLang="de-DE" sz="2400" smtClean="0"/>
              <a:t>user collaborates in evaluation</a:t>
            </a:r>
          </a:p>
          <a:p>
            <a:pPr eaLnBrk="1" hangingPunct="1"/>
            <a:r>
              <a:rPr lang="en-GB" altLang="de-DE" sz="2400" smtClean="0"/>
              <a:t>both user and evaluator can ask each other questions throughout</a:t>
            </a:r>
          </a:p>
          <a:p>
            <a:pPr lvl="4" eaLnBrk="1" hangingPunct="1"/>
            <a:endParaRPr lang="en-GB" altLang="de-DE" smtClean="0"/>
          </a:p>
          <a:p>
            <a:pPr eaLnBrk="1" hangingPunct="1"/>
            <a:r>
              <a:rPr lang="en-GB" altLang="de-DE" sz="2400" smtClean="0"/>
              <a:t>Additional advantages</a:t>
            </a:r>
            <a:endParaRPr lang="en-GB" altLang="de-DE" smtClean="0"/>
          </a:p>
          <a:p>
            <a:pPr lvl="1" eaLnBrk="1" hangingPunct="1"/>
            <a:r>
              <a:rPr lang="en-GB" altLang="de-DE" sz="2000" smtClean="0"/>
              <a:t>less constrained and easier to use</a:t>
            </a:r>
          </a:p>
          <a:p>
            <a:pPr lvl="1" eaLnBrk="1" hangingPunct="1"/>
            <a:r>
              <a:rPr lang="en-GB" altLang="de-DE" sz="2000" smtClean="0"/>
              <a:t>user is encouraged to criticize system</a:t>
            </a:r>
          </a:p>
          <a:p>
            <a:pPr lvl="1" eaLnBrk="1" hangingPunct="1"/>
            <a:r>
              <a:rPr lang="en-GB" altLang="de-DE" sz="2000" smtClean="0"/>
              <a:t>clarification possible</a:t>
            </a:r>
          </a:p>
          <a:p>
            <a:pPr lvl="1" eaLnBrk="1" hangingPunct="1"/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83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Protocol analysis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paper and pencil – </a:t>
            </a:r>
            <a:r>
              <a:rPr lang="en-GB" altLang="de-DE" sz="1800" smtClean="0"/>
              <a:t>cheap,  limited to writing speed</a:t>
            </a:r>
            <a:endParaRPr lang="en-GB" altLang="de-DE" sz="20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audio – </a:t>
            </a:r>
            <a:r>
              <a:rPr lang="en-GB" altLang="de-DE" sz="1800" smtClean="0"/>
              <a:t>good for think aloud,  difficult to match with other protocols</a:t>
            </a:r>
            <a:endParaRPr lang="en-GB" altLang="de-DE" sz="20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video – </a:t>
            </a:r>
            <a:r>
              <a:rPr lang="en-GB" altLang="de-DE" sz="1800" smtClean="0"/>
              <a:t>accurate and realistic,  needs special equipment,  obtrusive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computer logging – </a:t>
            </a:r>
            <a:r>
              <a:rPr lang="en-GB" altLang="de-DE" sz="1800" smtClean="0"/>
              <a:t>automatic and unobtrusive,  large amounts of data difficult to analyze</a:t>
            </a:r>
            <a:endParaRPr lang="en-GB" altLang="de-DE" sz="20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user notebooks – </a:t>
            </a:r>
            <a:r>
              <a:rPr lang="en-GB" altLang="de-DE" sz="1800" smtClean="0"/>
              <a:t>coarse and subjective, useful insights, good for longitudinal studies</a:t>
            </a:r>
            <a:endParaRPr lang="en-GB" altLang="de-DE" sz="2000" smtClean="0"/>
          </a:p>
          <a:p>
            <a:pPr lvl="4" eaLnBrk="1" hangingPunct="1">
              <a:lnSpc>
                <a:spcPct val="90000"/>
              </a:lnSpc>
            </a:pPr>
            <a:endParaRPr lang="en-GB" altLang="de-DE" sz="14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Mixed use in practice.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audio/video transcription difficult and requires skill.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000" smtClean="0"/>
              <a:t>Some automatic support tools available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81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automated analysis – EVA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Workplace project</a:t>
            </a:r>
          </a:p>
          <a:p>
            <a:pPr eaLnBrk="1" hangingPunct="1"/>
            <a:r>
              <a:rPr lang="en-GB" altLang="de-DE" sz="2400" smtClean="0"/>
              <a:t>Post task walkthrough</a:t>
            </a:r>
          </a:p>
          <a:p>
            <a:pPr lvl="1" eaLnBrk="1" hangingPunct="1"/>
            <a:r>
              <a:rPr lang="en-GB" altLang="de-DE" sz="2000" smtClean="0"/>
              <a:t>user reacts on action after the event</a:t>
            </a:r>
          </a:p>
          <a:p>
            <a:pPr lvl="1" eaLnBrk="1" hangingPunct="1"/>
            <a:r>
              <a:rPr lang="en-GB" altLang="de-DE" sz="2000" smtClean="0"/>
              <a:t>used to fill in intention</a:t>
            </a:r>
          </a:p>
          <a:p>
            <a:pPr eaLnBrk="1" hangingPunct="1"/>
            <a:r>
              <a:rPr lang="en-GB" altLang="de-DE" sz="2400" smtClean="0"/>
              <a:t>Advantages</a:t>
            </a:r>
          </a:p>
          <a:p>
            <a:pPr lvl="1" eaLnBrk="1" hangingPunct="1"/>
            <a:r>
              <a:rPr lang="en-GB" altLang="de-DE" sz="2000" smtClean="0"/>
              <a:t>analyst has time to focus on relevant incidents</a:t>
            </a:r>
          </a:p>
          <a:p>
            <a:pPr lvl="1" eaLnBrk="1" hangingPunct="1"/>
            <a:r>
              <a:rPr lang="en-GB" altLang="de-DE" sz="2000" smtClean="0"/>
              <a:t>avoid excessive interruption of task </a:t>
            </a:r>
          </a:p>
          <a:p>
            <a:pPr eaLnBrk="1" hangingPunct="1"/>
            <a:r>
              <a:rPr lang="en-GB" altLang="de-DE" sz="2400" smtClean="0"/>
              <a:t>Disadvantages</a:t>
            </a:r>
          </a:p>
          <a:p>
            <a:pPr lvl="1" eaLnBrk="1" hangingPunct="1"/>
            <a:r>
              <a:rPr lang="en-GB" altLang="de-DE" sz="2000" smtClean="0"/>
              <a:t>lack of freshness</a:t>
            </a:r>
          </a:p>
          <a:p>
            <a:pPr lvl="1" eaLnBrk="1" hangingPunct="1"/>
            <a:r>
              <a:rPr lang="en-GB" altLang="de-DE" sz="2000" smtClean="0"/>
              <a:t>may be post-hoc interpretation of events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28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post-task walkthroughs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transcript played back to participant for comment</a:t>
            </a:r>
          </a:p>
          <a:p>
            <a:pPr lvl="1" eaLnBrk="1" hangingPunct="1"/>
            <a:r>
              <a:rPr lang="en-GB" altLang="de-DE" smtClean="0"/>
              <a:t>immediately </a:t>
            </a:r>
            <a:r>
              <a:rPr lang="en-GB" altLang="de-DE" smtClean="0">
                <a:sym typeface="Symbol" panose="05050102010706020507" pitchFamily="18" charset="2"/>
              </a:rPr>
              <a:t> fresh in mind</a:t>
            </a:r>
          </a:p>
          <a:p>
            <a:pPr lvl="1" eaLnBrk="1" hangingPunct="1"/>
            <a:r>
              <a:rPr lang="en-GB" altLang="de-DE" smtClean="0">
                <a:sym typeface="Symbol" panose="05050102010706020507" pitchFamily="18" charset="2"/>
              </a:rPr>
              <a:t>delayed  evaluator has time to identify questions</a:t>
            </a:r>
          </a:p>
          <a:p>
            <a:pPr eaLnBrk="1" hangingPunct="1"/>
            <a:r>
              <a:rPr lang="en-GB" altLang="de-DE" smtClean="0">
                <a:sym typeface="Symbol" panose="05050102010706020507" pitchFamily="18" charset="2"/>
              </a:rPr>
              <a:t>useful to identify reasons for actions and alternatives considered</a:t>
            </a:r>
          </a:p>
          <a:p>
            <a:pPr eaLnBrk="1" hangingPunct="1"/>
            <a:r>
              <a:rPr lang="en-GB" altLang="de-DE" smtClean="0">
                <a:sym typeface="Symbol" panose="05050102010706020507" pitchFamily="18" charset="2"/>
              </a:rPr>
              <a:t>necessary in cases where think aloud is not possible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15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de-DE" smtClean="0"/>
              <a:t>Query Techniques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Interviews</a:t>
            </a:r>
          </a:p>
          <a:p>
            <a:pPr eaLnBrk="1" hangingPunct="1"/>
            <a:r>
              <a:rPr lang="en-GB" altLang="de-DE" smtClean="0"/>
              <a:t>Questionnaires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70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Interviews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analyst questions user on one-to -one basis</a:t>
            </a:r>
            <a:br>
              <a:rPr lang="en-GB" altLang="de-DE" sz="2400" smtClean="0"/>
            </a:br>
            <a:r>
              <a:rPr lang="en-GB" altLang="de-DE" sz="2400" smtClean="0"/>
              <a:t>usually based on prepared questions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informal, subjective and relatively cheap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Advantages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can be varied to suit context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issues can be explored more fully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can elicit user views and identify unanticipated problems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Disadvantages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very subjective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time consuming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233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Questionnaires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Set of fixed questions given to users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Advantages</a:t>
            </a:r>
          </a:p>
          <a:p>
            <a:pPr lvl="1" eaLnBrk="1" hangingPunct="1"/>
            <a:r>
              <a:rPr lang="en-GB" altLang="de-DE" sz="2000" smtClean="0"/>
              <a:t>quick and reaches large user group</a:t>
            </a:r>
          </a:p>
          <a:p>
            <a:pPr lvl="1" eaLnBrk="1" hangingPunct="1"/>
            <a:r>
              <a:rPr lang="en-GB" altLang="de-DE" sz="2000" smtClean="0"/>
              <a:t>can be analyzed more rigorously</a:t>
            </a:r>
          </a:p>
          <a:p>
            <a:pPr eaLnBrk="1" hangingPunct="1"/>
            <a:r>
              <a:rPr lang="en-GB" altLang="de-DE" sz="2400" smtClean="0"/>
              <a:t>Disadvantages</a:t>
            </a:r>
          </a:p>
          <a:p>
            <a:pPr lvl="1" eaLnBrk="1" hangingPunct="1"/>
            <a:r>
              <a:rPr lang="en-GB" altLang="de-DE" sz="2000" smtClean="0"/>
              <a:t>less flexible</a:t>
            </a:r>
          </a:p>
          <a:p>
            <a:pPr lvl="1" eaLnBrk="1" hangingPunct="1"/>
            <a:r>
              <a:rPr lang="en-GB" altLang="de-DE" sz="2000" smtClean="0"/>
              <a:t>less probing</a:t>
            </a:r>
          </a:p>
          <a:p>
            <a:pPr lvl="1" eaLnBrk="1" hangingPunct="1"/>
            <a:endParaRPr lang="en-GB" altLang="de-DE" sz="2000" smtClean="0"/>
          </a:p>
          <a:p>
            <a:pPr lvl="1" eaLnBrk="1" hangingPunct="1"/>
            <a:endParaRPr lang="en-GB" altLang="de-DE" sz="20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403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Questionnaires (ctd)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Need careful design	</a:t>
            </a:r>
          </a:p>
          <a:p>
            <a:pPr lvl="1" eaLnBrk="1" hangingPunct="1"/>
            <a:r>
              <a:rPr lang="en-GB" altLang="de-DE" sz="2000" smtClean="0"/>
              <a:t>what information is required?</a:t>
            </a:r>
          </a:p>
          <a:p>
            <a:pPr lvl="1" eaLnBrk="1" hangingPunct="1"/>
            <a:r>
              <a:rPr lang="en-GB" altLang="de-DE" sz="2000" smtClean="0"/>
              <a:t>how are answers to be analyzed?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Styles of question</a:t>
            </a:r>
          </a:p>
          <a:p>
            <a:pPr lvl="1" eaLnBrk="1" hangingPunct="1"/>
            <a:r>
              <a:rPr lang="en-GB" altLang="de-DE" sz="2000" smtClean="0"/>
              <a:t>general</a:t>
            </a:r>
          </a:p>
          <a:p>
            <a:pPr lvl="1" eaLnBrk="1" hangingPunct="1"/>
            <a:r>
              <a:rPr lang="en-GB" altLang="de-DE" sz="2000" smtClean="0"/>
              <a:t>open-ended</a:t>
            </a:r>
          </a:p>
          <a:p>
            <a:pPr lvl="1" eaLnBrk="1" hangingPunct="1"/>
            <a:r>
              <a:rPr lang="en-GB" altLang="de-DE" sz="2000" smtClean="0"/>
              <a:t>scalar</a:t>
            </a:r>
          </a:p>
          <a:p>
            <a:pPr lvl="1" eaLnBrk="1" hangingPunct="1"/>
            <a:r>
              <a:rPr lang="en-GB" altLang="de-DE" sz="2000" smtClean="0"/>
              <a:t>multi-choice</a:t>
            </a:r>
          </a:p>
          <a:p>
            <a:pPr lvl="1" eaLnBrk="1" hangingPunct="1"/>
            <a:r>
              <a:rPr lang="en-GB" altLang="de-DE" sz="2000" smtClean="0"/>
              <a:t>ranked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425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de-DE" smtClean="0"/>
              <a:t>Physiological methods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Eye tracking</a:t>
            </a:r>
          </a:p>
          <a:p>
            <a:pPr eaLnBrk="1" hangingPunct="1"/>
            <a:r>
              <a:rPr lang="en-GB" altLang="de-DE" smtClean="0"/>
              <a:t>Physiological measurement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463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eye tracking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head or desk mounted equipment tracks the position of the eye</a:t>
            </a:r>
          </a:p>
          <a:p>
            <a:pPr eaLnBrk="1" hangingPunct="1"/>
            <a:r>
              <a:rPr lang="en-GB" altLang="de-DE" sz="2400" smtClean="0"/>
              <a:t>eye movement reflects the amount of cognitive processing a display requires</a:t>
            </a:r>
          </a:p>
          <a:p>
            <a:pPr eaLnBrk="1" hangingPunct="1"/>
            <a:r>
              <a:rPr lang="en-GB" altLang="de-DE" sz="2400" smtClean="0"/>
              <a:t>measurements include</a:t>
            </a:r>
          </a:p>
          <a:p>
            <a:pPr lvl="1" eaLnBrk="1" hangingPunct="1"/>
            <a:r>
              <a:rPr lang="en-GB" altLang="de-DE" sz="2000" smtClean="0"/>
              <a:t>fixations: eye maintains stable position. Number and duration indicate level of difficulty with display</a:t>
            </a:r>
            <a:endParaRPr lang="en-GB" altLang="de-DE" smtClean="0"/>
          </a:p>
          <a:p>
            <a:pPr lvl="1" eaLnBrk="1" hangingPunct="1"/>
            <a:r>
              <a:rPr lang="en-GB" altLang="de-DE" sz="2000" smtClean="0"/>
              <a:t>saccades: rapid eye movement from one point of interest to another</a:t>
            </a:r>
          </a:p>
          <a:p>
            <a:pPr lvl="1" eaLnBrk="1" hangingPunct="1"/>
            <a:r>
              <a:rPr lang="en-GB" altLang="de-DE" sz="2000" smtClean="0"/>
              <a:t>scan paths: moving straight to a target with a short fixation at the target is optimal</a:t>
            </a:r>
            <a:endParaRPr lang="en-GB" altLang="de-DE" smtClean="0"/>
          </a:p>
          <a:p>
            <a:pPr lvl="1" eaLnBrk="1" hangingPunct="1"/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16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physiological measurements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772400" cy="4114800"/>
          </a:xfrm>
        </p:spPr>
        <p:txBody>
          <a:bodyPr/>
          <a:lstStyle/>
          <a:p>
            <a:pPr eaLnBrk="1" hangingPunct="1"/>
            <a:r>
              <a:rPr lang="en-GB" altLang="de-DE" sz="2400" smtClean="0"/>
              <a:t>emotional response linked to physical changes</a:t>
            </a:r>
          </a:p>
          <a:p>
            <a:pPr eaLnBrk="1" hangingPunct="1"/>
            <a:r>
              <a:rPr lang="en-GB" altLang="de-DE" sz="2400" smtClean="0"/>
              <a:t>these may help determine a user’s reaction to an interface</a:t>
            </a:r>
          </a:p>
          <a:p>
            <a:pPr eaLnBrk="1" hangingPunct="1"/>
            <a:r>
              <a:rPr lang="en-GB" altLang="de-DE" sz="2400" smtClean="0"/>
              <a:t>measurements include:</a:t>
            </a:r>
          </a:p>
          <a:p>
            <a:pPr lvl="1" eaLnBrk="1" hangingPunct="1"/>
            <a:r>
              <a:rPr lang="en-GB" altLang="de-DE" sz="1800" smtClean="0"/>
              <a:t>heart activity, including blood pressure, volume and pulse. </a:t>
            </a:r>
          </a:p>
          <a:p>
            <a:pPr lvl="1" eaLnBrk="1" hangingPunct="1"/>
            <a:r>
              <a:rPr lang="en-GB" altLang="de-DE" sz="1800" smtClean="0"/>
              <a:t>activity of sweat glands: Galvanic Skin Response (GSR)</a:t>
            </a:r>
          </a:p>
          <a:p>
            <a:pPr lvl="1" eaLnBrk="1" hangingPunct="1"/>
            <a:r>
              <a:rPr lang="en-GB" altLang="de-DE" sz="1800" smtClean="0"/>
              <a:t>electrical activity in muscle: electromyogram (EMG)</a:t>
            </a:r>
          </a:p>
          <a:p>
            <a:pPr lvl="1" eaLnBrk="1" hangingPunct="1"/>
            <a:r>
              <a:rPr lang="en-GB" altLang="de-DE" sz="1800" smtClean="0"/>
              <a:t>electrical activity in brain: electroencephalogram (EEG)</a:t>
            </a:r>
          </a:p>
          <a:p>
            <a:pPr eaLnBrk="1" hangingPunct="1"/>
            <a:r>
              <a:rPr lang="en-GB" altLang="de-DE" sz="2400" smtClean="0"/>
              <a:t>some difficulty in interpreting these physiological responses - more research needed</a:t>
            </a:r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48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Choosing an Evaluation Method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53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  <a:buFontTx/>
              <a:buNone/>
              <a:tabLst>
                <a:tab pos="3340100" algn="l"/>
              </a:tabLst>
            </a:pPr>
            <a:r>
              <a:rPr lang="en-GB" altLang="de-DE" sz="2400" smtClean="0"/>
              <a:t>when in process:	design vs. implementation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3340100" algn="l"/>
              </a:tabLst>
            </a:pPr>
            <a:r>
              <a:rPr lang="en-GB" altLang="de-DE" sz="2400" smtClean="0"/>
              <a:t>style of evaluation:	laboratory vs. field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3340100" algn="l"/>
              </a:tabLst>
            </a:pPr>
            <a:r>
              <a:rPr lang="en-GB" altLang="de-DE" sz="2400" smtClean="0"/>
              <a:t>how objective:	subjective vs. objective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3340100" algn="l"/>
              </a:tabLst>
            </a:pPr>
            <a:r>
              <a:rPr lang="en-GB" altLang="de-DE" sz="2400" smtClean="0"/>
              <a:t>type of measures:	qualitative vs. quantitative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3340100" algn="l"/>
              </a:tabLst>
            </a:pPr>
            <a:r>
              <a:rPr lang="en-GB" altLang="de-DE" sz="2400" smtClean="0"/>
              <a:t>level of information:	high level vs. low level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3340100" algn="l"/>
              </a:tabLst>
            </a:pPr>
            <a:r>
              <a:rPr lang="en-GB" altLang="de-DE" sz="2400" smtClean="0"/>
              <a:t>level of interference:	obtrusive vs. unobtrusive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  <a:tabLst>
                <a:tab pos="3340100" algn="l"/>
              </a:tabLst>
            </a:pPr>
            <a:r>
              <a:rPr lang="en-GB" altLang="de-DE" sz="2400" smtClean="0"/>
              <a:t>resources available:	time, subjects, </a:t>
            </a:r>
            <a:br>
              <a:rPr lang="en-GB" altLang="de-DE" sz="2400" smtClean="0"/>
            </a:br>
            <a:r>
              <a:rPr lang="en-GB" altLang="de-DE" sz="2400" smtClean="0"/>
              <a:t>	equipment, expertise</a:t>
            </a:r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015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Universal Design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686800" cy="2133600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Alan Dix, Janet Finlay, Gregory D. </a:t>
            </a:r>
            <a:r>
              <a:rPr lang="en-US" sz="2800" dirty="0" err="1"/>
              <a:t>Abowd</a:t>
            </a:r>
            <a:r>
              <a:rPr lang="en-US" sz="2800" dirty="0"/>
              <a:t>, Russell Beale, “Human-Computer Interaction, </a:t>
            </a:r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Edition</a:t>
            </a:r>
            <a:r>
              <a:rPr lang="en-US" sz="2800" dirty="0"/>
              <a:t>”, Prentice Hall, 2004, ISBN: </a:t>
            </a:r>
            <a:r>
              <a:rPr lang="en-US" sz="2800" dirty="0" smtClean="0"/>
              <a:t>0-13-046109-1</a:t>
            </a:r>
            <a:endParaRPr lang="en-US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1315</Words>
  <Application>Microsoft Office PowerPoint</Application>
  <PresentationFormat>Bildschirmpräsentation (4:3)</PresentationFormat>
  <Paragraphs>355</Paragraphs>
  <Slides>43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43</vt:i4>
      </vt:variant>
    </vt:vector>
  </HeadingPairs>
  <TitlesOfParts>
    <vt:vector size="52" baseType="lpstr">
      <vt:lpstr>Arial</vt:lpstr>
      <vt:lpstr>Calibri</vt:lpstr>
      <vt:lpstr>Constantia</vt:lpstr>
      <vt:lpstr>Symbol</vt:lpstr>
      <vt:lpstr>Times</vt:lpstr>
      <vt:lpstr>Times New Roman</vt:lpstr>
      <vt:lpstr>Wingdings</vt:lpstr>
      <vt:lpstr>Wingdings 2</vt:lpstr>
      <vt:lpstr>Flow</vt:lpstr>
      <vt:lpstr>PowerPoint-Präsentation</vt:lpstr>
      <vt:lpstr>Learning Objectives</vt:lpstr>
      <vt:lpstr>Evaluation Techniques</vt:lpstr>
      <vt:lpstr>Goals of Evaluation</vt:lpstr>
      <vt:lpstr>Evaluating Designs</vt:lpstr>
      <vt:lpstr>Cognitive Walkthrough</vt:lpstr>
      <vt:lpstr>Cognitive Walkthrough (ctd)</vt:lpstr>
      <vt:lpstr>Heuristic Evaluation</vt:lpstr>
      <vt:lpstr>Review-based evaluation</vt:lpstr>
      <vt:lpstr>Evaluating through user Participation</vt:lpstr>
      <vt:lpstr>Laboratory studies</vt:lpstr>
      <vt:lpstr>Field Studies</vt:lpstr>
      <vt:lpstr>Evaluating Implementations</vt:lpstr>
      <vt:lpstr>Experimental evaluation</vt:lpstr>
      <vt:lpstr>Experimental factors</vt:lpstr>
      <vt:lpstr>Variables</vt:lpstr>
      <vt:lpstr>Hypothesis</vt:lpstr>
      <vt:lpstr>Experimental design</vt:lpstr>
      <vt:lpstr>Analysis of data</vt:lpstr>
      <vt:lpstr>Analysis - types of test</vt:lpstr>
      <vt:lpstr>Analysis of data (cont.)</vt:lpstr>
      <vt:lpstr>Experimental studies on groups</vt:lpstr>
      <vt:lpstr>Subject groups</vt:lpstr>
      <vt:lpstr>The task</vt:lpstr>
      <vt:lpstr>Data gathering</vt:lpstr>
      <vt:lpstr>Analysis</vt:lpstr>
      <vt:lpstr>Field studies</vt:lpstr>
      <vt:lpstr>Observational Methods</vt:lpstr>
      <vt:lpstr>Think Aloud</vt:lpstr>
      <vt:lpstr>Cooperative evaluation</vt:lpstr>
      <vt:lpstr>Protocol analysis</vt:lpstr>
      <vt:lpstr>automated analysis – EVA</vt:lpstr>
      <vt:lpstr>post-task walkthroughs</vt:lpstr>
      <vt:lpstr>Query Techniques</vt:lpstr>
      <vt:lpstr>Interviews</vt:lpstr>
      <vt:lpstr>Questionnaires</vt:lpstr>
      <vt:lpstr>Questionnaires (ctd)</vt:lpstr>
      <vt:lpstr>Physiological methods</vt:lpstr>
      <vt:lpstr>eye tracking</vt:lpstr>
      <vt:lpstr>physiological measurements</vt:lpstr>
      <vt:lpstr>Choosing an Evaluation Method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543</cp:revision>
  <dcterms:created xsi:type="dcterms:W3CDTF">2006-08-16T00:00:00Z</dcterms:created>
  <dcterms:modified xsi:type="dcterms:W3CDTF">2018-05-17T08:20:16Z</dcterms:modified>
</cp:coreProperties>
</file>