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4" r:id="rId2"/>
    <p:sldMasterId id="2147483686" r:id="rId3"/>
  </p:sldMasterIdLst>
  <p:notesMasterIdLst>
    <p:notesMasterId r:id="rId153"/>
  </p:notesMasterIdLst>
  <p:sldIdLst>
    <p:sldId id="530" r:id="rId4"/>
    <p:sldId id="737" r:id="rId5"/>
    <p:sldId id="964" r:id="rId6"/>
    <p:sldId id="1127" r:id="rId7"/>
    <p:sldId id="1128" r:id="rId8"/>
    <p:sldId id="1129" r:id="rId9"/>
    <p:sldId id="1130" r:id="rId10"/>
    <p:sldId id="1131" r:id="rId11"/>
    <p:sldId id="1132" r:id="rId12"/>
    <p:sldId id="1133" r:id="rId13"/>
    <p:sldId id="1134" r:id="rId14"/>
    <p:sldId id="1135" r:id="rId15"/>
    <p:sldId id="1215" r:id="rId16"/>
    <p:sldId id="1216" r:id="rId17"/>
    <p:sldId id="1217" r:id="rId18"/>
    <p:sldId id="1218" r:id="rId19"/>
    <p:sldId id="1219" r:id="rId20"/>
    <p:sldId id="1220" r:id="rId21"/>
    <p:sldId id="1136" r:id="rId22"/>
    <p:sldId id="1137" r:id="rId23"/>
    <p:sldId id="1138" r:id="rId24"/>
    <p:sldId id="1139" r:id="rId25"/>
    <p:sldId id="1140" r:id="rId26"/>
    <p:sldId id="1141" r:id="rId27"/>
    <p:sldId id="1221" r:id="rId28"/>
    <p:sldId id="1222" r:id="rId29"/>
    <p:sldId id="1223" r:id="rId30"/>
    <p:sldId id="1224" r:id="rId31"/>
    <p:sldId id="1142" r:id="rId32"/>
    <p:sldId id="1225" r:id="rId33"/>
    <p:sldId id="1226" r:id="rId34"/>
    <p:sldId id="1227" r:id="rId35"/>
    <p:sldId id="1228" r:id="rId36"/>
    <p:sldId id="1229" r:id="rId37"/>
    <p:sldId id="1143" r:id="rId38"/>
    <p:sldId id="1144" r:id="rId39"/>
    <p:sldId id="1145" r:id="rId40"/>
    <p:sldId id="1146" r:id="rId41"/>
    <p:sldId id="1147" r:id="rId42"/>
    <p:sldId id="1148" r:id="rId43"/>
    <p:sldId id="1149" r:id="rId44"/>
    <p:sldId id="1150" r:id="rId45"/>
    <p:sldId id="1151" r:id="rId46"/>
    <p:sldId id="1152" r:id="rId47"/>
    <p:sldId id="1153" r:id="rId48"/>
    <p:sldId id="1154" r:id="rId49"/>
    <p:sldId id="1155" r:id="rId50"/>
    <p:sldId id="1156" r:id="rId51"/>
    <p:sldId id="1157" r:id="rId52"/>
    <p:sldId id="1158" r:id="rId53"/>
    <p:sldId id="1159" r:id="rId54"/>
    <p:sldId id="1160" r:id="rId55"/>
    <p:sldId id="1161" r:id="rId56"/>
    <p:sldId id="1162" r:id="rId57"/>
    <p:sldId id="1163" r:id="rId58"/>
    <p:sldId id="1164" r:id="rId59"/>
    <p:sldId id="1230" r:id="rId60"/>
    <p:sldId id="1231" r:id="rId61"/>
    <p:sldId id="1232" r:id="rId62"/>
    <p:sldId id="1233" r:id="rId63"/>
    <p:sldId id="1234" r:id="rId64"/>
    <p:sldId id="1235" r:id="rId65"/>
    <p:sldId id="1236" r:id="rId66"/>
    <p:sldId id="1237" r:id="rId67"/>
    <p:sldId id="1165" r:id="rId68"/>
    <p:sldId id="1166" r:id="rId69"/>
    <p:sldId id="1167" r:id="rId70"/>
    <p:sldId id="1168" r:id="rId71"/>
    <p:sldId id="1169" r:id="rId72"/>
    <p:sldId id="1170" r:id="rId73"/>
    <p:sldId id="1171" r:id="rId74"/>
    <p:sldId id="1172" r:id="rId75"/>
    <p:sldId id="1238" r:id="rId76"/>
    <p:sldId id="1239" r:id="rId77"/>
    <p:sldId id="1240" r:id="rId78"/>
    <p:sldId id="1241" r:id="rId79"/>
    <p:sldId id="1242" r:id="rId80"/>
    <p:sldId id="1243" r:id="rId81"/>
    <p:sldId id="1244" r:id="rId82"/>
    <p:sldId id="1173" r:id="rId83"/>
    <p:sldId id="1174" r:id="rId84"/>
    <p:sldId id="1175" r:id="rId85"/>
    <p:sldId id="1176" r:id="rId86"/>
    <p:sldId id="1177" r:id="rId87"/>
    <p:sldId id="1178" r:id="rId88"/>
    <p:sldId id="1179" r:id="rId89"/>
    <p:sldId id="1180" r:id="rId90"/>
    <p:sldId id="1181" r:id="rId91"/>
    <p:sldId id="1182" r:id="rId92"/>
    <p:sldId id="1183" r:id="rId93"/>
    <p:sldId id="1184" r:id="rId94"/>
    <p:sldId id="1185" r:id="rId95"/>
    <p:sldId id="1187" r:id="rId96"/>
    <p:sldId id="1188" r:id="rId97"/>
    <p:sldId id="1189" r:id="rId98"/>
    <p:sldId id="1190" r:id="rId99"/>
    <p:sldId id="1191" r:id="rId100"/>
    <p:sldId id="1192" r:id="rId101"/>
    <p:sldId id="1193" r:id="rId102"/>
    <p:sldId id="1194" r:id="rId103"/>
    <p:sldId id="1195" r:id="rId104"/>
    <p:sldId id="1196" r:id="rId105"/>
    <p:sldId id="1197" r:id="rId106"/>
    <p:sldId id="1198" r:id="rId107"/>
    <p:sldId id="1199" r:id="rId108"/>
    <p:sldId id="1200" r:id="rId109"/>
    <p:sldId id="1201" r:id="rId110"/>
    <p:sldId id="1202" r:id="rId111"/>
    <p:sldId id="1203" r:id="rId112"/>
    <p:sldId id="1204" r:id="rId113"/>
    <p:sldId id="1205" r:id="rId114"/>
    <p:sldId id="1206" r:id="rId115"/>
    <p:sldId id="1207" r:id="rId116"/>
    <p:sldId id="1208" r:id="rId117"/>
    <p:sldId id="1209" r:id="rId118"/>
    <p:sldId id="1210" r:id="rId119"/>
    <p:sldId id="1211" r:id="rId120"/>
    <p:sldId id="1212" r:id="rId121"/>
    <p:sldId id="1213" r:id="rId122"/>
    <p:sldId id="1214" r:id="rId123"/>
    <p:sldId id="1245" r:id="rId124"/>
    <p:sldId id="1246" r:id="rId125"/>
    <p:sldId id="1247" r:id="rId126"/>
    <p:sldId id="1248" r:id="rId127"/>
    <p:sldId id="1249" r:id="rId128"/>
    <p:sldId id="1250" r:id="rId129"/>
    <p:sldId id="1251" r:id="rId130"/>
    <p:sldId id="1252" r:id="rId131"/>
    <p:sldId id="1253" r:id="rId132"/>
    <p:sldId id="1254" r:id="rId133"/>
    <p:sldId id="1255" r:id="rId134"/>
    <p:sldId id="1256" r:id="rId135"/>
    <p:sldId id="1257" r:id="rId136"/>
    <p:sldId id="1258" r:id="rId137"/>
    <p:sldId id="1259" r:id="rId138"/>
    <p:sldId id="1260" r:id="rId139"/>
    <p:sldId id="1261" r:id="rId140"/>
    <p:sldId id="1262" r:id="rId141"/>
    <p:sldId id="1263" r:id="rId142"/>
    <p:sldId id="1264" r:id="rId143"/>
    <p:sldId id="1265" r:id="rId144"/>
    <p:sldId id="1266" r:id="rId145"/>
    <p:sldId id="1267" r:id="rId146"/>
    <p:sldId id="1268" r:id="rId147"/>
    <p:sldId id="1269" r:id="rId148"/>
    <p:sldId id="1270" r:id="rId149"/>
    <p:sldId id="1271" r:id="rId150"/>
    <p:sldId id="963" r:id="rId151"/>
    <p:sldId id="362" r:id="rId152"/>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6740" autoAdjust="0"/>
    <p:restoredTop sz="72950" autoAdjust="0"/>
  </p:normalViewPr>
  <p:slideViewPr>
    <p:cSldViewPr>
      <p:cViewPr varScale="1">
        <p:scale>
          <a:sx n="80" d="100"/>
          <a:sy n="80" d="100"/>
        </p:scale>
        <p:origin x="1176"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slide" Target="slides/slide146.xml"/><Relationship Id="rId5" Type="http://schemas.openxmlformats.org/officeDocument/2006/relationships/slide" Target="slides/slide2.xml"/><Relationship Id="rId95" Type="http://schemas.openxmlformats.org/officeDocument/2006/relationships/slide" Target="slides/slide92.xml"/><Relationship Id="rId22" Type="http://schemas.openxmlformats.org/officeDocument/2006/relationships/slide" Target="slides/slide19.xml"/><Relationship Id="rId43" Type="http://schemas.openxmlformats.org/officeDocument/2006/relationships/slide" Target="slides/slide40.xml"/><Relationship Id="rId64" Type="http://schemas.openxmlformats.org/officeDocument/2006/relationships/slide" Target="slides/slide61.xml"/><Relationship Id="rId118" Type="http://schemas.openxmlformats.org/officeDocument/2006/relationships/slide" Target="slides/slide115.xml"/><Relationship Id="rId139" Type="http://schemas.openxmlformats.org/officeDocument/2006/relationships/slide" Target="slides/slide136.xml"/><Relationship Id="rId80" Type="http://schemas.openxmlformats.org/officeDocument/2006/relationships/slide" Target="slides/slide77.xml"/><Relationship Id="rId85" Type="http://schemas.openxmlformats.org/officeDocument/2006/relationships/slide" Target="slides/slide82.xml"/><Relationship Id="rId150" Type="http://schemas.openxmlformats.org/officeDocument/2006/relationships/slide" Target="slides/slide147.xml"/><Relationship Id="rId155" Type="http://schemas.openxmlformats.org/officeDocument/2006/relationships/viewProps" Target="viewProps.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40" Type="http://schemas.openxmlformats.org/officeDocument/2006/relationships/slide" Target="slides/slide137.xml"/><Relationship Id="rId145" Type="http://schemas.openxmlformats.org/officeDocument/2006/relationships/slide" Target="slides/slide142.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slide" Target="slides/slide132.xml"/><Relationship Id="rId151" Type="http://schemas.openxmlformats.org/officeDocument/2006/relationships/slide" Target="slides/slide148.xml"/><Relationship Id="rId156" Type="http://schemas.openxmlformats.org/officeDocument/2006/relationships/theme" Target="theme/theme1.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slide" Target="slides/slide143.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157" Type="http://schemas.openxmlformats.org/officeDocument/2006/relationships/tableStyles" Target="tableStyles.xml"/><Relationship Id="rId61" Type="http://schemas.openxmlformats.org/officeDocument/2006/relationships/slide" Target="slides/slide58.xml"/><Relationship Id="rId82" Type="http://schemas.openxmlformats.org/officeDocument/2006/relationships/slide" Target="slides/slide79.xml"/><Relationship Id="rId152" Type="http://schemas.openxmlformats.org/officeDocument/2006/relationships/slide" Target="slides/slide14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notesMaster" Target="notesMasters/notesMaster1.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48" Type="http://schemas.openxmlformats.org/officeDocument/2006/relationships/slide" Target="slides/slide145.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54" Type="http://schemas.openxmlformats.org/officeDocument/2006/relationships/presProps" Target="presProps.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90" Type="http://schemas.openxmlformats.org/officeDocument/2006/relationships/slide" Target="slides/slide87.xml"/><Relationship Id="rId27" Type="http://schemas.openxmlformats.org/officeDocument/2006/relationships/slide" Target="slides/slide24.xml"/><Relationship Id="rId48" Type="http://schemas.openxmlformats.org/officeDocument/2006/relationships/slide" Target="slides/slide45.xml"/><Relationship Id="rId69" Type="http://schemas.openxmlformats.org/officeDocument/2006/relationships/slide" Target="slides/slide66.xml"/><Relationship Id="rId113" Type="http://schemas.openxmlformats.org/officeDocument/2006/relationships/slide" Target="slides/slide110.xml"/><Relationship Id="rId134" Type="http://schemas.openxmlformats.org/officeDocument/2006/relationships/slide" Target="slides/slide1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5/2/2017</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sp>
        <p:nvSpPr>
          <p:cNvPr id="50179" name="Rectangle 2"/>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de-DE" altLang="de-DE" smtClean="0"/>
          </a:p>
        </p:txBody>
      </p:sp>
    </p:spTree>
    <p:extLst>
      <p:ext uri="{BB962C8B-B14F-4D97-AF65-F5344CB8AC3E}">
        <p14:creationId xmlns:p14="http://schemas.microsoft.com/office/powerpoint/2010/main" val="2780300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0281B2-1557-4803-BF17-6B53605EE786}" type="slidenum">
              <a:rPr lang="en-CA" altLang="de-DE"/>
              <a:pPr/>
              <a:t>13</a:t>
            </a:fld>
            <a:endParaRPr lang="en-CA" altLang="de-DE"/>
          </a:p>
        </p:txBody>
      </p:sp>
      <p:sp>
        <p:nvSpPr>
          <p:cNvPr id="672770" name="Rectangle 2"/>
          <p:cNvSpPr>
            <a:spLocks noGrp="1" noRot="1" noChangeAspect="1" noChangeArrowheads="1" noTextEdit="1"/>
          </p:cNvSpPr>
          <p:nvPr>
            <p:ph type="sldImg"/>
          </p:nvPr>
        </p:nvSpPr>
        <p:spPr>
          <a:ln/>
        </p:spPr>
      </p:sp>
      <p:sp>
        <p:nvSpPr>
          <p:cNvPr id="67277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551291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5FB3E1-7178-4E60-9F70-2A290EC353A6}" type="slidenum">
              <a:rPr lang="en-CA" altLang="de-DE"/>
              <a:pPr/>
              <a:t>14</a:t>
            </a:fld>
            <a:endParaRPr lang="en-CA" altLang="de-DE"/>
          </a:p>
        </p:txBody>
      </p:sp>
      <p:sp>
        <p:nvSpPr>
          <p:cNvPr id="674818" name="Rectangle 2"/>
          <p:cNvSpPr>
            <a:spLocks noGrp="1" noRot="1" noChangeAspect="1" noChangeArrowheads="1" noTextEdit="1"/>
          </p:cNvSpPr>
          <p:nvPr>
            <p:ph type="sldImg"/>
          </p:nvPr>
        </p:nvSpPr>
        <p:spPr>
          <a:ln/>
        </p:spPr>
      </p:sp>
      <p:sp>
        <p:nvSpPr>
          <p:cNvPr id="67481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2539843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7D6C40-A852-4D45-977E-907847C92CAA}" type="slidenum">
              <a:rPr lang="en-CA" altLang="de-DE"/>
              <a:pPr/>
              <a:t>15</a:t>
            </a:fld>
            <a:endParaRPr lang="en-CA" altLang="de-DE"/>
          </a:p>
        </p:txBody>
      </p:sp>
      <p:sp>
        <p:nvSpPr>
          <p:cNvPr id="676866" name="Rectangle 2"/>
          <p:cNvSpPr>
            <a:spLocks noGrp="1" noRot="1" noChangeAspect="1" noChangeArrowheads="1" noTextEdit="1"/>
          </p:cNvSpPr>
          <p:nvPr>
            <p:ph type="sldImg"/>
          </p:nvPr>
        </p:nvSpPr>
        <p:spPr>
          <a:ln/>
        </p:spPr>
      </p:sp>
      <p:sp>
        <p:nvSpPr>
          <p:cNvPr id="67686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256821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0EC550-8A2E-4593-8D5F-6B56878271BD}" type="slidenum">
              <a:rPr lang="en-CA" altLang="de-DE"/>
              <a:pPr/>
              <a:t>16</a:t>
            </a:fld>
            <a:endParaRPr lang="en-CA" altLang="de-DE"/>
          </a:p>
        </p:txBody>
      </p:sp>
      <p:sp>
        <p:nvSpPr>
          <p:cNvPr id="678914" name="Rectangle 2"/>
          <p:cNvSpPr>
            <a:spLocks noGrp="1" noRot="1" noChangeAspect="1" noChangeArrowheads="1" noTextEdit="1"/>
          </p:cNvSpPr>
          <p:nvPr>
            <p:ph type="sldImg"/>
          </p:nvPr>
        </p:nvSpPr>
        <p:spPr>
          <a:ln/>
        </p:spPr>
      </p:sp>
      <p:sp>
        <p:nvSpPr>
          <p:cNvPr id="67891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648078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59516B-2300-41C2-AFF5-288494E8BAB5}" type="slidenum">
              <a:rPr lang="en-CA" altLang="de-DE"/>
              <a:pPr/>
              <a:t>17</a:t>
            </a:fld>
            <a:endParaRPr lang="en-CA" altLang="de-DE"/>
          </a:p>
        </p:txBody>
      </p:sp>
      <p:sp>
        <p:nvSpPr>
          <p:cNvPr id="680962" name="Rectangle 2"/>
          <p:cNvSpPr>
            <a:spLocks noGrp="1" noRot="1" noChangeAspect="1" noChangeArrowheads="1" noTextEdit="1"/>
          </p:cNvSpPr>
          <p:nvPr>
            <p:ph type="sldImg"/>
          </p:nvPr>
        </p:nvSpPr>
        <p:spPr>
          <a:ln/>
        </p:spPr>
      </p:sp>
      <p:sp>
        <p:nvSpPr>
          <p:cNvPr id="68096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947561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217EB4-EBE9-4781-9812-10023A5AE93C}" type="slidenum">
              <a:rPr lang="en-CA" altLang="de-DE"/>
              <a:pPr/>
              <a:t>18</a:t>
            </a:fld>
            <a:endParaRPr lang="en-CA" altLang="de-DE"/>
          </a:p>
        </p:txBody>
      </p:sp>
      <p:sp>
        <p:nvSpPr>
          <p:cNvPr id="683010" name="Rectangle 2"/>
          <p:cNvSpPr>
            <a:spLocks noGrp="1" noRot="1" noChangeAspect="1" noChangeArrowheads="1" noTextEdit="1"/>
          </p:cNvSpPr>
          <p:nvPr>
            <p:ph type="sldImg"/>
          </p:nvPr>
        </p:nvSpPr>
        <p:spPr>
          <a:ln/>
        </p:spPr>
      </p:sp>
      <p:sp>
        <p:nvSpPr>
          <p:cNvPr id="68301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704934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7C28C5-9918-4112-B6A2-33A6D30FD207}" type="slidenum">
              <a:rPr lang="en-CA" altLang="de-DE"/>
              <a:pPr/>
              <a:t>25</a:t>
            </a:fld>
            <a:endParaRPr lang="en-CA" altLang="de-DE"/>
          </a:p>
        </p:txBody>
      </p:sp>
      <p:sp>
        <p:nvSpPr>
          <p:cNvPr id="685058" name="Rectangle 2"/>
          <p:cNvSpPr>
            <a:spLocks noGrp="1" noRot="1" noChangeAspect="1" noChangeArrowheads="1" noTextEdit="1"/>
          </p:cNvSpPr>
          <p:nvPr>
            <p:ph type="sldImg"/>
          </p:nvPr>
        </p:nvSpPr>
        <p:spPr>
          <a:ln/>
        </p:spPr>
      </p:sp>
      <p:sp>
        <p:nvSpPr>
          <p:cNvPr id="68505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6707736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7BA6CB-EEE5-455F-90B4-B47232A4746F}" type="slidenum">
              <a:rPr lang="en-CA" altLang="de-DE"/>
              <a:pPr/>
              <a:t>26</a:t>
            </a:fld>
            <a:endParaRPr lang="en-CA" altLang="de-DE"/>
          </a:p>
        </p:txBody>
      </p:sp>
      <p:sp>
        <p:nvSpPr>
          <p:cNvPr id="687106" name="Rectangle 2"/>
          <p:cNvSpPr>
            <a:spLocks noGrp="1" noRot="1" noChangeAspect="1" noChangeArrowheads="1" noTextEdit="1"/>
          </p:cNvSpPr>
          <p:nvPr>
            <p:ph type="sldImg"/>
          </p:nvPr>
        </p:nvSpPr>
        <p:spPr>
          <a:ln/>
        </p:spPr>
      </p:sp>
      <p:sp>
        <p:nvSpPr>
          <p:cNvPr id="68710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024874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AF5E06-685E-4D18-9B77-569C92CC3675}" type="slidenum">
              <a:rPr lang="en-CA" altLang="de-DE"/>
              <a:pPr/>
              <a:t>27</a:t>
            </a:fld>
            <a:endParaRPr lang="en-CA" altLang="de-DE"/>
          </a:p>
        </p:txBody>
      </p:sp>
      <p:sp>
        <p:nvSpPr>
          <p:cNvPr id="689154" name="Rectangle 2"/>
          <p:cNvSpPr>
            <a:spLocks noGrp="1" noRot="1" noChangeAspect="1" noChangeArrowheads="1" noTextEdit="1"/>
          </p:cNvSpPr>
          <p:nvPr>
            <p:ph type="sldImg"/>
          </p:nvPr>
        </p:nvSpPr>
        <p:spPr>
          <a:ln/>
        </p:spPr>
      </p:sp>
      <p:sp>
        <p:nvSpPr>
          <p:cNvPr id="68915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11636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E454D0-3B62-4E9C-8988-E449E269A301}" type="slidenum">
              <a:rPr lang="en-CA" altLang="de-DE"/>
              <a:pPr/>
              <a:t>28</a:t>
            </a:fld>
            <a:endParaRPr lang="en-CA" altLang="de-DE"/>
          </a:p>
        </p:txBody>
      </p:sp>
      <p:sp>
        <p:nvSpPr>
          <p:cNvPr id="691202" name="Rectangle 2"/>
          <p:cNvSpPr>
            <a:spLocks noGrp="1" noRot="1" noChangeAspect="1" noChangeArrowheads="1" noTextEdit="1"/>
          </p:cNvSpPr>
          <p:nvPr>
            <p:ph type="sldImg"/>
          </p:nvPr>
        </p:nvSpPr>
        <p:spPr>
          <a:ln/>
        </p:spPr>
      </p:sp>
      <p:sp>
        <p:nvSpPr>
          <p:cNvPr id="69120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3020989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E0EF10-22AE-4593-BCED-84D03C368D46}" type="slidenum">
              <a:rPr lang="en-CA" altLang="de-DE"/>
              <a:pPr/>
              <a:t>30</a:t>
            </a:fld>
            <a:endParaRPr lang="en-CA" altLang="de-DE"/>
          </a:p>
        </p:txBody>
      </p:sp>
      <p:sp>
        <p:nvSpPr>
          <p:cNvPr id="693250" name="Rectangle 2"/>
          <p:cNvSpPr>
            <a:spLocks noGrp="1" noRot="1" noChangeAspect="1" noChangeArrowheads="1" noTextEdit="1"/>
          </p:cNvSpPr>
          <p:nvPr>
            <p:ph type="sldImg"/>
          </p:nvPr>
        </p:nvSpPr>
        <p:spPr>
          <a:ln/>
        </p:spPr>
      </p:sp>
      <p:sp>
        <p:nvSpPr>
          <p:cNvPr id="69325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9938076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6A3524-D4AB-4882-AA0B-408FCCEEF3CF}" type="slidenum">
              <a:rPr lang="en-CA" altLang="de-DE"/>
              <a:pPr/>
              <a:t>31</a:t>
            </a:fld>
            <a:endParaRPr lang="en-CA" altLang="de-DE"/>
          </a:p>
        </p:txBody>
      </p:sp>
      <p:sp>
        <p:nvSpPr>
          <p:cNvPr id="697346" name="Rectangle 2"/>
          <p:cNvSpPr>
            <a:spLocks noGrp="1" noRot="1" noChangeAspect="1" noChangeArrowheads="1" noTextEdit="1"/>
          </p:cNvSpPr>
          <p:nvPr>
            <p:ph type="sldImg"/>
          </p:nvPr>
        </p:nvSpPr>
        <p:spPr>
          <a:ln/>
        </p:spPr>
      </p:sp>
      <p:sp>
        <p:nvSpPr>
          <p:cNvPr id="69734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7867884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8BD42D-4470-4B2B-B9CC-2FCD3B13C509}" type="slidenum">
              <a:rPr lang="en-CA" altLang="de-DE"/>
              <a:pPr/>
              <a:t>32</a:t>
            </a:fld>
            <a:endParaRPr lang="en-CA" altLang="de-DE"/>
          </a:p>
        </p:txBody>
      </p:sp>
      <p:sp>
        <p:nvSpPr>
          <p:cNvPr id="699394" name="Rectangle 2"/>
          <p:cNvSpPr>
            <a:spLocks noGrp="1" noRot="1" noChangeAspect="1" noChangeArrowheads="1" noTextEdit="1"/>
          </p:cNvSpPr>
          <p:nvPr>
            <p:ph type="sldImg"/>
          </p:nvPr>
        </p:nvSpPr>
        <p:spPr>
          <a:ln/>
        </p:spPr>
      </p:sp>
      <p:sp>
        <p:nvSpPr>
          <p:cNvPr id="69939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0147068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AD8513-A085-4CDF-919A-07BCB752498B}" type="slidenum">
              <a:rPr lang="en-CA" altLang="de-DE"/>
              <a:pPr/>
              <a:t>33</a:t>
            </a:fld>
            <a:endParaRPr lang="en-CA" altLang="de-DE"/>
          </a:p>
        </p:txBody>
      </p:sp>
      <p:sp>
        <p:nvSpPr>
          <p:cNvPr id="701442" name="Rectangle 2"/>
          <p:cNvSpPr>
            <a:spLocks noGrp="1" noRot="1" noChangeAspect="1" noChangeArrowheads="1" noTextEdit="1"/>
          </p:cNvSpPr>
          <p:nvPr>
            <p:ph type="sldImg"/>
          </p:nvPr>
        </p:nvSpPr>
        <p:spPr>
          <a:ln/>
        </p:spPr>
      </p:sp>
      <p:sp>
        <p:nvSpPr>
          <p:cNvPr id="70144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6135103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89633F-B25D-4BC6-B8A0-FE921319339F}" type="slidenum">
              <a:rPr lang="en-CA" altLang="de-DE"/>
              <a:pPr/>
              <a:t>34</a:t>
            </a:fld>
            <a:endParaRPr lang="en-CA" altLang="de-DE"/>
          </a:p>
        </p:txBody>
      </p:sp>
      <p:sp>
        <p:nvSpPr>
          <p:cNvPr id="703490" name="Rectangle 2"/>
          <p:cNvSpPr>
            <a:spLocks noGrp="1" noRot="1" noChangeAspect="1" noChangeArrowheads="1" noTextEdit="1"/>
          </p:cNvSpPr>
          <p:nvPr>
            <p:ph type="sldImg"/>
          </p:nvPr>
        </p:nvSpPr>
        <p:spPr>
          <a:ln/>
        </p:spPr>
      </p:sp>
      <p:sp>
        <p:nvSpPr>
          <p:cNvPr id="70349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297884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713563-7F32-4E6F-B82B-6176D660B983}" type="slidenum">
              <a:rPr lang="en-CA" altLang="de-DE"/>
              <a:pPr/>
              <a:t>57</a:t>
            </a:fld>
            <a:endParaRPr lang="en-CA" altLang="de-DE"/>
          </a:p>
        </p:txBody>
      </p:sp>
      <p:sp>
        <p:nvSpPr>
          <p:cNvPr id="705538" name="Rectangle 2"/>
          <p:cNvSpPr>
            <a:spLocks noGrp="1" noRot="1" noChangeAspect="1" noChangeArrowheads="1" noTextEdit="1"/>
          </p:cNvSpPr>
          <p:nvPr>
            <p:ph type="sldImg"/>
          </p:nvPr>
        </p:nvSpPr>
        <p:spPr>
          <a:ln/>
        </p:spPr>
      </p:sp>
      <p:sp>
        <p:nvSpPr>
          <p:cNvPr id="70553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54745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EE0D3E-117C-4394-A34A-42EB0C48D466}" type="slidenum">
              <a:rPr lang="en-CA" altLang="de-DE"/>
              <a:pPr/>
              <a:t>58</a:t>
            </a:fld>
            <a:endParaRPr lang="en-CA" altLang="de-DE"/>
          </a:p>
        </p:txBody>
      </p:sp>
      <p:sp>
        <p:nvSpPr>
          <p:cNvPr id="707586" name="Rectangle 2"/>
          <p:cNvSpPr>
            <a:spLocks noGrp="1" noRot="1" noChangeAspect="1" noChangeArrowheads="1" noTextEdit="1"/>
          </p:cNvSpPr>
          <p:nvPr>
            <p:ph type="sldImg"/>
          </p:nvPr>
        </p:nvSpPr>
        <p:spPr>
          <a:ln/>
        </p:spPr>
      </p:sp>
      <p:sp>
        <p:nvSpPr>
          <p:cNvPr id="70758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470687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E40984-EA4A-4D18-956D-E645666521D3}" type="slidenum">
              <a:rPr lang="en-CA" altLang="de-DE"/>
              <a:pPr/>
              <a:t>59</a:t>
            </a:fld>
            <a:endParaRPr lang="en-CA" altLang="de-DE"/>
          </a:p>
        </p:txBody>
      </p:sp>
      <p:sp>
        <p:nvSpPr>
          <p:cNvPr id="709634" name="Rectangle 2"/>
          <p:cNvSpPr>
            <a:spLocks noGrp="1" noRot="1" noChangeAspect="1" noChangeArrowheads="1" noTextEdit="1"/>
          </p:cNvSpPr>
          <p:nvPr>
            <p:ph type="sldImg"/>
          </p:nvPr>
        </p:nvSpPr>
        <p:spPr>
          <a:ln/>
        </p:spPr>
      </p:sp>
      <p:sp>
        <p:nvSpPr>
          <p:cNvPr id="70963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0302325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85C4D7-E0ED-40C2-874A-170DC3D13D8B}" type="slidenum">
              <a:rPr lang="en-CA" altLang="de-DE"/>
              <a:pPr/>
              <a:t>60</a:t>
            </a:fld>
            <a:endParaRPr lang="en-CA" altLang="de-DE"/>
          </a:p>
        </p:txBody>
      </p:sp>
      <p:sp>
        <p:nvSpPr>
          <p:cNvPr id="711682" name="Rectangle 2"/>
          <p:cNvSpPr>
            <a:spLocks noGrp="1" noRot="1" noChangeAspect="1" noChangeArrowheads="1" noTextEdit="1"/>
          </p:cNvSpPr>
          <p:nvPr>
            <p:ph type="sldImg"/>
          </p:nvPr>
        </p:nvSpPr>
        <p:spPr>
          <a:ln/>
        </p:spPr>
      </p:sp>
      <p:sp>
        <p:nvSpPr>
          <p:cNvPr id="71168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3811916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876A7C-2FD4-4BB9-9091-C000609CAB63}" type="slidenum">
              <a:rPr lang="en-CA" altLang="de-DE"/>
              <a:pPr/>
              <a:t>61</a:t>
            </a:fld>
            <a:endParaRPr lang="en-CA" altLang="de-DE"/>
          </a:p>
        </p:txBody>
      </p:sp>
      <p:sp>
        <p:nvSpPr>
          <p:cNvPr id="713730" name="Rectangle 2"/>
          <p:cNvSpPr>
            <a:spLocks noGrp="1" noRot="1" noChangeAspect="1" noChangeArrowheads="1" noTextEdit="1"/>
          </p:cNvSpPr>
          <p:nvPr>
            <p:ph type="sldImg"/>
          </p:nvPr>
        </p:nvSpPr>
        <p:spPr>
          <a:ln/>
        </p:spPr>
      </p:sp>
      <p:sp>
        <p:nvSpPr>
          <p:cNvPr id="71373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3104625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FC98CF-BD43-476E-B39A-1226C36E4F4C}" type="slidenum">
              <a:rPr lang="en-CA" altLang="de-DE"/>
              <a:pPr/>
              <a:t>62</a:t>
            </a:fld>
            <a:endParaRPr lang="en-CA" altLang="de-DE"/>
          </a:p>
        </p:txBody>
      </p:sp>
      <p:sp>
        <p:nvSpPr>
          <p:cNvPr id="715778" name="Rectangle 2"/>
          <p:cNvSpPr>
            <a:spLocks noGrp="1" noRot="1" noChangeAspect="1" noChangeArrowheads="1" noTextEdit="1"/>
          </p:cNvSpPr>
          <p:nvPr>
            <p:ph type="sldImg"/>
          </p:nvPr>
        </p:nvSpPr>
        <p:spPr>
          <a:ln/>
        </p:spPr>
      </p:sp>
      <p:sp>
        <p:nvSpPr>
          <p:cNvPr id="71577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3256043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5FFCE9-F226-4D72-A908-B88C241886BA}" type="slidenum">
              <a:rPr lang="en-CA" altLang="de-DE"/>
              <a:pPr/>
              <a:t>63</a:t>
            </a:fld>
            <a:endParaRPr lang="en-CA" altLang="de-DE"/>
          </a:p>
        </p:txBody>
      </p:sp>
      <p:sp>
        <p:nvSpPr>
          <p:cNvPr id="717826" name="Rectangle 2"/>
          <p:cNvSpPr>
            <a:spLocks noGrp="1" noRot="1" noChangeAspect="1" noChangeArrowheads="1" noTextEdit="1"/>
          </p:cNvSpPr>
          <p:nvPr>
            <p:ph type="sldImg"/>
          </p:nvPr>
        </p:nvSpPr>
        <p:spPr>
          <a:ln/>
        </p:spPr>
      </p:sp>
      <p:sp>
        <p:nvSpPr>
          <p:cNvPr id="71782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3828298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A82E9B-991A-4A29-A0B7-DC012B236151}" type="slidenum">
              <a:rPr lang="en-CA" altLang="de-DE"/>
              <a:pPr/>
              <a:t>64</a:t>
            </a:fld>
            <a:endParaRPr lang="en-CA" altLang="de-DE"/>
          </a:p>
        </p:txBody>
      </p:sp>
      <p:sp>
        <p:nvSpPr>
          <p:cNvPr id="719874" name="Rectangle 2"/>
          <p:cNvSpPr>
            <a:spLocks noGrp="1" noRot="1" noChangeAspect="1" noChangeArrowheads="1" noTextEdit="1"/>
          </p:cNvSpPr>
          <p:nvPr>
            <p:ph type="sldImg"/>
          </p:nvPr>
        </p:nvSpPr>
        <p:spPr>
          <a:ln/>
        </p:spPr>
      </p:sp>
      <p:sp>
        <p:nvSpPr>
          <p:cNvPr id="71987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9121290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F15AB0-1B59-4A00-A64E-A129AD7EB894}" type="slidenum">
              <a:rPr lang="en-CA" altLang="de-DE"/>
              <a:pPr/>
              <a:t>73</a:t>
            </a:fld>
            <a:endParaRPr lang="en-CA" altLang="de-DE"/>
          </a:p>
        </p:txBody>
      </p:sp>
      <p:sp>
        <p:nvSpPr>
          <p:cNvPr id="721922" name="Rectangle 2"/>
          <p:cNvSpPr>
            <a:spLocks noGrp="1" noRot="1" noChangeAspect="1" noChangeArrowheads="1" noTextEdit="1"/>
          </p:cNvSpPr>
          <p:nvPr>
            <p:ph type="sldImg"/>
          </p:nvPr>
        </p:nvSpPr>
        <p:spPr>
          <a:ln/>
        </p:spPr>
      </p:sp>
      <p:sp>
        <p:nvSpPr>
          <p:cNvPr id="72192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3608241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BC9FC2-4C31-49E9-8682-99493E4351EA}" type="slidenum">
              <a:rPr lang="en-CA" altLang="de-DE"/>
              <a:pPr/>
              <a:t>74</a:t>
            </a:fld>
            <a:endParaRPr lang="en-CA" altLang="de-DE"/>
          </a:p>
        </p:txBody>
      </p:sp>
      <p:sp>
        <p:nvSpPr>
          <p:cNvPr id="723970" name="Rectangle 2"/>
          <p:cNvSpPr>
            <a:spLocks noGrp="1" noRot="1" noChangeAspect="1" noChangeArrowheads="1" noTextEdit="1"/>
          </p:cNvSpPr>
          <p:nvPr>
            <p:ph type="sldImg"/>
          </p:nvPr>
        </p:nvSpPr>
        <p:spPr>
          <a:ln/>
        </p:spPr>
      </p:sp>
      <p:sp>
        <p:nvSpPr>
          <p:cNvPr id="72397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1033671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833AE1-7DF6-47C2-80C3-BFF7DE817095}" type="slidenum">
              <a:rPr lang="en-CA" altLang="de-DE"/>
              <a:pPr/>
              <a:t>75</a:t>
            </a:fld>
            <a:endParaRPr lang="en-CA" altLang="de-DE"/>
          </a:p>
        </p:txBody>
      </p:sp>
      <p:sp>
        <p:nvSpPr>
          <p:cNvPr id="726018" name="Rectangle 2"/>
          <p:cNvSpPr>
            <a:spLocks noGrp="1" noRot="1" noChangeAspect="1" noChangeArrowheads="1" noTextEdit="1"/>
          </p:cNvSpPr>
          <p:nvPr>
            <p:ph type="sldImg"/>
          </p:nvPr>
        </p:nvSpPr>
        <p:spPr>
          <a:ln/>
        </p:spPr>
      </p:sp>
      <p:sp>
        <p:nvSpPr>
          <p:cNvPr id="72601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3124837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EFCA49-B164-4CAB-A7E2-CD764BF85416}" type="slidenum">
              <a:rPr lang="en-CA" altLang="de-DE"/>
              <a:pPr/>
              <a:t>76</a:t>
            </a:fld>
            <a:endParaRPr lang="en-CA" altLang="de-DE"/>
          </a:p>
        </p:txBody>
      </p:sp>
      <p:sp>
        <p:nvSpPr>
          <p:cNvPr id="728066" name="Rectangle 2"/>
          <p:cNvSpPr>
            <a:spLocks noGrp="1" noRot="1" noChangeAspect="1" noChangeArrowheads="1" noTextEdit="1"/>
          </p:cNvSpPr>
          <p:nvPr>
            <p:ph type="sldImg"/>
          </p:nvPr>
        </p:nvSpPr>
        <p:spPr>
          <a:ln/>
        </p:spPr>
      </p:sp>
      <p:sp>
        <p:nvSpPr>
          <p:cNvPr id="72806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1976156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90267D-C06E-45C6-B869-953BF7E749BA}" type="slidenum">
              <a:rPr lang="en-CA" altLang="de-DE"/>
              <a:pPr/>
              <a:t>77</a:t>
            </a:fld>
            <a:endParaRPr lang="en-CA" altLang="de-DE"/>
          </a:p>
        </p:txBody>
      </p:sp>
      <p:sp>
        <p:nvSpPr>
          <p:cNvPr id="730114" name="Rectangle 2"/>
          <p:cNvSpPr>
            <a:spLocks noGrp="1" noRot="1" noChangeAspect="1" noChangeArrowheads="1" noTextEdit="1"/>
          </p:cNvSpPr>
          <p:nvPr>
            <p:ph type="sldImg"/>
          </p:nvPr>
        </p:nvSpPr>
        <p:spPr>
          <a:ln/>
        </p:spPr>
      </p:sp>
      <p:sp>
        <p:nvSpPr>
          <p:cNvPr id="73011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0021152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9EF04E-2EB2-4EFB-87B5-DC7E1933020A}" type="slidenum">
              <a:rPr lang="en-CA" altLang="de-DE"/>
              <a:pPr/>
              <a:t>78</a:t>
            </a:fld>
            <a:endParaRPr lang="en-CA" altLang="de-DE"/>
          </a:p>
        </p:txBody>
      </p:sp>
      <p:sp>
        <p:nvSpPr>
          <p:cNvPr id="734210" name="Rectangle 2"/>
          <p:cNvSpPr>
            <a:spLocks noGrp="1" noRot="1" noChangeAspect="1" noChangeArrowheads="1" noTextEdit="1"/>
          </p:cNvSpPr>
          <p:nvPr>
            <p:ph type="sldImg"/>
          </p:nvPr>
        </p:nvSpPr>
        <p:spPr>
          <a:ln/>
        </p:spPr>
      </p:sp>
      <p:sp>
        <p:nvSpPr>
          <p:cNvPr id="73421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4883918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EFA8A2-51BC-4AC3-9625-9DAB50705A15}" type="slidenum">
              <a:rPr lang="en-CA" altLang="de-DE"/>
              <a:pPr/>
              <a:t>79</a:t>
            </a:fld>
            <a:endParaRPr lang="en-CA" altLang="de-DE"/>
          </a:p>
        </p:txBody>
      </p:sp>
      <p:sp>
        <p:nvSpPr>
          <p:cNvPr id="736258" name="Rectangle 2"/>
          <p:cNvSpPr>
            <a:spLocks noGrp="1" noRot="1" noChangeAspect="1" noChangeArrowheads="1" noTextEdit="1"/>
          </p:cNvSpPr>
          <p:nvPr>
            <p:ph type="sldImg"/>
          </p:nvPr>
        </p:nvSpPr>
        <p:spPr>
          <a:ln/>
        </p:spPr>
      </p:sp>
      <p:sp>
        <p:nvSpPr>
          <p:cNvPr id="73625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637349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B916A2A-7810-4B40-A060-9DF0BFA58D80}"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122</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512002" name="Rectangle 2"/>
          <p:cNvSpPr>
            <a:spLocks noGrp="1" noRot="1" noChangeAspect="1" noChangeArrowheads="1" noTextEdit="1"/>
          </p:cNvSpPr>
          <p:nvPr>
            <p:ph type="sldImg"/>
          </p:nvPr>
        </p:nvSpPr>
        <p:spPr>
          <a:ln/>
        </p:spPr>
      </p:sp>
      <p:sp>
        <p:nvSpPr>
          <p:cNvPr id="51200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7421168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AF8DF37-79DC-401D-A313-060BBB0BE224}"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123</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72770" name="Rectangle 2"/>
          <p:cNvSpPr>
            <a:spLocks noGrp="1" noRot="1" noChangeAspect="1" noChangeArrowheads="1" noTextEdit="1"/>
          </p:cNvSpPr>
          <p:nvPr>
            <p:ph type="sldImg"/>
          </p:nvPr>
        </p:nvSpPr>
        <p:spPr>
          <a:ln/>
        </p:spPr>
      </p:sp>
      <p:sp>
        <p:nvSpPr>
          <p:cNvPr id="67277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6533312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2B6C9A-31E2-4778-888C-13576DDDED35}"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124</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74818" name="Rectangle 2"/>
          <p:cNvSpPr>
            <a:spLocks noGrp="1" noRot="1" noChangeAspect="1" noChangeArrowheads="1" noTextEdit="1"/>
          </p:cNvSpPr>
          <p:nvPr>
            <p:ph type="sldImg"/>
          </p:nvPr>
        </p:nvSpPr>
        <p:spPr>
          <a:ln/>
        </p:spPr>
      </p:sp>
      <p:sp>
        <p:nvSpPr>
          <p:cNvPr id="67481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2340061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A705895-9725-4362-9854-6F310D6544E6}"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125</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76866" name="Rectangle 2"/>
          <p:cNvSpPr>
            <a:spLocks noGrp="1" noRot="1" noChangeAspect="1" noChangeArrowheads="1" noTextEdit="1"/>
          </p:cNvSpPr>
          <p:nvPr>
            <p:ph type="sldImg"/>
          </p:nvPr>
        </p:nvSpPr>
        <p:spPr>
          <a:ln/>
        </p:spPr>
      </p:sp>
      <p:sp>
        <p:nvSpPr>
          <p:cNvPr id="67686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0340508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BABCE2C-3939-417A-9723-512B681894EE}"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126</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78914" name="Rectangle 2"/>
          <p:cNvSpPr>
            <a:spLocks noGrp="1" noRot="1" noChangeAspect="1" noChangeArrowheads="1" noTextEdit="1"/>
          </p:cNvSpPr>
          <p:nvPr>
            <p:ph type="sldImg"/>
          </p:nvPr>
        </p:nvSpPr>
        <p:spPr>
          <a:ln/>
        </p:spPr>
      </p:sp>
      <p:sp>
        <p:nvSpPr>
          <p:cNvPr id="67891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5561881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6237A67-8CAD-4A6D-B876-8D843B7812A2}"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127</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80962" name="Rectangle 2"/>
          <p:cNvSpPr>
            <a:spLocks noGrp="1" noRot="1" noChangeAspect="1" noChangeArrowheads="1" noTextEdit="1"/>
          </p:cNvSpPr>
          <p:nvPr>
            <p:ph type="sldImg"/>
          </p:nvPr>
        </p:nvSpPr>
        <p:spPr>
          <a:ln/>
        </p:spPr>
      </p:sp>
      <p:sp>
        <p:nvSpPr>
          <p:cNvPr id="68096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5232433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4407CB9-39BD-4A2D-ACCD-37DE1D294B8A}"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128</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83010" name="Rectangle 2"/>
          <p:cNvSpPr>
            <a:spLocks noGrp="1" noRot="1" noChangeAspect="1" noChangeArrowheads="1" noTextEdit="1"/>
          </p:cNvSpPr>
          <p:nvPr>
            <p:ph type="sldImg"/>
          </p:nvPr>
        </p:nvSpPr>
        <p:spPr>
          <a:ln/>
        </p:spPr>
      </p:sp>
      <p:sp>
        <p:nvSpPr>
          <p:cNvPr id="68301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8490796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304A33-E462-4B7B-80AD-5C305C9E56F5}"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129</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85058" name="Rectangle 2"/>
          <p:cNvSpPr>
            <a:spLocks noGrp="1" noRot="1" noChangeAspect="1" noChangeArrowheads="1" noTextEdit="1"/>
          </p:cNvSpPr>
          <p:nvPr>
            <p:ph type="sldImg"/>
          </p:nvPr>
        </p:nvSpPr>
        <p:spPr>
          <a:ln/>
        </p:spPr>
      </p:sp>
      <p:sp>
        <p:nvSpPr>
          <p:cNvPr id="68505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0012689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0624C4-4392-45A5-9A68-2804C6C4E1CF}"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130</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87106" name="Rectangle 2"/>
          <p:cNvSpPr>
            <a:spLocks noGrp="1" noRot="1" noChangeAspect="1" noChangeArrowheads="1" noTextEdit="1"/>
          </p:cNvSpPr>
          <p:nvPr>
            <p:ph type="sldImg"/>
          </p:nvPr>
        </p:nvSpPr>
        <p:spPr>
          <a:ln/>
        </p:spPr>
      </p:sp>
      <p:sp>
        <p:nvSpPr>
          <p:cNvPr id="68710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5326274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B9EAF5B-2C99-4594-9806-82085E5C9F78}"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131</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89154" name="Rectangle 2"/>
          <p:cNvSpPr>
            <a:spLocks noGrp="1" noRot="1" noChangeAspect="1" noChangeArrowheads="1" noTextEdit="1"/>
          </p:cNvSpPr>
          <p:nvPr>
            <p:ph type="sldImg"/>
          </p:nvPr>
        </p:nvSpPr>
        <p:spPr>
          <a:ln/>
        </p:spPr>
      </p:sp>
      <p:sp>
        <p:nvSpPr>
          <p:cNvPr id="68915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9199295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664DDAD-3A9D-4F10-9276-0A785677B0C5}"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132</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91202" name="Rectangle 2"/>
          <p:cNvSpPr>
            <a:spLocks noGrp="1" noRot="1" noChangeAspect="1" noChangeArrowheads="1" noTextEdit="1"/>
          </p:cNvSpPr>
          <p:nvPr>
            <p:ph type="sldImg"/>
          </p:nvPr>
        </p:nvSpPr>
        <p:spPr>
          <a:ln/>
        </p:spPr>
      </p:sp>
      <p:sp>
        <p:nvSpPr>
          <p:cNvPr id="69120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4572478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9495D75-D58B-4953-B344-75EC804550E9}"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133</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93250" name="Rectangle 2"/>
          <p:cNvSpPr>
            <a:spLocks noGrp="1" noRot="1" noChangeAspect="1" noChangeArrowheads="1" noTextEdit="1"/>
          </p:cNvSpPr>
          <p:nvPr>
            <p:ph type="sldImg"/>
          </p:nvPr>
        </p:nvSpPr>
        <p:spPr>
          <a:ln/>
        </p:spPr>
      </p:sp>
      <p:sp>
        <p:nvSpPr>
          <p:cNvPr id="69325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6741309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1778C14-E352-4D50-BAE1-64CA2E3C26B7}"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134</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95298" name="Rectangle 2"/>
          <p:cNvSpPr>
            <a:spLocks noGrp="1" noRot="1" noChangeAspect="1" noChangeArrowheads="1" noTextEdit="1"/>
          </p:cNvSpPr>
          <p:nvPr>
            <p:ph type="sldImg"/>
          </p:nvPr>
        </p:nvSpPr>
        <p:spPr>
          <a:ln/>
        </p:spPr>
      </p:sp>
      <p:sp>
        <p:nvSpPr>
          <p:cNvPr id="69529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2012484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98B76B8-EE2C-4B93-97B1-5D1A1FF56E8A}"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135</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97346" name="Rectangle 2"/>
          <p:cNvSpPr>
            <a:spLocks noGrp="1" noRot="1" noChangeAspect="1" noChangeArrowheads="1" noTextEdit="1"/>
          </p:cNvSpPr>
          <p:nvPr>
            <p:ph type="sldImg"/>
          </p:nvPr>
        </p:nvSpPr>
        <p:spPr>
          <a:ln/>
        </p:spPr>
      </p:sp>
      <p:sp>
        <p:nvSpPr>
          <p:cNvPr id="69734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576089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526B740-055A-46B0-B308-08D4F188E510}"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136</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99394" name="Rectangle 2"/>
          <p:cNvSpPr>
            <a:spLocks noGrp="1" noRot="1" noChangeAspect="1" noChangeArrowheads="1" noTextEdit="1"/>
          </p:cNvSpPr>
          <p:nvPr>
            <p:ph type="sldImg"/>
          </p:nvPr>
        </p:nvSpPr>
        <p:spPr>
          <a:ln/>
        </p:spPr>
      </p:sp>
      <p:sp>
        <p:nvSpPr>
          <p:cNvPr id="69939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705609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F2ADBAD-6694-42AA-B64F-C15BA7F8B215}"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137</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01442" name="Rectangle 2"/>
          <p:cNvSpPr>
            <a:spLocks noGrp="1" noRot="1" noChangeAspect="1" noChangeArrowheads="1" noTextEdit="1"/>
          </p:cNvSpPr>
          <p:nvPr>
            <p:ph type="sldImg"/>
          </p:nvPr>
        </p:nvSpPr>
        <p:spPr>
          <a:ln/>
        </p:spPr>
      </p:sp>
      <p:sp>
        <p:nvSpPr>
          <p:cNvPr id="70144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0682231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F0001ED-6C5B-40BA-AA56-F5665A62443D}"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138</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03490" name="Rectangle 2"/>
          <p:cNvSpPr>
            <a:spLocks noGrp="1" noRot="1" noChangeAspect="1" noChangeArrowheads="1" noTextEdit="1"/>
          </p:cNvSpPr>
          <p:nvPr>
            <p:ph type="sldImg"/>
          </p:nvPr>
        </p:nvSpPr>
        <p:spPr>
          <a:ln/>
        </p:spPr>
      </p:sp>
      <p:sp>
        <p:nvSpPr>
          <p:cNvPr id="70349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7601992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33A100F-AF60-4172-81EF-8F5E77FB0A5F}"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139</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05538" name="Rectangle 2"/>
          <p:cNvSpPr>
            <a:spLocks noGrp="1" noRot="1" noChangeAspect="1" noChangeArrowheads="1" noTextEdit="1"/>
          </p:cNvSpPr>
          <p:nvPr>
            <p:ph type="sldImg"/>
          </p:nvPr>
        </p:nvSpPr>
        <p:spPr>
          <a:ln/>
        </p:spPr>
      </p:sp>
      <p:sp>
        <p:nvSpPr>
          <p:cNvPr id="70553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1334109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571710-8FC4-4057-90D7-2B7827F28485}"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140</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07586" name="Rectangle 2"/>
          <p:cNvSpPr>
            <a:spLocks noGrp="1" noRot="1" noChangeAspect="1" noChangeArrowheads="1" noTextEdit="1"/>
          </p:cNvSpPr>
          <p:nvPr>
            <p:ph type="sldImg"/>
          </p:nvPr>
        </p:nvSpPr>
        <p:spPr>
          <a:ln/>
        </p:spPr>
      </p:sp>
      <p:sp>
        <p:nvSpPr>
          <p:cNvPr id="70758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1017297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8DD841-09FB-43DA-94C7-48BE6B7805F1}"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141</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09634" name="Rectangle 2"/>
          <p:cNvSpPr>
            <a:spLocks noGrp="1" noRot="1" noChangeAspect="1" noChangeArrowheads="1" noTextEdit="1"/>
          </p:cNvSpPr>
          <p:nvPr>
            <p:ph type="sldImg"/>
          </p:nvPr>
        </p:nvSpPr>
        <p:spPr>
          <a:ln/>
        </p:spPr>
      </p:sp>
      <p:sp>
        <p:nvSpPr>
          <p:cNvPr id="70963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1276302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358BECD-A87D-461A-9FC7-132A921A93FD}"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142</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11682" name="Rectangle 2"/>
          <p:cNvSpPr>
            <a:spLocks noGrp="1" noRot="1" noChangeAspect="1" noChangeArrowheads="1" noTextEdit="1"/>
          </p:cNvSpPr>
          <p:nvPr>
            <p:ph type="sldImg"/>
          </p:nvPr>
        </p:nvSpPr>
        <p:spPr>
          <a:ln/>
        </p:spPr>
      </p:sp>
      <p:sp>
        <p:nvSpPr>
          <p:cNvPr id="71168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1319185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BBF562B-A3D8-4FDB-9ACB-A27C3C9C1FAE}"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143</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13730" name="Rectangle 2"/>
          <p:cNvSpPr>
            <a:spLocks noGrp="1" noRot="1" noChangeAspect="1" noChangeArrowheads="1" noTextEdit="1"/>
          </p:cNvSpPr>
          <p:nvPr>
            <p:ph type="sldImg"/>
          </p:nvPr>
        </p:nvSpPr>
        <p:spPr>
          <a:ln/>
        </p:spPr>
      </p:sp>
      <p:sp>
        <p:nvSpPr>
          <p:cNvPr id="71373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5535213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BF87EF3-AC52-4C04-97F5-48B15D06BD95}"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144</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15778" name="Rectangle 2"/>
          <p:cNvSpPr>
            <a:spLocks noGrp="1" noRot="1" noChangeAspect="1" noChangeArrowheads="1" noTextEdit="1"/>
          </p:cNvSpPr>
          <p:nvPr>
            <p:ph type="sldImg"/>
          </p:nvPr>
        </p:nvSpPr>
        <p:spPr>
          <a:ln/>
        </p:spPr>
      </p:sp>
      <p:sp>
        <p:nvSpPr>
          <p:cNvPr id="71577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1664475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027C2BA-16AE-4B97-AA8D-8C3CA4BD91CE}"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145</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17826" name="Rectangle 2"/>
          <p:cNvSpPr>
            <a:spLocks noGrp="1" noRot="1" noChangeAspect="1" noChangeArrowheads="1" noTextEdit="1"/>
          </p:cNvSpPr>
          <p:nvPr>
            <p:ph type="sldImg"/>
          </p:nvPr>
        </p:nvSpPr>
        <p:spPr>
          <a:ln/>
        </p:spPr>
      </p:sp>
      <p:sp>
        <p:nvSpPr>
          <p:cNvPr id="71782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8709094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433FE59-24DE-41BF-B28C-DCC4424EEABB}"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146</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19874" name="Rectangle 2"/>
          <p:cNvSpPr>
            <a:spLocks noGrp="1" noRot="1" noChangeAspect="1" noChangeArrowheads="1" noTextEdit="1"/>
          </p:cNvSpPr>
          <p:nvPr>
            <p:ph type="sldImg"/>
          </p:nvPr>
        </p:nvSpPr>
        <p:spPr>
          <a:ln/>
        </p:spPr>
      </p:sp>
      <p:sp>
        <p:nvSpPr>
          <p:cNvPr id="71987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0096746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0F12E16-0EC5-4FC3-8432-42D376B7DCA9}"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147</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34210" name="Rectangle 2"/>
          <p:cNvSpPr>
            <a:spLocks noGrp="1" noRot="1" noChangeAspect="1" noChangeArrowheads="1" noTextEdit="1"/>
          </p:cNvSpPr>
          <p:nvPr>
            <p:ph type="sldImg"/>
          </p:nvPr>
        </p:nvSpPr>
        <p:spPr>
          <a:ln/>
        </p:spPr>
      </p:sp>
      <p:sp>
        <p:nvSpPr>
          <p:cNvPr id="73421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2448254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148</a:t>
            </a:fld>
            <a:endParaRPr lang="en-US" dirty="0">
              <a:solidFill>
                <a:prstClr val="black"/>
              </a:solidFill>
            </a:endParaRPr>
          </a:p>
        </p:txBody>
      </p:sp>
    </p:spTree>
    <p:extLst>
      <p:ext uri="{BB962C8B-B14F-4D97-AF65-F5344CB8AC3E}">
        <p14:creationId xmlns:p14="http://schemas.microsoft.com/office/powerpoint/2010/main" val="2487442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r>
              <a:rPr lang="en-US" altLang="de-DE"/>
              <a:t>8-</a:t>
            </a:r>
            <a:fld id="{B70AA4E7-6ED7-44EC-BD33-1510592ACD52}" type="slidenum">
              <a:rPr lang="en-US" altLang="de-DE"/>
              <a:pPr/>
              <a:t>‹Nr.›</a:t>
            </a:fld>
            <a:endParaRPr lang="en-US" altLang="de-DE"/>
          </a:p>
        </p:txBody>
      </p:sp>
    </p:spTree>
    <p:extLst>
      <p:ext uri="{BB962C8B-B14F-4D97-AF65-F5344CB8AC3E}">
        <p14:creationId xmlns:p14="http://schemas.microsoft.com/office/powerpoint/2010/main" val="1657731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7"/>
          <p:cNvSpPr>
            <a:spLocks noGrp="1" noChangeArrowheads="1"/>
          </p:cNvSpPr>
          <p:nvPr>
            <p:ph type="dt" sz="half" idx="10"/>
          </p:nvPr>
        </p:nvSpPr>
        <p:spPr/>
        <p:txBody>
          <a:bodyPr/>
          <a:lstStyle>
            <a:lvl1pPr>
              <a:defRPr/>
            </a:lvl1pPr>
          </a:lstStyle>
          <a:p>
            <a:pPr>
              <a:defRPr/>
            </a:pPr>
            <a:endParaRPr lang="en-US"/>
          </a:p>
        </p:txBody>
      </p:sp>
      <p:sp>
        <p:nvSpPr>
          <p:cNvPr id="6" name="Rectangle 68"/>
          <p:cNvSpPr>
            <a:spLocks noGrp="1" noChangeArrowheads="1"/>
          </p:cNvSpPr>
          <p:nvPr>
            <p:ph type="ftr" sz="quarter" idx="11"/>
          </p:nvPr>
        </p:nvSpPr>
        <p:spPr/>
        <p:txBody>
          <a:bodyPr/>
          <a:lstStyle>
            <a:lvl1pPr>
              <a:defRPr/>
            </a:lvl1pPr>
          </a:lstStyle>
          <a:p>
            <a:pPr>
              <a:defRPr/>
            </a:pPr>
            <a:endParaRPr lang="en-US"/>
          </a:p>
        </p:txBody>
      </p:sp>
      <p:sp>
        <p:nvSpPr>
          <p:cNvPr id="7" name="Rectangle 69"/>
          <p:cNvSpPr>
            <a:spLocks noGrp="1" noChangeArrowheads="1"/>
          </p:cNvSpPr>
          <p:nvPr>
            <p:ph type="sldNum" sz="quarter" idx="12"/>
          </p:nvPr>
        </p:nvSpPr>
        <p:spPr/>
        <p:txBody>
          <a:bodyPr/>
          <a:lstStyle>
            <a:lvl1pPr>
              <a:defRPr/>
            </a:lvl1pPr>
          </a:lstStyle>
          <a:p>
            <a:r>
              <a:rPr lang="en-US" altLang="de-DE"/>
              <a:t>2-</a:t>
            </a:r>
            <a:fld id="{530738AE-F1A0-4F5E-B9C7-2C41E0D0806C}" type="slidenum">
              <a:rPr lang="en-US" altLang="de-DE"/>
              <a:pPr/>
              <a:t>‹Nr.›</a:t>
            </a:fld>
            <a:endParaRPr lang="en-US" altLang="de-DE"/>
          </a:p>
        </p:txBody>
      </p:sp>
    </p:spTree>
    <p:extLst>
      <p:ext uri="{BB962C8B-B14F-4D97-AF65-F5344CB8AC3E}">
        <p14:creationId xmlns:p14="http://schemas.microsoft.com/office/powerpoint/2010/main" val="222572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de-DE" smtClean="0"/>
              <a:t>Titelmasterformat durch Klicken bearbeiten</a:t>
            </a:r>
            <a:endParaRPr lang="tr-TR"/>
          </a:p>
        </p:txBody>
      </p:sp>
      <p:sp>
        <p:nvSpPr>
          <p:cNvPr id="3" name="Untertitel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tr-TR"/>
          </a:p>
        </p:txBody>
      </p:sp>
    </p:spTree>
    <p:extLst>
      <p:ext uri="{BB962C8B-B14F-4D97-AF65-F5344CB8AC3E}">
        <p14:creationId xmlns:p14="http://schemas.microsoft.com/office/powerpoint/2010/main" val="16211304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smtClean="0"/>
              <a:t>Titelmasterformat durch Klicken bearbeiten</a:t>
            </a:r>
            <a:endParaRPr lang="tr-TR"/>
          </a:p>
        </p:txBody>
      </p:sp>
      <p:sp>
        <p:nvSpPr>
          <p:cNvPr id="3" name="Inhaltsplatzhalter 2"/>
          <p:cNvSpPr>
            <a:spLocks noGrp="1"/>
          </p:cNvSpPr>
          <p:nvPr>
            <p:ph idx="1"/>
          </p:nvPr>
        </p:nvSpPr>
        <p:spPr>
          <a:xfrm>
            <a:off x="628650" y="1825625"/>
            <a:ext cx="7886700" cy="4351338"/>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38428188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a:prstGeom prst="rect">
            <a:avLst/>
          </a:prstGeom>
        </p:spPr>
        <p:txBody>
          <a:bodyPr anchor="b"/>
          <a:lstStyle>
            <a:lvl1pPr>
              <a:defRPr sz="6000"/>
            </a:lvl1pPr>
          </a:lstStyle>
          <a:p>
            <a:r>
              <a:rPr lang="de-DE" smtClean="0"/>
              <a:t>Titelmasterformat durch Klicken bearbeiten</a:t>
            </a:r>
            <a:endParaRPr lang="tr-TR"/>
          </a:p>
        </p:txBody>
      </p:sp>
      <p:sp>
        <p:nvSpPr>
          <p:cNvPr id="3" name="Textplatzhalter 2"/>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smtClean="0"/>
              <a:t>Formatvorlagen des Textmasters bearbeiten</a:t>
            </a:r>
          </a:p>
        </p:txBody>
      </p:sp>
    </p:spTree>
    <p:extLst>
      <p:ext uri="{BB962C8B-B14F-4D97-AF65-F5344CB8AC3E}">
        <p14:creationId xmlns:p14="http://schemas.microsoft.com/office/powerpoint/2010/main" val="29610320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smtClean="0"/>
              <a:t>Titelmasterformat durch Klicken bearbeiten</a:t>
            </a:r>
            <a:endParaRPr lang="tr-TR"/>
          </a:p>
        </p:txBody>
      </p:sp>
      <p:sp>
        <p:nvSpPr>
          <p:cNvPr id="3" name="Inhaltsplatzhalter 2"/>
          <p:cNvSpPr>
            <a:spLocks noGrp="1"/>
          </p:cNvSpPr>
          <p:nvPr>
            <p:ph sz="half" idx="1"/>
          </p:nvPr>
        </p:nvSpPr>
        <p:spPr>
          <a:xfrm>
            <a:off x="628650" y="1825625"/>
            <a:ext cx="3867150" cy="4351338"/>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4" name="Inhaltsplatzhalter 3"/>
          <p:cNvSpPr>
            <a:spLocks noGrp="1"/>
          </p:cNvSpPr>
          <p:nvPr>
            <p:ph sz="half" idx="2"/>
          </p:nvPr>
        </p:nvSpPr>
        <p:spPr>
          <a:xfrm>
            <a:off x="4648200" y="1825625"/>
            <a:ext cx="3867150" cy="4351338"/>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7273810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a:prstGeom prst="rect">
            <a:avLst/>
          </a:prstGeom>
        </p:spPr>
        <p:txBody>
          <a:bodyPr/>
          <a:lstStyle/>
          <a:p>
            <a:r>
              <a:rPr lang="de-DE" smtClean="0"/>
              <a:t>Titelmasterformat durch Klicken bearbeiten</a:t>
            </a:r>
            <a:endParaRPr lang="tr-TR"/>
          </a:p>
        </p:txBody>
      </p:sp>
      <p:sp>
        <p:nvSpPr>
          <p:cNvPr id="3" name="Textplatzhalter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630238" y="2505075"/>
            <a:ext cx="3868737" cy="3684588"/>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5" name="Textplatzhalter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4629150" y="2505075"/>
            <a:ext cx="3887788" cy="3684588"/>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25511907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smtClean="0"/>
              <a:t>Titelmasterformat durch Klicken bearbeiten</a:t>
            </a:r>
            <a:endParaRPr lang="tr-TR"/>
          </a:p>
        </p:txBody>
      </p:sp>
    </p:spTree>
    <p:extLst>
      <p:ext uri="{BB962C8B-B14F-4D97-AF65-F5344CB8AC3E}">
        <p14:creationId xmlns:p14="http://schemas.microsoft.com/office/powerpoint/2010/main" val="28605110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958326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a:prstGeom prst="rect">
            <a:avLst/>
          </a:prstGeom>
        </p:spPr>
        <p:txBody>
          <a:bodyPr anchor="b"/>
          <a:lstStyle>
            <a:lvl1pPr>
              <a:defRPr sz="3200"/>
            </a:lvl1pPr>
          </a:lstStyle>
          <a:p>
            <a:r>
              <a:rPr lang="de-DE" smtClean="0"/>
              <a:t>Titelmasterformat durch Klicken bearbeiten</a:t>
            </a:r>
            <a:endParaRPr lang="tr-TR"/>
          </a:p>
        </p:txBody>
      </p:sp>
      <p:sp>
        <p:nvSpPr>
          <p:cNvPr id="3" name="Inhaltsplatzhalter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4" name="Textplatzhalt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Tree>
    <p:extLst>
      <p:ext uri="{BB962C8B-B14F-4D97-AF65-F5344CB8AC3E}">
        <p14:creationId xmlns:p14="http://schemas.microsoft.com/office/powerpoint/2010/main" val="13851428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a:prstGeom prst="rect">
            <a:avLst/>
          </a:prstGeom>
        </p:spPr>
        <p:txBody>
          <a:bodyPr anchor="b"/>
          <a:lstStyle>
            <a:lvl1pPr>
              <a:defRPr sz="3200"/>
            </a:lvl1pPr>
          </a:lstStyle>
          <a:p>
            <a:r>
              <a:rPr lang="de-DE" smtClean="0"/>
              <a:t>Titelmasterformat durch Klicken bearbeiten</a:t>
            </a:r>
            <a:endParaRPr lang="tr-TR"/>
          </a:p>
        </p:txBody>
      </p:sp>
      <p:sp>
        <p:nvSpPr>
          <p:cNvPr id="3" name="Bildplatzhalter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platzhalt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Tree>
    <p:extLst>
      <p:ext uri="{BB962C8B-B14F-4D97-AF65-F5344CB8AC3E}">
        <p14:creationId xmlns:p14="http://schemas.microsoft.com/office/powerpoint/2010/main" val="38734973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smtClean="0"/>
              <a:t>Titelmasterformat durch Klicken bearbeiten</a:t>
            </a:r>
            <a:endParaRPr lang="tr-TR"/>
          </a:p>
        </p:txBody>
      </p:sp>
      <p:sp>
        <p:nvSpPr>
          <p:cNvPr id="3" name="Vertikaler Textplatzhalter 2"/>
          <p:cNvSpPr>
            <a:spLocks noGrp="1"/>
          </p:cNvSpPr>
          <p:nvPr>
            <p:ph type="body" orient="vert" idx="1"/>
          </p:nvPr>
        </p:nvSpPr>
        <p:spPr>
          <a:xfrm>
            <a:off x="628650" y="1825625"/>
            <a:ext cx="7886700" cy="4351338"/>
          </a:xfrm>
          <a:prstGeom prst="rect">
            <a:avLst/>
          </a:prstGeo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16478822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43675" y="365125"/>
            <a:ext cx="1971675" cy="5811838"/>
          </a:xfrm>
          <a:prstGeom prst="rect">
            <a:avLst/>
          </a:prstGeom>
        </p:spPr>
        <p:txBody>
          <a:bodyPr vert="eaVert"/>
          <a:lstStyle/>
          <a:p>
            <a:r>
              <a:rPr lang="de-DE" smtClean="0"/>
              <a:t>Titelmasterformat durch Klicken bearbeiten</a:t>
            </a:r>
            <a:endParaRPr lang="tr-TR"/>
          </a:p>
        </p:txBody>
      </p:sp>
      <p:sp>
        <p:nvSpPr>
          <p:cNvPr id="3" name="Vertikaler Textplatzhalter 2"/>
          <p:cNvSpPr>
            <a:spLocks noGrp="1"/>
          </p:cNvSpPr>
          <p:nvPr>
            <p:ph type="body" orient="vert" idx="1"/>
          </p:nvPr>
        </p:nvSpPr>
        <p:spPr>
          <a:xfrm>
            <a:off x="628650" y="365125"/>
            <a:ext cx="5762625" cy="5811838"/>
          </a:xfrm>
          <a:prstGeom prst="rect">
            <a:avLst/>
          </a:prstGeo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35600032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lstStyle>
            <a:lvl1pPr algn="ctr">
              <a:defRPr sz="6000"/>
            </a:lvl1pPr>
          </a:lstStyle>
          <a:p>
            <a:r>
              <a:rPr lang="de-DE" smtClean="0"/>
              <a:t>Titelmasterformat durch Klicken bearbeiten</a:t>
            </a:r>
            <a:endParaRPr lang="tr-TR"/>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tr-TR"/>
          </a:p>
        </p:txBody>
      </p:sp>
    </p:spTree>
    <p:extLst>
      <p:ext uri="{BB962C8B-B14F-4D97-AF65-F5344CB8AC3E}">
        <p14:creationId xmlns:p14="http://schemas.microsoft.com/office/powerpoint/2010/main" val="3864689752"/>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tr-TR"/>
          </a:p>
        </p:txBody>
      </p:sp>
      <p:sp>
        <p:nvSpPr>
          <p:cNvPr id="3" name="Inhaltsplatzhalt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883678266"/>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lstStyle>
            <a:lvl1pPr>
              <a:defRPr sz="6000"/>
            </a:lvl1pPr>
          </a:lstStyle>
          <a:p>
            <a:r>
              <a:rPr lang="de-DE" smtClean="0"/>
              <a:t>Titelmasterformat durch Klicken bearbeiten</a:t>
            </a:r>
            <a:endParaRPr lang="tr-TR"/>
          </a:p>
        </p:txBody>
      </p:sp>
      <p:sp>
        <p:nvSpPr>
          <p:cNvPr id="3" name="Textplatzhalt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smtClean="0"/>
              <a:t>Formatvorlagen des Textmasters bearbeiten</a:t>
            </a:r>
          </a:p>
        </p:txBody>
      </p:sp>
    </p:spTree>
    <p:extLst>
      <p:ext uri="{BB962C8B-B14F-4D97-AF65-F5344CB8AC3E}">
        <p14:creationId xmlns:p14="http://schemas.microsoft.com/office/powerpoint/2010/main" val="1036677681"/>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tr-TR"/>
          </a:p>
        </p:txBody>
      </p:sp>
      <p:sp>
        <p:nvSpPr>
          <p:cNvPr id="3" name="Inhaltsplatzhalter 2"/>
          <p:cNvSpPr>
            <a:spLocks noGrp="1"/>
          </p:cNvSpPr>
          <p:nvPr>
            <p:ph sz="half" idx="1"/>
          </p:nvPr>
        </p:nvSpPr>
        <p:spPr>
          <a:xfrm>
            <a:off x="239713" y="1600200"/>
            <a:ext cx="4070350" cy="4572000"/>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4" name="Inhaltsplatzhalter 3"/>
          <p:cNvSpPr>
            <a:spLocks noGrp="1"/>
          </p:cNvSpPr>
          <p:nvPr>
            <p:ph sz="half" idx="2"/>
          </p:nvPr>
        </p:nvSpPr>
        <p:spPr>
          <a:xfrm>
            <a:off x="4462463" y="1600200"/>
            <a:ext cx="4071937" cy="4572000"/>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1908895905"/>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smtClean="0"/>
              <a:t>Titelmasterformat durch Klicken bearbeiten</a:t>
            </a:r>
            <a:endParaRPr lang="tr-TR"/>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630238" y="2505075"/>
            <a:ext cx="3868737"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3047293097"/>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tr-TR"/>
          </a:p>
        </p:txBody>
      </p:sp>
    </p:spTree>
    <p:extLst>
      <p:ext uri="{BB962C8B-B14F-4D97-AF65-F5344CB8AC3E}">
        <p14:creationId xmlns:p14="http://schemas.microsoft.com/office/powerpoint/2010/main" val="2457693987"/>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66444"/>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tr-TR"/>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Tree>
    <p:extLst>
      <p:ext uri="{BB962C8B-B14F-4D97-AF65-F5344CB8AC3E}">
        <p14:creationId xmlns:p14="http://schemas.microsoft.com/office/powerpoint/2010/main" val="1605648162"/>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tr-TR"/>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Tree>
    <p:extLst>
      <p:ext uri="{BB962C8B-B14F-4D97-AF65-F5344CB8AC3E}">
        <p14:creationId xmlns:p14="http://schemas.microsoft.com/office/powerpoint/2010/main" val="2825787788"/>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tr-TR"/>
          </a:p>
        </p:txBody>
      </p:sp>
      <p:sp>
        <p:nvSpPr>
          <p:cNvPr id="3" name="Vertikaler Textplatzhalter 2"/>
          <p:cNvSpPr>
            <a:spLocks noGrp="1"/>
          </p:cNvSpPr>
          <p:nvPr>
            <p:ph type="body" orient="vert" idx="1"/>
          </p:nvPr>
        </p:nvSpPr>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1603840574"/>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457950" y="303213"/>
            <a:ext cx="2076450" cy="5868987"/>
          </a:xfrm>
        </p:spPr>
        <p:txBody>
          <a:bodyPr vert="eaVert"/>
          <a:lstStyle/>
          <a:p>
            <a:r>
              <a:rPr lang="de-DE" smtClean="0"/>
              <a:t>Titelmasterformat durch Klicken bearbeiten</a:t>
            </a:r>
            <a:endParaRPr lang="tr-TR"/>
          </a:p>
        </p:txBody>
      </p:sp>
      <p:sp>
        <p:nvSpPr>
          <p:cNvPr id="3" name="Vertikaler Textplatzhalter 2"/>
          <p:cNvSpPr>
            <a:spLocks noGrp="1"/>
          </p:cNvSpPr>
          <p:nvPr>
            <p:ph type="body" orient="vert" idx="1"/>
          </p:nvPr>
        </p:nvSpPr>
        <p:spPr>
          <a:xfrm>
            <a:off x="228600" y="303213"/>
            <a:ext cx="6076950" cy="5868987"/>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205602289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4.jpe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5.w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6.jpe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7.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folHlink"/>
            </a:gs>
            <a:gs pos="100000">
              <a:schemeClr val="bg1"/>
            </a:gs>
          </a:gsLst>
          <a:path path="rect">
            <a:fillToRect r="100000" b="100000"/>
          </a:path>
        </a:gradFill>
        <a:effectLst/>
      </p:bgPr>
    </p:bg>
    <p:spTree>
      <p:nvGrpSpPr>
        <p:cNvPr id="1" name=""/>
        <p:cNvGrpSpPr/>
        <p:nvPr/>
      </p:nvGrpSpPr>
      <p:grpSpPr>
        <a:xfrm>
          <a:off x="0" y="0"/>
          <a:ext cx="0" cy="0"/>
          <a:chOff x="0" y="0"/>
          <a:chExt cx="0" cy="0"/>
        </a:xfrm>
      </p:grpSpPr>
      <p:sp>
        <p:nvSpPr>
          <p:cNvPr id="9" name="Rectangle 3"/>
          <p:cNvSpPr>
            <a:spLocks noChangeArrowheads="1"/>
          </p:cNvSpPr>
          <p:nvPr userDrawn="1"/>
        </p:nvSpPr>
        <p:spPr bwMode="auto">
          <a:xfrm>
            <a:off x="990600" y="6553200"/>
            <a:ext cx="6548438" cy="304800"/>
          </a:xfrm>
          <a:prstGeom prst="rect">
            <a:avLst/>
          </a:prstGeom>
          <a:noFill/>
          <a:ln w="9525">
            <a:noFill/>
            <a:miter lim="800000"/>
            <a:headEnd/>
            <a:tailEnd/>
          </a:ln>
        </p:spPr>
        <p:txBody>
          <a:bodyPr anchor="b"/>
          <a:lstStyle/>
          <a:p>
            <a:pPr eaLnBrk="0" hangingPunct="0">
              <a:spcBef>
                <a:spcPct val="50000"/>
              </a:spcBef>
              <a:defRPr/>
            </a:pPr>
            <a:r>
              <a:rPr lang="en-US" sz="1000" dirty="0">
                <a:latin typeface="Century Gothic" pitchFamily="34" charset="0"/>
                <a:ea typeface="ヒラギノ角ゴ Pro W3" pitchFamily="1" charset="-128"/>
                <a:cs typeface="Arial" charset="0"/>
              </a:rPr>
              <a:t>Copyright © 2011 Pearson Education, Inc. Publishing as Pearson Addison-Wesley</a:t>
            </a:r>
          </a:p>
        </p:txBody>
      </p:sp>
      <p:pic>
        <p:nvPicPr>
          <p:cNvPr id="742403" name="Picture 12" descr="AW logo"/>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6173788"/>
            <a:ext cx="91440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2404" name="Picture 9"/>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733800" y="228600"/>
            <a:ext cx="5151438" cy="632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10"/>
          <p:cNvSpPr txBox="1">
            <a:spLocks noChangeArrowheads="1"/>
          </p:cNvSpPr>
          <p:nvPr userDrawn="1"/>
        </p:nvSpPr>
        <p:spPr bwMode="auto">
          <a:xfrm>
            <a:off x="304800" y="1965325"/>
            <a:ext cx="3276600" cy="2225675"/>
          </a:xfrm>
          <a:prstGeom prst="rect">
            <a:avLst/>
          </a:prstGeom>
          <a:noFill/>
          <a:ln w="9525">
            <a:noFill/>
            <a:miter lim="800000"/>
            <a:headEnd/>
            <a:tailEnd/>
          </a:ln>
          <a:effec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fontAlgn="base">
              <a:spcBef>
                <a:spcPct val="0"/>
              </a:spcBef>
              <a:spcAft>
                <a:spcPct val="0"/>
              </a:spcAft>
              <a:defRPr sz="2400">
                <a:solidFill>
                  <a:schemeClr val="tx1"/>
                </a:solidFill>
                <a:latin typeface="Arial" panose="020B0604020202020204" pitchFamily="34" charset="0"/>
              </a:defRPr>
            </a:lvl6pPr>
            <a:lvl7pPr marL="2971800" indent="-228600" fontAlgn="base">
              <a:spcBef>
                <a:spcPct val="0"/>
              </a:spcBef>
              <a:spcAft>
                <a:spcPct val="0"/>
              </a:spcAft>
              <a:defRPr sz="2400">
                <a:solidFill>
                  <a:schemeClr val="tx1"/>
                </a:solidFill>
                <a:latin typeface="Arial" panose="020B0604020202020204" pitchFamily="34" charset="0"/>
              </a:defRPr>
            </a:lvl7pPr>
            <a:lvl8pPr marL="3429000" indent="-228600" fontAlgn="base">
              <a:spcBef>
                <a:spcPct val="0"/>
              </a:spcBef>
              <a:spcAft>
                <a:spcPct val="0"/>
              </a:spcAft>
              <a:defRPr sz="2400">
                <a:solidFill>
                  <a:schemeClr val="tx1"/>
                </a:solidFill>
                <a:latin typeface="Arial" panose="020B0604020202020204" pitchFamily="34" charset="0"/>
              </a:defRPr>
            </a:lvl8pPr>
            <a:lvl9pPr marL="3886200" indent="-228600" fontAlgn="base">
              <a:spcBef>
                <a:spcPct val="0"/>
              </a:spcBef>
              <a:spcAft>
                <a:spcPct val="0"/>
              </a:spcAft>
              <a:defRPr sz="2400">
                <a:solidFill>
                  <a:schemeClr val="tx1"/>
                </a:solidFill>
                <a:latin typeface="Arial" panose="020B0604020202020204" pitchFamily="34" charset="0"/>
              </a:defRPr>
            </a:lvl9pPr>
          </a:lstStyle>
          <a:p>
            <a:pPr algn="r">
              <a:spcBef>
                <a:spcPct val="50000"/>
              </a:spcBef>
            </a:pPr>
            <a:r>
              <a:rPr lang="en-US" altLang="de-DE" sz="2800" b="1">
                <a:solidFill>
                  <a:srgbClr val="800000"/>
                </a:solidFill>
                <a:latin typeface="Century Gothic" panose="020B0502020202020204" pitchFamily="34" charset="0"/>
                <a:cs typeface="Arial" panose="020B0604020202020204" pitchFamily="34" charset="0"/>
              </a:rPr>
              <a:t>Chapter 18</a:t>
            </a:r>
          </a:p>
          <a:p>
            <a:pPr algn="r">
              <a:spcBef>
                <a:spcPct val="50000"/>
              </a:spcBef>
            </a:pPr>
            <a:r>
              <a:rPr lang="en-US" altLang="de-DE" sz="3200" b="1">
                <a:solidFill>
                  <a:srgbClr val="800000"/>
                </a:solidFill>
                <a:latin typeface="Century Gothic" panose="020B0502020202020204" pitchFamily="34" charset="0"/>
                <a:cs typeface="Arial" panose="020B0604020202020204" pitchFamily="34" charset="0"/>
              </a:rPr>
              <a:t>Indexing Structures for Files</a:t>
            </a:r>
          </a:p>
        </p:txBody>
      </p:sp>
    </p:spTree>
    <p:extLst>
      <p:ext uri="{BB962C8B-B14F-4D97-AF65-F5344CB8AC3E}">
        <p14:creationId xmlns:p14="http://schemas.microsoft.com/office/powerpoint/2010/main" val="215337982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hdr="0" ft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EAFFC1"/>
            </a:gs>
            <a:gs pos="100000">
              <a:schemeClr val="bg1"/>
            </a:gs>
          </a:gsLst>
          <a:path path="rect">
            <a:fillToRect r="100000" b="100000"/>
          </a:path>
        </a:gradFill>
        <a:effectLst/>
      </p:bgPr>
    </p:bg>
    <p:spTree>
      <p:nvGrpSpPr>
        <p:cNvPr id="1" name=""/>
        <p:cNvGrpSpPr/>
        <p:nvPr/>
      </p:nvGrpSpPr>
      <p:grpSpPr>
        <a:xfrm>
          <a:off x="0" y="0"/>
          <a:ext cx="0" cy="0"/>
          <a:chOff x="0" y="0"/>
          <a:chExt cx="0" cy="0"/>
        </a:xfrm>
      </p:grpSpPr>
      <p:sp>
        <p:nvSpPr>
          <p:cNvPr id="741378" name="Rectangle 2"/>
          <p:cNvSpPr>
            <a:spLocks noGrp="1" noChangeArrowheads="1"/>
          </p:cNvSpPr>
          <p:nvPr>
            <p:ph type="title"/>
          </p:nvPr>
        </p:nvSpPr>
        <p:spPr bwMode="auto">
          <a:xfrm>
            <a:off x="228600" y="303213"/>
            <a:ext cx="7796213" cy="992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de-DE" smtClean="0"/>
              <a:t>Click to edit Master title style</a:t>
            </a:r>
          </a:p>
        </p:txBody>
      </p:sp>
      <p:sp>
        <p:nvSpPr>
          <p:cNvPr id="741379" name="Rectangle 3"/>
          <p:cNvSpPr>
            <a:spLocks noGrp="1" noChangeArrowheads="1"/>
          </p:cNvSpPr>
          <p:nvPr>
            <p:ph type="body" idx="1"/>
          </p:nvPr>
        </p:nvSpPr>
        <p:spPr bwMode="auto">
          <a:xfrm>
            <a:off x="239713" y="1600200"/>
            <a:ext cx="8294687"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p>
            <a:pPr lvl="0"/>
            <a:r>
              <a:rPr lang="en-US" altLang="de-DE" smtClean="0"/>
              <a:t>Click to edit Master text styles</a:t>
            </a:r>
          </a:p>
          <a:p>
            <a:pPr lvl="1"/>
            <a:r>
              <a:rPr lang="en-US" altLang="de-DE" smtClean="0"/>
              <a:t>Second level</a:t>
            </a:r>
          </a:p>
          <a:p>
            <a:pPr lvl="2"/>
            <a:r>
              <a:rPr lang="en-US" altLang="de-DE" smtClean="0"/>
              <a:t>Third level</a:t>
            </a:r>
          </a:p>
          <a:p>
            <a:pPr lvl="3"/>
            <a:r>
              <a:rPr lang="en-US" altLang="de-DE" smtClean="0"/>
              <a:t>Fourth level</a:t>
            </a:r>
          </a:p>
          <a:p>
            <a:pPr lvl="4"/>
            <a:r>
              <a:rPr lang="en-US" altLang="de-DE" smtClean="0"/>
              <a:t>Fifth level</a:t>
            </a:r>
          </a:p>
        </p:txBody>
      </p:sp>
      <p:pic>
        <p:nvPicPr>
          <p:cNvPr id="741380" name="Picture 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915400" y="0"/>
            <a:ext cx="23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049" name="Rectangle 1"/>
          <p:cNvSpPr>
            <a:spLocks noChangeArrowheads="1"/>
          </p:cNvSpPr>
          <p:nvPr userDrawn="1"/>
        </p:nvSpPr>
        <p:spPr bwMode="auto">
          <a:xfrm>
            <a:off x="685800" y="6553200"/>
            <a:ext cx="6548438" cy="304800"/>
          </a:xfrm>
          <a:prstGeom prst="rect">
            <a:avLst/>
          </a:prstGeom>
          <a:noFill/>
          <a:ln w="9525">
            <a:noFill/>
            <a:round/>
            <a:headEnd/>
            <a:tailEnd/>
          </a:ln>
          <a:effectLst/>
        </p:spPr>
        <p:txBody>
          <a:bodyPr lIns="90000" tIns="46800" rIns="90000" bIns="46800" anchor="b"/>
          <a:lstStyle/>
          <a:p>
            <a:pPr>
              <a:spcBef>
                <a:spcPts val="6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1000" dirty="0">
                <a:solidFill>
                  <a:srgbClr val="000000"/>
                </a:solidFill>
                <a:latin typeface="Century Gothic" pitchFamily="34" charset="0"/>
                <a:ea typeface="ヒラギノ角ゴ Pro W3" pitchFamily="1" charset="-128"/>
                <a:cs typeface="Arial" charset="0"/>
              </a:rPr>
              <a:t>Copyright © 2011 Ramez Elmasri and Shamkant Navathe</a:t>
            </a:r>
          </a:p>
        </p:txBody>
      </p:sp>
      <p:pic>
        <p:nvPicPr>
          <p:cNvPr id="741382" name="Picture 2"/>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6345238"/>
            <a:ext cx="685800"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172546869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ransition spd="med"/>
  <p:hf hdr="0" ftr="0" dt="0"/>
  <p:txStyles>
    <p:titleStyle>
      <a:lvl1pPr algn="l" rtl="0" fontAlgn="base">
        <a:spcBef>
          <a:spcPct val="0"/>
        </a:spcBef>
        <a:spcAft>
          <a:spcPct val="0"/>
        </a:spcAft>
        <a:defRPr sz="3600" kern="1200">
          <a:solidFill>
            <a:srgbClr val="800000"/>
          </a:solidFill>
          <a:latin typeface="+mj-lt"/>
          <a:ea typeface="+mj-ea"/>
          <a:cs typeface="+mj-cs"/>
        </a:defRPr>
      </a:lvl1pPr>
      <a:lvl2pPr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2pPr>
      <a:lvl3pPr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3pPr>
      <a:lvl4pPr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4pPr>
      <a:lvl5pPr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5pPr>
      <a:lvl6pPr marL="457200"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6pPr>
      <a:lvl7pPr marL="914400"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7pPr>
      <a:lvl8pPr marL="1371600"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8pPr>
      <a:lvl9pPr marL="1828800"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lr>
          <a:srgbClr val="990033"/>
        </a:buClr>
        <a:buSzPct val="60000"/>
        <a:buFont typeface="Wingdings" panose="05000000000000000000" pitchFamily="2" charset="2"/>
        <a:buChar char="n"/>
        <a:defRPr sz="2800" kern="1200">
          <a:solidFill>
            <a:schemeClr val="tx2"/>
          </a:solidFill>
          <a:latin typeface="+mn-lt"/>
          <a:ea typeface="+mn-ea"/>
          <a:cs typeface="+mn-cs"/>
        </a:defRPr>
      </a:lvl1pPr>
      <a:lvl2pPr marL="742950" indent="-285750" algn="l" rtl="0" fontAlgn="base">
        <a:spcBef>
          <a:spcPct val="20000"/>
        </a:spcBef>
        <a:spcAft>
          <a:spcPct val="0"/>
        </a:spcAft>
        <a:buClr>
          <a:schemeClr val="tx2"/>
        </a:buClr>
        <a:buSzPct val="55000"/>
        <a:buFont typeface="Wingdings" panose="05000000000000000000" pitchFamily="2" charset="2"/>
        <a:buChar char="n"/>
        <a:defRPr sz="2600" kern="1200">
          <a:solidFill>
            <a:srgbClr val="800000"/>
          </a:solidFill>
          <a:latin typeface="+mn-lt"/>
          <a:ea typeface="+mn-ea"/>
          <a:cs typeface="+mn-cs"/>
        </a:defRPr>
      </a:lvl2pPr>
      <a:lvl3pPr marL="1143000" indent="-228600" algn="l" rtl="0" fontAlgn="base">
        <a:spcBef>
          <a:spcPct val="20000"/>
        </a:spcBef>
        <a:spcAft>
          <a:spcPct val="0"/>
        </a:spcAft>
        <a:buClr>
          <a:srgbClr val="990033"/>
        </a:buClr>
        <a:buSzPct val="50000"/>
        <a:buFont typeface="Wingdings" panose="05000000000000000000" pitchFamily="2" charset="2"/>
        <a:buChar char="n"/>
        <a:defRPr sz="2400" kern="1200">
          <a:solidFill>
            <a:schemeClr val="tx2"/>
          </a:solidFill>
          <a:latin typeface="+mn-lt"/>
          <a:ea typeface="+mn-ea"/>
          <a:cs typeface="+mn-cs"/>
        </a:defRPr>
      </a:lvl3pPr>
      <a:lvl4pPr marL="1600200" indent="-228600" algn="l" rtl="0" fontAlgn="base">
        <a:spcBef>
          <a:spcPct val="20000"/>
        </a:spcBef>
        <a:spcAft>
          <a:spcPct val="0"/>
        </a:spcAft>
        <a:buClr>
          <a:schemeClr val="tx2"/>
        </a:buClr>
        <a:buSzPct val="55000"/>
        <a:buFont typeface="Wingdings" panose="05000000000000000000" pitchFamily="2" charset="2"/>
        <a:buChar char="n"/>
        <a:defRPr sz="2000" kern="1200">
          <a:solidFill>
            <a:srgbClr val="800000"/>
          </a:solidFill>
          <a:latin typeface="+mn-lt"/>
          <a:ea typeface="+mn-ea"/>
          <a:cs typeface="+mn-cs"/>
        </a:defRPr>
      </a:lvl4pPr>
      <a:lvl5pPr marL="2057400" indent="-228600" algn="l" rtl="0" fontAlgn="base">
        <a:spcBef>
          <a:spcPct val="20000"/>
        </a:spcBef>
        <a:spcAft>
          <a:spcPct val="0"/>
        </a:spcAft>
        <a:buClr>
          <a:srgbClr val="990033"/>
        </a:buClr>
        <a:buSzPct val="50000"/>
        <a:buFont typeface="Wingdings" panose="05000000000000000000" pitchFamily="2" charset="2"/>
        <a:buChar char="n"/>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6.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6.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6.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6.xml"/></Relationships>
</file>

<file path=ppt/slides/_rels/slide1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7.xml"/><Relationship Id="rId1" Type="http://schemas.openxmlformats.org/officeDocument/2006/relationships/slideLayout" Target="../slideLayouts/slideLayout26.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6.xml"/></Relationships>
</file>

<file path=ppt/slides/_rels/slide1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9.xml"/><Relationship Id="rId1" Type="http://schemas.openxmlformats.org/officeDocument/2006/relationships/slideLayout" Target="../slideLayouts/slideLayout26.xml"/></Relationships>
</file>

<file path=ppt/slides/_rels/slide130.x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notesSlide" Target="../notesSlides/notesSlide40.xml"/><Relationship Id="rId1" Type="http://schemas.openxmlformats.org/officeDocument/2006/relationships/slideLayout" Target="../slideLayouts/slideLayout26.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6.xml"/></Relationships>
</file>

<file path=ppt/slides/_rels/slide132.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notesSlide" Target="../notesSlides/notesSlide42.xml"/><Relationship Id="rId1" Type="http://schemas.openxmlformats.org/officeDocument/2006/relationships/slideLayout" Target="../slideLayouts/slideLayout26.xml"/></Relationships>
</file>

<file path=ppt/slides/_rels/slide133.x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notesSlide" Target="../notesSlides/notesSlide43.xml"/><Relationship Id="rId1" Type="http://schemas.openxmlformats.org/officeDocument/2006/relationships/slideLayout" Target="../slideLayouts/slideLayout26.xml"/></Relationships>
</file>

<file path=ppt/slides/_rels/slide134.x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notesSlide" Target="../notesSlides/notesSlide44.xml"/><Relationship Id="rId1" Type="http://schemas.openxmlformats.org/officeDocument/2006/relationships/slideLayout" Target="../slideLayouts/slideLayout30.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6.xml"/></Relationships>
</file>

<file path=ppt/slides/_rels/slide136.x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notesSlide" Target="../notesSlides/notesSlide46.xml"/><Relationship Id="rId1" Type="http://schemas.openxmlformats.org/officeDocument/2006/relationships/slideLayout" Target="../slideLayouts/slideLayout26.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6.xml"/></Relationships>
</file>

<file path=ppt/slides/_rels/slide1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8.xml"/><Relationship Id="rId1" Type="http://schemas.openxmlformats.org/officeDocument/2006/relationships/slideLayout" Target="../slideLayouts/slideLayout26.xml"/></Relationships>
</file>

<file path=ppt/slides/_rels/slide139.x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notesSlide" Target="../notesSlides/notesSlide49.xml"/><Relationship Id="rId1" Type="http://schemas.openxmlformats.org/officeDocument/2006/relationships/slideLayout" Target="../slideLayouts/slideLayout30.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6.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6.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6.xml"/></Relationships>
</file>

<file path=ppt/slides/_rels/slide14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3.xml"/><Relationship Id="rId1" Type="http://schemas.openxmlformats.org/officeDocument/2006/relationships/slideLayout" Target="../slideLayouts/slideLayout26.xml"/></Relationships>
</file>

<file path=ppt/slides/_rels/slide14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4.xml"/><Relationship Id="rId1" Type="http://schemas.openxmlformats.org/officeDocument/2006/relationships/slideLayout" Target="../slideLayouts/slideLayout26.xml"/></Relationships>
</file>

<file path=ppt/slides/_rels/slide14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5.xml"/><Relationship Id="rId1" Type="http://schemas.openxmlformats.org/officeDocument/2006/relationships/slideLayout" Target="../slideLayouts/slideLayout26.xml"/></Relationships>
</file>

<file path=ppt/slides/_rels/slide146.x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notesSlide" Target="../notesSlides/notesSlide56.xml"/><Relationship Id="rId1" Type="http://schemas.openxmlformats.org/officeDocument/2006/relationships/slideLayout" Target="../slideLayouts/slideLayout26.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6.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388620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609600" y="1752600"/>
            <a:ext cx="8153400" cy="1830388"/>
          </a:xfrm>
          <a:prstGeom prst="rect">
            <a:avLst/>
          </a:prstGeom>
        </p:spPr>
        <p:txBody>
          <a:bodyPr anchor="b">
            <a:normAutofit fontScale="900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a:solidFill>
                  <a:prstClr val="black"/>
                </a:solidFill>
                <a:effectLst/>
                <a:latin typeface="Times New Roman" panose="02020603050405020304" pitchFamily="18" charset="0"/>
                <a:cs typeface="Times New Roman" panose="02020603050405020304" pitchFamily="18" charset="0"/>
              </a:rPr>
              <a:t>CSE202 Database Management Systems</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en-US" sz="2900" dirty="0" smtClean="0">
                <a:solidFill>
                  <a:prstClr val="black"/>
                </a:solidFill>
                <a:effectLst/>
                <a:latin typeface="Times New Roman" panose="02020603050405020304" pitchFamily="18" charset="0"/>
                <a:cs typeface="Times New Roman" panose="02020603050405020304" pitchFamily="18" charset="0"/>
              </a:rPr>
              <a:t>#</a:t>
            </a:r>
            <a:r>
              <a:rPr lang="de-DE" sz="2900" dirty="0">
                <a:solidFill>
                  <a:prstClr val="black"/>
                </a:solidFill>
                <a:effectLst/>
                <a:latin typeface="Times New Roman" panose="02020603050405020304" pitchFamily="18" charset="0"/>
                <a:cs typeface="Times New Roman" panose="02020603050405020304" pitchFamily="18" charset="0"/>
              </a:rPr>
              <a:t>9</a:t>
            </a:r>
            <a:endParaRPr lang="tr-TR" sz="2900" dirty="0">
              <a:solidFill>
                <a:prstClr val="black"/>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219200"/>
            <a:ext cx="9067800" cy="5045075"/>
          </a:xfrm>
        </p:spPr>
        <p:txBody>
          <a:bodyPr anchor="t" anchorCtr="0">
            <a:normAutofit/>
          </a:bodyPr>
          <a:lstStyle/>
          <a:p>
            <a:r>
              <a:rPr lang="en-US" altLang="de-DE" dirty="0"/>
              <a:t>Describe the concept of physical database design. </a:t>
            </a:r>
          </a:p>
          <a:p>
            <a:r>
              <a:rPr lang="en-US" altLang="de-DE" dirty="0" smtClean="0"/>
              <a:t>Describe </a:t>
            </a:r>
            <a:r>
              <a:rPr lang="en-US" altLang="de-DE" dirty="0"/>
              <a:t>how a disk device works.</a:t>
            </a:r>
          </a:p>
          <a:p>
            <a:r>
              <a:rPr lang="en-US" altLang="de-DE" dirty="0" smtClean="0"/>
              <a:t>Describe </a:t>
            </a:r>
            <a:r>
              <a:rPr lang="en-US" altLang="de-DE" dirty="0"/>
              <a:t>the principles of file organizations and access methods</a:t>
            </a:r>
            <a:r>
              <a:rPr lang="en-US" altLang="de-DE" dirty="0" smtClean="0"/>
              <a:t>.</a:t>
            </a:r>
          </a:p>
          <a:p>
            <a:pPr>
              <a:defRPr/>
            </a:pPr>
            <a:r>
              <a:rPr lang="en-US" dirty="0"/>
              <a:t>Describe how simple linear indexes and B+-tree indexes work.</a:t>
            </a:r>
          </a:p>
          <a:p>
            <a:pPr>
              <a:defRPr/>
            </a:pPr>
            <a:r>
              <a:rPr lang="en-US" dirty="0" smtClean="0"/>
              <a:t>Describe </a:t>
            </a:r>
            <a:r>
              <a:rPr lang="en-US" dirty="0"/>
              <a:t>how hashed files work.</a:t>
            </a:r>
          </a:p>
          <a:p>
            <a:pPr>
              <a:defRPr/>
            </a:pPr>
            <a:r>
              <a:rPr lang="en-US" dirty="0" smtClean="0"/>
              <a:t>List </a:t>
            </a:r>
            <a:r>
              <a:rPr lang="en-US" dirty="0"/>
              <a:t>and describe the inputs to the physical database design process. </a:t>
            </a:r>
            <a:endParaRPr lang="en-US" dirty="0" smtClean="0"/>
          </a:p>
          <a:p>
            <a:pPr>
              <a:defRPr/>
            </a:pPr>
            <a:r>
              <a:rPr lang="en-US" dirty="0"/>
              <a:t>Perform physical database design and improve database performance using a variety of techniques ranging from adding indexes to </a:t>
            </a:r>
            <a:r>
              <a:rPr lang="en-US" dirty="0" err="1"/>
              <a:t>denormalization</a:t>
            </a:r>
            <a:r>
              <a:rPr lang="en-US" sz="2800" dirty="0"/>
              <a:t>. </a:t>
            </a:r>
          </a:p>
          <a:p>
            <a:pPr>
              <a:defRPr/>
            </a:pPr>
            <a:endParaRPr lang="en-US" dirty="0"/>
          </a:p>
          <a:p>
            <a:endParaRPr lang="en-US" altLang="de-DE" dirty="0" smtClean="0"/>
          </a:p>
          <a:p>
            <a:endParaRPr lang="en-US" altLang="de-DE" dirty="0"/>
          </a:p>
        </p:txBody>
      </p:sp>
      <p:sp>
        <p:nvSpPr>
          <p:cNvPr id="2" name="Title 1"/>
          <p:cNvSpPr>
            <a:spLocks noGrp="1"/>
          </p:cNvSpPr>
          <p:nvPr>
            <p:ph type="title"/>
          </p:nvPr>
        </p:nvSpPr>
        <p:spPr>
          <a:xfrm>
            <a:off x="482367" y="223707"/>
            <a:ext cx="7543800" cy="914400"/>
          </a:xfrm>
        </p:spPr>
        <p:txBody>
          <a:bodyPr anchor="ctr">
            <a:normAutofit/>
          </a:bodyPr>
          <a:lstStyle/>
          <a:p>
            <a:pPr algn="ctr"/>
            <a:r>
              <a:rPr lang="tr-TR" sz="3200" dirty="0">
                <a:effectLst/>
                <a:latin typeface="Times New Roman" panose="02020603050405020304" pitchFamily="18" charset="0"/>
                <a:cs typeface="Times New Roman" panose="02020603050405020304" pitchFamily="18" charset="0"/>
              </a:rPr>
              <a:t>Learning Objectives</a:t>
            </a:r>
            <a:endParaRPr lang="en-US" sz="3200" dirty="0">
              <a:effectLst/>
              <a:latin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3597184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p:cNvSpPr>
            <a:spLocks noGrp="1" noChangeArrowheads="1"/>
          </p:cNvSpPr>
          <p:nvPr>
            <p:ph type="title"/>
          </p:nvPr>
        </p:nvSpPr>
        <p:spPr/>
        <p:txBody>
          <a:bodyPr/>
          <a:lstStyle/>
          <a:p>
            <a:r>
              <a:rPr lang="en-US" altLang="de-DE" dirty="0" smtClean="0"/>
              <a:t>Outline</a:t>
            </a:r>
          </a:p>
        </p:txBody>
      </p:sp>
      <p:sp>
        <p:nvSpPr>
          <p:cNvPr id="6147" name="Rectangle 2"/>
          <p:cNvSpPr>
            <a:spLocks noGrp="1" noChangeArrowheads="1"/>
          </p:cNvSpPr>
          <p:nvPr>
            <p:ph idx="1"/>
          </p:nvPr>
        </p:nvSpPr>
        <p:spPr>
          <a:xfrm>
            <a:off x="381000" y="990600"/>
            <a:ext cx="8534400" cy="4953000"/>
          </a:xfrm>
        </p:spPr>
        <p:txBody>
          <a:bodyPr>
            <a:normAutofit/>
          </a:bodyPr>
          <a:lstStyle/>
          <a:p>
            <a:r>
              <a:rPr lang="en-US" altLang="de-DE" dirty="0" smtClean="0"/>
              <a:t>Concept </a:t>
            </a:r>
            <a:r>
              <a:rPr lang="en-US" altLang="de-DE" dirty="0"/>
              <a:t>of physical database design. </a:t>
            </a:r>
          </a:p>
          <a:p>
            <a:r>
              <a:rPr lang="en-US" altLang="de-DE" dirty="0" smtClean="0"/>
              <a:t>Working principles of disk devices</a:t>
            </a:r>
            <a:endParaRPr lang="en-US" altLang="de-DE" dirty="0"/>
          </a:p>
          <a:p>
            <a:r>
              <a:rPr lang="en-US" altLang="de-DE" dirty="0" smtClean="0"/>
              <a:t>File organization and access methods</a:t>
            </a:r>
            <a:endParaRPr lang="en-US" altLang="de-DE" dirty="0"/>
          </a:p>
          <a:p>
            <a:pPr>
              <a:defRPr/>
            </a:pPr>
            <a:r>
              <a:rPr lang="en-US" dirty="0" smtClean="0"/>
              <a:t>Simple linear indexes and B+-tree indexes</a:t>
            </a:r>
            <a:endParaRPr lang="en-US" dirty="0"/>
          </a:p>
          <a:p>
            <a:pPr>
              <a:defRPr/>
            </a:pPr>
            <a:r>
              <a:rPr lang="en-US" dirty="0" smtClean="0"/>
              <a:t>Hashed files</a:t>
            </a:r>
            <a:endParaRPr lang="en-US" dirty="0"/>
          </a:p>
          <a:p>
            <a:pPr>
              <a:defRPr/>
            </a:pPr>
            <a:r>
              <a:rPr lang="en-US" dirty="0" smtClean="0"/>
              <a:t>Physical DB design process</a:t>
            </a:r>
            <a:endParaRPr lang="en-US" dirty="0"/>
          </a:p>
          <a:p>
            <a:pPr>
              <a:defRPr/>
            </a:pPr>
            <a:r>
              <a:rPr lang="en-US" dirty="0" smtClean="0"/>
              <a:t>Physical DB design and performance issues</a:t>
            </a:r>
            <a:endParaRPr lang="en-US" altLang="de-DE" dirty="0"/>
          </a:p>
        </p:txBody>
      </p:sp>
      <p:sp>
        <p:nvSpPr>
          <p:cNvPr id="3" name="Foliennummernplatzhalter 2"/>
          <p:cNvSpPr>
            <a:spLocks noGrp="1"/>
          </p:cNvSpPr>
          <p:nvPr>
            <p:ph type="sldNum" sz="quarter" idx="12"/>
          </p:nvPr>
        </p:nvSpPr>
        <p:spPr/>
        <p:txBody>
          <a:bodyPr/>
          <a:lstStyle/>
          <a:p>
            <a:fld id="{B6F15528-21DE-4FAA-801E-634DDDAF4B2B}" type="slidenum">
              <a:rPr lang="en-US" smtClean="0"/>
              <a:pPr/>
              <a:t>3</a:t>
            </a:fld>
            <a:endParaRPr lang="en-US" dirty="0"/>
          </a:p>
        </p:txBody>
      </p:sp>
    </p:spTree>
    <p:extLst>
      <p:ext uri="{BB962C8B-B14F-4D97-AF65-F5344CB8AC3E}">
        <p14:creationId xmlns:p14="http://schemas.microsoft.com/office/powerpoint/2010/main" val="157241501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defRPr/>
            </a:pPr>
            <a:r>
              <a:rPr lang="en-US" smtClean="0"/>
              <a:t>Database Performance</a:t>
            </a:r>
          </a:p>
        </p:txBody>
      </p:sp>
      <p:sp>
        <p:nvSpPr>
          <p:cNvPr id="50185" name="Rectangle 9"/>
          <p:cNvSpPr>
            <a:spLocks noGrp="1" noChangeArrowheads="1"/>
          </p:cNvSpPr>
          <p:nvPr>
            <p:ph type="body" idx="1"/>
          </p:nvPr>
        </p:nvSpPr>
        <p:spPr>
          <a:xfrm>
            <a:off x="76200" y="1219200"/>
            <a:ext cx="8763000" cy="5334000"/>
          </a:xfrm>
        </p:spPr>
        <p:txBody>
          <a:bodyPr>
            <a:normAutofit/>
          </a:bodyPr>
          <a:lstStyle/>
          <a:p>
            <a:pPr eaLnBrk="1" hangingPunct="1">
              <a:buFont typeface="Symbol" charset="2"/>
              <a:buNone/>
              <a:defRPr/>
            </a:pPr>
            <a:r>
              <a:rPr lang="en-US" sz="2000" u="sng" dirty="0" smtClean="0"/>
              <a:t>Factors Affecting Application and Database Performance</a:t>
            </a:r>
            <a:endParaRPr lang="en-US" sz="2000" dirty="0" smtClean="0"/>
          </a:p>
          <a:p>
            <a:pPr>
              <a:defRPr/>
            </a:pPr>
            <a:r>
              <a:rPr lang="en-US" sz="2000" dirty="0" smtClean="0"/>
              <a:t>Application Factors</a:t>
            </a:r>
          </a:p>
          <a:p>
            <a:pPr lvl="1">
              <a:defRPr/>
            </a:pPr>
            <a:r>
              <a:rPr lang="en-US" sz="2000" dirty="0" smtClean="0"/>
              <a:t>Need for Joins</a:t>
            </a:r>
          </a:p>
          <a:p>
            <a:pPr lvl="1">
              <a:defRPr/>
            </a:pPr>
            <a:r>
              <a:rPr lang="en-US" sz="2000" dirty="0" smtClean="0"/>
              <a:t>Need to Calculate Totals</a:t>
            </a:r>
          </a:p>
          <a:p>
            <a:pPr>
              <a:defRPr/>
            </a:pPr>
            <a:r>
              <a:rPr lang="en-US" sz="2000" dirty="0" smtClean="0"/>
              <a:t>Data Factors</a:t>
            </a:r>
          </a:p>
          <a:p>
            <a:pPr lvl="1">
              <a:defRPr/>
            </a:pPr>
            <a:r>
              <a:rPr lang="en-US" sz="2000" dirty="0" smtClean="0"/>
              <a:t>Large Data Volumes</a:t>
            </a:r>
          </a:p>
          <a:p>
            <a:pPr>
              <a:defRPr/>
            </a:pPr>
            <a:r>
              <a:rPr lang="en-US" sz="2000" dirty="0" smtClean="0"/>
              <a:t>Database Structure Factors</a:t>
            </a:r>
          </a:p>
          <a:p>
            <a:pPr lvl="1">
              <a:defRPr/>
            </a:pPr>
            <a:r>
              <a:rPr lang="en-US" sz="2000" dirty="0" smtClean="0"/>
              <a:t>Lack of Direct Access</a:t>
            </a:r>
          </a:p>
          <a:p>
            <a:pPr lvl="1">
              <a:defRPr/>
            </a:pPr>
            <a:r>
              <a:rPr lang="en-US" sz="2000" dirty="0" smtClean="0"/>
              <a:t>Clumsy Primary Keys</a:t>
            </a:r>
          </a:p>
          <a:p>
            <a:pPr>
              <a:defRPr/>
            </a:pPr>
            <a:r>
              <a:rPr lang="en-US" sz="2000" dirty="0" smtClean="0"/>
              <a:t>Data Storage Factors</a:t>
            </a:r>
          </a:p>
          <a:p>
            <a:pPr lvl="1">
              <a:defRPr/>
            </a:pPr>
            <a:r>
              <a:rPr lang="en-US" sz="2000" dirty="0" smtClean="0"/>
              <a:t>Related Data Dispersed on Disk</a:t>
            </a:r>
          </a:p>
          <a:p>
            <a:pPr>
              <a:defRPr/>
            </a:pPr>
            <a:r>
              <a:rPr lang="en-US" sz="2000" dirty="0" smtClean="0"/>
              <a:t>Business Environment Factors</a:t>
            </a:r>
          </a:p>
          <a:p>
            <a:pPr lvl="1">
              <a:defRPr/>
            </a:pPr>
            <a:r>
              <a:rPr lang="en-US" sz="2000" dirty="0" smtClean="0"/>
              <a:t>Too Many Data Access Operations</a:t>
            </a:r>
          </a:p>
          <a:p>
            <a:pPr lvl="1">
              <a:defRPr/>
            </a:pPr>
            <a:r>
              <a:rPr lang="en-US" sz="2000" dirty="0" smtClean="0"/>
              <a:t>Overly Liberal Data Access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4</a:t>
            </a:fld>
            <a:endParaRPr lang="en-US" dirty="0"/>
          </a:p>
        </p:txBody>
      </p:sp>
    </p:spTree>
    <p:extLst>
      <p:ext uri="{BB962C8B-B14F-4D97-AF65-F5344CB8AC3E}">
        <p14:creationId xmlns:p14="http://schemas.microsoft.com/office/powerpoint/2010/main" val="423519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defRPr/>
            </a:pPr>
            <a:r>
              <a:rPr lang="en-US" smtClean="0"/>
              <a:t>Physical Database Design</a:t>
            </a:r>
          </a:p>
        </p:txBody>
      </p:sp>
      <p:sp>
        <p:nvSpPr>
          <p:cNvPr id="52227" name="Rectangle 3"/>
          <p:cNvSpPr>
            <a:spLocks noGrp="1" noChangeArrowheads="1"/>
          </p:cNvSpPr>
          <p:nvPr>
            <p:ph type="body" idx="1"/>
          </p:nvPr>
        </p:nvSpPr>
        <p:spPr/>
        <p:txBody>
          <a:bodyPr/>
          <a:lstStyle/>
          <a:p>
            <a:pPr>
              <a:defRPr/>
            </a:pPr>
            <a:r>
              <a:rPr lang="en-US" dirty="0" smtClean="0"/>
              <a:t>The process of modifying a database structure to improve the performance of the run-time environment.</a:t>
            </a:r>
          </a:p>
          <a:p>
            <a:pPr>
              <a:defRPr/>
            </a:pPr>
            <a:endParaRPr lang="en-US" dirty="0" smtClean="0"/>
          </a:p>
          <a:p>
            <a:pPr>
              <a:defRPr/>
            </a:pPr>
            <a:r>
              <a:rPr lang="en-US" dirty="0" smtClean="0"/>
              <a:t>We are going to modify the third normal form tables produced by the logical database design techniques to make the applications that will use them run faster.</a:t>
            </a:r>
          </a:p>
        </p:txBody>
      </p:sp>
      <p:sp>
        <p:nvSpPr>
          <p:cNvPr id="3" name="Foliennummernplatzhalter 2"/>
          <p:cNvSpPr>
            <a:spLocks noGrp="1"/>
          </p:cNvSpPr>
          <p:nvPr>
            <p:ph type="sldNum" sz="quarter" idx="12"/>
          </p:nvPr>
        </p:nvSpPr>
        <p:spPr/>
        <p:txBody>
          <a:bodyPr/>
          <a:lstStyle/>
          <a:p>
            <a:fld id="{B6F15528-21DE-4FAA-801E-634DDDAF4B2B}" type="slidenum">
              <a:rPr lang="en-US" smtClean="0"/>
              <a:pPr/>
              <a:t>5</a:t>
            </a:fld>
            <a:endParaRPr lang="en-US" dirty="0"/>
          </a:p>
        </p:txBody>
      </p:sp>
    </p:spTree>
    <p:extLst>
      <p:ext uri="{BB962C8B-B14F-4D97-AF65-F5344CB8AC3E}">
        <p14:creationId xmlns:p14="http://schemas.microsoft.com/office/powerpoint/2010/main" val="1096563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defRPr/>
            </a:pPr>
            <a:r>
              <a:rPr lang="en-US" smtClean="0"/>
              <a:t>Disk Storage</a:t>
            </a:r>
          </a:p>
        </p:txBody>
      </p:sp>
      <p:sp>
        <p:nvSpPr>
          <p:cNvPr id="62467" name="Rectangle 3"/>
          <p:cNvSpPr>
            <a:spLocks noGrp="1" noChangeArrowheads="1"/>
          </p:cNvSpPr>
          <p:nvPr>
            <p:ph type="body" idx="1"/>
          </p:nvPr>
        </p:nvSpPr>
        <p:spPr/>
        <p:txBody>
          <a:bodyPr/>
          <a:lstStyle/>
          <a:p>
            <a:pPr>
              <a:defRPr/>
            </a:pPr>
            <a:r>
              <a:rPr lang="en-US" dirty="0" smtClean="0"/>
              <a:t>Primary (Main) Memory - where computers execute programs and process data</a:t>
            </a:r>
          </a:p>
          <a:p>
            <a:pPr lvl="1">
              <a:defRPr/>
            </a:pPr>
            <a:r>
              <a:rPr lang="en-US" dirty="0" smtClean="0"/>
              <a:t>Very fast</a:t>
            </a:r>
          </a:p>
          <a:p>
            <a:pPr lvl="1">
              <a:defRPr/>
            </a:pPr>
            <a:r>
              <a:rPr lang="en-US" dirty="0" smtClean="0"/>
              <a:t>Permits direct access</a:t>
            </a:r>
          </a:p>
          <a:p>
            <a:pPr lvl="1">
              <a:defRPr/>
            </a:pPr>
            <a:r>
              <a:rPr lang="en-US" dirty="0" smtClean="0"/>
              <a:t>Has several drawbacks</a:t>
            </a:r>
          </a:p>
          <a:p>
            <a:pPr lvl="2">
              <a:defRPr/>
            </a:pPr>
            <a:r>
              <a:rPr lang="en-US" dirty="0" smtClean="0"/>
              <a:t>relatively expensive</a:t>
            </a:r>
          </a:p>
          <a:p>
            <a:pPr lvl="2">
              <a:defRPr/>
            </a:pPr>
            <a:r>
              <a:rPr lang="en-US" dirty="0" smtClean="0"/>
              <a:t>not transportable</a:t>
            </a:r>
          </a:p>
          <a:p>
            <a:pPr lvl="2">
              <a:defRPr/>
            </a:pPr>
            <a:r>
              <a:rPr lang="en-US" dirty="0" smtClean="0"/>
              <a:t>is volatile</a:t>
            </a:r>
          </a:p>
        </p:txBody>
      </p:sp>
      <p:sp>
        <p:nvSpPr>
          <p:cNvPr id="3" name="Foliennummernplatzhalter 2"/>
          <p:cNvSpPr>
            <a:spLocks noGrp="1"/>
          </p:cNvSpPr>
          <p:nvPr>
            <p:ph type="sldNum" sz="quarter" idx="12"/>
          </p:nvPr>
        </p:nvSpPr>
        <p:spPr/>
        <p:txBody>
          <a:bodyPr/>
          <a:lstStyle/>
          <a:p>
            <a:fld id="{B6F15528-21DE-4FAA-801E-634DDDAF4B2B}" type="slidenum">
              <a:rPr lang="en-US" smtClean="0"/>
              <a:pPr/>
              <a:t>6</a:t>
            </a:fld>
            <a:endParaRPr lang="en-US" dirty="0"/>
          </a:p>
        </p:txBody>
      </p:sp>
    </p:spTree>
    <p:extLst>
      <p:ext uri="{BB962C8B-B14F-4D97-AF65-F5344CB8AC3E}">
        <p14:creationId xmlns:p14="http://schemas.microsoft.com/office/powerpoint/2010/main" val="1448282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defRPr/>
            </a:pPr>
            <a:r>
              <a:rPr lang="en-US" dirty="0" smtClean="0"/>
              <a:t>Disk Storage</a:t>
            </a:r>
          </a:p>
        </p:txBody>
      </p:sp>
      <p:sp>
        <p:nvSpPr>
          <p:cNvPr id="64515" name="Rectangle 3"/>
          <p:cNvSpPr>
            <a:spLocks noGrp="1" noChangeArrowheads="1"/>
          </p:cNvSpPr>
          <p:nvPr>
            <p:ph type="body" idx="1"/>
          </p:nvPr>
        </p:nvSpPr>
        <p:spPr/>
        <p:txBody>
          <a:bodyPr/>
          <a:lstStyle/>
          <a:p>
            <a:pPr>
              <a:defRPr/>
            </a:pPr>
            <a:r>
              <a:rPr lang="en-US" dirty="0" smtClean="0"/>
              <a:t>Secondary Memory - stores the vast volume of data and the programs that process them</a:t>
            </a:r>
          </a:p>
          <a:p>
            <a:pPr>
              <a:defRPr/>
            </a:pPr>
            <a:endParaRPr lang="en-US" dirty="0" smtClean="0"/>
          </a:p>
          <a:p>
            <a:pPr>
              <a:defRPr/>
            </a:pPr>
            <a:r>
              <a:rPr lang="en-US" dirty="0" smtClean="0"/>
              <a:t>Data is loaded from secondary memory into primary memory when required for processing.</a:t>
            </a:r>
          </a:p>
        </p:txBody>
      </p:sp>
      <p:sp>
        <p:nvSpPr>
          <p:cNvPr id="3" name="Foliennummernplatzhalter 2"/>
          <p:cNvSpPr>
            <a:spLocks noGrp="1"/>
          </p:cNvSpPr>
          <p:nvPr>
            <p:ph type="sldNum" sz="quarter" idx="12"/>
          </p:nvPr>
        </p:nvSpPr>
        <p:spPr/>
        <p:txBody>
          <a:bodyPr/>
          <a:lstStyle/>
          <a:p>
            <a:fld id="{B6F15528-21DE-4FAA-801E-634DDDAF4B2B}" type="slidenum">
              <a:rPr lang="en-US" smtClean="0"/>
              <a:pPr/>
              <a:t>7</a:t>
            </a:fld>
            <a:endParaRPr lang="en-US" dirty="0"/>
          </a:p>
        </p:txBody>
      </p:sp>
    </p:spTree>
    <p:extLst>
      <p:ext uri="{BB962C8B-B14F-4D97-AF65-F5344CB8AC3E}">
        <p14:creationId xmlns:p14="http://schemas.microsoft.com/office/powerpoint/2010/main" val="606503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nchor="ct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Primary and Secondary Memory</a:t>
            </a:r>
          </a:p>
        </p:txBody>
      </p:sp>
      <p:sp>
        <p:nvSpPr>
          <p:cNvPr id="63492" name="Rectangle 4"/>
          <p:cNvSpPr>
            <a:spLocks noGrp="1" noChangeArrowheads="1"/>
          </p:cNvSpPr>
          <p:nvPr>
            <p:ph type="body" sz="half" idx="2"/>
          </p:nvPr>
        </p:nvSpPr>
        <p:spPr>
          <a:xfrm>
            <a:off x="457200" y="4419600"/>
            <a:ext cx="8229600" cy="1752600"/>
          </a:xfrm>
        </p:spPr>
        <p:txBody>
          <a:bodyPr/>
          <a:lstStyle/>
          <a:p>
            <a:pPr>
              <a:defRPr/>
            </a:pPr>
            <a:r>
              <a:rPr lang="en-US" sz="2400" dirty="0" smtClean="0">
                <a:latin typeface="Times New Roman" panose="02020603050405020304" pitchFamily="18" charset="0"/>
                <a:cs typeface="Times New Roman" panose="02020603050405020304" pitchFamily="18" charset="0"/>
              </a:rPr>
              <a:t>When a person needs some particular information that’s not in her brain at the moment, she finds a book in the library that has the information and, by reading it, transfers the information from the book into her brain.</a:t>
            </a:r>
          </a:p>
        </p:txBody>
      </p:sp>
      <p:pic>
        <p:nvPicPr>
          <p:cNvPr id="12293" name="Picture 6" descr="c02f003.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411288" y="1773238"/>
            <a:ext cx="6321425" cy="2189162"/>
          </a:xfrm>
        </p:spPr>
      </p:pic>
      <p:sp>
        <p:nvSpPr>
          <p:cNvPr id="3" name="Foliennummernplatzhalter 2"/>
          <p:cNvSpPr>
            <a:spLocks noGrp="1"/>
          </p:cNvSpPr>
          <p:nvPr>
            <p:ph type="sldNum" sz="quarter" idx="12"/>
          </p:nvPr>
        </p:nvSpPr>
        <p:spPr/>
        <p:txBody>
          <a:bodyPr vert="horz" lIns="0" tIns="0" rIns="0" bIns="0" anchor="b"/>
          <a:lstStyle/>
          <a:p>
            <a:fld id="{B70AA4E7-6ED7-44EC-BD33-1510592ACD52}" type="slidenum">
              <a:rPr lang="en-US" altLang="de-DE" smtClean="0">
                <a:latin typeface="Times New Roman" panose="02020603050405020304" pitchFamily="18" charset="0"/>
                <a:cs typeface="Times New Roman" panose="02020603050405020304" pitchFamily="18" charset="0"/>
              </a:rPr>
              <a:pPr/>
              <a:t>8</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7991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defRPr/>
            </a:pPr>
            <a:r>
              <a:rPr lang="en-US" dirty="0" smtClean="0"/>
              <a:t>How Disk Storage Works</a:t>
            </a:r>
          </a:p>
        </p:txBody>
      </p:sp>
      <p:sp>
        <p:nvSpPr>
          <p:cNvPr id="65540" name="Rectangle 4"/>
          <p:cNvSpPr>
            <a:spLocks noGrp="1" noChangeArrowheads="1"/>
          </p:cNvSpPr>
          <p:nvPr>
            <p:ph type="body" idx="1"/>
          </p:nvPr>
        </p:nvSpPr>
        <p:spPr/>
        <p:txBody>
          <a:bodyPr/>
          <a:lstStyle/>
          <a:p>
            <a:pPr>
              <a:defRPr/>
            </a:pPr>
            <a:r>
              <a:rPr lang="en-US" dirty="0" smtClean="0"/>
              <a:t>Disks come in a variety of types and capacities</a:t>
            </a:r>
          </a:p>
          <a:p>
            <a:pPr lvl="1">
              <a:defRPr/>
            </a:pPr>
            <a:r>
              <a:rPr lang="en-US" dirty="0" smtClean="0"/>
              <a:t>Multi-platter, aluminum or ceramic disk units</a:t>
            </a:r>
          </a:p>
          <a:p>
            <a:pPr lvl="1">
              <a:defRPr/>
            </a:pPr>
            <a:r>
              <a:rPr lang="en-US" dirty="0" smtClean="0"/>
              <a:t>Removable, external hard drives.</a:t>
            </a:r>
          </a:p>
          <a:p>
            <a:pPr lvl="1">
              <a:defRPr/>
            </a:pPr>
            <a:endParaRPr lang="en-US" dirty="0" smtClean="0"/>
          </a:p>
          <a:p>
            <a:pPr>
              <a:defRPr/>
            </a:pPr>
            <a:r>
              <a:rPr lang="en-US" dirty="0" smtClean="0"/>
              <a:t>Provide a direct access capability to the data.</a:t>
            </a:r>
          </a:p>
        </p:txBody>
      </p:sp>
      <p:sp>
        <p:nvSpPr>
          <p:cNvPr id="3" name="Foliennummernplatzhalter 2"/>
          <p:cNvSpPr>
            <a:spLocks noGrp="1"/>
          </p:cNvSpPr>
          <p:nvPr>
            <p:ph type="sldNum" sz="quarter" idx="12"/>
          </p:nvPr>
        </p:nvSpPr>
        <p:spPr/>
        <p:txBody>
          <a:bodyPr/>
          <a:lstStyle/>
          <a:p>
            <a:fld id="{B6F15528-21DE-4FAA-801E-634DDDAF4B2B}" type="slidenum">
              <a:rPr lang="en-US" smtClean="0"/>
              <a:pPr/>
              <a:t>9</a:t>
            </a:fld>
            <a:endParaRPr lang="en-US" dirty="0"/>
          </a:p>
        </p:txBody>
      </p:sp>
    </p:spTree>
    <p:extLst>
      <p:ext uri="{BB962C8B-B14F-4D97-AF65-F5344CB8AC3E}">
        <p14:creationId xmlns:p14="http://schemas.microsoft.com/office/powerpoint/2010/main" val="2715112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How Disk Storage </a:t>
            </a:r>
            <a:r>
              <a:rPr lang="en-US" sz="3200" dirty="0" smtClean="0">
                <a:solidFill>
                  <a:schemeClr val="tx1"/>
                </a:solidFill>
                <a:latin typeface="Times New Roman" panose="02020603050405020304" pitchFamily="18" charset="0"/>
                <a:cs typeface="Times New Roman" panose="02020603050405020304" pitchFamily="18" charset="0"/>
              </a:rPr>
              <a:t>Works (cont.)</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69636" name="Rectangle 4"/>
          <p:cNvSpPr>
            <a:spLocks noGrp="1" noChangeArrowheads="1"/>
          </p:cNvSpPr>
          <p:nvPr>
            <p:ph type="body" sz="half" idx="2"/>
          </p:nvPr>
        </p:nvSpPr>
        <p:spPr/>
        <p:txBody>
          <a:bodyPr/>
          <a:lstStyle/>
          <a:p>
            <a:pPr>
              <a:defRPr/>
            </a:pPr>
            <a:r>
              <a:rPr lang="en-US" sz="2800" dirty="0" smtClean="0">
                <a:latin typeface="Times New Roman" panose="02020603050405020304" pitchFamily="18" charset="0"/>
                <a:cs typeface="Times New Roman" panose="02020603050405020304" pitchFamily="18" charset="0"/>
              </a:rPr>
              <a:t>Several disk platters are stacked together, and mounted on a central spindle, with some space in between them.</a:t>
            </a:r>
          </a:p>
          <a:p>
            <a:pPr>
              <a:defRPr/>
            </a:pPr>
            <a:endParaRPr lang="en-US" sz="2800" dirty="0" smtClean="0">
              <a:latin typeface="Times New Roman" panose="02020603050405020304" pitchFamily="18" charset="0"/>
              <a:cs typeface="Times New Roman" panose="02020603050405020304" pitchFamily="18" charset="0"/>
            </a:endParaRPr>
          </a:p>
          <a:p>
            <a:pPr>
              <a:defRPr/>
            </a:pPr>
            <a:r>
              <a:rPr lang="en-US" sz="2800" dirty="0" smtClean="0">
                <a:latin typeface="Times New Roman" panose="02020603050405020304" pitchFamily="18" charset="0"/>
                <a:cs typeface="Times New Roman" panose="02020603050405020304" pitchFamily="18" charset="0"/>
              </a:rPr>
              <a:t>Referred to as “the disk.”</a:t>
            </a:r>
          </a:p>
        </p:txBody>
      </p:sp>
      <p:pic>
        <p:nvPicPr>
          <p:cNvPr id="14341" name="Picture 6" descr="c02f004.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2517775"/>
            <a:ext cx="4038600" cy="2693988"/>
          </a:xfrm>
        </p:spPr>
      </p:pic>
      <p:sp>
        <p:nvSpPr>
          <p:cNvPr id="4" name="Foliennummernplatzhalter 3"/>
          <p:cNvSpPr>
            <a:spLocks noGrp="1"/>
          </p:cNvSpPr>
          <p:nvPr>
            <p:ph type="sldNum" sz="quarter" idx="12"/>
          </p:nvPr>
        </p:nvSpPr>
        <p:spPr/>
        <p:txBody>
          <a:bodyPr vert="horz" lIns="0" tIns="0" rIns="0" bIns="0" anchor="b"/>
          <a:lstStyle/>
          <a:p>
            <a:fld id="{530738AE-F1A0-4F5E-B9C7-2C41E0D0806C}" type="slidenum">
              <a:rPr lang="en-US" altLang="de-DE" smtClean="0">
                <a:latin typeface="Times New Roman" panose="02020603050405020304" pitchFamily="18" charset="0"/>
                <a:cs typeface="Times New Roman" panose="02020603050405020304" pitchFamily="18" charset="0"/>
              </a:rPr>
              <a:pPr/>
              <a:t>10</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0850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How Disk Storage </a:t>
            </a:r>
            <a:r>
              <a:rPr lang="en-US" sz="3200" dirty="0" smtClean="0">
                <a:solidFill>
                  <a:schemeClr val="tx1"/>
                </a:solidFill>
                <a:latin typeface="Times New Roman" panose="02020603050405020304" pitchFamily="18" charset="0"/>
                <a:cs typeface="Times New Roman" panose="02020603050405020304" pitchFamily="18" charset="0"/>
              </a:rPr>
              <a:t>Works (cont.)</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70659" name="Rectangle 3"/>
          <p:cNvSpPr>
            <a:spLocks noGrp="1" noChangeArrowheads="1"/>
          </p:cNvSpPr>
          <p:nvPr>
            <p:ph type="body" sz="half" idx="2"/>
          </p:nvPr>
        </p:nvSpPr>
        <p:spPr>
          <a:xfrm>
            <a:off x="4648200" y="2438400"/>
            <a:ext cx="4038600" cy="3692525"/>
          </a:xfrm>
        </p:spPr>
        <p:txBody>
          <a:bodyPr/>
          <a:lstStyle/>
          <a:p>
            <a:pPr>
              <a:defRPr/>
            </a:pPr>
            <a:r>
              <a:rPr lang="en-US" sz="2800" dirty="0" smtClean="0">
                <a:latin typeface="Times New Roman" panose="02020603050405020304" pitchFamily="18" charset="0"/>
                <a:cs typeface="Times New Roman" panose="02020603050405020304" pitchFamily="18" charset="0"/>
              </a:rPr>
              <a:t>The platters have a metallic coating that can be magnetized, and this is how the data is stored, bit-by-bit.</a:t>
            </a:r>
          </a:p>
        </p:txBody>
      </p:sp>
      <p:pic>
        <p:nvPicPr>
          <p:cNvPr id="15365" name="Picture 4" descr="c02f004.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2517775"/>
            <a:ext cx="4038600" cy="2693988"/>
          </a:xfrm>
        </p:spPr>
      </p:pic>
      <p:sp>
        <p:nvSpPr>
          <p:cNvPr id="4" name="Foliennummernplatzhalter 3"/>
          <p:cNvSpPr>
            <a:spLocks noGrp="1"/>
          </p:cNvSpPr>
          <p:nvPr>
            <p:ph type="sldNum" sz="quarter" idx="12"/>
          </p:nvPr>
        </p:nvSpPr>
        <p:spPr/>
        <p:txBody>
          <a:bodyPr vert="horz" lIns="0" tIns="0" rIns="0" bIns="0" anchor="b"/>
          <a:lstStyle/>
          <a:p>
            <a:fld id="{530738AE-F1A0-4F5E-B9C7-2C41E0D0806C}" type="slidenum">
              <a:rPr lang="en-US" altLang="de-DE" smtClean="0">
                <a:latin typeface="Times New Roman" panose="02020603050405020304" pitchFamily="18" charset="0"/>
                <a:cs typeface="Times New Roman" panose="02020603050405020304" pitchFamily="18" charset="0"/>
              </a:rPr>
              <a:pPr/>
              <a:t>11</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20068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Access Arm Mechanism</a:t>
            </a:r>
          </a:p>
        </p:txBody>
      </p:sp>
      <p:sp>
        <p:nvSpPr>
          <p:cNvPr id="116739" name="Rectangle 3"/>
          <p:cNvSpPr>
            <a:spLocks noGrp="1" noChangeArrowheads="1"/>
          </p:cNvSpPr>
          <p:nvPr>
            <p:ph type="body" sz="half" idx="2"/>
          </p:nvPr>
        </p:nvSpPr>
        <p:spPr/>
        <p:txBody>
          <a:bodyPr>
            <a:normAutofit lnSpcReduction="10000"/>
          </a:bodyPr>
          <a:lstStyle/>
          <a:p>
            <a:pPr>
              <a:lnSpc>
                <a:spcPct val="90000"/>
              </a:lnSpc>
              <a:defRPr/>
            </a:pPr>
            <a:r>
              <a:rPr lang="en-US" sz="2000" dirty="0" smtClean="0"/>
              <a:t>The basic disk </a:t>
            </a:r>
            <a:r>
              <a:rPr lang="en-US" sz="2000" dirty="0" smtClean="0">
                <a:latin typeface="Times New Roman" panose="02020603050405020304" pitchFamily="18" charset="0"/>
                <a:cs typeface="Times New Roman" panose="02020603050405020304" pitchFamily="18" charset="0"/>
              </a:rPr>
              <a:t>drive has one access arm mechanism with arms that can reach in between the disks.</a:t>
            </a:r>
          </a:p>
          <a:p>
            <a:pPr>
              <a:lnSpc>
                <a:spcPct val="90000"/>
              </a:lnSpc>
              <a:defRPr/>
            </a:pPr>
            <a:endParaRPr lang="en-US" sz="2000" dirty="0" smtClean="0">
              <a:latin typeface="Times New Roman" panose="02020603050405020304" pitchFamily="18" charset="0"/>
              <a:cs typeface="Times New Roman" panose="02020603050405020304" pitchFamily="18" charset="0"/>
            </a:endParaRPr>
          </a:p>
          <a:p>
            <a:pPr>
              <a:lnSpc>
                <a:spcPct val="90000"/>
              </a:lnSpc>
              <a:defRPr/>
            </a:pPr>
            <a:r>
              <a:rPr lang="en-US" sz="2000" dirty="0" smtClean="0">
                <a:latin typeface="Times New Roman" panose="02020603050405020304" pitchFamily="18" charset="0"/>
                <a:cs typeface="Times New Roman" panose="02020603050405020304" pitchFamily="18" charset="0"/>
              </a:rPr>
              <a:t>At the end of each arm are two read/write heads.</a:t>
            </a:r>
          </a:p>
          <a:p>
            <a:pPr>
              <a:lnSpc>
                <a:spcPct val="90000"/>
              </a:lnSpc>
              <a:defRPr/>
            </a:pPr>
            <a:endParaRPr lang="en-US" sz="2000" dirty="0" smtClean="0">
              <a:latin typeface="Times New Roman" panose="02020603050405020304" pitchFamily="18" charset="0"/>
              <a:cs typeface="Times New Roman" panose="02020603050405020304" pitchFamily="18" charset="0"/>
            </a:endParaRPr>
          </a:p>
          <a:p>
            <a:pPr>
              <a:lnSpc>
                <a:spcPct val="90000"/>
              </a:lnSpc>
              <a:defRPr/>
            </a:pPr>
            <a:r>
              <a:rPr lang="en-US" sz="2000" dirty="0" smtClean="0">
                <a:latin typeface="Times New Roman" panose="02020603050405020304" pitchFamily="18" charset="0"/>
                <a:cs typeface="Times New Roman" panose="02020603050405020304" pitchFamily="18" charset="0"/>
              </a:rPr>
              <a:t>The platters spin, all together as a single unit, on the central spindle, at a high velocity.</a:t>
            </a:r>
          </a:p>
        </p:txBody>
      </p:sp>
      <p:pic>
        <p:nvPicPr>
          <p:cNvPr id="16389" name="Picture 4" descr="c02f005.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812925" y="1600200"/>
            <a:ext cx="5516563" cy="2189163"/>
          </a:xfrm>
        </p:spPr>
      </p:pic>
      <p:sp>
        <p:nvSpPr>
          <p:cNvPr id="4" name="Foliennummernplatzhalter 3"/>
          <p:cNvSpPr>
            <a:spLocks noGrp="1"/>
          </p:cNvSpPr>
          <p:nvPr>
            <p:ph type="sldNum" sz="quarter" idx="12"/>
          </p:nvPr>
        </p:nvSpPr>
        <p:spPr/>
        <p:txBody>
          <a:bodyPr vert="horz" lIns="0" tIns="0" rIns="0" bIns="0" anchor="b"/>
          <a:lstStyle/>
          <a:p>
            <a:fld id="{B70AA4E7-6ED7-44EC-BD33-1510592ACD52}" type="slidenum">
              <a:rPr lang="en-US" altLang="de-DE" smtClean="0">
                <a:latin typeface="Times New Roman" panose="02020603050405020304" pitchFamily="18" charset="0"/>
                <a:cs typeface="Times New Roman" panose="02020603050405020304" pitchFamily="18" charset="0"/>
              </a:rPr>
              <a:pPr/>
              <a:t>12</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4030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750" name="Rectangle 6"/>
          <p:cNvSpPr>
            <a:spLocks noGrp="1" noChangeArrowheads="1"/>
          </p:cNvSpPr>
          <p:nvPr>
            <p:ph type="title"/>
          </p:nvPr>
        </p:nvSpPr>
        <p:spPr/>
        <p:txBody>
          <a:bodyPr/>
          <a:lstStyle/>
          <a:p>
            <a:r>
              <a:rPr lang="en-US" altLang="de-DE"/>
              <a:t>Disk Storage Devices</a:t>
            </a:r>
          </a:p>
        </p:txBody>
      </p:sp>
      <p:sp>
        <p:nvSpPr>
          <p:cNvPr id="671751" name="Rectangle 7"/>
          <p:cNvSpPr>
            <a:spLocks noGrp="1" noChangeArrowheads="1"/>
          </p:cNvSpPr>
          <p:nvPr>
            <p:ph type="body" idx="1"/>
          </p:nvPr>
        </p:nvSpPr>
        <p:spPr/>
        <p:txBody>
          <a:bodyPr/>
          <a:lstStyle/>
          <a:p>
            <a:pPr>
              <a:lnSpc>
                <a:spcPct val="90000"/>
              </a:lnSpc>
            </a:pPr>
            <a:r>
              <a:rPr lang="en-US" altLang="de-DE"/>
              <a:t>Preferred secondary storage device for high storage capacity and low cost.</a:t>
            </a:r>
          </a:p>
          <a:p>
            <a:pPr>
              <a:lnSpc>
                <a:spcPct val="90000"/>
              </a:lnSpc>
            </a:pPr>
            <a:r>
              <a:rPr lang="en-US" altLang="de-DE"/>
              <a:t>Data stored as magnetized areas on magnetic disk surfaces.</a:t>
            </a:r>
          </a:p>
          <a:p>
            <a:pPr>
              <a:lnSpc>
                <a:spcPct val="90000"/>
              </a:lnSpc>
            </a:pPr>
            <a:r>
              <a:rPr lang="en-US" altLang="de-DE"/>
              <a:t>A </a:t>
            </a:r>
            <a:r>
              <a:rPr lang="en-US" altLang="de-DE" b="1"/>
              <a:t>disk</a:t>
            </a:r>
            <a:r>
              <a:rPr lang="en-US" altLang="de-DE" i="1"/>
              <a:t> </a:t>
            </a:r>
            <a:r>
              <a:rPr lang="en-US" altLang="de-DE" b="1"/>
              <a:t>pack</a:t>
            </a:r>
            <a:r>
              <a:rPr lang="en-US" altLang="de-DE"/>
              <a:t> contains several magnetic disks connected to a rotating spindle.</a:t>
            </a:r>
          </a:p>
          <a:p>
            <a:pPr>
              <a:lnSpc>
                <a:spcPct val="90000"/>
              </a:lnSpc>
            </a:pPr>
            <a:r>
              <a:rPr lang="en-US" altLang="de-DE"/>
              <a:t>Disks are divided into concentric circular </a:t>
            </a:r>
            <a:r>
              <a:rPr lang="en-US" altLang="de-DE" b="1"/>
              <a:t>tracks</a:t>
            </a:r>
            <a:r>
              <a:rPr lang="en-US" altLang="de-DE"/>
              <a:t>  on each disk </a:t>
            </a:r>
            <a:r>
              <a:rPr lang="en-US" altLang="de-DE" b="1"/>
              <a:t>surface</a:t>
            </a:r>
            <a:r>
              <a:rPr lang="en-US" altLang="de-DE"/>
              <a:t>.</a:t>
            </a:r>
          </a:p>
          <a:p>
            <a:pPr lvl="1">
              <a:lnSpc>
                <a:spcPct val="90000"/>
              </a:lnSpc>
            </a:pPr>
            <a:r>
              <a:rPr lang="en-US" altLang="de-DE"/>
              <a:t>Track capacities vary typically from 4 to 50 Kbytes or more</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13</a:t>
            </a:fld>
            <a:endParaRPr lang="en-US" dirty="0"/>
          </a:p>
        </p:txBody>
      </p:sp>
    </p:spTree>
    <p:extLst>
      <p:ext uri="{BB962C8B-B14F-4D97-AF65-F5344CB8AC3E}">
        <p14:creationId xmlns:p14="http://schemas.microsoft.com/office/powerpoint/2010/main" val="941453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8" name="Rectangle 6"/>
          <p:cNvSpPr>
            <a:spLocks noGrp="1" noChangeArrowheads="1"/>
          </p:cNvSpPr>
          <p:nvPr>
            <p:ph type="title"/>
          </p:nvPr>
        </p:nvSpPr>
        <p:spPr/>
        <p:txBody>
          <a:bodyPr/>
          <a:lstStyle/>
          <a:p>
            <a:r>
              <a:rPr lang="en-US" altLang="de-DE" dirty="0"/>
              <a:t>Disk Storage Devices (cont.)</a:t>
            </a:r>
          </a:p>
        </p:txBody>
      </p:sp>
      <p:sp>
        <p:nvSpPr>
          <p:cNvPr id="673799" name="Rectangle 7"/>
          <p:cNvSpPr>
            <a:spLocks noGrp="1" noChangeArrowheads="1"/>
          </p:cNvSpPr>
          <p:nvPr>
            <p:ph type="body" idx="1"/>
          </p:nvPr>
        </p:nvSpPr>
        <p:spPr/>
        <p:txBody>
          <a:bodyPr/>
          <a:lstStyle/>
          <a:p>
            <a:r>
              <a:rPr lang="en-US" altLang="de-DE" sz="2400"/>
              <a:t>A track is divided into smaller </a:t>
            </a:r>
            <a:r>
              <a:rPr lang="en-US" altLang="de-DE" sz="2400" b="1"/>
              <a:t>blocks</a:t>
            </a:r>
            <a:r>
              <a:rPr lang="en-US" altLang="de-DE" sz="2400"/>
              <a:t> or </a:t>
            </a:r>
            <a:r>
              <a:rPr lang="en-US" altLang="de-DE" sz="2400" b="1"/>
              <a:t>sectors</a:t>
            </a:r>
          </a:p>
          <a:p>
            <a:pPr lvl="1"/>
            <a:r>
              <a:rPr lang="en-US" altLang="de-DE" sz="2200"/>
              <a:t>because it usually contains a large amount of information </a:t>
            </a:r>
          </a:p>
          <a:p>
            <a:r>
              <a:rPr lang="en-US" altLang="de-DE" sz="2400"/>
              <a:t>The division of a track into </a:t>
            </a:r>
            <a:r>
              <a:rPr lang="en-US" altLang="de-DE" sz="2400" b="1"/>
              <a:t>sectors</a:t>
            </a:r>
            <a:r>
              <a:rPr lang="en-US" altLang="de-DE" sz="2400"/>
              <a:t> is hard-coded on the disk surface and cannot be changed.</a:t>
            </a:r>
          </a:p>
          <a:p>
            <a:pPr lvl="1"/>
            <a:r>
              <a:rPr lang="en-US" altLang="de-DE" sz="2200"/>
              <a:t>One type of sector organization calls a portion of a track that subtends a fixed angle at the center as a sector.</a:t>
            </a:r>
          </a:p>
          <a:p>
            <a:r>
              <a:rPr lang="en-US" altLang="de-DE" sz="2400"/>
              <a:t>A track is divided into </a:t>
            </a:r>
            <a:r>
              <a:rPr lang="en-US" altLang="de-DE" sz="2400" b="1"/>
              <a:t>blocks</a:t>
            </a:r>
            <a:r>
              <a:rPr lang="en-US" altLang="de-DE" sz="2400"/>
              <a:t>.</a:t>
            </a:r>
          </a:p>
          <a:p>
            <a:pPr lvl="1"/>
            <a:r>
              <a:rPr lang="en-US" altLang="de-DE" sz="2200"/>
              <a:t>The block size B is fixed for each system.</a:t>
            </a:r>
          </a:p>
          <a:p>
            <a:pPr lvl="2"/>
            <a:r>
              <a:rPr lang="en-US" altLang="de-DE" sz="2000"/>
              <a:t>Typical block sizes range from B=512 bytes to B=4096 bytes.</a:t>
            </a:r>
          </a:p>
          <a:p>
            <a:pPr lvl="1"/>
            <a:r>
              <a:rPr lang="en-US" altLang="de-DE" sz="2200"/>
              <a:t>Whole blocks are transferred between disk and main memory for processing.</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14</a:t>
            </a:fld>
            <a:endParaRPr lang="en-US" dirty="0"/>
          </a:p>
        </p:txBody>
      </p:sp>
    </p:spTree>
    <p:extLst>
      <p:ext uri="{BB962C8B-B14F-4D97-AF65-F5344CB8AC3E}">
        <p14:creationId xmlns:p14="http://schemas.microsoft.com/office/powerpoint/2010/main" val="41303121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7" name="Rectangle 7"/>
          <p:cNvSpPr>
            <a:spLocks noGrp="1" noChangeArrowheads="1"/>
          </p:cNvSpPr>
          <p:nvPr>
            <p:ph type="title"/>
          </p:nvPr>
        </p:nvSpPr>
        <p:spPr>
          <a:xfrm>
            <a:off x="228600" y="303213"/>
            <a:ext cx="7796213" cy="687387"/>
          </a:xfrm>
        </p:spPr>
        <p:txBody>
          <a:bodyPr>
            <a:normAutofit/>
          </a:bodyPr>
          <a:lstStyle/>
          <a:p>
            <a:pPr algn="ctr"/>
            <a:r>
              <a:rPr lang="en-US" altLang="de-DE" sz="3200" dirty="0">
                <a:solidFill>
                  <a:schemeClr val="tx1"/>
                </a:solidFill>
                <a:latin typeface="Times New Roman" panose="02020603050405020304" pitchFamily="18" charset="0"/>
                <a:cs typeface="Times New Roman" panose="02020603050405020304" pitchFamily="18" charset="0"/>
              </a:rPr>
              <a:t>Disk Storage Devices (cont.)</a:t>
            </a:r>
          </a:p>
        </p:txBody>
      </p:sp>
      <p:pic>
        <p:nvPicPr>
          <p:cNvPr id="675850" name="Picture 10" descr="Pink tissue p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76400"/>
            <a:ext cx="8763000" cy="3506788"/>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liennummernplatzhalter 2"/>
          <p:cNvSpPr>
            <a:spLocks noGrp="1"/>
          </p:cNvSpPr>
          <p:nvPr>
            <p:ph type="sldNum" sz="quarter" idx="12"/>
          </p:nvPr>
        </p:nvSpPr>
        <p:spPr/>
        <p:txBody>
          <a:bodyPr/>
          <a:lstStyle/>
          <a:p>
            <a:fld id="{B6F15528-21DE-4FAA-801E-634DDDAF4B2B}" type="slidenum">
              <a:rPr lang="en-US" smtClean="0"/>
              <a:pPr/>
              <a:t>15</a:t>
            </a:fld>
            <a:endParaRPr lang="en-US" dirty="0"/>
          </a:p>
        </p:txBody>
      </p:sp>
    </p:spTree>
    <p:extLst>
      <p:ext uri="{BB962C8B-B14F-4D97-AF65-F5344CB8AC3E}">
        <p14:creationId xmlns:p14="http://schemas.microsoft.com/office/powerpoint/2010/main" val="16128721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894" name="Rectangle 6"/>
          <p:cNvSpPr>
            <a:spLocks noGrp="1" noChangeArrowheads="1"/>
          </p:cNvSpPr>
          <p:nvPr>
            <p:ph type="title"/>
          </p:nvPr>
        </p:nvSpPr>
        <p:spPr>
          <a:xfrm>
            <a:off x="228600" y="303213"/>
            <a:ext cx="7796213" cy="687387"/>
          </a:xfrm>
        </p:spPr>
        <p:txBody>
          <a:bodyPr/>
          <a:lstStyle/>
          <a:p>
            <a:r>
              <a:rPr lang="en-US" altLang="de-DE" dirty="0"/>
              <a:t>Disk Storage Devices (cont.)</a:t>
            </a:r>
          </a:p>
        </p:txBody>
      </p:sp>
      <p:sp>
        <p:nvSpPr>
          <p:cNvPr id="677895" name="Rectangle 7"/>
          <p:cNvSpPr>
            <a:spLocks noGrp="1" noChangeArrowheads="1"/>
          </p:cNvSpPr>
          <p:nvPr>
            <p:ph type="body" idx="1"/>
          </p:nvPr>
        </p:nvSpPr>
        <p:spPr>
          <a:xfrm>
            <a:off x="239713" y="1371600"/>
            <a:ext cx="8294687" cy="4572000"/>
          </a:xfrm>
        </p:spPr>
        <p:txBody>
          <a:bodyPr/>
          <a:lstStyle/>
          <a:p>
            <a:pPr>
              <a:lnSpc>
                <a:spcPct val="80000"/>
              </a:lnSpc>
            </a:pPr>
            <a:r>
              <a:rPr lang="en-US" altLang="de-DE" sz="2400"/>
              <a:t>A </a:t>
            </a:r>
            <a:r>
              <a:rPr lang="en-US" altLang="de-DE" sz="2400" b="1"/>
              <a:t>read-write head</a:t>
            </a:r>
            <a:r>
              <a:rPr lang="en-US" altLang="de-DE" sz="2400"/>
              <a:t> moves to the track that contains the block to be transferred.</a:t>
            </a:r>
          </a:p>
          <a:p>
            <a:pPr lvl="1">
              <a:lnSpc>
                <a:spcPct val="80000"/>
              </a:lnSpc>
            </a:pPr>
            <a:r>
              <a:rPr lang="en-US" altLang="de-DE" sz="2200"/>
              <a:t>Disk rotation moves the block under the read-write head for reading or writing.</a:t>
            </a:r>
          </a:p>
          <a:p>
            <a:pPr>
              <a:lnSpc>
                <a:spcPct val="80000"/>
              </a:lnSpc>
            </a:pPr>
            <a:r>
              <a:rPr lang="en-US" altLang="de-DE" sz="2400"/>
              <a:t>A physical disk block (hardware) address consists of:</a:t>
            </a:r>
          </a:p>
          <a:p>
            <a:pPr lvl="1">
              <a:lnSpc>
                <a:spcPct val="80000"/>
              </a:lnSpc>
            </a:pPr>
            <a:r>
              <a:rPr lang="en-US" altLang="de-DE" sz="2200"/>
              <a:t>a cylinder number (imaginary collection of tracks of same radius from all recorded surfaces)</a:t>
            </a:r>
          </a:p>
          <a:p>
            <a:pPr lvl="1">
              <a:lnSpc>
                <a:spcPct val="80000"/>
              </a:lnSpc>
            </a:pPr>
            <a:r>
              <a:rPr lang="en-US" altLang="de-DE" sz="2200"/>
              <a:t>the track number or surface number (within the cylinder)</a:t>
            </a:r>
          </a:p>
          <a:p>
            <a:pPr lvl="1">
              <a:lnSpc>
                <a:spcPct val="80000"/>
              </a:lnSpc>
            </a:pPr>
            <a:r>
              <a:rPr lang="en-US" altLang="de-DE" sz="2200"/>
              <a:t>and block number (within track).</a:t>
            </a:r>
          </a:p>
          <a:p>
            <a:pPr>
              <a:lnSpc>
                <a:spcPct val="80000"/>
              </a:lnSpc>
            </a:pPr>
            <a:r>
              <a:rPr lang="en-US" altLang="de-DE" sz="2400"/>
              <a:t>Reading or writing a disk block is time consuming because of the seek time s and rotational delay (latency) </a:t>
            </a:r>
            <a:r>
              <a:rPr lang="en-US" altLang="de-DE" sz="2400" b="1"/>
              <a:t>rd</a:t>
            </a:r>
            <a:r>
              <a:rPr lang="en-US" altLang="de-DE" sz="2400"/>
              <a:t>.</a:t>
            </a:r>
          </a:p>
          <a:p>
            <a:pPr>
              <a:lnSpc>
                <a:spcPct val="80000"/>
              </a:lnSpc>
            </a:pPr>
            <a:r>
              <a:rPr lang="en-US" altLang="de-DE" sz="2400"/>
              <a:t>Double buffering can be used to speed up the transfer of contiguous disk blocks.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16</a:t>
            </a:fld>
            <a:endParaRPr lang="en-US" dirty="0"/>
          </a:p>
        </p:txBody>
      </p:sp>
    </p:spTree>
    <p:extLst>
      <p:ext uri="{BB962C8B-B14F-4D97-AF65-F5344CB8AC3E}">
        <p14:creationId xmlns:p14="http://schemas.microsoft.com/office/powerpoint/2010/main" val="175921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9943" name="Rectangle 7"/>
          <p:cNvSpPr>
            <a:spLocks noGrp="1" noChangeArrowheads="1"/>
          </p:cNvSpPr>
          <p:nvPr>
            <p:ph type="title"/>
          </p:nvPr>
        </p:nvSpPr>
        <p:spPr>
          <a:xfrm>
            <a:off x="152400" y="76200"/>
            <a:ext cx="7796213" cy="611188"/>
          </a:xfrm>
        </p:spPr>
        <p:txBody>
          <a:bodyPr>
            <a:normAutofit/>
          </a:bodyPr>
          <a:lstStyle/>
          <a:p>
            <a:pPr algn="ctr"/>
            <a:r>
              <a:rPr lang="en-US" altLang="de-DE" sz="3200" dirty="0">
                <a:solidFill>
                  <a:schemeClr val="tx1"/>
                </a:solidFill>
                <a:latin typeface="Times New Roman" panose="02020603050405020304" pitchFamily="18" charset="0"/>
                <a:cs typeface="Times New Roman" panose="02020603050405020304" pitchFamily="18" charset="0"/>
              </a:rPr>
              <a:t>Disk Storage Devices (cont.)</a:t>
            </a:r>
          </a:p>
        </p:txBody>
      </p:sp>
      <p:pic>
        <p:nvPicPr>
          <p:cNvPr id="679946" name="Picture 10" descr="Pink tissue pap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696913"/>
            <a:ext cx="7415213" cy="5945187"/>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liennummernplatzhalter 2"/>
          <p:cNvSpPr>
            <a:spLocks noGrp="1"/>
          </p:cNvSpPr>
          <p:nvPr>
            <p:ph type="sldNum" sz="quarter" idx="12"/>
          </p:nvPr>
        </p:nvSpPr>
        <p:spPr/>
        <p:txBody>
          <a:bodyPr/>
          <a:lstStyle/>
          <a:p>
            <a:fld id="{B6F15528-21DE-4FAA-801E-634DDDAF4B2B}" type="slidenum">
              <a:rPr lang="en-US" smtClean="0"/>
              <a:pPr/>
              <a:t>17</a:t>
            </a:fld>
            <a:endParaRPr lang="en-US" dirty="0"/>
          </a:p>
        </p:txBody>
      </p:sp>
    </p:spTree>
    <p:extLst>
      <p:ext uri="{BB962C8B-B14F-4D97-AF65-F5344CB8AC3E}">
        <p14:creationId xmlns:p14="http://schemas.microsoft.com/office/powerpoint/2010/main" val="26539528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91" name="Rectangle 7"/>
          <p:cNvSpPr>
            <a:spLocks noGrp="1" noChangeArrowheads="1"/>
          </p:cNvSpPr>
          <p:nvPr>
            <p:ph type="title"/>
          </p:nvPr>
        </p:nvSpPr>
        <p:spPr>
          <a:xfrm>
            <a:off x="152400" y="76200"/>
            <a:ext cx="7391400" cy="611188"/>
          </a:xfrm>
        </p:spPr>
        <p:txBody>
          <a:bodyPr>
            <a:normAutofit/>
          </a:bodyPr>
          <a:lstStyle/>
          <a:p>
            <a:pPr algn="ctr"/>
            <a:r>
              <a:rPr lang="en-US" altLang="de-DE" sz="3200" dirty="0">
                <a:solidFill>
                  <a:schemeClr val="tx1"/>
                </a:solidFill>
                <a:latin typeface="Times New Roman" panose="02020603050405020304" pitchFamily="18" charset="0"/>
                <a:cs typeface="Times New Roman" panose="02020603050405020304" pitchFamily="18" charset="0"/>
              </a:rPr>
              <a:t>Typical Disk Parameters</a:t>
            </a:r>
          </a:p>
        </p:txBody>
      </p:sp>
      <p:pic>
        <p:nvPicPr>
          <p:cNvPr id="681997" name="Picture 13" descr="Pink tissue pap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4588" y="687388"/>
            <a:ext cx="6399212" cy="5870575"/>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liennummernplatzhalter 2"/>
          <p:cNvSpPr>
            <a:spLocks noGrp="1"/>
          </p:cNvSpPr>
          <p:nvPr>
            <p:ph type="sldNum" sz="quarter" idx="12"/>
          </p:nvPr>
        </p:nvSpPr>
        <p:spPr/>
        <p:txBody>
          <a:bodyPr/>
          <a:lstStyle/>
          <a:p>
            <a:fld id="{B6F15528-21DE-4FAA-801E-634DDDAF4B2B}" type="slidenum">
              <a:rPr lang="en-US" smtClean="0"/>
              <a:pPr/>
              <a:t>18</a:t>
            </a:fld>
            <a:endParaRPr lang="en-US" dirty="0"/>
          </a:p>
        </p:txBody>
      </p:sp>
    </p:spTree>
    <p:extLst>
      <p:ext uri="{BB962C8B-B14F-4D97-AF65-F5344CB8AC3E}">
        <p14:creationId xmlns:p14="http://schemas.microsoft.com/office/powerpoint/2010/main" val="2633457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Tracks</a:t>
            </a:r>
          </a:p>
        </p:txBody>
      </p:sp>
      <p:sp>
        <p:nvSpPr>
          <p:cNvPr id="72708" name="Rectangle 4"/>
          <p:cNvSpPr>
            <a:spLocks noGrp="1" noChangeArrowheads="1"/>
          </p:cNvSpPr>
          <p:nvPr>
            <p:ph type="body" sz="half" idx="2"/>
          </p:nvPr>
        </p:nvSpPr>
        <p:spPr/>
        <p:txBody>
          <a:bodyPr/>
          <a:lstStyle/>
          <a:p>
            <a:pPr>
              <a:defRPr/>
            </a:pPr>
            <a:r>
              <a:rPr lang="en-US" sz="2800" dirty="0" smtClean="0">
                <a:latin typeface="Times New Roman" panose="02020603050405020304" pitchFamily="18" charset="0"/>
                <a:cs typeface="Times New Roman" panose="02020603050405020304" pitchFamily="18" charset="0"/>
              </a:rPr>
              <a:t>Concentric circles on which data is stored, serially by bit.</a:t>
            </a:r>
          </a:p>
          <a:p>
            <a:pPr>
              <a:defRPr/>
            </a:pPr>
            <a:endParaRPr lang="en-US" sz="2800" dirty="0" smtClean="0">
              <a:latin typeface="Times New Roman" panose="02020603050405020304" pitchFamily="18" charset="0"/>
              <a:cs typeface="Times New Roman" panose="02020603050405020304" pitchFamily="18" charset="0"/>
            </a:endParaRPr>
          </a:p>
          <a:p>
            <a:pPr>
              <a:defRPr/>
            </a:pPr>
            <a:r>
              <a:rPr lang="en-US" sz="2800" dirty="0" smtClean="0">
                <a:latin typeface="Times New Roman" panose="02020603050405020304" pitchFamily="18" charset="0"/>
                <a:cs typeface="Times New Roman" panose="02020603050405020304" pitchFamily="18" charset="0"/>
              </a:rPr>
              <a:t>Numbered track 0, track </a:t>
            </a:r>
            <a:r>
              <a:rPr lang="en-US" sz="2800" dirty="0" smtClean="0"/>
              <a:t>1, track 2, and so on.</a:t>
            </a:r>
          </a:p>
        </p:txBody>
      </p:sp>
      <p:pic>
        <p:nvPicPr>
          <p:cNvPr id="17413" name="Picture 6" descr="c02f006.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165475" y="1600200"/>
            <a:ext cx="2813050" cy="2189163"/>
          </a:xfrm>
        </p:spPr>
      </p:pic>
      <p:sp>
        <p:nvSpPr>
          <p:cNvPr id="3" name="Foliennummernplatzhalter 2"/>
          <p:cNvSpPr>
            <a:spLocks noGrp="1"/>
          </p:cNvSpPr>
          <p:nvPr>
            <p:ph type="sldNum" sz="quarter" idx="12"/>
          </p:nvPr>
        </p:nvSpPr>
        <p:spPr/>
        <p:txBody>
          <a:bodyPr vert="horz" lIns="0" tIns="0" rIns="0" bIns="0" anchor="b"/>
          <a:lstStyle/>
          <a:p>
            <a:fld id="{B70AA4E7-6ED7-44EC-BD33-1510592ACD52}" type="slidenum">
              <a:rPr lang="en-US" altLang="de-DE" smtClean="0">
                <a:latin typeface="Times New Roman" panose="02020603050405020304" pitchFamily="18" charset="0"/>
                <a:cs typeface="Times New Roman" panose="02020603050405020304" pitchFamily="18" charset="0"/>
              </a:rPr>
              <a:pPr/>
              <a:t>19</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08355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nchor="ctr">
            <a:normAutofit/>
          </a:bodyPr>
          <a:lstStyle/>
          <a:p>
            <a:pPr algn="ctr" eaLnBrk="1" hangingPunct="1">
              <a:defRPr/>
            </a:pPr>
            <a:r>
              <a:rPr lang="en-US" sz="3200" dirty="0">
                <a:solidFill>
                  <a:schemeClr val="tx1"/>
                </a:solidFill>
                <a:latin typeface="Times New Roman" panose="02020603050405020304" pitchFamily="18" charset="0"/>
                <a:cs typeface="Times New Roman" panose="02020603050405020304" pitchFamily="18" charset="0"/>
              </a:rPr>
              <a:t>Cylinders</a:t>
            </a:r>
          </a:p>
        </p:txBody>
      </p:sp>
      <p:sp>
        <p:nvSpPr>
          <p:cNvPr id="73732" name="Rectangle 4"/>
          <p:cNvSpPr>
            <a:spLocks noGrp="1" noChangeArrowheads="1"/>
          </p:cNvSpPr>
          <p:nvPr>
            <p:ph type="body" sz="half" idx="2"/>
          </p:nvPr>
        </p:nvSpPr>
        <p:spPr/>
        <p:txBody>
          <a:bodyPr/>
          <a:lstStyle/>
          <a:p>
            <a:pPr>
              <a:lnSpc>
                <a:spcPct val="90000"/>
              </a:lnSpc>
              <a:defRPr/>
            </a:pPr>
            <a:r>
              <a:rPr lang="en-US" sz="2800" dirty="0" smtClean="0">
                <a:latin typeface="Times New Roman" panose="02020603050405020304" pitchFamily="18" charset="0"/>
                <a:cs typeface="Times New Roman" panose="02020603050405020304" pitchFamily="18" charset="0"/>
              </a:rPr>
              <a:t>A collection of tracks, one from each recording surface, one directly above the other.</a:t>
            </a:r>
          </a:p>
          <a:p>
            <a:pPr>
              <a:lnSpc>
                <a:spcPct val="90000"/>
              </a:lnSpc>
              <a:defRPr/>
            </a:pPr>
            <a:endParaRPr lang="en-US" sz="2800" dirty="0" smtClean="0">
              <a:latin typeface="Times New Roman" panose="02020603050405020304" pitchFamily="18" charset="0"/>
              <a:cs typeface="Times New Roman" panose="02020603050405020304" pitchFamily="18" charset="0"/>
            </a:endParaRPr>
          </a:p>
          <a:p>
            <a:pPr>
              <a:lnSpc>
                <a:spcPct val="90000"/>
              </a:lnSpc>
              <a:defRPr/>
            </a:pPr>
            <a:r>
              <a:rPr lang="en-US" sz="2800" dirty="0" smtClean="0">
                <a:latin typeface="Times New Roman" panose="02020603050405020304" pitchFamily="18" charset="0"/>
                <a:cs typeface="Times New Roman" panose="02020603050405020304" pitchFamily="18" charset="0"/>
              </a:rPr>
              <a:t>Number of cylinders in a disk =  number of tracks on any one of its recording surfaces.</a:t>
            </a:r>
          </a:p>
        </p:txBody>
      </p:sp>
      <p:pic>
        <p:nvPicPr>
          <p:cNvPr id="18437" name="Picture 6" descr="c02f007.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233613" y="1600200"/>
            <a:ext cx="4675187" cy="2189163"/>
          </a:xfrm>
        </p:spPr>
      </p:pic>
      <p:sp>
        <p:nvSpPr>
          <p:cNvPr id="3" name="Foliennummernplatzhalter 2"/>
          <p:cNvSpPr>
            <a:spLocks noGrp="1"/>
          </p:cNvSpPr>
          <p:nvPr>
            <p:ph type="sldNum" sz="quarter" idx="12"/>
          </p:nvPr>
        </p:nvSpPr>
        <p:spPr/>
        <p:txBody>
          <a:bodyPr vert="horz" lIns="0" tIns="0" rIns="0" bIns="0" anchor="b"/>
          <a:lstStyle/>
          <a:p>
            <a:fld id="{B70AA4E7-6ED7-44EC-BD33-1510592ACD52}" type="slidenum">
              <a:rPr lang="en-US" altLang="de-DE" smtClean="0">
                <a:latin typeface="Times New Roman" panose="02020603050405020304" pitchFamily="18" charset="0"/>
                <a:cs typeface="Times New Roman" panose="02020603050405020304" pitchFamily="18" charset="0"/>
              </a:rPr>
              <a:pPr/>
              <a:t>20</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19384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nchor="ctr">
            <a:normAutofit/>
          </a:bodyPr>
          <a:lstStyle/>
          <a:p>
            <a:pPr algn="ctr">
              <a:defRPr/>
            </a:pPr>
            <a:r>
              <a:rPr lang="en-US" sz="3200" dirty="0" smtClean="0">
                <a:solidFill>
                  <a:schemeClr val="tx1"/>
                </a:solidFill>
                <a:latin typeface="Times New Roman" panose="02020603050405020304" pitchFamily="18" charset="0"/>
                <a:cs typeface="Times New Roman" panose="02020603050405020304" pitchFamily="18" charset="0"/>
              </a:rPr>
              <a:t>Cylinders (cont.)</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74756" name="Rectangle 4"/>
          <p:cNvSpPr>
            <a:spLocks noGrp="1" noChangeArrowheads="1"/>
          </p:cNvSpPr>
          <p:nvPr>
            <p:ph type="body" sz="half" idx="2"/>
          </p:nvPr>
        </p:nvSpPr>
        <p:spPr/>
        <p:txBody>
          <a:bodyPr/>
          <a:lstStyle/>
          <a:p>
            <a:pPr>
              <a:lnSpc>
                <a:spcPct val="90000"/>
              </a:lnSpc>
              <a:defRPr/>
            </a:pPr>
            <a:r>
              <a:rPr lang="en-US" sz="2800" dirty="0" smtClean="0">
                <a:latin typeface="Times New Roman" panose="02020603050405020304" pitchFamily="18" charset="0"/>
                <a:cs typeface="Times New Roman" panose="02020603050405020304" pitchFamily="18" charset="0"/>
              </a:rPr>
              <a:t>The collection of each surface’s track 76, one above the other, seem to take the shape of a cylinder.</a:t>
            </a:r>
          </a:p>
          <a:p>
            <a:pPr>
              <a:lnSpc>
                <a:spcPct val="90000"/>
              </a:lnSpc>
              <a:defRPr/>
            </a:pPr>
            <a:endParaRPr lang="en-US" sz="2800" dirty="0" smtClean="0">
              <a:latin typeface="Times New Roman" panose="02020603050405020304" pitchFamily="18" charset="0"/>
              <a:cs typeface="Times New Roman" panose="02020603050405020304" pitchFamily="18" charset="0"/>
            </a:endParaRPr>
          </a:p>
          <a:p>
            <a:pPr>
              <a:lnSpc>
                <a:spcPct val="90000"/>
              </a:lnSpc>
              <a:defRPr/>
            </a:pPr>
            <a:r>
              <a:rPr lang="en-US" sz="2800" dirty="0" smtClean="0">
                <a:latin typeface="Times New Roman" panose="02020603050405020304" pitchFamily="18" charset="0"/>
                <a:cs typeface="Times New Roman" panose="02020603050405020304" pitchFamily="18" charset="0"/>
              </a:rPr>
              <a:t>This collection of tracks is called cylinder 76.</a:t>
            </a:r>
          </a:p>
        </p:txBody>
      </p:sp>
      <p:pic>
        <p:nvPicPr>
          <p:cNvPr id="19461" name="Picture 6" descr="c02f008.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452688" y="1600200"/>
            <a:ext cx="4238625" cy="2189163"/>
          </a:xfrm>
        </p:spPr>
      </p:pic>
      <p:sp>
        <p:nvSpPr>
          <p:cNvPr id="3" name="Foliennummernplatzhalter 2"/>
          <p:cNvSpPr>
            <a:spLocks noGrp="1"/>
          </p:cNvSpPr>
          <p:nvPr>
            <p:ph type="sldNum" sz="quarter" idx="12"/>
          </p:nvPr>
        </p:nvSpPr>
        <p:spPr/>
        <p:txBody>
          <a:bodyPr vert="horz" lIns="0" tIns="0" rIns="0" bIns="0" anchor="b"/>
          <a:lstStyle/>
          <a:p>
            <a:r>
              <a:rPr lang="en-US" altLang="de-DE">
                <a:latin typeface="Times New Roman" panose="02020603050405020304" pitchFamily="18" charset="0"/>
                <a:cs typeface="Times New Roman" panose="02020603050405020304" pitchFamily="18" charset="0"/>
              </a:rPr>
              <a:t>8-</a:t>
            </a:r>
            <a:fld id="{B70AA4E7-6ED7-44EC-BD33-1510592ACD52}" type="slidenum">
              <a:rPr lang="en-US" altLang="de-DE">
                <a:latin typeface="Times New Roman" panose="02020603050405020304" pitchFamily="18" charset="0"/>
                <a:cs typeface="Times New Roman" panose="02020603050405020304" pitchFamily="18" charset="0"/>
              </a:rPr>
              <a:pPr/>
              <a:t>21</a:t>
            </a:fld>
            <a:endParaRPr lang="en-US" altLang="de-D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35928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nchor="ctr">
            <a:normAutofit/>
          </a:bodyPr>
          <a:lstStyle/>
          <a:p>
            <a:pPr algn="ctr">
              <a:defRPr/>
            </a:pPr>
            <a:r>
              <a:rPr lang="en-US" sz="3200" dirty="0" smtClean="0">
                <a:solidFill>
                  <a:schemeClr val="tx1"/>
                </a:solidFill>
                <a:latin typeface="Times New Roman" panose="02020603050405020304" pitchFamily="18" charset="0"/>
                <a:cs typeface="Times New Roman" panose="02020603050405020304" pitchFamily="18" charset="0"/>
              </a:rPr>
              <a:t>Cylinders (cont.)</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75780" name="Rectangle 4"/>
          <p:cNvSpPr>
            <a:spLocks noGrp="1" noChangeArrowheads="1"/>
          </p:cNvSpPr>
          <p:nvPr>
            <p:ph type="body" sz="half" idx="2"/>
          </p:nvPr>
        </p:nvSpPr>
        <p:spPr/>
        <p:txBody>
          <a:bodyPr/>
          <a:lstStyle/>
          <a:p>
            <a:pPr>
              <a:lnSpc>
                <a:spcPct val="90000"/>
              </a:lnSpc>
              <a:defRPr/>
            </a:pPr>
            <a:r>
              <a:rPr lang="en-US" sz="2800" dirty="0" smtClean="0">
                <a:latin typeface="Times New Roman" panose="02020603050405020304" pitchFamily="18" charset="0"/>
                <a:cs typeface="Times New Roman" panose="02020603050405020304" pitchFamily="18" charset="0"/>
              </a:rPr>
              <a:t>Once we have established a cylinder, it is also necessary to number the tracks within the cylinder.</a:t>
            </a:r>
          </a:p>
          <a:p>
            <a:pPr>
              <a:lnSpc>
                <a:spcPct val="90000"/>
              </a:lnSpc>
              <a:defRPr/>
            </a:pPr>
            <a:endParaRPr lang="en-US" sz="2800" dirty="0" smtClean="0">
              <a:latin typeface="Times New Roman" panose="02020603050405020304" pitchFamily="18" charset="0"/>
              <a:cs typeface="Times New Roman" panose="02020603050405020304" pitchFamily="18" charset="0"/>
            </a:endParaRPr>
          </a:p>
          <a:p>
            <a:pPr>
              <a:lnSpc>
                <a:spcPct val="90000"/>
              </a:lnSpc>
              <a:defRPr/>
            </a:pPr>
            <a:r>
              <a:rPr lang="en-US" sz="2800" dirty="0" smtClean="0">
                <a:latin typeface="Times New Roman" panose="02020603050405020304" pitchFamily="18" charset="0"/>
                <a:cs typeface="Times New Roman" panose="02020603050405020304" pitchFamily="18" charset="0"/>
              </a:rPr>
              <a:t>Cylinder 76’s tracks.</a:t>
            </a:r>
          </a:p>
        </p:txBody>
      </p:sp>
      <p:pic>
        <p:nvPicPr>
          <p:cNvPr id="20485" name="Picture 6" descr="c02f009.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901950" y="1600200"/>
            <a:ext cx="3340100" cy="2189163"/>
          </a:xfrm>
        </p:spPr>
      </p:pic>
      <p:sp>
        <p:nvSpPr>
          <p:cNvPr id="3" name="Foliennummernplatzhalter 2"/>
          <p:cNvSpPr>
            <a:spLocks noGrp="1"/>
          </p:cNvSpPr>
          <p:nvPr>
            <p:ph type="sldNum" sz="quarter" idx="12"/>
          </p:nvPr>
        </p:nvSpPr>
        <p:spPr/>
        <p:txBody>
          <a:bodyPr vert="horz" lIns="0" tIns="0" rIns="0" bIns="0" anchor="b"/>
          <a:lstStyle/>
          <a:p>
            <a:fld id="{B70AA4E7-6ED7-44EC-BD33-1510592ACD52}" type="slidenum">
              <a:rPr lang="en-US" altLang="de-DE" smtClean="0">
                <a:latin typeface="Times New Roman" panose="02020603050405020304" pitchFamily="18" charset="0"/>
                <a:cs typeface="Times New Roman" panose="02020603050405020304" pitchFamily="18" charset="0"/>
              </a:rPr>
              <a:pPr/>
              <a:t>22</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55256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defRPr/>
            </a:pPr>
            <a:r>
              <a:rPr lang="en-US" smtClean="0"/>
              <a:t>Steps in Finding and Transferring Data</a:t>
            </a:r>
          </a:p>
        </p:txBody>
      </p:sp>
      <p:sp>
        <p:nvSpPr>
          <p:cNvPr id="76803" name="Rectangle 3"/>
          <p:cNvSpPr>
            <a:spLocks noGrp="1" noChangeArrowheads="1"/>
          </p:cNvSpPr>
          <p:nvPr>
            <p:ph type="body" idx="1"/>
          </p:nvPr>
        </p:nvSpPr>
        <p:spPr/>
        <p:txBody>
          <a:bodyPr/>
          <a:lstStyle/>
          <a:p>
            <a:pPr>
              <a:lnSpc>
                <a:spcPct val="90000"/>
              </a:lnSpc>
              <a:defRPr/>
            </a:pPr>
            <a:r>
              <a:rPr lang="en-US" sz="2800" dirty="0" smtClean="0"/>
              <a:t>Seek Time - The time it takes to move the access arm mechanism to the correct cylinder from whatever cylinder it’s currently positioned.</a:t>
            </a:r>
          </a:p>
          <a:p>
            <a:pPr>
              <a:lnSpc>
                <a:spcPct val="90000"/>
              </a:lnSpc>
              <a:defRPr/>
            </a:pPr>
            <a:endParaRPr lang="en-US" sz="2800" dirty="0" smtClean="0"/>
          </a:p>
          <a:p>
            <a:pPr>
              <a:lnSpc>
                <a:spcPct val="90000"/>
              </a:lnSpc>
              <a:defRPr/>
            </a:pPr>
            <a:r>
              <a:rPr lang="en-US" sz="2800" dirty="0" smtClean="0"/>
              <a:t>Head Switching - Selecting the read/write head to access the required track of the cylinder. </a:t>
            </a:r>
          </a:p>
          <a:p>
            <a:pPr>
              <a:lnSpc>
                <a:spcPct val="90000"/>
              </a:lnSpc>
              <a:defRPr/>
            </a:pPr>
            <a:endParaRPr lang="en-US" sz="2800" dirty="0" smtClean="0"/>
          </a:p>
          <a:p>
            <a:pPr>
              <a:lnSpc>
                <a:spcPct val="90000"/>
              </a:lnSpc>
              <a:defRPr/>
            </a:pPr>
            <a:r>
              <a:rPr lang="en-US" sz="2800" dirty="0" smtClean="0"/>
              <a:t>Rotational Delay - Waiting for the desired data on the track to arrive under the read/write head as the disk is spinning.</a:t>
            </a:r>
          </a:p>
        </p:txBody>
      </p:sp>
      <p:sp>
        <p:nvSpPr>
          <p:cNvPr id="2" name="Foliennummernplatzhalter 1"/>
          <p:cNvSpPr>
            <a:spLocks noGrp="1"/>
          </p:cNvSpPr>
          <p:nvPr>
            <p:ph type="sldNum" sz="quarter" idx="12"/>
          </p:nvPr>
        </p:nvSpPr>
        <p:spPr/>
        <p:txBody>
          <a:bodyPr/>
          <a:lstStyle/>
          <a:p>
            <a:fld id="{B6F15528-21DE-4FAA-801E-634DDDAF4B2B}" type="slidenum">
              <a:rPr lang="en-US" smtClean="0"/>
              <a:pPr/>
              <a:t>23</a:t>
            </a:fld>
            <a:endParaRPr lang="en-US" dirty="0"/>
          </a:p>
        </p:txBody>
      </p:sp>
    </p:spTree>
    <p:extLst>
      <p:ext uri="{BB962C8B-B14F-4D97-AF65-F5344CB8AC3E}">
        <p14:creationId xmlns:p14="http://schemas.microsoft.com/office/powerpoint/2010/main" val="1388689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 y="76200"/>
            <a:ext cx="8686800" cy="838200"/>
          </a:xfrm>
        </p:spPr>
        <p:txBody>
          <a:bodyPr/>
          <a:lstStyle/>
          <a:p>
            <a:pPr eaLnBrk="1" hangingPunct="1">
              <a:defRPr/>
            </a:pPr>
            <a:r>
              <a:rPr lang="en-US" dirty="0" smtClean="0"/>
              <a:t>Steps in Finding and Transferring </a:t>
            </a:r>
            <a:r>
              <a:rPr lang="en-US" dirty="0" smtClean="0"/>
              <a:t>Data (cont.)</a:t>
            </a:r>
            <a:endParaRPr lang="en-US" dirty="0" smtClean="0"/>
          </a:p>
        </p:txBody>
      </p:sp>
      <p:sp>
        <p:nvSpPr>
          <p:cNvPr id="77827" name="Rectangle 3"/>
          <p:cNvSpPr>
            <a:spLocks noGrp="1" noChangeArrowheads="1"/>
          </p:cNvSpPr>
          <p:nvPr>
            <p:ph type="body" idx="1"/>
          </p:nvPr>
        </p:nvSpPr>
        <p:spPr/>
        <p:txBody>
          <a:bodyPr/>
          <a:lstStyle/>
          <a:p>
            <a:pPr>
              <a:defRPr/>
            </a:pPr>
            <a:r>
              <a:rPr lang="en-US" dirty="0" smtClean="0"/>
              <a:t>Transfer Time - The time to actually move the data from the disk to primary memory once the previous 3 steps have been completed.</a:t>
            </a:r>
          </a:p>
        </p:txBody>
      </p:sp>
      <p:sp>
        <p:nvSpPr>
          <p:cNvPr id="2" name="Foliennummernplatzhalter 1"/>
          <p:cNvSpPr>
            <a:spLocks noGrp="1"/>
          </p:cNvSpPr>
          <p:nvPr>
            <p:ph type="sldNum" sz="quarter" idx="12"/>
          </p:nvPr>
        </p:nvSpPr>
        <p:spPr/>
        <p:txBody>
          <a:bodyPr/>
          <a:lstStyle/>
          <a:p>
            <a:fld id="{B6F15528-21DE-4FAA-801E-634DDDAF4B2B}" type="slidenum">
              <a:rPr lang="en-US" smtClean="0"/>
              <a:pPr/>
              <a:t>24</a:t>
            </a:fld>
            <a:endParaRPr lang="en-US" dirty="0"/>
          </a:p>
        </p:txBody>
      </p:sp>
    </p:spTree>
    <p:extLst>
      <p:ext uri="{BB962C8B-B14F-4D97-AF65-F5344CB8AC3E}">
        <p14:creationId xmlns:p14="http://schemas.microsoft.com/office/powerpoint/2010/main" val="9350245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038" name="Rectangle 6"/>
          <p:cNvSpPr>
            <a:spLocks noGrp="1" noChangeArrowheads="1"/>
          </p:cNvSpPr>
          <p:nvPr>
            <p:ph type="title"/>
          </p:nvPr>
        </p:nvSpPr>
        <p:spPr/>
        <p:txBody>
          <a:bodyPr/>
          <a:lstStyle/>
          <a:p>
            <a:r>
              <a:rPr lang="en-US" altLang="de-DE"/>
              <a:t>Records</a:t>
            </a:r>
          </a:p>
        </p:txBody>
      </p:sp>
      <p:sp>
        <p:nvSpPr>
          <p:cNvPr id="684039" name="Rectangle 7"/>
          <p:cNvSpPr>
            <a:spLocks noGrp="1" noChangeArrowheads="1"/>
          </p:cNvSpPr>
          <p:nvPr>
            <p:ph type="body" idx="1"/>
          </p:nvPr>
        </p:nvSpPr>
        <p:spPr/>
        <p:txBody>
          <a:bodyPr/>
          <a:lstStyle/>
          <a:p>
            <a:pPr>
              <a:lnSpc>
                <a:spcPct val="90000"/>
              </a:lnSpc>
            </a:pPr>
            <a:r>
              <a:rPr lang="en-US" altLang="de-DE"/>
              <a:t>Fixed and variable length records</a:t>
            </a:r>
          </a:p>
          <a:p>
            <a:pPr>
              <a:lnSpc>
                <a:spcPct val="90000"/>
              </a:lnSpc>
            </a:pPr>
            <a:r>
              <a:rPr lang="en-US" altLang="de-DE"/>
              <a:t>Records contain fields which have values of a particular type</a:t>
            </a:r>
          </a:p>
          <a:p>
            <a:pPr lvl="1">
              <a:lnSpc>
                <a:spcPct val="90000"/>
              </a:lnSpc>
            </a:pPr>
            <a:r>
              <a:rPr lang="en-US" altLang="de-DE"/>
              <a:t>E.g., amount, date, time, age</a:t>
            </a:r>
          </a:p>
          <a:p>
            <a:pPr>
              <a:lnSpc>
                <a:spcPct val="90000"/>
              </a:lnSpc>
            </a:pPr>
            <a:r>
              <a:rPr lang="en-US" altLang="de-DE"/>
              <a:t>Fields themselves may be fixed length or variable length</a:t>
            </a:r>
          </a:p>
          <a:p>
            <a:pPr>
              <a:lnSpc>
                <a:spcPct val="90000"/>
              </a:lnSpc>
            </a:pPr>
            <a:r>
              <a:rPr lang="en-US" altLang="de-DE"/>
              <a:t>Variable length fields can be mixed into one record:</a:t>
            </a:r>
          </a:p>
          <a:p>
            <a:pPr lvl="1">
              <a:lnSpc>
                <a:spcPct val="90000"/>
              </a:lnSpc>
            </a:pPr>
            <a:r>
              <a:rPr lang="en-US" altLang="de-DE"/>
              <a:t>Separator characters or length fields are needed so that the record can be “parsed.” </a:t>
            </a:r>
          </a:p>
        </p:txBody>
      </p:sp>
      <p:sp>
        <p:nvSpPr>
          <p:cNvPr id="3" name="Foliennummernplatzhalter 2"/>
          <p:cNvSpPr>
            <a:spLocks noGrp="1"/>
          </p:cNvSpPr>
          <p:nvPr>
            <p:ph type="sldNum" sz="quarter" idx="12"/>
          </p:nvPr>
        </p:nvSpPr>
        <p:spPr/>
        <p:txBody>
          <a:bodyPr/>
          <a:lstStyle/>
          <a:p>
            <a:fld id="{B6F15528-21DE-4FAA-801E-634DDDAF4B2B}" type="slidenum">
              <a:rPr lang="en-US" smtClean="0"/>
              <a:pPr/>
              <a:t>25</a:t>
            </a:fld>
            <a:endParaRPr lang="en-US" dirty="0"/>
          </a:p>
        </p:txBody>
      </p:sp>
    </p:spTree>
    <p:extLst>
      <p:ext uri="{BB962C8B-B14F-4D97-AF65-F5344CB8AC3E}">
        <p14:creationId xmlns:p14="http://schemas.microsoft.com/office/powerpoint/2010/main" val="5732813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6" name="Rectangle 6"/>
          <p:cNvSpPr>
            <a:spLocks noGrp="1" noChangeArrowheads="1"/>
          </p:cNvSpPr>
          <p:nvPr>
            <p:ph type="title"/>
          </p:nvPr>
        </p:nvSpPr>
        <p:spPr/>
        <p:txBody>
          <a:bodyPr/>
          <a:lstStyle/>
          <a:p>
            <a:r>
              <a:rPr lang="en-US" altLang="de-DE"/>
              <a:t>Blocking</a:t>
            </a:r>
          </a:p>
        </p:txBody>
      </p:sp>
      <p:sp>
        <p:nvSpPr>
          <p:cNvPr id="686087" name="Rectangle 7"/>
          <p:cNvSpPr>
            <a:spLocks noGrp="1" noChangeArrowheads="1"/>
          </p:cNvSpPr>
          <p:nvPr>
            <p:ph type="body" idx="1"/>
          </p:nvPr>
        </p:nvSpPr>
        <p:spPr/>
        <p:txBody>
          <a:bodyPr/>
          <a:lstStyle/>
          <a:p>
            <a:pPr>
              <a:lnSpc>
                <a:spcPct val="90000"/>
              </a:lnSpc>
            </a:pPr>
            <a:r>
              <a:rPr lang="en-US" altLang="de-DE" b="1"/>
              <a:t>Blocking</a:t>
            </a:r>
            <a:r>
              <a:rPr lang="en-US" altLang="de-DE"/>
              <a:t>: </a:t>
            </a:r>
          </a:p>
          <a:p>
            <a:pPr lvl="1">
              <a:lnSpc>
                <a:spcPct val="90000"/>
              </a:lnSpc>
            </a:pPr>
            <a:r>
              <a:rPr lang="en-US" altLang="de-DE"/>
              <a:t>Refers to storing a number of records in one block on the disk.</a:t>
            </a:r>
          </a:p>
          <a:p>
            <a:pPr>
              <a:lnSpc>
                <a:spcPct val="90000"/>
              </a:lnSpc>
            </a:pPr>
            <a:r>
              <a:rPr lang="en-US" altLang="de-DE"/>
              <a:t>Blocking factor (</a:t>
            </a:r>
            <a:r>
              <a:rPr lang="en-US" altLang="de-DE" b="1"/>
              <a:t>bfr</a:t>
            </a:r>
            <a:r>
              <a:rPr lang="en-US" altLang="de-DE"/>
              <a:t>) refers to the number of records per block. </a:t>
            </a:r>
          </a:p>
          <a:p>
            <a:pPr>
              <a:lnSpc>
                <a:spcPct val="90000"/>
              </a:lnSpc>
            </a:pPr>
            <a:r>
              <a:rPr lang="en-US" altLang="de-DE"/>
              <a:t>There may be empty space in a block if an integral number of records do not fit in one block.</a:t>
            </a:r>
          </a:p>
          <a:p>
            <a:pPr>
              <a:lnSpc>
                <a:spcPct val="90000"/>
              </a:lnSpc>
            </a:pPr>
            <a:r>
              <a:rPr lang="en-US" altLang="de-DE" b="1"/>
              <a:t>Spanned Records</a:t>
            </a:r>
            <a:r>
              <a:rPr lang="en-US" altLang="de-DE"/>
              <a:t>:</a:t>
            </a:r>
          </a:p>
          <a:p>
            <a:pPr lvl="1">
              <a:lnSpc>
                <a:spcPct val="90000"/>
              </a:lnSpc>
            </a:pPr>
            <a:r>
              <a:rPr lang="en-US" altLang="de-DE"/>
              <a:t>Refers to records that exceed the size of one or more blocks and hence span a number of blocks.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26</a:t>
            </a:fld>
            <a:endParaRPr lang="en-US" dirty="0"/>
          </a:p>
        </p:txBody>
      </p:sp>
    </p:spTree>
    <p:extLst>
      <p:ext uri="{BB962C8B-B14F-4D97-AF65-F5344CB8AC3E}">
        <p14:creationId xmlns:p14="http://schemas.microsoft.com/office/powerpoint/2010/main" val="35106490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4" name="Rectangle 6"/>
          <p:cNvSpPr>
            <a:spLocks noGrp="1" noChangeArrowheads="1"/>
          </p:cNvSpPr>
          <p:nvPr>
            <p:ph type="title"/>
          </p:nvPr>
        </p:nvSpPr>
        <p:spPr/>
        <p:txBody>
          <a:bodyPr/>
          <a:lstStyle/>
          <a:p>
            <a:r>
              <a:rPr lang="en-US" altLang="de-DE"/>
              <a:t>Files of Records</a:t>
            </a:r>
          </a:p>
        </p:txBody>
      </p:sp>
      <p:sp>
        <p:nvSpPr>
          <p:cNvPr id="688135" name="Rectangle 7"/>
          <p:cNvSpPr>
            <a:spLocks noGrp="1" noChangeArrowheads="1"/>
          </p:cNvSpPr>
          <p:nvPr>
            <p:ph type="body" idx="1"/>
          </p:nvPr>
        </p:nvSpPr>
        <p:spPr/>
        <p:txBody>
          <a:bodyPr/>
          <a:lstStyle/>
          <a:p>
            <a:r>
              <a:rPr lang="en-US" altLang="de-DE" sz="2400"/>
              <a:t>A </a:t>
            </a:r>
            <a:r>
              <a:rPr lang="en-US" altLang="de-DE" sz="2400" b="1"/>
              <a:t>file</a:t>
            </a:r>
            <a:r>
              <a:rPr lang="en-US" altLang="de-DE" sz="2400"/>
              <a:t> is a </a:t>
            </a:r>
            <a:r>
              <a:rPr lang="en-US" altLang="de-DE" sz="2400" i="1"/>
              <a:t>sequence</a:t>
            </a:r>
            <a:r>
              <a:rPr lang="en-US" altLang="de-DE" sz="2400"/>
              <a:t> of records, where each record is a collection of data values (or data items).</a:t>
            </a:r>
          </a:p>
          <a:p>
            <a:r>
              <a:rPr lang="en-US" altLang="de-DE" sz="2400"/>
              <a:t>A </a:t>
            </a:r>
            <a:r>
              <a:rPr lang="en-US" altLang="de-DE" sz="2400" b="1"/>
              <a:t>file descriptor</a:t>
            </a:r>
            <a:r>
              <a:rPr lang="en-US" altLang="de-DE" sz="2400"/>
              <a:t> (or </a:t>
            </a:r>
            <a:r>
              <a:rPr lang="en-US" altLang="de-DE" sz="2400" b="1"/>
              <a:t>file header</a:t>
            </a:r>
            <a:r>
              <a:rPr lang="en-US" altLang="de-DE" sz="2400"/>
              <a:t>) includes information that describes the file, such as the </a:t>
            </a:r>
            <a:r>
              <a:rPr lang="en-US" altLang="de-DE" sz="2400" i="1"/>
              <a:t>field names</a:t>
            </a:r>
            <a:r>
              <a:rPr lang="en-US" altLang="de-DE" sz="2400"/>
              <a:t> and their </a:t>
            </a:r>
            <a:r>
              <a:rPr lang="en-US" altLang="de-DE" sz="2400" i="1"/>
              <a:t>data types</a:t>
            </a:r>
            <a:r>
              <a:rPr lang="en-US" altLang="de-DE" sz="2400"/>
              <a:t>, and the addresses of the file blocks on disk.</a:t>
            </a:r>
          </a:p>
          <a:p>
            <a:r>
              <a:rPr lang="en-US" altLang="de-DE" sz="2400"/>
              <a:t>Records are stored on disk blocks. </a:t>
            </a:r>
          </a:p>
          <a:p>
            <a:r>
              <a:rPr lang="en-US" altLang="de-DE" sz="2400"/>
              <a:t>The </a:t>
            </a:r>
            <a:r>
              <a:rPr lang="en-US" altLang="de-DE" sz="2400" b="1"/>
              <a:t>blocking factor</a:t>
            </a:r>
            <a:r>
              <a:rPr lang="en-US" altLang="de-DE" sz="2400"/>
              <a:t> </a:t>
            </a:r>
            <a:r>
              <a:rPr lang="en-US" altLang="de-DE" sz="2400" b="1"/>
              <a:t>bfr</a:t>
            </a:r>
            <a:r>
              <a:rPr lang="en-US" altLang="de-DE" sz="2400"/>
              <a:t> for a file is the (average) number of file records stored in a disk block.</a:t>
            </a:r>
          </a:p>
          <a:p>
            <a:r>
              <a:rPr lang="en-US" altLang="de-DE" sz="2400"/>
              <a:t>A file can have </a:t>
            </a:r>
            <a:r>
              <a:rPr lang="en-US" altLang="de-DE" sz="2400" b="1"/>
              <a:t>fixed-length</a:t>
            </a:r>
            <a:r>
              <a:rPr lang="en-US" altLang="de-DE" sz="2400"/>
              <a:t> records or </a:t>
            </a:r>
            <a:r>
              <a:rPr lang="en-US" altLang="de-DE" sz="2400" b="1"/>
              <a:t>variable-length</a:t>
            </a:r>
            <a:r>
              <a:rPr lang="en-US" altLang="de-DE" sz="2400"/>
              <a:t> records.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27</a:t>
            </a:fld>
            <a:endParaRPr lang="en-US" dirty="0"/>
          </a:p>
        </p:txBody>
      </p:sp>
    </p:spTree>
    <p:extLst>
      <p:ext uri="{BB962C8B-B14F-4D97-AF65-F5344CB8AC3E}">
        <p14:creationId xmlns:p14="http://schemas.microsoft.com/office/powerpoint/2010/main" val="24646107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0182" name="Rectangle 6"/>
          <p:cNvSpPr>
            <a:spLocks noGrp="1" noChangeArrowheads="1"/>
          </p:cNvSpPr>
          <p:nvPr>
            <p:ph type="title"/>
          </p:nvPr>
        </p:nvSpPr>
        <p:spPr/>
        <p:txBody>
          <a:bodyPr/>
          <a:lstStyle/>
          <a:p>
            <a:r>
              <a:rPr lang="en-US" altLang="de-DE"/>
              <a:t>Files of Records (cont.)</a:t>
            </a:r>
          </a:p>
        </p:txBody>
      </p:sp>
      <p:sp>
        <p:nvSpPr>
          <p:cNvPr id="690183" name="Rectangle 7"/>
          <p:cNvSpPr>
            <a:spLocks noGrp="1" noChangeArrowheads="1"/>
          </p:cNvSpPr>
          <p:nvPr>
            <p:ph type="body" idx="1"/>
          </p:nvPr>
        </p:nvSpPr>
        <p:spPr/>
        <p:txBody>
          <a:bodyPr/>
          <a:lstStyle/>
          <a:p>
            <a:pPr>
              <a:lnSpc>
                <a:spcPct val="90000"/>
              </a:lnSpc>
            </a:pPr>
            <a:r>
              <a:rPr lang="en-US" altLang="de-DE" sz="2400"/>
              <a:t>File records can be </a:t>
            </a:r>
            <a:r>
              <a:rPr lang="en-US" altLang="de-DE" sz="2400" b="1"/>
              <a:t>unspanned</a:t>
            </a:r>
            <a:r>
              <a:rPr lang="en-US" altLang="de-DE" sz="2400"/>
              <a:t> or </a:t>
            </a:r>
            <a:r>
              <a:rPr lang="en-US" altLang="de-DE" sz="2400" b="1"/>
              <a:t>spanned</a:t>
            </a:r>
            <a:r>
              <a:rPr lang="en-US" altLang="de-DE" sz="2400"/>
              <a:t> </a:t>
            </a:r>
          </a:p>
          <a:p>
            <a:pPr lvl="1">
              <a:lnSpc>
                <a:spcPct val="90000"/>
              </a:lnSpc>
            </a:pPr>
            <a:r>
              <a:rPr lang="en-US" altLang="de-DE" sz="2200" b="1"/>
              <a:t>Unspanned</a:t>
            </a:r>
            <a:r>
              <a:rPr lang="en-US" altLang="de-DE" sz="2200"/>
              <a:t>: no record can span two blocks</a:t>
            </a:r>
          </a:p>
          <a:p>
            <a:pPr lvl="1">
              <a:lnSpc>
                <a:spcPct val="90000"/>
              </a:lnSpc>
            </a:pPr>
            <a:r>
              <a:rPr lang="en-US" altLang="de-DE" sz="2200" b="1"/>
              <a:t>Spanned</a:t>
            </a:r>
            <a:r>
              <a:rPr lang="en-US" altLang="de-DE" sz="2200"/>
              <a:t>: a record can be stored in more than one block</a:t>
            </a:r>
          </a:p>
          <a:p>
            <a:pPr>
              <a:lnSpc>
                <a:spcPct val="90000"/>
              </a:lnSpc>
            </a:pPr>
            <a:r>
              <a:rPr lang="en-US" altLang="de-DE" sz="2400"/>
              <a:t>The physical disk blocks that are allocated to hold the records of a file can be </a:t>
            </a:r>
            <a:r>
              <a:rPr lang="en-US" altLang="de-DE" sz="2400" i="1"/>
              <a:t>contiguous, linked, or indexed</a:t>
            </a:r>
            <a:r>
              <a:rPr lang="en-US" altLang="de-DE" sz="2400"/>
              <a:t>.</a:t>
            </a:r>
          </a:p>
          <a:p>
            <a:pPr>
              <a:lnSpc>
                <a:spcPct val="90000"/>
              </a:lnSpc>
            </a:pPr>
            <a:r>
              <a:rPr lang="en-US" altLang="de-DE" sz="2400"/>
              <a:t>In a file of fixed-length records, all records have the same format. Usually, unspanned blocking is used with such files.</a:t>
            </a:r>
          </a:p>
          <a:p>
            <a:pPr>
              <a:lnSpc>
                <a:spcPct val="90000"/>
              </a:lnSpc>
            </a:pPr>
            <a:r>
              <a:rPr lang="en-US" altLang="de-DE" sz="2400"/>
              <a:t>Files of variable-length records require additional information to be stored in each record, such as </a:t>
            </a:r>
            <a:r>
              <a:rPr lang="en-US" altLang="de-DE" sz="2400" b="1"/>
              <a:t>separator</a:t>
            </a:r>
            <a:r>
              <a:rPr lang="en-US" altLang="de-DE" sz="2400"/>
              <a:t> </a:t>
            </a:r>
            <a:r>
              <a:rPr lang="en-US" altLang="de-DE" sz="2400" b="1"/>
              <a:t>characters</a:t>
            </a:r>
            <a:r>
              <a:rPr lang="en-US" altLang="de-DE" sz="2400"/>
              <a:t> and </a:t>
            </a:r>
            <a:r>
              <a:rPr lang="en-US" altLang="de-DE" sz="2400" b="1"/>
              <a:t>field types</a:t>
            </a:r>
            <a:r>
              <a:rPr lang="en-US" altLang="de-DE" sz="2400"/>
              <a:t>.</a:t>
            </a:r>
          </a:p>
          <a:p>
            <a:pPr lvl="1">
              <a:lnSpc>
                <a:spcPct val="90000"/>
              </a:lnSpc>
            </a:pPr>
            <a:r>
              <a:rPr lang="en-US" altLang="de-DE" sz="2200"/>
              <a:t>Usually spanned blocking is used with such files. </a:t>
            </a:r>
          </a:p>
        </p:txBody>
      </p:sp>
      <p:sp>
        <p:nvSpPr>
          <p:cNvPr id="3" name="Foliennummernplatzhalter 2"/>
          <p:cNvSpPr>
            <a:spLocks noGrp="1"/>
          </p:cNvSpPr>
          <p:nvPr>
            <p:ph type="sldNum" sz="quarter" idx="12"/>
          </p:nvPr>
        </p:nvSpPr>
        <p:spPr/>
        <p:txBody>
          <a:bodyPr/>
          <a:lstStyle/>
          <a:p>
            <a:fld id="{B6F15528-21DE-4FAA-801E-634DDDAF4B2B}" type="slidenum">
              <a:rPr lang="en-US" smtClean="0"/>
              <a:pPr/>
              <a:t>28</a:t>
            </a:fld>
            <a:endParaRPr lang="en-US" dirty="0"/>
          </a:p>
        </p:txBody>
      </p:sp>
    </p:spTree>
    <p:extLst>
      <p:ext uri="{BB962C8B-B14F-4D97-AF65-F5344CB8AC3E}">
        <p14:creationId xmlns:p14="http://schemas.microsoft.com/office/powerpoint/2010/main" val="17452342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defRPr/>
            </a:pPr>
            <a:r>
              <a:rPr lang="en-US" smtClean="0"/>
              <a:t>File Organizations and Access Methods</a:t>
            </a:r>
          </a:p>
        </p:txBody>
      </p:sp>
      <p:sp>
        <p:nvSpPr>
          <p:cNvPr id="78851" name="Rectangle 3"/>
          <p:cNvSpPr>
            <a:spLocks noGrp="1" noChangeArrowheads="1"/>
          </p:cNvSpPr>
          <p:nvPr>
            <p:ph type="body" idx="1"/>
          </p:nvPr>
        </p:nvSpPr>
        <p:spPr/>
        <p:txBody>
          <a:bodyPr/>
          <a:lstStyle/>
          <a:p>
            <a:pPr>
              <a:defRPr/>
            </a:pPr>
            <a:r>
              <a:rPr lang="en-US" dirty="0" smtClean="0"/>
              <a:t>File Organization - the way that we store the data for subsequent retrieval.</a:t>
            </a:r>
          </a:p>
          <a:p>
            <a:pPr>
              <a:defRPr/>
            </a:pPr>
            <a:endParaRPr lang="en-US" dirty="0" smtClean="0"/>
          </a:p>
          <a:p>
            <a:pPr>
              <a:defRPr/>
            </a:pPr>
            <a:r>
              <a:rPr lang="en-US" dirty="0" smtClean="0"/>
              <a:t>Access Method - The way that we retrieve the data, based on it being stored in a particular file organization.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29</a:t>
            </a:fld>
            <a:endParaRPr lang="en-US" dirty="0"/>
          </a:p>
        </p:txBody>
      </p:sp>
    </p:spTree>
    <p:extLst>
      <p:ext uri="{BB962C8B-B14F-4D97-AF65-F5344CB8AC3E}">
        <p14:creationId xmlns:p14="http://schemas.microsoft.com/office/powerpoint/2010/main" val="3016442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230" name="Rectangle 6"/>
          <p:cNvSpPr>
            <a:spLocks noGrp="1" noChangeArrowheads="1"/>
          </p:cNvSpPr>
          <p:nvPr>
            <p:ph type="title"/>
          </p:nvPr>
        </p:nvSpPr>
        <p:spPr>
          <a:xfrm>
            <a:off x="152400" y="152400"/>
            <a:ext cx="7796213" cy="687388"/>
          </a:xfrm>
        </p:spPr>
        <p:txBody>
          <a:bodyPr/>
          <a:lstStyle/>
          <a:p>
            <a:r>
              <a:rPr lang="en-US" altLang="de-DE"/>
              <a:t>Operation on Files</a:t>
            </a:r>
          </a:p>
        </p:txBody>
      </p:sp>
      <p:sp>
        <p:nvSpPr>
          <p:cNvPr id="692231" name="Rectangle 7"/>
          <p:cNvSpPr>
            <a:spLocks noGrp="1" noChangeArrowheads="1"/>
          </p:cNvSpPr>
          <p:nvPr>
            <p:ph type="body" idx="1"/>
          </p:nvPr>
        </p:nvSpPr>
        <p:spPr>
          <a:xfrm>
            <a:off x="239713" y="990600"/>
            <a:ext cx="8447087" cy="5181600"/>
          </a:xfrm>
        </p:spPr>
        <p:txBody>
          <a:bodyPr/>
          <a:lstStyle/>
          <a:p>
            <a:pPr>
              <a:lnSpc>
                <a:spcPct val="80000"/>
              </a:lnSpc>
            </a:pPr>
            <a:r>
              <a:rPr lang="en-US" altLang="de-DE" sz="1800" dirty="0"/>
              <a:t>Typical file operations include:</a:t>
            </a:r>
          </a:p>
          <a:p>
            <a:pPr lvl="1">
              <a:lnSpc>
                <a:spcPct val="80000"/>
              </a:lnSpc>
            </a:pPr>
            <a:r>
              <a:rPr lang="en-US" altLang="de-DE" sz="1800" b="1" dirty="0"/>
              <a:t>OPEN</a:t>
            </a:r>
            <a:r>
              <a:rPr lang="en-US" altLang="de-DE" sz="1800" dirty="0"/>
              <a:t>: Readies the file for access, and associates a pointer that will refer to a </a:t>
            </a:r>
            <a:r>
              <a:rPr lang="en-US" altLang="de-DE" sz="1800" i="1" dirty="0"/>
              <a:t>current</a:t>
            </a:r>
            <a:r>
              <a:rPr lang="en-US" altLang="de-DE" sz="1800" dirty="0"/>
              <a:t> file record at each point in time.</a:t>
            </a:r>
          </a:p>
          <a:p>
            <a:pPr lvl="1">
              <a:lnSpc>
                <a:spcPct val="80000"/>
              </a:lnSpc>
            </a:pPr>
            <a:r>
              <a:rPr lang="en-US" altLang="de-DE" sz="1800" b="1" dirty="0"/>
              <a:t>FIND</a:t>
            </a:r>
            <a:r>
              <a:rPr lang="en-US" altLang="de-DE" sz="1800" dirty="0"/>
              <a:t>: Searches for the first file record that satisfies a certain condition, and makes it the current file record.</a:t>
            </a:r>
          </a:p>
          <a:p>
            <a:pPr lvl="1">
              <a:lnSpc>
                <a:spcPct val="80000"/>
              </a:lnSpc>
            </a:pPr>
            <a:r>
              <a:rPr lang="en-US" altLang="de-DE" sz="1800" b="1" dirty="0"/>
              <a:t>FINDNEXT</a:t>
            </a:r>
            <a:r>
              <a:rPr lang="en-US" altLang="de-DE" sz="1800" dirty="0"/>
              <a:t>: Searches for the next file record (from the current record) that satisfies a certain condition, and makes it the current file record.</a:t>
            </a:r>
          </a:p>
          <a:p>
            <a:pPr lvl="1">
              <a:lnSpc>
                <a:spcPct val="80000"/>
              </a:lnSpc>
            </a:pPr>
            <a:r>
              <a:rPr lang="en-US" altLang="de-DE" sz="1800" b="1" dirty="0"/>
              <a:t>READ</a:t>
            </a:r>
            <a:r>
              <a:rPr lang="en-US" altLang="de-DE" sz="1800" dirty="0"/>
              <a:t>: Reads the current file record into a program variable.</a:t>
            </a:r>
          </a:p>
          <a:p>
            <a:pPr lvl="1">
              <a:lnSpc>
                <a:spcPct val="80000"/>
              </a:lnSpc>
            </a:pPr>
            <a:r>
              <a:rPr lang="en-US" altLang="de-DE" sz="1800" b="1" dirty="0"/>
              <a:t>INSERT</a:t>
            </a:r>
            <a:r>
              <a:rPr lang="en-US" altLang="de-DE" sz="1800" dirty="0"/>
              <a:t>: Inserts a new record into the file &amp; makes it the current file record. </a:t>
            </a:r>
          </a:p>
          <a:p>
            <a:pPr lvl="1">
              <a:lnSpc>
                <a:spcPct val="80000"/>
              </a:lnSpc>
            </a:pPr>
            <a:r>
              <a:rPr lang="en-US" altLang="de-DE" sz="1800" b="1" dirty="0"/>
              <a:t>DELETE</a:t>
            </a:r>
            <a:r>
              <a:rPr lang="en-US" altLang="de-DE" sz="1800" dirty="0"/>
              <a:t>: Removes the current file record from the file, usually by marking the record to indicate that it is no longer valid.</a:t>
            </a:r>
          </a:p>
          <a:p>
            <a:pPr lvl="1">
              <a:lnSpc>
                <a:spcPct val="80000"/>
              </a:lnSpc>
            </a:pPr>
            <a:r>
              <a:rPr lang="en-US" altLang="de-DE" sz="1800" b="1" dirty="0"/>
              <a:t>MODIFY</a:t>
            </a:r>
            <a:r>
              <a:rPr lang="en-US" altLang="de-DE" sz="1800" dirty="0"/>
              <a:t>: Changes the values of some fields of the current file record.</a:t>
            </a:r>
          </a:p>
          <a:p>
            <a:pPr lvl="1">
              <a:lnSpc>
                <a:spcPct val="80000"/>
              </a:lnSpc>
            </a:pPr>
            <a:r>
              <a:rPr lang="en-US" altLang="de-DE" sz="1800" b="1" dirty="0"/>
              <a:t>CLOSE</a:t>
            </a:r>
            <a:r>
              <a:rPr lang="en-US" altLang="de-DE" sz="1800" dirty="0"/>
              <a:t>: Terminates access to the file.</a:t>
            </a:r>
          </a:p>
          <a:p>
            <a:pPr lvl="1">
              <a:lnSpc>
                <a:spcPct val="80000"/>
              </a:lnSpc>
            </a:pPr>
            <a:r>
              <a:rPr lang="en-US" altLang="de-DE" sz="1800" b="1" dirty="0"/>
              <a:t>REORGANIZE</a:t>
            </a:r>
            <a:r>
              <a:rPr lang="en-US" altLang="de-DE" sz="1800" dirty="0"/>
              <a:t>: Reorganizes the file records.</a:t>
            </a:r>
          </a:p>
          <a:p>
            <a:pPr lvl="2">
              <a:lnSpc>
                <a:spcPct val="80000"/>
              </a:lnSpc>
            </a:pPr>
            <a:r>
              <a:rPr lang="en-US" altLang="de-DE" sz="1800" dirty="0"/>
              <a:t>For example, the records marked deleted are physically removed from the file or a new organization of the file records is created.</a:t>
            </a:r>
          </a:p>
          <a:p>
            <a:pPr lvl="1">
              <a:lnSpc>
                <a:spcPct val="80000"/>
              </a:lnSpc>
            </a:pPr>
            <a:r>
              <a:rPr lang="en-US" altLang="de-DE" sz="1800" b="1" dirty="0"/>
              <a:t>READ_ORDERED</a:t>
            </a:r>
            <a:r>
              <a:rPr lang="en-US" altLang="de-DE" sz="1800" dirty="0"/>
              <a:t>: Read the file blocks in order of a specific field of the file.</a:t>
            </a:r>
            <a:r>
              <a:rPr lang="en-US" altLang="de-DE" sz="1700" dirty="0"/>
              <a:t> </a:t>
            </a:r>
          </a:p>
          <a:p>
            <a:pPr lvl="1">
              <a:lnSpc>
                <a:spcPct val="80000"/>
              </a:lnSpc>
            </a:pPr>
            <a:endParaRPr lang="en-US" altLang="de-DE" sz="1700" dirty="0"/>
          </a:p>
        </p:txBody>
      </p:sp>
      <p:sp>
        <p:nvSpPr>
          <p:cNvPr id="3" name="Foliennummernplatzhalter 2"/>
          <p:cNvSpPr>
            <a:spLocks noGrp="1"/>
          </p:cNvSpPr>
          <p:nvPr>
            <p:ph type="sldNum" sz="quarter" idx="12"/>
          </p:nvPr>
        </p:nvSpPr>
        <p:spPr/>
        <p:txBody>
          <a:bodyPr/>
          <a:lstStyle/>
          <a:p>
            <a:fld id="{B6F15528-21DE-4FAA-801E-634DDDAF4B2B}" type="slidenum">
              <a:rPr lang="en-US" smtClean="0"/>
              <a:pPr/>
              <a:t>30</a:t>
            </a:fld>
            <a:endParaRPr lang="en-US" dirty="0"/>
          </a:p>
        </p:txBody>
      </p:sp>
    </p:spTree>
    <p:extLst>
      <p:ext uri="{BB962C8B-B14F-4D97-AF65-F5344CB8AC3E}">
        <p14:creationId xmlns:p14="http://schemas.microsoft.com/office/powerpoint/2010/main" val="21326809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26" name="Rectangle 6"/>
          <p:cNvSpPr>
            <a:spLocks noGrp="1" noChangeArrowheads="1"/>
          </p:cNvSpPr>
          <p:nvPr>
            <p:ph type="title"/>
          </p:nvPr>
        </p:nvSpPr>
        <p:spPr/>
        <p:txBody>
          <a:bodyPr/>
          <a:lstStyle/>
          <a:p>
            <a:r>
              <a:rPr lang="en-US" altLang="de-DE"/>
              <a:t>Unordered Files</a:t>
            </a:r>
          </a:p>
        </p:txBody>
      </p:sp>
      <p:sp>
        <p:nvSpPr>
          <p:cNvPr id="696327" name="Rectangle 7"/>
          <p:cNvSpPr>
            <a:spLocks noGrp="1" noChangeArrowheads="1"/>
          </p:cNvSpPr>
          <p:nvPr>
            <p:ph type="body" idx="1"/>
          </p:nvPr>
        </p:nvSpPr>
        <p:spPr/>
        <p:txBody>
          <a:bodyPr/>
          <a:lstStyle/>
          <a:p>
            <a:r>
              <a:rPr lang="en-US" altLang="de-DE"/>
              <a:t>Also called a </a:t>
            </a:r>
            <a:r>
              <a:rPr lang="en-US" altLang="de-DE" b="1"/>
              <a:t>heap</a:t>
            </a:r>
            <a:r>
              <a:rPr lang="en-US" altLang="de-DE"/>
              <a:t> or a </a:t>
            </a:r>
            <a:r>
              <a:rPr lang="en-US" altLang="de-DE" b="1"/>
              <a:t>pile</a:t>
            </a:r>
            <a:r>
              <a:rPr lang="en-US" altLang="de-DE"/>
              <a:t> file.</a:t>
            </a:r>
          </a:p>
          <a:p>
            <a:r>
              <a:rPr lang="en-US" altLang="de-DE"/>
              <a:t>New records are inserted at the end of the file.</a:t>
            </a:r>
          </a:p>
          <a:p>
            <a:r>
              <a:rPr lang="en-US" altLang="de-DE"/>
              <a:t>A </a:t>
            </a:r>
            <a:r>
              <a:rPr lang="en-US" altLang="de-DE" b="1"/>
              <a:t>linear search</a:t>
            </a:r>
            <a:r>
              <a:rPr lang="en-US" altLang="de-DE"/>
              <a:t> through the file records is necessary to search for a record.</a:t>
            </a:r>
          </a:p>
          <a:p>
            <a:pPr lvl="1"/>
            <a:r>
              <a:rPr lang="en-US" altLang="de-DE"/>
              <a:t>This requires reading and searching half the file blocks on the average, and is hence quite expensive.</a:t>
            </a:r>
          </a:p>
          <a:p>
            <a:r>
              <a:rPr lang="en-US" altLang="de-DE"/>
              <a:t>Record insertion is quite efficient.</a:t>
            </a:r>
          </a:p>
          <a:p>
            <a:r>
              <a:rPr lang="en-US" altLang="de-DE"/>
              <a:t>Reading the records in order of a particular field requires sorting the file records. </a:t>
            </a:r>
          </a:p>
        </p:txBody>
      </p:sp>
      <p:sp>
        <p:nvSpPr>
          <p:cNvPr id="3" name="Foliennummernplatzhalter 2"/>
          <p:cNvSpPr>
            <a:spLocks noGrp="1"/>
          </p:cNvSpPr>
          <p:nvPr>
            <p:ph type="sldNum" sz="quarter" idx="12"/>
          </p:nvPr>
        </p:nvSpPr>
        <p:spPr/>
        <p:txBody>
          <a:bodyPr/>
          <a:lstStyle/>
          <a:p>
            <a:fld id="{B6F15528-21DE-4FAA-801E-634DDDAF4B2B}" type="slidenum">
              <a:rPr lang="en-US" smtClean="0"/>
              <a:pPr/>
              <a:t>31</a:t>
            </a:fld>
            <a:endParaRPr lang="en-US" dirty="0"/>
          </a:p>
        </p:txBody>
      </p:sp>
    </p:spTree>
    <p:extLst>
      <p:ext uri="{BB962C8B-B14F-4D97-AF65-F5344CB8AC3E}">
        <p14:creationId xmlns:p14="http://schemas.microsoft.com/office/powerpoint/2010/main" val="5239559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4" name="Rectangle 6"/>
          <p:cNvSpPr>
            <a:spLocks noGrp="1" noChangeArrowheads="1"/>
          </p:cNvSpPr>
          <p:nvPr>
            <p:ph type="title"/>
          </p:nvPr>
        </p:nvSpPr>
        <p:spPr/>
        <p:txBody>
          <a:bodyPr/>
          <a:lstStyle/>
          <a:p>
            <a:r>
              <a:rPr lang="en-US" altLang="de-DE" dirty="0"/>
              <a:t>Ordered Files</a:t>
            </a:r>
          </a:p>
        </p:txBody>
      </p:sp>
      <p:sp>
        <p:nvSpPr>
          <p:cNvPr id="698375" name="Rectangle 7"/>
          <p:cNvSpPr>
            <a:spLocks noGrp="1" noChangeArrowheads="1"/>
          </p:cNvSpPr>
          <p:nvPr>
            <p:ph type="body" idx="1"/>
          </p:nvPr>
        </p:nvSpPr>
        <p:spPr/>
        <p:txBody>
          <a:bodyPr/>
          <a:lstStyle/>
          <a:p>
            <a:pPr>
              <a:lnSpc>
                <a:spcPct val="90000"/>
              </a:lnSpc>
            </a:pPr>
            <a:r>
              <a:rPr lang="en-US" altLang="de-DE" sz="2000" dirty="0"/>
              <a:t>Also called a </a:t>
            </a:r>
            <a:r>
              <a:rPr lang="en-US" altLang="de-DE" sz="2000" b="1" dirty="0"/>
              <a:t>sequential</a:t>
            </a:r>
            <a:r>
              <a:rPr lang="en-US" altLang="de-DE" sz="2000" dirty="0"/>
              <a:t> file.</a:t>
            </a:r>
          </a:p>
          <a:p>
            <a:pPr>
              <a:lnSpc>
                <a:spcPct val="90000"/>
              </a:lnSpc>
            </a:pPr>
            <a:r>
              <a:rPr lang="en-US" altLang="de-DE" sz="2000" dirty="0"/>
              <a:t>File records are kept sorted by the values of an </a:t>
            </a:r>
            <a:r>
              <a:rPr lang="en-US" altLang="de-DE" sz="2000" i="1" dirty="0"/>
              <a:t>ordering</a:t>
            </a:r>
            <a:r>
              <a:rPr lang="en-US" altLang="de-DE" sz="2000" dirty="0"/>
              <a:t> </a:t>
            </a:r>
            <a:r>
              <a:rPr lang="en-US" altLang="de-DE" sz="2000" i="1" dirty="0"/>
              <a:t>field</a:t>
            </a:r>
            <a:r>
              <a:rPr lang="en-US" altLang="de-DE" sz="2000" dirty="0"/>
              <a:t>.</a:t>
            </a:r>
          </a:p>
          <a:p>
            <a:pPr>
              <a:lnSpc>
                <a:spcPct val="90000"/>
              </a:lnSpc>
            </a:pPr>
            <a:r>
              <a:rPr lang="en-US" altLang="de-DE" sz="2000" dirty="0"/>
              <a:t>Insertion is expensive: records must be inserted in the correct order.</a:t>
            </a:r>
          </a:p>
          <a:p>
            <a:pPr lvl="1">
              <a:lnSpc>
                <a:spcPct val="90000"/>
              </a:lnSpc>
            </a:pPr>
            <a:r>
              <a:rPr lang="en-US" altLang="de-DE" sz="2000" dirty="0"/>
              <a:t>It is common to keep a separate unordered </a:t>
            </a:r>
            <a:r>
              <a:rPr lang="en-US" altLang="de-DE" sz="2000" i="1" dirty="0"/>
              <a:t>overflow</a:t>
            </a:r>
            <a:r>
              <a:rPr lang="en-US" altLang="de-DE" sz="2000" dirty="0"/>
              <a:t> (or </a:t>
            </a:r>
            <a:r>
              <a:rPr lang="en-US" altLang="de-DE" sz="2000" i="1" dirty="0"/>
              <a:t>transaction</a:t>
            </a:r>
            <a:r>
              <a:rPr lang="en-US" altLang="de-DE" sz="2000" dirty="0"/>
              <a:t>) file for new records to improve insertion efficiency; this is periodically merged with the main ordered file.</a:t>
            </a:r>
          </a:p>
          <a:p>
            <a:pPr>
              <a:lnSpc>
                <a:spcPct val="90000"/>
              </a:lnSpc>
            </a:pPr>
            <a:r>
              <a:rPr lang="en-US" altLang="de-DE" sz="2000" dirty="0"/>
              <a:t>A </a:t>
            </a:r>
            <a:r>
              <a:rPr lang="en-US" altLang="de-DE" sz="2000" b="1" dirty="0"/>
              <a:t>binary search</a:t>
            </a:r>
            <a:r>
              <a:rPr lang="en-US" altLang="de-DE" sz="2000" dirty="0"/>
              <a:t> can be used to search for a record on its </a:t>
            </a:r>
            <a:r>
              <a:rPr lang="en-US" altLang="de-DE" sz="2000" i="1" dirty="0"/>
              <a:t>ordering field</a:t>
            </a:r>
            <a:r>
              <a:rPr lang="en-US" altLang="de-DE" sz="2000" dirty="0"/>
              <a:t> value.</a:t>
            </a:r>
          </a:p>
          <a:p>
            <a:pPr lvl="1">
              <a:lnSpc>
                <a:spcPct val="90000"/>
              </a:lnSpc>
            </a:pPr>
            <a:r>
              <a:rPr lang="en-US" altLang="de-DE" sz="2000" dirty="0"/>
              <a:t>This requires reading and searching log</a:t>
            </a:r>
            <a:r>
              <a:rPr lang="en-US" altLang="de-DE" sz="2000" baseline="-25000" dirty="0"/>
              <a:t>2</a:t>
            </a:r>
            <a:r>
              <a:rPr lang="en-US" altLang="de-DE" sz="2000" dirty="0"/>
              <a:t> of the file blocks on the average, an improvement over linear search.</a:t>
            </a:r>
          </a:p>
          <a:p>
            <a:pPr>
              <a:lnSpc>
                <a:spcPct val="90000"/>
              </a:lnSpc>
            </a:pPr>
            <a:r>
              <a:rPr lang="en-US" altLang="de-DE" sz="2000" dirty="0"/>
              <a:t>Reading the records in order of the ordering field is quite efficient.</a:t>
            </a:r>
          </a:p>
        </p:txBody>
      </p:sp>
      <p:sp>
        <p:nvSpPr>
          <p:cNvPr id="3" name="Foliennummernplatzhalter 2"/>
          <p:cNvSpPr>
            <a:spLocks noGrp="1"/>
          </p:cNvSpPr>
          <p:nvPr>
            <p:ph type="sldNum" sz="quarter" idx="12"/>
          </p:nvPr>
        </p:nvSpPr>
        <p:spPr/>
        <p:txBody>
          <a:bodyPr/>
          <a:lstStyle/>
          <a:p>
            <a:fld id="{B6F15528-21DE-4FAA-801E-634DDDAF4B2B}" type="slidenum">
              <a:rPr lang="en-US" smtClean="0"/>
              <a:pPr/>
              <a:t>32</a:t>
            </a:fld>
            <a:endParaRPr lang="en-US" dirty="0"/>
          </a:p>
        </p:txBody>
      </p:sp>
    </p:spTree>
    <p:extLst>
      <p:ext uri="{BB962C8B-B14F-4D97-AF65-F5344CB8AC3E}">
        <p14:creationId xmlns:p14="http://schemas.microsoft.com/office/powerpoint/2010/main" val="9889326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0423" name="Rectangle 7"/>
          <p:cNvSpPr>
            <a:spLocks noGrp="1" noChangeArrowheads="1"/>
          </p:cNvSpPr>
          <p:nvPr>
            <p:ph type="title"/>
          </p:nvPr>
        </p:nvSpPr>
        <p:spPr>
          <a:xfrm>
            <a:off x="0" y="0"/>
            <a:ext cx="4259263" cy="763588"/>
          </a:xfrm>
        </p:spPr>
        <p:txBody>
          <a:bodyPr>
            <a:normAutofit/>
          </a:bodyPr>
          <a:lstStyle/>
          <a:p>
            <a:pPr algn="ctr"/>
            <a:r>
              <a:rPr lang="en-US" altLang="de-DE" sz="3200" dirty="0">
                <a:solidFill>
                  <a:schemeClr val="tx1"/>
                </a:solidFill>
                <a:latin typeface="Times New Roman" panose="02020603050405020304" pitchFamily="18" charset="0"/>
                <a:cs typeface="Times New Roman" panose="02020603050405020304" pitchFamily="18" charset="0"/>
              </a:rPr>
              <a:t>Ordered Files (cont.)</a:t>
            </a:r>
          </a:p>
        </p:txBody>
      </p:sp>
      <p:pic>
        <p:nvPicPr>
          <p:cNvPr id="7004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97363" y="0"/>
            <a:ext cx="42862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liennummernplatzhalter 2"/>
          <p:cNvSpPr>
            <a:spLocks noGrp="1"/>
          </p:cNvSpPr>
          <p:nvPr>
            <p:ph type="sldNum" sz="quarter" idx="12"/>
          </p:nvPr>
        </p:nvSpPr>
        <p:spPr/>
        <p:txBody>
          <a:bodyPr/>
          <a:lstStyle/>
          <a:p>
            <a:fld id="{B6F15528-21DE-4FAA-801E-634DDDAF4B2B}" type="slidenum">
              <a:rPr lang="en-US" smtClean="0"/>
              <a:pPr/>
              <a:t>33</a:t>
            </a:fld>
            <a:endParaRPr lang="en-US" dirty="0"/>
          </a:p>
        </p:txBody>
      </p:sp>
    </p:spTree>
    <p:extLst>
      <p:ext uri="{BB962C8B-B14F-4D97-AF65-F5344CB8AC3E}">
        <p14:creationId xmlns:p14="http://schemas.microsoft.com/office/powerpoint/2010/main" val="18311291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471" name="Rectangle 7"/>
          <p:cNvSpPr>
            <a:spLocks noGrp="1" noChangeArrowheads="1"/>
          </p:cNvSpPr>
          <p:nvPr>
            <p:ph type="title"/>
          </p:nvPr>
        </p:nvSpPr>
        <p:spPr/>
        <p:txBody>
          <a:bodyPr/>
          <a:lstStyle/>
          <a:p>
            <a:r>
              <a:rPr lang="en-US" altLang="de-DE"/>
              <a:t>Average Access Times</a:t>
            </a:r>
          </a:p>
        </p:txBody>
      </p:sp>
      <p:sp>
        <p:nvSpPr>
          <p:cNvPr id="702472" name="Rectangle 8"/>
          <p:cNvSpPr>
            <a:spLocks noGrp="1" noChangeArrowheads="1"/>
          </p:cNvSpPr>
          <p:nvPr>
            <p:ph type="body" idx="1"/>
          </p:nvPr>
        </p:nvSpPr>
        <p:spPr>
          <a:xfrm>
            <a:off x="239713" y="1600200"/>
            <a:ext cx="8294687" cy="4038600"/>
          </a:xfrm>
        </p:spPr>
        <p:txBody>
          <a:bodyPr/>
          <a:lstStyle/>
          <a:p>
            <a:r>
              <a:rPr lang="en-US" altLang="de-DE"/>
              <a:t>The following table shows the average access time to access a specific record for a given type of file</a:t>
            </a:r>
          </a:p>
          <a:p>
            <a:endParaRPr lang="en-US" altLang="de-DE"/>
          </a:p>
          <a:p>
            <a:endParaRPr lang="en-US" altLang="de-DE"/>
          </a:p>
        </p:txBody>
      </p:sp>
      <p:pic>
        <p:nvPicPr>
          <p:cNvPr id="702473" name="Picture 9" descr="Pink tissue p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276600"/>
            <a:ext cx="8763000" cy="1835150"/>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liennummernplatzhalter 2"/>
          <p:cNvSpPr>
            <a:spLocks noGrp="1"/>
          </p:cNvSpPr>
          <p:nvPr>
            <p:ph type="sldNum" sz="quarter" idx="12"/>
          </p:nvPr>
        </p:nvSpPr>
        <p:spPr/>
        <p:txBody>
          <a:bodyPr/>
          <a:lstStyle/>
          <a:p>
            <a:fld id="{B6F15528-21DE-4FAA-801E-634DDDAF4B2B}" type="slidenum">
              <a:rPr lang="en-US" smtClean="0"/>
              <a:pPr/>
              <a:t>34</a:t>
            </a:fld>
            <a:endParaRPr lang="en-US" dirty="0"/>
          </a:p>
        </p:txBody>
      </p:sp>
    </p:spTree>
    <p:extLst>
      <p:ext uri="{BB962C8B-B14F-4D97-AF65-F5344CB8AC3E}">
        <p14:creationId xmlns:p14="http://schemas.microsoft.com/office/powerpoint/2010/main" val="24788464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defRPr/>
            </a:pPr>
            <a:r>
              <a:rPr lang="en-US" dirty="0" smtClean="0"/>
              <a:t>Achieving Direct Access</a:t>
            </a:r>
          </a:p>
        </p:txBody>
      </p:sp>
      <p:sp>
        <p:nvSpPr>
          <p:cNvPr id="79875" name="Rectangle 3"/>
          <p:cNvSpPr>
            <a:spLocks noGrp="1" noChangeArrowheads="1"/>
          </p:cNvSpPr>
          <p:nvPr>
            <p:ph type="body" idx="1"/>
          </p:nvPr>
        </p:nvSpPr>
        <p:spPr/>
        <p:txBody>
          <a:bodyPr/>
          <a:lstStyle/>
          <a:p>
            <a:pPr>
              <a:lnSpc>
                <a:spcPct val="90000"/>
              </a:lnSpc>
              <a:defRPr/>
            </a:pPr>
            <a:r>
              <a:rPr lang="en-US" sz="2800" dirty="0" smtClean="0"/>
              <a:t>An index tool. </a:t>
            </a:r>
          </a:p>
          <a:p>
            <a:pPr>
              <a:lnSpc>
                <a:spcPct val="90000"/>
              </a:lnSpc>
              <a:defRPr/>
            </a:pPr>
            <a:endParaRPr lang="en-US" sz="2800" dirty="0" smtClean="0"/>
          </a:p>
          <a:p>
            <a:pPr>
              <a:lnSpc>
                <a:spcPct val="90000"/>
              </a:lnSpc>
              <a:defRPr/>
            </a:pPr>
            <a:r>
              <a:rPr lang="en-US" sz="2800" dirty="0" smtClean="0"/>
              <a:t>Hashing Method - a way of storing and retrieving records.</a:t>
            </a:r>
          </a:p>
          <a:p>
            <a:pPr>
              <a:lnSpc>
                <a:spcPct val="90000"/>
              </a:lnSpc>
              <a:defRPr/>
            </a:pPr>
            <a:endParaRPr lang="en-US" sz="2800" dirty="0" smtClean="0"/>
          </a:p>
          <a:p>
            <a:pPr>
              <a:lnSpc>
                <a:spcPct val="90000"/>
              </a:lnSpc>
              <a:defRPr/>
            </a:pPr>
            <a:r>
              <a:rPr lang="en-US" sz="2800" dirty="0" smtClean="0"/>
              <a:t>If we know the value of a field of a record that we want to retrieve, the index or hashing method will pinpoint its location in the file and instruct the hardware mechanisms of the disk device where to find it.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35</a:t>
            </a:fld>
            <a:endParaRPr lang="en-US" dirty="0"/>
          </a:p>
        </p:txBody>
      </p:sp>
    </p:spTree>
    <p:extLst>
      <p:ext uri="{BB962C8B-B14F-4D97-AF65-F5344CB8AC3E}">
        <p14:creationId xmlns:p14="http://schemas.microsoft.com/office/powerpoint/2010/main" val="6286480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The Index</a:t>
            </a:r>
          </a:p>
        </p:txBody>
      </p:sp>
      <p:sp>
        <p:nvSpPr>
          <p:cNvPr id="80899" name="Rectangle 3"/>
          <p:cNvSpPr>
            <a:spLocks noGrp="1" noChangeArrowheads="1"/>
          </p:cNvSpPr>
          <p:nvPr>
            <p:ph type="body" sz="half" idx="2"/>
          </p:nvPr>
        </p:nvSpPr>
        <p:spPr>
          <a:xfrm>
            <a:off x="4648200" y="2438400"/>
            <a:ext cx="4038600" cy="3692525"/>
          </a:xfrm>
        </p:spPr>
        <p:txBody>
          <a:bodyPr/>
          <a:lstStyle/>
          <a:p>
            <a:pPr>
              <a:defRPr/>
            </a:pPr>
            <a:r>
              <a:rPr lang="en-US" sz="2800" dirty="0" smtClean="0"/>
              <a:t>Principal is the same as that governing the index in the back of a book.</a:t>
            </a:r>
          </a:p>
        </p:txBody>
      </p:sp>
      <p:pic>
        <p:nvPicPr>
          <p:cNvPr id="25605" name="Picture 6" descr="c02f010.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2516188"/>
            <a:ext cx="4038600" cy="2698750"/>
          </a:xfrm>
        </p:spPr>
      </p:pic>
      <p:sp>
        <p:nvSpPr>
          <p:cNvPr id="3" name="Foliennummernplatzhalter 2"/>
          <p:cNvSpPr>
            <a:spLocks noGrp="1"/>
          </p:cNvSpPr>
          <p:nvPr>
            <p:ph type="sldNum" sz="quarter" idx="12"/>
          </p:nvPr>
        </p:nvSpPr>
        <p:spPr/>
        <p:txBody>
          <a:bodyPr vert="horz" lIns="0" tIns="0" rIns="0" bIns="0" anchor="b"/>
          <a:lstStyle/>
          <a:p>
            <a:fld id="{530738AE-F1A0-4F5E-B9C7-2C41E0D0806C}" type="slidenum">
              <a:rPr lang="en-US" altLang="de-DE" smtClean="0">
                <a:latin typeface="Times New Roman" panose="02020603050405020304" pitchFamily="18" charset="0"/>
                <a:cs typeface="Times New Roman" panose="02020603050405020304" pitchFamily="18" charset="0"/>
              </a:rPr>
              <a:pPr/>
              <a:t>36</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58805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defRPr/>
            </a:pPr>
            <a:r>
              <a:rPr lang="en-US" dirty="0" smtClean="0"/>
              <a:t>The </a:t>
            </a:r>
            <a:r>
              <a:rPr lang="en-US" dirty="0" smtClean="0"/>
              <a:t>Index (cont.)</a:t>
            </a:r>
            <a:endParaRPr lang="en-US" dirty="0" smtClean="0"/>
          </a:p>
        </p:txBody>
      </p:sp>
      <p:sp>
        <p:nvSpPr>
          <p:cNvPr id="82947" name="Rectangle 3"/>
          <p:cNvSpPr>
            <a:spLocks noGrp="1" noChangeArrowheads="1"/>
          </p:cNvSpPr>
          <p:nvPr>
            <p:ph type="body" idx="1"/>
          </p:nvPr>
        </p:nvSpPr>
        <p:spPr/>
        <p:txBody>
          <a:bodyPr/>
          <a:lstStyle/>
          <a:p>
            <a:pPr>
              <a:lnSpc>
                <a:spcPct val="90000"/>
              </a:lnSpc>
              <a:defRPr/>
            </a:pPr>
            <a:r>
              <a:rPr lang="en-US" sz="2800" dirty="0" smtClean="0"/>
              <a:t>The items of interest are copied over into the index, but the original text is not disturbed in any way.</a:t>
            </a:r>
          </a:p>
          <a:p>
            <a:pPr>
              <a:lnSpc>
                <a:spcPct val="90000"/>
              </a:lnSpc>
              <a:defRPr/>
            </a:pPr>
            <a:endParaRPr lang="en-US" sz="2800" dirty="0" smtClean="0"/>
          </a:p>
          <a:p>
            <a:pPr>
              <a:lnSpc>
                <a:spcPct val="90000"/>
              </a:lnSpc>
              <a:defRPr/>
            </a:pPr>
            <a:r>
              <a:rPr lang="en-US" sz="2800" dirty="0" smtClean="0"/>
              <a:t>The items in the index are sorted.</a:t>
            </a:r>
          </a:p>
          <a:p>
            <a:pPr>
              <a:lnSpc>
                <a:spcPct val="90000"/>
              </a:lnSpc>
              <a:defRPr/>
            </a:pPr>
            <a:endParaRPr lang="en-US" sz="2800" dirty="0" smtClean="0"/>
          </a:p>
          <a:p>
            <a:pPr>
              <a:lnSpc>
                <a:spcPct val="90000"/>
              </a:lnSpc>
              <a:defRPr/>
            </a:pPr>
            <a:r>
              <a:rPr lang="en-US" sz="2800" dirty="0" smtClean="0"/>
              <a:t>Each item in the index is associated with a “pointer.”</a:t>
            </a:r>
          </a:p>
        </p:txBody>
      </p:sp>
      <p:sp>
        <p:nvSpPr>
          <p:cNvPr id="2" name="Foliennummernplatzhalter 1"/>
          <p:cNvSpPr>
            <a:spLocks noGrp="1"/>
          </p:cNvSpPr>
          <p:nvPr>
            <p:ph type="sldNum" sz="quarter" idx="12"/>
          </p:nvPr>
        </p:nvSpPr>
        <p:spPr/>
        <p:txBody>
          <a:bodyPr/>
          <a:lstStyle/>
          <a:p>
            <a:fld id="{B6F15528-21DE-4FAA-801E-634DDDAF4B2B}" type="slidenum">
              <a:rPr lang="en-US" smtClean="0"/>
              <a:pPr/>
              <a:t>37</a:t>
            </a:fld>
            <a:endParaRPr lang="en-US" dirty="0"/>
          </a:p>
        </p:txBody>
      </p:sp>
    </p:spTree>
    <p:extLst>
      <p:ext uri="{BB962C8B-B14F-4D97-AF65-F5344CB8AC3E}">
        <p14:creationId xmlns:p14="http://schemas.microsoft.com/office/powerpoint/2010/main" val="10504332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57200" y="152400"/>
            <a:ext cx="8229600" cy="1139825"/>
          </a:xfrm>
        </p:spPr>
        <p:txBody>
          <a:bodyPr anchor="ct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Simple Linear Index</a:t>
            </a:r>
          </a:p>
        </p:txBody>
      </p:sp>
      <p:sp>
        <p:nvSpPr>
          <p:cNvPr id="81923" name="Rectangle 3"/>
          <p:cNvSpPr>
            <a:spLocks noGrp="1" noChangeArrowheads="1"/>
          </p:cNvSpPr>
          <p:nvPr>
            <p:ph type="body" sz="half" idx="2"/>
          </p:nvPr>
        </p:nvSpPr>
        <p:spPr>
          <a:xfrm>
            <a:off x="457200" y="4191000"/>
            <a:ext cx="8229600" cy="2189163"/>
          </a:xfrm>
        </p:spPr>
        <p:txBody>
          <a:bodyPr/>
          <a:lstStyle/>
          <a:p>
            <a:pPr>
              <a:lnSpc>
                <a:spcPct val="90000"/>
              </a:lnSpc>
              <a:defRPr/>
            </a:pPr>
            <a:r>
              <a:rPr lang="en-US" sz="2400" dirty="0" smtClean="0"/>
              <a:t>Index is ordered by Salesperson Name field.</a:t>
            </a:r>
          </a:p>
          <a:p>
            <a:pPr>
              <a:lnSpc>
                <a:spcPct val="90000"/>
              </a:lnSpc>
              <a:defRPr/>
            </a:pPr>
            <a:endParaRPr lang="en-US" sz="2400" dirty="0" smtClean="0"/>
          </a:p>
          <a:p>
            <a:pPr>
              <a:lnSpc>
                <a:spcPct val="90000"/>
              </a:lnSpc>
              <a:defRPr/>
            </a:pPr>
            <a:r>
              <a:rPr lang="en-US" sz="2400" dirty="0" smtClean="0"/>
              <a:t>The first index record shows Adams 3 because the record of the Salesperson file with salesperson name Adams is at relative record location 3 in the Salesperson file.</a:t>
            </a:r>
          </a:p>
        </p:txBody>
      </p:sp>
      <p:pic>
        <p:nvPicPr>
          <p:cNvPr id="2765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066800"/>
            <a:ext cx="6518275" cy="306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liennummernplatzhalter 2"/>
          <p:cNvSpPr>
            <a:spLocks noGrp="1"/>
          </p:cNvSpPr>
          <p:nvPr>
            <p:ph type="sldNum" sz="quarter" idx="12"/>
          </p:nvPr>
        </p:nvSpPr>
        <p:spPr>
          <a:ln/>
        </p:spPr>
        <p:txBody>
          <a:bodyPr vert="horz" lIns="0" tIns="0" rIns="0" bIns="0" anchor="b"/>
          <a:lstStyle/>
          <a:p>
            <a:fld id="{B70AA4E7-6ED7-44EC-BD33-1510592ACD52}" type="slidenum">
              <a:rPr lang="en-US" altLang="de-DE" smtClean="0">
                <a:latin typeface="Times New Roman" panose="02020603050405020304" pitchFamily="18" charset="0"/>
                <a:cs typeface="Times New Roman" panose="02020603050405020304" pitchFamily="18" charset="0"/>
              </a:rPr>
              <a:pPr/>
              <a:t>38</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372313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57200" y="152400"/>
            <a:ext cx="8229600" cy="1139825"/>
          </a:xfrm>
        </p:spPr>
        <p:txBody>
          <a:bodyPr anchor="ct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Simple Linear </a:t>
            </a:r>
            <a:r>
              <a:rPr lang="en-US" sz="3200" dirty="0" smtClean="0">
                <a:solidFill>
                  <a:schemeClr val="tx1"/>
                </a:solidFill>
                <a:latin typeface="Times New Roman" panose="02020603050405020304" pitchFamily="18" charset="0"/>
                <a:cs typeface="Times New Roman" panose="02020603050405020304" pitchFamily="18" charset="0"/>
              </a:rPr>
              <a:t>Index (cont.)</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87044" name="Rectangle 4"/>
          <p:cNvSpPr>
            <a:spLocks noGrp="1" noChangeArrowheads="1"/>
          </p:cNvSpPr>
          <p:nvPr>
            <p:ph type="body" sz="half" idx="2"/>
          </p:nvPr>
        </p:nvSpPr>
        <p:spPr>
          <a:xfrm>
            <a:off x="457200" y="4267200"/>
            <a:ext cx="8229600" cy="2189163"/>
          </a:xfrm>
        </p:spPr>
        <p:txBody>
          <a:bodyPr/>
          <a:lstStyle/>
          <a:p>
            <a:pPr>
              <a:defRPr/>
            </a:pPr>
            <a:r>
              <a:rPr lang="en-US" sz="2800" dirty="0" smtClean="0"/>
              <a:t>An index built over the City field.</a:t>
            </a:r>
          </a:p>
          <a:p>
            <a:pPr>
              <a:defRPr/>
            </a:pPr>
            <a:endParaRPr lang="en-US" sz="2800" dirty="0" smtClean="0"/>
          </a:p>
          <a:p>
            <a:pPr>
              <a:defRPr/>
            </a:pPr>
            <a:r>
              <a:rPr lang="en-US" sz="2800" dirty="0" smtClean="0"/>
              <a:t>An index can be built over a field with </a:t>
            </a:r>
            <a:r>
              <a:rPr lang="en-US" sz="2800" dirty="0" err="1" smtClean="0"/>
              <a:t>nonunique</a:t>
            </a:r>
            <a:r>
              <a:rPr lang="en-US" sz="2800" dirty="0" smtClean="0"/>
              <a:t> values. </a:t>
            </a:r>
          </a:p>
        </p:txBody>
      </p:sp>
      <p:pic>
        <p:nvPicPr>
          <p:cNvPr id="2867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066800"/>
            <a:ext cx="6337300" cy="320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liennummernplatzhalter 2"/>
          <p:cNvSpPr>
            <a:spLocks noGrp="1"/>
          </p:cNvSpPr>
          <p:nvPr>
            <p:ph type="sldNum" sz="quarter" idx="12"/>
          </p:nvPr>
        </p:nvSpPr>
        <p:spPr>
          <a:ln/>
        </p:spPr>
        <p:txBody>
          <a:bodyPr vert="horz" lIns="0" tIns="0" rIns="0" bIns="0" anchor="b"/>
          <a:lstStyle/>
          <a:p>
            <a:r>
              <a:rPr lang="en-US" altLang="de-DE" dirty="0" smtClean="0">
                <a:latin typeface="Times New Roman" panose="02020603050405020304" pitchFamily="18" charset="0"/>
                <a:cs typeface="Times New Roman" panose="02020603050405020304" pitchFamily="18" charset="0"/>
              </a:rPr>
              <a:t> </a:t>
            </a:r>
            <a:fld id="{B70AA4E7-6ED7-44EC-BD33-1510592ACD52}" type="slidenum">
              <a:rPr lang="en-US" altLang="de-DE" smtClean="0">
                <a:latin typeface="Times New Roman" panose="02020603050405020304" pitchFamily="18" charset="0"/>
                <a:cs typeface="Times New Roman" panose="02020603050405020304" pitchFamily="18" charset="0"/>
              </a:rPr>
              <a:pPr/>
              <a:t>39</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748619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457200" y="152400"/>
            <a:ext cx="8229600" cy="1139825"/>
          </a:xfrm>
        </p:spPr>
        <p:txBody>
          <a:bodyPr anchor="ct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Simple Linear </a:t>
            </a:r>
            <a:r>
              <a:rPr lang="en-US" sz="3200" dirty="0" smtClean="0">
                <a:solidFill>
                  <a:schemeClr val="tx1"/>
                </a:solidFill>
                <a:latin typeface="Times New Roman" panose="02020603050405020304" pitchFamily="18" charset="0"/>
                <a:cs typeface="Times New Roman" panose="02020603050405020304" pitchFamily="18" charset="0"/>
              </a:rPr>
              <a:t>Index (cont.)</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86020" name="Rectangle 4"/>
          <p:cNvSpPr>
            <a:spLocks noGrp="1" noChangeArrowheads="1"/>
          </p:cNvSpPr>
          <p:nvPr>
            <p:ph type="body" sz="half" idx="2"/>
          </p:nvPr>
        </p:nvSpPr>
        <p:spPr>
          <a:xfrm>
            <a:off x="457200" y="4267200"/>
            <a:ext cx="8229600" cy="2189163"/>
          </a:xfrm>
        </p:spPr>
        <p:txBody>
          <a:bodyPr/>
          <a:lstStyle/>
          <a:p>
            <a:pPr>
              <a:defRPr/>
            </a:pPr>
            <a:r>
              <a:rPr lang="en-US" sz="2400" dirty="0" smtClean="0"/>
              <a:t>An index built over the Salesperson Number field.</a:t>
            </a:r>
          </a:p>
          <a:p>
            <a:pPr>
              <a:defRPr/>
            </a:pPr>
            <a:endParaRPr lang="en-US" sz="2400" dirty="0" smtClean="0"/>
          </a:p>
          <a:p>
            <a:pPr>
              <a:defRPr/>
            </a:pPr>
            <a:r>
              <a:rPr lang="en-US" sz="2400" dirty="0" smtClean="0"/>
              <a:t>Indexed sequential file - the file is stored on the disk in order based on a set of field values (salesperson numbers), and an index is built over that same field.</a:t>
            </a:r>
          </a:p>
        </p:txBody>
      </p:sp>
      <p:pic>
        <p:nvPicPr>
          <p:cNvPr id="2970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066800"/>
            <a:ext cx="6280150" cy="31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liennummernplatzhalter 2"/>
          <p:cNvSpPr>
            <a:spLocks noGrp="1"/>
          </p:cNvSpPr>
          <p:nvPr>
            <p:ph type="sldNum" sz="quarter" idx="12"/>
          </p:nvPr>
        </p:nvSpPr>
        <p:spPr/>
        <p:txBody>
          <a:bodyPr vert="horz" lIns="0" tIns="0" rIns="0" bIns="0" anchor="b"/>
          <a:lstStyle/>
          <a:p>
            <a:fld id="{B70AA4E7-6ED7-44EC-BD33-1510592ACD52}" type="slidenum">
              <a:rPr lang="en-US" altLang="de-DE" smtClean="0">
                <a:latin typeface="Times New Roman" panose="02020603050405020304" pitchFamily="18" charset="0"/>
                <a:cs typeface="Times New Roman" panose="02020603050405020304" pitchFamily="18" charset="0"/>
              </a:rPr>
              <a:pPr/>
              <a:t>40</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73235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defRPr/>
            </a:pPr>
            <a:r>
              <a:rPr lang="en-US" smtClean="0"/>
              <a:t>Simple Linear Index</a:t>
            </a:r>
          </a:p>
        </p:txBody>
      </p:sp>
      <p:pic>
        <p:nvPicPr>
          <p:cNvPr id="3072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371600"/>
            <a:ext cx="6470650"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41</a:t>
            </a:fld>
            <a:endParaRPr lang="en-US" dirty="0"/>
          </a:p>
        </p:txBody>
      </p:sp>
    </p:spTree>
    <p:extLst>
      <p:ext uri="{BB962C8B-B14F-4D97-AF65-F5344CB8AC3E}">
        <p14:creationId xmlns:p14="http://schemas.microsoft.com/office/powerpoint/2010/main" val="30827681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defRPr/>
            </a:pPr>
            <a:r>
              <a:rPr lang="en-US" dirty="0" smtClean="0"/>
              <a:t>Simple Linear </a:t>
            </a:r>
            <a:r>
              <a:rPr lang="en-US" dirty="0" smtClean="0"/>
              <a:t>Index (cont.)</a:t>
            </a:r>
            <a:endParaRPr lang="en-US" dirty="0" smtClean="0"/>
          </a:p>
        </p:txBody>
      </p:sp>
      <p:sp>
        <p:nvSpPr>
          <p:cNvPr id="89091" name="Rectangle 3"/>
          <p:cNvSpPr>
            <a:spLocks noGrp="1" noChangeArrowheads="1"/>
          </p:cNvSpPr>
          <p:nvPr>
            <p:ph type="body" idx="1"/>
          </p:nvPr>
        </p:nvSpPr>
        <p:spPr/>
        <p:txBody>
          <a:bodyPr/>
          <a:lstStyle/>
          <a:p>
            <a:pPr>
              <a:defRPr/>
            </a:pPr>
            <a:r>
              <a:rPr lang="en-US" sz="2800" dirty="0" smtClean="0"/>
              <a:t>French 8, would have to be inserted between the index records for Dickens and Green to maintain the crucial alphabetic sequence.</a:t>
            </a:r>
          </a:p>
          <a:p>
            <a:pPr>
              <a:defRPr/>
            </a:pPr>
            <a:endParaRPr lang="en-US" sz="2800" dirty="0" smtClean="0"/>
          </a:p>
          <a:p>
            <a:pPr>
              <a:defRPr/>
            </a:pPr>
            <a:r>
              <a:rPr lang="en-US" sz="2800" dirty="0" smtClean="0"/>
              <a:t>Would have to move all of the index records from Green to Taylor down one record position.</a:t>
            </a:r>
          </a:p>
          <a:p>
            <a:pPr>
              <a:defRPr/>
            </a:pPr>
            <a:endParaRPr lang="en-US" sz="2800" dirty="0" smtClean="0"/>
          </a:p>
          <a:p>
            <a:pPr>
              <a:defRPr/>
            </a:pPr>
            <a:r>
              <a:rPr lang="en-US" sz="2800" dirty="0" smtClean="0"/>
              <a:t>Not a good solution for indexing the records of a file.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42</a:t>
            </a:fld>
            <a:endParaRPr lang="en-US" dirty="0"/>
          </a:p>
        </p:txBody>
      </p:sp>
    </p:spTree>
    <p:extLst>
      <p:ext uri="{BB962C8B-B14F-4D97-AF65-F5344CB8AC3E}">
        <p14:creationId xmlns:p14="http://schemas.microsoft.com/office/powerpoint/2010/main" val="34659794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pPr eaLnBrk="1" hangingPunct="1">
              <a:defRPr/>
            </a:pPr>
            <a:r>
              <a:rPr lang="en-US" dirty="0" smtClean="0"/>
              <a:t>B+-tree Index</a:t>
            </a:r>
          </a:p>
        </p:txBody>
      </p:sp>
      <p:sp>
        <p:nvSpPr>
          <p:cNvPr id="98307" name="Rectangle 3"/>
          <p:cNvSpPr>
            <a:spLocks noGrp="1" noChangeArrowheads="1"/>
          </p:cNvSpPr>
          <p:nvPr>
            <p:ph type="body" idx="1"/>
          </p:nvPr>
        </p:nvSpPr>
        <p:spPr/>
        <p:txBody>
          <a:bodyPr/>
          <a:lstStyle/>
          <a:p>
            <a:pPr>
              <a:defRPr/>
            </a:pPr>
            <a:r>
              <a:rPr lang="en-US" dirty="0" smtClean="0"/>
              <a:t>The most common data indexing system in use today.</a:t>
            </a:r>
          </a:p>
          <a:p>
            <a:pPr>
              <a:defRPr/>
            </a:pPr>
            <a:endParaRPr lang="en-US" dirty="0" smtClean="0"/>
          </a:p>
          <a:p>
            <a:pPr>
              <a:defRPr/>
            </a:pPr>
            <a:r>
              <a:rPr lang="en-US" dirty="0" smtClean="0"/>
              <a:t>Unlike simple linear indexes, B+-trees are designed to comfortably handle the insertion of new records into the file and to handle record deletion.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43</a:t>
            </a:fld>
            <a:endParaRPr lang="en-US" dirty="0"/>
          </a:p>
        </p:txBody>
      </p:sp>
    </p:spTree>
    <p:extLst>
      <p:ext uri="{BB962C8B-B14F-4D97-AF65-F5344CB8AC3E}">
        <p14:creationId xmlns:p14="http://schemas.microsoft.com/office/powerpoint/2010/main" val="39355317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B+-tree </a:t>
            </a:r>
            <a:r>
              <a:rPr lang="en-US" sz="3200" dirty="0" smtClean="0">
                <a:solidFill>
                  <a:schemeClr val="tx1"/>
                </a:solidFill>
                <a:latin typeface="Times New Roman" panose="02020603050405020304" pitchFamily="18" charset="0"/>
                <a:cs typeface="Times New Roman" panose="02020603050405020304" pitchFamily="18" charset="0"/>
              </a:rPr>
              <a:t>Index (cont.)</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92164" name="Rectangle 4"/>
          <p:cNvSpPr>
            <a:spLocks noGrp="1" noChangeArrowheads="1"/>
          </p:cNvSpPr>
          <p:nvPr>
            <p:ph type="body" sz="half" idx="2"/>
          </p:nvPr>
        </p:nvSpPr>
        <p:spPr/>
        <p:txBody>
          <a:bodyPr/>
          <a:lstStyle/>
          <a:p>
            <a:pPr>
              <a:defRPr/>
            </a:pPr>
            <a:r>
              <a:rPr lang="en-US" sz="2800" dirty="0" smtClean="0"/>
              <a:t>An arrangement of special index records in a “tree.” </a:t>
            </a:r>
          </a:p>
          <a:p>
            <a:pPr>
              <a:defRPr/>
            </a:pPr>
            <a:endParaRPr lang="en-US" sz="2800" dirty="0" smtClean="0"/>
          </a:p>
          <a:p>
            <a:pPr>
              <a:defRPr/>
            </a:pPr>
            <a:r>
              <a:rPr lang="en-US" sz="2800" dirty="0" smtClean="0"/>
              <a:t>A single index record, the “root,” at the top, with “branches” leading down from it to other “nodes.”</a:t>
            </a:r>
          </a:p>
        </p:txBody>
      </p:sp>
      <p:pic>
        <p:nvPicPr>
          <p:cNvPr id="33797" name="Picture 9" descr="c02f016.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2132013"/>
            <a:ext cx="4038600" cy="3465512"/>
          </a:xfrm>
        </p:spPr>
      </p:pic>
      <p:sp>
        <p:nvSpPr>
          <p:cNvPr id="3" name="Foliennummernplatzhalter 2"/>
          <p:cNvSpPr>
            <a:spLocks noGrp="1"/>
          </p:cNvSpPr>
          <p:nvPr>
            <p:ph type="sldNum" sz="quarter" idx="12"/>
          </p:nvPr>
        </p:nvSpPr>
        <p:spPr/>
        <p:txBody>
          <a:bodyPr vert="horz" lIns="0" tIns="0" rIns="0" bIns="0" anchor="b"/>
          <a:lstStyle/>
          <a:p>
            <a:fld id="{530738AE-F1A0-4F5E-B9C7-2C41E0D0806C}" type="slidenum">
              <a:rPr lang="en-US" altLang="de-DE" smtClean="0">
                <a:latin typeface="Times New Roman" panose="02020603050405020304" pitchFamily="18" charset="0"/>
                <a:cs typeface="Times New Roman" panose="02020603050405020304" pitchFamily="18" charset="0"/>
              </a:rPr>
              <a:pPr/>
              <a:t>44</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86309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Rectangle 3"/>
          <p:cNvSpPr>
            <a:spLocks noGrp="1" noChangeArrowheads="1"/>
          </p:cNvSpPr>
          <p:nvPr>
            <p:ph type="body" sz="half" idx="2"/>
          </p:nvPr>
        </p:nvSpPr>
        <p:spPr>
          <a:xfrm>
            <a:off x="4648200" y="2133600"/>
            <a:ext cx="4038600" cy="3997325"/>
          </a:xfrm>
        </p:spPr>
        <p:txBody>
          <a:bodyPr/>
          <a:lstStyle/>
          <a:p>
            <a:pPr>
              <a:defRPr/>
            </a:pPr>
            <a:r>
              <a:rPr lang="en-US" sz="2800" dirty="0" smtClean="0"/>
              <a:t>The lowest level nodes are called “leaves.”</a:t>
            </a:r>
          </a:p>
          <a:p>
            <a:pPr>
              <a:defRPr/>
            </a:pPr>
            <a:endParaRPr lang="en-US" sz="2800" dirty="0" smtClean="0"/>
          </a:p>
          <a:p>
            <a:pPr>
              <a:defRPr/>
            </a:pPr>
            <a:r>
              <a:rPr lang="en-US" sz="2800" dirty="0" smtClean="0"/>
              <a:t>Think of it as a family tree.</a:t>
            </a:r>
          </a:p>
        </p:txBody>
      </p:sp>
      <p:pic>
        <p:nvPicPr>
          <p:cNvPr id="34821" name="Picture 4" descr="c02f016.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2132013"/>
            <a:ext cx="4038600" cy="3465512"/>
          </a:xfrm>
        </p:spPr>
      </p:pic>
      <p:sp>
        <p:nvSpPr>
          <p:cNvPr id="8" name="Rectangle 2"/>
          <p:cNvSpPr>
            <a:spLocks noGrp="1" noChangeArrowheads="1"/>
          </p:cNvSpPr>
          <p:nvPr>
            <p:ph type="title"/>
          </p:nvPr>
        </p:nvSpPr>
        <p:spPr>
          <a:xfrm>
            <a:off x="457200" y="277813"/>
            <a:ext cx="8229600" cy="1139825"/>
          </a:xfrm>
        </p:spPr>
        <p:txBody>
          <a:bodyP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B+-tree </a:t>
            </a:r>
            <a:r>
              <a:rPr lang="en-US" sz="3200" dirty="0" smtClean="0">
                <a:solidFill>
                  <a:schemeClr val="tx1"/>
                </a:solidFill>
                <a:latin typeface="Times New Roman" panose="02020603050405020304" pitchFamily="18" charset="0"/>
                <a:cs typeface="Times New Roman" panose="02020603050405020304" pitchFamily="18" charset="0"/>
              </a:rPr>
              <a:t>Index (cont.)</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12"/>
          </p:nvPr>
        </p:nvSpPr>
        <p:spPr/>
        <p:txBody>
          <a:bodyPr vert="horz" lIns="0" tIns="0" rIns="0" bIns="0" anchor="b"/>
          <a:lstStyle/>
          <a:p>
            <a:r>
              <a:rPr lang="en-US" altLang="de-DE" dirty="0" smtClean="0">
                <a:latin typeface="Times New Roman" panose="02020603050405020304" pitchFamily="18" charset="0"/>
                <a:cs typeface="Times New Roman" panose="02020603050405020304" pitchFamily="18" charset="0"/>
              </a:rPr>
              <a:t> </a:t>
            </a:r>
            <a:fld id="{530738AE-F1A0-4F5E-B9C7-2C41E0D0806C}" type="slidenum">
              <a:rPr lang="en-US" altLang="de-DE" smtClean="0">
                <a:latin typeface="Times New Roman" panose="02020603050405020304" pitchFamily="18" charset="0"/>
                <a:cs typeface="Times New Roman" panose="02020603050405020304" pitchFamily="18" charset="0"/>
              </a:rPr>
              <a:pPr/>
              <a:t>45</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62924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Rectangle 4"/>
          <p:cNvSpPr>
            <a:spLocks noGrp="1" noChangeArrowheads="1"/>
          </p:cNvSpPr>
          <p:nvPr>
            <p:ph type="title"/>
          </p:nvPr>
        </p:nvSpPr>
        <p:spPr/>
        <p:txBody>
          <a:bodyPr/>
          <a:lstStyle/>
          <a:p>
            <a:pPr eaLnBrk="1" hangingPunct="1">
              <a:defRPr/>
            </a:pPr>
            <a:r>
              <a:rPr lang="en-US" dirty="0" smtClean="0"/>
              <a:t>B+-tree </a:t>
            </a:r>
            <a:r>
              <a:rPr lang="en-US" dirty="0" smtClean="0"/>
              <a:t>Index (cont.)</a:t>
            </a:r>
            <a:endParaRPr lang="en-US" dirty="0" smtClean="0"/>
          </a:p>
        </p:txBody>
      </p:sp>
      <p:sp>
        <p:nvSpPr>
          <p:cNvPr id="96261" name="Rectangle 5"/>
          <p:cNvSpPr>
            <a:spLocks noGrp="1" noChangeArrowheads="1"/>
          </p:cNvSpPr>
          <p:nvPr>
            <p:ph type="body" idx="1"/>
          </p:nvPr>
        </p:nvSpPr>
        <p:spPr/>
        <p:txBody>
          <a:bodyPr/>
          <a:lstStyle/>
          <a:p>
            <a:pPr>
              <a:defRPr/>
            </a:pPr>
            <a:r>
              <a:rPr lang="en-US" dirty="0" smtClean="0"/>
              <a:t>Each key value in the tree is associated with a pointer that is the address of either a lower level index record or a cylinder containing the salesperson records.</a:t>
            </a:r>
          </a:p>
          <a:p>
            <a:pPr>
              <a:defRPr/>
            </a:pPr>
            <a:endParaRPr lang="en-US" dirty="0" smtClean="0"/>
          </a:p>
          <a:p>
            <a:pPr>
              <a:defRPr/>
            </a:pPr>
            <a:r>
              <a:rPr lang="en-US" dirty="0" smtClean="0"/>
              <a:t>The index records contain salesperson number key values copied from certain of the salesperson records.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46</a:t>
            </a:fld>
            <a:endParaRPr lang="en-US" dirty="0"/>
          </a:p>
        </p:txBody>
      </p:sp>
    </p:spTree>
    <p:extLst>
      <p:ext uri="{BB962C8B-B14F-4D97-AF65-F5344CB8AC3E}">
        <p14:creationId xmlns:p14="http://schemas.microsoft.com/office/powerpoint/2010/main" val="40653034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defRPr/>
            </a:pPr>
            <a:r>
              <a:rPr lang="en-US" dirty="0" smtClean="0"/>
              <a:t>B+-tree </a:t>
            </a:r>
            <a:r>
              <a:rPr lang="en-US" dirty="0" smtClean="0"/>
              <a:t>Index (cont.)</a:t>
            </a:r>
            <a:endParaRPr lang="en-US" dirty="0" smtClean="0"/>
          </a:p>
        </p:txBody>
      </p:sp>
      <p:pic>
        <p:nvPicPr>
          <p:cNvPr id="36868" name="Picture 5" descr="c02f015.jpg                                                    0000C64CStorage                        BC5BC41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55713" y="1600200"/>
            <a:ext cx="6632575" cy="4530725"/>
          </a:xfrm>
        </p:spPr>
      </p:pic>
      <p:sp>
        <p:nvSpPr>
          <p:cNvPr id="2" name="Foliennummernplatzhalter 1"/>
          <p:cNvSpPr>
            <a:spLocks noGrp="1"/>
          </p:cNvSpPr>
          <p:nvPr>
            <p:ph type="sldNum" sz="quarter" idx="12"/>
          </p:nvPr>
        </p:nvSpPr>
        <p:spPr/>
        <p:txBody>
          <a:bodyPr/>
          <a:lstStyle/>
          <a:p>
            <a:fld id="{B6F15528-21DE-4FAA-801E-634DDDAF4B2B}" type="slidenum">
              <a:rPr lang="en-US" smtClean="0"/>
              <a:pPr/>
              <a:t>47</a:t>
            </a:fld>
            <a:endParaRPr lang="en-US" dirty="0"/>
          </a:p>
        </p:txBody>
      </p:sp>
    </p:spTree>
    <p:extLst>
      <p:ext uri="{BB962C8B-B14F-4D97-AF65-F5344CB8AC3E}">
        <p14:creationId xmlns:p14="http://schemas.microsoft.com/office/powerpoint/2010/main" val="32914510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eaLnBrk="1" hangingPunct="1">
              <a:defRPr/>
            </a:pPr>
            <a:r>
              <a:rPr lang="en-US" dirty="0" smtClean="0"/>
              <a:t>B+-tree </a:t>
            </a:r>
            <a:r>
              <a:rPr lang="en-US" dirty="0" smtClean="0"/>
              <a:t>Index (cont.)</a:t>
            </a:r>
            <a:endParaRPr lang="en-US" dirty="0" smtClean="0"/>
          </a:p>
        </p:txBody>
      </p:sp>
      <p:sp>
        <p:nvSpPr>
          <p:cNvPr id="95235" name="Rectangle 3"/>
          <p:cNvSpPr>
            <a:spLocks noGrp="1" noChangeArrowheads="1"/>
          </p:cNvSpPr>
          <p:nvPr>
            <p:ph type="body" idx="1"/>
          </p:nvPr>
        </p:nvSpPr>
        <p:spPr/>
        <p:txBody>
          <a:bodyPr/>
          <a:lstStyle/>
          <a:p>
            <a:pPr>
              <a:lnSpc>
                <a:spcPct val="90000"/>
              </a:lnSpc>
              <a:defRPr/>
            </a:pPr>
            <a:r>
              <a:rPr lang="en-US" dirty="0" smtClean="0"/>
              <a:t>Each index record, at every level of the tree, contains space for the same number of key value/pointer pairs.</a:t>
            </a:r>
          </a:p>
          <a:p>
            <a:pPr>
              <a:lnSpc>
                <a:spcPct val="90000"/>
              </a:lnSpc>
              <a:defRPr/>
            </a:pPr>
            <a:endParaRPr lang="en-US" dirty="0" smtClean="0"/>
          </a:p>
          <a:p>
            <a:pPr>
              <a:lnSpc>
                <a:spcPct val="90000"/>
              </a:lnSpc>
              <a:defRPr/>
            </a:pPr>
            <a:r>
              <a:rPr lang="en-US" dirty="0" smtClean="0"/>
              <a:t>Each index record is at least half full.</a:t>
            </a:r>
          </a:p>
          <a:p>
            <a:pPr>
              <a:lnSpc>
                <a:spcPct val="90000"/>
              </a:lnSpc>
              <a:defRPr/>
            </a:pPr>
            <a:endParaRPr lang="en-US" dirty="0" smtClean="0"/>
          </a:p>
          <a:p>
            <a:pPr>
              <a:lnSpc>
                <a:spcPct val="90000"/>
              </a:lnSpc>
              <a:defRPr/>
            </a:pPr>
            <a:r>
              <a:rPr lang="en-US" dirty="0" smtClean="0"/>
              <a:t>The tree index is small and can be kept in main memory indefinitely for a frequently accessed file.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48</a:t>
            </a:fld>
            <a:endParaRPr lang="en-US" dirty="0"/>
          </a:p>
        </p:txBody>
      </p:sp>
    </p:spTree>
    <p:extLst>
      <p:ext uri="{BB962C8B-B14F-4D97-AF65-F5344CB8AC3E}">
        <p14:creationId xmlns:p14="http://schemas.microsoft.com/office/powerpoint/2010/main" val="12964515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eaLnBrk="1" hangingPunct="1">
              <a:defRPr/>
            </a:pPr>
            <a:r>
              <a:rPr lang="en-US" dirty="0" smtClean="0"/>
              <a:t>B+-tree </a:t>
            </a:r>
            <a:r>
              <a:rPr lang="en-US" dirty="0" smtClean="0"/>
              <a:t>Index (cont.)</a:t>
            </a:r>
            <a:endParaRPr lang="en-US" dirty="0" smtClean="0"/>
          </a:p>
        </p:txBody>
      </p:sp>
      <p:sp>
        <p:nvSpPr>
          <p:cNvPr id="97283" name="Rectangle 3"/>
          <p:cNvSpPr>
            <a:spLocks noGrp="1" noChangeArrowheads="1"/>
          </p:cNvSpPr>
          <p:nvPr>
            <p:ph type="body" idx="1"/>
          </p:nvPr>
        </p:nvSpPr>
        <p:spPr/>
        <p:txBody>
          <a:bodyPr/>
          <a:lstStyle/>
          <a:p>
            <a:pPr>
              <a:lnSpc>
                <a:spcPct val="90000"/>
              </a:lnSpc>
              <a:defRPr/>
            </a:pPr>
            <a:r>
              <a:rPr lang="en-US" sz="2800" dirty="0" smtClean="0"/>
              <a:t>This is an indexed-sequential file, because the file is stored in sequence by the salesperson numbers and the index is built over the Salesperson Number field.</a:t>
            </a:r>
          </a:p>
          <a:p>
            <a:pPr>
              <a:lnSpc>
                <a:spcPct val="90000"/>
              </a:lnSpc>
              <a:defRPr/>
            </a:pPr>
            <a:endParaRPr lang="en-US" sz="2800" dirty="0" smtClean="0"/>
          </a:p>
          <a:p>
            <a:pPr>
              <a:lnSpc>
                <a:spcPct val="90000"/>
              </a:lnSpc>
              <a:defRPr/>
            </a:pPr>
            <a:r>
              <a:rPr lang="en-US" sz="2800" dirty="0" smtClean="0"/>
              <a:t>B+-tree indexes can also be used to index </a:t>
            </a:r>
            <a:r>
              <a:rPr lang="en-US" sz="2800" dirty="0" err="1" smtClean="0"/>
              <a:t>nonkey</a:t>
            </a:r>
            <a:r>
              <a:rPr lang="en-US" sz="2800" dirty="0" smtClean="0"/>
              <a:t>, </a:t>
            </a:r>
            <a:r>
              <a:rPr lang="en-US" sz="2800" dirty="0" err="1" smtClean="0"/>
              <a:t>nonunique</a:t>
            </a:r>
            <a:r>
              <a:rPr lang="en-US" sz="2800" dirty="0" smtClean="0"/>
              <a:t> fields.</a:t>
            </a:r>
          </a:p>
          <a:p>
            <a:pPr>
              <a:lnSpc>
                <a:spcPct val="90000"/>
              </a:lnSpc>
              <a:defRPr/>
            </a:pPr>
            <a:endParaRPr lang="en-US" sz="2800" dirty="0" smtClean="0"/>
          </a:p>
          <a:p>
            <a:pPr>
              <a:lnSpc>
                <a:spcPct val="90000"/>
              </a:lnSpc>
              <a:defRPr/>
            </a:pPr>
            <a:r>
              <a:rPr lang="en-US" sz="2800" dirty="0" smtClean="0"/>
              <a:t>In general, the storage unit for groups of records can be the cylinder or any other physical device subunit.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49</a:t>
            </a:fld>
            <a:endParaRPr lang="en-US" dirty="0"/>
          </a:p>
        </p:txBody>
      </p:sp>
    </p:spTree>
    <p:extLst>
      <p:ext uri="{BB962C8B-B14F-4D97-AF65-F5344CB8AC3E}">
        <p14:creationId xmlns:p14="http://schemas.microsoft.com/office/powerpoint/2010/main" val="8867091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Rectangle 3"/>
          <p:cNvSpPr>
            <a:spLocks noGrp="1" noChangeArrowheads="1"/>
          </p:cNvSpPr>
          <p:nvPr>
            <p:ph type="body" sz="half" idx="2"/>
          </p:nvPr>
        </p:nvSpPr>
        <p:spPr>
          <a:xfrm>
            <a:off x="4648200" y="2286000"/>
            <a:ext cx="4038600" cy="3844925"/>
          </a:xfrm>
        </p:spPr>
        <p:txBody>
          <a:bodyPr/>
          <a:lstStyle/>
          <a:p>
            <a:pPr>
              <a:defRPr/>
            </a:pPr>
            <a:r>
              <a:rPr lang="en-US" sz="2800" dirty="0" smtClean="0"/>
              <a:t>Say that a new record with salesperson number 365 must be inserted.</a:t>
            </a:r>
          </a:p>
          <a:p>
            <a:pPr>
              <a:defRPr/>
            </a:pPr>
            <a:endParaRPr lang="en-US" sz="2800" dirty="0" smtClean="0"/>
          </a:p>
          <a:p>
            <a:pPr>
              <a:defRPr/>
            </a:pPr>
            <a:r>
              <a:rPr lang="en-US" sz="2800" dirty="0" smtClean="0"/>
              <a:t>Suppose that cylinder 5 is completely full.</a:t>
            </a:r>
          </a:p>
        </p:txBody>
      </p:sp>
      <p:pic>
        <p:nvPicPr>
          <p:cNvPr id="39941" name="Picture 6" descr="c02f015.jpg                                                    0000C64CStorage                        BC5BC41E:"/>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a:xfrm>
            <a:off x="457200" y="2486025"/>
            <a:ext cx="4038600" cy="2759075"/>
          </a:xfrm>
        </p:spPr>
      </p:pic>
      <p:sp>
        <p:nvSpPr>
          <p:cNvPr id="8" name="Rectangle 2"/>
          <p:cNvSpPr>
            <a:spLocks noGrp="1" noChangeArrowheads="1"/>
          </p:cNvSpPr>
          <p:nvPr>
            <p:ph type="title"/>
          </p:nvPr>
        </p:nvSpPr>
        <p:spPr>
          <a:xfrm>
            <a:off x="457200" y="277813"/>
            <a:ext cx="8229600" cy="1139825"/>
          </a:xfrm>
        </p:spPr>
        <p:txBody>
          <a:bodyP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B+-tree </a:t>
            </a:r>
            <a:r>
              <a:rPr lang="en-US" sz="3200" dirty="0" smtClean="0">
                <a:solidFill>
                  <a:schemeClr val="tx1"/>
                </a:solidFill>
                <a:latin typeface="Times New Roman" panose="02020603050405020304" pitchFamily="18" charset="0"/>
                <a:cs typeface="Times New Roman" panose="02020603050405020304" pitchFamily="18" charset="0"/>
              </a:rPr>
              <a:t>Index (cont.)</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12"/>
          </p:nvPr>
        </p:nvSpPr>
        <p:spPr>
          <a:ln/>
        </p:spPr>
        <p:txBody>
          <a:bodyPr vert="horz" lIns="0" tIns="0" rIns="0" bIns="0" anchor="b"/>
          <a:lstStyle/>
          <a:p>
            <a:fld id="{530738AE-F1A0-4F5E-B9C7-2C41E0D0806C}" type="slidenum">
              <a:rPr lang="en-US" altLang="de-DE" smtClean="0">
                <a:latin typeface="Times New Roman" panose="02020603050405020304" pitchFamily="18" charset="0"/>
                <a:cs typeface="Times New Roman" panose="02020603050405020304" pitchFamily="18" charset="0"/>
              </a:rPr>
              <a:pPr/>
              <a:t>50</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08890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Rectangle 4"/>
          <p:cNvSpPr>
            <a:spLocks noGrp="1" noChangeArrowheads="1"/>
          </p:cNvSpPr>
          <p:nvPr>
            <p:ph type="body" sz="half" idx="2"/>
          </p:nvPr>
        </p:nvSpPr>
        <p:spPr/>
        <p:txBody>
          <a:bodyPr/>
          <a:lstStyle/>
          <a:p>
            <a:pPr>
              <a:defRPr/>
            </a:pPr>
            <a:r>
              <a:rPr lang="en-US" sz="2400" dirty="0" smtClean="0"/>
              <a:t>The collection of records on the entire cylinder has to be split between cylinder 5 and an empty reserve cylinder, say cylinder 11.</a:t>
            </a:r>
          </a:p>
          <a:p>
            <a:pPr>
              <a:defRPr/>
            </a:pPr>
            <a:endParaRPr lang="en-US" sz="2400" dirty="0" smtClean="0"/>
          </a:p>
          <a:p>
            <a:pPr>
              <a:defRPr/>
            </a:pPr>
            <a:r>
              <a:rPr lang="en-US" sz="2400" dirty="0" smtClean="0"/>
              <a:t>There is no key value/pointer pair representing cylinder 11 in the tree index.</a:t>
            </a:r>
          </a:p>
        </p:txBody>
      </p:sp>
      <p:pic>
        <p:nvPicPr>
          <p:cNvPr id="40965" name="Picture 7" descr="c02f017.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2478088"/>
            <a:ext cx="4038600" cy="2773362"/>
          </a:xfrm>
        </p:spPr>
      </p:pic>
      <p:sp>
        <p:nvSpPr>
          <p:cNvPr id="8" name="Rectangle 2"/>
          <p:cNvSpPr>
            <a:spLocks noGrp="1" noChangeArrowheads="1"/>
          </p:cNvSpPr>
          <p:nvPr>
            <p:ph type="title"/>
          </p:nvPr>
        </p:nvSpPr>
        <p:spPr>
          <a:xfrm>
            <a:off x="457200" y="277813"/>
            <a:ext cx="8229600" cy="1139825"/>
          </a:xfrm>
        </p:spPr>
        <p:txBody>
          <a:bodyP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B+-tree </a:t>
            </a:r>
            <a:r>
              <a:rPr lang="en-US" sz="3200" dirty="0" smtClean="0">
                <a:solidFill>
                  <a:schemeClr val="tx1"/>
                </a:solidFill>
                <a:latin typeface="Times New Roman" panose="02020603050405020304" pitchFamily="18" charset="0"/>
                <a:cs typeface="Times New Roman" panose="02020603050405020304" pitchFamily="18" charset="0"/>
              </a:rPr>
              <a:t>Index (cont.)</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12"/>
          </p:nvPr>
        </p:nvSpPr>
        <p:spPr>
          <a:ln/>
        </p:spPr>
        <p:txBody>
          <a:bodyPr vert="horz" lIns="0" tIns="0" rIns="0" bIns="0" anchor="b"/>
          <a:lstStyle/>
          <a:p>
            <a:r>
              <a:rPr lang="en-US" altLang="de-DE" dirty="0" smtClean="0">
                <a:latin typeface="Times New Roman" panose="02020603050405020304" pitchFamily="18" charset="0"/>
                <a:cs typeface="Times New Roman" panose="02020603050405020304" pitchFamily="18" charset="0"/>
              </a:rPr>
              <a:t> </a:t>
            </a:r>
            <a:fld id="{530738AE-F1A0-4F5E-B9C7-2C41E0D0806C}" type="slidenum">
              <a:rPr lang="en-US" altLang="de-DE" smtClean="0">
                <a:latin typeface="Times New Roman" panose="02020603050405020304" pitchFamily="18" charset="0"/>
                <a:cs typeface="Times New Roman" panose="02020603050405020304" pitchFamily="18" charset="0"/>
              </a:rPr>
              <a:pPr/>
              <a:t>51</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43474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Rectangle 4"/>
          <p:cNvSpPr>
            <a:spLocks noGrp="1" noChangeArrowheads="1"/>
          </p:cNvSpPr>
          <p:nvPr>
            <p:ph type="body" sz="half" idx="2"/>
          </p:nvPr>
        </p:nvSpPr>
        <p:spPr>
          <a:xfrm>
            <a:off x="457200" y="3810000"/>
            <a:ext cx="8229600" cy="2189163"/>
          </a:xfrm>
        </p:spPr>
        <p:txBody>
          <a:bodyPr>
            <a:normAutofit lnSpcReduction="10000"/>
          </a:bodyPr>
          <a:lstStyle/>
          <a:p>
            <a:pPr>
              <a:lnSpc>
                <a:spcPct val="90000"/>
              </a:lnSpc>
              <a:defRPr/>
            </a:pPr>
            <a:r>
              <a:rPr lang="en-US" sz="2400" dirty="0" smtClean="0"/>
              <a:t>The index record, into which the key for the new cylinder should go, which happens to be full, is split into two index records.</a:t>
            </a:r>
          </a:p>
          <a:p>
            <a:pPr>
              <a:lnSpc>
                <a:spcPct val="90000"/>
              </a:lnSpc>
              <a:defRPr/>
            </a:pPr>
            <a:endParaRPr lang="en-US" sz="2400" dirty="0" smtClean="0"/>
          </a:p>
          <a:p>
            <a:pPr>
              <a:lnSpc>
                <a:spcPct val="90000"/>
              </a:lnSpc>
              <a:defRPr/>
            </a:pPr>
            <a:r>
              <a:rPr lang="en-US" sz="2400" dirty="0" smtClean="0"/>
              <a:t>The now five key values and their associated pointers are divided between them.</a:t>
            </a:r>
          </a:p>
        </p:txBody>
      </p:sp>
      <p:pic>
        <p:nvPicPr>
          <p:cNvPr id="41989" name="Picture 6" descr="c02f018.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066925" y="1447800"/>
            <a:ext cx="5008563" cy="2189163"/>
          </a:xfrm>
        </p:spPr>
      </p:pic>
      <p:sp>
        <p:nvSpPr>
          <p:cNvPr id="8" name="Rectangle 2"/>
          <p:cNvSpPr>
            <a:spLocks noGrp="1" noChangeArrowheads="1"/>
          </p:cNvSpPr>
          <p:nvPr>
            <p:ph type="title"/>
          </p:nvPr>
        </p:nvSpPr>
        <p:spPr>
          <a:xfrm>
            <a:off x="457200" y="277813"/>
            <a:ext cx="8229600" cy="1139825"/>
          </a:xfrm>
        </p:spPr>
        <p:txBody>
          <a:bodyP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B+-tree </a:t>
            </a:r>
            <a:r>
              <a:rPr lang="en-US" sz="3200" dirty="0" smtClean="0">
                <a:solidFill>
                  <a:schemeClr val="tx1"/>
                </a:solidFill>
                <a:latin typeface="Times New Roman" panose="02020603050405020304" pitchFamily="18" charset="0"/>
                <a:cs typeface="Times New Roman" panose="02020603050405020304" pitchFamily="18" charset="0"/>
              </a:rPr>
              <a:t>Index (cont.)</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12"/>
          </p:nvPr>
        </p:nvSpPr>
        <p:spPr/>
        <p:txBody>
          <a:bodyPr vert="horz" lIns="0" tIns="0" rIns="0" bIns="0" anchor="b"/>
          <a:lstStyle/>
          <a:p>
            <a:fld id="{B70AA4E7-6ED7-44EC-BD33-1510592ACD52}" type="slidenum">
              <a:rPr lang="en-US" altLang="de-DE" smtClean="0">
                <a:latin typeface="Times New Roman" panose="02020603050405020304" pitchFamily="18" charset="0"/>
                <a:cs typeface="Times New Roman" panose="02020603050405020304" pitchFamily="18" charset="0"/>
              </a:rPr>
              <a:pPr/>
              <a:t>52</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37160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Rectangle 1028"/>
          <p:cNvSpPr>
            <a:spLocks noGrp="1" noChangeArrowheads="1"/>
          </p:cNvSpPr>
          <p:nvPr>
            <p:ph type="title"/>
          </p:nvPr>
        </p:nvSpPr>
        <p:spPr/>
        <p:txBody>
          <a:bodyPr/>
          <a:lstStyle/>
          <a:p>
            <a:pPr eaLnBrk="1" hangingPunct="1">
              <a:defRPr/>
            </a:pPr>
            <a:r>
              <a:rPr lang="en-US" smtClean="0"/>
              <a:t>Indexes</a:t>
            </a:r>
          </a:p>
        </p:txBody>
      </p:sp>
      <p:sp>
        <p:nvSpPr>
          <p:cNvPr id="103429" name="Rectangle 1029"/>
          <p:cNvSpPr>
            <a:spLocks noGrp="1" noChangeArrowheads="1"/>
          </p:cNvSpPr>
          <p:nvPr>
            <p:ph type="body" idx="1"/>
          </p:nvPr>
        </p:nvSpPr>
        <p:spPr/>
        <p:txBody>
          <a:bodyPr/>
          <a:lstStyle/>
          <a:p>
            <a:pPr>
              <a:defRPr/>
            </a:pPr>
            <a:r>
              <a:rPr lang="en-US" sz="2800" dirty="0" smtClean="0"/>
              <a:t>Can be built over any field (unique or </a:t>
            </a:r>
            <a:r>
              <a:rPr lang="en-US" sz="2800" dirty="0" err="1" smtClean="0"/>
              <a:t>nonunique</a:t>
            </a:r>
            <a:r>
              <a:rPr lang="en-US" sz="2800" dirty="0" smtClean="0"/>
              <a:t>) of a file.</a:t>
            </a:r>
          </a:p>
          <a:p>
            <a:pPr>
              <a:defRPr/>
            </a:pPr>
            <a:endParaRPr lang="en-US" sz="2800" dirty="0" smtClean="0"/>
          </a:p>
          <a:p>
            <a:pPr>
              <a:defRPr/>
            </a:pPr>
            <a:r>
              <a:rPr lang="en-US" sz="2800" dirty="0" smtClean="0"/>
              <a:t>Can also be built on a combination of fields.</a:t>
            </a:r>
          </a:p>
          <a:p>
            <a:pPr>
              <a:defRPr/>
            </a:pPr>
            <a:endParaRPr lang="en-US" sz="2800" dirty="0" smtClean="0"/>
          </a:p>
          <a:p>
            <a:pPr>
              <a:defRPr/>
            </a:pPr>
            <a:r>
              <a:rPr lang="en-US" sz="2800" dirty="0" smtClean="0"/>
              <a:t>In addition to its direct access capability, an index can be used to retrieve the records of a file in logical sequence based on the indexed field.</a:t>
            </a:r>
          </a:p>
        </p:txBody>
      </p:sp>
      <p:sp>
        <p:nvSpPr>
          <p:cNvPr id="2" name="Foliennummernplatzhalter 1"/>
          <p:cNvSpPr>
            <a:spLocks noGrp="1"/>
          </p:cNvSpPr>
          <p:nvPr>
            <p:ph type="sldNum" sz="quarter" idx="12"/>
          </p:nvPr>
        </p:nvSpPr>
        <p:spPr/>
        <p:txBody>
          <a:bodyPr/>
          <a:lstStyle/>
          <a:p>
            <a:fld id="{B6F15528-21DE-4FAA-801E-634DDDAF4B2B}" type="slidenum">
              <a:rPr lang="en-US" smtClean="0"/>
              <a:pPr/>
              <a:t>53</a:t>
            </a:fld>
            <a:endParaRPr lang="en-US" dirty="0"/>
          </a:p>
        </p:txBody>
      </p:sp>
    </p:spTree>
    <p:extLst>
      <p:ext uri="{BB962C8B-B14F-4D97-AF65-F5344CB8AC3E}">
        <p14:creationId xmlns:p14="http://schemas.microsoft.com/office/powerpoint/2010/main" val="17324375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defRPr/>
            </a:pPr>
            <a:r>
              <a:rPr lang="en-US" dirty="0" smtClean="0"/>
              <a:t>Indexes (cont.)</a:t>
            </a:r>
            <a:endParaRPr lang="en-US" dirty="0" smtClean="0"/>
          </a:p>
        </p:txBody>
      </p:sp>
      <p:sp>
        <p:nvSpPr>
          <p:cNvPr id="104451" name="Rectangle 3"/>
          <p:cNvSpPr>
            <a:spLocks noGrp="1" noChangeArrowheads="1"/>
          </p:cNvSpPr>
          <p:nvPr>
            <p:ph type="body" idx="1"/>
          </p:nvPr>
        </p:nvSpPr>
        <p:spPr/>
        <p:txBody>
          <a:bodyPr/>
          <a:lstStyle/>
          <a:p>
            <a:pPr>
              <a:defRPr/>
            </a:pPr>
            <a:r>
              <a:rPr lang="en-US" dirty="0" smtClean="0"/>
              <a:t>Many separate indexes into a file can exist simultaneously. The indexes are quite independent of each other.</a:t>
            </a:r>
          </a:p>
          <a:p>
            <a:pPr>
              <a:defRPr/>
            </a:pPr>
            <a:endParaRPr lang="en-US" dirty="0" smtClean="0"/>
          </a:p>
          <a:p>
            <a:pPr>
              <a:defRPr/>
            </a:pPr>
            <a:r>
              <a:rPr lang="en-US" dirty="0" smtClean="0"/>
              <a:t>When a new record is inserted into a file, an existing record is deleted, or an indexed field is updated, all of the affected indexes must be updated.</a:t>
            </a:r>
          </a:p>
        </p:txBody>
      </p:sp>
      <p:sp>
        <p:nvSpPr>
          <p:cNvPr id="2" name="Foliennummernplatzhalter 1"/>
          <p:cNvSpPr>
            <a:spLocks noGrp="1"/>
          </p:cNvSpPr>
          <p:nvPr>
            <p:ph type="sldNum" sz="quarter" idx="12"/>
          </p:nvPr>
        </p:nvSpPr>
        <p:spPr/>
        <p:txBody>
          <a:bodyPr/>
          <a:lstStyle/>
          <a:p>
            <a:fld id="{B6F15528-21DE-4FAA-801E-634DDDAF4B2B}" type="slidenum">
              <a:rPr lang="en-US" smtClean="0"/>
              <a:pPr/>
              <a:t>54</a:t>
            </a:fld>
            <a:endParaRPr lang="en-US" dirty="0"/>
          </a:p>
        </p:txBody>
      </p:sp>
    </p:spTree>
    <p:extLst>
      <p:ext uri="{BB962C8B-B14F-4D97-AF65-F5344CB8AC3E}">
        <p14:creationId xmlns:p14="http://schemas.microsoft.com/office/powerpoint/2010/main" val="32429749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eaLnBrk="1" hangingPunct="1">
              <a:defRPr/>
            </a:pPr>
            <a:r>
              <a:rPr lang="en-US" smtClean="0"/>
              <a:t>Hashed Files</a:t>
            </a:r>
          </a:p>
        </p:txBody>
      </p:sp>
      <p:sp>
        <p:nvSpPr>
          <p:cNvPr id="105475" name="Rectangle 3"/>
          <p:cNvSpPr>
            <a:spLocks noGrp="1" noChangeArrowheads="1"/>
          </p:cNvSpPr>
          <p:nvPr>
            <p:ph type="body" idx="1"/>
          </p:nvPr>
        </p:nvSpPr>
        <p:spPr/>
        <p:txBody>
          <a:bodyPr/>
          <a:lstStyle/>
          <a:p>
            <a:pPr>
              <a:defRPr/>
            </a:pPr>
            <a:r>
              <a:rPr lang="en-US" dirty="0" smtClean="0"/>
              <a:t>The number of records in a file is estimated, and enough space is reserved on a disk to hold them.</a:t>
            </a:r>
          </a:p>
          <a:p>
            <a:pPr>
              <a:defRPr/>
            </a:pPr>
            <a:endParaRPr lang="en-US" dirty="0" smtClean="0"/>
          </a:p>
          <a:p>
            <a:pPr>
              <a:defRPr/>
            </a:pPr>
            <a:r>
              <a:rPr lang="en-US" dirty="0" smtClean="0"/>
              <a:t>Additional space is reserved for additional overflow records.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55</a:t>
            </a:fld>
            <a:endParaRPr lang="en-US" dirty="0"/>
          </a:p>
        </p:txBody>
      </p:sp>
    </p:spTree>
    <p:extLst>
      <p:ext uri="{BB962C8B-B14F-4D97-AF65-F5344CB8AC3E}">
        <p14:creationId xmlns:p14="http://schemas.microsoft.com/office/powerpoint/2010/main" val="13691430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0" name="Rectangle 4"/>
          <p:cNvSpPr>
            <a:spLocks noGrp="1" noChangeArrowheads="1"/>
          </p:cNvSpPr>
          <p:nvPr>
            <p:ph type="title"/>
          </p:nvPr>
        </p:nvSpPr>
        <p:spPr/>
        <p:txBody>
          <a:bodyPr/>
          <a:lstStyle/>
          <a:p>
            <a:pPr eaLnBrk="1" hangingPunct="1">
              <a:defRPr/>
            </a:pPr>
            <a:r>
              <a:rPr lang="en-US" dirty="0" smtClean="0"/>
              <a:t>Hashed </a:t>
            </a:r>
            <a:r>
              <a:rPr lang="en-US" dirty="0" smtClean="0"/>
              <a:t>Files (cont.)</a:t>
            </a:r>
            <a:endParaRPr lang="en-US" dirty="0" smtClean="0"/>
          </a:p>
        </p:txBody>
      </p:sp>
      <p:sp>
        <p:nvSpPr>
          <p:cNvPr id="106501" name="Rectangle 5"/>
          <p:cNvSpPr>
            <a:spLocks noGrp="1" noChangeArrowheads="1"/>
          </p:cNvSpPr>
          <p:nvPr>
            <p:ph type="body" idx="1"/>
          </p:nvPr>
        </p:nvSpPr>
        <p:spPr/>
        <p:txBody>
          <a:bodyPr/>
          <a:lstStyle/>
          <a:p>
            <a:pPr>
              <a:defRPr/>
            </a:pPr>
            <a:r>
              <a:rPr lang="en-US" dirty="0" smtClean="0"/>
              <a:t>To determine where to insert a particular record of the file, the record’s key value is converted by a hashing routine into one of the reserved record locations on the disk.</a:t>
            </a:r>
          </a:p>
          <a:p>
            <a:pPr>
              <a:defRPr/>
            </a:pPr>
            <a:endParaRPr lang="en-US" dirty="0" smtClean="0"/>
          </a:p>
          <a:p>
            <a:pPr>
              <a:defRPr/>
            </a:pPr>
            <a:r>
              <a:rPr lang="en-US" dirty="0" smtClean="0"/>
              <a:t>To find and retrieve the record, the same hashing routine is applied to the key value during the search.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56</a:t>
            </a:fld>
            <a:endParaRPr lang="en-US" dirty="0"/>
          </a:p>
        </p:txBody>
      </p:sp>
    </p:spTree>
    <p:extLst>
      <p:ext uri="{BB962C8B-B14F-4D97-AF65-F5344CB8AC3E}">
        <p14:creationId xmlns:p14="http://schemas.microsoft.com/office/powerpoint/2010/main" val="26622121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518" name="Rectangle 6"/>
          <p:cNvSpPr>
            <a:spLocks noGrp="1" noChangeArrowheads="1"/>
          </p:cNvSpPr>
          <p:nvPr>
            <p:ph type="title"/>
          </p:nvPr>
        </p:nvSpPr>
        <p:spPr/>
        <p:txBody>
          <a:bodyPr/>
          <a:lstStyle/>
          <a:p>
            <a:r>
              <a:rPr lang="en-US" altLang="de-DE" dirty="0"/>
              <a:t>Hashed </a:t>
            </a:r>
            <a:r>
              <a:rPr lang="en-US" altLang="de-DE" dirty="0" smtClean="0"/>
              <a:t>Files (cont</a:t>
            </a:r>
            <a:r>
              <a:rPr lang="en-US" altLang="de-DE" dirty="0" smtClean="0"/>
              <a:t>.)</a:t>
            </a:r>
            <a:endParaRPr lang="en-US" altLang="de-DE" dirty="0"/>
          </a:p>
        </p:txBody>
      </p:sp>
      <p:sp>
        <p:nvSpPr>
          <p:cNvPr id="704519" name="Rectangle 7"/>
          <p:cNvSpPr>
            <a:spLocks noGrp="1" noChangeArrowheads="1"/>
          </p:cNvSpPr>
          <p:nvPr>
            <p:ph type="body" idx="1"/>
          </p:nvPr>
        </p:nvSpPr>
        <p:spPr/>
        <p:txBody>
          <a:bodyPr/>
          <a:lstStyle/>
          <a:p>
            <a:pPr>
              <a:lnSpc>
                <a:spcPct val="90000"/>
              </a:lnSpc>
            </a:pPr>
            <a:r>
              <a:rPr lang="en-US" altLang="de-DE" sz="2000"/>
              <a:t>Hashing for disk files is called </a:t>
            </a:r>
            <a:r>
              <a:rPr lang="en-US" altLang="de-DE" sz="2000" b="1"/>
              <a:t>External Hashing</a:t>
            </a:r>
          </a:p>
          <a:p>
            <a:pPr>
              <a:lnSpc>
                <a:spcPct val="90000"/>
              </a:lnSpc>
            </a:pPr>
            <a:r>
              <a:rPr lang="en-US" altLang="de-DE" sz="2000"/>
              <a:t>The file blocks are divided into M equal-sized </a:t>
            </a:r>
            <a:r>
              <a:rPr lang="en-US" altLang="de-DE" sz="2000" b="1"/>
              <a:t>buckets</a:t>
            </a:r>
            <a:r>
              <a:rPr lang="en-US" altLang="de-DE" sz="2000"/>
              <a:t>, numbered bucket</a:t>
            </a:r>
            <a:r>
              <a:rPr lang="en-US" altLang="de-DE" sz="2000" baseline="-25000"/>
              <a:t>0</a:t>
            </a:r>
            <a:r>
              <a:rPr lang="en-US" altLang="de-DE" sz="2000"/>
              <a:t>, bucket</a:t>
            </a:r>
            <a:r>
              <a:rPr lang="en-US" altLang="de-DE" sz="2000" baseline="-25000"/>
              <a:t>1</a:t>
            </a:r>
            <a:r>
              <a:rPr lang="en-US" altLang="de-DE" sz="2000"/>
              <a:t>, ..., bucket</a:t>
            </a:r>
            <a:r>
              <a:rPr lang="en-US" altLang="de-DE" sz="2000" baseline="-25000"/>
              <a:t>M-1</a:t>
            </a:r>
            <a:r>
              <a:rPr lang="en-US" altLang="de-DE" sz="2000"/>
              <a:t>.</a:t>
            </a:r>
          </a:p>
          <a:p>
            <a:pPr lvl="1">
              <a:lnSpc>
                <a:spcPct val="90000"/>
              </a:lnSpc>
            </a:pPr>
            <a:r>
              <a:rPr lang="en-US" altLang="de-DE" sz="2000"/>
              <a:t>Typically, a bucket corresponds to one (or a fixed number of) disk block.</a:t>
            </a:r>
          </a:p>
          <a:p>
            <a:pPr>
              <a:lnSpc>
                <a:spcPct val="90000"/>
              </a:lnSpc>
            </a:pPr>
            <a:r>
              <a:rPr lang="en-US" altLang="de-DE" sz="2000"/>
              <a:t>One of the file fields is designated to be the </a:t>
            </a:r>
            <a:r>
              <a:rPr lang="en-US" altLang="de-DE" sz="2000" b="1"/>
              <a:t>hash key</a:t>
            </a:r>
            <a:r>
              <a:rPr lang="en-US" altLang="de-DE" sz="2000"/>
              <a:t> of the file.</a:t>
            </a:r>
          </a:p>
          <a:p>
            <a:pPr>
              <a:lnSpc>
                <a:spcPct val="90000"/>
              </a:lnSpc>
            </a:pPr>
            <a:r>
              <a:rPr lang="en-US" altLang="de-DE" sz="2000"/>
              <a:t>The record with hash key value K is stored in bucket i, where i=h(K), and h is the </a:t>
            </a:r>
            <a:r>
              <a:rPr lang="en-US" altLang="de-DE" sz="2000" b="1"/>
              <a:t>hashing function</a:t>
            </a:r>
            <a:r>
              <a:rPr lang="en-US" altLang="de-DE" sz="2000"/>
              <a:t>.</a:t>
            </a:r>
          </a:p>
          <a:p>
            <a:pPr>
              <a:lnSpc>
                <a:spcPct val="90000"/>
              </a:lnSpc>
            </a:pPr>
            <a:r>
              <a:rPr lang="en-US" altLang="de-DE" sz="2000"/>
              <a:t>Search is very efficient on the hash key.</a:t>
            </a:r>
          </a:p>
          <a:p>
            <a:pPr>
              <a:lnSpc>
                <a:spcPct val="90000"/>
              </a:lnSpc>
            </a:pPr>
            <a:r>
              <a:rPr lang="en-US" altLang="de-DE" sz="2000"/>
              <a:t>Collisions occur when a new record hashes to a bucket that is already full.</a:t>
            </a:r>
          </a:p>
          <a:p>
            <a:pPr lvl="1">
              <a:lnSpc>
                <a:spcPct val="90000"/>
              </a:lnSpc>
            </a:pPr>
            <a:r>
              <a:rPr lang="en-US" altLang="de-DE" sz="2000"/>
              <a:t>An overflow file is kept for storing such records.</a:t>
            </a:r>
          </a:p>
          <a:p>
            <a:pPr lvl="1">
              <a:lnSpc>
                <a:spcPct val="90000"/>
              </a:lnSpc>
            </a:pPr>
            <a:r>
              <a:rPr lang="en-US" altLang="de-DE" sz="2000"/>
              <a:t>Overflow records that hash to each bucket can be linked together. </a:t>
            </a:r>
          </a:p>
        </p:txBody>
      </p:sp>
      <p:sp>
        <p:nvSpPr>
          <p:cNvPr id="3" name="Foliennummernplatzhalter 2"/>
          <p:cNvSpPr>
            <a:spLocks noGrp="1"/>
          </p:cNvSpPr>
          <p:nvPr>
            <p:ph type="sldNum" sz="quarter" idx="12"/>
          </p:nvPr>
        </p:nvSpPr>
        <p:spPr/>
        <p:txBody>
          <a:bodyPr/>
          <a:lstStyle/>
          <a:p>
            <a:fld id="{B6F15528-21DE-4FAA-801E-634DDDAF4B2B}" type="slidenum">
              <a:rPr lang="en-US" smtClean="0"/>
              <a:pPr/>
              <a:t>57</a:t>
            </a:fld>
            <a:endParaRPr lang="en-US" dirty="0"/>
          </a:p>
        </p:txBody>
      </p:sp>
    </p:spTree>
    <p:extLst>
      <p:ext uri="{BB962C8B-B14F-4D97-AF65-F5344CB8AC3E}">
        <p14:creationId xmlns:p14="http://schemas.microsoft.com/office/powerpoint/2010/main" val="29877271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66" name="Rectangle 6"/>
          <p:cNvSpPr>
            <a:spLocks noGrp="1" noChangeArrowheads="1"/>
          </p:cNvSpPr>
          <p:nvPr>
            <p:ph type="title"/>
          </p:nvPr>
        </p:nvSpPr>
        <p:spPr/>
        <p:txBody>
          <a:bodyPr/>
          <a:lstStyle/>
          <a:p>
            <a:r>
              <a:rPr lang="en-US" altLang="de-DE" dirty="0"/>
              <a:t>Hashed Files (cont.)</a:t>
            </a:r>
          </a:p>
        </p:txBody>
      </p:sp>
      <p:sp>
        <p:nvSpPr>
          <p:cNvPr id="706567" name="Rectangle 7"/>
          <p:cNvSpPr>
            <a:spLocks noGrp="1" noChangeArrowheads="1"/>
          </p:cNvSpPr>
          <p:nvPr>
            <p:ph type="body" idx="1"/>
          </p:nvPr>
        </p:nvSpPr>
        <p:spPr/>
        <p:txBody>
          <a:bodyPr/>
          <a:lstStyle/>
          <a:p>
            <a:pPr>
              <a:lnSpc>
                <a:spcPct val="80000"/>
              </a:lnSpc>
            </a:pPr>
            <a:r>
              <a:rPr lang="en-US" altLang="de-DE" sz="2000"/>
              <a:t>There are numerous methods for collision resolution, including the following:</a:t>
            </a:r>
          </a:p>
          <a:p>
            <a:pPr lvl="1">
              <a:lnSpc>
                <a:spcPct val="80000"/>
              </a:lnSpc>
            </a:pPr>
            <a:r>
              <a:rPr lang="en-US" altLang="de-DE" sz="2000" b="1"/>
              <a:t>Open addressing</a:t>
            </a:r>
            <a:r>
              <a:rPr lang="en-US" altLang="de-DE" sz="2000"/>
              <a:t>: Proceeding from the occupied position specified by the hash address, the program checks the subsequent positions in order until an unused (empty) position is found. </a:t>
            </a:r>
          </a:p>
          <a:p>
            <a:pPr lvl="1">
              <a:lnSpc>
                <a:spcPct val="80000"/>
              </a:lnSpc>
            </a:pPr>
            <a:r>
              <a:rPr lang="en-US" altLang="de-DE" sz="2000" b="1"/>
              <a:t>Chaining</a:t>
            </a:r>
            <a:r>
              <a:rPr lang="en-US" altLang="de-DE" sz="2000"/>
              <a:t>: For this method, various overflow locations are kept, usually by extending the array with a number of overflow positions. In addition, a pointer field is added to each record location. A collision is resolved by placing the new record in an unused overflow location and setting the pointer of the occupied hash address location to the address of that overflow location. </a:t>
            </a:r>
          </a:p>
          <a:p>
            <a:pPr lvl="1">
              <a:lnSpc>
                <a:spcPct val="80000"/>
              </a:lnSpc>
            </a:pPr>
            <a:r>
              <a:rPr lang="en-US" altLang="de-DE" sz="2000" b="1"/>
              <a:t>Multiple hashing</a:t>
            </a:r>
            <a:r>
              <a:rPr lang="en-US" altLang="de-DE" sz="2000"/>
              <a:t>: The program applies a second hash function if the first results in a collision. If another collision results, the program uses open addressing or applies a third hash function and then uses open addressing if necessary.</a:t>
            </a:r>
          </a:p>
        </p:txBody>
      </p:sp>
      <p:sp>
        <p:nvSpPr>
          <p:cNvPr id="3" name="Foliennummernplatzhalter 2"/>
          <p:cNvSpPr>
            <a:spLocks noGrp="1"/>
          </p:cNvSpPr>
          <p:nvPr>
            <p:ph type="sldNum" sz="quarter" idx="12"/>
          </p:nvPr>
        </p:nvSpPr>
        <p:spPr/>
        <p:txBody>
          <a:bodyPr/>
          <a:lstStyle/>
          <a:p>
            <a:fld id="{B6F15528-21DE-4FAA-801E-634DDDAF4B2B}" type="slidenum">
              <a:rPr lang="en-US" smtClean="0"/>
              <a:pPr/>
              <a:t>58</a:t>
            </a:fld>
            <a:endParaRPr lang="en-US" dirty="0"/>
          </a:p>
        </p:txBody>
      </p:sp>
    </p:spTree>
    <p:extLst>
      <p:ext uri="{BB962C8B-B14F-4D97-AF65-F5344CB8AC3E}">
        <p14:creationId xmlns:p14="http://schemas.microsoft.com/office/powerpoint/2010/main" val="8860906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5" name="Rectangle 7"/>
          <p:cNvSpPr>
            <a:spLocks noGrp="1" noChangeArrowheads="1"/>
          </p:cNvSpPr>
          <p:nvPr>
            <p:ph type="title"/>
          </p:nvPr>
        </p:nvSpPr>
        <p:spPr>
          <a:xfrm>
            <a:off x="228600" y="303213"/>
            <a:ext cx="7796213" cy="687387"/>
          </a:xfrm>
        </p:spPr>
        <p:txBody>
          <a:bodyPr>
            <a:normAutofit/>
          </a:bodyPr>
          <a:lstStyle/>
          <a:p>
            <a:pPr algn="ctr"/>
            <a:r>
              <a:rPr lang="en-US" altLang="de-DE" sz="3200" dirty="0">
                <a:solidFill>
                  <a:schemeClr val="tx1"/>
                </a:solidFill>
                <a:latin typeface="Times New Roman" panose="02020603050405020304" pitchFamily="18" charset="0"/>
                <a:cs typeface="Times New Roman" panose="02020603050405020304" pitchFamily="18" charset="0"/>
              </a:rPr>
              <a:t>Hashed Files (cont.)</a:t>
            </a:r>
          </a:p>
        </p:txBody>
      </p:sp>
      <p:pic>
        <p:nvPicPr>
          <p:cNvPr id="708619" name="Picture 11" descr="Pink tissue p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5400"/>
            <a:ext cx="8839200" cy="4021138"/>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liennummernplatzhalter 2"/>
          <p:cNvSpPr>
            <a:spLocks noGrp="1"/>
          </p:cNvSpPr>
          <p:nvPr>
            <p:ph type="sldNum" sz="quarter" idx="12"/>
          </p:nvPr>
        </p:nvSpPr>
        <p:spPr/>
        <p:txBody>
          <a:bodyPr/>
          <a:lstStyle/>
          <a:p>
            <a:fld id="{B6F15528-21DE-4FAA-801E-634DDDAF4B2B}" type="slidenum">
              <a:rPr lang="en-US" smtClean="0"/>
              <a:pPr/>
              <a:t>59</a:t>
            </a:fld>
            <a:endParaRPr lang="en-US" dirty="0"/>
          </a:p>
        </p:txBody>
      </p:sp>
    </p:spTree>
    <p:extLst>
      <p:ext uri="{BB962C8B-B14F-4D97-AF65-F5344CB8AC3E}">
        <p14:creationId xmlns:p14="http://schemas.microsoft.com/office/powerpoint/2010/main" val="37106738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0662" name="Rectangle 6"/>
          <p:cNvSpPr>
            <a:spLocks noGrp="1" noChangeArrowheads="1"/>
          </p:cNvSpPr>
          <p:nvPr>
            <p:ph type="title"/>
          </p:nvPr>
        </p:nvSpPr>
        <p:spPr/>
        <p:txBody>
          <a:bodyPr/>
          <a:lstStyle/>
          <a:p>
            <a:r>
              <a:rPr lang="en-US" altLang="de-DE" dirty="0"/>
              <a:t>Hashed Files (cont.)</a:t>
            </a:r>
          </a:p>
        </p:txBody>
      </p:sp>
      <p:sp>
        <p:nvSpPr>
          <p:cNvPr id="710663" name="Rectangle 7"/>
          <p:cNvSpPr>
            <a:spLocks noGrp="1" noChangeArrowheads="1"/>
          </p:cNvSpPr>
          <p:nvPr>
            <p:ph type="body" idx="1"/>
          </p:nvPr>
        </p:nvSpPr>
        <p:spPr/>
        <p:txBody>
          <a:bodyPr/>
          <a:lstStyle/>
          <a:p>
            <a:pPr>
              <a:lnSpc>
                <a:spcPct val="90000"/>
              </a:lnSpc>
            </a:pPr>
            <a:r>
              <a:rPr lang="en-US" altLang="de-DE"/>
              <a:t>To reduce overflow records, a hash file is typically kept 70-80% full.</a:t>
            </a:r>
          </a:p>
          <a:p>
            <a:pPr>
              <a:lnSpc>
                <a:spcPct val="90000"/>
              </a:lnSpc>
            </a:pPr>
            <a:r>
              <a:rPr lang="en-US" altLang="de-DE"/>
              <a:t>The hash function h should distribute the records uniformly among the buckets</a:t>
            </a:r>
          </a:p>
          <a:p>
            <a:pPr lvl="1">
              <a:lnSpc>
                <a:spcPct val="90000"/>
              </a:lnSpc>
            </a:pPr>
            <a:r>
              <a:rPr lang="en-US" altLang="de-DE"/>
              <a:t>Otherwise, search time will be increased because many overflow records will exist.</a:t>
            </a:r>
          </a:p>
          <a:p>
            <a:pPr>
              <a:lnSpc>
                <a:spcPct val="90000"/>
              </a:lnSpc>
            </a:pPr>
            <a:r>
              <a:rPr lang="en-US" altLang="de-DE"/>
              <a:t>Main disadvantages of static external hashing:</a:t>
            </a:r>
          </a:p>
          <a:p>
            <a:pPr lvl="1">
              <a:lnSpc>
                <a:spcPct val="90000"/>
              </a:lnSpc>
            </a:pPr>
            <a:r>
              <a:rPr lang="en-US" altLang="de-DE"/>
              <a:t>Fixed number of buckets M is a problem if the number of records in the file grows or shrinks.</a:t>
            </a:r>
          </a:p>
          <a:p>
            <a:pPr lvl="1">
              <a:lnSpc>
                <a:spcPct val="90000"/>
              </a:lnSpc>
            </a:pPr>
            <a:r>
              <a:rPr lang="en-US" altLang="de-DE"/>
              <a:t>Ordered access on the hash key is quite inefficient (requires  sorting the records).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60</a:t>
            </a:fld>
            <a:endParaRPr lang="en-US" dirty="0"/>
          </a:p>
        </p:txBody>
      </p:sp>
    </p:spTree>
    <p:extLst>
      <p:ext uri="{BB962C8B-B14F-4D97-AF65-F5344CB8AC3E}">
        <p14:creationId xmlns:p14="http://schemas.microsoft.com/office/powerpoint/2010/main" val="19835360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11" name="Rectangle 7"/>
          <p:cNvSpPr>
            <a:spLocks noGrp="1" noChangeArrowheads="1"/>
          </p:cNvSpPr>
          <p:nvPr>
            <p:ph type="title"/>
          </p:nvPr>
        </p:nvSpPr>
        <p:spPr>
          <a:xfrm>
            <a:off x="128588" y="0"/>
            <a:ext cx="8482012" cy="685800"/>
          </a:xfrm>
        </p:spPr>
        <p:txBody>
          <a:bodyPr>
            <a:normAutofit/>
          </a:bodyPr>
          <a:lstStyle/>
          <a:p>
            <a:pPr algn="ctr"/>
            <a:r>
              <a:rPr lang="en-US" altLang="de-DE" sz="3200" dirty="0">
                <a:solidFill>
                  <a:schemeClr val="tx1"/>
                </a:solidFill>
                <a:latin typeface="Times New Roman" panose="02020603050405020304" pitchFamily="18" charset="0"/>
                <a:cs typeface="Times New Roman" panose="02020603050405020304" pitchFamily="18" charset="0"/>
              </a:rPr>
              <a:t>Hashed Files - Overflow Handling</a:t>
            </a:r>
          </a:p>
        </p:txBody>
      </p:sp>
      <p:pic>
        <p:nvPicPr>
          <p:cNvPr id="712714" name="Picture 10" descr="Pink tissue pap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674688"/>
            <a:ext cx="6858000" cy="5856287"/>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liennummernplatzhalter 2"/>
          <p:cNvSpPr>
            <a:spLocks noGrp="1"/>
          </p:cNvSpPr>
          <p:nvPr>
            <p:ph type="sldNum" sz="quarter" idx="12"/>
          </p:nvPr>
        </p:nvSpPr>
        <p:spPr/>
        <p:txBody>
          <a:bodyPr/>
          <a:lstStyle/>
          <a:p>
            <a:fld id="{B6F15528-21DE-4FAA-801E-634DDDAF4B2B}" type="slidenum">
              <a:rPr lang="en-US" smtClean="0"/>
              <a:pPr/>
              <a:t>61</a:t>
            </a:fld>
            <a:endParaRPr lang="en-US" dirty="0"/>
          </a:p>
        </p:txBody>
      </p:sp>
    </p:spTree>
    <p:extLst>
      <p:ext uri="{BB962C8B-B14F-4D97-AF65-F5344CB8AC3E}">
        <p14:creationId xmlns:p14="http://schemas.microsoft.com/office/powerpoint/2010/main" val="10102105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758" name="Rectangle 6"/>
          <p:cNvSpPr>
            <a:spLocks noGrp="1" noChangeArrowheads="1"/>
          </p:cNvSpPr>
          <p:nvPr>
            <p:ph type="title"/>
          </p:nvPr>
        </p:nvSpPr>
        <p:spPr/>
        <p:txBody>
          <a:bodyPr/>
          <a:lstStyle/>
          <a:p>
            <a:r>
              <a:rPr lang="en-US" altLang="de-DE"/>
              <a:t>Dynamic And Extendible Hashed Files</a:t>
            </a:r>
          </a:p>
        </p:txBody>
      </p:sp>
      <p:sp>
        <p:nvSpPr>
          <p:cNvPr id="714759" name="Rectangle 7"/>
          <p:cNvSpPr>
            <a:spLocks noGrp="1" noChangeArrowheads="1"/>
          </p:cNvSpPr>
          <p:nvPr>
            <p:ph type="body" idx="1"/>
          </p:nvPr>
        </p:nvSpPr>
        <p:spPr/>
        <p:txBody>
          <a:bodyPr/>
          <a:lstStyle/>
          <a:p>
            <a:r>
              <a:rPr lang="en-US" altLang="de-DE" sz="2400"/>
              <a:t>Dynamic and Extendible Hashing Techniques</a:t>
            </a:r>
          </a:p>
          <a:p>
            <a:pPr lvl="1"/>
            <a:r>
              <a:rPr lang="en-US" altLang="de-DE" sz="2200"/>
              <a:t>Hashing techniques are adapted to allow the dynamic growth and shrinking of the number of file records.</a:t>
            </a:r>
          </a:p>
          <a:p>
            <a:pPr lvl="1"/>
            <a:r>
              <a:rPr lang="en-US" altLang="de-DE" sz="2200"/>
              <a:t>These techniques include the following:</a:t>
            </a:r>
            <a:r>
              <a:rPr lang="en-US" altLang="de-DE" sz="2200" b="1"/>
              <a:t> dynamic hashing, extendible hashing</a:t>
            </a:r>
            <a:r>
              <a:rPr lang="en-US" altLang="de-DE" sz="2200"/>
              <a:t>, and</a:t>
            </a:r>
            <a:r>
              <a:rPr lang="en-US" altLang="de-DE" sz="2200" b="1"/>
              <a:t> linear hashing.</a:t>
            </a:r>
          </a:p>
          <a:p>
            <a:r>
              <a:rPr lang="en-US" altLang="de-DE" sz="2400"/>
              <a:t>Both dynamic and extendible hashing use the </a:t>
            </a:r>
            <a:r>
              <a:rPr lang="en-US" altLang="de-DE" sz="2400" b="1"/>
              <a:t>binary representation</a:t>
            </a:r>
            <a:r>
              <a:rPr lang="en-US" altLang="de-DE" sz="2400"/>
              <a:t> of the hash value h(K) in order to access a </a:t>
            </a:r>
            <a:r>
              <a:rPr lang="en-US" altLang="de-DE" sz="2400" b="1"/>
              <a:t>directory</a:t>
            </a:r>
            <a:r>
              <a:rPr lang="en-US" altLang="de-DE" sz="2400"/>
              <a:t>.</a:t>
            </a:r>
          </a:p>
          <a:p>
            <a:pPr lvl="1"/>
            <a:r>
              <a:rPr lang="en-US" altLang="de-DE" sz="2200"/>
              <a:t>In dynamic hashing the directory is a binary tree.</a:t>
            </a:r>
          </a:p>
          <a:p>
            <a:pPr lvl="1"/>
            <a:r>
              <a:rPr lang="en-US" altLang="de-DE" sz="2200"/>
              <a:t>In extendible hashing the directory is an array of size 2</a:t>
            </a:r>
            <a:r>
              <a:rPr lang="en-US" altLang="de-DE" sz="2200" baseline="30000"/>
              <a:t>d</a:t>
            </a:r>
            <a:r>
              <a:rPr lang="en-US" altLang="de-DE" sz="2200"/>
              <a:t> where d is called the </a:t>
            </a:r>
            <a:r>
              <a:rPr lang="en-US" altLang="de-DE" sz="2200" b="1"/>
              <a:t>global depth</a:t>
            </a:r>
            <a:r>
              <a:rPr lang="en-US" altLang="de-DE" sz="2200"/>
              <a:t>. </a:t>
            </a:r>
          </a:p>
        </p:txBody>
      </p:sp>
      <p:sp>
        <p:nvSpPr>
          <p:cNvPr id="3" name="Foliennummernplatzhalter 2"/>
          <p:cNvSpPr>
            <a:spLocks noGrp="1"/>
          </p:cNvSpPr>
          <p:nvPr>
            <p:ph type="sldNum" sz="quarter" idx="12"/>
          </p:nvPr>
        </p:nvSpPr>
        <p:spPr/>
        <p:txBody>
          <a:bodyPr/>
          <a:lstStyle/>
          <a:p>
            <a:fld id="{B6F15528-21DE-4FAA-801E-634DDDAF4B2B}" type="slidenum">
              <a:rPr lang="en-US" smtClean="0"/>
              <a:pPr/>
              <a:t>62</a:t>
            </a:fld>
            <a:endParaRPr lang="en-US" dirty="0"/>
          </a:p>
        </p:txBody>
      </p:sp>
    </p:spTree>
    <p:extLst>
      <p:ext uri="{BB962C8B-B14F-4D97-AF65-F5344CB8AC3E}">
        <p14:creationId xmlns:p14="http://schemas.microsoft.com/office/powerpoint/2010/main" val="32617487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06" name="Rectangle 6"/>
          <p:cNvSpPr>
            <a:spLocks noGrp="1" noChangeArrowheads="1"/>
          </p:cNvSpPr>
          <p:nvPr>
            <p:ph type="title"/>
          </p:nvPr>
        </p:nvSpPr>
        <p:spPr/>
        <p:txBody>
          <a:bodyPr/>
          <a:lstStyle/>
          <a:p>
            <a:r>
              <a:rPr lang="en-US" altLang="de-DE" dirty="0"/>
              <a:t>Dynamic And Extendible Hashing (cont.)</a:t>
            </a:r>
          </a:p>
        </p:txBody>
      </p:sp>
      <p:sp>
        <p:nvSpPr>
          <p:cNvPr id="716807" name="Rectangle 7"/>
          <p:cNvSpPr>
            <a:spLocks noGrp="1" noChangeArrowheads="1"/>
          </p:cNvSpPr>
          <p:nvPr>
            <p:ph type="body" idx="1"/>
          </p:nvPr>
        </p:nvSpPr>
        <p:spPr/>
        <p:txBody>
          <a:bodyPr/>
          <a:lstStyle/>
          <a:p>
            <a:pPr>
              <a:lnSpc>
                <a:spcPct val="80000"/>
              </a:lnSpc>
            </a:pPr>
            <a:r>
              <a:rPr lang="en-US" altLang="de-DE" sz="2400"/>
              <a:t>The directories can be stored on disk, and they expand or shrink dynamically.</a:t>
            </a:r>
          </a:p>
          <a:p>
            <a:pPr lvl="1">
              <a:lnSpc>
                <a:spcPct val="80000"/>
              </a:lnSpc>
            </a:pPr>
            <a:r>
              <a:rPr lang="en-US" altLang="de-DE" sz="2200"/>
              <a:t>Directory entries point to the disk blocks that contain the stored records.</a:t>
            </a:r>
          </a:p>
          <a:p>
            <a:pPr>
              <a:lnSpc>
                <a:spcPct val="80000"/>
              </a:lnSpc>
            </a:pPr>
            <a:r>
              <a:rPr lang="en-US" altLang="de-DE" sz="2400"/>
              <a:t>An insertion in a disk block that is full causes the block to split into two blocks and the records are redistributed among the two blocks.</a:t>
            </a:r>
          </a:p>
          <a:p>
            <a:pPr lvl="1">
              <a:lnSpc>
                <a:spcPct val="80000"/>
              </a:lnSpc>
            </a:pPr>
            <a:r>
              <a:rPr lang="en-US" altLang="de-DE" sz="2200"/>
              <a:t>The directory is updated appropriately.</a:t>
            </a:r>
          </a:p>
          <a:p>
            <a:pPr>
              <a:lnSpc>
                <a:spcPct val="80000"/>
              </a:lnSpc>
            </a:pPr>
            <a:r>
              <a:rPr lang="en-US" altLang="de-DE" sz="2400"/>
              <a:t>Dynamic and extendible hashing do not require an overflow area. </a:t>
            </a:r>
          </a:p>
          <a:p>
            <a:pPr>
              <a:lnSpc>
                <a:spcPct val="80000"/>
              </a:lnSpc>
            </a:pPr>
            <a:r>
              <a:rPr lang="en-US" altLang="de-DE" sz="2400"/>
              <a:t>Linear hashing does require an overflow area but does not use a directory.</a:t>
            </a:r>
          </a:p>
          <a:p>
            <a:pPr lvl="1">
              <a:lnSpc>
                <a:spcPct val="80000"/>
              </a:lnSpc>
            </a:pPr>
            <a:r>
              <a:rPr lang="en-US" altLang="de-DE" sz="2200"/>
              <a:t>Blocks are split in </a:t>
            </a:r>
            <a:r>
              <a:rPr lang="en-US" altLang="de-DE" sz="2200" i="1"/>
              <a:t>linear order</a:t>
            </a:r>
            <a:r>
              <a:rPr lang="en-US" altLang="de-DE" sz="2200"/>
              <a:t> as the file expands.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63</a:t>
            </a:fld>
            <a:endParaRPr lang="en-US" dirty="0"/>
          </a:p>
        </p:txBody>
      </p:sp>
    </p:spTree>
    <p:extLst>
      <p:ext uri="{BB962C8B-B14F-4D97-AF65-F5344CB8AC3E}">
        <p14:creationId xmlns:p14="http://schemas.microsoft.com/office/powerpoint/2010/main" val="20280667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855" name="Rectangle 7"/>
          <p:cNvSpPr>
            <a:spLocks noGrp="1" noChangeArrowheads="1"/>
          </p:cNvSpPr>
          <p:nvPr>
            <p:ph type="title"/>
          </p:nvPr>
        </p:nvSpPr>
        <p:spPr>
          <a:xfrm>
            <a:off x="139700" y="152400"/>
            <a:ext cx="2146300" cy="1143000"/>
          </a:xfrm>
        </p:spPr>
        <p:txBody>
          <a:bodyPr>
            <a:normAutofit/>
          </a:bodyPr>
          <a:lstStyle/>
          <a:p>
            <a:pPr algn="ctr"/>
            <a:r>
              <a:rPr lang="en-US" altLang="de-DE" sz="3200" dirty="0">
                <a:solidFill>
                  <a:schemeClr val="tx1"/>
                </a:solidFill>
                <a:latin typeface="Times New Roman" panose="02020603050405020304" pitchFamily="18" charset="0"/>
                <a:cs typeface="Times New Roman" panose="02020603050405020304" pitchFamily="18" charset="0"/>
              </a:rPr>
              <a:t>Extendible Hashing</a:t>
            </a:r>
          </a:p>
        </p:txBody>
      </p:sp>
      <p:pic>
        <p:nvPicPr>
          <p:cNvPr id="718858" name="Picture 10" descr="Pink tissue pap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74900" y="0"/>
            <a:ext cx="6486525" cy="6629400"/>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liennummernplatzhalter 2"/>
          <p:cNvSpPr>
            <a:spLocks noGrp="1"/>
          </p:cNvSpPr>
          <p:nvPr>
            <p:ph type="sldNum" sz="quarter" idx="12"/>
          </p:nvPr>
        </p:nvSpPr>
        <p:spPr/>
        <p:txBody>
          <a:bodyPr/>
          <a:lstStyle/>
          <a:p>
            <a:fld id="{B6F15528-21DE-4FAA-801E-634DDDAF4B2B}" type="slidenum">
              <a:rPr lang="en-US" smtClean="0"/>
              <a:pPr/>
              <a:t>64</a:t>
            </a:fld>
            <a:endParaRPr lang="en-US" dirty="0"/>
          </a:p>
        </p:txBody>
      </p:sp>
    </p:spTree>
    <p:extLst>
      <p:ext uri="{BB962C8B-B14F-4D97-AF65-F5344CB8AC3E}">
        <p14:creationId xmlns:p14="http://schemas.microsoft.com/office/powerpoint/2010/main" val="4390248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defRPr/>
            </a:pPr>
            <a:r>
              <a:rPr lang="en-US" dirty="0" smtClean="0"/>
              <a:t>Division-Remainder Method</a:t>
            </a:r>
          </a:p>
        </p:txBody>
      </p:sp>
      <p:sp>
        <p:nvSpPr>
          <p:cNvPr id="107523" name="Rectangle 3"/>
          <p:cNvSpPr>
            <a:spLocks noGrp="1" noChangeArrowheads="1"/>
          </p:cNvSpPr>
          <p:nvPr>
            <p:ph type="body" idx="1"/>
          </p:nvPr>
        </p:nvSpPr>
        <p:spPr/>
        <p:txBody>
          <a:bodyPr/>
          <a:lstStyle/>
          <a:p>
            <a:pPr>
              <a:defRPr/>
            </a:pPr>
            <a:r>
              <a:rPr lang="en-US" dirty="0" smtClean="0"/>
              <a:t>Divide the key value of the record that we want to insert or retrieve by the number of record locations that we have reserved.</a:t>
            </a:r>
          </a:p>
          <a:p>
            <a:pPr>
              <a:defRPr/>
            </a:pPr>
            <a:endParaRPr lang="en-US" dirty="0" smtClean="0"/>
          </a:p>
          <a:p>
            <a:pPr>
              <a:defRPr/>
            </a:pPr>
            <a:r>
              <a:rPr lang="en-US" dirty="0" smtClean="0"/>
              <a:t>Perform the division, discard the quotient, and use the remainder to tell us where to locate the record.</a:t>
            </a:r>
          </a:p>
        </p:txBody>
      </p:sp>
      <p:sp>
        <p:nvSpPr>
          <p:cNvPr id="2" name="Foliennummernplatzhalter 1"/>
          <p:cNvSpPr>
            <a:spLocks noGrp="1"/>
          </p:cNvSpPr>
          <p:nvPr>
            <p:ph type="sldNum" sz="quarter" idx="12"/>
          </p:nvPr>
        </p:nvSpPr>
        <p:spPr/>
        <p:txBody>
          <a:bodyPr/>
          <a:lstStyle/>
          <a:p>
            <a:fld id="{B6F15528-21DE-4FAA-801E-634DDDAF4B2B}" type="slidenum">
              <a:rPr lang="en-US" smtClean="0"/>
              <a:pPr/>
              <a:t>65</a:t>
            </a:fld>
            <a:endParaRPr lang="en-US" dirty="0"/>
          </a:p>
        </p:txBody>
      </p:sp>
    </p:spTree>
    <p:extLst>
      <p:ext uri="{BB962C8B-B14F-4D97-AF65-F5344CB8AC3E}">
        <p14:creationId xmlns:p14="http://schemas.microsoft.com/office/powerpoint/2010/main" val="30908741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A Hashed File</a:t>
            </a:r>
          </a:p>
        </p:txBody>
      </p:sp>
      <p:sp>
        <p:nvSpPr>
          <p:cNvPr id="108551" name="Rectangle 7"/>
          <p:cNvSpPr>
            <a:spLocks noGrp="1" noChangeArrowheads="1"/>
          </p:cNvSpPr>
          <p:nvPr>
            <p:ph type="body" sz="half" idx="2"/>
          </p:nvPr>
        </p:nvSpPr>
        <p:spPr/>
        <p:txBody>
          <a:bodyPr/>
          <a:lstStyle/>
          <a:p>
            <a:pPr>
              <a:defRPr/>
            </a:pPr>
            <a:r>
              <a:rPr lang="en-US" sz="2400" dirty="0" smtClean="0"/>
              <a:t>Storage area for 50 records plus overflow records.</a:t>
            </a:r>
          </a:p>
          <a:p>
            <a:pPr>
              <a:defRPr/>
            </a:pPr>
            <a:endParaRPr lang="en-US" sz="2400" dirty="0" smtClean="0"/>
          </a:p>
          <a:p>
            <a:pPr>
              <a:defRPr/>
            </a:pPr>
            <a:r>
              <a:rPr lang="en-US" sz="2400" dirty="0" smtClean="0"/>
              <a:t>Collision - more than one key value hashes to the same location.</a:t>
            </a:r>
          </a:p>
          <a:p>
            <a:pPr lvl="1">
              <a:defRPr/>
            </a:pPr>
            <a:r>
              <a:rPr lang="en-US" sz="2000" dirty="0" smtClean="0"/>
              <a:t>The two key values are called “synonyms.”</a:t>
            </a:r>
          </a:p>
          <a:p>
            <a:pPr>
              <a:defRPr/>
            </a:pPr>
            <a:endParaRPr lang="en-US" sz="2400" dirty="0" smtClean="0"/>
          </a:p>
          <a:p>
            <a:pPr eaLnBrk="1" hangingPunct="1">
              <a:buFont typeface="Symbol" charset="2"/>
              <a:buChar char="¨"/>
              <a:defRPr/>
            </a:pPr>
            <a:endParaRPr lang="en-US" sz="2400" dirty="0" smtClean="0"/>
          </a:p>
        </p:txBody>
      </p:sp>
      <p:pic>
        <p:nvPicPr>
          <p:cNvPr id="48133" name="Picture 9" descr="c02f019.jpg                                                    0000C64C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2224088"/>
            <a:ext cx="4038600" cy="3281362"/>
          </a:xfrm>
        </p:spPr>
      </p:pic>
      <p:sp>
        <p:nvSpPr>
          <p:cNvPr id="3" name="Foliennummernplatzhalter 2"/>
          <p:cNvSpPr>
            <a:spLocks noGrp="1"/>
          </p:cNvSpPr>
          <p:nvPr>
            <p:ph type="sldNum" sz="quarter" idx="12"/>
          </p:nvPr>
        </p:nvSpPr>
        <p:spPr/>
        <p:txBody>
          <a:bodyPr vert="horz" lIns="0" tIns="0" rIns="0" bIns="0" anchor="b"/>
          <a:lstStyle/>
          <a:p>
            <a:fld id="{530738AE-F1A0-4F5E-B9C7-2C41E0D0806C}" type="slidenum">
              <a:rPr lang="en-US" altLang="de-DE" smtClean="0">
                <a:latin typeface="Times New Roman" panose="02020603050405020304" pitchFamily="18" charset="0"/>
                <a:cs typeface="Times New Roman" panose="02020603050405020304" pitchFamily="18" charset="0"/>
              </a:rPr>
              <a:pPr/>
              <a:t>66</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361103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eaLnBrk="1" hangingPunct="1">
              <a:defRPr/>
            </a:pPr>
            <a:r>
              <a:rPr lang="en-US" smtClean="0"/>
              <a:t>Hashed Files</a:t>
            </a:r>
          </a:p>
        </p:txBody>
      </p:sp>
      <p:sp>
        <p:nvSpPr>
          <p:cNvPr id="110596" name="Rectangle 4"/>
          <p:cNvSpPr>
            <a:spLocks noGrp="1" noChangeArrowheads="1"/>
          </p:cNvSpPr>
          <p:nvPr>
            <p:ph type="body" idx="1"/>
          </p:nvPr>
        </p:nvSpPr>
        <p:spPr/>
        <p:txBody>
          <a:bodyPr/>
          <a:lstStyle/>
          <a:p>
            <a:pPr>
              <a:lnSpc>
                <a:spcPct val="90000"/>
              </a:lnSpc>
              <a:defRPr/>
            </a:pPr>
            <a:r>
              <a:rPr lang="en-US" sz="2800" dirty="0" smtClean="0"/>
              <a:t>Hashing disallows any sequential storage based on a set of field values.</a:t>
            </a:r>
          </a:p>
          <a:p>
            <a:pPr>
              <a:lnSpc>
                <a:spcPct val="90000"/>
              </a:lnSpc>
              <a:defRPr/>
            </a:pPr>
            <a:endParaRPr lang="en-US" sz="2800" dirty="0" smtClean="0"/>
          </a:p>
          <a:p>
            <a:pPr>
              <a:lnSpc>
                <a:spcPct val="90000"/>
              </a:lnSpc>
              <a:defRPr/>
            </a:pPr>
            <a:r>
              <a:rPr lang="en-US" sz="2800" dirty="0" smtClean="0"/>
              <a:t>A file can only be hashed once, based on the values of a single field or a single combination of fields.</a:t>
            </a:r>
          </a:p>
          <a:p>
            <a:pPr>
              <a:lnSpc>
                <a:spcPct val="90000"/>
              </a:lnSpc>
              <a:defRPr/>
            </a:pPr>
            <a:endParaRPr lang="en-US" sz="2800" dirty="0" smtClean="0"/>
          </a:p>
          <a:p>
            <a:pPr>
              <a:lnSpc>
                <a:spcPct val="90000"/>
              </a:lnSpc>
              <a:defRPr/>
            </a:pPr>
            <a:r>
              <a:rPr lang="en-US" sz="2800" dirty="0" smtClean="0"/>
              <a:t>If a file is hashed on one field, direct access based on another field can be achieved by building an index on the other field.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67</a:t>
            </a:fld>
            <a:endParaRPr lang="en-US" dirty="0"/>
          </a:p>
        </p:txBody>
      </p:sp>
    </p:spTree>
    <p:extLst>
      <p:ext uri="{BB962C8B-B14F-4D97-AF65-F5344CB8AC3E}">
        <p14:creationId xmlns:p14="http://schemas.microsoft.com/office/powerpoint/2010/main" val="7232827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eaLnBrk="1" hangingPunct="1">
              <a:defRPr/>
            </a:pPr>
            <a:r>
              <a:rPr lang="en-US" dirty="0" smtClean="0"/>
              <a:t>Hashed </a:t>
            </a:r>
            <a:r>
              <a:rPr lang="en-US" dirty="0" smtClean="0"/>
              <a:t>Files (cont.)</a:t>
            </a:r>
            <a:endParaRPr lang="en-US" dirty="0" smtClean="0"/>
          </a:p>
        </p:txBody>
      </p:sp>
      <p:sp>
        <p:nvSpPr>
          <p:cNvPr id="112643" name="Rectangle 3"/>
          <p:cNvSpPr>
            <a:spLocks noGrp="1" noChangeArrowheads="1"/>
          </p:cNvSpPr>
          <p:nvPr>
            <p:ph type="body" idx="1"/>
          </p:nvPr>
        </p:nvSpPr>
        <p:spPr/>
        <p:txBody>
          <a:bodyPr>
            <a:normAutofit lnSpcReduction="10000"/>
          </a:bodyPr>
          <a:lstStyle/>
          <a:p>
            <a:pPr>
              <a:lnSpc>
                <a:spcPct val="90000"/>
              </a:lnSpc>
              <a:defRPr/>
            </a:pPr>
            <a:r>
              <a:rPr lang="en-US" sz="2800" dirty="0" smtClean="0"/>
              <a:t>Many hashing routines have been developed.</a:t>
            </a:r>
          </a:p>
          <a:p>
            <a:pPr>
              <a:lnSpc>
                <a:spcPct val="90000"/>
              </a:lnSpc>
              <a:defRPr/>
            </a:pPr>
            <a:endParaRPr lang="en-US" sz="2800" dirty="0" smtClean="0"/>
          </a:p>
          <a:p>
            <a:pPr>
              <a:lnSpc>
                <a:spcPct val="90000"/>
              </a:lnSpc>
              <a:defRPr/>
            </a:pPr>
            <a:r>
              <a:rPr lang="en-US" sz="2800" dirty="0" smtClean="0"/>
              <a:t>The goal is to minimize the number of collisions, which can slow down retrieval performance.</a:t>
            </a:r>
          </a:p>
          <a:p>
            <a:pPr>
              <a:lnSpc>
                <a:spcPct val="90000"/>
              </a:lnSpc>
              <a:defRPr/>
            </a:pPr>
            <a:endParaRPr lang="en-US" sz="2800" dirty="0" smtClean="0"/>
          </a:p>
          <a:p>
            <a:pPr>
              <a:lnSpc>
                <a:spcPct val="90000"/>
              </a:lnSpc>
              <a:defRPr/>
            </a:pPr>
            <a:r>
              <a:rPr lang="en-US" sz="2800" dirty="0" smtClean="0"/>
              <a:t>In practice, several hashing routines are tested on a file to determine the best “fit.” </a:t>
            </a:r>
          </a:p>
          <a:p>
            <a:pPr>
              <a:lnSpc>
                <a:spcPct val="90000"/>
              </a:lnSpc>
              <a:defRPr/>
            </a:pPr>
            <a:endParaRPr lang="en-US" sz="2800" dirty="0" smtClean="0"/>
          </a:p>
          <a:p>
            <a:pPr>
              <a:lnSpc>
                <a:spcPct val="90000"/>
              </a:lnSpc>
              <a:defRPr/>
            </a:pPr>
            <a:r>
              <a:rPr lang="en-US" sz="2800" dirty="0" smtClean="0"/>
              <a:t>Even a relatively simple procedure like the division-remainder method can be fine-tuned.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68</a:t>
            </a:fld>
            <a:endParaRPr lang="en-US" dirty="0"/>
          </a:p>
        </p:txBody>
      </p:sp>
    </p:spTree>
    <p:extLst>
      <p:ext uri="{BB962C8B-B14F-4D97-AF65-F5344CB8AC3E}">
        <p14:creationId xmlns:p14="http://schemas.microsoft.com/office/powerpoint/2010/main" val="16652333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pPr eaLnBrk="1" hangingPunct="1">
              <a:defRPr/>
            </a:pPr>
            <a:r>
              <a:rPr lang="en-US" dirty="0" smtClean="0"/>
              <a:t>Hashed </a:t>
            </a:r>
            <a:r>
              <a:rPr lang="en-US" dirty="0" smtClean="0"/>
              <a:t>Files (cont.)</a:t>
            </a:r>
            <a:endParaRPr lang="en-US" dirty="0" smtClean="0"/>
          </a:p>
        </p:txBody>
      </p:sp>
      <p:sp>
        <p:nvSpPr>
          <p:cNvPr id="113667" name="Rectangle 3"/>
          <p:cNvSpPr>
            <a:spLocks noGrp="1" noChangeArrowheads="1"/>
          </p:cNvSpPr>
          <p:nvPr>
            <p:ph type="body" idx="1"/>
          </p:nvPr>
        </p:nvSpPr>
        <p:spPr/>
        <p:txBody>
          <a:bodyPr/>
          <a:lstStyle/>
          <a:p>
            <a:pPr>
              <a:defRPr/>
            </a:pPr>
            <a:r>
              <a:rPr lang="en-US" dirty="0" smtClean="0"/>
              <a:t>A hashed file must occasionally be reorganized after so many collisions have occurred that performance is degraded to an unacceptable level.</a:t>
            </a:r>
          </a:p>
          <a:p>
            <a:pPr>
              <a:defRPr/>
            </a:pPr>
            <a:endParaRPr lang="en-US" dirty="0" smtClean="0"/>
          </a:p>
          <a:p>
            <a:pPr>
              <a:defRPr/>
            </a:pPr>
            <a:r>
              <a:rPr lang="en-US" dirty="0" smtClean="0"/>
              <a:t>A new storage area with a new number of storage locations is chosen, and the process starts all over again.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69</a:t>
            </a:fld>
            <a:endParaRPr lang="en-US" dirty="0"/>
          </a:p>
        </p:txBody>
      </p:sp>
    </p:spTree>
    <p:extLst>
      <p:ext uri="{BB962C8B-B14F-4D97-AF65-F5344CB8AC3E}">
        <p14:creationId xmlns:p14="http://schemas.microsoft.com/office/powerpoint/2010/main" val="28504142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normAutofit/>
          </a:bodyPr>
          <a:lstStyle/>
          <a:p>
            <a:pPr eaLnBrk="1" hangingPunct="1">
              <a:defRPr/>
            </a:pPr>
            <a:r>
              <a:rPr lang="en-US" dirty="0" smtClean="0"/>
              <a:t>Inputs to </a:t>
            </a:r>
            <a:r>
              <a:rPr lang="en-US" dirty="0" smtClean="0"/>
              <a:t>Physical Database </a:t>
            </a:r>
            <a:r>
              <a:rPr lang="en-US" dirty="0" smtClean="0"/>
              <a:t>Design</a:t>
            </a:r>
          </a:p>
        </p:txBody>
      </p:sp>
      <p:sp>
        <p:nvSpPr>
          <p:cNvPr id="53251" name="Rectangle 3"/>
          <p:cNvSpPr>
            <a:spLocks noGrp="1" noChangeArrowheads="1"/>
          </p:cNvSpPr>
          <p:nvPr>
            <p:ph type="body" idx="1"/>
          </p:nvPr>
        </p:nvSpPr>
        <p:spPr/>
        <p:txBody>
          <a:bodyPr/>
          <a:lstStyle/>
          <a:p>
            <a:pPr>
              <a:defRPr/>
            </a:pPr>
            <a:r>
              <a:rPr lang="en-US" dirty="0" smtClean="0"/>
              <a:t>Physical database design starts where logical database design ends. </a:t>
            </a:r>
          </a:p>
          <a:p>
            <a:pPr>
              <a:defRPr/>
            </a:pPr>
            <a:endParaRPr lang="en-US" dirty="0" smtClean="0"/>
          </a:p>
          <a:p>
            <a:pPr>
              <a:defRPr/>
            </a:pPr>
            <a:r>
              <a:rPr lang="en-US" dirty="0" smtClean="0"/>
              <a:t>The well structured relational tables produced by the conversion from ERDs or by the data normalization process form the starting point for physical database design.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70</a:t>
            </a:fld>
            <a:endParaRPr lang="en-US" dirty="0"/>
          </a:p>
        </p:txBody>
      </p:sp>
    </p:spTree>
    <p:extLst>
      <p:ext uri="{BB962C8B-B14F-4D97-AF65-F5344CB8AC3E}">
        <p14:creationId xmlns:p14="http://schemas.microsoft.com/office/powerpoint/2010/main" val="17320580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defRPr/>
            </a:pPr>
            <a:r>
              <a:rPr lang="en-US" dirty="0" smtClean="0"/>
              <a:t>More Inputs to Physical Database Design</a:t>
            </a:r>
          </a:p>
        </p:txBody>
      </p:sp>
      <p:sp>
        <p:nvSpPr>
          <p:cNvPr id="54279" name="Rectangle 7"/>
          <p:cNvSpPr>
            <a:spLocks noGrp="1" noChangeArrowheads="1"/>
          </p:cNvSpPr>
          <p:nvPr>
            <p:ph type="body" idx="1"/>
          </p:nvPr>
        </p:nvSpPr>
        <p:spPr>
          <a:xfrm>
            <a:off x="76200" y="1066800"/>
            <a:ext cx="8839200" cy="5410200"/>
          </a:xfrm>
        </p:spPr>
        <p:txBody>
          <a:bodyPr>
            <a:normAutofit/>
          </a:bodyPr>
          <a:lstStyle/>
          <a:p>
            <a:pPr eaLnBrk="1" hangingPunct="1">
              <a:lnSpc>
                <a:spcPct val="90000"/>
              </a:lnSpc>
              <a:buFont typeface="Symbol" charset="2"/>
              <a:buNone/>
              <a:defRPr/>
            </a:pPr>
            <a:r>
              <a:rPr lang="en-US" sz="1800" u="sng" dirty="0" smtClean="0"/>
              <a:t>Inputs Into the Physical Database Design Process</a:t>
            </a:r>
          </a:p>
          <a:p>
            <a:pPr>
              <a:lnSpc>
                <a:spcPct val="90000"/>
              </a:lnSpc>
              <a:defRPr/>
            </a:pPr>
            <a:r>
              <a:rPr lang="en-US" sz="1800" dirty="0" smtClean="0"/>
              <a:t>The Tables Produced by the Logical Database Design Process</a:t>
            </a:r>
          </a:p>
          <a:p>
            <a:pPr>
              <a:lnSpc>
                <a:spcPct val="90000"/>
              </a:lnSpc>
              <a:defRPr/>
            </a:pPr>
            <a:r>
              <a:rPr lang="en-US" sz="1800" dirty="0" smtClean="0"/>
              <a:t>Business Environment Requirements</a:t>
            </a:r>
          </a:p>
          <a:p>
            <a:pPr lvl="1">
              <a:lnSpc>
                <a:spcPct val="90000"/>
              </a:lnSpc>
              <a:defRPr/>
            </a:pPr>
            <a:r>
              <a:rPr lang="en-US" sz="1600" dirty="0" smtClean="0"/>
              <a:t>Response Time Requirements</a:t>
            </a:r>
          </a:p>
          <a:p>
            <a:pPr lvl="1">
              <a:lnSpc>
                <a:spcPct val="90000"/>
              </a:lnSpc>
              <a:defRPr/>
            </a:pPr>
            <a:r>
              <a:rPr lang="en-US" sz="1600" dirty="0" smtClean="0"/>
              <a:t>Throughput Requirements</a:t>
            </a:r>
          </a:p>
          <a:p>
            <a:pPr>
              <a:lnSpc>
                <a:spcPct val="90000"/>
              </a:lnSpc>
              <a:defRPr/>
            </a:pPr>
            <a:r>
              <a:rPr lang="en-US" sz="1800" dirty="0" smtClean="0"/>
              <a:t>Data Characteristics</a:t>
            </a:r>
          </a:p>
          <a:p>
            <a:pPr lvl="1">
              <a:lnSpc>
                <a:spcPct val="90000"/>
              </a:lnSpc>
              <a:defRPr/>
            </a:pPr>
            <a:r>
              <a:rPr lang="en-US" sz="1600" dirty="0" smtClean="0"/>
              <a:t>Data Volume Assessment</a:t>
            </a:r>
          </a:p>
          <a:p>
            <a:pPr lvl="1">
              <a:lnSpc>
                <a:spcPct val="90000"/>
              </a:lnSpc>
              <a:defRPr/>
            </a:pPr>
            <a:r>
              <a:rPr lang="en-US" sz="1600" dirty="0" smtClean="0"/>
              <a:t>Data Volatility</a:t>
            </a:r>
          </a:p>
          <a:p>
            <a:pPr>
              <a:lnSpc>
                <a:spcPct val="90000"/>
              </a:lnSpc>
              <a:defRPr/>
            </a:pPr>
            <a:r>
              <a:rPr lang="en-US" sz="1800" dirty="0" smtClean="0"/>
              <a:t>Application Characteristics</a:t>
            </a:r>
          </a:p>
          <a:p>
            <a:pPr lvl="1">
              <a:lnSpc>
                <a:spcPct val="90000"/>
              </a:lnSpc>
              <a:defRPr/>
            </a:pPr>
            <a:r>
              <a:rPr lang="en-US" sz="1600" dirty="0" smtClean="0"/>
              <a:t>Application Data Requirements</a:t>
            </a:r>
          </a:p>
          <a:p>
            <a:pPr lvl="1">
              <a:lnSpc>
                <a:spcPct val="90000"/>
              </a:lnSpc>
              <a:defRPr/>
            </a:pPr>
            <a:r>
              <a:rPr lang="en-US" sz="1600" dirty="0" smtClean="0"/>
              <a:t>Application Priorities</a:t>
            </a:r>
          </a:p>
          <a:p>
            <a:pPr>
              <a:lnSpc>
                <a:spcPct val="90000"/>
              </a:lnSpc>
              <a:defRPr/>
            </a:pPr>
            <a:r>
              <a:rPr lang="en-US" sz="1800" dirty="0" smtClean="0"/>
              <a:t>Operational Requirements</a:t>
            </a:r>
          </a:p>
          <a:p>
            <a:pPr lvl="1">
              <a:lnSpc>
                <a:spcPct val="90000"/>
              </a:lnSpc>
              <a:defRPr/>
            </a:pPr>
            <a:r>
              <a:rPr lang="en-US" sz="1600" dirty="0" smtClean="0"/>
              <a:t>Data Security Concerns</a:t>
            </a:r>
          </a:p>
          <a:p>
            <a:pPr lvl="1">
              <a:lnSpc>
                <a:spcPct val="90000"/>
              </a:lnSpc>
              <a:defRPr/>
            </a:pPr>
            <a:r>
              <a:rPr lang="en-US" sz="1600" dirty="0" smtClean="0"/>
              <a:t>Backup and Recovery Concerns</a:t>
            </a:r>
          </a:p>
          <a:p>
            <a:pPr>
              <a:lnSpc>
                <a:spcPct val="90000"/>
              </a:lnSpc>
              <a:defRPr/>
            </a:pPr>
            <a:r>
              <a:rPr lang="en-US" sz="1800" dirty="0" smtClean="0"/>
              <a:t>Hardware and Software Characteristics</a:t>
            </a:r>
          </a:p>
          <a:p>
            <a:pPr lvl="1">
              <a:lnSpc>
                <a:spcPct val="90000"/>
              </a:lnSpc>
              <a:defRPr/>
            </a:pPr>
            <a:r>
              <a:rPr lang="en-US" sz="1600" dirty="0" smtClean="0"/>
              <a:t>DBMS Characteristics</a:t>
            </a:r>
          </a:p>
          <a:p>
            <a:pPr lvl="1">
              <a:lnSpc>
                <a:spcPct val="90000"/>
              </a:lnSpc>
              <a:defRPr/>
            </a:pPr>
            <a:r>
              <a:rPr lang="en-US" sz="1600" dirty="0" smtClean="0"/>
              <a:t>Hardware Characteristics</a:t>
            </a:r>
          </a:p>
          <a:p>
            <a:pPr>
              <a:lnSpc>
                <a:spcPct val="90000"/>
              </a:lnSpc>
              <a:defRPr/>
            </a:pPr>
            <a:endParaRPr lang="en-US" sz="1600" dirty="0" smtClean="0"/>
          </a:p>
        </p:txBody>
      </p:sp>
      <p:sp>
        <p:nvSpPr>
          <p:cNvPr id="2" name="Foliennummernplatzhalter 1"/>
          <p:cNvSpPr>
            <a:spLocks noGrp="1"/>
          </p:cNvSpPr>
          <p:nvPr>
            <p:ph type="sldNum" sz="quarter" idx="12"/>
          </p:nvPr>
        </p:nvSpPr>
        <p:spPr/>
        <p:txBody>
          <a:bodyPr/>
          <a:lstStyle/>
          <a:p>
            <a:fld id="{B6F15528-21DE-4FAA-801E-634DDDAF4B2B}" type="slidenum">
              <a:rPr lang="en-US" smtClean="0"/>
              <a:pPr/>
              <a:t>71</a:t>
            </a:fld>
            <a:endParaRPr lang="en-US" dirty="0"/>
          </a:p>
        </p:txBody>
      </p:sp>
    </p:spTree>
    <p:extLst>
      <p:ext uri="{BB962C8B-B14F-4D97-AF65-F5344CB8AC3E}">
        <p14:creationId xmlns:p14="http://schemas.microsoft.com/office/powerpoint/2010/main" val="14091603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277813"/>
            <a:ext cx="8305800" cy="1703387"/>
          </a:xfrm>
        </p:spPr>
        <p:txBody>
          <a:bodyPr/>
          <a:lstStyle/>
          <a:p>
            <a:pPr eaLnBrk="1" hangingPunct="1">
              <a:defRPr/>
            </a:pPr>
            <a:r>
              <a:rPr lang="en-US" smtClean="0"/>
              <a:t>The Tables Produced by the Logical Database Design Process</a:t>
            </a:r>
          </a:p>
        </p:txBody>
      </p:sp>
      <p:sp>
        <p:nvSpPr>
          <p:cNvPr id="55299" name="Rectangle 3"/>
          <p:cNvSpPr>
            <a:spLocks noGrp="1" noChangeArrowheads="1"/>
          </p:cNvSpPr>
          <p:nvPr>
            <p:ph type="body" idx="1"/>
          </p:nvPr>
        </p:nvSpPr>
        <p:spPr>
          <a:xfrm>
            <a:off x="457200" y="2362200"/>
            <a:ext cx="8229600" cy="3768725"/>
          </a:xfrm>
        </p:spPr>
        <p:txBody>
          <a:bodyPr/>
          <a:lstStyle/>
          <a:p>
            <a:pPr>
              <a:lnSpc>
                <a:spcPct val="90000"/>
              </a:lnSpc>
              <a:defRPr/>
            </a:pPr>
            <a:r>
              <a:rPr lang="en-US" sz="2800" dirty="0" smtClean="0"/>
              <a:t>Form the starting point of the physical database design process.</a:t>
            </a:r>
          </a:p>
          <a:p>
            <a:pPr>
              <a:lnSpc>
                <a:spcPct val="90000"/>
              </a:lnSpc>
              <a:defRPr/>
            </a:pPr>
            <a:endParaRPr lang="en-US" sz="2800" dirty="0" smtClean="0"/>
          </a:p>
          <a:p>
            <a:pPr>
              <a:lnSpc>
                <a:spcPct val="90000"/>
              </a:lnSpc>
              <a:defRPr/>
            </a:pPr>
            <a:r>
              <a:rPr lang="en-US" sz="2800" dirty="0" smtClean="0"/>
              <a:t>Reflect all of the data in the business environment.</a:t>
            </a:r>
          </a:p>
          <a:p>
            <a:pPr>
              <a:lnSpc>
                <a:spcPct val="90000"/>
              </a:lnSpc>
              <a:defRPr/>
            </a:pPr>
            <a:endParaRPr lang="en-US" sz="2800" dirty="0" smtClean="0"/>
          </a:p>
          <a:p>
            <a:pPr>
              <a:lnSpc>
                <a:spcPct val="90000"/>
              </a:lnSpc>
              <a:defRPr/>
            </a:pPr>
            <a:r>
              <a:rPr lang="en-US" sz="2800" dirty="0" smtClean="0"/>
              <a:t>Are likely to be unacceptable from a performance point of view and must be modified in physical database design.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72</a:t>
            </a:fld>
            <a:endParaRPr lang="en-US" dirty="0"/>
          </a:p>
        </p:txBody>
      </p:sp>
    </p:spTree>
    <p:extLst>
      <p:ext uri="{BB962C8B-B14F-4D97-AF65-F5344CB8AC3E}">
        <p14:creationId xmlns:p14="http://schemas.microsoft.com/office/powerpoint/2010/main" val="5350283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0902" name="Rectangle 6"/>
          <p:cNvSpPr>
            <a:spLocks noGrp="1" noChangeArrowheads="1"/>
          </p:cNvSpPr>
          <p:nvPr>
            <p:ph type="title"/>
          </p:nvPr>
        </p:nvSpPr>
        <p:spPr/>
        <p:txBody>
          <a:bodyPr>
            <a:normAutofit fontScale="90000"/>
          </a:bodyPr>
          <a:lstStyle/>
          <a:p>
            <a:r>
              <a:rPr lang="en-US" altLang="de-DE"/>
              <a:t>Parallelizing Disk Access using RAID Technology.</a:t>
            </a:r>
          </a:p>
        </p:txBody>
      </p:sp>
      <p:sp>
        <p:nvSpPr>
          <p:cNvPr id="720903" name="Rectangle 7"/>
          <p:cNvSpPr>
            <a:spLocks noGrp="1" noChangeArrowheads="1"/>
          </p:cNvSpPr>
          <p:nvPr>
            <p:ph type="body" idx="1"/>
          </p:nvPr>
        </p:nvSpPr>
        <p:spPr/>
        <p:txBody>
          <a:bodyPr/>
          <a:lstStyle/>
          <a:p>
            <a:pPr>
              <a:lnSpc>
                <a:spcPct val="90000"/>
              </a:lnSpc>
            </a:pPr>
            <a:r>
              <a:rPr lang="en-US" altLang="de-DE"/>
              <a:t>Secondary storage technology must take steps to keep up in performance and reliability with processor technology.</a:t>
            </a:r>
          </a:p>
          <a:p>
            <a:pPr>
              <a:lnSpc>
                <a:spcPct val="90000"/>
              </a:lnSpc>
            </a:pPr>
            <a:r>
              <a:rPr lang="en-US" altLang="de-DE"/>
              <a:t>A major advance in secondary storage technology is represented by the development of </a:t>
            </a:r>
            <a:r>
              <a:rPr lang="en-US" altLang="de-DE" b="1"/>
              <a:t>RAID</a:t>
            </a:r>
            <a:r>
              <a:rPr lang="en-US" altLang="de-DE"/>
              <a:t>, which originally stood for </a:t>
            </a:r>
            <a:r>
              <a:rPr lang="en-US" altLang="de-DE" b="1"/>
              <a:t>Redundant Arrays of Inexpensive Disks</a:t>
            </a:r>
            <a:r>
              <a:rPr lang="en-US" altLang="de-DE"/>
              <a:t>. </a:t>
            </a:r>
          </a:p>
          <a:p>
            <a:pPr>
              <a:lnSpc>
                <a:spcPct val="90000"/>
              </a:lnSpc>
            </a:pPr>
            <a:r>
              <a:rPr lang="en-US" altLang="de-DE"/>
              <a:t>The main goal of RAID is to even out the widely different rates of performance improvement of disks against those in memory and microprocessors.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73</a:t>
            </a:fld>
            <a:endParaRPr lang="en-US" dirty="0"/>
          </a:p>
        </p:txBody>
      </p:sp>
    </p:spTree>
    <p:extLst>
      <p:ext uri="{BB962C8B-B14F-4D97-AF65-F5344CB8AC3E}">
        <p14:creationId xmlns:p14="http://schemas.microsoft.com/office/powerpoint/2010/main" val="8909329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951" name="Rectangle 7"/>
          <p:cNvSpPr>
            <a:spLocks noGrp="1" noChangeArrowheads="1"/>
          </p:cNvSpPr>
          <p:nvPr>
            <p:ph type="title"/>
          </p:nvPr>
        </p:nvSpPr>
        <p:spPr>
          <a:xfrm>
            <a:off x="228600" y="0"/>
            <a:ext cx="7796213" cy="992188"/>
          </a:xfrm>
        </p:spPr>
        <p:txBody>
          <a:bodyPr/>
          <a:lstStyle/>
          <a:p>
            <a:r>
              <a:rPr lang="en-US" altLang="de-DE"/>
              <a:t>RAID Technology (cont.)</a:t>
            </a:r>
          </a:p>
        </p:txBody>
      </p:sp>
      <p:sp>
        <p:nvSpPr>
          <p:cNvPr id="722952" name="Rectangle 8"/>
          <p:cNvSpPr>
            <a:spLocks noGrp="1" noChangeArrowheads="1"/>
          </p:cNvSpPr>
          <p:nvPr>
            <p:ph type="body" idx="1"/>
          </p:nvPr>
        </p:nvSpPr>
        <p:spPr>
          <a:xfrm>
            <a:off x="239713" y="1143000"/>
            <a:ext cx="8294687" cy="2360613"/>
          </a:xfrm>
        </p:spPr>
        <p:txBody>
          <a:bodyPr/>
          <a:lstStyle/>
          <a:p>
            <a:pPr>
              <a:lnSpc>
                <a:spcPct val="90000"/>
              </a:lnSpc>
            </a:pPr>
            <a:r>
              <a:rPr lang="en-US" altLang="de-DE" sz="2400"/>
              <a:t>A natural solution is a large array of small independent disks acting as a single higher-performance logical disk.</a:t>
            </a:r>
          </a:p>
          <a:p>
            <a:pPr>
              <a:lnSpc>
                <a:spcPct val="90000"/>
              </a:lnSpc>
            </a:pPr>
            <a:r>
              <a:rPr lang="en-US" altLang="de-DE" sz="2400"/>
              <a:t>A concept called </a:t>
            </a:r>
            <a:r>
              <a:rPr lang="en-US" altLang="de-DE" sz="2400" b="1"/>
              <a:t>data striping</a:t>
            </a:r>
            <a:r>
              <a:rPr lang="en-US" altLang="de-DE" sz="2400"/>
              <a:t> is used, which utilizes parallelism to improve disk performance.</a:t>
            </a:r>
          </a:p>
          <a:p>
            <a:pPr>
              <a:lnSpc>
                <a:spcPct val="90000"/>
              </a:lnSpc>
            </a:pPr>
            <a:r>
              <a:rPr lang="en-US" altLang="de-DE" sz="2400"/>
              <a:t>Data striping distributes data transparently over multiple disks to make them appear as a single large, fast disk. </a:t>
            </a:r>
          </a:p>
        </p:txBody>
      </p:sp>
      <p:pic>
        <p:nvPicPr>
          <p:cNvPr id="722954" name="Picture 10" descr="Pink tissue pap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7975" y="3505200"/>
            <a:ext cx="8226425" cy="2830513"/>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liennummernplatzhalter 2"/>
          <p:cNvSpPr>
            <a:spLocks noGrp="1"/>
          </p:cNvSpPr>
          <p:nvPr>
            <p:ph type="sldNum" sz="quarter" idx="12"/>
          </p:nvPr>
        </p:nvSpPr>
        <p:spPr/>
        <p:txBody>
          <a:bodyPr/>
          <a:lstStyle/>
          <a:p>
            <a:fld id="{B6F15528-21DE-4FAA-801E-634DDDAF4B2B}" type="slidenum">
              <a:rPr lang="en-US" smtClean="0"/>
              <a:pPr/>
              <a:t>74</a:t>
            </a:fld>
            <a:endParaRPr lang="en-US" dirty="0"/>
          </a:p>
        </p:txBody>
      </p:sp>
    </p:spTree>
    <p:extLst>
      <p:ext uri="{BB962C8B-B14F-4D97-AF65-F5344CB8AC3E}">
        <p14:creationId xmlns:p14="http://schemas.microsoft.com/office/powerpoint/2010/main" val="36601447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998" name="Rectangle 6"/>
          <p:cNvSpPr>
            <a:spLocks noGrp="1" noChangeArrowheads="1"/>
          </p:cNvSpPr>
          <p:nvPr>
            <p:ph type="title"/>
          </p:nvPr>
        </p:nvSpPr>
        <p:spPr/>
        <p:txBody>
          <a:bodyPr/>
          <a:lstStyle/>
          <a:p>
            <a:r>
              <a:rPr lang="en-US" altLang="de-DE"/>
              <a:t>RAID Technology (cont.)</a:t>
            </a:r>
          </a:p>
        </p:txBody>
      </p:sp>
      <p:sp>
        <p:nvSpPr>
          <p:cNvPr id="724999" name="Rectangle 7"/>
          <p:cNvSpPr>
            <a:spLocks noGrp="1" noChangeArrowheads="1"/>
          </p:cNvSpPr>
          <p:nvPr>
            <p:ph type="body" idx="1"/>
          </p:nvPr>
        </p:nvSpPr>
        <p:spPr/>
        <p:txBody>
          <a:bodyPr/>
          <a:lstStyle/>
          <a:p>
            <a:pPr>
              <a:lnSpc>
                <a:spcPct val="80000"/>
              </a:lnSpc>
            </a:pPr>
            <a:r>
              <a:rPr lang="en-US" altLang="de-DE" sz="2000"/>
              <a:t>Different raid organizations were defined based on different combinations of the two factors of granularity of data interleaving (striping) and pattern used to compute redundant information.</a:t>
            </a:r>
          </a:p>
          <a:p>
            <a:pPr lvl="1">
              <a:lnSpc>
                <a:spcPct val="80000"/>
              </a:lnSpc>
            </a:pPr>
            <a:r>
              <a:rPr lang="en-US" altLang="de-DE" sz="2000"/>
              <a:t>Raid level 0 has no redundant data and hence has the best write performance at the risk of data loss </a:t>
            </a:r>
          </a:p>
          <a:p>
            <a:pPr lvl="1">
              <a:lnSpc>
                <a:spcPct val="80000"/>
              </a:lnSpc>
            </a:pPr>
            <a:r>
              <a:rPr lang="en-US" altLang="de-DE" sz="2000"/>
              <a:t>Raid level 1 uses mirrored disks.</a:t>
            </a:r>
          </a:p>
          <a:p>
            <a:pPr lvl="1">
              <a:lnSpc>
                <a:spcPct val="80000"/>
              </a:lnSpc>
            </a:pPr>
            <a:r>
              <a:rPr lang="en-US" altLang="de-DE" sz="2000"/>
              <a:t>Raid level 2 uses memory-style redundancy by using Hamming codes, which contain parity bits for distinct overlapping subsets of components. Level 2 includes both error detection and correction.</a:t>
            </a:r>
          </a:p>
          <a:p>
            <a:pPr lvl="1">
              <a:lnSpc>
                <a:spcPct val="80000"/>
              </a:lnSpc>
            </a:pPr>
            <a:r>
              <a:rPr lang="en-US" altLang="de-DE" sz="2000"/>
              <a:t>Raid level 3 uses a single parity disk relying on the disk controller to figure out which disk has failed.</a:t>
            </a:r>
          </a:p>
          <a:p>
            <a:pPr lvl="1">
              <a:lnSpc>
                <a:spcPct val="80000"/>
              </a:lnSpc>
            </a:pPr>
            <a:r>
              <a:rPr lang="en-US" altLang="de-DE" sz="2000"/>
              <a:t>Raid Levels 4 and 5 use block-level data striping, with level 5 distributing data and parity information across all disks. </a:t>
            </a:r>
          </a:p>
          <a:p>
            <a:pPr lvl="1">
              <a:lnSpc>
                <a:spcPct val="80000"/>
              </a:lnSpc>
            </a:pPr>
            <a:r>
              <a:rPr lang="en-US" altLang="de-DE" sz="2000"/>
              <a:t>Raid level 6 applies the so-called P + Q redundancy scheme using Reed-Soloman codes to protect against up to two disk failures by using just two redundant disks.  </a:t>
            </a:r>
          </a:p>
        </p:txBody>
      </p:sp>
      <p:sp>
        <p:nvSpPr>
          <p:cNvPr id="3" name="Foliennummernplatzhalter 2"/>
          <p:cNvSpPr>
            <a:spLocks noGrp="1"/>
          </p:cNvSpPr>
          <p:nvPr>
            <p:ph type="sldNum" sz="quarter" idx="12"/>
          </p:nvPr>
        </p:nvSpPr>
        <p:spPr/>
        <p:txBody>
          <a:bodyPr/>
          <a:lstStyle/>
          <a:p>
            <a:fld id="{B6F15528-21DE-4FAA-801E-634DDDAF4B2B}" type="slidenum">
              <a:rPr lang="en-US" smtClean="0"/>
              <a:pPr/>
              <a:t>75</a:t>
            </a:fld>
            <a:endParaRPr lang="en-US" dirty="0"/>
          </a:p>
        </p:txBody>
      </p:sp>
    </p:spTree>
    <p:extLst>
      <p:ext uri="{BB962C8B-B14F-4D97-AF65-F5344CB8AC3E}">
        <p14:creationId xmlns:p14="http://schemas.microsoft.com/office/powerpoint/2010/main" val="27584928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46" name="Rectangle 6"/>
          <p:cNvSpPr>
            <a:spLocks noGrp="1" noChangeArrowheads="1"/>
          </p:cNvSpPr>
          <p:nvPr>
            <p:ph type="title"/>
          </p:nvPr>
        </p:nvSpPr>
        <p:spPr>
          <a:xfrm>
            <a:off x="76200" y="76200"/>
            <a:ext cx="7796213" cy="763588"/>
          </a:xfrm>
        </p:spPr>
        <p:txBody>
          <a:bodyPr/>
          <a:lstStyle/>
          <a:p>
            <a:r>
              <a:rPr lang="en-US" altLang="de-DE" dirty="0"/>
              <a:t>Use of RAID Technology (cont.)</a:t>
            </a:r>
          </a:p>
        </p:txBody>
      </p:sp>
      <p:sp>
        <p:nvSpPr>
          <p:cNvPr id="727047" name="Rectangle 7"/>
          <p:cNvSpPr>
            <a:spLocks noGrp="1" noChangeArrowheads="1"/>
          </p:cNvSpPr>
          <p:nvPr>
            <p:ph type="body" idx="1"/>
          </p:nvPr>
        </p:nvSpPr>
        <p:spPr>
          <a:xfrm>
            <a:off x="76200" y="1068388"/>
            <a:ext cx="8610600" cy="5256212"/>
          </a:xfrm>
        </p:spPr>
        <p:txBody>
          <a:bodyPr/>
          <a:lstStyle/>
          <a:p>
            <a:pPr>
              <a:lnSpc>
                <a:spcPct val="80000"/>
              </a:lnSpc>
            </a:pPr>
            <a:r>
              <a:rPr lang="en-US" altLang="de-DE" sz="2000"/>
              <a:t>Different raid organizations are being used under different situations</a:t>
            </a:r>
          </a:p>
          <a:p>
            <a:pPr lvl="1">
              <a:lnSpc>
                <a:spcPct val="80000"/>
              </a:lnSpc>
            </a:pPr>
            <a:r>
              <a:rPr lang="en-US" altLang="de-DE" sz="2000"/>
              <a:t>Raid level 1 (mirrored disks) is the easiest for rebuild of a disk from other disks</a:t>
            </a:r>
          </a:p>
          <a:p>
            <a:pPr lvl="2">
              <a:lnSpc>
                <a:spcPct val="80000"/>
              </a:lnSpc>
            </a:pPr>
            <a:r>
              <a:rPr lang="en-US" altLang="de-DE" sz="1800"/>
              <a:t>It is used for critical applications like logs</a:t>
            </a:r>
          </a:p>
          <a:p>
            <a:pPr lvl="1">
              <a:lnSpc>
                <a:spcPct val="80000"/>
              </a:lnSpc>
            </a:pPr>
            <a:r>
              <a:rPr lang="en-US" altLang="de-DE" sz="2000"/>
              <a:t>Raid level 2 uses memory-style redundancy by using Hamming codes, which contain parity bits for distinct overlapping subsets of components.</a:t>
            </a:r>
          </a:p>
          <a:p>
            <a:pPr lvl="2">
              <a:lnSpc>
                <a:spcPct val="80000"/>
              </a:lnSpc>
            </a:pPr>
            <a:r>
              <a:rPr lang="en-US" altLang="de-DE" sz="1800"/>
              <a:t>Level 2 includes both error detection and correction.</a:t>
            </a:r>
          </a:p>
          <a:p>
            <a:pPr lvl="1">
              <a:lnSpc>
                <a:spcPct val="80000"/>
              </a:lnSpc>
            </a:pPr>
            <a:r>
              <a:rPr lang="en-US" altLang="de-DE" sz="2000"/>
              <a:t>Raid level 3 (single parity disks relying on the disk controller to figure out which disk has failed) and level 5 (block-level data striping) are preferred for Large volume storage, with level 3 giving higher transfer rates.</a:t>
            </a:r>
          </a:p>
          <a:p>
            <a:pPr>
              <a:lnSpc>
                <a:spcPct val="80000"/>
              </a:lnSpc>
            </a:pPr>
            <a:r>
              <a:rPr lang="en-US" altLang="de-DE" sz="2000"/>
              <a:t>Most popular uses of the RAID technology currently are:</a:t>
            </a:r>
          </a:p>
          <a:p>
            <a:pPr lvl="1">
              <a:lnSpc>
                <a:spcPct val="80000"/>
              </a:lnSpc>
            </a:pPr>
            <a:r>
              <a:rPr lang="en-US" altLang="de-DE" sz="2000"/>
              <a:t>Level 0 (with striping), Level 1 (with mirroring) and Level 5 with an extra drive for parity.</a:t>
            </a:r>
          </a:p>
          <a:p>
            <a:pPr>
              <a:lnSpc>
                <a:spcPct val="80000"/>
              </a:lnSpc>
            </a:pPr>
            <a:r>
              <a:rPr lang="en-US" altLang="de-DE" sz="2000"/>
              <a:t>Design Decisions for RAID include:</a:t>
            </a:r>
          </a:p>
          <a:p>
            <a:pPr lvl="1">
              <a:lnSpc>
                <a:spcPct val="80000"/>
              </a:lnSpc>
            </a:pPr>
            <a:r>
              <a:rPr lang="en-US" altLang="de-DE" sz="2000"/>
              <a:t>Level of RAID, number of disks, choice of parity schemes, and grouping of disks for block-level striping.  </a:t>
            </a:r>
          </a:p>
        </p:txBody>
      </p:sp>
      <p:sp>
        <p:nvSpPr>
          <p:cNvPr id="3" name="Foliennummernplatzhalter 2"/>
          <p:cNvSpPr>
            <a:spLocks noGrp="1"/>
          </p:cNvSpPr>
          <p:nvPr>
            <p:ph type="sldNum" sz="quarter" idx="12"/>
          </p:nvPr>
        </p:nvSpPr>
        <p:spPr/>
        <p:txBody>
          <a:bodyPr/>
          <a:lstStyle/>
          <a:p>
            <a:fld id="{B6F15528-21DE-4FAA-801E-634DDDAF4B2B}" type="slidenum">
              <a:rPr lang="en-US" smtClean="0"/>
              <a:pPr/>
              <a:t>76</a:t>
            </a:fld>
            <a:endParaRPr lang="en-US" dirty="0"/>
          </a:p>
        </p:txBody>
      </p:sp>
    </p:spTree>
    <p:extLst>
      <p:ext uri="{BB962C8B-B14F-4D97-AF65-F5344CB8AC3E}">
        <p14:creationId xmlns:p14="http://schemas.microsoft.com/office/powerpoint/2010/main" val="29829033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5" name="Rectangle 7"/>
          <p:cNvSpPr>
            <a:spLocks noGrp="1" noChangeArrowheads="1"/>
          </p:cNvSpPr>
          <p:nvPr>
            <p:ph type="title"/>
          </p:nvPr>
        </p:nvSpPr>
        <p:spPr>
          <a:xfrm>
            <a:off x="228600" y="0"/>
            <a:ext cx="6705600" cy="763588"/>
          </a:xfrm>
        </p:spPr>
        <p:txBody>
          <a:bodyPr>
            <a:normAutofit/>
          </a:bodyPr>
          <a:lstStyle/>
          <a:p>
            <a:pPr algn="ctr"/>
            <a:r>
              <a:rPr lang="en-US" altLang="de-DE" sz="3200" dirty="0">
                <a:solidFill>
                  <a:schemeClr val="tx1"/>
                </a:solidFill>
                <a:latin typeface="Times New Roman" panose="02020603050405020304" pitchFamily="18" charset="0"/>
                <a:cs typeface="Times New Roman" panose="02020603050405020304" pitchFamily="18" charset="0"/>
              </a:rPr>
              <a:t>Use of RAID Technology (cont.)</a:t>
            </a:r>
          </a:p>
        </p:txBody>
      </p:sp>
      <p:pic>
        <p:nvPicPr>
          <p:cNvPr id="729097" name="Picture 9" descr="Pink tissue p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8763000" cy="4344988"/>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liennummernplatzhalter 2"/>
          <p:cNvSpPr>
            <a:spLocks noGrp="1"/>
          </p:cNvSpPr>
          <p:nvPr>
            <p:ph type="sldNum" sz="quarter" idx="12"/>
          </p:nvPr>
        </p:nvSpPr>
        <p:spPr/>
        <p:txBody>
          <a:bodyPr/>
          <a:lstStyle/>
          <a:p>
            <a:fld id="{B6F15528-21DE-4FAA-801E-634DDDAF4B2B}" type="slidenum">
              <a:rPr lang="en-US" smtClean="0"/>
              <a:pPr/>
              <a:t>77</a:t>
            </a:fld>
            <a:endParaRPr lang="en-US" dirty="0"/>
          </a:p>
        </p:txBody>
      </p:sp>
    </p:spTree>
    <p:extLst>
      <p:ext uri="{BB962C8B-B14F-4D97-AF65-F5344CB8AC3E}">
        <p14:creationId xmlns:p14="http://schemas.microsoft.com/office/powerpoint/2010/main" val="8959819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190" name="Rectangle 6"/>
          <p:cNvSpPr>
            <a:spLocks noGrp="1" noChangeArrowheads="1"/>
          </p:cNvSpPr>
          <p:nvPr>
            <p:ph type="title"/>
          </p:nvPr>
        </p:nvSpPr>
        <p:spPr/>
        <p:txBody>
          <a:bodyPr/>
          <a:lstStyle/>
          <a:p>
            <a:r>
              <a:rPr lang="en-US" altLang="de-DE"/>
              <a:t>Storage Area Networks</a:t>
            </a:r>
          </a:p>
        </p:txBody>
      </p:sp>
      <p:sp>
        <p:nvSpPr>
          <p:cNvPr id="733191" name="Rectangle 7"/>
          <p:cNvSpPr>
            <a:spLocks noGrp="1" noChangeArrowheads="1"/>
          </p:cNvSpPr>
          <p:nvPr>
            <p:ph type="body" idx="1"/>
          </p:nvPr>
        </p:nvSpPr>
        <p:spPr/>
        <p:txBody>
          <a:bodyPr>
            <a:normAutofit lnSpcReduction="10000"/>
          </a:bodyPr>
          <a:lstStyle/>
          <a:p>
            <a:pPr>
              <a:lnSpc>
                <a:spcPct val="90000"/>
              </a:lnSpc>
            </a:pPr>
            <a:r>
              <a:rPr lang="en-US" altLang="de-DE" sz="2400"/>
              <a:t>The demand for higher storage has risen considerably in recent times.</a:t>
            </a:r>
          </a:p>
          <a:p>
            <a:pPr>
              <a:lnSpc>
                <a:spcPct val="90000"/>
              </a:lnSpc>
            </a:pPr>
            <a:r>
              <a:rPr lang="en-US" altLang="de-DE" sz="2400"/>
              <a:t>Organizations have a need to move from a static fixed data center oriented operation to a more flexible and dynamic infrastructure for information processing.</a:t>
            </a:r>
          </a:p>
          <a:p>
            <a:pPr>
              <a:lnSpc>
                <a:spcPct val="90000"/>
              </a:lnSpc>
            </a:pPr>
            <a:r>
              <a:rPr lang="en-US" altLang="de-DE" sz="2400"/>
              <a:t>Thus they are moving to a concept of Storage Area Networks (SANs).</a:t>
            </a:r>
          </a:p>
          <a:p>
            <a:pPr lvl="1">
              <a:lnSpc>
                <a:spcPct val="90000"/>
              </a:lnSpc>
            </a:pPr>
            <a:r>
              <a:rPr lang="en-US" altLang="de-DE" sz="2200"/>
              <a:t>In a SAN, online storage peripherals are configured as nodes on a high-speed network and can be attached and detached from servers in a very flexible manner.</a:t>
            </a:r>
          </a:p>
          <a:p>
            <a:pPr>
              <a:lnSpc>
                <a:spcPct val="90000"/>
              </a:lnSpc>
            </a:pPr>
            <a:r>
              <a:rPr lang="en-US" altLang="de-DE" sz="2400"/>
              <a:t>This allows storage systems to be placed at longer distances from the servers and provide different performance and connectivity options.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78</a:t>
            </a:fld>
            <a:endParaRPr lang="en-US" dirty="0"/>
          </a:p>
        </p:txBody>
      </p:sp>
    </p:spTree>
    <p:extLst>
      <p:ext uri="{BB962C8B-B14F-4D97-AF65-F5344CB8AC3E}">
        <p14:creationId xmlns:p14="http://schemas.microsoft.com/office/powerpoint/2010/main" val="11941355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5238" name="Rectangle 6"/>
          <p:cNvSpPr>
            <a:spLocks noGrp="1" noChangeArrowheads="1"/>
          </p:cNvSpPr>
          <p:nvPr>
            <p:ph type="title"/>
          </p:nvPr>
        </p:nvSpPr>
        <p:spPr/>
        <p:txBody>
          <a:bodyPr/>
          <a:lstStyle/>
          <a:p>
            <a:r>
              <a:rPr lang="en-US" altLang="de-DE"/>
              <a:t>Storage Area Networks (cont.)</a:t>
            </a:r>
          </a:p>
        </p:txBody>
      </p:sp>
      <p:sp>
        <p:nvSpPr>
          <p:cNvPr id="735239" name="Rectangle 7"/>
          <p:cNvSpPr>
            <a:spLocks noGrp="1" noChangeArrowheads="1"/>
          </p:cNvSpPr>
          <p:nvPr>
            <p:ph type="body" idx="1"/>
          </p:nvPr>
        </p:nvSpPr>
        <p:spPr/>
        <p:txBody>
          <a:bodyPr/>
          <a:lstStyle/>
          <a:p>
            <a:r>
              <a:rPr lang="en-US" altLang="de-DE" sz="2400"/>
              <a:t>Advantages of SANs are:</a:t>
            </a:r>
          </a:p>
          <a:p>
            <a:pPr lvl="1"/>
            <a:r>
              <a:rPr lang="en-US" altLang="de-DE" sz="2200"/>
              <a:t>Flexible many-to-many connectivity among servers and storage devices using fiber channel hubs and switches.</a:t>
            </a:r>
          </a:p>
          <a:p>
            <a:pPr lvl="1"/>
            <a:r>
              <a:rPr lang="en-US" altLang="de-DE" sz="2200"/>
              <a:t>Up to 10km separation between a server and a storage system using appropriate fiber optic cables.</a:t>
            </a:r>
          </a:p>
          <a:p>
            <a:pPr lvl="1"/>
            <a:r>
              <a:rPr lang="en-US" altLang="de-DE" sz="2200"/>
              <a:t>Better isolation capabilities allowing non-disruptive addition of new peripherals and servers.</a:t>
            </a:r>
          </a:p>
          <a:p>
            <a:r>
              <a:rPr lang="en-US" altLang="de-DE" sz="2400"/>
              <a:t>SANs face the problem of combining storage options from multiple vendors and dealing with evolving standards of storage management software and hardware.</a:t>
            </a:r>
          </a:p>
        </p:txBody>
      </p:sp>
      <p:sp>
        <p:nvSpPr>
          <p:cNvPr id="3" name="Foliennummernplatzhalter 2"/>
          <p:cNvSpPr>
            <a:spLocks noGrp="1"/>
          </p:cNvSpPr>
          <p:nvPr>
            <p:ph type="sldNum" sz="quarter" idx="12"/>
          </p:nvPr>
        </p:nvSpPr>
        <p:spPr/>
        <p:txBody>
          <a:bodyPr/>
          <a:lstStyle/>
          <a:p>
            <a:fld id="{B6F15528-21DE-4FAA-801E-634DDDAF4B2B}" type="slidenum">
              <a:rPr lang="en-US" smtClean="0"/>
              <a:pPr/>
              <a:t>79</a:t>
            </a:fld>
            <a:endParaRPr lang="en-US" dirty="0"/>
          </a:p>
        </p:txBody>
      </p:sp>
    </p:spTree>
    <p:extLst>
      <p:ext uri="{BB962C8B-B14F-4D97-AF65-F5344CB8AC3E}">
        <p14:creationId xmlns:p14="http://schemas.microsoft.com/office/powerpoint/2010/main" val="30712559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defRPr/>
            </a:pPr>
            <a:r>
              <a:rPr lang="en-US" smtClean="0"/>
              <a:t>Business Environment Requirements</a:t>
            </a:r>
          </a:p>
        </p:txBody>
      </p:sp>
      <p:sp>
        <p:nvSpPr>
          <p:cNvPr id="59395" name="Rectangle 3"/>
          <p:cNvSpPr>
            <a:spLocks noGrp="1" noChangeArrowheads="1"/>
          </p:cNvSpPr>
          <p:nvPr>
            <p:ph type="body" idx="1"/>
          </p:nvPr>
        </p:nvSpPr>
        <p:spPr/>
        <p:txBody>
          <a:bodyPr/>
          <a:lstStyle/>
          <a:p>
            <a:pPr>
              <a:defRPr/>
            </a:pPr>
            <a:r>
              <a:rPr lang="en-US" dirty="0" smtClean="0"/>
              <a:t>Response Time Requirements</a:t>
            </a:r>
          </a:p>
          <a:p>
            <a:pPr>
              <a:defRPr/>
            </a:pPr>
            <a:endParaRPr lang="en-US" dirty="0" smtClean="0"/>
          </a:p>
          <a:p>
            <a:pPr>
              <a:defRPr/>
            </a:pPr>
            <a:r>
              <a:rPr lang="en-US" dirty="0" smtClean="0"/>
              <a:t>Throughput Requirements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80</a:t>
            </a:fld>
            <a:endParaRPr lang="en-US" dirty="0"/>
          </a:p>
        </p:txBody>
      </p:sp>
    </p:spTree>
    <p:extLst>
      <p:ext uri="{BB962C8B-B14F-4D97-AF65-F5344CB8AC3E}">
        <p14:creationId xmlns:p14="http://schemas.microsoft.com/office/powerpoint/2010/main" val="23486958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277813"/>
            <a:ext cx="8229600" cy="1627187"/>
          </a:xfrm>
        </p:spPr>
        <p:txBody>
          <a:bodyPr/>
          <a:lstStyle/>
          <a:p>
            <a:pPr eaLnBrk="1" hangingPunct="1">
              <a:defRPr/>
            </a:pPr>
            <a:r>
              <a:rPr lang="en-US" smtClean="0"/>
              <a:t>Business Environment Requirements: Response Time Requirements</a:t>
            </a:r>
          </a:p>
        </p:txBody>
      </p:sp>
      <p:sp>
        <p:nvSpPr>
          <p:cNvPr id="56323" name="Rectangle 3"/>
          <p:cNvSpPr>
            <a:spLocks noGrp="1" noChangeArrowheads="1"/>
          </p:cNvSpPr>
          <p:nvPr>
            <p:ph type="body" idx="1"/>
          </p:nvPr>
        </p:nvSpPr>
        <p:spPr>
          <a:xfrm>
            <a:off x="457200" y="2514600"/>
            <a:ext cx="8229600" cy="3616325"/>
          </a:xfrm>
        </p:spPr>
        <p:txBody>
          <a:bodyPr/>
          <a:lstStyle/>
          <a:p>
            <a:pPr>
              <a:defRPr/>
            </a:pPr>
            <a:r>
              <a:rPr lang="en-US" b="1" dirty="0" smtClean="0"/>
              <a:t>Response time</a:t>
            </a:r>
            <a:r>
              <a:rPr lang="en-US" dirty="0" smtClean="0"/>
              <a:t> is the delay from the time that the Enter Key is pressed to execute a query until the result appears on the screen.</a:t>
            </a:r>
          </a:p>
          <a:p>
            <a:pPr>
              <a:defRPr/>
            </a:pPr>
            <a:endParaRPr lang="en-US" dirty="0" smtClean="0"/>
          </a:p>
          <a:p>
            <a:pPr>
              <a:defRPr/>
            </a:pPr>
            <a:r>
              <a:rPr lang="en-US" dirty="0" smtClean="0"/>
              <a:t>What are the response time requirements?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81</a:t>
            </a:fld>
            <a:endParaRPr lang="en-US" dirty="0"/>
          </a:p>
        </p:txBody>
      </p:sp>
    </p:spTree>
    <p:extLst>
      <p:ext uri="{BB962C8B-B14F-4D97-AF65-F5344CB8AC3E}">
        <p14:creationId xmlns:p14="http://schemas.microsoft.com/office/powerpoint/2010/main" val="4363087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277813"/>
            <a:ext cx="8305800" cy="1855787"/>
          </a:xfrm>
        </p:spPr>
        <p:txBody>
          <a:bodyPr/>
          <a:lstStyle/>
          <a:p>
            <a:pPr eaLnBrk="1" hangingPunct="1">
              <a:defRPr/>
            </a:pPr>
            <a:r>
              <a:rPr lang="en-US" smtClean="0"/>
              <a:t>Business Environment Requirements: Throughput Requirements</a:t>
            </a:r>
          </a:p>
        </p:txBody>
      </p:sp>
      <p:sp>
        <p:nvSpPr>
          <p:cNvPr id="58371" name="Rectangle 3"/>
          <p:cNvSpPr>
            <a:spLocks noGrp="1" noChangeArrowheads="1"/>
          </p:cNvSpPr>
          <p:nvPr>
            <p:ph type="body" idx="1"/>
          </p:nvPr>
        </p:nvSpPr>
        <p:spPr>
          <a:xfrm>
            <a:off x="457200" y="2667000"/>
            <a:ext cx="8229600" cy="3463925"/>
          </a:xfrm>
        </p:spPr>
        <p:txBody>
          <a:bodyPr/>
          <a:lstStyle/>
          <a:p>
            <a:pPr>
              <a:defRPr/>
            </a:pPr>
            <a:r>
              <a:rPr lang="en-US" dirty="0" smtClean="0"/>
              <a:t>Throughput is the measure of how many queries from simultaneous users must be satisfied in a given period of time by the application set and the database that supports it.</a:t>
            </a:r>
          </a:p>
        </p:txBody>
      </p:sp>
      <p:sp>
        <p:nvSpPr>
          <p:cNvPr id="2" name="Foliennummernplatzhalter 1"/>
          <p:cNvSpPr>
            <a:spLocks noGrp="1"/>
          </p:cNvSpPr>
          <p:nvPr>
            <p:ph type="sldNum" sz="quarter" idx="12"/>
          </p:nvPr>
        </p:nvSpPr>
        <p:spPr/>
        <p:txBody>
          <a:bodyPr/>
          <a:lstStyle/>
          <a:p>
            <a:fld id="{B6F15528-21DE-4FAA-801E-634DDDAF4B2B}" type="slidenum">
              <a:rPr lang="en-US" smtClean="0"/>
              <a:pPr/>
              <a:t>82</a:t>
            </a:fld>
            <a:endParaRPr lang="en-US" dirty="0"/>
          </a:p>
        </p:txBody>
      </p:sp>
    </p:spTree>
    <p:extLst>
      <p:ext uri="{BB962C8B-B14F-4D97-AF65-F5344CB8AC3E}">
        <p14:creationId xmlns:p14="http://schemas.microsoft.com/office/powerpoint/2010/main" val="21355935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defRPr/>
            </a:pPr>
            <a:r>
              <a:rPr lang="en-US" smtClean="0"/>
              <a:t>Data Characteristics</a:t>
            </a:r>
          </a:p>
        </p:txBody>
      </p:sp>
      <p:sp>
        <p:nvSpPr>
          <p:cNvPr id="60419" name="Rectangle 3"/>
          <p:cNvSpPr>
            <a:spLocks noGrp="1" noChangeArrowheads="1"/>
          </p:cNvSpPr>
          <p:nvPr>
            <p:ph type="body" idx="1"/>
          </p:nvPr>
        </p:nvSpPr>
        <p:spPr/>
        <p:txBody>
          <a:bodyPr/>
          <a:lstStyle/>
          <a:p>
            <a:pPr>
              <a:defRPr/>
            </a:pPr>
            <a:r>
              <a:rPr lang="en-US" dirty="0" smtClean="0"/>
              <a:t>Data Volume Assessment</a:t>
            </a:r>
          </a:p>
          <a:p>
            <a:pPr lvl="1">
              <a:defRPr/>
            </a:pPr>
            <a:r>
              <a:rPr lang="en-US" dirty="0" smtClean="0"/>
              <a:t>How much data will be in the database?</a:t>
            </a:r>
          </a:p>
          <a:p>
            <a:pPr lvl="1">
              <a:defRPr/>
            </a:pPr>
            <a:r>
              <a:rPr lang="en-US" dirty="0" smtClean="0"/>
              <a:t>Roughly how many records is each table expected to have?</a:t>
            </a:r>
          </a:p>
          <a:p>
            <a:pPr lvl="1">
              <a:defRPr/>
            </a:pPr>
            <a:endParaRPr lang="en-US" dirty="0" smtClean="0"/>
          </a:p>
          <a:p>
            <a:pPr>
              <a:defRPr/>
            </a:pPr>
            <a:r>
              <a:rPr lang="en-US" dirty="0" smtClean="0"/>
              <a:t>Data Volatility</a:t>
            </a:r>
          </a:p>
          <a:p>
            <a:pPr lvl="1">
              <a:defRPr/>
            </a:pPr>
            <a:r>
              <a:rPr lang="en-US" dirty="0" smtClean="0"/>
              <a:t>Refers to how often stored data is updated.</a:t>
            </a:r>
          </a:p>
        </p:txBody>
      </p:sp>
      <p:sp>
        <p:nvSpPr>
          <p:cNvPr id="2" name="Foliennummernplatzhalter 1"/>
          <p:cNvSpPr>
            <a:spLocks noGrp="1"/>
          </p:cNvSpPr>
          <p:nvPr>
            <p:ph type="sldNum" sz="quarter" idx="12"/>
          </p:nvPr>
        </p:nvSpPr>
        <p:spPr/>
        <p:txBody>
          <a:bodyPr/>
          <a:lstStyle/>
          <a:p>
            <a:fld id="{B6F15528-21DE-4FAA-801E-634DDDAF4B2B}" type="slidenum">
              <a:rPr lang="en-US" smtClean="0"/>
              <a:pPr/>
              <a:t>83</a:t>
            </a:fld>
            <a:endParaRPr lang="en-US" dirty="0"/>
          </a:p>
        </p:txBody>
      </p:sp>
    </p:spTree>
    <p:extLst>
      <p:ext uri="{BB962C8B-B14F-4D97-AF65-F5344CB8AC3E}">
        <p14:creationId xmlns:p14="http://schemas.microsoft.com/office/powerpoint/2010/main" val="59414619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defRPr/>
            </a:pPr>
            <a:r>
              <a:rPr lang="en-US" smtClean="0"/>
              <a:t>Application Characteristics</a:t>
            </a:r>
          </a:p>
        </p:txBody>
      </p:sp>
      <p:sp>
        <p:nvSpPr>
          <p:cNvPr id="61443" name="Rectangle 3"/>
          <p:cNvSpPr>
            <a:spLocks noGrp="1" noChangeArrowheads="1"/>
          </p:cNvSpPr>
          <p:nvPr>
            <p:ph type="body" idx="1"/>
          </p:nvPr>
        </p:nvSpPr>
        <p:spPr/>
        <p:txBody>
          <a:bodyPr/>
          <a:lstStyle/>
          <a:p>
            <a:pPr>
              <a:defRPr/>
            </a:pPr>
            <a:r>
              <a:rPr lang="en-US" dirty="0" smtClean="0"/>
              <a:t>What is the nature of the applications that will use the data?</a:t>
            </a:r>
          </a:p>
          <a:p>
            <a:pPr>
              <a:defRPr/>
            </a:pPr>
            <a:endParaRPr lang="en-US" dirty="0" smtClean="0"/>
          </a:p>
          <a:p>
            <a:pPr>
              <a:defRPr/>
            </a:pPr>
            <a:r>
              <a:rPr lang="en-US" dirty="0" smtClean="0"/>
              <a:t>Which applications are the most important to the company?</a:t>
            </a:r>
          </a:p>
          <a:p>
            <a:pPr>
              <a:defRPr/>
            </a:pPr>
            <a:endParaRPr lang="en-US" dirty="0" smtClean="0"/>
          </a:p>
          <a:p>
            <a:pPr>
              <a:defRPr/>
            </a:pPr>
            <a:r>
              <a:rPr lang="en-US" dirty="0" smtClean="0"/>
              <a:t>Which data will be accessed by each application?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84</a:t>
            </a:fld>
            <a:endParaRPr lang="en-US" dirty="0"/>
          </a:p>
        </p:txBody>
      </p:sp>
    </p:spTree>
    <p:extLst>
      <p:ext uri="{BB962C8B-B14F-4D97-AF65-F5344CB8AC3E}">
        <p14:creationId xmlns:p14="http://schemas.microsoft.com/office/powerpoint/2010/main" val="29594995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defRPr/>
            </a:pPr>
            <a:r>
              <a:rPr lang="en-US" smtClean="0"/>
              <a:t>Application Characteristics</a:t>
            </a:r>
          </a:p>
        </p:txBody>
      </p:sp>
      <p:sp>
        <p:nvSpPr>
          <p:cNvPr id="62467" name="Rectangle 3"/>
          <p:cNvSpPr>
            <a:spLocks noGrp="1" noChangeArrowheads="1"/>
          </p:cNvSpPr>
          <p:nvPr>
            <p:ph type="body" idx="1"/>
          </p:nvPr>
        </p:nvSpPr>
        <p:spPr/>
        <p:txBody>
          <a:bodyPr/>
          <a:lstStyle/>
          <a:p>
            <a:pPr>
              <a:defRPr/>
            </a:pPr>
            <a:r>
              <a:rPr lang="en-US" dirty="0" smtClean="0"/>
              <a:t>Application Data Requirements</a:t>
            </a:r>
          </a:p>
          <a:p>
            <a:pPr>
              <a:defRPr/>
            </a:pPr>
            <a:endParaRPr lang="en-US" dirty="0" smtClean="0"/>
          </a:p>
          <a:p>
            <a:pPr>
              <a:defRPr/>
            </a:pPr>
            <a:r>
              <a:rPr lang="en-US" dirty="0" smtClean="0"/>
              <a:t>Application Priorities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85</a:t>
            </a:fld>
            <a:endParaRPr lang="en-US" dirty="0"/>
          </a:p>
        </p:txBody>
      </p:sp>
    </p:spTree>
    <p:extLst>
      <p:ext uri="{BB962C8B-B14F-4D97-AF65-F5344CB8AC3E}">
        <p14:creationId xmlns:p14="http://schemas.microsoft.com/office/powerpoint/2010/main" val="195327068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defRPr/>
            </a:pPr>
            <a:r>
              <a:rPr lang="en-US" smtClean="0"/>
              <a:t>Application Characteristics: Data Requirements</a:t>
            </a:r>
          </a:p>
        </p:txBody>
      </p:sp>
      <p:sp>
        <p:nvSpPr>
          <p:cNvPr id="63491" name="Rectangle 3"/>
          <p:cNvSpPr>
            <a:spLocks noGrp="1" noChangeArrowheads="1"/>
          </p:cNvSpPr>
          <p:nvPr>
            <p:ph type="body" idx="1"/>
          </p:nvPr>
        </p:nvSpPr>
        <p:spPr/>
        <p:txBody>
          <a:bodyPr>
            <a:normAutofit lnSpcReduction="10000"/>
          </a:bodyPr>
          <a:lstStyle/>
          <a:p>
            <a:pPr>
              <a:lnSpc>
                <a:spcPct val="90000"/>
              </a:lnSpc>
              <a:defRPr/>
            </a:pPr>
            <a:r>
              <a:rPr lang="en-US" sz="2800" dirty="0" smtClean="0"/>
              <a:t>Which database tables does each application require for its processing?</a:t>
            </a:r>
          </a:p>
          <a:p>
            <a:pPr>
              <a:lnSpc>
                <a:spcPct val="90000"/>
              </a:lnSpc>
              <a:defRPr/>
            </a:pPr>
            <a:endParaRPr lang="en-US" sz="2800" dirty="0" smtClean="0"/>
          </a:p>
          <a:p>
            <a:pPr>
              <a:lnSpc>
                <a:spcPct val="90000"/>
              </a:lnSpc>
              <a:defRPr/>
            </a:pPr>
            <a:r>
              <a:rPr lang="en-US" sz="2800" dirty="0" smtClean="0"/>
              <a:t>Do the applications require that tables be joined?</a:t>
            </a:r>
          </a:p>
          <a:p>
            <a:pPr>
              <a:lnSpc>
                <a:spcPct val="90000"/>
              </a:lnSpc>
              <a:defRPr/>
            </a:pPr>
            <a:endParaRPr lang="en-US" sz="2800" dirty="0" smtClean="0"/>
          </a:p>
          <a:p>
            <a:pPr>
              <a:lnSpc>
                <a:spcPct val="90000"/>
              </a:lnSpc>
              <a:defRPr/>
            </a:pPr>
            <a:r>
              <a:rPr lang="en-US" sz="2800" dirty="0" smtClean="0"/>
              <a:t>How many applications and which specific applications will share particular database tables? </a:t>
            </a:r>
          </a:p>
          <a:p>
            <a:pPr>
              <a:lnSpc>
                <a:spcPct val="90000"/>
              </a:lnSpc>
              <a:defRPr/>
            </a:pPr>
            <a:endParaRPr lang="en-US" sz="2800" dirty="0" smtClean="0"/>
          </a:p>
          <a:p>
            <a:pPr>
              <a:lnSpc>
                <a:spcPct val="90000"/>
              </a:lnSpc>
              <a:defRPr/>
            </a:pPr>
            <a:r>
              <a:rPr lang="en-US" sz="2800" dirty="0" smtClean="0"/>
              <a:t>Are the applications that use a particular table run frequently or infrequently?</a:t>
            </a:r>
          </a:p>
        </p:txBody>
      </p:sp>
      <p:sp>
        <p:nvSpPr>
          <p:cNvPr id="2" name="Foliennummernplatzhalter 1"/>
          <p:cNvSpPr>
            <a:spLocks noGrp="1"/>
          </p:cNvSpPr>
          <p:nvPr>
            <p:ph type="sldNum" sz="quarter" idx="12"/>
          </p:nvPr>
        </p:nvSpPr>
        <p:spPr/>
        <p:txBody>
          <a:bodyPr/>
          <a:lstStyle/>
          <a:p>
            <a:fld id="{B6F15528-21DE-4FAA-801E-634DDDAF4B2B}" type="slidenum">
              <a:rPr lang="en-US" smtClean="0"/>
              <a:pPr/>
              <a:t>86</a:t>
            </a:fld>
            <a:endParaRPr lang="en-US" dirty="0"/>
          </a:p>
        </p:txBody>
      </p:sp>
    </p:spTree>
    <p:extLst>
      <p:ext uri="{BB962C8B-B14F-4D97-AF65-F5344CB8AC3E}">
        <p14:creationId xmlns:p14="http://schemas.microsoft.com/office/powerpoint/2010/main" val="39160220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defRPr/>
            </a:pPr>
            <a:r>
              <a:rPr lang="en-US" smtClean="0"/>
              <a:t>Application Characteristics: Priorities</a:t>
            </a:r>
          </a:p>
        </p:txBody>
      </p:sp>
      <p:sp>
        <p:nvSpPr>
          <p:cNvPr id="64515" name="Rectangle 3"/>
          <p:cNvSpPr>
            <a:spLocks noGrp="1" noChangeArrowheads="1"/>
          </p:cNvSpPr>
          <p:nvPr>
            <p:ph type="body" idx="1"/>
          </p:nvPr>
        </p:nvSpPr>
        <p:spPr/>
        <p:txBody>
          <a:bodyPr/>
          <a:lstStyle/>
          <a:p>
            <a:pPr>
              <a:defRPr/>
            </a:pPr>
            <a:r>
              <a:rPr lang="en-US" dirty="0" smtClean="0"/>
              <a:t>When a modification to a table proposed during physical design that’s designed to help the performance of one application hinders the performance of another application, which of the two applications is the more critical to the company?</a:t>
            </a:r>
          </a:p>
        </p:txBody>
      </p:sp>
      <p:sp>
        <p:nvSpPr>
          <p:cNvPr id="2" name="Foliennummernplatzhalter 1"/>
          <p:cNvSpPr>
            <a:spLocks noGrp="1"/>
          </p:cNvSpPr>
          <p:nvPr>
            <p:ph type="sldNum" sz="quarter" idx="12"/>
          </p:nvPr>
        </p:nvSpPr>
        <p:spPr/>
        <p:txBody>
          <a:bodyPr/>
          <a:lstStyle/>
          <a:p>
            <a:fld id="{B6F15528-21DE-4FAA-801E-634DDDAF4B2B}" type="slidenum">
              <a:rPr lang="en-US" smtClean="0"/>
              <a:pPr/>
              <a:t>87</a:t>
            </a:fld>
            <a:endParaRPr lang="en-US" dirty="0"/>
          </a:p>
        </p:txBody>
      </p:sp>
    </p:spTree>
    <p:extLst>
      <p:ext uri="{BB962C8B-B14F-4D97-AF65-F5344CB8AC3E}">
        <p14:creationId xmlns:p14="http://schemas.microsoft.com/office/powerpoint/2010/main" val="88035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277813"/>
            <a:ext cx="8153400" cy="1703387"/>
          </a:xfrm>
        </p:spPr>
        <p:txBody>
          <a:bodyPr/>
          <a:lstStyle/>
          <a:p>
            <a:pPr eaLnBrk="1" hangingPunct="1">
              <a:defRPr/>
            </a:pPr>
            <a:r>
              <a:rPr lang="en-US" smtClean="0"/>
              <a:t>Operational Requirements: Data Security, Backup and Recovery</a:t>
            </a:r>
          </a:p>
        </p:txBody>
      </p:sp>
      <p:sp>
        <p:nvSpPr>
          <p:cNvPr id="65539" name="Rectangle 3"/>
          <p:cNvSpPr>
            <a:spLocks noGrp="1" noChangeArrowheads="1"/>
          </p:cNvSpPr>
          <p:nvPr>
            <p:ph type="body" idx="1"/>
          </p:nvPr>
        </p:nvSpPr>
        <p:spPr>
          <a:xfrm>
            <a:off x="457200" y="2286000"/>
            <a:ext cx="8229600" cy="3844925"/>
          </a:xfrm>
        </p:spPr>
        <p:txBody>
          <a:bodyPr/>
          <a:lstStyle/>
          <a:p>
            <a:pPr>
              <a:lnSpc>
                <a:spcPct val="90000"/>
              </a:lnSpc>
              <a:defRPr/>
            </a:pPr>
            <a:r>
              <a:rPr lang="en-US" sz="2800" dirty="0" smtClean="0"/>
              <a:t>Data Security</a:t>
            </a:r>
          </a:p>
          <a:p>
            <a:pPr lvl="1">
              <a:lnSpc>
                <a:spcPct val="90000"/>
              </a:lnSpc>
              <a:defRPr/>
            </a:pPr>
            <a:r>
              <a:rPr lang="en-US" sz="2400" dirty="0" smtClean="0"/>
              <a:t>Protecting data from theft or malicious destruction and making sure that sensitive data is accessible only to those employees of the company who have a “need to know.”</a:t>
            </a:r>
          </a:p>
          <a:p>
            <a:pPr lvl="1">
              <a:lnSpc>
                <a:spcPct val="90000"/>
              </a:lnSpc>
              <a:defRPr/>
            </a:pPr>
            <a:endParaRPr lang="en-US" sz="2400" dirty="0" smtClean="0"/>
          </a:p>
          <a:p>
            <a:pPr>
              <a:lnSpc>
                <a:spcPct val="90000"/>
              </a:lnSpc>
              <a:defRPr/>
            </a:pPr>
            <a:r>
              <a:rPr lang="en-US" sz="2800" dirty="0" smtClean="0"/>
              <a:t>Backup and Recovery</a:t>
            </a:r>
          </a:p>
          <a:p>
            <a:pPr lvl="1">
              <a:lnSpc>
                <a:spcPct val="90000"/>
              </a:lnSpc>
              <a:defRPr/>
            </a:pPr>
            <a:r>
              <a:rPr lang="en-US" sz="2400" dirty="0" smtClean="0"/>
              <a:t>Being able to recover a table or a database that has been corrupted or lost due to hardware or software failure to the recovery of an entire information system after a natural disaster.</a:t>
            </a:r>
          </a:p>
        </p:txBody>
      </p:sp>
      <p:sp>
        <p:nvSpPr>
          <p:cNvPr id="2" name="Foliennummernplatzhalter 1"/>
          <p:cNvSpPr>
            <a:spLocks noGrp="1"/>
          </p:cNvSpPr>
          <p:nvPr>
            <p:ph type="sldNum" sz="quarter" idx="12"/>
          </p:nvPr>
        </p:nvSpPr>
        <p:spPr/>
        <p:txBody>
          <a:bodyPr/>
          <a:lstStyle/>
          <a:p>
            <a:fld id="{B6F15528-21DE-4FAA-801E-634DDDAF4B2B}" type="slidenum">
              <a:rPr lang="en-US" smtClean="0"/>
              <a:pPr/>
              <a:t>88</a:t>
            </a:fld>
            <a:endParaRPr lang="en-US" dirty="0"/>
          </a:p>
        </p:txBody>
      </p:sp>
    </p:spTree>
    <p:extLst>
      <p:ext uri="{BB962C8B-B14F-4D97-AF65-F5344CB8AC3E}">
        <p14:creationId xmlns:p14="http://schemas.microsoft.com/office/powerpoint/2010/main" val="32104903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defRPr/>
            </a:pPr>
            <a:r>
              <a:rPr lang="en-US" smtClean="0"/>
              <a:t>Hardware and Software Characteristics</a:t>
            </a:r>
          </a:p>
        </p:txBody>
      </p:sp>
      <p:sp>
        <p:nvSpPr>
          <p:cNvPr id="66563" name="Rectangle 3"/>
          <p:cNvSpPr>
            <a:spLocks noGrp="1" noChangeArrowheads="1"/>
          </p:cNvSpPr>
          <p:nvPr>
            <p:ph type="body" idx="1"/>
          </p:nvPr>
        </p:nvSpPr>
        <p:spPr/>
        <p:txBody>
          <a:bodyPr/>
          <a:lstStyle/>
          <a:p>
            <a:pPr>
              <a:defRPr/>
            </a:pPr>
            <a:r>
              <a:rPr lang="en-US" dirty="0" smtClean="0"/>
              <a:t>DBMS Characteristics</a:t>
            </a:r>
          </a:p>
          <a:p>
            <a:pPr lvl="1">
              <a:defRPr/>
            </a:pPr>
            <a:r>
              <a:rPr lang="en-US" dirty="0" smtClean="0"/>
              <a:t>For example, exact nature of indexes, attribute data type options, and SQL query features, which must be known and taken into account during physical database design.</a:t>
            </a:r>
          </a:p>
          <a:p>
            <a:pPr>
              <a:defRPr/>
            </a:pPr>
            <a:endParaRPr lang="en-US" dirty="0" smtClean="0"/>
          </a:p>
          <a:p>
            <a:pPr>
              <a:defRPr/>
            </a:pPr>
            <a:r>
              <a:rPr lang="en-US" dirty="0" smtClean="0"/>
              <a:t>Hardware Characteristics</a:t>
            </a:r>
          </a:p>
          <a:p>
            <a:pPr lvl="1">
              <a:defRPr/>
            </a:pPr>
            <a:r>
              <a:rPr lang="en-US" dirty="0" smtClean="0"/>
              <a:t>Processor speeds and disk data transfer rates.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89</a:t>
            </a:fld>
            <a:endParaRPr lang="en-US" dirty="0"/>
          </a:p>
        </p:txBody>
      </p:sp>
    </p:spTree>
    <p:extLst>
      <p:ext uri="{BB962C8B-B14F-4D97-AF65-F5344CB8AC3E}">
        <p14:creationId xmlns:p14="http://schemas.microsoft.com/office/powerpoint/2010/main" val="14969677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defRPr/>
            </a:pPr>
            <a:r>
              <a:rPr lang="en-US" smtClean="0"/>
              <a:t>Physical Database Design Techniques</a:t>
            </a:r>
          </a:p>
        </p:txBody>
      </p:sp>
      <p:sp>
        <p:nvSpPr>
          <p:cNvPr id="57347" name="Rectangle 3"/>
          <p:cNvSpPr>
            <a:spLocks noGrp="1" noChangeArrowheads="1"/>
          </p:cNvSpPr>
          <p:nvPr>
            <p:ph type="body" idx="1"/>
          </p:nvPr>
        </p:nvSpPr>
        <p:spPr/>
        <p:txBody>
          <a:bodyPr/>
          <a:lstStyle/>
          <a:p>
            <a:pPr eaLnBrk="1" hangingPunct="1">
              <a:buFont typeface="Symbol" charset="2"/>
              <a:buNone/>
              <a:defRPr/>
            </a:pPr>
            <a:r>
              <a:rPr lang="en-US" sz="2000" u="sng" dirty="0" smtClean="0"/>
              <a:t>Physical Design Categories and Techniques That DO NOT Change the Logical Design</a:t>
            </a:r>
          </a:p>
          <a:p>
            <a:pPr>
              <a:defRPr/>
            </a:pPr>
            <a:r>
              <a:rPr lang="en-US" sz="2000" dirty="0" smtClean="0"/>
              <a:t>Adding External Features</a:t>
            </a:r>
          </a:p>
          <a:p>
            <a:pPr lvl="1">
              <a:defRPr/>
            </a:pPr>
            <a:r>
              <a:rPr lang="en-US" sz="2000" dirty="0" smtClean="0"/>
              <a:t>Adding Indexes</a:t>
            </a:r>
          </a:p>
          <a:p>
            <a:pPr lvl="1">
              <a:defRPr/>
            </a:pPr>
            <a:r>
              <a:rPr lang="en-US" sz="2000" dirty="0" smtClean="0"/>
              <a:t>Adding Views</a:t>
            </a:r>
          </a:p>
          <a:p>
            <a:pPr>
              <a:defRPr/>
            </a:pPr>
            <a:r>
              <a:rPr lang="en-US" sz="2000" dirty="0" smtClean="0"/>
              <a:t>Reorganizing Stored Data</a:t>
            </a:r>
          </a:p>
          <a:p>
            <a:pPr lvl="1">
              <a:defRPr/>
            </a:pPr>
            <a:r>
              <a:rPr lang="en-US" sz="2000" dirty="0" smtClean="0"/>
              <a:t>Clustering Files</a:t>
            </a:r>
          </a:p>
          <a:p>
            <a:pPr>
              <a:defRPr/>
            </a:pPr>
            <a:r>
              <a:rPr lang="en-US" sz="2000" dirty="0" smtClean="0"/>
              <a:t>Splitting a Table into Multiple Tables</a:t>
            </a:r>
          </a:p>
          <a:p>
            <a:pPr lvl="1">
              <a:defRPr/>
            </a:pPr>
            <a:r>
              <a:rPr lang="en-US" sz="2000" dirty="0" smtClean="0"/>
              <a:t>Horizontal Partitioning</a:t>
            </a:r>
          </a:p>
          <a:p>
            <a:pPr lvl="1">
              <a:defRPr/>
            </a:pPr>
            <a:r>
              <a:rPr lang="en-US" sz="2000" dirty="0" smtClean="0"/>
              <a:t>Vertical Partitioning</a:t>
            </a:r>
          </a:p>
          <a:p>
            <a:pPr lvl="1">
              <a:defRPr/>
            </a:pPr>
            <a:r>
              <a:rPr lang="en-US" sz="2000" dirty="0" smtClean="0"/>
              <a:t>Splitting-Off Large Text Attributes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90</a:t>
            </a:fld>
            <a:endParaRPr lang="en-US" dirty="0"/>
          </a:p>
        </p:txBody>
      </p:sp>
    </p:spTree>
    <p:extLst>
      <p:ext uri="{BB962C8B-B14F-4D97-AF65-F5344CB8AC3E}">
        <p14:creationId xmlns:p14="http://schemas.microsoft.com/office/powerpoint/2010/main" val="370919588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defRPr/>
            </a:pPr>
            <a:r>
              <a:rPr lang="en-US" dirty="0" smtClean="0"/>
              <a:t>Physical Database Design </a:t>
            </a:r>
            <a:r>
              <a:rPr lang="en-US" dirty="0" smtClean="0"/>
              <a:t>Techniques (cont.)</a:t>
            </a:r>
            <a:endParaRPr lang="en-US" dirty="0" smtClean="0"/>
          </a:p>
        </p:txBody>
      </p:sp>
      <p:sp>
        <p:nvSpPr>
          <p:cNvPr id="67587" name="Rectangle 3"/>
          <p:cNvSpPr>
            <a:spLocks noGrp="1" noChangeArrowheads="1"/>
          </p:cNvSpPr>
          <p:nvPr>
            <p:ph type="body" idx="1"/>
          </p:nvPr>
        </p:nvSpPr>
        <p:spPr/>
        <p:txBody>
          <a:bodyPr/>
          <a:lstStyle/>
          <a:p>
            <a:pPr eaLnBrk="1" hangingPunct="1">
              <a:lnSpc>
                <a:spcPct val="90000"/>
              </a:lnSpc>
              <a:buFont typeface="Symbol" charset="2"/>
              <a:buNone/>
              <a:defRPr/>
            </a:pPr>
            <a:r>
              <a:rPr lang="en-US" sz="1800" u="sng" dirty="0" smtClean="0"/>
              <a:t>Physical Design Categories and Techniques That DO Change the Logical Design</a:t>
            </a:r>
            <a:endParaRPr lang="en-US" sz="1800" dirty="0" smtClean="0"/>
          </a:p>
          <a:p>
            <a:pPr>
              <a:lnSpc>
                <a:spcPct val="90000"/>
              </a:lnSpc>
              <a:defRPr/>
            </a:pPr>
            <a:r>
              <a:rPr lang="en-US" sz="1800" dirty="0" smtClean="0"/>
              <a:t>Changing Attributes in a Table</a:t>
            </a:r>
          </a:p>
          <a:p>
            <a:pPr lvl="1">
              <a:lnSpc>
                <a:spcPct val="90000"/>
              </a:lnSpc>
              <a:defRPr/>
            </a:pPr>
            <a:r>
              <a:rPr lang="en-US" sz="1800" dirty="0" smtClean="0"/>
              <a:t>Substituting Foreign Keys</a:t>
            </a:r>
          </a:p>
          <a:p>
            <a:pPr>
              <a:lnSpc>
                <a:spcPct val="90000"/>
              </a:lnSpc>
              <a:defRPr/>
            </a:pPr>
            <a:r>
              <a:rPr lang="en-US" sz="1800" dirty="0" smtClean="0"/>
              <a:t>Adding Attributes to a Table</a:t>
            </a:r>
          </a:p>
          <a:p>
            <a:pPr lvl="1">
              <a:lnSpc>
                <a:spcPct val="90000"/>
              </a:lnSpc>
              <a:defRPr/>
            </a:pPr>
            <a:r>
              <a:rPr lang="en-US" sz="1800" dirty="0" smtClean="0"/>
              <a:t>Creating New Primary Keys</a:t>
            </a:r>
          </a:p>
          <a:p>
            <a:pPr lvl="1">
              <a:lnSpc>
                <a:spcPct val="90000"/>
              </a:lnSpc>
              <a:defRPr/>
            </a:pPr>
            <a:r>
              <a:rPr lang="en-US" sz="1800" dirty="0" smtClean="0"/>
              <a:t>Storing Derived Data</a:t>
            </a:r>
          </a:p>
          <a:p>
            <a:pPr>
              <a:lnSpc>
                <a:spcPct val="90000"/>
              </a:lnSpc>
              <a:defRPr/>
            </a:pPr>
            <a:r>
              <a:rPr lang="en-US" sz="1800" dirty="0" smtClean="0"/>
              <a:t>Combining Tables</a:t>
            </a:r>
          </a:p>
          <a:p>
            <a:pPr lvl="1">
              <a:lnSpc>
                <a:spcPct val="90000"/>
              </a:lnSpc>
              <a:defRPr/>
            </a:pPr>
            <a:r>
              <a:rPr lang="en-US" sz="1800" dirty="0" smtClean="0"/>
              <a:t>Combine Tables in One-to-One relationships</a:t>
            </a:r>
          </a:p>
          <a:p>
            <a:pPr lvl="1">
              <a:lnSpc>
                <a:spcPct val="90000"/>
              </a:lnSpc>
              <a:defRPr/>
            </a:pPr>
            <a:r>
              <a:rPr lang="en-US" sz="1800" dirty="0" smtClean="0"/>
              <a:t>Alternative for Repeating Groups</a:t>
            </a:r>
          </a:p>
          <a:p>
            <a:pPr lvl="1">
              <a:lnSpc>
                <a:spcPct val="90000"/>
              </a:lnSpc>
              <a:defRPr/>
            </a:pPr>
            <a:r>
              <a:rPr lang="en-US" sz="1800" dirty="0" err="1" smtClean="0"/>
              <a:t>Denormalization</a:t>
            </a:r>
            <a:endParaRPr lang="en-US" sz="1800" dirty="0" smtClean="0"/>
          </a:p>
          <a:p>
            <a:pPr>
              <a:lnSpc>
                <a:spcPct val="90000"/>
              </a:lnSpc>
              <a:defRPr/>
            </a:pPr>
            <a:r>
              <a:rPr lang="en-US" sz="1800" dirty="0" smtClean="0"/>
              <a:t>Adding New Tables</a:t>
            </a:r>
          </a:p>
          <a:p>
            <a:pPr lvl="1">
              <a:lnSpc>
                <a:spcPct val="90000"/>
              </a:lnSpc>
              <a:defRPr/>
            </a:pPr>
            <a:r>
              <a:rPr lang="en-US" sz="1800" dirty="0" smtClean="0"/>
              <a:t>Duplicating Tables</a:t>
            </a:r>
          </a:p>
          <a:p>
            <a:pPr lvl="1">
              <a:lnSpc>
                <a:spcPct val="90000"/>
              </a:lnSpc>
              <a:defRPr/>
            </a:pPr>
            <a:r>
              <a:rPr lang="en-US" sz="2000" dirty="0" smtClean="0"/>
              <a:t>Adding Subset Tables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91</a:t>
            </a:fld>
            <a:endParaRPr lang="en-US" dirty="0"/>
          </a:p>
        </p:txBody>
      </p:sp>
    </p:spTree>
    <p:extLst>
      <p:ext uri="{BB962C8B-B14F-4D97-AF65-F5344CB8AC3E}">
        <p14:creationId xmlns:p14="http://schemas.microsoft.com/office/powerpoint/2010/main" val="162405551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defRPr/>
            </a:pPr>
            <a:r>
              <a:rPr lang="en-US" smtClean="0"/>
              <a:t>Adding External Features</a:t>
            </a:r>
          </a:p>
        </p:txBody>
      </p:sp>
      <p:sp>
        <p:nvSpPr>
          <p:cNvPr id="68611" name="Rectangle 3"/>
          <p:cNvSpPr>
            <a:spLocks noGrp="1" noChangeArrowheads="1"/>
          </p:cNvSpPr>
          <p:nvPr>
            <p:ph type="body" idx="1"/>
          </p:nvPr>
        </p:nvSpPr>
        <p:spPr/>
        <p:txBody>
          <a:bodyPr/>
          <a:lstStyle/>
          <a:p>
            <a:pPr>
              <a:defRPr/>
            </a:pPr>
            <a:r>
              <a:rPr lang="en-US" dirty="0" smtClean="0"/>
              <a:t>Doesn’t change the logical design at all.</a:t>
            </a:r>
          </a:p>
          <a:p>
            <a:pPr>
              <a:defRPr/>
            </a:pPr>
            <a:endParaRPr lang="en-US" dirty="0" smtClean="0"/>
          </a:p>
          <a:p>
            <a:pPr>
              <a:defRPr/>
            </a:pPr>
            <a:r>
              <a:rPr lang="en-US" dirty="0" smtClean="0"/>
              <a:t>There is no introduction of data redundancy</a:t>
            </a:r>
            <a:r>
              <a:rPr lang="en-US" dirty="0" smtClean="0"/>
              <a:t>.</a:t>
            </a:r>
          </a:p>
          <a:p>
            <a:pPr>
              <a:defRPr/>
            </a:pPr>
            <a:endParaRPr lang="en-US" dirty="0"/>
          </a:p>
          <a:p>
            <a:pPr>
              <a:defRPr/>
            </a:pPr>
            <a:r>
              <a:rPr lang="en-US" dirty="0"/>
              <a:t>Adding Indexes</a:t>
            </a:r>
          </a:p>
          <a:p>
            <a:pPr>
              <a:defRPr/>
            </a:pPr>
            <a:endParaRPr lang="en-US" dirty="0"/>
          </a:p>
          <a:p>
            <a:pPr>
              <a:defRPr/>
            </a:pPr>
            <a:r>
              <a:rPr lang="en-US" dirty="0"/>
              <a:t>Adding Views</a:t>
            </a:r>
          </a:p>
          <a:p>
            <a:pPr>
              <a:defRPr/>
            </a:pPr>
            <a:endParaRPr lang="en-US" dirty="0" smtClean="0"/>
          </a:p>
        </p:txBody>
      </p:sp>
      <p:sp>
        <p:nvSpPr>
          <p:cNvPr id="2" name="Foliennummernplatzhalter 1"/>
          <p:cNvSpPr>
            <a:spLocks noGrp="1"/>
          </p:cNvSpPr>
          <p:nvPr>
            <p:ph type="sldNum" sz="quarter" idx="12"/>
          </p:nvPr>
        </p:nvSpPr>
        <p:spPr/>
        <p:txBody>
          <a:bodyPr/>
          <a:lstStyle/>
          <a:p>
            <a:fld id="{B6F15528-21DE-4FAA-801E-634DDDAF4B2B}" type="slidenum">
              <a:rPr lang="en-US" smtClean="0"/>
              <a:pPr/>
              <a:t>92</a:t>
            </a:fld>
            <a:endParaRPr lang="en-US" dirty="0"/>
          </a:p>
        </p:txBody>
      </p:sp>
    </p:spTree>
    <p:extLst>
      <p:ext uri="{BB962C8B-B14F-4D97-AF65-F5344CB8AC3E}">
        <p14:creationId xmlns:p14="http://schemas.microsoft.com/office/powerpoint/2010/main" val="246967078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defRPr/>
            </a:pPr>
            <a:r>
              <a:rPr lang="en-US" smtClean="0"/>
              <a:t>Adding External Features: Adding Indexes</a:t>
            </a:r>
          </a:p>
        </p:txBody>
      </p:sp>
      <p:sp>
        <p:nvSpPr>
          <p:cNvPr id="70659" name="Rectangle 3"/>
          <p:cNvSpPr>
            <a:spLocks noGrp="1" noChangeArrowheads="1"/>
          </p:cNvSpPr>
          <p:nvPr>
            <p:ph type="body" idx="1"/>
          </p:nvPr>
        </p:nvSpPr>
        <p:spPr/>
        <p:txBody>
          <a:bodyPr/>
          <a:lstStyle/>
          <a:p>
            <a:pPr>
              <a:lnSpc>
                <a:spcPct val="90000"/>
              </a:lnSpc>
              <a:defRPr/>
            </a:pPr>
            <a:r>
              <a:rPr lang="en-US" sz="2800" dirty="0" smtClean="0"/>
              <a:t>Which attributes or combinations of attributes should you consider indexing in order to have the greatest positive impact on the application environment?</a:t>
            </a:r>
          </a:p>
          <a:p>
            <a:pPr lvl="1">
              <a:lnSpc>
                <a:spcPct val="90000"/>
              </a:lnSpc>
              <a:defRPr/>
            </a:pPr>
            <a:r>
              <a:rPr lang="en-US" sz="2400" dirty="0" smtClean="0"/>
              <a:t>Attributes that are likely to be prominent in direct searches</a:t>
            </a:r>
          </a:p>
          <a:p>
            <a:pPr lvl="2">
              <a:lnSpc>
                <a:spcPct val="90000"/>
              </a:lnSpc>
              <a:defRPr/>
            </a:pPr>
            <a:r>
              <a:rPr lang="en-US" sz="2000" dirty="0" smtClean="0"/>
              <a:t>Primary keys</a:t>
            </a:r>
          </a:p>
          <a:p>
            <a:pPr lvl="2">
              <a:lnSpc>
                <a:spcPct val="90000"/>
              </a:lnSpc>
              <a:defRPr/>
            </a:pPr>
            <a:r>
              <a:rPr lang="en-US" sz="2000" dirty="0" smtClean="0"/>
              <a:t>Search attributes</a:t>
            </a:r>
          </a:p>
          <a:p>
            <a:pPr lvl="2">
              <a:lnSpc>
                <a:spcPct val="90000"/>
              </a:lnSpc>
              <a:defRPr/>
            </a:pPr>
            <a:endParaRPr lang="en-US" sz="2000" dirty="0" smtClean="0"/>
          </a:p>
          <a:p>
            <a:pPr lvl="1">
              <a:lnSpc>
                <a:spcPct val="90000"/>
              </a:lnSpc>
              <a:defRPr/>
            </a:pPr>
            <a:r>
              <a:rPr lang="en-US" sz="2400" dirty="0" smtClean="0"/>
              <a:t>Attributes that are likely to be major players in operations, such as joins, SQL SELECT ORDER BY clauses and SQL SELECT GROUP BY clauses.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93</a:t>
            </a:fld>
            <a:endParaRPr lang="en-US" dirty="0"/>
          </a:p>
        </p:txBody>
      </p:sp>
    </p:spTree>
    <p:extLst>
      <p:ext uri="{BB962C8B-B14F-4D97-AF65-F5344CB8AC3E}">
        <p14:creationId xmlns:p14="http://schemas.microsoft.com/office/powerpoint/2010/main" val="300153382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76200" y="76200"/>
            <a:ext cx="8915400" cy="838200"/>
          </a:xfrm>
        </p:spPr>
        <p:txBody>
          <a:bodyPr/>
          <a:lstStyle/>
          <a:p>
            <a:pPr eaLnBrk="1" hangingPunct="1">
              <a:defRPr/>
            </a:pPr>
            <a:r>
              <a:rPr lang="en-US" dirty="0" smtClean="0"/>
              <a:t>Adding External Features: Adding </a:t>
            </a:r>
            <a:r>
              <a:rPr lang="en-US" dirty="0" smtClean="0"/>
              <a:t>Indexes (cont.)</a:t>
            </a:r>
            <a:endParaRPr lang="en-US" dirty="0" smtClean="0"/>
          </a:p>
        </p:txBody>
      </p:sp>
      <p:sp>
        <p:nvSpPr>
          <p:cNvPr id="71683" name="Rectangle 3"/>
          <p:cNvSpPr>
            <a:spLocks noGrp="1" noChangeArrowheads="1"/>
          </p:cNvSpPr>
          <p:nvPr>
            <p:ph type="body" idx="1"/>
          </p:nvPr>
        </p:nvSpPr>
        <p:spPr/>
        <p:txBody>
          <a:bodyPr/>
          <a:lstStyle/>
          <a:p>
            <a:pPr>
              <a:defRPr/>
            </a:pPr>
            <a:r>
              <a:rPr lang="en-US" sz="2800" dirty="0" smtClean="0"/>
              <a:t>What </a:t>
            </a:r>
            <a:r>
              <a:rPr lang="en-US" dirty="0" smtClean="0"/>
              <a:t>potential problems can be caused by building too many indexes?</a:t>
            </a:r>
          </a:p>
          <a:p>
            <a:pPr>
              <a:defRPr/>
            </a:pPr>
            <a:endParaRPr lang="en-US" sz="2800" dirty="0" smtClean="0"/>
          </a:p>
          <a:p>
            <a:pPr>
              <a:defRPr/>
            </a:pPr>
            <a:r>
              <a:rPr lang="en-US" dirty="0" smtClean="0"/>
              <a:t>Indexes are wonderful for direct searches. But when the data in a table is updated, the system must take the time to update the table’s indexes, too.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94</a:t>
            </a:fld>
            <a:endParaRPr lang="en-US" dirty="0"/>
          </a:p>
        </p:txBody>
      </p:sp>
    </p:spTree>
    <p:extLst>
      <p:ext uri="{BB962C8B-B14F-4D97-AF65-F5344CB8AC3E}">
        <p14:creationId xmlns:p14="http://schemas.microsoft.com/office/powerpoint/2010/main" val="149659227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defRPr/>
            </a:pPr>
            <a:r>
              <a:rPr lang="en-US" smtClean="0"/>
              <a:t>General Hardware Company With Some Indexes</a:t>
            </a:r>
          </a:p>
        </p:txBody>
      </p:sp>
      <p:pic>
        <p:nvPicPr>
          <p:cNvPr id="71684" name="Picture 5" descr="c08f004.jpg                                                    0000C654Storage                        BC5BC41E:"/>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3100388" y="1600200"/>
            <a:ext cx="2941637" cy="4530725"/>
          </a:xfrm>
        </p:spPr>
      </p:pic>
      <p:sp>
        <p:nvSpPr>
          <p:cNvPr id="2" name="Foliennummernplatzhalter 1"/>
          <p:cNvSpPr>
            <a:spLocks noGrp="1"/>
          </p:cNvSpPr>
          <p:nvPr>
            <p:ph type="sldNum" sz="quarter" idx="12"/>
          </p:nvPr>
        </p:nvSpPr>
        <p:spPr/>
        <p:txBody>
          <a:bodyPr/>
          <a:lstStyle/>
          <a:p>
            <a:fld id="{B6F15528-21DE-4FAA-801E-634DDDAF4B2B}" type="slidenum">
              <a:rPr lang="en-US" smtClean="0"/>
              <a:pPr/>
              <a:t>95</a:t>
            </a:fld>
            <a:endParaRPr lang="en-US" dirty="0"/>
          </a:p>
        </p:txBody>
      </p:sp>
    </p:spTree>
    <p:extLst>
      <p:ext uri="{BB962C8B-B14F-4D97-AF65-F5344CB8AC3E}">
        <p14:creationId xmlns:p14="http://schemas.microsoft.com/office/powerpoint/2010/main" val="413875421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defRPr/>
            </a:pPr>
            <a:r>
              <a:rPr lang="en-US" smtClean="0"/>
              <a:t>Adding External Features: Adding Views</a:t>
            </a:r>
          </a:p>
        </p:txBody>
      </p:sp>
      <p:sp>
        <p:nvSpPr>
          <p:cNvPr id="74756" name="Rectangle 4"/>
          <p:cNvSpPr>
            <a:spLocks noGrp="1" noChangeArrowheads="1"/>
          </p:cNvSpPr>
          <p:nvPr>
            <p:ph type="body" idx="1"/>
          </p:nvPr>
        </p:nvSpPr>
        <p:spPr/>
        <p:txBody>
          <a:bodyPr/>
          <a:lstStyle/>
          <a:p>
            <a:pPr>
              <a:defRPr/>
            </a:pPr>
            <a:r>
              <a:rPr lang="en-US" dirty="0" smtClean="0"/>
              <a:t>Doesn’t change the logical design.</a:t>
            </a:r>
          </a:p>
          <a:p>
            <a:pPr>
              <a:defRPr/>
            </a:pPr>
            <a:endParaRPr lang="en-US" dirty="0" smtClean="0"/>
          </a:p>
          <a:p>
            <a:pPr>
              <a:defRPr/>
            </a:pPr>
            <a:r>
              <a:rPr lang="en-US" dirty="0" smtClean="0"/>
              <a:t>No data is physically duplicated.</a:t>
            </a:r>
          </a:p>
          <a:p>
            <a:pPr>
              <a:defRPr/>
            </a:pPr>
            <a:endParaRPr lang="en-US" dirty="0" smtClean="0"/>
          </a:p>
          <a:p>
            <a:pPr>
              <a:defRPr/>
            </a:pPr>
            <a:r>
              <a:rPr lang="en-US" dirty="0" smtClean="0"/>
              <a:t>An important device in protecting the security and privacy of data.</a:t>
            </a:r>
          </a:p>
        </p:txBody>
      </p:sp>
      <p:sp>
        <p:nvSpPr>
          <p:cNvPr id="2" name="Foliennummernplatzhalter 1"/>
          <p:cNvSpPr>
            <a:spLocks noGrp="1"/>
          </p:cNvSpPr>
          <p:nvPr>
            <p:ph type="sldNum" sz="quarter" idx="12"/>
          </p:nvPr>
        </p:nvSpPr>
        <p:spPr/>
        <p:txBody>
          <a:bodyPr/>
          <a:lstStyle/>
          <a:p>
            <a:fld id="{B6F15528-21DE-4FAA-801E-634DDDAF4B2B}" type="slidenum">
              <a:rPr lang="en-US" smtClean="0"/>
              <a:pPr/>
              <a:t>96</a:t>
            </a:fld>
            <a:endParaRPr lang="en-US" dirty="0"/>
          </a:p>
        </p:txBody>
      </p:sp>
    </p:spTree>
    <p:extLst>
      <p:ext uri="{BB962C8B-B14F-4D97-AF65-F5344CB8AC3E}">
        <p14:creationId xmlns:p14="http://schemas.microsoft.com/office/powerpoint/2010/main" val="285647166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defRPr/>
            </a:pPr>
            <a:r>
              <a:rPr lang="en-US" dirty="0" smtClean="0"/>
              <a:t>Reorganizing Stored Data</a:t>
            </a:r>
          </a:p>
        </p:txBody>
      </p:sp>
      <p:sp>
        <p:nvSpPr>
          <p:cNvPr id="76803" name="Rectangle 3"/>
          <p:cNvSpPr>
            <a:spLocks noGrp="1" noChangeArrowheads="1"/>
          </p:cNvSpPr>
          <p:nvPr>
            <p:ph type="body" idx="1"/>
          </p:nvPr>
        </p:nvSpPr>
        <p:spPr/>
        <p:txBody>
          <a:bodyPr/>
          <a:lstStyle/>
          <a:p>
            <a:pPr>
              <a:defRPr/>
            </a:pPr>
            <a:r>
              <a:rPr lang="en-US" dirty="0" smtClean="0"/>
              <a:t>Doesn’t change the logical design.</a:t>
            </a:r>
          </a:p>
          <a:p>
            <a:pPr>
              <a:defRPr/>
            </a:pPr>
            <a:endParaRPr lang="en-US" dirty="0" smtClean="0"/>
          </a:p>
          <a:p>
            <a:pPr>
              <a:defRPr/>
            </a:pPr>
            <a:r>
              <a:rPr lang="en-US" dirty="0" smtClean="0"/>
              <a:t>No data is physically duplicated.</a:t>
            </a:r>
          </a:p>
          <a:p>
            <a:pPr>
              <a:defRPr/>
            </a:pPr>
            <a:endParaRPr lang="en-US" dirty="0" smtClean="0"/>
          </a:p>
          <a:p>
            <a:pPr>
              <a:defRPr/>
            </a:pPr>
            <a:r>
              <a:rPr lang="en-US" dirty="0" smtClean="0"/>
              <a:t>Clustering Files</a:t>
            </a:r>
          </a:p>
          <a:p>
            <a:pPr lvl="1">
              <a:defRPr/>
            </a:pPr>
            <a:r>
              <a:rPr lang="en-US" dirty="0" smtClean="0"/>
              <a:t>Houses related records together on a disk.</a:t>
            </a:r>
          </a:p>
        </p:txBody>
      </p:sp>
      <p:sp>
        <p:nvSpPr>
          <p:cNvPr id="2" name="Foliennummernplatzhalter 1"/>
          <p:cNvSpPr>
            <a:spLocks noGrp="1"/>
          </p:cNvSpPr>
          <p:nvPr>
            <p:ph type="sldNum" sz="quarter" idx="12"/>
          </p:nvPr>
        </p:nvSpPr>
        <p:spPr/>
        <p:txBody>
          <a:bodyPr/>
          <a:lstStyle/>
          <a:p>
            <a:fld id="{B6F15528-21DE-4FAA-801E-634DDDAF4B2B}" type="slidenum">
              <a:rPr lang="en-US" smtClean="0"/>
              <a:pPr/>
              <a:t>97</a:t>
            </a:fld>
            <a:endParaRPr lang="en-US" dirty="0"/>
          </a:p>
        </p:txBody>
      </p:sp>
    </p:spTree>
    <p:extLst>
      <p:ext uri="{BB962C8B-B14F-4D97-AF65-F5344CB8AC3E}">
        <p14:creationId xmlns:p14="http://schemas.microsoft.com/office/powerpoint/2010/main" val="329648529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Reorganizing Stored Data: Clustering Files</a:t>
            </a:r>
          </a:p>
        </p:txBody>
      </p:sp>
      <p:sp>
        <p:nvSpPr>
          <p:cNvPr id="77831" name="Rectangle 7"/>
          <p:cNvSpPr>
            <a:spLocks noGrp="1" noChangeArrowheads="1"/>
          </p:cNvSpPr>
          <p:nvPr>
            <p:ph type="body" sz="half" idx="2"/>
          </p:nvPr>
        </p:nvSpPr>
        <p:spPr>
          <a:xfrm>
            <a:off x="457200" y="5105400"/>
            <a:ext cx="8229600" cy="1025525"/>
          </a:xfrm>
        </p:spPr>
        <p:txBody>
          <a:bodyPr>
            <a:normAutofit lnSpcReduction="10000"/>
          </a:bodyPr>
          <a:lstStyle/>
          <a:p>
            <a:pPr>
              <a:lnSpc>
                <a:spcPct val="90000"/>
              </a:lnSpc>
              <a:defRPr/>
            </a:pPr>
            <a:r>
              <a:rPr lang="en-US" sz="2400" dirty="0" smtClean="0"/>
              <a:t>The salesperson record for salesperson 137, Baker, is followed on the disk by the customer records for customers 0121, 0933, 1047, and 1826.</a:t>
            </a:r>
          </a:p>
        </p:txBody>
      </p:sp>
      <p:pic>
        <p:nvPicPr>
          <p:cNvPr id="74757" name="Picture 9" descr="c08f005.jpg                                                    0000C654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374900" y="1600200"/>
            <a:ext cx="4787900" cy="3403600"/>
          </a:xfrm>
        </p:spPr>
      </p:pic>
      <p:sp>
        <p:nvSpPr>
          <p:cNvPr id="3" name="Foliennummernplatzhalter 2"/>
          <p:cNvSpPr>
            <a:spLocks noGrp="1"/>
          </p:cNvSpPr>
          <p:nvPr>
            <p:ph type="sldNum" sz="quarter" idx="12"/>
          </p:nvPr>
        </p:nvSpPr>
        <p:spPr/>
        <p:txBody>
          <a:bodyPr/>
          <a:lstStyle/>
          <a:p>
            <a:fld id="{B70AA4E7-6ED7-44EC-BD33-1510592ACD52}" type="slidenum">
              <a:rPr lang="en-US" altLang="de-DE" smtClean="0">
                <a:latin typeface="Times New Roman" panose="02020603050405020304" pitchFamily="18" charset="0"/>
                <a:cs typeface="Times New Roman" panose="02020603050405020304" pitchFamily="18" charset="0"/>
              </a:rPr>
              <a:pPr/>
              <a:t>98</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387698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normAutofit/>
          </a:bodyPr>
          <a:lstStyle/>
          <a:p>
            <a:pPr eaLnBrk="1" hangingPunct="1">
              <a:defRPr/>
            </a:pPr>
            <a:r>
              <a:rPr lang="en-US" dirty="0" smtClean="0"/>
              <a:t>Splitting a Table </a:t>
            </a:r>
            <a:r>
              <a:rPr lang="en-US" dirty="0" smtClean="0"/>
              <a:t>Into Multiple </a:t>
            </a:r>
            <a:r>
              <a:rPr lang="en-US" dirty="0" smtClean="0"/>
              <a:t>Tables</a:t>
            </a:r>
          </a:p>
        </p:txBody>
      </p:sp>
      <p:sp>
        <p:nvSpPr>
          <p:cNvPr id="79876" name="Rectangle 4"/>
          <p:cNvSpPr>
            <a:spLocks noGrp="1" noChangeArrowheads="1"/>
          </p:cNvSpPr>
          <p:nvPr>
            <p:ph type="body" idx="1"/>
          </p:nvPr>
        </p:nvSpPr>
        <p:spPr/>
        <p:txBody>
          <a:bodyPr/>
          <a:lstStyle/>
          <a:p>
            <a:pPr>
              <a:defRPr/>
            </a:pPr>
            <a:r>
              <a:rPr lang="en-US" dirty="0" smtClean="0"/>
              <a:t>Horizontal Partitioning</a:t>
            </a:r>
          </a:p>
          <a:p>
            <a:pPr>
              <a:defRPr/>
            </a:pPr>
            <a:endParaRPr lang="en-US" dirty="0" smtClean="0"/>
          </a:p>
          <a:p>
            <a:pPr>
              <a:defRPr/>
            </a:pPr>
            <a:r>
              <a:rPr lang="en-US" dirty="0" smtClean="0"/>
              <a:t>Vertical Partitioning</a:t>
            </a:r>
          </a:p>
          <a:p>
            <a:pPr>
              <a:defRPr/>
            </a:pPr>
            <a:endParaRPr lang="en-US" dirty="0" smtClean="0"/>
          </a:p>
          <a:p>
            <a:pPr>
              <a:defRPr/>
            </a:pPr>
            <a:r>
              <a:rPr lang="en-US" dirty="0" smtClean="0"/>
              <a:t>Splitting-Off Large Text Attributes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99</a:t>
            </a:fld>
            <a:endParaRPr lang="en-US" dirty="0"/>
          </a:p>
        </p:txBody>
      </p:sp>
    </p:spTree>
    <p:extLst>
      <p:ext uri="{BB962C8B-B14F-4D97-AF65-F5344CB8AC3E}">
        <p14:creationId xmlns:p14="http://schemas.microsoft.com/office/powerpoint/2010/main" val="401560764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200" y="277813"/>
            <a:ext cx="8229600" cy="1703387"/>
          </a:xfrm>
        </p:spPr>
        <p:txBody>
          <a:bodyPr/>
          <a:lstStyle/>
          <a:p>
            <a:pPr eaLnBrk="1" hangingPunct="1">
              <a:defRPr/>
            </a:pPr>
            <a:r>
              <a:rPr lang="en-US" smtClean="0"/>
              <a:t>Splitting a Table Into</a:t>
            </a:r>
            <a:br>
              <a:rPr lang="en-US" smtClean="0"/>
            </a:br>
            <a:r>
              <a:rPr lang="en-US" smtClean="0"/>
              <a:t>Multiple Tables: Horizontal Partitioning</a:t>
            </a:r>
          </a:p>
        </p:txBody>
      </p:sp>
      <p:sp>
        <p:nvSpPr>
          <p:cNvPr id="83971" name="Rectangle 3"/>
          <p:cNvSpPr>
            <a:spLocks noGrp="1" noChangeArrowheads="1"/>
          </p:cNvSpPr>
          <p:nvPr>
            <p:ph type="body" idx="1"/>
          </p:nvPr>
        </p:nvSpPr>
        <p:spPr>
          <a:xfrm>
            <a:off x="457200" y="2327275"/>
            <a:ext cx="8229600" cy="4073525"/>
          </a:xfrm>
        </p:spPr>
        <p:txBody>
          <a:bodyPr>
            <a:normAutofit lnSpcReduction="10000"/>
          </a:bodyPr>
          <a:lstStyle/>
          <a:p>
            <a:pPr>
              <a:lnSpc>
                <a:spcPct val="90000"/>
              </a:lnSpc>
              <a:defRPr/>
            </a:pPr>
            <a:r>
              <a:rPr lang="en-US" sz="2400" dirty="0" smtClean="0"/>
              <a:t>The rows of a table are divided into groups, and the groups are stored separately on different areas of a disk or on different disks.</a:t>
            </a:r>
          </a:p>
          <a:p>
            <a:pPr>
              <a:lnSpc>
                <a:spcPct val="90000"/>
              </a:lnSpc>
              <a:defRPr/>
            </a:pPr>
            <a:endParaRPr lang="en-US" sz="2400" dirty="0" smtClean="0"/>
          </a:p>
          <a:p>
            <a:pPr>
              <a:lnSpc>
                <a:spcPct val="90000"/>
              </a:lnSpc>
              <a:defRPr/>
            </a:pPr>
            <a:r>
              <a:rPr lang="en-US" sz="2400" dirty="0" smtClean="0"/>
              <a:t>Useful in managing the different groups of records separately for security or backup and recovery purposes. </a:t>
            </a:r>
          </a:p>
          <a:p>
            <a:pPr>
              <a:lnSpc>
                <a:spcPct val="90000"/>
              </a:lnSpc>
              <a:defRPr/>
            </a:pPr>
            <a:endParaRPr lang="en-US" sz="2400" dirty="0" smtClean="0"/>
          </a:p>
          <a:p>
            <a:pPr>
              <a:lnSpc>
                <a:spcPct val="90000"/>
              </a:lnSpc>
              <a:defRPr/>
            </a:pPr>
            <a:r>
              <a:rPr lang="en-US" sz="2400" dirty="0" smtClean="0"/>
              <a:t>Improve data retrieval performance.</a:t>
            </a:r>
          </a:p>
          <a:p>
            <a:pPr>
              <a:lnSpc>
                <a:spcPct val="90000"/>
              </a:lnSpc>
              <a:defRPr/>
            </a:pPr>
            <a:endParaRPr lang="en-US" sz="2400" dirty="0" smtClean="0"/>
          </a:p>
          <a:p>
            <a:pPr>
              <a:lnSpc>
                <a:spcPct val="90000"/>
              </a:lnSpc>
              <a:defRPr/>
            </a:pPr>
            <a:r>
              <a:rPr lang="en-US" sz="2400" dirty="0" smtClean="0"/>
              <a:t>Disadvantage: retrieval of records from more than one partition can be more complex and slower.</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100</a:t>
            </a:fld>
            <a:endParaRPr lang="en-US" dirty="0"/>
          </a:p>
        </p:txBody>
      </p:sp>
    </p:spTree>
    <p:extLst>
      <p:ext uri="{BB962C8B-B14F-4D97-AF65-F5344CB8AC3E}">
        <p14:creationId xmlns:p14="http://schemas.microsoft.com/office/powerpoint/2010/main" val="166136951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57200" y="277813"/>
            <a:ext cx="8229600" cy="1703387"/>
          </a:xfrm>
        </p:spPr>
        <p:txBody>
          <a:bodyPr/>
          <a:lstStyle/>
          <a:p>
            <a:pPr eaLnBrk="1" hangingPunct="1">
              <a:defRPr/>
            </a:pPr>
            <a:r>
              <a:rPr lang="en-US" dirty="0" smtClean="0"/>
              <a:t>Splitting a Table Into</a:t>
            </a:r>
            <a:br>
              <a:rPr lang="en-US" dirty="0" smtClean="0"/>
            </a:br>
            <a:r>
              <a:rPr lang="en-US" dirty="0" smtClean="0"/>
              <a:t>Multiple Tables: Horizontal </a:t>
            </a:r>
            <a:r>
              <a:rPr lang="en-US" dirty="0" smtClean="0"/>
              <a:t>Partitioning (cont.)</a:t>
            </a:r>
            <a:endParaRPr lang="en-US" dirty="0" smtClean="0"/>
          </a:p>
        </p:txBody>
      </p:sp>
      <p:pic>
        <p:nvPicPr>
          <p:cNvPr id="7782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286000"/>
            <a:ext cx="5081588"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581400"/>
            <a:ext cx="5145088"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101</a:t>
            </a:fld>
            <a:endParaRPr lang="en-US" dirty="0"/>
          </a:p>
        </p:txBody>
      </p:sp>
    </p:spTree>
    <p:extLst>
      <p:ext uri="{BB962C8B-B14F-4D97-AF65-F5344CB8AC3E}">
        <p14:creationId xmlns:p14="http://schemas.microsoft.com/office/powerpoint/2010/main" val="130435271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457200" y="277813"/>
            <a:ext cx="8229600" cy="1627187"/>
          </a:xfrm>
        </p:spPr>
        <p:txBody>
          <a:bodyPr/>
          <a:lstStyle/>
          <a:p>
            <a:pPr eaLnBrk="1" hangingPunct="1">
              <a:defRPr/>
            </a:pPr>
            <a:r>
              <a:rPr lang="en-US" smtClean="0"/>
              <a:t>Splitting a Table Into</a:t>
            </a:r>
            <a:br>
              <a:rPr lang="en-US" smtClean="0"/>
            </a:br>
            <a:r>
              <a:rPr lang="en-US" smtClean="0"/>
              <a:t>Multiple Tables: Vertical Partitioning</a:t>
            </a:r>
          </a:p>
        </p:txBody>
      </p:sp>
      <p:sp>
        <p:nvSpPr>
          <p:cNvPr id="84995" name="Rectangle 3"/>
          <p:cNvSpPr>
            <a:spLocks noGrp="1" noChangeArrowheads="1"/>
          </p:cNvSpPr>
          <p:nvPr>
            <p:ph type="body" idx="1"/>
          </p:nvPr>
        </p:nvSpPr>
        <p:spPr>
          <a:xfrm>
            <a:off x="457200" y="2362200"/>
            <a:ext cx="8229600" cy="3768725"/>
          </a:xfrm>
        </p:spPr>
        <p:txBody>
          <a:bodyPr/>
          <a:lstStyle/>
          <a:p>
            <a:pPr>
              <a:defRPr/>
            </a:pPr>
            <a:r>
              <a:rPr lang="en-US" dirty="0" smtClean="0"/>
              <a:t>The separate groups, each made up of different columns of a table, are created because different users or applications require different columns.</a:t>
            </a:r>
          </a:p>
          <a:p>
            <a:pPr>
              <a:defRPr/>
            </a:pPr>
            <a:endParaRPr lang="en-US" dirty="0" smtClean="0"/>
          </a:p>
          <a:p>
            <a:pPr>
              <a:defRPr/>
            </a:pPr>
            <a:r>
              <a:rPr lang="en-US" dirty="0" smtClean="0"/>
              <a:t>Each partition must have a copy of the primary key.</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102</a:t>
            </a:fld>
            <a:endParaRPr lang="en-US" dirty="0"/>
          </a:p>
        </p:txBody>
      </p:sp>
    </p:spTree>
    <p:extLst>
      <p:ext uri="{BB962C8B-B14F-4D97-AF65-F5344CB8AC3E}">
        <p14:creationId xmlns:p14="http://schemas.microsoft.com/office/powerpoint/2010/main" val="239965850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457200" y="277813"/>
            <a:ext cx="8229600" cy="1703387"/>
          </a:xfrm>
        </p:spPr>
        <p:txBody>
          <a:bodyPr/>
          <a:lstStyle/>
          <a:p>
            <a:pPr eaLnBrk="1" hangingPunct="1">
              <a:defRPr/>
            </a:pPr>
            <a:r>
              <a:rPr lang="en-US" dirty="0" smtClean="0"/>
              <a:t>Splitting a Table Into</a:t>
            </a:r>
            <a:br>
              <a:rPr lang="en-US" dirty="0" smtClean="0"/>
            </a:br>
            <a:r>
              <a:rPr lang="en-US" dirty="0" smtClean="0"/>
              <a:t>Multiple Tables: Vertical </a:t>
            </a:r>
            <a:r>
              <a:rPr lang="en-US" dirty="0" smtClean="0"/>
              <a:t>Partitioning (cont.)</a:t>
            </a:r>
            <a:endParaRPr lang="en-US" dirty="0" smtClean="0"/>
          </a:p>
        </p:txBody>
      </p:sp>
      <p:sp>
        <p:nvSpPr>
          <p:cNvPr id="79876" name="Text Box 6"/>
          <p:cNvSpPr txBox="1">
            <a:spLocks noChangeArrowheads="1"/>
          </p:cNvSpPr>
          <p:nvPr/>
        </p:nvSpPr>
        <p:spPr bwMode="auto">
          <a:xfrm>
            <a:off x="2895600" y="5943600"/>
            <a:ext cx="2859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The Salesperson table</a:t>
            </a:r>
          </a:p>
        </p:txBody>
      </p:sp>
      <p:pic>
        <p:nvPicPr>
          <p:cNvPr id="7987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2209800"/>
            <a:ext cx="3140075" cy="160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4038600"/>
            <a:ext cx="238125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103</a:t>
            </a:fld>
            <a:endParaRPr lang="en-US" dirty="0"/>
          </a:p>
        </p:txBody>
      </p:sp>
    </p:spTree>
    <p:extLst>
      <p:ext uri="{BB962C8B-B14F-4D97-AF65-F5344CB8AC3E}">
        <p14:creationId xmlns:p14="http://schemas.microsoft.com/office/powerpoint/2010/main" val="189998304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57200" y="277813"/>
            <a:ext cx="8229600" cy="1627187"/>
          </a:xfrm>
        </p:spPr>
        <p:txBody>
          <a:bodyPr/>
          <a:lstStyle/>
          <a:p>
            <a:pPr eaLnBrk="1" hangingPunct="1">
              <a:defRPr/>
            </a:pPr>
            <a:r>
              <a:rPr lang="en-US" smtClean="0"/>
              <a:t>Splitting a Table Into</a:t>
            </a:r>
            <a:br>
              <a:rPr lang="en-US" smtClean="0"/>
            </a:br>
            <a:r>
              <a:rPr lang="en-US" smtClean="0"/>
              <a:t>Multiple Tables: Splitting Off Large Text Attributes</a:t>
            </a:r>
          </a:p>
        </p:txBody>
      </p:sp>
      <p:sp>
        <p:nvSpPr>
          <p:cNvPr id="87043" name="Rectangle 3"/>
          <p:cNvSpPr>
            <a:spLocks noGrp="1" noChangeArrowheads="1"/>
          </p:cNvSpPr>
          <p:nvPr>
            <p:ph type="body" idx="1"/>
          </p:nvPr>
        </p:nvSpPr>
        <p:spPr>
          <a:xfrm>
            <a:off x="457200" y="2362200"/>
            <a:ext cx="8229600" cy="3768725"/>
          </a:xfrm>
        </p:spPr>
        <p:txBody>
          <a:bodyPr/>
          <a:lstStyle/>
          <a:p>
            <a:pPr>
              <a:defRPr/>
            </a:pPr>
            <a:r>
              <a:rPr lang="en-US" dirty="0" smtClean="0"/>
              <a:t>A variation on vertical partitioning involves splitting off large text attributes into separate partitions.</a:t>
            </a:r>
          </a:p>
          <a:p>
            <a:pPr>
              <a:defRPr/>
            </a:pPr>
            <a:endParaRPr lang="en-US" dirty="0" smtClean="0"/>
          </a:p>
          <a:p>
            <a:pPr>
              <a:defRPr/>
            </a:pPr>
            <a:r>
              <a:rPr lang="en-US" dirty="0" smtClean="0"/>
              <a:t>Each partition must have a copy of the primary key.</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104</a:t>
            </a:fld>
            <a:endParaRPr lang="en-US" dirty="0"/>
          </a:p>
        </p:txBody>
      </p:sp>
    </p:spTree>
    <p:extLst>
      <p:ext uri="{BB962C8B-B14F-4D97-AF65-F5344CB8AC3E}">
        <p14:creationId xmlns:p14="http://schemas.microsoft.com/office/powerpoint/2010/main" val="287365976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normAutofit/>
          </a:bodyPr>
          <a:lstStyle/>
          <a:p>
            <a:pPr eaLnBrk="1" hangingPunct="1">
              <a:defRPr/>
            </a:pPr>
            <a:r>
              <a:rPr lang="en-US" dirty="0" smtClean="0"/>
              <a:t>Changing </a:t>
            </a:r>
            <a:r>
              <a:rPr lang="en-US" dirty="0" smtClean="0"/>
              <a:t>Attributes in </a:t>
            </a:r>
            <a:r>
              <a:rPr lang="en-US" dirty="0" smtClean="0"/>
              <a:t>a Table</a:t>
            </a:r>
          </a:p>
        </p:txBody>
      </p:sp>
      <p:sp>
        <p:nvSpPr>
          <p:cNvPr id="88067" name="Rectangle 3"/>
          <p:cNvSpPr>
            <a:spLocks noGrp="1" noChangeArrowheads="1"/>
          </p:cNvSpPr>
          <p:nvPr>
            <p:ph type="body" idx="1"/>
          </p:nvPr>
        </p:nvSpPr>
        <p:spPr/>
        <p:txBody>
          <a:bodyPr/>
          <a:lstStyle/>
          <a:p>
            <a:pPr>
              <a:defRPr/>
            </a:pPr>
            <a:r>
              <a:rPr lang="en-US" dirty="0" smtClean="0"/>
              <a:t>Changes the logical design.</a:t>
            </a:r>
          </a:p>
          <a:p>
            <a:pPr>
              <a:defRPr/>
            </a:pPr>
            <a:endParaRPr lang="en-US" dirty="0" smtClean="0"/>
          </a:p>
          <a:p>
            <a:pPr>
              <a:defRPr/>
            </a:pPr>
            <a:r>
              <a:rPr lang="en-US" dirty="0" smtClean="0"/>
              <a:t>Substituting a Foreign Key</a:t>
            </a:r>
          </a:p>
          <a:p>
            <a:pPr lvl="1">
              <a:defRPr/>
            </a:pPr>
            <a:r>
              <a:rPr lang="en-US" dirty="0" smtClean="0"/>
              <a:t>Substitute an alternate key (Salesperson Name, assuming it is a unique attribute) as a foreign key.</a:t>
            </a:r>
          </a:p>
          <a:p>
            <a:pPr lvl="1">
              <a:defRPr/>
            </a:pPr>
            <a:r>
              <a:rPr lang="en-US" dirty="0" smtClean="0"/>
              <a:t>Saves on the number of performance-slowing joins.</a:t>
            </a:r>
          </a:p>
        </p:txBody>
      </p:sp>
      <p:pic>
        <p:nvPicPr>
          <p:cNvPr id="8192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5257800"/>
            <a:ext cx="51736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105</a:t>
            </a:fld>
            <a:endParaRPr lang="en-US" dirty="0"/>
          </a:p>
        </p:txBody>
      </p:sp>
    </p:spTree>
    <p:extLst>
      <p:ext uri="{BB962C8B-B14F-4D97-AF65-F5344CB8AC3E}">
        <p14:creationId xmlns:p14="http://schemas.microsoft.com/office/powerpoint/2010/main" val="256337271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defRPr/>
            </a:pPr>
            <a:r>
              <a:rPr lang="en-US" smtClean="0"/>
              <a:t>Adding Attributes to a Table</a:t>
            </a:r>
          </a:p>
        </p:txBody>
      </p:sp>
      <p:sp>
        <p:nvSpPr>
          <p:cNvPr id="89091" name="Rectangle 3"/>
          <p:cNvSpPr>
            <a:spLocks noGrp="1" noChangeArrowheads="1"/>
          </p:cNvSpPr>
          <p:nvPr>
            <p:ph type="body" idx="1"/>
          </p:nvPr>
        </p:nvSpPr>
        <p:spPr/>
        <p:txBody>
          <a:bodyPr/>
          <a:lstStyle/>
          <a:p>
            <a:pPr>
              <a:defRPr/>
            </a:pPr>
            <a:r>
              <a:rPr lang="en-US" dirty="0" smtClean="0"/>
              <a:t>Creating New Primary Keys</a:t>
            </a:r>
          </a:p>
          <a:p>
            <a:pPr>
              <a:defRPr/>
            </a:pPr>
            <a:endParaRPr lang="en-US" dirty="0" smtClean="0"/>
          </a:p>
          <a:p>
            <a:pPr>
              <a:defRPr/>
            </a:pPr>
            <a:r>
              <a:rPr lang="en-US" dirty="0" smtClean="0"/>
              <a:t>Storing Derived Data</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106</a:t>
            </a:fld>
            <a:endParaRPr lang="en-US" dirty="0"/>
          </a:p>
        </p:txBody>
      </p:sp>
    </p:spTree>
    <p:extLst>
      <p:ext uri="{BB962C8B-B14F-4D97-AF65-F5344CB8AC3E}">
        <p14:creationId xmlns:p14="http://schemas.microsoft.com/office/powerpoint/2010/main" val="167991470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76200" y="76200"/>
            <a:ext cx="8839200" cy="838200"/>
          </a:xfrm>
        </p:spPr>
        <p:txBody>
          <a:bodyPr anchor="t">
            <a:normAutofit fontScale="90000"/>
          </a:bodyPr>
          <a:lstStyle/>
          <a:p>
            <a:pPr eaLnBrk="1" hangingPunct="1">
              <a:defRPr/>
            </a:pPr>
            <a:r>
              <a:rPr lang="en-US" dirty="0" smtClean="0"/>
              <a:t>Adding Attributes to a Table: Creating New Primary Keys</a:t>
            </a:r>
          </a:p>
        </p:txBody>
      </p:sp>
      <p:sp>
        <p:nvSpPr>
          <p:cNvPr id="90115" name="Rectangle 3"/>
          <p:cNvSpPr>
            <a:spLocks noGrp="1" noChangeArrowheads="1"/>
          </p:cNvSpPr>
          <p:nvPr>
            <p:ph type="body" idx="1"/>
          </p:nvPr>
        </p:nvSpPr>
        <p:spPr/>
        <p:txBody>
          <a:bodyPr/>
          <a:lstStyle/>
          <a:p>
            <a:pPr>
              <a:defRPr/>
            </a:pPr>
            <a:r>
              <a:rPr lang="en-US" dirty="0" smtClean="0"/>
              <a:t>Changes the logical design.</a:t>
            </a:r>
          </a:p>
          <a:p>
            <a:pPr>
              <a:defRPr/>
            </a:pPr>
            <a:endParaRPr lang="en-US" dirty="0" smtClean="0"/>
          </a:p>
          <a:p>
            <a:pPr>
              <a:defRPr/>
            </a:pPr>
            <a:r>
              <a:rPr lang="en-US" dirty="0" smtClean="0"/>
              <a:t>In a table with no single attribute primary key, indexing a multi-attribute key would likely be clumsy and slow.</a:t>
            </a:r>
          </a:p>
          <a:p>
            <a:pPr>
              <a:defRPr/>
            </a:pPr>
            <a:endParaRPr lang="en-US" dirty="0" smtClean="0"/>
          </a:p>
          <a:p>
            <a:pPr>
              <a:defRPr/>
            </a:pPr>
            <a:r>
              <a:rPr lang="en-US" dirty="0" smtClean="0"/>
              <a:t>Create a new serial number attribute primary key for the table.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107</a:t>
            </a:fld>
            <a:endParaRPr lang="en-US" dirty="0"/>
          </a:p>
        </p:txBody>
      </p:sp>
    </p:spTree>
    <p:extLst>
      <p:ext uri="{BB962C8B-B14F-4D97-AF65-F5344CB8AC3E}">
        <p14:creationId xmlns:p14="http://schemas.microsoft.com/office/powerpoint/2010/main" val="399525323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76200" y="76200"/>
            <a:ext cx="8839200" cy="838200"/>
          </a:xfrm>
        </p:spPr>
        <p:txBody>
          <a:bodyPr>
            <a:normAutofit fontScale="90000"/>
          </a:bodyPr>
          <a:lstStyle/>
          <a:p>
            <a:pPr eaLnBrk="1" hangingPunct="1">
              <a:defRPr/>
            </a:pPr>
            <a:r>
              <a:rPr lang="en-US" dirty="0" smtClean="0"/>
              <a:t>Adding Attributes to a Table: Creating New Primary </a:t>
            </a:r>
            <a:r>
              <a:rPr lang="en-US" dirty="0" smtClean="0"/>
              <a:t>Keys (cont.)</a:t>
            </a:r>
            <a:endParaRPr lang="en-US" dirty="0" smtClean="0"/>
          </a:p>
        </p:txBody>
      </p:sp>
      <p:sp>
        <p:nvSpPr>
          <p:cNvPr id="91140" name="Rectangle 4"/>
          <p:cNvSpPr>
            <a:spLocks noGrp="1" noChangeArrowheads="1"/>
          </p:cNvSpPr>
          <p:nvPr>
            <p:ph type="body" idx="1"/>
          </p:nvPr>
        </p:nvSpPr>
        <p:spPr>
          <a:xfrm>
            <a:off x="457200" y="3962400"/>
            <a:ext cx="8229600" cy="1711325"/>
          </a:xfrm>
        </p:spPr>
        <p:txBody>
          <a:bodyPr/>
          <a:lstStyle/>
          <a:p>
            <a:pPr>
              <a:defRPr/>
            </a:pPr>
            <a:r>
              <a:rPr lang="en-US" dirty="0" smtClean="0"/>
              <a:t>The current two-attribute primary key of the CUSTOMER EMPLOYEE table can be replaced by one, new attribute.</a:t>
            </a:r>
          </a:p>
        </p:txBody>
      </p:sp>
      <p:pic>
        <p:nvPicPr>
          <p:cNvPr id="8499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2209800"/>
            <a:ext cx="621665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108</a:t>
            </a:fld>
            <a:endParaRPr lang="en-US" dirty="0"/>
          </a:p>
        </p:txBody>
      </p:sp>
    </p:spTree>
    <p:extLst>
      <p:ext uri="{BB962C8B-B14F-4D97-AF65-F5344CB8AC3E}">
        <p14:creationId xmlns:p14="http://schemas.microsoft.com/office/powerpoint/2010/main" val="377636279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normAutofit fontScale="90000"/>
          </a:bodyPr>
          <a:lstStyle/>
          <a:p>
            <a:pPr eaLnBrk="1" hangingPunct="1">
              <a:defRPr/>
            </a:pPr>
            <a:r>
              <a:rPr lang="en-US" smtClean="0"/>
              <a:t>Adding Attributes to a Table: Storing Derived Data</a:t>
            </a:r>
          </a:p>
        </p:txBody>
      </p:sp>
      <p:sp>
        <p:nvSpPr>
          <p:cNvPr id="92163" name="Rectangle 3"/>
          <p:cNvSpPr>
            <a:spLocks noGrp="1" noChangeArrowheads="1"/>
          </p:cNvSpPr>
          <p:nvPr>
            <p:ph type="body" idx="1"/>
          </p:nvPr>
        </p:nvSpPr>
        <p:spPr>
          <a:xfrm>
            <a:off x="152400" y="5299075"/>
            <a:ext cx="8153400" cy="1330325"/>
          </a:xfrm>
        </p:spPr>
        <p:txBody>
          <a:bodyPr/>
          <a:lstStyle/>
          <a:p>
            <a:pPr>
              <a:defRPr/>
            </a:pPr>
            <a:r>
              <a:rPr lang="en-US" dirty="0" smtClean="0"/>
              <a:t>Calculate answers to certain queries once and store them in the database.</a:t>
            </a:r>
          </a:p>
        </p:txBody>
      </p:sp>
      <p:pic>
        <p:nvPicPr>
          <p:cNvPr id="86021"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00200"/>
            <a:ext cx="54737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778125"/>
            <a:ext cx="7924800"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3"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3895725"/>
            <a:ext cx="5943600"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109</a:t>
            </a:fld>
            <a:endParaRPr lang="en-US" dirty="0"/>
          </a:p>
        </p:txBody>
      </p:sp>
    </p:spTree>
    <p:extLst>
      <p:ext uri="{BB962C8B-B14F-4D97-AF65-F5344CB8AC3E}">
        <p14:creationId xmlns:p14="http://schemas.microsoft.com/office/powerpoint/2010/main" val="279917014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eaLnBrk="1" hangingPunct="1">
              <a:defRPr/>
            </a:pPr>
            <a:r>
              <a:rPr lang="en-US" smtClean="0"/>
              <a:t>Combining Tables</a:t>
            </a:r>
          </a:p>
        </p:txBody>
      </p:sp>
      <p:sp>
        <p:nvSpPr>
          <p:cNvPr id="93187" name="Rectangle 3"/>
          <p:cNvSpPr>
            <a:spLocks noGrp="1" noChangeArrowheads="1"/>
          </p:cNvSpPr>
          <p:nvPr>
            <p:ph type="body" idx="1"/>
          </p:nvPr>
        </p:nvSpPr>
        <p:spPr/>
        <p:txBody>
          <a:bodyPr/>
          <a:lstStyle/>
          <a:p>
            <a:pPr>
              <a:lnSpc>
                <a:spcPct val="90000"/>
              </a:lnSpc>
              <a:defRPr/>
            </a:pPr>
            <a:r>
              <a:rPr lang="en-US" sz="2800" dirty="0" smtClean="0"/>
              <a:t>If two tables are combined into one, then there must surely be situations in which the presence of the new single table allows us to avoid joins that would have been necessary when there were two tables.</a:t>
            </a:r>
          </a:p>
          <a:p>
            <a:pPr lvl="1">
              <a:lnSpc>
                <a:spcPct val="90000"/>
              </a:lnSpc>
              <a:defRPr/>
            </a:pPr>
            <a:endParaRPr lang="en-US" sz="2400" dirty="0" smtClean="0"/>
          </a:p>
          <a:p>
            <a:pPr lvl="1">
              <a:lnSpc>
                <a:spcPct val="90000"/>
              </a:lnSpc>
              <a:defRPr/>
            </a:pPr>
            <a:r>
              <a:rPr lang="en-US" sz="2400" dirty="0" smtClean="0"/>
              <a:t>Combination of Tables in One-to-One Relationships</a:t>
            </a:r>
          </a:p>
          <a:p>
            <a:pPr lvl="1">
              <a:lnSpc>
                <a:spcPct val="90000"/>
              </a:lnSpc>
              <a:defRPr/>
            </a:pPr>
            <a:endParaRPr lang="en-US" sz="2400" dirty="0" smtClean="0"/>
          </a:p>
          <a:p>
            <a:pPr lvl="1">
              <a:lnSpc>
                <a:spcPct val="90000"/>
              </a:lnSpc>
              <a:defRPr/>
            </a:pPr>
            <a:r>
              <a:rPr lang="en-US" sz="2400" dirty="0" smtClean="0"/>
              <a:t>Alternatives for Repeating Groups</a:t>
            </a:r>
          </a:p>
          <a:p>
            <a:pPr lvl="1">
              <a:lnSpc>
                <a:spcPct val="90000"/>
              </a:lnSpc>
              <a:defRPr/>
            </a:pPr>
            <a:endParaRPr lang="en-US" sz="2400" dirty="0" smtClean="0"/>
          </a:p>
          <a:p>
            <a:pPr lvl="1">
              <a:lnSpc>
                <a:spcPct val="90000"/>
              </a:lnSpc>
              <a:defRPr/>
            </a:pPr>
            <a:r>
              <a:rPr lang="en-US" sz="2400" dirty="0" err="1" smtClean="0"/>
              <a:t>Denormalization</a:t>
            </a:r>
            <a:endParaRPr lang="en-US" sz="2400" dirty="0" smtClean="0"/>
          </a:p>
        </p:txBody>
      </p:sp>
      <p:sp>
        <p:nvSpPr>
          <p:cNvPr id="2" name="Foliennummernplatzhalter 1"/>
          <p:cNvSpPr>
            <a:spLocks noGrp="1"/>
          </p:cNvSpPr>
          <p:nvPr>
            <p:ph type="sldNum" sz="quarter" idx="12"/>
          </p:nvPr>
        </p:nvSpPr>
        <p:spPr/>
        <p:txBody>
          <a:bodyPr/>
          <a:lstStyle/>
          <a:p>
            <a:fld id="{B6F15528-21DE-4FAA-801E-634DDDAF4B2B}" type="slidenum">
              <a:rPr lang="en-US" smtClean="0"/>
              <a:pPr/>
              <a:t>110</a:t>
            </a:fld>
            <a:endParaRPr lang="en-US" dirty="0"/>
          </a:p>
        </p:txBody>
      </p:sp>
    </p:spTree>
    <p:extLst>
      <p:ext uri="{BB962C8B-B14F-4D97-AF65-F5344CB8AC3E}">
        <p14:creationId xmlns:p14="http://schemas.microsoft.com/office/powerpoint/2010/main" val="350033171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457200" y="277813"/>
            <a:ext cx="8153400" cy="1703387"/>
          </a:xfrm>
        </p:spPr>
        <p:txBody>
          <a:bodyPr/>
          <a:lstStyle/>
          <a:p>
            <a:pPr eaLnBrk="1" hangingPunct="1">
              <a:defRPr/>
            </a:pPr>
            <a:r>
              <a:rPr lang="en-US" smtClean="0"/>
              <a:t>Combining Tables: Combination of Tables in One-to-One Relationships</a:t>
            </a:r>
          </a:p>
        </p:txBody>
      </p:sp>
      <p:sp>
        <p:nvSpPr>
          <p:cNvPr id="94211" name="Rectangle 3"/>
          <p:cNvSpPr>
            <a:spLocks noGrp="1" noChangeArrowheads="1"/>
          </p:cNvSpPr>
          <p:nvPr>
            <p:ph type="body" idx="1"/>
          </p:nvPr>
        </p:nvSpPr>
        <p:spPr>
          <a:xfrm>
            <a:off x="457200" y="4495800"/>
            <a:ext cx="8229600" cy="1635125"/>
          </a:xfrm>
        </p:spPr>
        <p:txBody>
          <a:bodyPr/>
          <a:lstStyle/>
          <a:p>
            <a:pPr>
              <a:defRPr/>
            </a:pPr>
            <a:r>
              <a:rPr lang="en-US" sz="2800" dirty="0" smtClean="0"/>
              <a:t>Advantage: if we ever have to retrieve detailed data about a salesperson and his office in one query, it can now be done without a join.</a:t>
            </a:r>
          </a:p>
        </p:txBody>
      </p:sp>
      <p:pic>
        <p:nvPicPr>
          <p:cNvPr id="88069"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743200"/>
            <a:ext cx="69151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111</a:t>
            </a:fld>
            <a:endParaRPr lang="en-US" dirty="0"/>
          </a:p>
        </p:txBody>
      </p:sp>
    </p:spTree>
    <p:extLst>
      <p:ext uri="{BB962C8B-B14F-4D97-AF65-F5344CB8AC3E}">
        <p14:creationId xmlns:p14="http://schemas.microsoft.com/office/powerpoint/2010/main" val="368826262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57200" y="277813"/>
            <a:ext cx="8153400" cy="1703387"/>
          </a:xfrm>
        </p:spPr>
        <p:txBody>
          <a:bodyPr/>
          <a:lstStyle/>
          <a:p>
            <a:pPr eaLnBrk="1" hangingPunct="1">
              <a:defRPr/>
            </a:pPr>
            <a:r>
              <a:rPr lang="en-US" dirty="0" smtClean="0"/>
              <a:t>Combining Tables: Combination of Tables in One-to-One </a:t>
            </a:r>
            <a:r>
              <a:rPr lang="en-US" dirty="0" smtClean="0"/>
              <a:t>Relationships (cont.) </a:t>
            </a:r>
            <a:endParaRPr lang="en-US" dirty="0" smtClean="0"/>
          </a:p>
        </p:txBody>
      </p:sp>
      <p:sp>
        <p:nvSpPr>
          <p:cNvPr id="109571" name="Rectangle 3"/>
          <p:cNvSpPr>
            <a:spLocks noGrp="1" noChangeArrowheads="1"/>
          </p:cNvSpPr>
          <p:nvPr>
            <p:ph type="body" idx="1"/>
          </p:nvPr>
        </p:nvSpPr>
        <p:spPr>
          <a:xfrm>
            <a:off x="457200" y="3276600"/>
            <a:ext cx="8305800" cy="3200400"/>
          </a:xfrm>
        </p:spPr>
        <p:txBody>
          <a:bodyPr/>
          <a:lstStyle/>
          <a:p>
            <a:pPr>
              <a:lnSpc>
                <a:spcPct val="90000"/>
              </a:lnSpc>
              <a:defRPr/>
            </a:pPr>
            <a:r>
              <a:rPr lang="en-US" sz="2000" dirty="0" smtClean="0"/>
              <a:t>Disadvantages: </a:t>
            </a:r>
          </a:p>
          <a:p>
            <a:pPr lvl="1">
              <a:lnSpc>
                <a:spcPct val="90000"/>
              </a:lnSpc>
              <a:defRPr/>
            </a:pPr>
            <a:r>
              <a:rPr lang="en-US" sz="2000" dirty="0" smtClean="0"/>
              <a:t>the tables are no longer logically as well as physically independent.</a:t>
            </a:r>
          </a:p>
          <a:p>
            <a:pPr lvl="1">
              <a:lnSpc>
                <a:spcPct val="90000"/>
              </a:lnSpc>
              <a:defRPr/>
            </a:pPr>
            <a:endParaRPr lang="en-US" sz="2000" dirty="0" smtClean="0"/>
          </a:p>
          <a:p>
            <a:pPr lvl="1">
              <a:lnSpc>
                <a:spcPct val="90000"/>
              </a:lnSpc>
              <a:defRPr/>
            </a:pPr>
            <a:r>
              <a:rPr lang="en-US" sz="2000" dirty="0" smtClean="0"/>
              <a:t>retrievals of salesperson data alone or of office data alone could be slower than before.</a:t>
            </a:r>
          </a:p>
          <a:p>
            <a:pPr lvl="1">
              <a:lnSpc>
                <a:spcPct val="90000"/>
              </a:lnSpc>
              <a:defRPr/>
            </a:pPr>
            <a:endParaRPr lang="en-US" sz="2000" dirty="0" smtClean="0"/>
          </a:p>
          <a:p>
            <a:pPr lvl="1">
              <a:lnSpc>
                <a:spcPct val="90000"/>
              </a:lnSpc>
              <a:defRPr/>
            </a:pPr>
            <a:r>
              <a:rPr lang="en-US" sz="2000" dirty="0" smtClean="0"/>
              <a:t>storage of data about unoccupied offices is problematic and may require a reevaluation of which field should be the primary key.</a:t>
            </a:r>
          </a:p>
        </p:txBody>
      </p:sp>
      <p:pic>
        <p:nvPicPr>
          <p:cNvPr id="89093"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209800"/>
            <a:ext cx="69151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112</a:t>
            </a:fld>
            <a:endParaRPr lang="en-US" dirty="0"/>
          </a:p>
        </p:txBody>
      </p:sp>
    </p:spTree>
    <p:extLst>
      <p:ext uri="{BB962C8B-B14F-4D97-AF65-F5344CB8AC3E}">
        <p14:creationId xmlns:p14="http://schemas.microsoft.com/office/powerpoint/2010/main" val="403303521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228600" y="277813"/>
            <a:ext cx="8686800" cy="1703387"/>
          </a:xfrm>
        </p:spPr>
        <p:txBody>
          <a:bodyPr/>
          <a:lstStyle/>
          <a:p>
            <a:pPr eaLnBrk="1" hangingPunct="1">
              <a:defRPr/>
            </a:pPr>
            <a:r>
              <a:rPr lang="en-US" smtClean="0"/>
              <a:t>Combining Tables: Alternatives for Repeating Groups</a:t>
            </a:r>
          </a:p>
        </p:txBody>
      </p:sp>
      <p:sp>
        <p:nvSpPr>
          <p:cNvPr id="96259" name="Rectangle 3"/>
          <p:cNvSpPr>
            <a:spLocks noGrp="1" noChangeArrowheads="1"/>
          </p:cNvSpPr>
          <p:nvPr>
            <p:ph type="body" idx="1"/>
          </p:nvPr>
        </p:nvSpPr>
        <p:spPr>
          <a:xfrm>
            <a:off x="304800" y="4572000"/>
            <a:ext cx="8382000" cy="1066800"/>
          </a:xfrm>
        </p:spPr>
        <p:txBody>
          <a:bodyPr/>
          <a:lstStyle/>
          <a:p>
            <a:pPr>
              <a:lnSpc>
                <a:spcPct val="90000"/>
              </a:lnSpc>
              <a:defRPr/>
            </a:pPr>
            <a:r>
              <a:rPr lang="en-US" sz="2800" dirty="0" smtClean="0"/>
              <a:t>If repeating groups are well controlled, they can be folded into one table.</a:t>
            </a:r>
          </a:p>
        </p:txBody>
      </p:sp>
      <p:pic>
        <p:nvPicPr>
          <p:cNvPr id="9011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286000"/>
            <a:ext cx="725805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124200"/>
            <a:ext cx="3729038"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113</a:t>
            </a:fld>
            <a:endParaRPr lang="en-US" dirty="0"/>
          </a:p>
        </p:txBody>
      </p:sp>
    </p:spTree>
    <p:extLst>
      <p:ext uri="{BB962C8B-B14F-4D97-AF65-F5344CB8AC3E}">
        <p14:creationId xmlns:p14="http://schemas.microsoft.com/office/powerpoint/2010/main" val="209804934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eaLnBrk="1" hangingPunct="1">
              <a:defRPr/>
            </a:pPr>
            <a:r>
              <a:rPr lang="en-US" smtClean="0"/>
              <a:t>Combining Tables: Denormalization</a:t>
            </a:r>
          </a:p>
        </p:txBody>
      </p:sp>
      <p:sp>
        <p:nvSpPr>
          <p:cNvPr id="97283" name="Rectangle 3"/>
          <p:cNvSpPr>
            <a:spLocks noGrp="1" noChangeArrowheads="1"/>
          </p:cNvSpPr>
          <p:nvPr>
            <p:ph type="body" idx="1"/>
          </p:nvPr>
        </p:nvSpPr>
        <p:spPr/>
        <p:txBody>
          <a:bodyPr/>
          <a:lstStyle/>
          <a:p>
            <a:pPr>
              <a:defRPr/>
            </a:pPr>
            <a:r>
              <a:rPr lang="en-US" dirty="0" smtClean="0"/>
              <a:t>It may be necessary to take pairs of related, third normal form tables and to combine them, introducing possibly massive data redundancy.</a:t>
            </a:r>
          </a:p>
          <a:p>
            <a:pPr>
              <a:defRPr/>
            </a:pPr>
            <a:endParaRPr lang="en-US" dirty="0" smtClean="0"/>
          </a:p>
          <a:p>
            <a:pPr>
              <a:defRPr/>
            </a:pPr>
            <a:r>
              <a:rPr lang="en-US" dirty="0" smtClean="0"/>
              <a:t>Unsatisfactory response times and throughput may mandate eliminating run-time joins.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114</a:t>
            </a:fld>
            <a:endParaRPr lang="en-US" dirty="0"/>
          </a:p>
        </p:txBody>
      </p:sp>
    </p:spTree>
    <p:extLst>
      <p:ext uri="{BB962C8B-B14F-4D97-AF65-F5344CB8AC3E}">
        <p14:creationId xmlns:p14="http://schemas.microsoft.com/office/powerpoint/2010/main" val="37565374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pPr eaLnBrk="1" hangingPunct="1">
              <a:defRPr/>
            </a:pPr>
            <a:r>
              <a:rPr lang="en-US" dirty="0" smtClean="0"/>
              <a:t>Combining Tables: </a:t>
            </a:r>
            <a:r>
              <a:rPr lang="en-US" dirty="0" err="1" smtClean="0"/>
              <a:t>Denormalization</a:t>
            </a:r>
            <a:r>
              <a:rPr lang="en-US" dirty="0" smtClean="0"/>
              <a:t> (cont.)</a:t>
            </a:r>
            <a:endParaRPr lang="en-US" dirty="0" smtClean="0"/>
          </a:p>
        </p:txBody>
      </p:sp>
      <p:sp>
        <p:nvSpPr>
          <p:cNvPr id="98307" name="Rectangle 3"/>
          <p:cNvSpPr>
            <a:spLocks noGrp="1" noChangeArrowheads="1"/>
          </p:cNvSpPr>
          <p:nvPr>
            <p:ph type="body" idx="1"/>
          </p:nvPr>
        </p:nvSpPr>
        <p:spPr>
          <a:xfrm>
            <a:off x="457200" y="4079875"/>
            <a:ext cx="8229600" cy="1254125"/>
          </a:xfrm>
        </p:spPr>
        <p:txBody>
          <a:bodyPr/>
          <a:lstStyle/>
          <a:p>
            <a:pPr>
              <a:lnSpc>
                <a:spcPct val="90000"/>
              </a:lnSpc>
              <a:defRPr/>
            </a:pPr>
            <a:r>
              <a:rPr lang="en-US" sz="2800" dirty="0" smtClean="0"/>
              <a:t>Since a salesperson can have several customers, a particular salesperson’s data will be repeated for each customer he has.</a:t>
            </a:r>
          </a:p>
        </p:txBody>
      </p:sp>
      <p:pic>
        <p:nvPicPr>
          <p:cNvPr id="9216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057400"/>
            <a:ext cx="7740650"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115</a:t>
            </a:fld>
            <a:endParaRPr lang="en-US" dirty="0"/>
          </a:p>
        </p:txBody>
      </p:sp>
    </p:spTree>
    <p:extLst>
      <p:ext uri="{BB962C8B-B14F-4D97-AF65-F5344CB8AC3E}">
        <p14:creationId xmlns:p14="http://schemas.microsoft.com/office/powerpoint/2010/main" val="1045997991"/>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eaLnBrk="1" hangingPunct="1">
              <a:defRPr/>
            </a:pPr>
            <a:r>
              <a:rPr lang="en-US" dirty="0" smtClean="0"/>
              <a:t>Combining Tables: </a:t>
            </a:r>
            <a:r>
              <a:rPr lang="en-US" dirty="0" err="1" smtClean="0"/>
              <a:t>Denormalization</a:t>
            </a:r>
            <a:r>
              <a:rPr lang="en-US" dirty="0" smtClean="0"/>
              <a:t> (cont.)</a:t>
            </a:r>
            <a:endParaRPr lang="en-US" dirty="0" smtClean="0"/>
          </a:p>
        </p:txBody>
      </p:sp>
      <p:pic>
        <p:nvPicPr>
          <p:cNvPr id="93188" name="Picture 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600200"/>
            <a:ext cx="6661150" cy="459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116</a:t>
            </a:fld>
            <a:endParaRPr lang="en-US" dirty="0"/>
          </a:p>
        </p:txBody>
      </p:sp>
    </p:spTree>
    <p:extLst>
      <p:ext uri="{BB962C8B-B14F-4D97-AF65-F5344CB8AC3E}">
        <p14:creationId xmlns:p14="http://schemas.microsoft.com/office/powerpoint/2010/main" val="1505869046"/>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eaLnBrk="1" hangingPunct="1">
              <a:defRPr/>
            </a:pPr>
            <a:r>
              <a:rPr lang="en-US" smtClean="0"/>
              <a:t>Adding New Tables</a:t>
            </a:r>
          </a:p>
        </p:txBody>
      </p:sp>
      <p:sp>
        <p:nvSpPr>
          <p:cNvPr id="101379" name="Rectangle 3"/>
          <p:cNvSpPr>
            <a:spLocks noGrp="1" noChangeArrowheads="1"/>
          </p:cNvSpPr>
          <p:nvPr>
            <p:ph type="body" idx="1"/>
          </p:nvPr>
        </p:nvSpPr>
        <p:spPr/>
        <p:txBody>
          <a:bodyPr/>
          <a:lstStyle/>
          <a:p>
            <a:pPr>
              <a:lnSpc>
                <a:spcPct val="90000"/>
              </a:lnSpc>
              <a:defRPr/>
            </a:pPr>
            <a:r>
              <a:rPr lang="en-US" sz="2800" dirty="0" smtClean="0"/>
              <a:t>Duplicating Tables</a:t>
            </a:r>
          </a:p>
          <a:p>
            <a:pPr lvl="1">
              <a:lnSpc>
                <a:spcPct val="90000"/>
              </a:lnSpc>
              <a:defRPr/>
            </a:pPr>
            <a:r>
              <a:rPr lang="en-US" sz="2400" dirty="0" smtClean="0"/>
              <a:t>Duplicate tables and have different applications access the duplicates.</a:t>
            </a:r>
          </a:p>
          <a:p>
            <a:pPr lvl="1">
              <a:lnSpc>
                <a:spcPct val="90000"/>
              </a:lnSpc>
              <a:defRPr/>
            </a:pPr>
            <a:endParaRPr lang="en-US" sz="2400" dirty="0" smtClean="0"/>
          </a:p>
          <a:p>
            <a:pPr>
              <a:lnSpc>
                <a:spcPct val="90000"/>
              </a:lnSpc>
              <a:defRPr/>
            </a:pPr>
            <a:r>
              <a:rPr lang="en-US" sz="2800" dirty="0" smtClean="0"/>
              <a:t>Adding Subset Tables</a:t>
            </a:r>
          </a:p>
          <a:p>
            <a:pPr lvl="1">
              <a:lnSpc>
                <a:spcPct val="90000"/>
              </a:lnSpc>
              <a:defRPr/>
            </a:pPr>
            <a:r>
              <a:rPr lang="en-US" sz="2400" dirty="0" smtClean="0"/>
              <a:t>Duplicate only those portions of a table that are most heavily accessed.</a:t>
            </a:r>
          </a:p>
          <a:p>
            <a:pPr lvl="1">
              <a:lnSpc>
                <a:spcPct val="90000"/>
              </a:lnSpc>
              <a:defRPr/>
            </a:pPr>
            <a:endParaRPr lang="en-US" sz="2400" dirty="0" smtClean="0"/>
          </a:p>
          <a:p>
            <a:pPr lvl="1">
              <a:lnSpc>
                <a:spcPct val="90000"/>
              </a:lnSpc>
              <a:defRPr/>
            </a:pPr>
            <a:r>
              <a:rPr lang="en-US" sz="2400" dirty="0" smtClean="0"/>
              <a:t>Assign subsets to different applications to ease the performance crunch.</a:t>
            </a:r>
          </a:p>
          <a:p>
            <a:pPr lvl="1">
              <a:lnSpc>
                <a:spcPct val="90000"/>
              </a:lnSpc>
              <a:defRPr/>
            </a:pPr>
            <a:endParaRPr lang="en-US" sz="2400" dirty="0" smtClean="0"/>
          </a:p>
        </p:txBody>
      </p:sp>
      <p:sp>
        <p:nvSpPr>
          <p:cNvPr id="2" name="Foliennummernplatzhalter 1"/>
          <p:cNvSpPr>
            <a:spLocks noGrp="1"/>
          </p:cNvSpPr>
          <p:nvPr>
            <p:ph type="sldNum" sz="quarter" idx="12"/>
          </p:nvPr>
        </p:nvSpPr>
        <p:spPr/>
        <p:txBody>
          <a:bodyPr/>
          <a:lstStyle/>
          <a:p>
            <a:fld id="{B6F15528-21DE-4FAA-801E-634DDDAF4B2B}" type="slidenum">
              <a:rPr lang="en-US" smtClean="0"/>
              <a:pPr/>
              <a:t>117</a:t>
            </a:fld>
            <a:endParaRPr lang="en-US" dirty="0"/>
          </a:p>
        </p:txBody>
      </p:sp>
    </p:spTree>
    <p:extLst>
      <p:ext uri="{BB962C8B-B14F-4D97-AF65-F5344CB8AC3E}">
        <p14:creationId xmlns:p14="http://schemas.microsoft.com/office/powerpoint/2010/main" val="160081070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defRPr/>
            </a:pPr>
            <a:r>
              <a:rPr lang="en-US" smtClean="0"/>
              <a:t>Good Reading Bookstores: Problem</a:t>
            </a:r>
          </a:p>
        </p:txBody>
      </p:sp>
      <p:sp>
        <p:nvSpPr>
          <p:cNvPr id="102403" name="Rectangle 3"/>
          <p:cNvSpPr>
            <a:spLocks noGrp="1" noChangeArrowheads="1"/>
          </p:cNvSpPr>
          <p:nvPr>
            <p:ph type="body" idx="1"/>
          </p:nvPr>
        </p:nvSpPr>
        <p:spPr/>
        <p:txBody>
          <a:bodyPr/>
          <a:lstStyle/>
          <a:p>
            <a:pPr>
              <a:defRPr/>
            </a:pPr>
            <a:r>
              <a:rPr lang="en-US" sz="2800" dirty="0" smtClean="0"/>
              <a:t>Assume that Good Reading’s headquarters frequently needs to quickly find the details of a book, based on either its book number or its title, together with details about its publisher.</a:t>
            </a:r>
          </a:p>
          <a:p>
            <a:pPr>
              <a:defRPr/>
            </a:pPr>
            <a:endParaRPr lang="en-US" sz="2800" dirty="0" smtClean="0"/>
          </a:p>
          <a:p>
            <a:pPr>
              <a:defRPr/>
            </a:pPr>
            <a:r>
              <a:rPr lang="en-US" sz="2800" dirty="0" smtClean="0"/>
              <a:t>If a join takes too long, resulting in unacceptable response times, throughput, or both, what are the possibilities in terms of physical design that can improve the situation?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118</a:t>
            </a:fld>
            <a:endParaRPr lang="en-US" dirty="0"/>
          </a:p>
        </p:txBody>
      </p:sp>
    </p:spTree>
    <p:extLst>
      <p:ext uri="{BB962C8B-B14F-4D97-AF65-F5344CB8AC3E}">
        <p14:creationId xmlns:p14="http://schemas.microsoft.com/office/powerpoint/2010/main" val="53297323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eaLnBrk="1" hangingPunct="1">
              <a:defRPr/>
            </a:pPr>
            <a:r>
              <a:rPr lang="en-US" smtClean="0"/>
              <a:t>Good Reading Bookstores: Solutions</a:t>
            </a:r>
          </a:p>
        </p:txBody>
      </p:sp>
      <p:sp>
        <p:nvSpPr>
          <p:cNvPr id="103427" name="Rectangle 3"/>
          <p:cNvSpPr>
            <a:spLocks noGrp="1" noChangeArrowheads="1"/>
          </p:cNvSpPr>
          <p:nvPr>
            <p:ph type="body" idx="1"/>
          </p:nvPr>
        </p:nvSpPr>
        <p:spPr/>
        <p:txBody>
          <a:bodyPr/>
          <a:lstStyle/>
          <a:p>
            <a:pPr>
              <a:lnSpc>
                <a:spcPct val="90000"/>
              </a:lnSpc>
              <a:defRPr/>
            </a:pPr>
            <a:r>
              <a:rPr lang="en-US" sz="2800" dirty="0" smtClean="0"/>
              <a:t>The Book Number attribute and the Book Title attributes in the PUBLISHER table can each have an index built on them to provide direct access, since the problem says that books are going to be searched for based on one of these two attributes.</a:t>
            </a:r>
          </a:p>
          <a:p>
            <a:pPr>
              <a:lnSpc>
                <a:spcPct val="90000"/>
              </a:lnSpc>
              <a:defRPr/>
            </a:pPr>
            <a:endParaRPr lang="en-US" sz="2400" dirty="0" smtClean="0"/>
          </a:p>
          <a:p>
            <a:pPr>
              <a:lnSpc>
                <a:spcPct val="90000"/>
              </a:lnSpc>
              <a:defRPr/>
            </a:pPr>
            <a:r>
              <a:rPr lang="en-US" sz="2800" dirty="0" smtClean="0"/>
              <a:t>The two join attributes—the Publisher Name attribute of the PUBLISHER table and the Publisher Name attribute of the BOOK table—can each have an index built on them to help speed up the join operation.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119</a:t>
            </a:fld>
            <a:endParaRPr lang="en-US" dirty="0"/>
          </a:p>
        </p:txBody>
      </p:sp>
    </p:spTree>
    <p:extLst>
      <p:ext uri="{BB962C8B-B14F-4D97-AF65-F5344CB8AC3E}">
        <p14:creationId xmlns:p14="http://schemas.microsoft.com/office/powerpoint/2010/main" val="62523978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defRPr/>
            </a:pPr>
            <a:r>
              <a:rPr lang="en-US" dirty="0" smtClean="0"/>
              <a:t>Good Reading Bookstores: </a:t>
            </a:r>
            <a:r>
              <a:rPr lang="en-US" dirty="0" smtClean="0"/>
              <a:t>Solutions (cont.)</a:t>
            </a:r>
            <a:endParaRPr lang="en-US" dirty="0" smtClean="0"/>
          </a:p>
        </p:txBody>
      </p:sp>
      <p:sp>
        <p:nvSpPr>
          <p:cNvPr id="104451" name="Rectangle 3"/>
          <p:cNvSpPr>
            <a:spLocks noGrp="1" noChangeArrowheads="1"/>
          </p:cNvSpPr>
          <p:nvPr>
            <p:ph type="body" idx="1"/>
          </p:nvPr>
        </p:nvSpPr>
        <p:spPr/>
        <p:txBody>
          <a:bodyPr/>
          <a:lstStyle/>
          <a:p>
            <a:pPr>
              <a:defRPr/>
            </a:pPr>
            <a:r>
              <a:rPr lang="en-US" sz="2800" dirty="0" smtClean="0"/>
              <a:t>If the DBMS permits it, the two tables can be clustered, with the book records associated with a particular publisher stored near that publisher’s record on the disk.</a:t>
            </a:r>
          </a:p>
          <a:p>
            <a:pPr>
              <a:defRPr/>
            </a:pPr>
            <a:endParaRPr lang="en-US" sz="2800" dirty="0" smtClean="0"/>
          </a:p>
          <a:p>
            <a:pPr>
              <a:defRPr/>
            </a:pPr>
            <a:r>
              <a:rPr lang="en-US" sz="2800" dirty="0" smtClean="0"/>
              <a:t>The two tables can be </a:t>
            </a:r>
            <a:r>
              <a:rPr lang="en-US" sz="2800" dirty="0" err="1" smtClean="0"/>
              <a:t>denormalized</a:t>
            </a:r>
            <a:r>
              <a:rPr lang="en-US" sz="2800" dirty="0" smtClean="0"/>
              <a:t>, with the appropriate publisher data being appended to each book record (and the PUBLISHER table being eliminated).</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120</a:t>
            </a:fld>
            <a:endParaRPr lang="en-US" dirty="0"/>
          </a:p>
        </p:txBody>
      </p:sp>
    </p:spTree>
    <p:extLst>
      <p:ext uri="{BB962C8B-B14F-4D97-AF65-F5344CB8AC3E}">
        <p14:creationId xmlns:p14="http://schemas.microsoft.com/office/powerpoint/2010/main" val="87338301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382000" cy="1828800"/>
          </a:xfrm>
        </p:spPr>
        <p:txBody>
          <a:bodyPr anchor="ctr">
            <a:normAutofit/>
          </a:bodyPr>
          <a:lstStyle/>
          <a:p>
            <a:r>
              <a:rPr lang="de-DE" sz="4000" dirty="0"/>
              <a:t>Additional </a:t>
            </a:r>
            <a:r>
              <a:rPr lang="de-DE" sz="4000" dirty="0" smtClean="0"/>
              <a:t>Material (</a:t>
            </a:r>
            <a:r>
              <a:rPr lang="de-DE" sz="4000" dirty="0" err="1" smtClean="0"/>
              <a:t>Going</a:t>
            </a:r>
            <a:r>
              <a:rPr lang="de-DE" sz="4000" dirty="0" smtClean="0"/>
              <a:t> </a:t>
            </a:r>
            <a:r>
              <a:rPr lang="de-DE" sz="4000" dirty="0" err="1" smtClean="0"/>
              <a:t>Deeper</a:t>
            </a:r>
            <a:r>
              <a:rPr lang="de-DE" sz="4000" dirty="0" smtClean="0"/>
              <a:t>)</a:t>
            </a:r>
            <a:br>
              <a:rPr lang="de-DE" sz="4000" dirty="0" smtClean="0"/>
            </a:br>
            <a:r>
              <a:rPr lang="de-DE" sz="4000" dirty="0" err="1" smtClean="0"/>
              <a:t>Indexing</a:t>
            </a:r>
            <a:endParaRPr lang="tr-TR" sz="4000" dirty="0"/>
          </a:p>
        </p:txBody>
      </p:sp>
      <p:sp>
        <p:nvSpPr>
          <p:cNvPr id="3" name="Foliennummernplatzhalter 2"/>
          <p:cNvSpPr>
            <a:spLocks noGrp="1"/>
          </p:cNvSpPr>
          <p:nvPr>
            <p:ph type="sldNum" sz="quarter" idx="12"/>
          </p:nvPr>
        </p:nvSpPr>
        <p:spPr/>
        <p:txBody>
          <a:bodyPr/>
          <a:lstStyle/>
          <a:p>
            <a:fld id="{B6F15528-21DE-4FAA-801E-634DDDAF4B2B}" type="slidenum">
              <a:rPr lang="en-US" smtClean="0"/>
              <a:pPr/>
              <a:t>121</a:t>
            </a:fld>
            <a:endParaRPr lang="en-US" dirty="0"/>
          </a:p>
        </p:txBody>
      </p:sp>
    </p:spTree>
    <p:extLst>
      <p:ext uri="{BB962C8B-B14F-4D97-AF65-F5344CB8AC3E}">
        <p14:creationId xmlns:p14="http://schemas.microsoft.com/office/powerpoint/2010/main" val="7406108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6437883"/>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750" name="Rectangle 6"/>
          <p:cNvSpPr>
            <a:spLocks noGrp="1" noChangeArrowheads="1"/>
          </p:cNvSpPr>
          <p:nvPr>
            <p:ph type="title"/>
          </p:nvPr>
        </p:nvSpPr>
        <p:spPr/>
        <p:txBody>
          <a:bodyPr/>
          <a:lstStyle/>
          <a:p>
            <a:r>
              <a:rPr lang="en-US" altLang="de-DE"/>
              <a:t>Indexes as Access Paths</a:t>
            </a:r>
          </a:p>
        </p:txBody>
      </p:sp>
      <p:sp>
        <p:nvSpPr>
          <p:cNvPr id="671751" name="Rectangle 7"/>
          <p:cNvSpPr>
            <a:spLocks noGrp="1" noChangeArrowheads="1"/>
          </p:cNvSpPr>
          <p:nvPr>
            <p:ph type="body" idx="1"/>
          </p:nvPr>
        </p:nvSpPr>
        <p:spPr/>
        <p:txBody>
          <a:bodyPr/>
          <a:lstStyle/>
          <a:p>
            <a:pPr>
              <a:lnSpc>
                <a:spcPct val="90000"/>
              </a:lnSpc>
            </a:pPr>
            <a:r>
              <a:rPr lang="en-US" altLang="de-DE"/>
              <a:t>A single-level index is an auxiliary file that makes it more efficient to search for a record in the data file.</a:t>
            </a:r>
          </a:p>
          <a:p>
            <a:pPr>
              <a:lnSpc>
                <a:spcPct val="90000"/>
              </a:lnSpc>
            </a:pPr>
            <a:r>
              <a:rPr lang="en-US" altLang="de-DE"/>
              <a:t>The index is usually specified on one field of the file (although it could be specified on several fields)</a:t>
            </a:r>
          </a:p>
          <a:p>
            <a:pPr>
              <a:lnSpc>
                <a:spcPct val="90000"/>
              </a:lnSpc>
            </a:pPr>
            <a:r>
              <a:rPr lang="en-US" altLang="de-DE"/>
              <a:t>One form of an index is a file of entries &lt;</a:t>
            </a:r>
            <a:r>
              <a:rPr lang="en-US" altLang="de-DE" b="1"/>
              <a:t>field value, pointer to record&gt;</a:t>
            </a:r>
            <a:r>
              <a:rPr lang="en-US" altLang="de-DE"/>
              <a:t>, which is ordered by field value</a:t>
            </a:r>
          </a:p>
          <a:p>
            <a:pPr>
              <a:lnSpc>
                <a:spcPct val="90000"/>
              </a:lnSpc>
            </a:pPr>
            <a:r>
              <a:rPr lang="en-US" altLang="de-DE"/>
              <a:t>The index is called an access path on the field.</a:t>
            </a:r>
          </a:p>
        </p:txBody>
      </p:sp>
    </p:spTree>
    <p:extLst>
      <p:ext uri="{BB962C8B-B14F-4D97-AF65-F5344CB8AC3E}">
        <p14:creationId xmlns:p14="http://schemas.microsoft.com/office/powerpoint/2010/main" val="3120620729"/>
      </p:ext>
    </p:extLst>
  </p:cSld>
  <p:clrMapOvr>
    <a:masterClrMapping/>
  </p:clrMapOvr>
  <p:transition spd="med"/>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8" name="Rectangle 6"/>
          <p:cNvSpPr>
            <a:spLocks noGrp="1" noChangeArrowheads="1"/>
          </p:cNvSpPr>
          <p:nvPr>
            <p:ph type="title"/>
          </p:nvPr>
        </p:nvSpPr>
        <p:spPr/>
        <p:txBody>
          <a:bodyPr/>
          <a:lstStyle/>
          <a:p>
            <a:r>
              <a:rPr lang="en-US" altLang="de-DE"/>
              <a:t>Indexes as Access Paths (cont.)</a:t>
            </a:r>
          </a:p>
        </p:txBody>
      </p:sp>
      <p:sp>
        <p:nvSpPr>
          <p:cNvPr id="673799" name="Rectangle 7"/>
          <p:cNvSpPr>
            <a:spLocks noGrp="1" noChangeArrowheads="1"/>
          </p:cNvSpPr>
          <p:nvPr>
            <p:ph type="body" idx="1"/>
          </p:nvPr>
        </p:nvSpPr>
        <p:spPr/>
        <p:txBody>
          <a:bodyPr/>
          <a:lstStyle/>
          <a:p>
            <a:r>
              <a:rPr lang="en-US" altLang="de-DE" sz="2400"/>
              <a:t>The index file usually occupies considerably less disk blocks than the data file because its entries are much smaller</a:t>
            </a:r>
          </a:p>
          <a:p>
            <a:r>
              <a:rPr lang="en-US" altLang="de-DE" sz="2400"/>
              <a:t>A binary search on the index yields a pointer to the file record</a:t>
            </a:r>
          </a:p>
          <a:p>
            <a:r>
              <a:rPr lang="en-US" altLang="de-DE" sz="2400"/>
              <a:t>Indexes can also be characterized as dense or sparse </a:t>
            </a:r>
          </a:p>
          <a:p>
            <a:pPr lvl="1"/>
            <a:r>
              <a:rPr lang="en-US" altLang="de-DE" sz="2200"/>
              <a:t>A </a:t>
            </a:r>
            <a:r>
              <a:rPr lang="en-US" altLang="de-DE" sz="2200" b="1"/>
              <a:t>dense index</a:t>
            </a:r>
            <a:r>
              <a:rPr lang="en-US" altLang="de-DE" sz="2200"/>
              <a:t> has an index entry for every search key value (and hence every record) in the data file. </a:t>
            </a:r>
          </a:p>
          <a:p>
            <a:pPr lvl="1"/>
            <a:r>
              <a:rPr lang="en-US" altLang="de-DE" sz="2200"/>
              <a:t>A </a:t>
            </a:r>
            <a:r>
              <a:rPr lang="en-US" altLang="de-DE" sz="2200" b="1"/>
              <a:t>sparse (or nondense) index</a:t>
            </a:r>
            <a:r>
              <a:rPr lang="en-US" altLang="de-DE" sz="2200"/>
              <a:t>, on the other hand, has index entries for only some of the search values </a:t>
            </a:r>
          </a:p>
          <a:p>
            <a:pPr>
              <a:buFont typeface="Wingdings" panose="05000000000000000000" pitchFamily="2" charset="2"/>
              <a:buNone/>
            </a:pPr>
            <a:endParaRPr lang="en-US" altLang="de-DE" sz="2400"/>
          </a:p>
        </p:txBody>
      </p:sp>
    </p:spTree>
    <p:extLst>
      <p:ext uri="{BB962C8B-B14F-4D97-AF65-F5344CB8AC3E}">
        <p14:creationId xmlns:p14="http://schemas.microsoft.com/office/powerpoint/2010/main" val="1181265355"/>
      </p:ext>
    </p:extLst>
  </p:cSld>
  <p:clrMapOvr>
    <a:masterClrMapping/>
  </p:clrMapOvr>
  <p:transition spd="med"/>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7" name="Rectangle 7"/>
          <p:cNvSpPr>
            <a:spLocks noGrp="1" noChangeArrowheads="1"/>
          </p:cNvSpPr>
          <p:nvPr>
            <p:ph type="title"/>
          </p:nvPr>
        </p:nvSpPr>
        <p:spPr>
          <a:xfrm>
            <a:off x="228600" y="87313"/>
            <a:ext cx="7796213" cy="687387"/>
          </a:xfrm>
        </p:spPr>
        <p:txBody>
          <a:bodyPr/>
          <a:lstStyle/>
          <a:p>
            <a:r>
              <a:rPr lang="en-US" altLang="de-DE"/>
              <a:t>Indexes as Access Paths (cont.)</a:t>
            </a:r>
          </a:p>
        </p:txBody>
      </p:sp>
      <p:sp>
        <p:nvSpPr>
          <p:cNvPr id="675848" name="Rectangle 8"/>
          <p:cNvSpPr>
            <a:spLocks noGrp="1" noChangeArrowheads="1"/>
          </p:cNvSpPr>
          <p:nvPr>
            <p:ph type="body" idx="1"/>
          </p:nvPr>
        </p:nvSpPr>
        <p:spPr>
          <a:xfrm>
            <a:off x="228600" y="1003300"/>
            <a:ext cx="8534400" cy="5397500"/>
          </a:xfrm>
        </p:spPr>
        <p:txBody>
          <a:bodyPr/>
          <a:lstStyle/>
          <a:p>
            <a:pPr>
              <a:lnSpc>
                <a:spcPct val="80000"/>
              </a:lnSpc>
            </a:pPr>
            <a:r>
              <a:rPr lang="en-US" altLang="de-DE" sz="2000"/>
              <a:t>Example: Given the following data file EMPLOYEE(NAME, SSN, ADDRESS, JOB, SAL, ... )</a:t>
            </a:r>
          </a:p>
          <a:p>
            <a:pPr>
              <a:lnSpc>
                <a:spcPct val="80000"/>
              </a:lnSpc>
            </a:pPr>
            <a:r>
              <a:rPr lang="en-US" altLang="de-DE" sz="2000"/>
              <a:t>Suppose that:</a:t>
            </a:r>
          </a:p>
          <a:p>
            <a:pPr lvl="1">
              <a:lnSpc>
                <a:spcPct val="80000"/>
              </a:lnSpc>
            </a:pPr>
            <a:r>
              <a:rPr lang="en-US" altLang="de-DE" sz="2000"/>
              <a:t>	record size R=150 bytes	block size B=512 bytes	r=30000 records</a:t>
            </a:r>
          </a:p>
          <a:p>
            <a:pPr>
              <a:lnSpc>
                <a:spcPct val="80000"/>
              </a:lnSpc>
            </a:pPr>
            <a:r>
              <a:rPr lang="en-US" altLang="de-DE" sz="2000"/>
              <a:t>Then, we get:</a:t>
            </a:r>
          </a:p>
          <a:p>
            <a:pPr lvl="1">
              <a:lnSpc>
                <a:spcPct val="80000"/>
              </a:lnSpc>
            </a:pPr>
            <a:r>
              <a:rPr lang="en-US" altLang="de-DE" sz="2000"/>
              <a:t>	blocking factor Bfr= B div R= 512 div 150= 3 records/block</a:t>
            </a:r>
          </a:p>
          <a:p>
            <a:pPr lvl="1">
              <a:lnSpc>
                <a:spcPct val="80000"/>
              </a:lnSpc>
            </a:pPr>
            <a:r>
              <a:rPr lang="en-US" altLang="de-DE" sz="2000"/>
              <a:t>	number of file blocks b= (r/Bfr)= (30000/3)= 10000 blocks</a:t>
            </a:r>
          </a:p>
          <a:p>
            <a:pPr>
              <a:lnSpc>
                <a:spcPct val="80000"/>
              </a:lnSpc>
            </a:pPr>
            <a:r>
              <a:rPr lang="en-US" altLang="de-DE" sz="2000"/>
              <a:t>For an index on the SSN field, assume the field size V</a:t>
            </a:r>
            <a:r>
              <a:rPr lang="en-US" altLang="de-DE" sz="1800" baseline="-25000"/>
              <a:t>SSN</a:t>
            </a:r>
            <a:r>
              <a:rPr lang="en-US" altLang="de-DE" sz="2000"/>
              <a:t>=9 bytes, assume the record pointer size P</a:t>
            </a:r>
            <a:r>
              <a:rPr lang="en-US" altLang="de-DE" sz="1800" baseline="-25000"/>
              <a:t>R</a:t>
            </a:r>
            <a:r>
              <a:rPr lang="en-US" altLang="de-DE" sz="2000"/>
              <a:t>=7 bytes. Then:</a:t>
            </a:r>
          </a:p>
          <a:p>
            <a:pPr lvl="1">
              <a:lnSpc>
                <a:spcPct val="80000"/>
              </a:lnSpc>
            </a:pPr>
            <a:r>
              <a:rPr lang="en-US" altLang="de-DE" sz="2000"/>
              <a:t>	index entry size R</a:t>
            </a:r>
            <a:r>
              <a:rPr lang="en-US" altLang="de-DE" sz="1800" baseline="-25000">
                <a:solidFill>
                  <a:schemeClr val="tx2"/>
                </a:solidFill>
              </a:rPr>
              <a:t>I</a:t>
            </a:r>
            <a:r>
              <a:rPr lang="en-US" altLang="de-DE" sz="2000"/>
              <a:t>=(V</a:t>
            </a:r>
            <a:r>
              <a:rPr lang="en-US" altLang="de-DE" sz="1800" baseline="-25000">
                <a:solidFill>
                  <a:schemeClr val="tx2"/>
                </a:solidFill>
              </a:rPr>
              <a:t>SSN</a:t>
            </a:r>
            <a:r>
              <a:rPr lang="en-US" altLang="de-DE" sz="2000"/>
              <a:t>+ P</a:t>
            </a:r>
            <a:r>
              <a:rPr lang="en-US" altLang="de-DE" sz="1800" baseline="-25000">
                <a:solidFill>
                  <a:schemeClr val="tx2"/>
                </a:solidFill>
              </a:rPr>
              <a:t>R</a:t>
            </a:r>
            <a:r>
              <a:rPr lang="en-US" altLang="de-DE" sz="2000"/>
              <a:t>)=(9+7)=16 bytes</a:t>
            </a:r>
          </a:p>
          <a:p>
            <a:pPr lvl="1">
              <a:lnSpc>
                <a:spcPct val="80000"/>
              </a:lnSpc>
            </a:pPr>
            <a:r>
              <a:rPr lang="en-US" altLang="de-DE" sz="2000"/>
              <a:t>	index blocking factor Bfr</a:t>
            </a:r>
            <a:r>
              <a:rPr lang="en-US" altLang="de-DE" sz="1800" baseline="-25000">
                <a:solidFill>
                  <a:schemeClr val="tx2"/>
                </a:solidFill>
              </a:rPr>
              <a:t>I</a:t>
            </a:r>
            <a:r>
              <a:rPr lang="en-US" altLang="de-DE" sz="2000"/>
              <a:t>= B div R</a:t>
            </a:r>
            <a:r>
              <a:rPr lang="en-US" altLang="de-DE" sz="1800" baseline="-25000">
                <a:solidFill>
                  <a:schemeClr val="tx2"/>
                </a:solidFill>
              </a:rPr>
              <a:t>I</a:t>
            </a:r>
            <a:r>
              <a:rPr lang="en-US" altLang="de-DE" sz="2000"/>
              <a:t>= 512 div 16= 32 entries/block</a:t>
            </a:r>
          </a:p>
          <a:p>
            <a:pPr lvl="1">
              <a:lnSpc>
                <a:spcPct val="80000"/>
              </a:lnSpc>
            </a:pPr>
            <a:r>
              <a:rPr lang="en-US" altLang="de-DE" sz="2000"/>
              <a:t>	number of index blocks b= (r/ Bfr</a:t>
            </a:r>
            <a:r>
              <a:rPr lang="en-US" altLang="de-DE" sz="1800" baseline="-25000">
                <a:solidFill>
                  <a:schemeClr val="tx2"/>
                </a:solidFill>
              </a:rPr>
              <a:t>I</a:t>
            </a:r>
            <a:r>
              <a:rPr lang="en-US" altLang="de-DE" sz="2000"/>
              <a:t>)= (30000/32)= 938 blocks</a:t>
            </a:r>
          </a:p>
          <a:p>
            <a:pPr lvl="1">
              <a:lnSpc>
                <a:spcPct val="80000"/>
              </a:lnSpc>
            </a:pPr>
            <a:r>
              <a:rPr lang="en-US" altLang="de-DE" sz="2000"/>
              <a:t>	binary search needs log</a:t>
            </a:r>
            <a:r>
              <a:rPr lang="en-US" altLang="de-DE" sz="1800" baseline="-25000">
                <a:solidFill>
                  <a:schemeClr val="tx2"/>
                </a:solidFill>
              </a:rPr>
              <a:t>2</a:t>
            </a:r>
            <a:r>
              <a:rPr lang="en-US" altLang="de-DE" sz="2000"/>
              <a:t>bI= log</a:t>
            </a:r>
            <a:r>
              <a:rPr lang="en-US" altLang="de-DE" sz="1800" baseline="-25000">
                <a:solidFill>
                  <a:schemeClr val="tx2"/>
                </a:solidFill>
              </a:rPr>
              <a:t>2</a:t>
            </a:r>
            <a:r>
              <a:rPr lang="en-US" altLang="de-DE" sz="2000"/>
              <a:t>938= 10 block accesses</a:t>
            </a:r>
          </a:p>
          <a:p>
            <a:pPr lvl="1">
              <a:lnSpc>
                <a:spcPct val="80000"/>
              </a:lnSpc>
            </a:pPr>
            <a:r>
              <a:rPr lang="en-US" altLang="de-DE" sz="2000"/>
              <a:t>	This is compared to an average linear search cost of:</a:t>
            </a:r>
          </a:p>
          <a:p>
            <a:pPr lvl="2">
              <a:lnSpc>
                <a:spcPct val="80000"/>
              </a:lnSpc>
            </a:pPr>
            <a:r>
              <a:rPr lang="en-US" altLang="de-DE" sz="1800"/>
              <a:t>(b/2)= 30000/2= 15000 block accesses</a:t>
            </a:r>
          </a:p>
          <a:p>
            <a:pPr lvl="1">
              <a:lnSpc>
                <a:spcPct val="80000"/>
              </a:lnSpc>
            </a:pPr>
            <a:r>
              <a:rPr lang="en-US" altLang="de-DE" sz="2000"/>
              <a:t>	If the file records are ordered, the binary search cost would be:</a:t>
            </a:r>
          </a:p>
          <a:p>
            <a:pPr lvl="2">
              <a:lnSpc>
                <a:spcPct val="80000"/>
              </a:lnSpc>
            </a:pPr>
            <a:r>
              <a:rPr lang="en-US" altLang="de-DE" sz="1800"/>
              <a:t>log</a:t>
            </a:r>
            <a:r>
              <a:rPr lang="en-US" altLang="de-DE" sz="1800" baseline="-25000"/>
              <a:t>2</a:t>
            </a:r>
            <a:r>
              <a:rPr lang="en-US" altLang="de-DE" sz="1800"/>
              <a:t>b=  log</a:t>
            </a:r>
            <a:r>
              <a:rPr lang="en-US" altLang="de-DE" sz="1800" baseline="-25000"/>
              <a:t>2</a:t>
            </a:r>
            <a:r>
              <a:rPr lang="en-US" altLang="de-DE" sz="1800"/>
              <a:t>30000= 15 block accesses</a:t>
            </a:r>
          </a:p>
        </p:txBody>
      </p:sp>
      <p:sp>
        <p:nvSpPr>
          <p:cNvPr id="675843" name="Rectangle 3"/>
          <p:cNvSpPr>
            <a:spLocks noChangeArrowheads="1"/>
          </p:cNvSpPr>
          <p:nvPr/>
        </p:nvSpPr>
        <p:spPr bwMode="auto">
          <a:xfrm>
            <a:off x="685800" y="381000"/>
            <a:ext cx="7772400"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defRPr sz="3600">
                <a:solidFill>
                  <a:srgbClr val="800000"/>
                </a:solidFill>
                <a:latin typeface="Arial" panose="020B0604020202020204" pitchFamily="34" charset="0"/>
                <a:cs typeface="Arial" panose="020B0604020202020204" pitchFamily="34" charset="0"/>
              </a:defRPr>
            </a:lvl1pPr>
            <a:lvl2pPr>
              <a:defRPr sz="3600">
                <a:solidFill>
                  <a:srgbClr val="800000"/>
                </a:solidFill>
                <a:latin typeface="Arial" panose="020B0604020202020204" pitchFamily="34" charset="0"/>
                <a:cs typeface="Arial" panose="020B0604020202020204" pitchFamily="34" charset="0"/>
              </a:defRPr>
            </a:lvl2pPr>
            <a:lvl3pPr>
              <a:defRPr sz="3600">
                <a:solidFill>
                  <a:srgbClr val="800000"/>
                </a:solidFill>
                <a:latin typeface="Arial" panose="020B0604020202020204" pitchFamily="34" charset="0"/>
                <a:cs typeface="Arial" panose="020B0604020202020204" pitchFamily="34" charset="0"/>
              </a:defRPr>
            </a:lvl3pPr>
            <a:lvl4pPr>
              <a:defRPr sz="3600">
                <a:solidFill>
                  <a:srgbClr val="800000"/>
                </a:solidFill>
                <a:latin typeface="Arial" panose="020B0604020202020204" pitchFamily="34" charset="0"/>
                <a:cs typeface="Arial" panose="020B0604020202020204" pitchFamily="34" charset="0"/>
              </a:defRPr>
            </a:lvl4pPr>
            <a:lvl5pPr>
              <a:defRPr sz="3600">
                <a:solidFill>
                  <a:srgbClr val="800000"/>
                </a:solidFill>
                <a:latin typeface="Arial" panose="020B0604020202020204" pitchFamily="34" charset="0"/>
                <a:cs typeface="Arial" panose="020B0604020202020204" pitchFamily="34" charset="0"/>
              </a:defRPr>
            </a:lvl5pPr>
            <a:lvl6pPr marL="45720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6pPr>
            <a:lvl7pPr marL="91440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7pPr>
            <a:lvl8pPr marL="137160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8pPr>
            <a:lvl9pPr marL="182880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de-DE" sz="3200" b="0" i="0" u="none" strike="noStrike" kern="1200" cap="none" spc="0" normalizeH="0" baseline="0" noProof="0" smtClean="0">
              <a:ln>
                <a:noFill/>
              </a:ln>
              <a:solidFill>
                <a:srgbClr val="8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98040701"/>
      </p:ext>
    </p:extLst>
  </p:cSld>
  <p:clrMapOvr>
    <a:masterClrMapping/>
  </p:clrMapOvr>
  <p:transition spd="med"/>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894" name="Rectangle 6"/>
          <p:cNvSpPr>
            <a:spLocks noGrp="1" noChangeArrowheads="1"/>
          </p:cNvSpPr>
          <p:nvPr>
            <p:ph type="title"/>
          </p:nvPr>
        </p:nvSpPr>
        <p:spPr/>
        <p:txBody>
          <a:bodyPr/>
          <a:lstStyle/>
          <a:p>
            <a:r>
              <a:rPr lang="en-US" altLang="de-DE"/>
              <a:t>Types of Single-Level Indexes</a:t>
            </a:r>
          </a:p>
        </p:txBody>
      </p:sp>
      <p:sp>
        <p:nvSpPr>
          <p:cNvPr id="677895" name="Rectangle 7"/>
          <p:cNvSpPr>
            <a:spLocks noGrp="1" noChangeArrowheads="1"/>
          </p:cNvSpPr>
          <p:nvPr>
            <p:ph type="body" idx="1"/>
          </p:nvPr>
        </p:nvSpPr>
        <p:spPr/>
        <p:txBody>
          <a:bodyPr/>
          <a:lstStyle/>
          <a:p>
            <a:r>
              <a:rPr lang="en-US" altLang="de-DE" sz="2400"/>
              <a:t>Primary Index</a:t>
            </a:r>
          </a:p>
          <a:p>
            <a:pPr lvl="1"/>
            <a:r>
              <a:rPr lang="en-US" altLang="de-DE" sz="2200"/>
              <a:t>Defined on an ordered data file</a:t>
            </a:r>
          </a:p>
          <a:p>
            <a:pPr lvl="1"/>
            <a:r>
              <a:rPr lang="en-US" altLang="de-DE" sz="2200"/>
              <a:t>The data file is ordered on a </a:t>
            </a:r>
            <a:r>
              <a:rPr lang="en-US" altLang="de-DE" sz="2200" b="1"/>
              <a:t>key field</a:t>
            </a:r>
          </a:p>
          <a:p>
            <a:pPr lvl="1"/>
            <a:r>
              <a:rPr lang="en-US" altLang="de-DE" sz="2200"/>
              <a:t>Includes one index entry </a:t>
            </a:r>
            <a:r>
              <a:rPr lang="en-US" altLang="de-DE" sz="2200" i="1"/>
              <a:t>for each block</a:t>
            </a:r>
            <a:r>
              <a:rPr lang="en-US" altLang="de-DE" sz="2200"/>
              <a:t> in the data file; the index entry has the key field value for the </a:t>
            </a:r>
            <a:r>
              <a:rPr lang="en-US" altLang="de-DE" sz="2200" i="1"/>
              <a:t>first record</a:t>
            </a:r>
            <a:r>
              <a:rPr lang="en-US" altLang="de-DE" sz="2200"/>
              <a:t> in the block, which is called the </a:t>
            </a:r>
            <a:r>
              <a:rPr lang="en-US" altLang="de-DE" sz="2200" i="1"/>
              <a:t>block anchor</a:t>
            </a:r>
          </a:p>
          <a:p>
            <a:pPr lvl="1"/>
            <a:r>
              <a:rPr lang="en-US" altLang="de-DE" sz="2200"/>
              <a:t>A similar scheme can use the </a:t>
            </a:r>
            <a:r>
              <a:rPr lang="en-US" altLang="de-DE" sz="2200" i="1"/>
              <a:t>last record</a:t>
            </a:r>
            <a:r>
              <a:rPr lang="en-US" altLang="de-DE" sz="2200"/>
              <a:t> in a block.</a:t>
            </a:r>
          </a:p>
          <a:p>
            <a:pPr lvl="1"/>
            <a:r>
              <a:rPr lang="en-US" altLang="de-DE" sz="2200"/>
              <a:t>A primary index is a nondense (sparse) index, since it includes an entry for each disk block of the data file and the keys of its anchor record rather than for every search value.</a:t>
            </a:r>
          </a:p>
        </p:txBody>
      </p:sp>
    </p:spTree>
    <p:extLst>
      <p:ext uri="{BB962C8B-B14F-4D97-AF65-F5344CB8AC3E}">
        <p14:creationId xmlns:p14="http://schemas.microsoft.com/office/powerpoint/2010/main" val="3129343130"/>
      </p:ext>
    </p:extLst>
  </p:cSld>
  <p:clrMapOvr>
    <a:masterClrMapping/>
  </p:clrMapOvr>
  <p:transition spd="med"/>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9943" name="Rectangle 7"/>
          <p:cNvSpPr>
            <a:spLocks noGrp="1" noChangeArrowheads="1"/>
          </p:cNvSpPr>
          <p:nvPr>
            <p:ph type="title"/>
          </p:nvPr>
        </p:nvSpPr>
        <p:spPr>
          <a:xfrm>
            <a:off x="0" y="0"/>
            <a:ext cx="3095625" cy="1828800"/>
          </a:xfrm>
        </p:spPr>
        <p:txBody>
          <a:bodyPr/>
          <a:lstStyle/>
          <a:p>
            <a:r>
              <a:rPr lang="en-US" altLang="de-DE" sz="3200"/>
              <a:t>Primary Index on the Ordering Key Field</a:t>
            </a:r>
          </a:p>
        </p:txBody>
      </p:sp>
      <p:pic>
        <p:nvPicPr>
          <p:cNvPr id="679950" name="Picture 14" descr="Pink tissue pap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5625" y="0"/>
            <a:ext cx="5641975" cy="6705600"/>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4336554"/>
      </p:ext>
    </p:extLst>
  </p:cSld>
  <p:clrMapOvr>
    <a:masterClrMapping/>
  </p:clrMapOvr>
  <p:transition spd="med"/>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90" name="Rectangle 6"/>
          <p:cNvSpPr>
            <a:spLocks noGrp="1" noChangeArrowheads="1"/>
          </p:cNvSpPr>
          <p:nvPr>
            <p:ph type="title"/>
          </p:nvPr>
        </p:nvSpPr>
        <p:spPr/>
        <p:txBody>
          <a:bodyPr/>
          <a:lstStyle/>
          <a:p>
            <a:r>
              <a:rPr lang="en-US" altLang="de-DE"/>
              <a:t>Types of Single-Level Indexes</a:t>
            </a:r>
          </a:p>
        </p:txBody>
      </p:sp>
      <p:sp>
        <p:nvSpPr>
          <p:cNvPr id="681991" name="Rectangle 7"/>
          <p:cNvSpPr>
            <a:spLocks noGrp="1" noChangeArrowheads="1"/>
          </p:cNvSpPr>
          <p:nvPr>
            <p:ph type="body" idx="1"/>
          </p:nvPr>
        </p:nvSpPr>
        <p:spPr/>
        <p:txBody>
          <a:bodyPr/>
          <a:lstStyle/>
          <a:p>
            <a:r>
              <a:rPr lang="en-US" altLang="de-DE" sz="2400"/>
              <a:t>Clustering Index</a:t>
            </a:r>
          </a:p>
          <a:p>
            <a:pPr lvl="1"/>
            <a:r>
              <a:rPr lang="en-US" altLang="de-DE" sz="2200"/>
              <a:t>Defined on an ordered data file</a:t>
            </a:r>
          </a:p>
          <a:p>
            <a:pPr lvl="1"/>
            <a:r>
              <a:rPr lang="en-US" altLang="de-DE" sz="2200"/>
              <a:t>The data file is ordered on a </a:t>
            </a:r>
            <a:r>
              <a:rPr lang="en-US" altLang="de-DE" sz="2200" i="1"/>
              <a:t>non-key field</a:t>
            </a:r>
            <a:r>
              <a:rPr lang="en-US" altLang="de-DE" sz="2200"/>
              <a:t> unlike primary index, which requires that the ordering field of the data file have a distinct value for each record.</a:t>
            </a:r>
          </a:p>
          <a:p>
            <a:pPr lvl="1"/>
            <a:r>
              <a:rPr lang="en-US" altLang="de-DE" sz="2200"/>
              <a:t>Includes one index entry </a:t>
            </a:r>
            <a:r>
              <a:rPr lang="en-US" altLang="de-DE" sz="2200" i="1"/>
              <a:t>for each distinct value</a:t>
            </a:r>
            <a:r>
              <a:rPr lang="en-US" altLang="de-DE" sz="2200"/>
              <a:t> of the field; the index entry points to the first data block that contains records with that field value.</a:t>
            </a:r>
          </a:p>
          <a:p>
            <a:pPr lvl="1"/>
            <a:r>
              <a:rPr lang="en-US" altLang="de-DE" sz="2200"/>
              <a:t>It is another example of </a:t>
            </a:r>
            <a:r>
              <a:rPr lang="en-US" altLang="de-DE" sz="2200" i="1"/>
              <a:t>nondense</a:t>
            </a:r>
            <a:r>
              <a:rPr lang="en-US" altLang="de-DE" sz="2200"/>
              <a:t> index where Insertion and Deletion is relatively straightforward with a clustering index.</a:t>
            </a:r>
          </a:p>
        </p:txBody>
      </p:sp>
    </p:spTree>
    <p:extLst>
      <p:ext uri="{BB962C8B-B14F-4D97-AF65-F5344CB8AC3E}">
        <p14:creationId xmlns:p14="http://schemas.microsoft.com/office/powerpoint/2010/main" val="3519860471"/>
      </p:ext>
    </p:extLst>
  </p:cSld>
  <p:clrMapOvr>
    <a:masterClrMapping/>
  </p:clrMapOvr>
  <p:transition spd="med"/>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039" name="Rectangle 7"/>
          <p:cNvSpPr>
            <a:spLocks noGrp="1" noChangeArrowheads="1"/>
          </p:cNvSpPr>
          <p:nvPr>
            <p:ph type="title"/>
          </p:nvPr>
        </p:nvSpPr>
        <p:spPr>
          <a:xfrm>
            <a:off x="0" y="304800"/>
            <a:ext cx="2430463" cy="1600200"/>
          </a:xfrm>
        </p:spPr>
        <p:txBody>
          <a:bodyPr/>
          <a:lstStyle/>
          <a:p>
            <a:r>
              <a:rPr lang="en-US" altLang="de-DE" sz="3200"/>
              <a:t>A Clustering Index Example</a:t>
            </a:r>
          </a:p>
        </p:txBody>
      </p:sp>
      <p:pic>
        <p:nvPicPr>
          <p:cNvPr id="684043"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463" y="0"/>
            <a:ext cx="6407150" cy="6629400"/>
          </a:xfrm>
          <a:prstGeom prst="rect">
            <a:avLst/>
          </a:prstGeom>
          <a:noFill/>
          <a:ln>
            <a:noFill/>
          </a:ln>
          <a:effectLst/>
          <a:extLst>
            <a:ext uri="{909E8E84-426E-40DD-AFC4-6F175D3DCCD1}">
              <a14:hiddenFill xmlns:a14="http://schemas.microsoft.com/office/drawing/2010/main">
                <a:solidFill>
                  <a:srgbClr val="FFCC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8726024"/>
      </p:ext>
    </p:extLst>
  </p:cSld>
  <p:clrMapOvr>
    <a:masterClrMapping/>
  </p:clrMapOvr>
  <p:transition spd="med"/>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7" name="Rectangle 7"/>
          <p:cNvSpPr>
            <a:spLocks noGrp="1" noChangeArrowheads="1"/>
          </p:cNvSpPr>
          <p:nvPr>
            <p:ph type="title"/>
          </p:nvPr>
        </p:nvSpPr>
        <p:spPr>
          <a:xfrm>
            <a:off x="228600" y="493713"/>
            <a:ext cx="2438400" cy="2058987"/>
          </a:xfrm>
        </p:spPr>
        <p:txBody>
          <a:bodyPr/>
          <a:lstStyle/>
          <a:p>
            <a:r>
              <a:rPr lang="en-US" altLang="de-DE" sz="3200"/>
              <a:t>Another Clustering Index Example</a:t>
            </a:r>
          </a:p>
        </p:txBody>
      </p:sp>
      <p:pic>
        <p:nvPicPr>
          <p:cNvPr id="686091" name="Picture 11" descr="Pink tissue pap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2800" y="0"/>
            <a:ext cx="5140325" cy="6635750"/>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5117465"/>
      </p:ext>
    </p:extLst>
  </p:cSld>
  <p:clrMapOvr>
    <a:masterClrMapping/>
  </p:clrMapOvr>
  <p:transition spd="med"/>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4" name="Rectangle 6"/>
          <p:cNvSpPr>
            <a:spLocks noGrp="1" noChangeArrowheads="1"/>
          </p:cNvSpPr>
          <p:nvPr>
            <p:ph type="title"/>
          </p:nvPr>
        </p:nvSpPr>
        <p:spPr/>
        <p:txBody>
          <a:bodyPr/>
          <a:lstStyle/>
          <a:p>
            <a:r>
              <a:rPr lang="en-US" altLang="de-DE"/>
              <a:t>Types of Single-Level Indexes</a:t>
            </a:r>
          </a:p>
        </p:txBody>
      </p:sp>
      <p:sp>
        <p:nvSpPr>
          <p:cNvPr id="688135" name="Rectangle 7"/>
          <p:cNvSpPr>
            <a:spLocks noGrp="1" noChangeArrowheads="1"/>
          </p:cNvSpPr>
          <p:nvPr>
            <p:ph type="body" idx="1"/>
          </p:nvPr>
        </p:nvSpPr>
        <p:spPr/>
        <p:txBody>
          <a:bodyPr/>
          <a:lstStyle/>
          <a:p>
            <a:pPr>
              <a:lnSpc>
                <a:spcPct val="80000"/>
              </a:lnSpc>
            </a:pPr>
            <a:r>
              <a:rPr lang="en-US" altLang="de-DE" sz="2400"/>
              <a:t>Secondary Index</a:t>
            </a:r>
          </a:p>
          <a:p>
            <a:pPr lvl="1">
              <a:lnSpc>
                <a:spcPct val="80000"/>
              </a:lnSpc>
            </a:pPr>
            <a:r>
              <a:rPr lang="en-US" altLang="de-DE" sz="2200"/>
              <a:t>A secondary index provides a secondary means of accessing a file for which some primary access already exists.</a:t>
            </a:r>
          </a:p>
          <a:p>
            <a:pPr lvl="1">
              <a:lnSpc>
                <a:spcPct val="80000"/>
              </a:lnSpc>
            </a:pPr>
            <a:r>
              <a:rPr lang="en-US" altLang="de-DE" sz="2200"/>
              <a:t>The secondary index may be on a field which is a candidate key and has a unique value in every record, or a non-key with duplicate values.</a:t>
            </a:r>
          </a:p>
          <a:p>
            <a:pPr lvl="1">
              <a:lnSpc>
                <a:spcPct val="80000"/>
              </a:lnSpc>
            </a:pPr>
            <a:r>
              <a:rPr lang="en-US" altLang="de-DE" sz="2200"/>
              <a:t>The index is an ordered file with two fields.</a:t>
            </a:r>
          </a:p>
          <a:p>
            <a:pPr lvl="2">
              <a:lnSpc>
                <a:spcPct val="80000"/>
              </a:lnSpc>
            </a:pPr>
            <a:r>
              <a:rPr lang="en-US" altLang="de-DE" sz="2000"/>
              <a:t>The first field is of the same data type as some </a:t>
            </a:r>
            <a:r>
              <a:rPr lang="en-US" altLang="de-DE" sz="2000" b="1"/>
              <a:t>non-ordering</a:t>
            </a:r>
            <a:r>
              <a:rPr lang="en-US" altLang="de-DE" sz="2000"/>
              <a:t> </a:t>
            </a:r>
            <a:r>
              <a:rPr lang="en-US" altLang="de-DE" sz="2000" b="1"/>
              <a:t>field</a:t>
            </a:r>
            <a:r>
              <a:rPr lang="en-US" altLang="de-DE" sz="2000"/>
              <a:t> of the data file that is an indexing field. </a:t>
            </a:r>
          </a:p>
          <a:p>
            <a:pPr lvl="2">
              <a:lnSpc>
                <a:spcPct val="80000"/>
              </a:lnSpc>
            </a:pPr>
            <a:r>
              <a:rPr lang="en-US" altLang="de-DE" sz="2000"/>
              <a:t>The second field is either a </a:t>
            </a:r>
            <a:r>
              <a:rPr lang="en-US" altLang="de-DE" sz="2000" b="1"/>
              <a:t>block</a:t>
            </a:r>
            <a:r>
              <a:rPr lang="en-US" altLang="de-DE" sz="2000"/>
              <a:t> pointer or a record pointer.</a:t>
            </a:r>
          </a:p>
          <a:p>
            <a:pPr lvl="2">
              <a:lnSpc>
                <a:spcPct val="80000"/>
              </a:lnSpc>
            </a:pPr>
            <a:r>
              <a:rPr lang="en-US" altLang="de-DE" sz="2000"/>
              <a:t>There can be </a:t>
            </a:r>
            <a:r>
              <a:rPr lang="en-US" altLang="de-DE" sz="2000" i="1"/>
              <a:t>many</a:t>
            </a:r>
            <a:r>
              <a:rPr lang="en-US" altLang="de-DE" sz="2000"/>
              <a:t> secondary indexes (and hence, indexing fields) for the same file.</a:t>
            </a:r>
          </a:p>
          <a:p>
            <a:pPr lvl="1">
              <a:lnSpc>
                <a:spcPct val="80000"/>
              </a:lnSpc>
            </a:pPr>
            <a:r>
              <a:rPr lang="en-US" altLang="de-DE" sz="2200"/>
              <a:t>Includes one entry </a:t>
            </a:r>
            <a:r>
              <a:rPr lang="en-US" altLang="de-DE" sz="2200" i="1"/>
              <a:t>for each record</a:t>
            </a:r>
            <a:r>
              <a:rPr lang="en-US" altLang="de-DE" sz="2200"/>
              <a:t> in the data file; hence, it is a </a:t>
            </a:r>
            <a:r>
              <a:rPr lang="en-US" altLang="de-DE" sz="2200" i="1"/>
              <a:t>dense index</a:t>
            </a:r>
          </a:p>
        </p:txBody>
      </p:sp>
    </p:spTree>
    <p:extLst>
      <p:ext uri="{BB962C8B-B14F-4D97-AF65-F5344CB8AC3E}">
        <p14:creationId xmlns:p14="http://schemas.microsoft.com/office/powerpoint/2010/main" val="1923534677"/>
      </p:ext>
    </p:extLst>
  </p:cSld>
  <p:clrMapOvr>
    <a:masterClrMapping/>
  </p:clrMapOvr>
  <p:transition spd="med"/>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0183" name="Rectangle 7"/>
          <p:cNvSpPr>
            <a:spLocks noGrp="1" noChangeArrowheads="1"/>
          </p:cNvSpPr>
          <p:nvPr>
            <p:ph type="title"/>
          </p:nvPr>
        </p:nvSpPr>
        <p:spPr>
          <a:xfrm>
            <a:off x="228600" y="76200"/>
            <a:ext cx="2438400" cy="2362200"/>
          </a:xfrm>
        </p:spPr>
        <p:txBody>
          <a:bodyPr/>
          <a:lstStyle/>
          <a:p>
            <a:r>
              <a:rPr lang="en-US" altLang="de-DE" sz="3200"/>
              <a:t>Example of a Dense Secondary Index</a:t>
            </a:r>
          </a:p>
        </p:txBody>
      </p:sp>
      <p:pic>
        <p:nvPicPr>
          <p:cNvPr id="690187" name="Picture 11" descr="Pink tissue pap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0038" y="0"/>
            <a:ext cx="5616575" cy="6629400"/>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6325092"/>
      </p:ext>
    </p:extLst>
  </p:cSld>
  <p:clrMapOvr>
    <a:masterClrMapping/>
  </p:clrMapOvr>
  <p:transition spd="med"/>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231" name="Rectangle 7"/>
          <p:cNvSpPr>
            <a:spLocks noGrp="1" noChangeArrowheads="1"/>
          </p:cNvSpPr>
          <p:nvPr>
            <p:ph type="title"/>
          </p:nvPr>
        </p:nvSpPr>
        <p:spPr>
          <a:xfrm>
            <a:off x="76200" y="608013"/>
            <a:ext cx="2514600" cy="1601787"/>
          </a:xfrm>
        </p:spPr>
        <p:txBody>
          <a:bodyPr/>
          <a:lstStyle/>
          <a:p>
            <a:r>
              <a:rPr lang="en-US" altLang="de-DE" sz="3200"/>
              <a:t>Example of a Secondary Index</a:t>
            </a:r>
          </a:p>
        </p:txBody>
      </p:sp>
      <p:pic>
        <p:nvPicPr>
          <p:cNvPr id="692235" name="Picture 11" descr="Pink tissue pap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03500" y="76200"/>
            <a:ext cx="6235700" cy="6553200"/>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0864872"/>
      </p:ext>
    </p:extLst>
  </p:cSld>
  <p:clrMapOvr>
    <a:masterClrMapping/>
  </p:clrMapOvr>
  <p:transition spd="med"/>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81" name="Rectangle 9"/>
          <p:cNvSpPr>
            <a:spLocks noGrp="1" noChangeArrowheads="1"/>
          </p:cNvSpPr>
          <p:nvPr>
            <p:ph type="title"/>
          </p:nvPr>
        </p:nvSpPr>
        <p:spPr/>
        <p:txBody>
          <a:bodyPr/>
          <a:lstStyle/>
          <a:p>
            <a:r>
              <a:rPr lang="en-US" altLang="de-DE"/>
              <a:t>Properties of Index Types</a:t>
            </a:r>
          </a:p>
        </p:txBody>
      </p:sp>
      <p:pic>
        <p:nvPicPr>
          <p:cNvPr id="694282"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828800"/>
            <a:ext cx="8683625" cy="336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0185604"/>
      </p:ext>
    </p:extLst>
  </p:cSld>
  <p:clrMapOvr>
    <a:masterClrMapping/>
  </p:clrMapOvr>
  <p:transition spd="med"/>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26" name="Rectangle 6"/>
          <p:cNvSpPr>
            <a:spLocks noGrp="1" noChangeArrowheads="1"/>
          </p:cNvSpPr>
          <p:nvPr>
            <p:ph type="title"/>
          </p:nvPr>
        </p:nvSpPr>
        <p:spPr/>
        <p:txBody>
          <a:bodyPr/>
          <a:lstStyle/>
          <a:p>
            <a:r>
              <a:rPr lang="en-US" altLang="de-DE"/>
              <a:t>Multi-Level Indexes </a:t>
            </a:r>
          </a:p>
        </p:txBody>
      </p:sp>
      <p:sp>
        <p:nvSpPr>
          <p:cNvPr id="696327" name="Rectangle 7"/>
          <p:cNvSpPr>
            <a:spLocks noGrp="1" noChangeArrowheads="1"/>
          </p:cNvSpPr>
          <p:nvPr>
            <p:ph type="body" idx="1"/>
          </p:nvPr>
        </p:nvSpPr>
        <p:spPr/>
        <p:txBody>
          <a:bodyPr/>
          <a:lstStyle/>
          <a:p>
            <a:r>
              <a:rPr lang="en-US" altLang="de-DE" sz="2400"/>
              <a:t>Because a single-level index is an ordered file, we can create a primary index </a:t>
            </a:r>
            <a:r>
              <a:rPr lang="en-US" altLang="de-DE" sz="2400" i="1"/>
              <a:t>to the index itself</a:t>
            </a:r>
            <a:r>
              <a:rPr lang="en-US" altLang="de-DE" sz="2400"/>
              <a:t>;</a:t>
            </a:r>
          </a:p>
          <a:p>
            <a:pPr lvl="1"/>
            <a:r>
              <a:rPr lang="en-US" altLang="de-DE" sz="2200"/>
              <a:t>In this case, the original index file is called the </a:t>
            </a:r>
            <a:r>
              <a:rPr lang="en-US" altLang="de-DE" sz="2200" i="1"/>
              <a:t>first-level index</a:t>
            </a:r>
            <a:r>
              <a:rPr lang="en-US" altLang="de-DE" sz="2200"/>
              <a:t> and the index to the index is called the </a:t>
            </a:r>
            <a:r>
              <a:rPr lang="en-US" altLang="de-DE" sz="2200" i="1"/>
              <a:t>second-level index</a:t>
            </a:r>
            <a:r>
              <a:rPr lang="en-US" altLang="de-DE" sz="2200"/>
              <a:t>.</a:t>
            </a:r>
          </a:p>
          <a:p>
            <a:r>
              <a:rPr lang="en-US" altLang="de-DE" sz="2400"/>
              <a:t>We can repeat the process, creating a third, fourth, ..., top level until all entries of the </a:t>
            </a:r>
            <a:r>
              <a:rPr lang="en-US" altLang="de-DE" sz="2400" i="1"/>
              <a:t>top level</a:t>
            </a:r>
            <a:r>
              <a:rPr lang="en-US" altLang="de-DE" sz="2400"/>
              <a:t> fit in one disk block</a:t>
            </a:r>
          </a:p>
          <a:p>
            <a:r>
              <a:rPr lang="en-US" altLang="de-DE" sz="2400"/>
              <a:t>A multi-level index can be created for any type of first-level index (primary, secondary, clustering) as long as the first-level index consists of </a:t>
            </a:r>
            <a:r>
              <a:rPr lang="en-US" altLang="de-DE" sz="2400" i="1"/>
              <a:t>more than one</a:t>
            </a:r>
            <a:r>
              <a:rPr lang="en-US" altLang="de-DE" sz="2400"/>
              <a:t> disk block</a:t>
            </a:r>
          </a:p>
        </p:txBody>
      </p:sp>
    </p:spTree>
    <p:extLst>
      <p:ext uri="{BB962C8B-B14F-4D97-AF65-F5344CB8AC3E}">
        <p14:creationId xmlns:p14="http://schemas.microsoft.com/office/powerpoint/2010/main" val="3412763974"/>
      </p:ext>
    </p:extLst>
  </p:cSld>
  <p:clrMapOvr>
    <a:masterClrMapping/>
  </p:clrMapOvr>
  <p:transition spd="med"/>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5" name="Rectangle 7"/>
          <p:cNvSpPr>
            <a:spLocks noGrp="1" noChangeArrowheads="1"/>
          </p:cNvSpPr>
          <p:nvPr>
            <p:ph type="title"/>
          </p:nvPr>
        </p:nvSpPr>
        <p:spPr>
          <a:xfrm>
            <a:off x="228600" y="303213"/>
            <a:ext cx="2971800" cy="1068387"/>
          </a:xfrm>
        </p:spPr>
        <p:txBody>
          <a:bodyPr/>
          <a:lstStyle/>
          <a:p>
            <a:r>
              <a:rPr lang="en-US" altLang="de-DE" sz="3200"/>
              <a:t>A Two-Level Primary Index</a:t>
            </a:r>
            <a:endParaRPr lang="en-US" altLang="de-DE" sz="2800"/>
          </a:p>
        </p:txBody>
      </p:sp>
      <p:pic>
        <p:nvPicPr>
          <p:cNvPr id="698380"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0400" y="0"/>
            <a:ext cx="5294313" cy="66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8503456"/>
      </p:ext>
    </p:extLst>
  </p:cSld>
  <p:clrMapOvr>
    <a:masterClrMapping/>
  </p:clrMapOvr>
  <p:transition spd="med"/>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0422" name="Rectangle 6"/>
          <p:cNvSpPr>
            <a:spLocks noGrp="1" noChangeArrowheads="1"/>
          </p:cNvSpPr>
          <p:nvPr>
            <p:ph type="title"/>
          </p:nvPr>
        </p:nvSpPr>
        <p:spPr/>
        <p:txBody>
          <a:bodyPr/>
          <a:lstStyle/>
          <a:p>
            <a:r>
              <a:rPr lang="en-US" altLang="de-DE"/>
              <a:t>Multi-Level Indexes </a:t>
            </a:r>
          </a:p>
        </p:txBody>
      </p:sp>
      <p:sp>
        <p:nvSpPr>
          <p:cNvPr id="700423" name="Rectangle 7"/>
          <p:cNvSpPr>
            <a:spLocks noGrp="1" noChangeArrowheads="1"/>
          </p:cNvSpPr>
          <p:nvPr>
            <p:ph type="body" idx="1"/>
          </p:nvPr>
        </p:nvSpPr>
        <p:spPr/>
        <p:txBody>
          <a:bodyPr/>
          <a:lstStyle/>
          <a:p>
            <a:r>
              <a:rPr lang="en-US" altLang="de-DE"/>
              <a:t>Such a multi-level index is a form of </a:t>
            </a:r>
            <a:r>
              <a:rPr lang="en-US" altLang="de-DE" i="1"/>
              <a:t>search tree</a:t>
            </a:r>
            <a:endParaRPr lang="en-US" altLang="de-DE"/>
          </a:p>
          <a:p>
            <a:pPr lvl="1"/>
            <a:r>
              <a:rPr lang="en-US" altLang="de-DE"/>
              <a:t>However, insertion and deletion of new index entries is a severe problem because every level of the index is an </a:t>
            </a:r>
            <a:r>
              <a:rPr lang="en-US" altLang="de-DE" i="1"/>
              <a:t>ordered file</a:t>
            </a:r>
            <a:r>
              <a:rPr lang="en-US" altLang="de-DE"/>
              <a:t>.</a:t>
            </a:r>
          </a:p>
        </p:txBody>
      </p:sp>
    </p:spTree>
    <p:extLst>
      <p:ext uri="{BB962C8B-B14F-4D97-AF65-F5344CB8AC3E}">
        <p14:creationId xmlns:p14="http://schemas.microsoft.com/office/powerpoint/2010/main" val="4237624076"/>
      </p:ext>
    </p:extLst>
  </p:cSld>
  <p:clrMapOvr>
    <a:masterClrMapping/>
  </p:clrMapOvr>
  <p:transition spd="med"/>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471" name="Rectangle 7"/>
          <p:cNvSpPr>
            <a:spLocks noGrp="1" noChangeArrowheads="1"/>
          </p:cNvSpPr>
          <p:nvPr>
            <p:ph type="title"/>
          </p:nvPr>
        </p:nvSpPr>
        <p:spPr/>
        <p:txBody>
          <a:bodyPr/>
          <a:lstStyle/>
          <a:p>
            <a:r>
              <a:rPr lang="en-US" altLang="de-DE" sz="3200"/>
              <a:t>A Node in a Search Tree with Pointers to Subtrees Below It</a:t>
            </a:r>
          </a:p>
        </p:txBody>
      </p:sp>
      <p:pic>
        <p:nvPicPr>
          <p:cNvPr id="702474"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057400"/>
            <a:ext cx="8683625" cy="2405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8515989"/>
      </p:ext>
    </p:extLst>
  </p:cSld>
  <p:clrMapOvr>
    <a:masterClrMapping/>
  </p:clrMapOvr>
  <p:transition spd="med"/>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4522"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371600"/>
            <a:ext cx="8915400" cy="239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6119845"/>
      </p:ext>
    </p:extLst>
  </p:cSld>
  <p:clrMapOvr>
    <a:masterClrMapping/>
  </p:clrMapOvr>
  <p:transition spd="med"/>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66" name="Rectangle 6"/>
          <p:cNvSpPr>
            <a:spLocks noGrp="1" noChangeArrowheads="1"/>
          </p:cNvSpPr>
          <p:nvPr>
            <p:ph type="title"/>
          </p:nvPr>
        </p:nvSpPr>
        <p:spPr/>
        <p:txBody>
          <a:bodyPr/>
          <a:lstStyle/>
          <a:p>
            <a:r>
              <a:rPr lang="en-US" altLang="de-DE" sz="3200"/>
              <a:t>Dynamic Multilevel Indexes Using B-Trees and B+-Trees</a:t>
            </a:r>
          </a:p>
        </p:txBody>
      </p:sp>
      <p:sp>
        <p:nvSpPr>
          <p:cNvPr id="706567" name="Rectangle 7"/>
          <p:cNvSpPr>
            <a:spLocks noGrp="1" noChangeArrowheads="1"/>
          </p:cNvSpPr>
          <p:nvPr>
            <p:ph type="body" idx="1"/>
          </p:nvPr>
        </p:nvSpPr>
        <p:spPr/>
        <p:txBody>
          <a:bodyPr/>
          <a:lstStyle/>
          <a:p>
            <a:r>
              <a:rPr lang="en-US" altLang="de-DE" sz="2400"/>
              <a:t>Most multi-level indexes use B-tree or B+-tree data structures because of the insertion and deletion problem</a:t>
            </a:r>
          </a:p>
          <a:p>
            <a:pPr lvl="1"/>
            <a:r>
              <a:rPr lang="en-US" altLang="de-DE" sz="2200"/>
              <a:t>This leaves space in each tree node (disk block) to allow for new index entries</a:t>
            </a:r>
          </a:p>
          <a:p>
            <a:r>
              <a:rPr lang="en-US" altLang="de-DE" sz="2400"/>
              <a:t>These data structures are variations of search trees that allow efficient insertion and deletion of new search values.</a:t>
            </a:r>
          </a:p>
          <a:p>
            <a:r>
              <a:rPr lang="en-US" altLang="de-DE" sz="2400"/>
              <a:t>In B-Tree and B+-Tree data structures, each node corresponds to a disk block</a:t>
            </a:r>
          </a:p>
          <a:p>
            <a:r>
              <a:rPr lang="en-US" altLang="de-DE" sz="2400"/>
              <a:t>Each node is kept between half-full and completely full</a:t>
            </a:r>
          </a:p>
        </p:txBody>
      </p:sp>
    </p:spTree>
    <p:extLst>
      <p:ext uri="{BB962C8B-B14F-4D97-AF65-F5344CB8AC3E}">
        <p14:creationId xmlns:p14="http://schemas.microsoft.com/office/powerpoint/2010/main" val="3545457811"/>
      </p:ext>
    </p:extLst>
  </p:cSld>
  <p:clrMapOvr>
    <a:masterClrMapping/>
  </p:clrMapOvr>
  <p:transition spd="med"/>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4" name="Rectangle 6"/>
          <p:cNvSpPr>
            <a:spLocks noGrp="1" noChangeArrowheads="1"/>
          </p:cNvSpPr>
          <p:nvPr>
            <p:ph type="title"/>
          </p:nvPr>
        </p:nvSpPr>
        <p:spPr/>
        <p:txBody>
          <a:bodyPr/>
          <a:lstStyle/>
          <a:p>
            <a:r>
              <a:rPr lang="en-US" altLang="de-DE" sz="3200"/>
              <a:t>Dynamic Multilevel Indexes Using B-Trees and B+-Trees (cont.)</a:t>
            </a:r>
          </a:p>
        </p:txBody>
      </p:sp>
      <p:sp>
        <p:nvSpPr>
          <p:cNvPr id="708615" name="Rectangle 7"/>
          <p:cNvSpPr>
            <a:spLocks noGrp="1" noChangeArrowheads="1"/>
          </p:cNvSpPr>
          <p:nvPr>
            <p:ph type="body" idx="1"/>
          </p:nvPr>
        </p:nvSpPr>
        <p:spPr/>
        <p:txBody>
          <a:bodyPr/>
          <a:lstStyle/>
          <a:p>
            <a:pPr>
              <a:lnSpc>
                <a:spcPct val="90000"/>
              </a:lnSpc>
            </a:pPr>
            <a:r>
              <a:rPr lang="en-US" altLang="de-DE"/>
              <a:t>An insertion into a node that is not full is quite efficient</a:t>
            </a:r>
          </a:p>
          <a:p>
            <a:pPr lvl="1">
              <a:lnSpc>
                <a:spcPct val="90000"/>
              </a:lnSpc>
            </a:pPr>
            <a:r>
              <a:rPr lang="en-US" altLang="de-DE"/>
              <a:t>If a node is full the insertion causes a split into two nodes</a:t>
            </a:r>
          </a:p>
          <a:p>
            <a:pPr>
              <a:lnSpc>
                <a:spcPct val="90000"/>
              </a:lnSpc>
            </a:pPr>
            <a:r>
              <a:rPr lang="en-US" altLang="de-DE"/>
              <a:t>Splitting may propagate to other tree levels</a:t>
            </a:r>
          </a:p>
          <a:p>
            <a:pPr>
              <a:lnSpc>
                <a:spcPct val="90000"/>
              </a:lnSpc>
            </a:pPr>
            <a:r>
              <a:rPr lang="en-US" altLang="de-DE"/>
              <a:t>A deletion is quite efficient if a node does not become less than half full</a:t>
            </a:r>
          </a:p>
          <a:p>
            <a:pPr>
              <a:lnSpc>
                <a:spcPct val="90000"/>
              </a:lnSpc>
            </a:pPr>
            <a:r>
              <a:rPr lang="en-US" altLang="de-DE"/>
              <a:t>If a deletion causes a node to become less than half full, it must be merged with neighboring nodes</a:t>
            </a:r>
          </a:p>
        </p:txBody>
      </p:sp>
    </p:spTree>
    <p:extLst>
      <p:ext uri="{BB962C8B-B14F-4D97-AF65-F5344CB8AC3E}">
        <p14:creationId xmlns:p14="http://schemas.microsoft.com/office/powerpoint/2010/main" val="3911797450"/>
      </p:ext>
    </p:extLst>
  </p:cSld>
  <p:clrMapOvr>
    <a:masterClrMapping/>
  </p:clrMapOvr>
  <p:transition spd="med"/>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0662" name="Rectangle 6"/>
          <p:cNvSpPr>
            <a:spLocks noGrp="1" noChangeArrowheads="1"/>
          </p:cNvSpPr>
          <p:nvPr>
            <p:ph type="title"/>
          </p:nvPr>
        </p:nvSpPr>
        <p:spPr/>
        <p:txBody>
          <a:bodyPr/>
          <a:lstStyle/>
          <a:p>
            <a:r>
              <a:rPr lang="en-US" altLang="de-DE" sz="3200"/>
              <a:t>Difference between B-tree and B+-tree</a:t>
            </a:r>
          </a:p>
        </p:txBody>
      </p:sp>
      <p:sp>
        <p:nvSpPr>
          <p:cNvPr id="710663" name="Rectangle 7"/>
          <p:cNvSpPr>
            <a:spLocks noGrp="1" noChangeArrowheads="1"/>
          </p:cNvSpPr>
          <p:nvPr>
            <p:ph type="body" idx="1"/>
          </p:nvPr>
        </p:nvSpPr>
        <p:spPr/>
        <p:txBody>
          <a:bodyPr/>
          <a:lstStyle/>
          <a:p>
            <a:r>
              <a:rPr lang="en-US" altLang="de-DE" dirty="0"/>
              <a:t>In a B-tree, pointers to data records exist at all levels of the tree</a:t>
            </a:r>
          </a:p>
          <a:p>
            <a:r>
              <a:rPr lang="en-US" altLang="de-DE" dirty="0"/>
              <a:t>In a B+-tree, all pointers to data records exists at the leaf-level nodes</a:t>
            </a:r>
          </a:p>
          <a:p>
            <a:r>
              <a:rPr lang="en-US" altLang="de-DE" dirty="0"/>
              <a:t>A B+-tree can have less levels (or higher capacity of search values) than the corresponding B-tree</a:t>
            </a:r>
          </a:p>
        </p:txBody>
      </p:sp>
    </p:spTree>
    <p:extLst>
      <p:ext uri="{BB962C8B-B14F-4D97-AF65-F5344CB8AC3E}">
        <p14:creationId xmlns:p14="http://schemas.microsoft.com/office/powerpoint/2010/main" val="1161364980"/>
      </p:ext>
    </p:extLst>
  </p:cSld>
  <p:clrMapOvr>
    <a:masterClrMapping/>
  </p:clrMapOvr>
  <p:transition spd="med"/>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11" name="Rectangle 7"/>
          <p:cNvSpPr>
            <a:spLocks noGrp="1" noChangeArrowheads="1"/>
          </p:cNvSpPr>
          <p:nvPr>
            <p:ph type="title"/>
          </p:nvPr>
        </p:nvSpPr>
        <p:spPr>
          <a:xfrm>
            <a:off x="228600" y="0"/>
            <a:ext cx="4114800" cy="762000"/>
          </a:xfrm>
        </p:spPr>
        <p:txBody>
          <a:bodyPr/>
          <a:lstStyle/>
          <a:p>
            <a:r>
              <a:rPr lang="en-US" altLang="de-DE"/>
              <a:t>B-tree Structures</a:t>
            </a:r>
          </a:p>
        </p:txBody>
      </p:sp>
      <p:pic>
        <p:nvPicPr>
          <p:cNvPr id="712715"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762000"/>
            <a:ext cx="8001000" cy="559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2481707"/>
      </p:ext>
    </p:extLst>
  </p:cSld>
  <p:clrMapOvr>
    <a:masterClrMapping/>
  </p:clrMapOvr>
  <p:transition spd="med"/>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759" name="Rectangle 7"/>
          <p:cNvSpPr>
            <a:spLocks noGrp="1" noChangeArrowheads="1"/>
          </p:cNvSpPr>
          <p:nvPr>
            <p:ph type="title"/>
          </p:nvPr>
        </p:nvSpPr>
        <p:spPr>
          <a:xfrm>
            <a:off x="228600" y="0"/>
            <a:ext cx="7796213" cy="763588"/>
          </a:xfrm>
        </p:spPr>
        <p:txBody>
          <a:bodyPr/>
          <a:lstStyle/>
          <a:p>
            <a:r>
              <a:rPr lang="en-US" altLang="de-DE"/>
              <a:t>The Nodes of a B+-tree</a:t>
            </a:r>
          </a:p>
        </p:txBody>
      </p:sp>
      <p:pic>
        <p:nvPicPr>
          <p:cNvPr id="714762"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143000"/>
            <a:ext cx="8683625" cy="4618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3864297"/>
      </p:ext>
    </p:extLst>
  </p:cSld>
  <p:clrMapOvr>
    <a:masterClrMapping/>
  </p:clrMapOvr>
  <p:transition spd="med"/>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07" name="Rectangle 7"/>
          <p:cNvSpPr>
            <a:spLocks noGrp="1" noChangeArrowheads="1"/>
          </p:cNvSpPr>
          <p:nvPr>
            <p:ph type="title"/>
          </p:nvPr>
        </p:nvSpPr>
        <p:spPr>
          <a:xfrm>
            <a:off x="228600" y="303213"/>
            <a:ext cx="2590800" cy="1677987"/>
          </a:xfrm>
        </p:spPr>
        <p:txBody>
          <a:bodyPr/>
          <a:lstStyle/>
          <a:p>
            <a:r>
              <a:rPr lang="en-US" altLang="de-DE" sz="3200"/>
              <a:t>Example of an Insertion in a B+-tree</a:t>
            </a:r>
          </a:p>
        </p:txBody>
      </p:sp>
      <p:pic>
        <p:nvPicPr>
          <p:cNvPr id="71681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30538" y="0"/>
            <a:ext cx="5503862" cy="66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4715954"/>
      </p:ext>
    </p:extLst>
  </p:cSld>
  <p:clrMapOvr>
    <a:masterClrMapping/>
  </p:clrMapOvr>
  <p:transition spd="med"/>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855" name="Rectangle 7"/>
          <p:cNvSpPr>
            <a:spLocks noGrp="1" noChangeArrowheads="1"/>
          </p:cNvSpPr>
          <p:nvPr>
            <p:ph type="title"/>
          </p:nvPr>
        </p:nvSpPr>
        <p:spPr>
          <a:xfrm>
            <a:off x="76200" y="303213"/>
            <a:ext cx="2362200" cy="1906587"/>
          </a:xfrm>
        </p:spPr>
        <p:txBody>
          <a:bodyPr/>
          <a:lstStyle/>
          <a:p>
            <a:r>
              <a:rPr lang="en-US" altLang="de-DE" sz="3000"/>
              <a:t>Example of a Deletion in a B+-tree</a:t>
            </a:r>
          </a:p>
        </p:txBody>
      </p:sp>
      <p:pic>
        <p:nvPicPr>
          <p:cNvPr id="718859"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8400" y="0"/>
            <a:ext cx="6442075" cy="66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9003249"/>
      </p:ext>
    </p:extLst>
  </p:cSld>
  <p:clrMapOvr>
    <a:masterClrMapping/>
  </p:clrMapOvr>
  <p:transition spd="med"/>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186" name="Rectangle 2"/>
          <p:cNvSpPr>
            <a:spLocks noGrp="1" noChangeArrowheads="1"/>
          </p:cNvSpPr>
          <p:nvPr>
            <p:ph type="title"/>
          </p:nvPr>
        </p:nvSpPr>
        <p:spPr/>
        <p:txBody>
          <a:bodyPr/>
          <a:lstStyle/>
          <a:p>
            <a:r>
              <a:rPr lang="en-US" altLang="de-DE"/>
              <a:t>Summary</a:t>
            </a:r>
          </a:p>
        </p:txBody>
      </p:sp>
      <p:sp>
        <p:nvSpPr>
          <p:cNvPr id="733187" name="Rectangle 3"/>
          <p:cNvSpPr>
            <a:spLocks noGrp="1" noChangeArrowheads="1"/>
          </p:cNvSpPr>
          <p:nvPr>
            <p:ph type="body" idx="1"/>
          </p:nvPr>
        </p:nvSpPr>
        <p:spPr/>
        <p:txBody>
          <a:bodyPr/>
          <a:lstStyle/>
          <a:p>
            <a:r>
              <a:rPr lang="en-US" altLang="de-DE" dirty="0"/>
              <a:t>Types of Single-level Ordered Indexes</a:t>
            </a:r>
          </a:p>
          <a:p>
            <a:pPr lvl="1"/>
            <a:r>
              <a:rPr lang="en-US" altLang="de-DE" dirty="0"/>
              <a:t>Primary Indexes</a:t>
            </a:r>
          </a:p>
          <a:p>
            <a:pPr lvl="1"/>
            <a:r>
              <a:rPr lang="en-US" altLang="de-DE" dirty="0"/>
              <a:t>Clustering Indexes</a:t>
            </a:r>
          </a:p>
          <a:p>
            <a:pPr lvl="1"/>
            <a:r>
              <a:rPr lang="en-US" altLang="de-DE" dirty="0"/>
              <a:t>Secondary Indexes</a:t>
            </a:r>
          </a:p>
          <a:p>
            <a:r>
              <a:rPr lang="en-US" altLang="de-DE" dirty="0"/>
              <a:t>Multilevel Indexes</a:t>
            </a:r>
          </a:p>
          <a:p>
            <a:r>
              <a:rPr lang="en-US" altLang="de-DE" dirty="0"/>
              <a:t>Dynamic Multilevel Indexes Using B-Trees      and B+-Trees</a:t>
            </a:r>
          </a:p>
          <a:p>
            <a:r>
              <a:rPr lang="en-US" altLang="de-DE" dirty="0"/>
              <a:t>Indexes on Multiple Keys</a:t>
            </a:r>
          </a:p>
        </p:txBody>
      </p:sp>
    </p:spTree>
    <p:extLst>
      <p:ext uri="{BB962C8B-B14F-4D97-AF65-F5344CB8AC3E}">
        <p14:creationId xmlns:p14="http://schemas.microsoft.com/office/powerpoint/2010/main" val="3636581010"/>
      </p:ext>
    </p:extLst>
  </p:cSld>
  <p:clrMapOvr>
    <a:masterClrMapping/>
  </p:clrMapOvr>
  <p:transition spd="med"/>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460106"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8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2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0" y="2438400"/>
            <a:ext cx="9143999" cy="1371600"/>
          </a:xfrm>
        </p:spPr>
        <p:txBody>
          <a:bodyPr anchor="t" anchorCtr="0">
            <a:normAutofit/>
          </a:bodyPr>
          <a:lstStyle/>
          <a:p>
            <a:pPr marL="0" indent="0" algn="ctr">
              <a:spcBef>
                <a:spcPts val="0"/>
              </a:spcBef>
              <a:spcAft>
                <a:spcPts val="600"/>
              </a:spcAft>
              <a:buNone/>
            </a:pPr>
            <a:r>
              <a:rPr lang="de-DE" sz="3200" dirty="0" smtClean="0"/>
              <a:t>Query </a:t>
            </a:r>
            <a:r>
              <a:rPr lang="de-DE" sz="3200" dirty="0" err="1" smtClean="0"/>
              <a:t>Optimization</a:t>
            </a:r>
            <a:r>
              <a:rPr lang="de-DE" sz="3200" dirty="0"/>
              <a:t> </a:t>
            </a:r>
            <a:r>
              <a:rPr lang="de-DE" sz="3200" dirty="0" err="1" smtClean="0"/>
              <a:t>and</a:t>
            </a:r>
            <a:r>
              <a:rPr lang="de-DE" sz="3200" dirty="0" smtClean="0"/>
              <a:t> DB Control </a:t>
            </a:r>
            <a:r>
              <a:rPr lang="de-DE" sz="3200" dirty="0" err="1" smtClean="0"/>
              <a:t>Issues</a:t>
            </a:r>
            <a:r>
              <a:rPr lang="de-DE" sz="3200" dirty="0" smtClean="0"/>
              <a:t> (Security, Backup, </a:t>
            </a:r>
            <a:r>
              <a:rPr lang="de-DE" sz="3200" dirty="0" err="1" smtClean="0"/>
              <a:t>Recovery</a:t>
            </a:r>
            <a:r>
              <a:rPr lang="de-DE" sz="3200" dirty="0" smtClean="0"/>
              <a:t>, </a:t>
            </a:r>
            <a:r>
              <a:rPr lang="de-DE" sz="3200" dirty="0" err="1" smtClean="0"/>
              <a:t>Concurrency</a:t>
            </a:r>
            <a:r>
              <a:rPr lang="de-DE" sz="3200" dirty="0" smtClean="0"/>
              <a:t>)</a:t>
            </a:r>
            <a:endParaRPr lang="de-DE" sz="3200" dirty="0"/>
          </a:p>
          <a:p>
            <a:pPr marL="0" indent="0">
              <a:spcAft>
                <a:spcPts val="600"/>
              </a:spcAft>
              <a:buNone/>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200" dirty="0">
              <a:effectLst/>
              <a:latin typeface="Times New Roman" panose="02020603050405020304" pitchFamily="18" charset="0"/>
              <a:cs typeface="Times New Roman" panose="02020603050405020304" pitchFamily="18" charset="0"/>
            </a:endParaRPr>
          </a:p>
          <a:p>
            <a:pPr marL="0" indent="0">
              <a:spcAft>
                <a:spcPts val="600"/>
              </a:spcAft>
              <a:buNone/>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p:txBody>
      </p:sp>
      <p:sp>
        <p:nvSpPr>
          <p:cNvPr id="2" name="Foliennummernplatzhalter 1"/>
          <p:cNvSpPr>
            <a:spLocks noGrp="1"/>
          </p:cNvSpPr>
          <p:nvPr>
            <p:ph type="sldNum" sz="quarter" idx="12"/>
          </p:nvPr>
        </p:nvSpPr>
        <p:spPr/>
        <p:txBody>
          <a:bodyPr/>
          <a:lstStyle/>
          <a:p>
            <a:fld id="{B6F15528-21DE-4FAA-801E-634DDDAF4B2B}" type="slidenum">
              <a:rPr lang="en-US" smtClean="0"/>
              <a:pPr/>
              <a:t>148</a:t>
            </a:fld>
            <a:endParaRPr lang="en-US" dirty="0"/>
          </a:p>
        </p:txBody>
      </p:sp>
    </p:spTree>
    <p:extLst>
      <p:ext uri="{BB962C8B-B14F-4D97-AF65-F5344CB8AC3E}">
        <p14:creationId xmlns:p14="http://schemas.microsoft.com/office/powerpoint/2010/main" val="130919851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6" name="Content Placeholder 2"/>
          <p:cNvSpPr>
            <a:spLocks noGrp="1"/>
          </p:cNvSpPr>
          <p:nvPr>
            <p:ph idx="1"/>
          </p:nvPr>
        </p:nvSpPr>
        <p:spPr>
          <a:xfrm>
            <a:off x="381000" y="1752600"/>
            <a:ext cx="8229600" cy="4389120"/>
          </a:xfrm>
        </p:spPr>
        <p:txBody>
          <a:bodyPr/>
          <a:lstStyle/>
          <a:p>
            <a:pPr>
              <a:spcAft>
                <a:spcPts val="0"/>
              </a:spcAft>
            </a:pPr>
            <a:r>
              <a:rPr lang="en-US" sz="2800" dirty="0" err="1"/>
              <a:t>Ramez</a:t>
            </a:r>
            <a:r>
              <a:rPr lang="en-US" sz="2800" dirty="0"/>
              <a:t> </a:t>
            </a:r>
            <a:r>
              <a:rPr lang="en-US" sz="2800" dirty="0" err="1"/>
              <a:t>Elmasri</a:t>
            </a:r>
            <a:r>
              <a:rPr lang="en-US" sz="2800" dirty="0"/>
              <a:t>, </a:t>
            </a:r>
            <a:r>
              <a:rPr lang="en-US" sz="2800" dirty="0" err="1"/>
              <a:t>Shamkant</a:t>
            </a:r>
            <a:r>
              <a:rPr lang="en-US" sz="2800" dirty="0"/>
              <a:t> </a:t>
            </a:r>
            <a:r>
              <a:rPr lang="en-US" sz="2800" dirty="0" err="1"/>
              <a:t>Navathe</a:t>
            </a:r>
            <a:r>
              <a:rPr lang="en-US" sz="2800" dirty="0"/>
              <a:t>; “Fundamentals of Database Systems”, 6</a:t>
            </a:r>
            <a:r>
              <a:rPr lang="en-US" sz="2800" baseline="30000" dirty="0"/>
              <a:t>th</a:t>
            </a:r>
            <a:r>
              <a:rPr lang="en-US" sz="2800" dirty="0"/>
              <a:t> Ed., Pearson, </a:t>
            </a:r>
            <a:r>
              <a:rPr lang="en-US" sz="2800" dirty="0" smtClean="0"/>
              <a:t>2014</a:t>
            </a:r>
          </a:p>
          <a:p>
            <a:pPr>
              <a:spcAft>
                <a:spcPts val="0"/>
              </a:spcAft>
            </a:pPr>
            <a:r>
              <a:rPr lang="en-US" sz="2800" dirty="0"/>
              <a:t>Mark L. </a:t>
            </a:r>
            <a:r>
              <a:rPr lang="en-US" sz="2800" dirty="0" err="1"/>
              <a:t>Gillenson</a:t>
            </a:r>
            <a:r>
              <a:rPr lang="en-US" sz="2800" dirty="0"/>
              <a:t>; “Fundamentals of Database Management Systems”, 2nd  Ed., John Wiley, </a:t>
            </a:r>
            <a:r>
              <a:rPr lang="en-US" sz="2800" dirty="0" smtClean="0"/>
              <a:t>2012</a:t>
            </a:r>
            <a:endParaRPr lang="en-US" sz="2800" dirty="0"/>
          </a:p>
          <a:p>
            <a:pPr>
              <a:spcAft>
                <a:spcPts val="0"/>
              </a:spcAft>
            </a:pPr>
            <a:r>
              <a:rPr lang="en-US" sz="2800" dirty="0" err="1"/>
              <a:t>Universität</a:t>
            </a:r>
            <a:r>
              <a:rPr lang="en-US" sz="2800" dirty="0"/>
              <a:t> Hamburg, </a:t>
            </a:r>
            <a:r>
              <a:rPr lang="en-US" sz="2800" dirty="0" err="1"/>
              <a:t>Fachbereich</a:t>
            </a:r>
            <a:r>
              <a:rPr lang="en-US" sz="2800" dirty="0"/>
              <a:t> </a:t>
            </a:r>
            <a:r>
              <a:rPr lang="en-US" sz="2800" dirty="0" err="1"/>
              <a:t>Informatik</a:t>
            </a:r>
            <a:r>
              <a:rPr lang="en-US" sz="2800" dirty="0"/>
              <a:t>, </a:t>
            </a:r>
            <a:r>
              <a:rPr lang="en-US" sz="2800" dirty="0" err="1"/>
              <a:t>Einführung</a:t>
            </a:r>
            <a:r>
              <a:rPr lang="en-US" sz="2800" dirty="0"/>
              <a:t> in </a:t>
            </a:r>
            <a:r>
              <a:rPr lang="en-US" sz="2800" dirty="0" err="1"/>
              <a:t>Datenbanksysteme</a:t>
            </a:r>
            <a:r>
              <a:rPr lang="en-US" sz="2800" dirty="0"/>
              <a:t>, Lecture Notes, 1999</a:t>
            </a:r>
          </a:p>
          <a:p>
            <a:pPr>
              <a:spcAft>
                <a:spcPts val="0"/>
              </a:spcAft>
            </a:pPr>
            <a:endParaRPr lang="en-US" sz="2800" dirty="0" smtClean="0"/>
          </a:p>
          <a:p>
            <a:endParaRPr lang="en-US" dirty="0"/>
          </a:p>
        </p:txBody>
      </p:sp>
      <p:sp>
        <p:nvSpPr>
          <p:cNvPr id="3" name="Foliennummernplatzhalter 2"/>
          <p:cNvSpPr>
            <a:spLocks noGrp="1"/>
          </p:cNvSpPr>
          <p:nvPr>
            <p:ph type="sldNum" sz="quarter" idx="12"/>
          </p:nvPr>
        </p:nvSpPr>
        <p:spPr/>
        <p:txBody>
          <a:bodyPr/>
          <a:lstStyle/>
          <a:p>
            <a:fld id="{B6F15528-21DE-4FAA-801E-634DDDAF4B2B}" type="slidenum">
              <a:rPr lang="en-US" smtClean="0"/>
              <a:pPr/>
              <a:t>149</a:t>
            </a:fld>
            <a:endParaRPr lang="en-US" dirty="0"/>
          </a:p>
        </p:txBody>
      </p:sp>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altLang="de-DE"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altLang="de-DE"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Blends">
  <a:themeElements>
    <a:clrScheme name="1_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Blend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altLang="de-DE"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altLang="de-DE"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1_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1_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1_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1_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1_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1_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1_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7241</Words>
  <Application>Microsoft Office PowerPoint</Application>
  <PresentationFormat>Bildschirmpräsentation (4:3)</PresentationFormat>
  <Paragraphs>893</Paragraphs>
  <Slides>149</Slides>
  <Notes>58</Notes>
  <HiddenSlides>0</HiddenSlides>
  <MMClips>0</MMClips>
  <ScaleCrop>false</ScaleCrop>
  <HeadingPairs>
    <vt:vector size="6" baseType="variant">
      <vt:variant>
        <vt:lpstr>Verwendete Schriftarten</vt:lpstr>
      </vt:variant>
      <vt:variant>
        <vt:i4>11</vt:i4>
      </vt:variant>
      <vt:variant>
        <vt:lpstr>Design</vt:lpstr>
      </vt:variant>
      <vt:variant>
        <vt:i4>3</vt:i4>
      </vt:variant>
      <vt:variant>
        <vt:lpstr>Folientitel</vt:lpstr>
      </vt:variant>
      <vt:variant>
        <vt:i4>149</vt:i4>
      </vt:variant>
    </vt:vector>
  </HeadingPairs>
  <TitlesOfParts>
    <vt:vector size="163" baseType="lpstr">
      <vt:lpstr>Arial</vt:lpstr>
      <vt:lpstr>Calibri</vt:lpstr>
      <vt:lpstr>Century Gothic</vt:lpstr>
      <vt:lpstr>Constantia</vt:lpstr>
      <vt:lpstr>Symbol</vt:lpstr>
      <vt:lpstr>Tahoma</vt:lpstr>
      <vt:lpstr>Times</vt:lpstr>
      <vt:lpstr>Times New Roman</vt:lpstr>
      <vt:lpstr>Wingdings</vt:lpstr>
      <vt:lpstr>Wingdings 2</vt:lpstr>
      <vt:lpstr>ヒラギノ角ゴ Pro W3</vt:lpstr>
      <vt:lpstr>Flow</vt:lpstr>
      <vt:lpstr>2_Default Design</vt:lpstr>
      <vt:lpstr>1_Blends</vt:lpstr>
      <vt:lpstr>PowerPoint-Präsentation</vt:lpstr>
      <vt:lpstr>Learning Objectives</vt:lpstr>
      <vt:lpstr>Outline</vt:lpstr>
      <vt:lpstr>Database Performance</vt:lpstr>
      <vt:lpstr>Physical Database Design</vt:lpstr>
      <vt:lpstr>Disk Storage</vt:lpstr>
      <vt:lpstr>Disk Storage</vt:lpstr>
      <vt:lpstr>Primary and Secondary Memory</vt:lpstr>
      <vt:lpstr>How Disk Storage Works</vt:lpstr>
      <vt:lpstr>How Disk Storage Works (cont.)</vt:lpstr>
      <vt:lpstr>How Disk Storage Works (cont.)</vt:lpstr>
      <vt:lpstr>Access Arm Mechanism</vt:lpstr>
      <vt:lpstr>Disk Storage Devices</vt:lpstr>
      <vt:lpstr>Disk Storage Devices (cont.)</vt:lpstr>
      <vt:lpstr>Disk Storage Devices (cont.)</vt:lpstr>
      <vt:lpstr>Disk Storage Devices (cont.)</vt:lpstr>
      <vt:lpstr>Disk Storage Devices (cont.)</vt:lpstr>
      <vt:lpstr>Typical Disk Parameters</vt:lpstr>
      <vt:lpstr>Tracks</vt:lpstr>
      <vt:lpstr>Cylinders</vt:lpstr>
      <vt:lpstr>Cylinders (cont.)</vt:lpstr>
      <vt:lpstr>Cylinders (cont.)</vt:lpstr>
      <vt:lpstr>Steps in Finding and Transferring Data</vt:lpstr>
      <vt:lpstr>Steps in Finding and Transferring Data (cont.)</vt:lpstr>
      <vt:lpstr>Records</vt:lpstr>
      <vt:lpstr>Blocking</vt:lpstr>
      <vt:lpstr>Files of Records</vt:lpstr>
      <vt:lpstr>Files of Records (cont.)</vt:lpstr>
      <vt:lpstr>File Organizations and Access Methods</vt:lpstr>
      <vt:lpstr>Operation on Files</vt:lpstr>
      <vt:lpstr>Unordered Files</vt:lpstr>
      <vt:lpstr>Ordered Files</vt:lpstr>
      <vt:lpstr>Ordered Files (cont.)</vt:lpstr>
      <vt:lpstr>Average Access Times</vt:lpstr>
      <vt:lpstr>Achieving Direct Access</vt:lpstr>
      <vt:lpstr>The Index</vt:lpstr>
      <vt:lpstr>The Index (cont.)</vt:lpstr>
      <vt:lpstr>Simple Linear Index</vt:lpstr>
      <vt:lpstr>Simple Linear Index (cont.)</vt:lpstr>
      <vt:lpstr>Simple Linear Index (cont.)</vt:lpstr>
      <vt:lpstr>Simple Linear Index</vt:lpstr>
      <vt:lpstr>Simple Linear Index (cont.)</vt:lpstr>
      <vt:lpstr>B+-tree Index</vt:lpstr>
      <vt:lpstr>B+-tree Index (cont.)</vt:lpstr>
      <vt:lpstr>B+-tree Index (cont.)</vt:lpstr>
      <vt:lpstr>B+-tree Index (cont.)</vt:lpstr>
      <vt:lpstr>B+-tree Index (cont.)</vt:lpstr>
      <vt:lpstr>B+-tree Index (cont.)</vt:lpstr>
      <vt:lpstr>B+-tree Index (cont.)</vt:lpstr>
      <vt:lpstr>B+-tree Index (cont.)</vt:lpstr>
      <vt:lpstr>B+-tree Index (cont.)</vt:lpstr>
      <vt:lpstr>B+-tree Index (cont.)</vt:lpstr>
      <vt:lpstr>Indexes</vt:lpstr>
      <vt:lpstr>Indexes (cont.)</vt:lpstr>
      <vt:lpstr>Hashed Files</vt:lpstr>
      <vt:lpstr>Hashed Files (cont.)</vt:lpstr>
      <vt:lpstr>Hashed Files (cont.)</vt:lpstr>
      <vt:lpstr>Hashed Files (cont.)</vt:lpstr>
      <vt:lpstr>Hashed Files (cont.)</vt:lpstr>
      <vt:lpstr>Hashed Files (cont.)</vt:lpstr>
      <vt:lpstr>Hashed Files - Overflow Handling</vt:lpstr>
      <vt:lpstr>Dynamic And Extendible Hashed Files</vt:lpstr>
      <vt:lpstr>Dynamic And Extendible Hashing (cont.)</vt:lpstr>
      <vt:lpstr>Extendible Hashing</vt:lpstr>
      <vt:lpstr>Division-Remainder Method</vt:lpstr>
      <vt:lpstr>A Hashed File</vt:lpstr>
      <vt:lpstr>Hashed Files</vt:lpstr>
      <vt:lpstr>Hashed Files (cont.)</vt:lpstr>
      <vt:lpstr>Hashed Files (cont.)</vt:lpstr>
      <vt:lpstr>Inputs to Physical Database Design</vt:lpstr>
      <vt:lpstr>More Inputs to Physical Database Design</vt:lpstr>
      <vt:lpstr>The Tables Produced by the Logical Database Design Process</vt:lpstr>
      <vt:lpstr>Parallelizing Disk Access using RAID Technology.</vt:lpstr>
      <vt:lpstr>RAID Technology (cont.)</vt:lpstr>
      <vt:lpstr>RAID Technology (cont.)</vt:lpstr>
      <vt:lpstr>Use of RAID Technology (cont.)</vt:lpstr>
      <vt:lpstr>Use of RAID Technology (cont.)</vt:lpstr>
      <vt:lpstr>Storage Area Networks</vt:lpstr>
      <vt:lpstr>Storage Area Networks (cont.)</vt:lpstr>
      <vt:lpstr>Business Environment Requirements</vt:lpstr>
      <vt:lpstr>Business Environment Requirements: Response Time Requirements</vt:lpstr>
      <vt:lpstr>Business Environment Requirements: Throughput Requirements</vt:lpstr>
      <vt:lpstr>Data Characteristics</vt:lpstr>
      <vt:lpstr>Application Characteristics</vt:lpstr>
      <vt:lpstr>Application Characteristics</vt:lpstr>
      <vt:lpstr>Application Characteristics: Data Requirements</vt:lpstr>
      <vt:lpstr>Application Characteristics: Priorities</vt:lpstr>
      <vt:lpstr>Operational Requirements: Data Security, Backup and Recovery</vt:lpstr>
      <vt:lpstr>Hardware and Software Characteristics</vt:lpstr>
      <vt:lpstr>Physical Database Design Techniques</vt:lpstr>
      <vt:lpstr>Physical Database Design Techniques (cont.)</vt:lpstr>
      <vt:lpstr>Adding External Features</vt:lpstr>
      <vt:lpstr>Adding External Features: Adding Indexes</vt:lpstr>
      <vt:lpstr>Adding External Features: Adding Indexes (cont.)</vt:lpstr>
      <vt:lpstr>General Hardware Company With Some Indexes</vt:lpstr>
      <vt:lpstr>Adding External Features: Adding Views</vt:lpstr>
      <vt:lpstr>Reorganizing Stored Data</vt:lpstr>
      <vt:lpstr>Reorganizing Stored Data: Clustering Files</vt:lpstr>
      <vt:lpstr>Splitting a Table Into Multiple Tables</vt:lpstr>
      <vt:lpstr>Splitting a Table Into Multiple Tables: Horizontal Partitioning</vt:lpstr>
      <vt:lpstr>Splitting a Table Into Multiple Tables: Horizontal Partitioning (cont.)</vt:lpstr>
      <vt:lpstr>Splitting a Table Into Multiple Tables: Vertical Partitioning</vt:lpstr>
      <vt:lpstr>Splitting a Table Into Multiple Tables: Vertical Partitioning (cont.)</vt:lpstr>
      <vt:lpstr>Splitting a Table Into Multiple Tables: Splitting Off Large Text Attributes</vt:lpstr>
      <vt:lpstr>Changing Attributes in a Table</vt:lpstr>
      <vt:lpstr>Adding Attributes to a Table</vt:lpstr>
      <vt:lpstr>Adding Attributes to a Table: Creating New Primary Keys</vt:lpstr>
      <vt:lpstr>Adding Attributes to a Table: Creating New Primary Keys (cont.)</vt:lpstr>
      <vt:lpstr>Adding Attributes to a Table: Storing Derived Data</vt:lpstr>
      <vt:lpstr>Combining Tables</vt:lpstr>
      <vt:lpstr>Combining Tables: Combination of Tables in One-to-One Relationships</vt:lpstr>
      <vt:lpstr>Combining Tables: Combination of Tables in One-to-One Relationships (cont.) </vt:lpstr>
      <vt:lpstr>Combining Tables: Alternatives for Repeating Groups</vt:lpstr>
      <vt:lpstr>Combining Tables: Denormalization</vt:lpstr>
      <vt:lpstr>Combining Tables: Denormalization (cont.)</vt:lpstr>
      <vt:lpstr>Combining Tables: Denormalization (cont.)</vt:lpstr>
      <vt:lpstr>Adding New Tables</vt:lpstr>
      <vt:lpstr>Good Reading Bookstores: Problem</vt:lpstr>
      <vt:lpstr>Good Reading Bookstores: Solutions</vt:lpstr>
      <vt:lpstr>Good Reading Bookstores: Solutions (cont.)</vt:lpstr>
      <vt:lpstr>Additional Material (Going Deeper) Indexing</vt:lpstr>
      <vt:lpstr>PowerPoint-Präsentation</vt:lpstr>
      <vt:lpstr>Indexes as Access Paths</vt:lpstr>
      <vt:lpstr>Indexes as Access Paths (cont.)</vt:lpstr>
      <vt:lpstr>Indexes as Access Paths (cont.)</vt:lpstr>
      <vt:lpstr>Types of Single-Level Indexes</vt:lpstr>
      <vt:lpstr>Primary Index on the Ordering Key Field</vt:lpstr>
      <vt:lpstr>Types of Single-Level Indexes</vt:lpstr>
      <vt:lpstr>A Clustering Index Example</vt:lpstr>
      <vt:lpstr>Another Clustering Index Example</vt:lpstr>
      <vt:lpstr>Types of Single-Level Indexes</vt:lpstr>
      <vt:lpstr>Example of a Dense Secondary Index</vt:lpstr>
      <vt:lpstr>Example of a Secondary Index</vt:lpstr>
      <vt:lpstr>Properties of Index Types</vt:lpstr>
      <vt:lpstr>Multi-Level Indexes </vt:lpstr>
      <vt:lpstr>A Two-Level Primary Index</vt:lpstr>
      <vt:lpstr>Multi-Level Indexes </vt:lpstr>
      <vt:lpstr>A Node in a Search Tree with Pointers to Subtrees Below It</vt:lpstr>
      <vt:lpstr>PowerPoint-Präsentation</vt:lpstr>
      <vt:lpstr>Dynamic Multilevel Indexes Using B-Trees and B+-Trees</vt:lpstr>
      <vt:lpstr>Dynamic Multilevel Indexes Using B-Trees and B+-Trees (cont.)</vt:lpstr>
      <vt:lpstr>Difference between B-tree and B+-tree</vt:lpstr>
      <vt:lpstr>B-tree Structures</vt:lpstr>
      <vt:lpstr>The Nodes of a B+-tree</vt:lpstr>
      <vt:lpstr>Example of an Insertion in a B+-tree</vt:lpstr>
      <vt:lpstr>Example of a Deletion in a B+-tree</vt:lpstr>
      <vt:lpstr>Summary</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546</cp:revision>
  <dcterms:created xsi:type="dcterms:W3CDTF">2006-08-16T00:00:00Z</dcterms:created>
  <dcterms:modified xsi:type="dcterms:W3CDTF">2017-05-02T09:39:12Z</dcterms:modified>
</cp:coreProperties>
</file>