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6"/>
  </p:notesMasterIdLst>
  <p:sldIdLst>
    <p:sldId id="530" r:id="rId2"/>
    <p:sldId id="581" r:id="rId3"/>
    <p:sldId id="582" r:id="rId4"/>
    <p:sldId id="583" r:id="rId5"/>
    <p:sldId id="584" r:id="rId6"/>
    <p:sldId id="585" r:id="rId7"/>
    <p:sldId id="586" r:id="rId8"/>
    <p:sldId id="587" r:id="rId9"/>
    <p:sldId id="588" r:id="rId10"/>
    <p:sldId id="589" r:id="rId11"/>
    <p:sldId id="590" r:id="rId12"/>
    <p:sldId id="591" r:id="rId13"/>
    <p:sldId id="592" r:id="rId14"/>
    <p:sldId id="593" r:id="rId15"/>
    <p:sldId id="594" r:id="rId16"/>
    <p:sldId id="595" r:id="rId17"/>
    <p:sldId id="596" r:id="rId18"/>
    <p:sldId id="597" r:id="rId19"/>
    <p:sldId id="598" r:id="rId20"/>
    <p:sldId id="316" r:id="rId21"/>
    <p:sldId id="599" r:id="rId22"/>
    <p:sldId id="600" r:id="rId23"/>
    <p:sldId id="601" r:id="rId24"/>
    <p:sldId id="602" r:id="rId25"/>
    <p:sldId id="603" r:id="rId26"/>
    <p:sldId id="604" r:id="rId27"/>
    <p:sldId id="605" r:id="rId28"/>
    <p:sldId id="606" r:id="rId29"/>
    <p:sldId id="607" r:id="rId30"/>
    <p:sldId id="608" r:id="rId31"/>
    <p:sldId id="285" r:id="rId32"/>
    <p:sldId id="609" r:id="rId33"/>
    <p:sldId id="610" r:id="rId34"/>
    <p:sldId id="611" r:id="rId35"/>
    <p:sldId id="612" r:id="rId36"/>
    <p:sldId id="613" r:id="rId37"/>
    <p:sldId id="317" r:id="rId38"/>
    <p:sldId id="614" r:id="rId39"/>
    <p:sldId id="615" r:id="rId40"/>
    <p:sldId id="616" r:id="rId41"/>
    <p:sldId id="617" r:id="rId42"/>
    <p:sldId id="618" r:id="rId43"/>
    <p:sldId id="619" r:id="rId44"/>
    <p:sldId id="620" r:id="rId45"/>
    <p:sldId id="621" r:id="rId46"/>
    <p:sldId id="622" r:id="rId47"/>
    <p:sldId id="623" r:id="rId48"/>
    <p:sldId id="624" r:id="rId49"/>
    <p:sldId id="625" r:id="rId50"/>
    <p:sldId id="626" r:id="rId51"/>
    <p:sldId id="627" r:id="rId52"/>
    <p:sldId id="628" r:id="rId53"/>
    <p:sldId id="318" r:id="rId54"/>
    <p:sldId id="629" r:id="rId55"/>
    <p:sldId id="307" r:id="rId56"/>
    <p:sldId id="630" r:id="rId57"/>
    <p:sldId id="631" r:id="rId58"/>
    <p:sldId id="632" r:id="rId59"/>
    <p:sldId id="633" r:id="rId60"/>
    <p:sldId id="312" r:id="rId61"/>
    <p:sldId id="634" r:id="rId62"/>
    <p:sldId id="314" r:id="rId63"/>
    <p:sldId id="440" r:id="rId64"/>
    <p:sldId id="362" r:id="rId6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6566" autoAdjust="0"/>
  </p:normalViewPr>
  <p:slideViewPr>
    <p:cSldViewPr>
      <p:cViewPr varScale="1">
        <p:scale>
          <a:sx n="88" d="100"/>
          <a:sy n="88" d="100"/>
        </p:scale>
        <p:origin x="213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5/12/2020</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7F155C-2738-45FF-B3AE-5A028CA0524E}"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6996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CCCBA0-80C7-4846-AFF7-656C4588ACB0}"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051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a:t>
            </a:r>
            <a:r>
              <a:rPr lang="en-US" baseline="0" dirty="0"/>
              <a:t> point of the SDLC, we’ve concluded the analysis phase and we’re beginning design. Here we start with database design, and in the next few chapters we discuss user interface (forms, reports, dialogues, interfaces), finalizing design specs, and designing in an Internet environment.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a:t>
            </a:fld>
            <a:endParaRPr lang="en-US" altLang="en-US"/>
          </a:p>
        </p:txBody>
      </p:sp>
    </p:spTree>
    <p:extLst>
      <p:ext uri="{BB962C8B-B14F-4D97-AF65-F5344CB8AC3E}">
        <p14:creationId xmlns:p14="http://schemas.microsoft.com/office/powerpoint/2010/main" val="410009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a:solidFill>
                  <a:schemeClr val="tx1"/>
                </a:solidFill>
                <a:latin typeface="Arial" charset="0"/>
                <a:ea typeface="+mn-ea"/>
                <a:cs typeface="Arial" charset="0"/>
              </a:rPr>
              <a:t>You typically do logical and physical database design in parallel with other systems design steps. Collect the logical database design specifications while designing system inputs and outputs.</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The logical relational database design is derived from the E-R model you created during the analysis phase. There is a systematic method for transforming E-R diagrams into relational database structures. We’ll see an example shortly.</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a:t>
            </a:fld>
            <a:endParaRPr lang="en-US" altLang="en-US"/>
          </a:p>
        </p:txBody>
      </p:sp>
    </p:spTree>
    <p:extLst>
      <p:ext uri="{BB962C8B-B14F-4D97-AF65-F5344CB8AC3E}">
        <p14:creationId xmlns:p14="http://schemas.microsoft.com/office/powerpoint/2010/main" val="183563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from</a:t>
            </a:r>
            <a:r>
              <a:rPr lang="en-US" baseline="0" dirty="0"/>
              <a:t> this figure, the SDLC cycle includes database-related activities in all phases. E-R modeling dominates the planning and analysis phase, and as we discussed earlier, this happens in conjunction with DFDs for the process elements of the analysis process. </a:t>
            </a:r>
          </a:p>
          <a:p>
            <a:endParaRPr lang="en-US" baseline="0" dirty="0"/>
          </a:p>
          <a:p>
            <a:r>
              <a:rPr lang="en-US" baseline="0" dirty="0"/>
              <a:t>These E-R models serve as inputs to the logical database design, in which we explore the relational database architecture. Although E-R models don’t necessarily need to be translated into a relational structure, this is the most common form of current database designs. There are other possible database architectures, but for transaction-processing intensive applications relational databases is the norm.</a:t>
            </a:r>
          </a:p>
          <a:p>
            <a:endParaRPr lang="en-US" baseline="0" dirty="0"/>
          </a:p>
          <a:p>
            <a:r>
              <a:rPr lang="en-US" baseline="0" dirty="0"/>
              <a:t>By the way, don’t confuse the word “relationship” (in the E-R model) with “relational” or “relation” (in the relational database model). These are different terms, as we will see. A “relationship” is a link between entities. A “relation” (in the relational model) is actually closer to an entity than it is to a “relationship”. In database parlance, a “relation” is a table. A “relationship” is implemented via primary and foreign keys in tables. “Primary keys” are “unique identifiers”.</a:t>
            </a:r>
          </a:p>
          <a:p>
            <a:endParaRPr lang="en-US" baseline="0" dirty="0"/>
          </a:p>
          <a:p>
            <a:r>
              <a:rPr lang="en-US" baseline="0" dirty="0"/>
              <a:t>We’ll see more of this shortly.</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a:t>
            </a:fld>
            <a:endParaRPr lang="en-US" altLang="en-US"/>
          </a:p>
        </p:txBody>
      </p:sp>
    </p:spTree>
    <p:extLst>
      <p:ext uri="{BB962C8B-B14F-4D97-AF65-F5344CB8AC3E}">
        <p14:creationId xmlns:p14="http://schemas.microsoft.com/office/powerpoint/2010/main" val="3286080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“normalize“ will need some explanation. We’ll get to that shortly, but in brief this means ensuring that the database is “well-structured”,</a:t>
            </a:r>
            <a:r>
              <a:rPr lang="en-US" baseline="0" dirty="0"/>
              <a:t> guaranteeing minimal data redundancy and ensuring maximum data integrity.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7</a:t>
            </a:fld>
            <a:endParaRPr lang="en-US" altLang="en-US"/>
          </a:p>
        </p:txBody>
      </p:sp>
    </p:spTree>
    <p:extLst>
      <p:ext uri="{BB962C8B-B14F-4D97-AF65-F5344CB8AC3E}">
        <p14:creationId xmlns:p14="http://schemas.microsoft.com/office/powerpoint/2010/main" val="425119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Logical database design is still somewhat “conceptual”, like E-R modeling. The main emphasis with logical design is to ensure a well-structured database</a:t>
            </a:r>
          </a:p>
          <a:p>
            <a:endParaRPr lang="en-US" dirty="0"/>
          </a:p>
          <a:p>
            <a:r>
              <a:rPr lang="en-US" dirty="0"/>
              <a:t>With</a:t>
            </a:r>
            <a:r>
              <a:rPr lang="en-US" baseline="0" dirty="0"/>
              <a:t> physical database design, you actually begin to consider how this is actually going to be implemented on the computer. Whereas logical design is meant for ensuring data integrity, physical design is meant for ensuring the best system performance in terms of minimizing storage space and maximizing computational speed.</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8</a:t>
            </a:fld>
            <a:endParaRPr lang="en-US" altLang="en-US"/>
          </a:p>
        </p:txBody>
      </p:sp>
    </p:spTree>
    <p:extLst>
      <p:ext uri="{BB962C8B-B14F-4D97-AF65-F5344CB8AC3E}">
        <p14:creationId xmlns:p14="http://schemas.microsoft.com/office/powerpoint/2010/main" val="325669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835208-715B-41EE-8664-CFCF797E9CEE}"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Recall that the outputs of analysis (from a database perspective) was the set of E-R diagrams.</a:t>
            </a:r>
            <a:r>
              <a:rPr lang="en-US" altLang="en-US" baseline="0" dirty="0">
                <a:latin typeface="Arial" panose="020B0604020202020204" pitchFamily="34" charset="0"/>
                <a:cs typeface="Arial" panose="020B0604020202020204" pitchFamily="34" charset="0"/>
              </a:rPr>
              <a:t> These are inputs to the design phase.</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The outputs from the database design phase, which is broken into two parts (logical and physical) are shown here.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59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D90B84-AA6D-4747-BABC-02451AAC8AED}"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Again, note the difference</a:t>
            </a:r>
            <a:r>
              <a:rPr lang="en-US" altLang="en-US" baseline="0" dirty="0">
                <a:latin typeface="Arial" panose="020B0604020202020204" pitchFamily="34" charset="0"/>
                <a:cs typeface="Arial" panose="020B0604020202020204" pitchFamily="34" charset="0"/>
              </a:rPr>
              <a:t> between “relation” and “relationship.” Two completely different concepts.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3130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transition from E-R model to relational database structure. See how each entity becomes a relation? </a:t>
            </a:r>
          </a:p>
          <a:p>
            <a:endParaRPr lang="en-US" dirty="0"/>
          </a:p>
          <a:p>
            <a:r>
              <a:rPr lang="en-US" dirty="0"/>
              <a:t>In this</a:t>
            </a:r>
            <a:r>
              <a:rPr lang="en-US" baseline="0" dirty="0"/>
              <a:t> notation of the relational structure, each relation (table) is composed of fields (also called columns), which are shown within the parentheses. So, the fields are the same as attributes.</a:t>
            </a:r>
          </a:p>
          <a:p>
            <a:endParaRPr lang="en-US" baseline="0" dirty="0"/>
          </a:p>
          <a:p>
            <a:r>
              <a:rPr lang="en-US" baseline="0" dirty="0"/>
              <a:t>Do you see fields in the relations that are not shown in the E-R models? These are the foreign keys. For example, note </a:t>
            </a:r>
            <a:r>
              <a:rPr lang="en-US" baseline="0" dirty="0" err="1"/>
              <a:t>Customer_ID</a:t>
            </a:r>
            <a:r>
              <a:rPr lang="en-US" baseline="0" dirty="0"/>
              <a:t> in the ORDER relation. This is a foreign key, which is associated with the primary key (identifier) of the CUSTOMER relation. That’s how relationships between entities (in the E-R model) are implemented in the relational model.  We see a similar foreign key in the INVOICE relation, which matches the primary key of the ORDER relation.</a:t>
            </a:r>
          </a:p>
          <a:p>
            <a:endParaRPr lang="en-US" baseline="0" dirty="0"/>
          </a:p>
          <a:p>
            <a:r>
              <a:rPr lang="en-US" baseline="0" dirty="0"/>
              <a:t>The LINE ITEM relation implements the LINE ITEM associative entity. Note that it has two foreign keys which implement its relationship to both ORDER and PRODUCT. Together these form a composite primary key.</a:t>
            </a:r>
          </a:p>
          <a:p>
            <a:endParaRPr lang="en-US" baseline="0" dirty="0"/>
          </a:p>
          <a:p>
            <a:r>
              <a:rPr lang="en-US" baseline="0" dirty="0"/>
              <a:t>So in general, if there is a one-to-many relationship between two entities, this means that the relation (table) on the many side of the relationship will have a foreign key matching the primary key of the relation on the one side of the relationship.</a:t>
            </a:r>
          </a:p>
          <a:p>
            <a:endParaRPr lang="en-US" baseline="0" dirty="0"/>
          </a:p>
          <a:p>
            <a:r>
              <a:rPr lang="en-US" baseline="0" dirty="0"/>
              <a:t>Again, don’t confuse “relation” or “relational” with “relationship”. A relation is a table that implement an entity. A relationship is implemented by primary-to-foreign key matchups.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11</a:t>
            </a:fld>
            <a:endParaRPr lang="en-US" altLang="en-US"/>
          </a:p>
        </p:txBody>
      </p:sp>
    </p:spTree>
    <p:extLst>
      <p:ext uri="{BB962C8B-B14F-4D97-AF65-F5344CB8AC3E}">
        <p14:creationId xmlns:p14="http://schemas.microsoft.com/office/powerpoint/2010/main" val="3391408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21A3C5-9361-463D-B592-1BCF3B82B0BC}"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Any data structure with rows and columns can be considered a “table”.</a:t>
            </a:r>
            <a:r>
              <a:rPr lang="en-US" altLang="en-US" baseline="0" dirty="0">
                <a:latin typeface="Arial" panose="020B0604020202020204" pitchFamily="34" charset="0"/>
                <a:cs typeface="Arial" panose="020B0604020202020204" pitchFamily="34" charset="0"/>
              </a:rPr>
              <a:t> For example, an Excel spreadsheet is a table.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All relations are tables. But not all tables are relations. For example, in an Excel spreadsheet it is possible for two rows to have completely identical values. That can’t happen in a relation. Each row has to be unique (this is guaranteed via the primary key). Also, in an Excel spreadsheet nothing stops you from putting a text value in column A of the first row and a numeric value in column A of the second row. You can’t do that in a relation.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All relations are in “1</a:t>
            </a:r>
            <a:r>
              <a:rPr lang="en-US" altLang="en-US" baseline="30000" dirty="0">
                <a:latin typeface="Arial" panose="020B0604020202020204" pitchFamily="34" charset="0"/>
                <a:cs typeface="Arial" panose="020B0604020202020204" pitchFamily="34" charset="0"/>
              </a:rPr>
              <a:t>st</a:t>
            </a:r>
            <a:r>
              <a:rPr lang="en-US" altLang="en-US" baseline="0" dirty="0">
                <a:latin typeface="Arial" panose="020B0604020202020204" pitchFamily="34" charset="0"/>
                <a:cs typeface="Arial" panose="020B0604020202020204" pitchFamily="34" charset="0"/>
              </a:rPr>
              <a:t> normal form”. We’ll talk about the normal forms shortly.</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67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said</a:t>
            </a:r>
            <a:r>
              <a:rPr lang="en-US" baseline="0" dirty="0"/>
              <a:t> earlier, the main goal of logical database design is to ensure maximal data integrity and minimal data redundancy. If your tables are “well-structured”, this will be the result. That’s what normalization is all about.</a:t>
            </a:r>
          </a:p>
          <a:p>
            <a:endParaRPr lang="en-US" baseline="0" dirty="0"/>
          </a:p>
          <a:p>
            <a:r>
              <a:rPr lang="en-US" baseline="0" dirty="0"/>
              <a:t>Often, database designers will attempt to take data that has been stored in lots of spreadsheets and transform these into a database. The spreadsheets are typically not well structured. They have lots of data redundancy, which makes them very difficult to maintain. This is why normalization is so important in database design.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13</a:t>
            </a:fld>
            <a:endParaRPr lang="en-US" altLang="en-US"/>
          </a:p>
        </p:txBody>
      </p:sp>
    </p:spTree>
    <p:extLst>
      <p:ext uri="{BB962C8B-B14F-4D97-AF65-F5344CB8AC3E}">
        <p14:creationId xmlns:p14="http://schemas.microsoft.com/office/powerpoint/2010/main" val="377338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5DB054-3BE4-4810-AFBD-0714AC30214B}"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We’ll talk about “functional dependencies” very shortly.</a:t>
            </a:r>
          </a:p>
        </p:txBody>
      </p:sp>
    </p:spTree>
    <p:extLst>
      <p:ext uri="{BB962C8B-B14F-4D97-AF65-F5344CB8AC3E}">
        <p14:creationId xmlns:p14="http://schemas.microsoft.com/office/powerpoint/2010/main" val="2905619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actually other normal forms beyond third. These include 4</a:t>
            </a:r>
            <a:r>
              <a:rPr lang="en-US" baseline="30000" dirty="0"/>
              <a:t>th</a:t>
            </a:r>
            <a:r>
              <a:rPr lang="en-US" baseline="0" dirty="0"/>
              <a:t>, 5</a:t>
            </a:r>
            <a:r>
              <a:rPr lang="en-US" baseline="30000" dirty="0"/>
              <a:t>th</a:t>
            </a:r>
            <a:r>
              <a:rPr lang="en-US" baseline="0" dirty="0"/>
              <a:t>, and something called “Boyce-</a:t>
            </a:r>
            <a:r>
              <a:rPr lang="en-US" baseline="0" dirty="0" err="1"/>
              <a:t>Codd</a:t>
            </a:r>
            <a:r>
              <a:rPr lang="en-US" baseline="0" dirty="0"/>
              <a:t>”. These other normal forms are theoretically interesting, but from a practical point of view the most important thing is to ensure that your database is in third normal form. </a:t>
            </a:r>
          </a:p>
          <a:p>
            <a:endParaRPr lang="en-US" baseline="0" dirty="0"/>
          </a:p>
          <a:p>
            <a:r>
              <a:rPr lang="en-US" baseline="0" dirty="0"/>
              <a:t>As you can see, all relations are in 1</a:t>
            </a:r>
            <a:r>
              <a:rPr lang="en-US" baseline="30000" dirty="0"/>
              <a:t>st</a:t>
            </a:r>
            <a:r>
              <a:rPr lang="en-US" baseline="0" dirty="0"/>
              <a:t> normal form. That’s because they have primary keys. By “no multivalued attributes” we mean that a table can’t have a field that has multiple values. But, as we saw in chapter 8, it’s possible to define an entity with a multivalued attribute (such as an employee having many skills). Therefore, the original entity may need to be reconstructed into more than one relation.</a:t>
            </a:r>
          </a:p>
          <a:p>
            <a:endParaRPr lang="en-US" baseline="0" dirty="0"/>
          </a:p>
          <a:p>
            <a:r>
              <a:rPr lang="en-US" baseline="0" dirty="0"/>
              <a:t>If you reach 2</a:t>
            </a:r>
            <a:r>
              <a:rPr lang="en-US" baseline="30000" dirty="0"/>
              <a:t>nd</a:t>
            </a:r>
            <a:r>
              <a:rPr lang="en-US" baseline="0" dirty="0"/>
              <a:t> normal form that means you have no “partial dependencies”.  This only becomes an issue if the primary key is composite (composed of more than one field).</a:t>
            </a:r>
          </a:p>
          <a:p>
            <a:endParaRPr lang="en-US" baseline="0" dirty="0"/>
          </a:p>
          <a:p>
            <a:r>
              <a:rPr lang="en-US" baseline="0" dirty="0"/>
              <a:t>If you reach third normal form, which is the goal, this means you have no partial dependencies and no transitive dependencies. But what is a </a:t>
            </a:r>
            <a:r>
              <a:rPr lang="en-US" b="1" baseline="0" dirty="0"/>
              <a:t>dependency</a:t>
            </a:r>
            <a:r>
              <a:rPr lang="en-US" baseline="0" dirty="0"/>
              <a: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15</a:t>
            </a:fld>
            <a:endParaRPr lang="en-US" altLang="en-US"/>
          </a:p>
        </p:txBody>
      </p:sp>
    </p:spTree>
    <p:extLst>
      <p:ext uri="{BB962C8B-B14F-4D97-AF65-F5344CB8AC3E}">
        <p14:creationId xmlns:p14="http://schemas.microsoft.com/office/powerpoint/2010/main" val="3970228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BE1B3A-48CA-4808-9ECD-6B6376F6541E}"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For example</a:t>
            </a:r>
            <a:r>
              <a:rPr lang="en-US" altLang="en-US" baseline="0" dirty="0">
                <a:latin typeface="Arial" panose="020B0604020202020204" pitchFamily="34" charset="0"/>
                <a:cs typeface="Arial" panose="020B0604020202020204" pitchFamily="34" charset="0"/>
              </a:rPr>
              <a:t> consider an employee relation where each record represents a particular employee. Say that attribute A is the employee ID, which is a primary key, and that attribute B is the last name of the employee. Well, if you know A, then you know B, since there’s only one possible value for A (unique key). But just because you know B doesn’t necessarily mean you know A. There may be many employees named Smith.</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But you don’t have to have a primary key in order to have a functional dependency. Consider a person’s address. If you know the zip code, you also know the city and state. So, city and state are functionally dependent on zip code.</a:t>
            </a:r>
          </a:p>
        </p:txBody>
      </p:sp>
    </p:spTree>
    <p:extLst>
      <p:ext uri="{BB962C8B-B14F-4D97-AF65-F5344CB8AC3E}">
        <p14:creationId xmlns:p14="http://schemas.microsoft.com/office/powerpoint/2010/main" val="2599750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7F3080-7845-4A1A-AB1B-BCEE4E8B38BE}"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It can be tricky to identify</a:t>
            </a:r>
            <a:r>
              <a:rPr lang="en-US" altLang="en-US" baseline="0" dirty="0">
                <a:latin typeface="Arial" panose="020B0604020202020204" pitchFamily="34" charset="0"/>
                <a:cs typeface="Arial" panose="020B0604020202020204" pitchFamily="34" charset="0"/>
              </a:rPr>
              <a:t> functional dependencies in data. That’s one of the skills required of a good database designer.</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9210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67DE61-872C-4FB4-97F3-5DBE280E4517}"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We’ll see an example of determinants and dependencies</a:t>
            </a:r>
            <a:r>
              <a:rPr lang="en-US" altLang="en-US" baseline="0" dirty="0">
                <a:latin typeface="Arial" panose="020B0604020202020204" pitchFamily="34" charset="0"/>
                <a:cs typeface="Arial" panose="020B0604020202020204" pitchFamily="34" charset="0"/>
              </a:rPr>
              <a:t> shortly.</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554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6C4906-7F91-45FD-B495-15DF193DEAFD}"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Ok</a:t>
            </a:r>
            <a:r>
              <a:rPr lang="en-US" altLang="en-US" baseline="0" dirty="0">
                <a:latin typeface="Arial" panose="020B0604020202020204" pitchFamily="34" charset="0"/>
                <a:cs typeface="Arial" panose="020B0604020202020204" pitchFamily="34" charset="0"/>
              </a:rPr>
              <a:t> we’ve defined 1</a:t>
            </a:r>
            <a:r>
              <a:rPr lang="en-US" altLang="en-US" baseline="30000" dirty="0">
                <a:latin typeface="Arial" panose="020B0604020202020204" pitchFamily="34" charset="0"/>
                <a:cs typeface="Arial" panose="020B0604020202020204" pitchFamily="34" charset="0"/>
              </a:rPr>
              <a:t>st</a:t>
            </a:r>
            <a:r>
              <a:rPr lang="en-US" altLang="en-US" baseline="0" dirty="0">
                <a:latin typeface="Arial" panose="020B0604020202020204" pitchFamily="34" charset="0"/>
                <a:cs typeface="Arial" panose="020B0604020202020204" pitchFamily="34" charset="0"/>
              </a:rPr>
              <a:t>, 2</a:t>
            </a:r>
            <a:r>
              <a:rPr lang="en-US" altLang="en-US" baseline="30000" dirty="0">
                <a:latin typeface="Arial" panose="020B0604020202020204" pitchFamily="34" charset="0"/>
                <a:cs typeface="Arial" panose="020B0604020202020204" pitchFamily="34" charset="0"/>
              </a:rPr>
              <a:t>nd</a:t>
            </a:r>
            <a:r>
              <a:rPr lang="en-US" altLang="en-US" baseline="0" dirty="0">
                <a:latin typeface="Arial" panose="020B0604020202020204" pitchFamily="34" charset="0"/>
                <a:cs typeface="Arial" panose="020B0604020202020204" pitchFamily="34" charset="0"/>
              </a:rPr>
              <a:t>, and 3</a:t>
            </a:r>
            <a:r>
              <a:rPr lang="en-US" altLang="en-US" baseline="30000" dirty="0">
                <a:latin typeface="Arial" panose="020B0604020202020204" pitchFamily="34" charset="0"/>
                <a:cs typeface="Arial" panose="020B0604020202020204" pitchFamily="34" charset="0"/>
              </a:rPr>
              <a:t>rd</a:t>
            </a:r>
            <a:r>
              <a:rPr lang="en-US" altLang="en-US" baseline="0" dirty="0">
                <a:latin typeface="Arial" panose="020B0604020202020204" pitchFamily="34" charset="0"/>
                <a:cs typeface="Arial" panose="020B0604020202020204" pitchFamily="34" charset="0"/>
              </a:rPr>
              <a:t> normal form. And we introduced the concepts of </a:t>
            </a:r>
            <a:r>
              <a:rPr lang="en-US" altLang="en-US" b="1" baseline="0" dirty="0">
                <a:latin typeface="Arial" panose="020B0604020202020204" pitchFamily="34" charset="0"/>
                <a:cs typeface="Arial" panose="020B0604020202020204" pitchFamily="34" charset="0"/>
              </a:rPr>
              <a:t>determinants</a:t>
            </a:r>
            <a:r>
              <a:rPr lang="en-US" altLang="en-US" baseline="0" dirty="0">
                <a:latin typeface="Arial" panose="020B0604020202020204" pitchFamily="34" charset="0"/>
                <a:cs typeface="Arial" panose="020B0604020202020204" pitchFamily="34" charset="0"/>
              </a:rPr>
              <a:t> and </a:t>
            </a:r>
            <a:r>
              <a:rPr lang="en-US" altLang="en-US" b="1" baseline="0" dirty="0">
                <a:latin typeface="Arial" panose="020B0604020202020204" pitchFamily="34" charset="0"/>
                <a:cs typeface="Arial" panose="020B0604020202020204" pitchFamily="34" charset="0"/>
              </a:rPr>
              <a:t>dependencies</a:t>
            </a:r>
            <a:r>
              <a:rPr lang="en-US" altLang="en-US" baseline="0" dirty="0">
                <a:latin typeface="Arial" panose="020B0604020202020204" pitchFamily="34" charset="0"/>
                <a:cs typeface="Arial" panose="020B0604020202020204" pitchFamily="34" charset="0"/>
              </a:rPr>
              <a:t>. This is complicated. Let’s look at a couple figures to illustrate these ideas.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0977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figure 9-6 we see a relation (therefore 1</a:t>
            </a:r>
            <a:r>
              <a:rPr lang="en-US" baseline="30000" dirty="0"/>
              <a:t>st</a:t>
            </a:r>
            <a:r>
              <a:rPr lang="en-US" baseline="0" dirty="0"/>
              <a:t> normal form), but this relation includes </a:t>
            </a:r>
            <a:r>
              <a:rPr lang="en-US" b="1" baseline="0" dirty="0"/>
              <a:t>partial dependencies</a:t>
            </a:r>
            <a:r>
              <a:rPr lang="en-US" baseline="0" dirty="0"/>
              <a:t>. Why is that?</a:t>
            </a:r>
          </a:p>
          <a:p>
            <a:endParaRPr lang="en-US" baseline="0" dirty="0"/>
          </a:p>
          <a:p>
            <a:r>
              <a:rPr lang="en-US" baseline="0" dirty="0"/>
              <a:t>First, we can tell that it’s a relation. Each row is unique, and none of the attributes have multiple values.</a:t>
            </a:r>
          </a:p>
          <a:p>
            <a:endParaRPr lang="en-US" baseline="0" dirty="0"/>
          </a:p>
          <a:p>
            <a:r>
              <a:rPr lang="en-US" baseline="0" dirty="0"/>
              <a:t>Question: Can you discern what the primary key would be here? In other words, what is the smallest set of attribute or attributes that can uniquely identify an EMPLYOEE2 row?</a:t>
            </a:r>
          </a:p>
          <a:p>
            <a:r>
              <a:rPr lang="en-US" baseline="0" dirty="0"/>
              <a:t>Answer: It’s a </a:t>
            </a:r>
            <a:r>
              <a:rPr lang="en-US" u="sng" baseline="0" dirty="0"/>
              <a:t>combination of the employee ID and the course</a:t>
            </a:r>
            <a:r>
              <a:rPr lang="en-US" baseline="0" dirty="0"/>
              <a:t>. It’s not the employee ID by itself because we see duplicates of these. It’s also not the course by itself. But you can see there are no two rows with the same combination of employee ID and course.</a:t>
            </a:r>
          </a:p>
          <a:p>
            <a:endParaRPr lang="en-US" baseline="0" dirty="0"/>
          </a:p>
          <a:p>
            <a:r>
              <a:rPr lang="en-US" baseline="0" dirty="0"/>
              <a:t>But the problem is, there is a lot of duplicate data in this. For example, we see all the data about employee 100 (name, department, salary) being duplicated. What if the salary changes or the employee is transferred to another department. This would have to be changed in more than one record. We want to avoid that.</a:t>
            </a:r>
          </a:p>
          <a:p>
            <a:endParaRPr lang="en-US" baseline="0" dirty="0"/>
          </a:p>
          <a:p>
            <a:r>
              <a:rPr lang="en-US" baseline="0" dirty="0"/>
              <a:t>The problem is caused by partial dependencies. The name, department, and salary are dependent on only part of the primary key (the employee ID). Only the date completed is dependent on the full primary key.</a:t>
            </a:r>
          </a:p>
          <a:p>
            <a:endParaRPr lang="en-US" baseline="0" dirty="0"/>
          </a:p>
          <a:p>
            <a:r>
              <a:rPr lang="en-US" baseline="0" dirty="0"/>
              <a:t>The solution in this case is to separate into two tables. One would be an employee table and the other would be the Employee-Course table, as figure 9-7 shows.</a:t>
            </a:r>
          </a:p>
          <a:p>
            <a:endParaRPr lang="en-US" baseline="0" dirty="0"/>
          </a:p>
          <a:p>
            <a:r>
              <a:rPr lang="en-US" baseline="0" dirty="0"/>
              <a:t>The relations would look like this:</a:t>
            </a:r>
          </a:p>
          <a:p>
            <a:endParaRPr lang="en-US" baseline="0" dirty="0"/>
          </a:p>
          <a:p>
            <a:r>
              <a:rPr lang="en-US" baseline="0" dirty="0"/>
              <a:t>EMPLOYEE(</a:t>
            </a:r>
            <a:r>
              <a:rPr lang="en-US" u="sng" baseline="0" dirty="0" err="1"/>
              <a:t>Emp_ID</a:t>
            </a:r>
            <a:r>
              <a:rPr lang="en-US" baseline="0" dirty="0"/>
              <a:t>, Name, </a:t>
            </a:r>
            <a:r>
              <a:rPr lang="en-US" baseline="0" dirty="0" err="1"/>
              <a:t>Dept</a:t>
            </a:r>
            <a:r>
              <a:rPr lang="en-US" baseline="0" dirty="0"/>
              <a:t>, Salary)</a:t>
            </a:r>
          </a:p>
          <a:p>
            <a:r>
              <a:rPr lang="en-US" baseline="0" dirty="0"/>
              <a:t>EMPCOURSE(</a:t>
            </a:r>
            <a:r>
              <a:rPr lang="en-US" u="sng" baseline="0" dirty="0" err="1"/>
              <a:t>Emp_ID</a:t>
            </a:r>
            <a:r>
              <a:rPr lang="en-US" baseline="0" dirty="0"/>
              <a:t>, </a:t>
            </a:r>
            <a:r>
              <a:rPr lang="en-US" u="sng" baseline="0" dirty="0"/>
              <a:t>Course</a:t>
            </a:r>
            <a:r>
              <a:rPr lang="en-US" baseline="0" dirty="0"/>
              <a:t>, </a:t>
            </a:r>
            <a:r>
              <a:rPr lang="en-US" baseline="0" dirty="0" err="1"/>
              <a:t>Date_Completed</a:t>
            </a:r>
            <a:r>
              <a:rPr lang="en-US" baseline="0" dirty="0"/>
              <a:t>)</a:t>
            </a:r>
          </a:p>
          <a:p>
            <a:endParaRPr lang="en-US" baseline="0" dirty="0"/>
          </a:p>
          <a:p>
            <a:r>
              <a:rPr lang="en-US" baseline="0" dirty="0"/>
              <a:t>The second table has a composite primary key of </a:t>
            </a:r>
            <a:r>
              <a:rPr lang="en-US" baseline="0" dirty="0" err="1"/>
              <a:t>Emp_ID</a:t>
            </a:r>
            <a:r>
              <a:rPr lang="en-US" baseline="0" dirty="0"/>
              <a:t> and Course. EMPCOURSE’s </a:t>
            </a:r>
            <a:r>
              <a:rPr lang="en-US" baseline="0" dirty="0" err="1"/>
              <a:t>Emp_ID</a:t>
            </a:r>
            <a:r>
              <a:rPr lang="en-US" baseline="0" dirty="0"/>
              <a:t> is also a foreign key to EMPLOYEE’s primary key, which implements the one-to-many relationship between the two tables.</a:t>
            </a:r>
          </a:p>
          <a:p>
            <a:endParaRPr lang="en-US" baseline="0" dirty="0"/>
          </a:p>
          <a:p>
            <a:r>
              <a:rPr lang="en-US" baseline="0" dirty="0"/>
              <a:t>From a simpler perspective, we can see that the original relation in figure 9-6 was not about a single entity. It was about two entities, the employee and the course taken. A good rule of thumb is to ensure that each relation is about exactly one entity only.</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In this slide we see the notation of determinants and dependencies. Determinants are the attributes on the left side of the arrow. The attributes on the right side of the arrow are functionally dependent on the determinants.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20</a:t>
            </a:fld>
            <a:endParaRPr lang="en-US" altLang="en-US"/>
          </a:p>
        </p:txBody>
      </p:sp>
    </p:spTree>
    <p:extLst>
      <p:ext uri="{BB962C8B-B14F-4D97-AF65-F5344CB8AC3E}">
        <p14:creationId xmlns:p14="http://schemas.microsoft.com/office/powerpoint/2010/main" val="182431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a situation that doesn’t have partial dependencies, but does have a</a:t>
            </a:r>
            <a:r>
              <a:rPr lang="en-US" baseline="0" dirty="0"/>
              <a:t> transitive dependency. The primary key is a single field, so partial dependencies are not a problem; hence figure 9-9(a) is in 2</a:t>
            </a:r>
            <a:r>
              <a:rPr lang="en-US" baseline="30000" dirty="0"/>
              <a:t>nd</a:t>
            </a:r>
            <a:r>
              <a:rPr lang="en-US" baseline="0" dirty="0"/>
              <a:t> normal form. But Customer ID determines Salesperson which in turn determines Regions. This is a </a:t>
            </a:r>
            <a:r>
              <a:rPr lang="en-US" b="1" baseline="0" dirty="0"/>
              <a:t>transitive dependency</a:t>
            </a:r>
            <a:r>
              <a:rPr lang="en-US" baseline="0" dirty="0"/>
              <a:t>.</a:t>
            </a:r>
          </a:p>
          <a:p>
            <a:endParaRPr lang="en-US" baseline="0" dirty="0"/>
          </a:p>
          <a:p>
            <a:r>
              <a:rPr lang="en-US" baseline="0" dirty="0"/>
              <a:t>The solution, as you see in part (b) is to split into two tables. In this case the Salesperson field of the SALES1 table now becomes a foreign key to the SPERSON table. This way, we remove the transitive dependency and create a well structured table, one that has minimized data redundancy and that has split the two entities (customer and sales person).</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21</a:t>
            </a:fld>
            <a:endParaRPr lang="en-US" altLang="en-US"/>
          </a:p>
        </p:txBody>
      </p:sp>
    </p:spTree>
    <p:extLst>
      <p:ext uri="{BB962C8B-B14F-4D97-AF65-F5344CB8AC3E}">
        <p14:creationId xmlns:p14="http://schemas.microsoft.com/office/powerpoint/2010/main" val="650381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F13A83-7033-48FC-A79F-239B4D52E585}"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 term referential integrity ensures</a:t>
            </a:r>
            <a:r>
              <a:rPr lang="en-US" altLang="en-US" baseline="0" dirty="0">
                <a:latin typeface="Arial" panose="020B0604020202020204" pitchFamily="34" charset="0"/>
                <a:cs typeface="Arial" panose="020B0604020202020204" pitchFamily="34" charset="0"/>
              </a:rPr>
              <a:t> that there can be no foreign key value in a dependent table (on the many side of a relationship) that does not have a corresponding identical value in the primary key in the dominant table (on the one side of the relationship). Foreign keys must ALWAYS match primary keys.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2293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1E5B9C-1697-4317-93D5-152BE595154D}"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If you want to</a:t>
            </a:r>
            <a:r>
              <a:rPr lang="en-US" altLang="en-US" baseline="0" dirty="0">
                <a:latin typeface="Arial" panose="020B0604020202020204" pitchFamily="34" charset="0"/>
                <a:cs typeface="Arial" panose="020B0604020202020204" pitchFamily="34" charset="0"/>
              </a:rPr>
              <a:t> design a database from the beginning in order to ensure 3</a:t>
            </a:r>
            <a:r>
              <a:rPr lang="en-US" altLang="en-US" baseline="30000" dirty="0">
                <a:latin typeface="Arial" panose="020B0604020202020204" pitchFamily="34" charset="0"/>
                <a:cs typeface="Arial" panose="020B0604020202020204" pitchFamily="34" charset="0"/>
              </a:rPr>
              <a:t>rd</a:t>
            </a:r>
            <a:r>
              <a:rPr lang="en-US" altLang="en-US" baseline="0" dirty="0">
                <a:latin typeface="Arial" panose="020B0604020202020204" pitchFamily="34" charset="0"/>
                <a:cs typeface="Arial" panose="020B0604020202020204" pitchFamily="34" charset="0"/>
              </a:rPr>
              <a:t> normal form, the best way to do this is through a systematic transformation from the E-R diagram. As I said before, sometimes companies may have a bunch of spreadsheets and it’s tempting to just take those spreadsheets and convert them to database tables. But doing so can cause non-normalized databases. It’s better to follow sound database design principles, as we’ll see in the next few slides.</a:t>
            </a:r>
          </a:p>
        </p:txBody>
      </p:sp>
    </p:spTree>
    <p:extLst>
      <p:ext uri="{BB962C8B-B14F-4D97-AF65-F5344CB8AC3E}">
        <p14:creationId xmlns:p14="http://schemas.microsoft.com/office/powerpoint/2010/main" val="1609570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2B78F80-64C8-417B-8EDF-8558FA961A05}"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2685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A09868-6512-415B-92D5-8C8ACBB749AC}"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1289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E427CE-ECE6-47D5-9A02-A44470BC68FE}"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2007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7D8C278-2107-4E26-A055-ABF1F8693C6C}"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3591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a:t>
            </a:r>
            <a:r>
              <a:rPr lang="en-US" baseline="0" dirty="0"/>
              <a:t> how simple it is to do this transformation? The relations come directly from the entities. Note the foreign key in the ORDER relation.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28</a:t>
            </a:fld>
            <a:endParaRPr lang="en-US" altLang="en-US"/>
          </a:p>
        </p:txBody>
      </p:sp>
    </p:spTree>
    <p:extLst>
      <p:ext uri="{BB962C8B-B14F-4D97-AF65-F5344CB8AC3E}">
        <p14:creationId xmlns:p14="http://schemas.microsoft.com/office/powerpoint/2010/main" val="2634828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43199C-F4EB-40CA-A1E5-9E2A07CA62A4}"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233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we actually created an</a:t>
            </a:r>
            <a:r>
              <a:rPr lang="en-US" baseline="0" dirty="0"/>
              <a:t> additional relation. There are only two entities in the E-R diagram. But there are three relations. The ORDER LINE relation implements the many-to-many relationship. Any time you have a many-to-many relationship between entities, you need to add another table. Note that ORDER LINE has a composite primary key composed of two foreign keys, one to each of the other tables. Also, since the relationship itself has an attribute, you see this in the ORDER LINE relation.</a:t>
            </a:r>
          </a:p>
          <a:p>
            <a:endParaRPr lang="en-US" baseline="0" dirty="0"/>
          </a:p>
          <a:p>
            <a:r>
              <a:rPr lang="en-US" baseline="0" dirty="0"/>
              <a:t>Remember when we talked about associative entities in chapter 8? These are entities that also serve as relationships. Well, we could have represented the same thing in the E-R diagram instead of just a many-to-many relationship.</a:t>
            </a:r>
          </a:p>
          <a:p>
            <a:endParaRPr lang="en-US" baseline="0" dirty="0"/>
          </a:p>
          <a:p>
            <a:r>
              <a:rPr lang="en-US" i="1" baseline="0" dirty="0"/>
              <a:t>NOTE to instructor: it may be a good exercise to have students redraw the E-R diagram with an associative entity instead of the M:N relationship.</a:t>
            </a:r>
            <a:endParaRPr lang="en-US" i="1"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30</a:t>
            </a:fld>
            <a:endParaRPr lang="en-US" altLang="en-US"/>
          </a:p>
        </p:txBody>
      </p:sp>
    </p:spTree>
    <p:extLst>
      <p:ext uri="{BB962C8B-B14F-4D97-AF65-F5344CB8AC3E}">
        <p14:creationId xmlns:p14="http://schemas.microsoft.com/office/powerpoint/2010/main" val="2525309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1A30863-3E16-4192-9E9D-92D936A5494B}"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379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4AD27D-0287-4CD3-A59A-35755BFE3A56}"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611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again the distinction between 1:N vs. M:N relationships, this time in a unary degree. With 1:N, the foreign key is in the same relation;</a:t>
            </a:r>
            <a:r>
              <a:rPr lang="en-US" baseline="0" dirty="0"/>
              <a:t> the manager ID just points to another employee ID record in the same table.</a:t>
            </a:r>
          </a:p>
          <a:p>
            <a:endParaRPr lang="en-US" baseline="0" dirty="0"/>
          </a:p>
          <a:p>
            <a:r>
              <a:rPr lang="en-US" baseline="0" dirty="0"/>
              <a:t>But in the M:N case, we needed a separate relation. In ITEM-BILL, both </a:t>
            </a:r>
            <a:r>
              <a:rPr lang="en-US" baseline="0" dirty="0" err="1"/>
              <a:t>Item_Number</a:t>
            </a:r>
            <a:r>
              <a:rPr lang="en-US" baseline="0" dirty="0"/>
              <a:t> and </a:t>
            </a:r>
            <a:r>
              <a:rPr lang="en-US" baseline="0" dirty="0" err="1"/>
              <a:t>Component_Number</a:t>
            </a:r>
            <a:r>
              <a:rPr lang="en-US" baseline="0" dirty="0"/>
              <a:t> are foreign keys to different records in the ITEM table.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33</a:t>
            </a:fld>
            <a:endParaRPr lang="en-US" altLang="en-US"/>
          </a:p>
        </p:txBody>
      </p:sp>
    </p:spTree>
    <p:extLst>
      <p:ext uri="{BB962C8B-B14F-4D97-AF65-F5344CB8AC3E}">
        <p14:creationId xmlns:p14="http://schemas.microsoft.com/office/powerpoint/2010/main" val="974057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8621BF-CE3C-48A1-9CB4-12BCEDBB1225}"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When analyzing</a:t>
            </a:r>
            <a:r>
              <a:rPr lang="en-US" altLang="en-US" baseline="0" dirty="0">
                <a:latin typeface="Arial" panose="020B0604020202020204" pitchFamily="34" charset="0"/>
                <a:cs typeface="Arial" panose="020B0604020202020204" pitchFamily="34" charset="0"/>
              </a:rPr>
              <a:t> data needs and designing a database, especially in large projects with multiple analysts, you could wind up with redundant relations. So, a final part of logical database design is to identify these redundancies and merge them together when possible.</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There are issues with this merging that need to be considered. These are often called “view integration problems”. We’ll discuss these in the next few slides.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8891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35</a:t>
            </a:fld>
            <a:endParaRPr lang="en-US" altLang="en-US"/>
          </a:p>
        </p:txBody>
      </p:sp>
    </p:spTree>
    <p:extLst>
      <p:ext uri="{BB962C8B-B14F-4D97-AF65-F5344CB8AC3E}">
        <p14:creationId xmlns:p14="http://schemas.microsoft.com/office/powerpoint/2010/main" val="3594440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you can</a:t>
            </a:r>
            <a:r>
              <a:rPr lang="en-US" baseline="0" dirty="0"/>
              <a:t>  see, after merging relations, you need again to consider issues of normalization.</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37</a:t>
            </a:fld>
            <a:endParaRPr lang="en-US" altLang="en-US"/>
          </a:p>
        </p:txBody>
      </p:sp>
    </p:spTree>
    <p:extLst>
      <p:ext uri="{BB962C8B-B14F-4D97-AF65-F5344CB8AC3E}">
        <p14:creationId xmlns:p14="http://schemas.microsoft.com/office/powerpoint/2010/main" val="3605621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supertype/subtype relationships that may not have been apparent during conceptual modeling,</a:t>
            </a:r>
            <a:r>
              <a:rPr lang="en-US" baseline="0" dirty="0"/>
              <a:t> since different people were creating different E-R diagrams.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38</a:t>
            </a:fld>
            <a:endParaRPr lang="en-US" altLang="en-US"/>
          </a:p>
        </p:txBody>
      </p:sp>
    </p:spTree>
    <p:extLst>
      <p:ext uri="{BB962C8B-B14F-4D97-AF65-F5344CB8AC3E}">
        <p14:creationId xmlns:p14="http://schemas.microsoft.com/office/powerpoint/2010/main" val="2734358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see the E-R diagram that</a:t>
            </a:r>
            <a:r>
              <a:rPr lang="en-US" baseline="0" dirty="0"/>
              <a:t> would have been generated during the requirements structuring analysis phase of the SDLC.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39</a:t>
            </a:fld>
            <a:endParaRPr lang="en-US" altLang="en-US"/>
          </a:p>
        </p:txBody>
      </p:sp>
    </p:spTree>
    <p:extLst>
      <p:ext uri="{BB962C8B-B14F-4D97-AF65-F5344CB8AC3E}">
        <p14:creationId xmlns:p14="http://schemas.microsoft.com/office/powerpoint/2010/main" val="19169432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the relations that are created from transforming</a:t>
            </a:r>
            <a:r>
              <a:rPr lang="en-US" baseline="0" dirty="0"/>
              <a:t> the E-R diagram.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40</a:t>
            </a:fld>
            <a:endParaRPr lang="en-US" altLang="en-US"/>
          </a:p>
        </p:txBody>
      </p:sp>
    </p:spTree>
    <p:extLst>
      <p:ext uri="{BB962C8B-B14F-4D97-AF65-F5344CB8AC3E}">
        <p14:creationId xmlns:p14="http://schemas.microsoft.com/office/powerpoint/2010/main" val="1140915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D5F332-AAC2-42D8-B45A-646DDF189BB5}"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Up until now, we’ve been talking about logical database design. This had to do with converting E-R diagrams (entities,</a:t>
            </a:r>
            <a:r>
              <a:rPr lang="en-US" altLang="en-US" baseline="0" dirty="0">
                <a:latin typeface="Arial" panose="020B0604020202020204" pitchFamily="34" charset="0"/>
                <a:cs typeface="Arial" panose="020B0604020202020204" pitchFamily="34" charset="0"/>
              </a:rPr>
              <a:t> attributes, relationships) </a:t>
            </a:r>
            <a:r>
              <a:rPr lang="en-US" altLang="en-US" dirty="0">
                <a:latin typeface="Arial" panose="020B0604020202020204" pitchFamily="34" charset="0"/>
                <a:cs typeface="Arial" panose="020B0604020202020204" pitchFamily="34" charset="0"/>
              </a:rPr>
              <a:t>into a relational</a:t>
            </a:r>
            <a:r>
              <a:rPr lang="en-US" altLang="en-US" baseline="0" dirty="0">
                <a:latin typeface="Arial" panose="020B0604020202020204" pitchFamily="34" charset="0"/>
                <a:cs typeface="Arial" panose="020B0604020202020204" pitchFamily="34" charset="0"/>
              </a:rPr>
              <a:t> database design (relations, columns, primary and foreign keys).</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Next we proceed to physical design. We discuss this in the next few slides.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03601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0994436-7E43-46DD-906E-6D2115572488}"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 field</a:t>
            </a:r>
            <a:r>
              <a:rPr lang="en-US" altLang="en-US" baseline="0" dirty="0">
                <a:latin typeface="Arial" panose="020B0604020202020204" pitchFamily="34" charset="0"/>
                <a:cs typeface="Arial" panose="020B0604020202020204" pitchFamily="34" charset="0"/>
              </a:rPr>
              <a:t> is a column is an attribute. Often we use these terms interchangeably.</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Of course, we discussed attributes in E-R models, and attributes/columns in logical design. But at that time, we weren’t so concerned with some details. For example, we didn’t concern ourselves with data types. Now we will consider these.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58915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5D21BB-462B-44D9-B19D-8AA5DAD49401}"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93574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types are textual, numeric, date, objects</a:t>
            </a:r>
            <a:r>
              <a:rPr lang="en-US" baseline="0" dirty="0"/>
              <a:t> such as images, audio files, video files, Word documents, or other possible data formats. We can see similar data types in other database products, such as Microsoft Access, Microsoft SQL Server, </a:t>
            </a:r>
            <a:r>
              <a:rPr lang="en-US" baseline="0" dirty="0" err="1"/>
              <a:t>MySql</a:t>
            </a:r>
            <a:r>
              <a:rPr lang="en-US" baseline="0" dirty="0"/>
              <a:t> (an open source product), or IBM’s DB2.</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44</a:t>
            </a:fld>
            <a:endParaRPr lang="en-US" altLang="en-US"/>
          </a:p>
        </p:txBody>
      </p:sp>
    </p:spTree>
    <p:extLst>
      <p:ext uri="{BB962C8B-B14F-4D97-AF65-F5344CB8AC3E}">
        <p14:creationId xmlns:p14="http://schemas.microsoft.com/office/powerpoint/2010/main" val="1499274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talked about calculated attributes in</a:t>
            </a:r>
            <a:r>
              <a:rPr lang="en-US" baseline="0" dirty="0"/>
              <a:t> chapter 7, so it is possible that the E-R model captures the fact that an attribute is calculated and not stored. But if it is calculated, we need to implement the calculation when doing physical design.</a:t>
            </a:r>
          </a:p>
          <a:p>
            <a:endParaRPr lang="en-US" baseline="0" dirty="0"/>
          </a:p>
          <a:p>
            <a:r>
              <a:rPr lang="en-US" baseline="0" dirty="0"/>
              <a:t>Age is a classic example of a calculated field. It shouldn’t be stored. After all, a person’s age changes every day. It’s better to calculate it based on birth date and current date. Birth date would be stored, and any system will have a function to give the current date.</a:t>
            </a:r>
          </a:p>
          <a:p>
            <a:endParaRPr lang="en-US" baseline="0" dirty="0"/>
          </a:p>
          <a:p>
            <a:r>
              <a:rPr lang="en-US" baseline="0" dirty="0"/>
              <a:t>Question: Can you think of another type of field in an Employee table that would be calculated?</a:t>
            </a:r>
          </a:p>
          <a:p>
            <a:r>
              <a:rPr lang="en-US" baseline="0" dirty="0"/>
              <a:t>Answer: “Years Employed” may be an example, based on “Hire Date”.</a:t>
            </a:r>
          </a:p>
          <a:p>
            <a:r>
              <a:rPr lang="en-US" baseline="0" dirty="0"/>
              <a:t>	Another example may be “Tax to withdraw” based on stored data such as “Salary”, “</a:t>
            </a:r>
            <a:r>
              <a:rPr lang="en-US" baseline="0" dirty="0" err="1"/>
              <a:t>Nbr</a:t>
            </a:r>
            <a:r>
              <a:rPr lang="en-US" baseline="0" dirty="0"/>
              <a:t> Exemptions”, etc.</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45</a:t>
            </a:fld>
            <a:endParaRPr lang="en-US" altLang="en-US"/>
          </a:p>
        </p:txBody>
      </p:sp>
    </p:spTree>
    <p:extLst>
      <p:ext uri="{BB962C8B-B14F-4D97-AF65-F5344CB8AC3E}">
        <p14:creationId xmlns:p14="http://schemas.microsoft.com/office/powerpoint/2010/main" val="12323975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A298FB-5F4E-4E46-8A63-7445DCF692D5}"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 talked about some of this in chapter 8. For</a:t>
            </a:r>
            <a:r>
              <a:rPr lang="en-US" altLang="en-US" baseline="0" dirty="0">
                <a:latin typeface="Arial" panose="020B0604020202020204" pitchFamily="34" charset="0"/>
                <a:cs typeface="Arial" panose="020B0604020202020204" pitchFamily="34" charset="0"/>
              </a:rPr>
              <a:t> example, default values and range control fall within the category of domain constraints. Referential integrity has to do with the consistency between primary and foreign keys.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Some fields will allow null values and some will not.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Question: What field of ANY relation can NEVER be null?</a:t>
            </a:r>
          </a:p>
          <a:p>
            <a:pPr eaLnBrk="1" hangingPunct="1"/>
            <a:r>
              <a:rPr lang="en-US" altLang="en-US" baseline="0" dirty="0">
                <a:latin typeface="Arial" panose="020B0604020202020204" pitchFamily="34" charset="0"/>
                <a:cs typeface="Arial" panose="020B0604020202020204" pitchFamily="34" charset="0"/>
              </a:rPr>
              <a:t>Answer: The primary key.</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83255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2584FE-0940-48F8-997C-DA2E683DB655}"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Ironically, we</a:t>
            </a:r>
            <a:r>
              <a:rPr lang="en-US" altLang="en-US" baseline="0" dirty="0">
                <a:latin typeface="Arial" panose="020B0604020202020204" pitchFamily="34" charset="0"/>
                <a:cs typeface="Arial" panose="020B0604020202020204" pitchFamily="34" charset="0"/>
              </a:rPr>
              <a:t> may want to compromise on the data integrity that we gained through normalization. In other words, there may be a reason to allow some data duplication. Why? Because it is faster to query data that is in a single table than data that is spread in different tables. So, after normalizing the data, sometimes we denormalize a bit in order to improve system performance.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As with everything in life, database design involves tradeoffs. Here, we have a tradeoff between data integrity and system performance.</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By the way, a table is essentially the same as a relation. We often use the word “relation” when doing logical design and “table” when doing physical design.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8323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50</a:t>
            </a:fld>
            <a:endParaRPr lang="en-US" altLang="en-US"/>
          </a:p>
        </p:txBody>
      </p:sp>
    </p:spTree>
    <p:extLst>
      <p:ext uri="{BB962C8B-B14F-4D97-AF65-F5344CB8AC3E}">
        <p14:creationId xmlns:p14="http://schemas.microsoft.com/office/powerpoint/2010/main" val="14571307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6708FD-01F4-4C64-ACED-08BFB34C47DA}" type="slidenum">
              <a:rPr lang="en-US" altLang="en-US">
                <a:latin typeface="Tahoma" panose="020B0604030504040204" pitchFamily="34" charset="0"/>
              </a:rPr>
              <a:pPr eaLnBrk="1" hangingPunct="1"/>
              <a:t>51</a:t>
            </a:fld>
            <a:endParaRPr lang="en-US" altLang="en-US">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69760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53</a:t>
            </a:fld>
            <a:endParaRPr lang="en-US" altLang="en-US"/>
          </a:p>
        </p:txBody>
      </p:sp>
    </p:spTree>
    <p:extLst>
      <p:ext uri="{BB962C8B-B14F-4D97-AF65-F5344CB8AC3E}">
        <p14:creationId xmlns:p14="http://schemas.microsoft.com/office/powerpoint/2010/main" val="29341487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a:t>
            </a:r>
            <a:r>
              <a:rPr lang="en-US" baseline="0" dirty="0"/>
              <a:t> file organization to use depends on how you want to query and manipulate the data. There are always tradeoffs.</a:t>
            </a:r>
          </a:p>
          <a:p>
            <a:endParaRPr lang="en-US" baseline="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54</a:t>
            </a:fld>
            <a:endParaRPr lang="en-US" altLang="en-US"/>
          </a:p>
        </p:txBody>
      </p:sp>
    </p:spTree>
    <p:extLst>
      <p:ext uri="{BB962C8B-B14F-4D97-AF65-F5344CB8AC3E}">
        <p14:creationId xmlns:p14="http://schemas.microsoft.com/office/powerpoint/2010/main" val="4290512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a:t>
            </a:r>
            <a:r>
              <a:rPr lang="en-US" baseline="0" dirty="0"/>
              <a:t> of physical design is to decide which columns of a table should be indexed. The primary key is almost always indexed, but you may want to index other columns as well. </a:t>
            </a:r>
          </a:p>
          <a:p>
            <a:endParaRPr lang="en-US" baseline="0" dirty="0"/>
          </a:p>
          <a:p>
            <a:r>
              <a:rPr lang="en-US" baseline="0" dirty="0"/>
              <a:t>Columns that are going to be used to select rows in a lot of queries should be indexed. Primary keys are like this. </a:t>
            </a:r>
          </a:p>
          <a:p>
            <a:endParaRPr lang="en-US" baseline="0" dirty="0"/>
          </a:p>
          <a:p>
            <a:r>
              <a:rPr lang="en-US" baseline="0" dirty="0"/>
              <a:t>Another candidate would be a person’s name or a product’s name. Often we query based on name rather than primary key.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56</a:t>
            </a:fld>
            <a:endParaRPr lang="en-US" altLang="en-US"/>
          </a:p>
        </p:txBody>
      </p:sp>
    </p:spTree>
    <p:extLst>
      <p:ext uri="{BB962C8B-B14F-4D97-AF65-F5344CB8AC3E}">
        <p14:creationId xmlns:p14="http://schemas.microsoft.com/office/powerpoint/2010/main" val="35608135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#8 Designing Databases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#8 Designing Databases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#8 Designing Databases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#8 Designing Databases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#8 Designing Databases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#8 Designing Databases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#8 Designing Databases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#8 Designing Databases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#8 Designing Databases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#8 Designing Databases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#8 Designing Databases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#8 Designing Databases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8</a:t>
            </a:r>
          </a:p>
          <a:p>
            <a:pPr algn="ctr" fontAlgn="auto">
              <a:lnSpc>
                <a:spcPct val="110000"/>
              </a:lnSpc>
              <a:spcAft>
                <a:spcPts val="1200"/>
              </a:spcAft>
              <a:defRPr/>
            </a:pPr>
            <a:r>
              <a:rPr lang="de-DE" sz="2900" dirty="0" err="1">
                <a:solidFill>
                  <a:prstClr val="black"/>
                </a:solidFill>
                <a:effectLst/>
                <a:latin typeface="Times New Roman" panose="02020603050405020304" pitchFamily="18" charset="0"/>
                <a:cs typeface="Times New Roman" panose="02020603050405020304" pitchFamily="18" charset="0"/>
              </a:rPr>
              <a:t>Designing</a:t>
            </a:r>
            <a:r>
              <a:rPr lang="de-DE" sz="2900" dirty="0">
                <a:solidFill>
                  <a:prstClr val="black"/>
                </a:solidFill>
                <a:effectLst/>
                <a:latin typeface="Times New Roman" panose="02020603050405020304" pitchFamily="18" charset="0"/>
                <a:cs typeface="Times New Roman" panose="02020603050405020304" pitchFamily="18" charset="0"/>
              </a:rPr>
              <a:t> Databases</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dirty="0"/>
              <a:t>Learning Objectives</a:t>
            </a:r>
          </a:p>
        </p:txBody>
      </p:sp>
      <p:sp>
        <p:nvSpPr>
          <p:cNvPr id="3078"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400" dirty="0"/>
              <a:t>Describe the database design process, its outcomes, and the relational database model.</a:t>
            </a:r>
          </a:p>
          <a:p>
            <a:pPr eaLnBrk="1" hangingPunct="1">
              <a:buClr>
                <a:srgbClr val="BA2212"/>
              </a:buClr>
              <a:buFont typeface="Wingdings" panose="05000000000000000000" pitchFamily="2" charset="2"/>
              <a:buChar char="ü"/>
            </a:pPr>
            <a:r>
              <a:rPr lang="en-US" altLang="en-US" sz="2400" dirty="0"/>
              <a:t>Describe normalization and the rules for second and third normal form.</a:t>
            </a:r>
          </a:p>
          <a:p>
            <a:pPr eaLnBrk="1" hangingPunct="1">
              <a:buClr>
                <a:srgbClr val="BA2212"/>
              </a:buClr>
              <a:buFont typeface="Wingdings" panose="05000000000000000000" pitchFamily="2" charset="2"/>
              <a:buChar char="ü"/>
            </a:pPr>
            <a:r>
              <a:rPr lang="en-US" altLang="en-US" sz="2400" dirty="0"/>
              <a:t>Transform an entity-relationship (E-R) diagram into an equivalent set of well-structured (normalized) relations.</a:t>
            </a:r>
          </a:p>
          <a:p>
            <a:pPr eaLnBrk="1" hangingPunct="1">
              <a:buClr>
                <a:srgbClr val="BA2212"/>
              </a:buClr>
              <a:buFont typeface="Wingdings" panose="05000000000000000000" pitchFamily="2" charset="2"/>
              <a:buChar char="ü"/>
            </a:pPr>
            <a:r>
              <a:rPr lang="en-US" altLang="en-US" sz="2400" dirty="0"/>
              <a:t>Merge normalized relations from separate user views into a consolidated set of well-structured relations.</a:t>
            </a:r>
          </a:p>
          <a:p>
            <a:pPr eaLnBrk="1" hangingPunct="1">
              <a:buClr>
                <a:srgbClr val="BA2212"/>
              </a:buClr>
              <a:buFont typeface="Wingdings" panose="05000000000000000000" pitchFamily="2" charset="2"/>
              <a:buChar char="ü"/>
            </a:pPr>
            <a:endParaRPr lang="en-US" altLang="en-US" sz="2400" dirty="0"/>
          </a:p>
        </p:txBody>
      </p:sp>
      <p:pic>
        <p:nvPicPr>
          <p:cNvPr id="4" name="Grafik 3">
            <a:extLst>
              <a:ext uri="{FF2B5EF4-FFF2-40B4-BE49-F238E27FC236}">
                <a16:creationId xmlns:a16="http://schemas.microsoft.com/office/drawing/2014/main" id="{CE938F9A-EC52-48B5-94FB-3CB2C1EC33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5825337-9C43-44AD-83EE-0EF5695BA7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23B6948-B120-451A-9EA0-36414D8919D8}"/>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5575F3E-F7D1-49B0-A1B5-0FC54ABCAEEC}"/>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234017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pPr eaLnBrk="1" hangingPunct="1"/>
            <a:r>
              <a:rPr lang="en-US" altLang="en-US" dirty="0"/>
              <a:t>Learning Objectives (Cont.)</a:t>
            </a:r>
          </a:p>
        </p:txBody>
      </p:sp>
      <p:sp>
        <p:nvSpPr>
          <p:cNvPr id="4102"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400" dirty="0"/>
              <a:t>Describe physical database design concepts:</a:t>
            </a:r>
          </a:p>
          <a:p>
            <a:pPr lvl="1" eaLnBrk="1" hangingPunct="1">
              <a:buClr>
                <a:srgbClr val="BA2212"/>
              </a:buClr>
              <a:buFont typeface="Wingdings" panose="05000000000000000000" pitchFamily="2" charset="2"/>
              <a:buChar char="ü"/>
            </a:pPr>
            <a:r>
              <a:rPr lang="en-US" altLang="en-US" sz="2400" dirty="0"/>
              <a:t>Choose storage formats for fields in database tables.</a:t>
            </a:r>
          </a:p>
          <a:p>
            <a:pPr lvl="1" eaLnBrk="1" hangingPunct="1">
              <a:buClr>
                <a:srgbClr val="BA2212"/>
              </a:buClr>
              <a:buFont typeface="Wingdings" panose="05000000000000000000" pitchFamily="2" charset="2"/>
              <a:buChar char="ü"/>
            </a:pPr>
            <a:r>
              <a:rPr lang="en-US" altLang="en-US" sz="2400" dirty="0"/>
              <a:t>Translate well-structured relations into efficient database tables.</a:t>
            </a:r>
          </a:p>
          <a:p>
            <a:pPr lvl="1" eaLnBrk="1" hangingPunct="1">
              <a:buClr>
                <a:srgbClr val="BA2212"/>
              </a:buClr>
              <a:buFont typeface="Wingdings" panose="05000000000000000000" pitchFamily="2" charset="2"/>
              <a:buChar char="ü"/>
            </a:pPr>
            <a:r>
              <a:rPr lang="en-US" altLang="en-US" sz="2400" dirty="0"/>
              <a:t>Explain when to use different types of file organizations to store computer files.</a:t>
            </a:r>
          </a:p>
          <a:p>
            <a:pPr lvl="1" eaLnBrk="1" hangingPunct="1">
              <a:buClr>
                <a:srgbClr val="BA2212"/>
              </a:buClr>
              <a:buFont typeface="Wingdings" panose="05000000000000000000" pitchFamily="2" charset="2"/>
              <a:buChar char="ü"/>
            </a:pPr>
            <a:r>
              <a:rPr lang="en-US" altLang="en-US" sz="2400" dirty="0"/>
              <a:t>Describe the purpose of indexes and the important considerations in selecting attributes to be indexed.</a:t>
            </a:r>
          </a:p>
        </p:txBody>
      </p:sp>
      <p:pic>
        <p:nvPicPr>
          <p:cNvPr id="4" name="Grafik 3">
            <a:extLst>
              <a:ext uri="{FF2B5EF4-FFF2-40B4-BE49-F238E27FC236}">
                <a16:creationId xmlns:a16="http://schemas.microsoft.com/office/drawing/2014/main" id="{DD31ADF1-F9BE-4B02-80DB-90A3F6A4B2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C786866-4031-46E3-9BBA-85E2AC82C9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8E69654-8BC2-496D-BF37-A76F91F209C9}"/>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6175E24-AFF3-455A-A705-4C483BA5A7DA}"/>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130453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857250"/>
            <a:ext cx="5800725" cy="542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itle 1"/>
          <p:cNvSpPr>
            <a:spLocks noGrp="1"/>
          </p:cNvSpPr>
          <p:nvPr>
            <p:ph type="title"/>
          </p:nvPr>
        </p:nvSpPr>
        <p:spPr/>
        <p:txBody>
          <a:bodyPr/>
          <a:lstStyle/>
          <a:p>
            <a:pPr eaLnBrk="1" hangingPunct="1"/>
            <a:r>
              <a:rPr lang="en-US" altLang="en-US" dirty="0"/>
              <a:t>Introduction</a:t>
            </a:r>
          </a:p>
        </p:txBody>
      </p:sp>
      <p:sp>
        <p:nvSpPr>
          <p:cNvPr id="5127" name="Rectangle 8"/>
          <p:cNvSpPr>
            <a:spLocks noChangeArrowheads="1"/>
          </p:cNvSpPr>
          <p:nvPr/>
        </p:nvSpPr>
        <p:spPr bwMode="auto">
          <a:xfrm>
            <a:off x="609600" y="2590800"/>
            <a:ext cx="2667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9-1</a:t>
            </a:r>
          </a:p>
          <a:p>
            <a:pPr eaLnBrk="1" hangingPunct="1"/>
            <a:r>
              <a:rPr lang="en-US" altLang="en-US"/>
              <a:t>Systems development life cycle with design phase highlighted</a:t>
            </a:r>
          </a:p>
        </p:txBody>
      </p:sp>
      <p:pic>
        <p:nvPicPr>
          <p:cNvPr id="5" name="Grafik 4">
            <a:extLst>
              <a:ext uri="{FF2B5EF4-FFF2-40B4-BE49-F238E27FC236}">
                <a16:creationId xmlns:a16="http://schemas.microsoft.com/office/drawing/2014/main" id="{551E0769-1D38-48B8-9D03-0D29865DEB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CD3A8099-ECE7-4C6D-85E8-D430DBF88B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A989C02-9369-4CD3-904F-53257128E4A9}"/>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F21BAE82-A8CA-4D0B-B722-7DC17B56D67E}"/>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2169499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p:txBody>
          <a:bodyPr/>
          <a:lstStyle/>
          <a:p>
            <a:pPr eaLnBrk="1" hangingPunct="1"/>
            <a:r>
              <a:rPr lang="en-US" altLang="en-US" dirty="0"/>
              <a:t>Database Design</a:t>
            </a:r>
          </a:p>
        </p:txBody>
      </p:sp>
      <p:sp>
        <p:nvSpPr>
          <p:cNvPr id="6150" name="Rectangle 3"/>
          <p:cNvSpPr>
            <a:spLocks noGrp="1" noChangeArrowheads="1"/>
          </p:cNvSpPr>
          <p:nvPr>
            <p:ph type="body" idx="1"/>
          </p:nvPr>
        </p:nvSpPr>
        <p:spPr>
          <a:xfrm>
            <a:off x="304800" y="1600200"/>
            <a:ext cx="8229600" cy="3886200"/>
          </a:xfrm>
        </p:spPr>
        <p:txBody>
          <a:bodyPr>
            <a:normAutofit lnSpcReduction="10000"/>
          </a:bodyPr>
          <a:lstStyle/>
          <a:p>
            <a:pPr marL="457200" indent="-457200" eaLnBrk="1" hangingPunct="1"/>
            <a:r>
              <a:rPr lang="en-US" altLang="en-US" sz="2800" dirty="0"/>
              <a:t>File and database design occurs in two steps.</a:t>
            </a:r>
          </a:p>
          <a:p>
            <a:pPr marL="857250" lvl="1" indent="-457200" eaLnBrk="1" hangingPunct="1">
              <a:buFont typeface="Arial" panose="020B0604020202020204" pitchFamily="34" charset="0"/>
              <a:buAutoNum type="arabicPeriod"/>
            </a:pPr>
            <a:r>
              <a:rPr lang="en-US" altLang="en-US" sz="2400" dirty="0"/>
              <a:t>Develop a logical database model, which describes data using notation that corresponds to a data organization used by a database management system.</a:t>
            </a:r>
          </a:p>
          <a:p>
            <a:pPr marL="1257300" lvl="2" indent="-457200" eaLnBrk="1" hangingPunct="1"/>
            <a:r>
              <a:rPr lang="en-US" altLang="en-US" sz="2000" dirty="0"/>
              <a:t>Relational database model</a:t>
            </a:r>
          </a:p>
          <a:p>
            <a:pPr marL="857250" lvl="1" indent="-457200" eaLnBrk="1" hangingPunct="1">
              <a:buFont typeface="Arial" panose="020B0604020202020204" pitchFamily="34" charset="0"/>
              <a:buAutoNum type="arabicPeriod"/>
            </a:pPr>
            <a:r>
              <a:rPr lang="en-US" altLang="en-US" sz="2400" dirty="0"/>
              <a:t>Prescribe the technical specifications for computer files and databases in which to store the data.</a:t>
            </a:r>
          </a:p>
          <a:p>
            <a:pPr marL="1257300" lvl="2" indent="-457200" eaLnBrk="1" hangingPunct="1"/>
            <a:r>
              <a:rPr lang="en-US" altLang="en-US" sz="2000" dirty="0"/>
              <a:t>Physical database design provides specifications</a:t>
            </a:r>
          </a:p>
          <a:p>
            <a:pPr marL="457200" indent="-457200" eaLnBrk="1" hangingPunct="1"/>
            <a:r>
              <a:rPr lang="en-US" altLang="en-US" sz="2800" dirty="0"/>
              <a:t>Logical and physical database design in parallel with other system design steps</a:t>
            </a:r>
          </a:p>
        </p:txBody>
      </p:sp>
      <p:pic>
        <p:nvPicPr>
          <p:cNvPr id="4" name="Grafik 3">
            <a:extLst>
              <a:ext uri="{FF2B5EF4-FFF2-40B4-BE49-F238E27FC236}">
                <a16:creationId xmlns:a16="http://schemas.microsoft.com/office/drawing/2014/main" id="{76AAA7BB-1194-4C38-9AC2-BC9F1F719C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A65B2A4-8CED-46D3-B530-88431BBC89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385D92B-7907-4DB4-883A-BD076E06B355}"/>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8B314147-E82D-47D5-9286-8190552F27BD}"/>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12864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
          <p:cNvSpPr>
            <a:spLocks noGrp="1"/>
          </p:cNvSpPr>
          <p:nvPr>
            <p:ph type="title"/>
          </p:nvPr>
        </p:nvSpPr>
        <p:spPr>
          <a:xfrm>
            <a:off x="457200" y="228600"/>
            <a:ext cx="8229600" cy="838200"/>
          </a:xfrm>
        </p:spPr>
        <p:txBody>
          <a:bodyPr anchor="ctr">
            <a:normAutofit/>
          </a:bodyPr>
          <a:lstStyle/>
          <a:p>
            <a:r>
              <a:rPr lang="en-US" altLang="en-US" dirty="0"/>
              <a:t>The Process of Database Design</a:t>
            </a:r>
          </a:p>
        </p:txBody>
      </p:sp>
      <p:pic>
        <p:nvPicPr>
          <p:cNvPr id="7174" name="Picture 6" descr="Noname.bm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143000"/>
            <a:ext cx="6480175"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ectangle 7"/>
          <p:cNvSpPr>
            <a:spLocks noChangeArrowheads="1"/>
          </p:cNvSpPr>
          <p:nvPr/>
        </p:nvSpPr>
        <p:spPr bwMode="auto">
          <a:xfrm>
            <a:off x="609600" y="5562600"/>
            <a:ext cx="8001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9-2</a:t>
            </a:r>
          </a:p>
          <a:p>
            <a:pPr eaLnBrk="1" hangingPunct="1"/>
            <a:r>
              <a:rPr lang="en-US" altLang="en-US"/>
              <a:t>Relationship between data modeling and the systems development life cycle</a:t>
            </a:r>
          </a:p>
        </p:txBody>
      </p:sp>
      <p:pic>
        <p:nvPicPr>
          <p:cNvPr id="5" name="Grafik 4">
            <a:extLst>
              <a:ext uri="{FF2B5EF4-FFF2-40B4-BE49-F238E27FC236}">
                <a16:creationId xmlns:a16="http://schemas.microsoft.com/office/drawing/2014/main" id="{5741AD07-1541-47F3-B347-C258CEA20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8DED4F35-B867-418A-B7F1-CC33DD71E0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82E7E9A-A2B3-4868-9FCE-7DADFC7516F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0F1E4500-4C03-4326-89CF-D382A142BC8B}"/>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44208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76200" y="76200"/>
            <a:ext cx="8686800" cy="990600"/>
          </a:xfrm>
        </p:spPr>
        <p:txBody>
          <a:bodyPr/>
          <a:lstStyle/>
          <a:p>
            <a:pPr eaLnBrk="1" hangingPunct="1"/>
            <a:r>
              <a:rPr lang="en-US" altLang="en-US" dirty="0"/>
              <a:t>The Process of Database Design (Cont.)</a:t>
            </a:r>
          </a:p>
        </p:txBody>
      </p:sp>
      <p:sp>
        <p:nvSpPr>
          <p:cNvPr id="8198" name="Rectangle 3"/>
          <p:cNvSpPr>
            <a:spLocks noGrp="1" noChangeArrowheads="1"/>
          </p:cNvSpPr>
          <p:nvPr>
            <p:ph type="body" idx="1"/>
          </p:nvPr>
        </p:nvSpPr>
        <p:spPr/>
        <p:txBody>
          <a:bodyPr/>
          <a:lstStyle/>
          <a:p>
            <a:pPr marL="457200" indent="-457200" eaLnBrk="1" hangingPunct="1"/>
            <a:r>
              <a:rPr lang="en-US" altLang="en-US" sz="2800" dirty="0"/>
              <a:t>Four key steps in logical database modeling and design:</a:t>
            </a:r>
          </a:p>
          <a:p>
            <a:pPr marL="857250" lvl="1" indent="-457200" eaLnBrk="1" hangingPunct="1">
              <a:buFont typeface="Arial" panose="020B0604020202020204" pitchFamily="34" charset="0"/>
              <a:buAutoNum type="arabicPeriod"/>
            </a:pPr>
            <a:r>
              <a:rPr lang="en-US" altLang="en-US" sz="2000" dirty="0"/>
              <a:t>Develop a logical data model for each known user interface for the application using normalization principles.</a:t>
            </a:r>
          </a:p>
          <a:p>
            <a:pPr marL="857250" lvl="1" indent="-457200" eaLnBrk="1" hangingPunct="1">
              <a:buFont typeface="Arial" panose="020B0604020202020204" pitchFamily="34" charset="0"/>
              <a:buAutoNum type="arabicPeriod"/>
            </a:pPr>
            <a:r>
              <a:rPr lang="en-US" altLang="en-US" sz="2000" dirty="0"/>
              <a:t>Combine normalized data requirements from all user interfaces into one consolidated logical database model (view integration).</a:t>
            </a:r>
          </a:p>
          <a:p>
            <a:pPr marL="857250" lvl="1" indent="-457200" eaLnBrk="1" hangingPunct="1">
              <a:buFont typeface="Arial" panose="020B0604020202020204" pitchFamily="34" charset="0"/>
              <a:buAutoNum type="arabicPeriod"/>
            </a:pPr>
            <a:r>
              <a:rPr lang="en-US" altLang="en-US" sz="2000" dirty="0"/>
              <a:t>Translate the conceptual E-R data model for the application into normalized data requirements.</a:t>
            </a:r>
          </a:p>
          <a:p>
            <a:pPr marL="857250" lvl="1" indent="-457200" eaLnBrk="1" hangingPunct="1">
              <a:buFont typeface="Arial" panose="020B0604020202020204" pitchFamily="34" charset="0"/>
              <a:buAutoNum type="arabicPeriod"/>
            </a:pPr>
            <a:r>
              <a:rPr lang="en-US" altLang="en-US" sz="2000" dirty="0"/>
              <a:t>Compare the consolidated logical database design with the translated E-R model and produce one final logical database model for the application.</a:t>
            </a:r>
          </a:p>
        </p:txBody>
      </p:sp>
      <p:pic>
        <p:nvPicPr>
          <p:cNvPr id="4" name="Grafik 3">
            <a:extLst>
              <a:ext uri="{FF2B5EF4-FFF2-40B4-BE49-F238E27FC236}">
                <a16:creationId xmlns:a16="http://schemas.microsoft.com/office/drawing/2014/main" id="{E8F75C86-E56C-4632-A924-D1A58083BE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BB29BEF-66DD-452B-B12C-662A51DE24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AF6714E-DE11-4210-80CD-9474472E770F}"/>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B0B0882-F064-4502-AD41-E4292E6FDFA7}"/>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16223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p:txBody>
          <a:bodyPr/>
          <a:lstStyle/>
          <a:p>
            <a:pPr eaLnBrk="1" hangingPunct="1"/>
            <a:r>
              <a:rPr lang="en-US" altLang="en-US" dirty="0"/>
              <a:t>Physical Database Design</a:t>
            </a:r>
          </a:p>
        </p:txBody>
      </p:sp>
      <p:sp>
        <p:nvSpPr>
          <p:cNvPr id="9222" name="Rectangle 3"/>
          <p:cNvSpPr>
            <a:spLocks noGrp="1" noChangeArrowheads="1"/>
          </p:cNvSpPr>
          <p:nvPr>
            <p:ph type="body" idx="1"/>
          </p:nvPr>
        </p:nvSpPr>
        <p:spPr>
          <a:xfrm>
            <a:off x="457200" y="1905000"/>
            <a:ext cx="8229600" cy="3962400"/>
          </a:xfrm>
        </p:spPr>
        <p:txBody>
          <a:bodyPr>
            <a:normAutofit lnSpcReduction="10000"/>
          </a:bodyPr>
          <a:lstStyle/>
          <a:p>
            <a:pPr marL="457200" indent="-457200" eaLnBrk="1" hangingPunct="1">
              <a:defRPr/>
            </a:pPr>
            <a:r>
              <a:rPr lang="en-US" altLang="en-US" sz="2800" spc="-100" dirty="0"/>
              <a:t>Key physical database design decisions include:</a:t>
            </a:r>
          </a:p>
          <a:p>
            <a:pPr marL="857250" lvl="1" indent="-457200" eaLnBrk="1" hangingPunct="1">
              <a:defRPr/>
            </a:pPr>
            <a:r>
              <a:rPr lang="en-US" altLang="en-US" sz="2400" dirty="0"/>
              <a:t>Choosing a storage format for each attribute from the logical database model.</a:t>
            </a:r>
          </a:p>
          <a:p>
            <a:pPr marL="857250" lvl="1" indent="-457200" eaLnBrk="1" hangingPunct="1">
              <a:defRPr/>
            </a:pPr>
            <a:r>
              <a:rPr lang="en-US" altLang="en-US" sz="2400" dirty="0"/>
              <a:t>Grouping attributes from the logical database model into physical records.</a:t>
            </a:r>
          </a:p>
          <a:p>
            <a:pPr marL="857250" lvl="1" indent="-457200" eaLnBrk="1" hangingPunct="1">
              <a:defRPr/>
            </a:pPr>
            <a:r>
              <a:rPr lang="en-US" altLang="en-US" sz="2400" dirty="0"/>
              <a:t>Arranging related records in secondary memory (hard disks and magnetic tapes) so that records can be stored, retrieved and updated rapidly.</a:t>
            </a:r>
          </a:p>
          <a:p>
            <a:pPr marL="857250" lvl="1" indent="-457200" eaLnBrk="1" hangingPunct="1">
              <a:defRPr/>
            </a:pPr>
            <a:r>
              <a:rPr lang="en-US" altLang="en-US" sz="2400" dirty="0"/>
              <a:t>Selecting media and structures for storing data to make access more efficient.</a:t>
            </a:r>
          </a:p>
        </p:txBody>
      </p:sp>
      <p:pic>
        <p:nvPicPr>
          <p:cNvPr id="4" name="Grafik 3">
            <a:extLst>
              <a:ext uri="{FF2B5EF4-FFF2-40B4-BE49-F238E27FC236}">
                <a16:creationId xmlns:a16="http://schemas.microsoft.com/office/drawing/2014/main" id="{A5890956-0256-4FB0-8A75-21881101A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D1135C2-4A05-4CFE-9764-67EB1A411C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B528AC0-04BE-4D83-A8C6-91EEF02732A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03F6991-31D2-41F6-A382-1B01F474B2F5}"/>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350138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685800" y="304800"/>
            <a:ext cx="7772400" cy="838200"/>
          </a:xfrm>
        </p:spPr>
        <p:txBody>
          <a:bodyPr/>
          <a:lstStyle/>
          <a:p>
            <a:pPr eaLnBrk="1" hangingPunct="1"/>
            <a:r>
              <a:rPr lang="en-US" altLang="en-US" dirty="0"/>
              <a:t>Deliverables and Outcomes</a:t>
            </a:r>
          </a:p>
        </p:txBody>
      </p:sp>
      <p:sp>
        <p:nvSpPr>
          <p:cNvPr id="10246" name="Rectangle 3"/>
          <p:cNvSpPr>
            <a:spLocks noGrp="1" noChangeArrowheads="1"/>
          </p:cNvSpPr>
          <p:nvPr>
            <p:ph type="body" idx="1"/>
          </p:nvPr>
        </p:nvSpPr>
        <p:spPr>
          <a:xfrm>
            <a:off x="838200" y="1447800"/>
            <a:ext cx="7772400" cy="4724400"/>
          </a:xfrm>
        </p:spPr>
        <p:txBody>
          <a:bodyPr/>
          <a:lstStyle/>
          <a:p>
            <a:pPr eaLnBrk="1" hangingPunct="1"/>
            <a:r>
              <a:rPr lang="en-US" altLang="en-US" dirty="0"/>
              <a:t>Logical database design</a:t>
            </a:r>
          </a:p>
          <a:p>
            <a:pPr lvl="1" eaLnBrk="1" hangingPunct="1"/>
            <a:r>
              <a:rPr lang="en-US" altLang="en-US" sz="2400" dirty="0"/>
              <a:t>Must account for every data element on a system input or output</a:t>
            </a:r>
          </a:p>
          <a:p>
            <a:pPr lvl="2" eaLnBrk="1" hangingPunct="1"/>
            <a:r>
              <a:rPr lang="en-US" altLang="en-US" sz="2000" dirty="0"/>
              <a:t>Normalized relations are the primary deliverable.</a:t>
            </a:r>
          </a:p>
          <a:p>
            <a:pPr eaLnBrk="1" hangingPunct="1"/>
            <a:r>
              <a:rPr lang="en-US" altLang="en-US" dirty="0"/>
              <a:t>Physical database design</a:t>
            </a:r>
          </a:p>
          <a:p>
            <a:pPr lvl="1" eaLnBrk="1" hangingPunct="1"/>
            <a:r>
              <a:rPr lang="en-US" altLang="en-US" sz="2400" dirty="0"/>
              <a:t>Converts relations into database tables</a:t>
            </a:r>
          </a:p>
          <a:p>
            <a:pPr lvl="2" eaLnBrk="1" hangingPunct="1"/>
            <a:r>
              <a:rPr lang="en-US" altLang="en-US" sz="2000" dirty="0"/>
              <a:t>Programmers and database analysts code the definitions of the database.</a:t>
            </a:r>
          </a:p>
          <a:p>
            <a:pPr lvl="2" eaLnBrk="1" hangingPunct="1"/>
            <a:r>
              <a:rPr lang="en-US" altLang="en-US" sz="2000" dirty="0"/>
              <a:t>Written in Structured Query Language (SQL) </a:t>
            </a:r>
          </a:p>
        </p:txBody>
      </p:sp>
      <p:pic>
        <p:nvPicPr>
          <p:cNvPr id="4" name="Grafik 3">
            <a:extLst>
              <a:ext uri="{FF2B5EF4-FFF2-40B4-BE49-F238E27FC236}">
                <a16:creationId xmlns:a16="http://schemas.microsoft.com/office/drawing/2014/main" id="{3A1F06DD-CEC2-4ED1-A571-026A3E1DFE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8781C77-9E7D-4CAA-80CC-E0E9C0269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9BF4155-17DC-4746-8569-D51A37703706}"/>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7EF28D43-FED7-4ACC-8C09-6FF3E459ABDA}"/>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51417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a:xfrm>
            <a:off x="609600" y="228600"/>
            <a:ext cx="7772400" cy="1143000"/>
          </a:xfrm>
        </p:spPr>
        <p:txBody>
          <a:bodyPr anchor="ctr"/>
          <a:lstStyle/>
          <a:p>
            <a:pPr eaLnBrk="1" hangingPunct="1"/>
            <a:r>
              <a:rPr lang="en-US" altLang="en-US" dirty="0"/>
              <a:t>Relational Database Model</a:t>
            </a:r>
          </a:p>
        </p:txBody>
      </p:sp>
      <p:sp>
        <p:nvSpPr>
          <p:cNvPr id="12294" name="Rectangle 3"/>
          <p:cNvSpPr>
            <a:spLocks noGrp="1" noChangeArrowheads="1"/>
          </p:cNvSpPr>
          <p:nvPr>
            <p:ph type="body" idx="1"/>
          </p:nvPr>
        </p:nvSpPr>
        <p:spPr>
          <a:xfrm>
            <a:off x="685800" y="1828800"/>
            <a:ext cx="7772400" cy="4114800"/>
          </a:xfrm>
        </p:spPr>
        <p:txBody>
          <a:bodyPr/>
          <a:lstStyle/>
          <a:p>
            <a:pPr eaLnBrk="1" hangingPunct="1"/>
            <a:r>
              <a:rPr lang="en-US" altLang="en-US" b="1"/>
              <a:t>Relational database model</a:t>
            </a:r>
            <a:r>
              <a:rPr lang="en-US" altLang="en-US"/>
              <a:t>: data represented as a set of related tables or relations</a:t>
            </a:r>
          </a:p>
          <a:p>
            <a:pPr eaLnBrk="1" hangingPunct="1"/>
            <a:r>
              <a:rPr lang="en-US" altLang="en-US" b="1"/>
              <a:t>Relation</a:t>
            </a:r>
            <a:r>
              <a:rPr lang="en-US" altLang="en-US"/>
              <a:t>: a named, two-dimensional table of data; each relation consists of a set of named columns and an arbitrary number of unnamed rows</a:t>
            </a:r>
          </a:p>
        </p:txBody>
      </p:sp>
      <p:pic>
        <p:nvPicPr>
          <p:cNvPr id="4" name="Grafik 3">
            <a:extLst>
              <a:ext uri="{FF2B5EF4-FFF2-40B4-BE49-F238E27FC236}">
                <a16:creationId xmlns:a16="http://schemas.microsoft.com/office/drawing/2014/main" id="{634C3011-C2DF-4FD5-93B0-3E930D2BAB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34EC4B5-96A3-42A8-B221-CED4776F8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7E72D76-D517-446D-9B53-035CE5B4036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64877075-B08D-4E1A-999C-BDCBBB300D97}"/>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1467003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6" descr="Noname.bm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57200"/>
            <a:ext cx="73152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7"/>
          <p:cNvSpPr>
            <a:spLocks noChangeArrowheads="1"/>
          </p:cNvSpPr>
          <p:nvPr/>
        </p:nvSpPr>
        <p:spPr bwMode="auto">
          <a:xfrm>
            <a:off x="6248400" y="914400"/>
            <a:ext cx="2362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9-3</a:t>
            </a:r>
            <a:r>
              <a:rPr lang="en-US" altLang="en-US"/>
              <a:t> (d) </a:t>
            </a:r>
          </a:p>
          <a:p>
            <a:pPr eaLnBrk="1" hangingPunct="1"/>
            <a:r>
              <a:rPr lang="en-US" altLang="en-US"/>
              <a:t>Conceptual data model and transformed relations</a:t>
            </a:r>
          </a:p>
        </p:txBody>
      </p:sp>
      <p:pic>
        <p:nvPicPr>
          <p:cNvPr id="4" name="Grafik 3">
            <a:extLst>
              <a:ext uri="{FF2B5EF4-FFF2-40B4-BE49-F238E27FC236}">
                <a16:creationId xmlns:a16="http://schemas.microsoft.com/office/drawing/2014/main" id="{3304220D-A9E5-4CFB-9A88-F1DC340428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55B83F4-8D10-4C92-8D68-534A66F0E7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65E986B-9725-4088-A381-BE1EAAB87D99}"/>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470502E-B6B8-4149-B87B-4985BF87EBFF}"/>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280499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609600" y="457200"/>
            <a:ext cx="7772400" cy="838200"/>
          </a:xfrm>
        </p:spPr>
        <p:txBody>
          <a:bodyPr anchor="ctr">
            <a:normAutofit/>
          </a:bodyPr>
          <a:lstStyle/>
          <a:p>
            <a:pPr eaLnBrk="1" hangingPunct="1">
              <a:defRPr/>
            </a:pPr>
            <a:r>
              <a:rPr lang="en-US" altLang="en-US" spc="-150" dirty="0"/>
              <a:t>Relational Database Model (Cont.)</a:t>
            </a:r>
          </a:p>
        </p:txBody>
      </p:sp>
      <p:sp>
        <p:nvSpPr>
          <p:cNvPr id="13318" name="Rectangle 3"/>
          <p:cNvSpPr>
            <a:spLocks noGrp="1" noChangeArrowheads="1"/>
          </p:cNvSpPr>
          <p:nvPr>
            <p:ph type="body" idx="1"/>
          </p:nvPr>
        </p:nvSpPr>
        <p:spPr>
          <a:xfrm>
            <a:off x="762000" y="1524000"/>
            <a:ext cx="7772400" cy="4419600"/>
          </a:xfrm>
        </p:spPr>
        <p:txBody>
          <a:bodyPr/>
          <a:lstStyle/>
          <a:p>
            <a:pPr eaLnBrk="1" hangingPunct="1"/>
            <a:r>
              <a:rPr lang="en-US" altLang="en-US" sz="2800"/>
              <a:t>Relations have several properties that distinguish them from nonrelational tables:</a:t>
            </a:r>
          </a:p>
          <a:p>
            <a:pPr lvl="1" eaLnBrk="1" hangingPunct="1"/>
            <a:r>
              <a:rPr lang="en-US" altLang="en-US" sz="2400"/>
              <a:t>Entries in cells are simple.</a:t>
            </a:r>
          </a:p>
          <a:p>
            <a:pPr lvl="1" eaLnBrk="1" hangingPunct="1"/>
            <a:r>
              <a:rPr lang="en-US" altLang="en-US" sz="2400"/>
              <a:t>Entries in columns are from the same set of values.</a:t>
            </a:r>
          </a:p>
          <a:p>
            <a:pPr lvl="1" eaLnBrk="1" hangingPunct="1"/>
            <a:r>
              <a:rPr lang="en-US" altLang="en-US" sz="2400"/>
              <a:t>Each row is unique.</a:t>
            </a:r>
          </a:p>
          <a:p>
            <a:pPr lvl="1" eaLnBrk="1" hangingPunct="1"/>
            <a:r>
              <a:rPr lang="en-US" altLang="en-US" sz="2400"/>
              <a:t>The sequence of columns can be interchanged without changing the meaning or use of the relation.</a:t>
            </a:r>
          </a:p>
          <a:p>
            <a:pPr lvl="1" eaLnBrk="1" hangingPunct="1"/>
            <a:r>
              <a:rPr lang="en-US" altLang="en-US" sz="2400"/>
              <a:t>The rows may be interchanged or stored in any sequence.</a:t>
            </a:r>
          </a:p>
        </p:txBody>
      </p:sp>
      <p:pic>
        <p:nvPicPr>
          <p:cNvPr id="4" name="Grafik 3">
            <a:extLst>
              <a:ext uri="{FF2B5EF4-FFF2-40B4-BE49-F238E27FC236}">
                <a16:creationId xmlns:a16="http://schemas.microsoft.com/office/drawing/2014/main" id="{0E2BE46A-0B94-4B12-B430-EE53E0A3C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F286349-6000-409E-9AA0-A062417425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DC6FB70-02D0-4F11-A3AE-7E02280441F5}"/>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D574AEDD-5D02-49E5-A7E8-EBFB417AB7CB}"/>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200360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a:xfrm>
            <a:off x="381000" y="145744"/>
            <a:ext cx="8229600" cy="838200"/>
          </a:xfrm>
        </p:spPr>
        <p:txBody>
          <a:bodyPr>
            <a:normAutofit/>
          </a:bodyPr>
          <a:lstStyle/>
          <a:p>
            <a:pPr eaLnBrk="1" hangingPunct="1"/>
            <a:r>
              <a:rPr lang="en-US" altLang="en-US" dirty="0"/>
              <a:t>Well-Structured Relation and Primary Keys</a:t>
            </a:r>
          </a:p>
        </p:txBody>
      </p:sp>
      <p:sp>
        <p:nvSpPr>
          <p:cNvPr id="14342" name="Rectangle 3"/>
          <p:cNvSpPr>
            <a:spLocks noGrp="1" noChangeArrowheads="1"/>
          </p:cNvSpPr>
          <p:nvPr>
            <p:ph type="body" idx="1"/>
          </p:nvPr>
        </p:nvSpPr>
        <p:spPr>
          <a:xfrm>
            <a:off x="838200" y="1981200"/>
            <a:ext cx="7772400" cy="4114800"/>
          </a:xfrm>
        </p:spPr>
        <p:txBody>
          <a:bodyPr/>
          <a:lstStyle/>
          <a:p>
            <a:pPr eaLnBrk="1" hangingPunct="1"/>
            <a:r>
              <a:rPr lang="en-US" altLang="en-US" sz="2400" b="1"/>
              <a:t>Well-Structured Relation (</a:t>
            </a:r>
            <a:r>
              <a:rPr lang="en-US" altLang="en-US" sz="2400"/>
              <a:t>or</a:t>
            </a:r>
            <a:r>
              <a:rPr lang="en-US" altLang="en-US" sz="2400" b="1"/>
              <a:t> table)</a:t>
            </a:r>
          </a:p>
          <a:p>
            <a:pPr lvl="1" eaLnBrk="1" hangingPunct="1"/>
            <a:r>
              <a:rPr lang="en-US" altLang="en-US" sz="2000"/>
              <a:t>A relation that contains a minimum amount of redundancy</a:t>
            </a:r>
          </a:p>
          <a:p>
            <a:pPr lvl="1" eaLnBrk="1" hangingPunct="1"/>
            <a:r>
              <a:rPr lang="en-US" altLang="en-US" sz="2000"/>
              <a:t>Allows users to insert, modify, and delete the rows without errors or inconsistencies</a:t>
            </a:r>
          </a:p>
          <a:p>
            <a:pPr eaLnBrk="1" hangingPunct="1"/>
            <a:r>
              <a:rPr lang="en-US" altLang="en-US" sz="2400"/>
              <a:t>Primary Key</a:t>
            </a:r>
          </a:p>
          <a:p>
            <a:pPr lvl="1" eaLnBrk="1" hangingPunct="1"/>
            <a:r>
              <a:rPr lang="en-US" altLang="en-US" sz="2000"/>
              <a:t>An attribute whose value is unique across all occurrences of a relation</a:t>
            </a:r>
          </a:p>
          <a:p>
            <a:pPr eaLnBrk="1" hangingPunct="1"/>
            <a:r>
              <a:rPr lang="en-US" altLang="en-US" sz="2400"/>
              <a:t>All relations have a primary key.</a:t>
            </a:r>
          </a:p>
          <a:p>
            <a:pPr lvl="1" eaLnBrk="1" hangingPunct="1"/>
            <a:r>
              <a:rPr lang="en-US" altLang="en-US" sz="2000"/>
              <a:t>This is how rows are ensured to be unique.</a:t>
            </a:r>
          </a:p>
          <a:p>
            <a:pPr lvl="1" eaLnBrk="1" hangingPunct="1"/>
            <a:r>
              <a:rPr lang="en-US" altLang="en-US" sz="2000"/>
              <a:t>A primary key may involve a single attribute or be composed of multiple attributes.</a:t>
            </a:r>
          </a:p>
        </p:txBody>
      </p:sp>
      <p:pic>
        <p:nvPicPr>
          <p:cNvPr id="4" name="Grafik 3">
            <a:extLst>
              <a:ext uri="{FF2B5EF4-FFF2-40B4-BE49-F238E27FC236}">
                <a16:creationId xmlns:a16="http://schemas.microsoft.com/office/drawing/2014/main" id="{FD1EC08E-92FF-4EFC-9995-19F52C69C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8397224-E768-4E42-9904-42DB3AD21A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B038DAA-1274-4D95-9FE0-CD92ACCFB03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1968CCB4-2CCB-408C-8FD9-AD5F4B965504}"/>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133629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11596" y="53051"/>
            <a:ext cx="8229600" cy="838200"/>
          </a:xfrm>
        </p:spPr>
        <p:txBody>
          <a:bodyPr>
            <a:normAutofit/>
          </a:bodyPr>
          <a:lstStyle/>
          <a:p>
            <a:pPr eaLnBrk="1" hangingPunct="1"/>
            <a:r>
              <a:rPr lang="en-US" altLang="en-US" dirty="0"/>
              <a:t>Normalization and Rules of Normalization</a:t>
            </a:r>
          </a:p>
        </p:txBody>
      </p:sp>
      <p:sp>
        <p:nvSpPr>
          <p:cNvPr id="15366" name="Rectangle 3"/>
          <p:cNvSpPr>
            <a:spLocks noGrp="1" noChangeArrowheads="1"/>
          </p:cNvSpPr>
          <p:nvPr>
            <p:ph type="body" idx="1"/>
          </p:nvPr>
        </p:nvSpPr>
        <p:spPr>
          <a:xfrm>
            <a:off x="457200" y="2362200"/>
            <a:ext cx="8229600" cy="3505200"/>
          </a:xfrm>
        </p:spPr>
        <p:txBody>
          <a:bodyPr/>
          <a:lstStyle/>
          <a:p>
            <a:pPr marL="609600" indent="-609600" eaLnBrk="1" hangingPunct="1"/>
            <a:r>
              <a:rPr lang="en-US" altLang="en-US" sz="3000" b="1"/>
              <a:t>Normalization</a:t>
            </a:r>
            <a:r>
              <a:rPr lang="en-US" altLang="en-US" sz="3000"/>
              <a:t>: the process of converting complex data structures into simple, stable data structures</a:t>
            </a:r>
          </a:p>
          <a:p>
            <a:pPr marL="609600" indent="-609600" eaLnBrk="1" hangingPunct="1"/>
            <a:r>
              <a:rPr lang="en-US" altLang="en-US" sz="3000"/>
              <a:t>The result of normalization is that every nonprimary key attribute depends upon the whole primary key.</a:t>
            </a:r>
            <a:endParaRPr lang="en-US" altLang="en-US" sz="2400"/>
          </a:p>
        </p:txBody>
      </p:sp>
      <p:pic>
        <p:nvPicPr>
          <p:cNvPr id="4" name="Grafik 3">
            <a:extLst>
              <a:ext uri="{FF2B5EF4-FFF2-40B4-BE49-F238E27FC236}">
                <a16:creationId xmlns:a16="http://schemas.microsoft.com/office/drawing/2014/main" id="{AA6D7CDC-065E-40F4-93C2-BAE1EA575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25526B2-3ACF-46CB-BF96-DC7A51F818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4104BDB-1F02-4BC1-B7FF-204EEE64153A}"/>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38DCE5DB-7208-4C36-AC31-4984368440BB}"/>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3191761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76200"/>
            <a:ext cx="8610600" cy="914400"/>
          </a:xfrm>
        </p:spPr>
        <p:txBody>
          <a:bodyPr>
            <a:normAutofit/>
          </a:bodyPr>
          <a:lstStyle/>
          <a:p>
            <a:r>
              <a:rPr lang="en-US" altLang="en-US" dirty="0"/>
              <a:t>Normalization and Rules of Normalization (Cont.)</a:t>
            </a:r>
          </a:p>
        </p:txBody>
      </p:sp>
      <p:sp>
        <p:nvSpPr>
          <p:cNvPr id="16387" name="Content Placeholder 2"/>
          <p:cNvSpPr>
            <a:spLocks noGrp="1"/>
          </p:cNvSpPr>
          <p:nvPr>
            <p:ph idx="1"/>
          </p:nvPr>
        </p:nvSpPr>
        <p:spPr/>
        <p:txBody>
          <a:bodyPr/>
          <a:lstStyle/>
          <a:p>
            <a:pPr marL="609600" indent="-609600" eaLnBrk="1" hangingPunct="1"/>
            <a:r>
              <a:rPr lang="en-US" altLang="en-US" sz="2600" dirty="0"/>
              <a:t>First Normal Form (1NF)</a:t>
            </a:r>
          </a:p>
          <a:p>
            <a:pPr marL="990600" lvl="1" indent="-533400" eaLnBrk="1" hangingPunct="1"/>
            <a:r>
              <a:rPr lang="en-US" altLang="en-US" sz="2000" dirty="0"/>
              <a:t>Unique rows, no multivalued attributes</a:t>
            </a:r>
          </a:p>
          <a:p>
            <a:pPr marL="990600" lvl="1" indent="-533400" eaLnBrk="1" hangingPunct="1"/>
            <a:r>
              <a:rPr lang="en-US" altLang="en-US" sz="2000" dirty="0"/>
              <a:t>All relations are in 1NF</a:t>
            </a:r>
          </a:p>
          <a:p>
            <a:pPr marL="609600" indent="-609600" eaLnBrk="1" hangingPunct="1"/>
            <a:r>
              <a:rPr lang="en-US" altLang="en-US" sz="2600" dirty="0"/>
              <a:t>Second Normal Form (2NF)</a:t>
            </a:r>
          </a:p>
          <a:p>
            <a:pPr marL="990600" lvl="1" indent="-533400" eaLnBrk="1" hangingPunct="1"/>
            <a:r>
              <a:rPr lang="en-US" altLang="en-US" sz="2000" dirty="0"/>
              <a:t>Each </a:t>
            </a:r>
            <a:r>
              <a:rPr lang="en-US" altLang="en-US" sz="2000" dirty="0" err="1"/>
              <a:t>nonprimary</a:t>
            </a:r>
            <a:r>
              <a:rPr lang="en-US" altLang="en-US" sz="2000" dirty="0"/>
              <a:t> key attribute is identified by the whole primary key (called full functional dependency)</a:t>
            </a:r>
          </a:p>
          <a:p>
            <a:pPr marL="609600" indent="-609600" eaLnBrk="1" hangingPunct="1"/>
            <a:r>
              <a:rPr lang="en-US" altLang="en-US" sz="2600" dirty="0"/>
              <a:t>Third Normal Form (3NF)</a:t>
            </a:r>
          </a:p>
          <a:p>
            <a:pPr marL="990600" lvl="1" indent="-533400" eaLnBrk="1" hangingPunct="1"/>
            <a:r>
              <a:rPr lang="en-US" altLang="en-US" sz="2000" dirty="0" err="1"/>
              <a:t>Nonprimary</a:t>
            </a:r>
            <a:r>
              <a:rPr lang="en-US" altLang="en-US" sz="2000" dirty="0"/>
              <a:t> key attributes do not depend on each other (i.e. no transitive dependencies)</a:t>
            </a:r>
          </a:p>
        </p:txBody>
      </p:sp>
      <p:sp>
        <p:nvSpPr>
          <p:cNvPr id="16389" name="Slide Number Placeholder 4"/>
          <p:cNvSpPr>
            <a:spLocks noGrp="1"/>
          </p:cNvSpPr>
          <p:nvPr>
            <p:ph type="sldNum" sz="quarter" idx="4294967295"/>
          </p:nvPr>
        </p:nvSpPr>
        <p:spPr>
          <a:xfrm>
            <a:off x="6553200" y="6248400"/>
            <a:ext cx="21336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0AD2ACC-412D-4EF5-8E56-12CAD3F05B23}" type="slidenum">
              <a:rPr lang="en-US" altLang="en-US">
                <a:latin typeface="Arial Black" panose="020B0A04020102020204" pitchFamily="34" charset="0"/>
              </a:rPr>
              <a:pPr eaLnBrk="1" hangingPunct="1"/>
              <a:t>15</a:t>
            </a:fld>
            <a:endParaRPr lang="en-US" altLang="en-US">
              <a:latin typeface="Arial Black" panose="020B0A04020102020204" pitchFamily="34" charset="0"/>
            </a:endParaRPr>
          </a:p>
        </p:txBody>
      </p:sp>
      <p:pic>
        <p:nvPicPr>
          <p:cNvPr id="5" name="Grafik 4">
            <a:extLst>
              <a:ext uri="{FF2B5EF4-FFF2-40B4-BE49-F238E27FC236}">
                <a16:creationId xmlns:a16="http://schemas.microsoft.com/office/drawing/2014/main" id="{20566F3A-BC0A-46DD-8646-555B6F259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D90CE8A8-D38D-4C94-B2A2-25EEC53043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9CC5B84-1FF9-4B90-ADBD-D5732D7FD1EF}"/>
              </a:ext>
            </a:extLst>
          </p:cNvPr>
          <p:cNvSpPr>
            <a:spLocks noGrp="1"/>
          </p:cNvSpPr>
          <p:nvPr>
            <p:ph type="ftr" sz="quarter" idx="11"/>
          </p:nvPr>
        </p:nvSpPr>
        <p:spPr/>
        <p:txBody>
          <a:bodyPr/>
          <a:lstStyle/>
          <a:p>
            <a:r>
              <a:rPr lang="en-US"/>
              <a:t>Lecture #8 Designing Databases</a:t>
            </a:r>
            <a:endParaRPr lang="en-US" dirty="0"/>
          </a:p>
        </p:txBody>
      </p:sp>
    </p:spTree>
    <p:extLst>
      <p:ext uri="{BB962C8B-B14F-4D97-AF65-F5344CB8AC3E}">
        <p14:creationId xmlns:p14="http://schemas.microsoft.com/office/powerpoint/2010/main" val="7263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609600" y="152400"/>
            <a:ext cx="7772400" cy="1219200"/>
          </a:xfrm>
        </p:spPr>
        <p:txBody>
          <a:bodyPr anchor="ctr">
            <a:normAutofit/>
          </a:bodyPr>
          <a:lstStyle/>
          <a:p>
            <a:pPr eaLnBrk="1" hangingPunct="1"/>
            <a:r>
              <a:rPr lang="en-US" altLang="en-US"/>
              <a:t>Functional Dependencies and Primary Keys</a:t>
            </a:r>
          </a:p>
        </p:txBody>
      </p:sp>
      <p:sp>
        <p:nvSpPr>
          <p:cNvPr id="17414" name="Rectangle 3"/>
          <p:cNvSpPr>
            <a:spLocks noGrp="1" noChangeArrowheads="1"/>
          </p:cNvSpPr>
          <p:nvPr>
            <p:ph type="body" idx="1"/>
          </p:nvPr>
        </p:nvSpPr>
        <p:spPr>
          <a:xfrm>
            <a:off x="609600" y="1905000"/>
            <a:ext cx="8153400" cy="4038600"/>
          </a:xfrm>
        </p:spPr>
        <p:txBody>
          <a:bodyPr/>
          <a:lstStyle/>
          <a:p>
            <a:pPr eaLnBrk="1" hangingPunct="1"/>
            <a:r>
              <a:rPr lang="en-US" altLang="en-US" sz="3000" b="1"/>
              <a:t>Functional Dependency: </a:t>
            </a:r>
            <a:r>
              <a:rPr lang="en-US" altLang="en-US" sz="3000"/>
              <a:t>a particular relationship between two attributes </a:t>
            </a:r>
          </a:p>
          <a:p>
            <a:pPr lvl="1" eaLnBrk="1" hangingPunct="1"/>
            <a:r>
              <a:rPr lang="en-US" altLang="en-US"/>
              <a:t>For a given relation, attribute B is functionally dependent on attribute A if, for every valid value of A, that value of A uniquely determines the value of B.</a:t>
            </a:r>
          </a:p>
          <a:p>
            <a:pPr lvl="1" eaLnBrk="1" hangingPunct="1"/>
            <a:r>
              <a:rPr lang="en-US" altLang="en-US"/>
              <a:t>The functional dependence of B on A is represented by A→B.</a:t>
            </a:r>
          </a:p>
        </p:txBody>
      </p:sp>
      <p:pic>
        <p:nvPicPr>
          <p:cNvPr id="4" name="Grafik 3">
            <a:extLst>
              <a:ext uri="{FF2B5EF4-FFF2-40B4-BE49-F238E27FC236}">
                <a16:creationId xmlns:a16="http://schemas.microsoft.com/office/drawing/2014/main" id="{FBEF97BC-0979-40DD-8602-6DEF7153DD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F1D1682-FF93-4D50-B5EF-8468E2D95F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5232790-FAAE-4DC3-B68A-FB277CB7F24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AF236CF-75AF-4178-9273-EE719F45F6F7}"/>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407421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304800" y="457200"/>
            <a:ext cx="8458200" cy="1219200"/>
          </a:xfrm>
        </p:spPr>
        <p:txBody>
          <a:bodyPr anchor="ctr">
            <a:normAutofit/>
          </a:bodyPr>
          <a:lstStyle/>
          <a:p>
            <a:pPr eaLnBrk="1" hangingPunct="1"/>
            <a:r>
              <a:rPr lang="en-US" altLang="en-US" dirty="0"/>
              <a:t>Functional Dependencies and Primary Keys (Cont.)</a:t>
            </a:r>
          </a:p>
        </p:txBody>
      </p:sp>
      <p:sp>
        <p:nvSpPr>
          <p:cNvPr id="18438" name="Rectangle 3"/>
          <p:cNvSpPr>
            <a:spLocks noGrp="1" noChangeArrowheads="1"/>
          </p:cNvSpPr>
          <p:nvPr>
            <p:ph type="body" idx="1"/>
          </p:nvPr>
        </p:nvSpPr>
        <p:spPr>
          <a:xfrm>
            <a:off x="457200" y="2052638"/>
            <a:ext cx="8229600" cy="3598862"/>
          </a:xfrm>
        </p:spPr>
        <p:txBody>
          <a:bodyPr/>
          <a:lstStyle/>
          <a:p>
            <a:pPr eaLnBrk="1" hangingPunct="1"/>
            <a:r>
              <a:rPr lang="en-US" altLang="en-US" sz="3000" dirty="0"/>
              <a:t>Functional dependency is not a mathematical dependency.</a:t>
            </a:r>
          </a:p>
          <a:p>
            <a:pPr eaLnBrk="1" hangingPunct="1"/>
            <a:r>
              <a:rPr lang="en-US" altLang="en-US" sz="3000" dirty="0"/>
              <a:t>Instances (or sample data) in a relation do not prove the existence of a functional dependency.</a:t>
            </a:r>
          </a:p>
          <a:p>
            <a:pPr eaLnBrk="1" hangingPunct="1"/>
            <a:r>
              <a:rPr lang="en-US" altLang="en-US" sz="3000" dirty="0"/>
              <a:t>Knowledge of problem domain is most reliable method for identifying functional dependency.</a:t>
            </a:r>
          </a:p>
        </p:txBody>
      </p:sp>
      <p:pic>
        <p:nvPicPr>
          <p:cNvPr id="4" name="Grafik 3">
            <a:extLst>
              <a:ext uri="{FF2B5EF4-FFF2-40B4-BE49-F238E27FC236}">
                <a16:creationId xmlns:a16="http://schemas.microsoft.com/office/drawing/2014/main" id="{DD6F9B0A-F395-48DB-BD98-5056DC445C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3E2BCF1-D45B-4704-9604-2028245D9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77F50D0-142E-41B7-B083-BBED4EAB5DC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84775B20-DA8C-4877-A2AE-11CC8E424A51}"/>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4182152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457200" y="457200"/>
            <a:ext cx="8229600" cy="990600"/>
          </a:xfrm>
        </p:spPr>
        <p:txBody>
          <a:bodyPr anchor="ctr"/>
          <a:lstStyle/>
          <a:p>
            <a:pPr eaLnBrk="1" hangingPunct="1"/>
            <a:r>
              <a:rPr lang="en-US" altLang="en-US" dirty="0"/>
              <a:t>Second Normal Form (2NF)</a:t>
            </a:r>
          </a:p>
        </p:txBody>
      </p:sp>
      <p:sp>
        <p:nvSpPr>
          <p:cNvPr id="19462" name="Rectangle 3"/>
          <p:cNvSpPr>
            <a:spLocks noGrp="1" noChangeArrowheads="1"/>
          </p:cNvSpPr>
          <p:nvPr>
            <p:ph type="body" idx="1"/>
          </p:nvPr>
        </p:nvSpPr>
        <p:spPr>
          <a:xfrm>
            <a:off x="762000" y="1676400"/>
            <a:ext cx="7772400" cy="4495800"/>
          </a:xfrm>
        </p:spPr>
        <p:txBody>
          <a:bodyPr/>
          <a:lstStyle/>
          <a:p>
            <a:pPr eaLnBrk="1" hangingPunct="1"/>
            <a:r>
              <a:rPr lang="en-US" altLang="en-US" sz="2800"/>
              <a:t>A relation is in second normal form (2NF) if any of the following conditions apply:</a:t>
            </a:r>
          </a:p>
          <a:p>
            <a:pPr lvl="1" eaLnBrk="1" hangingPunct="1"/>
            <a:r>
              <a:rPr lang="en-US" altLang="en-US" sz="2000"/>
              <a:t>The primary key consists of only one attribute.</a:t>
            </a:r>
          </a:p>
          <a:p>
            <a:pPr lvl="1" eaLnBrk="1" hangingPunct="1"/>
            <a:r>
              <a:rPr lang="en-US" altLang="en-US" sz="2000"/>
              <a:t>No nonprimary key attributes exist in the relation.</a:t>
            </a:r>
          </a:p>
          <a:p>
            <a:pPr lvl="1" eaLnBrk="1" hangingPunct="1"/>
            <a:r>
              <a:rPr lang="en-US" altLang="en-US" sz="2000"/>
              <a:t>Every nonprimary key attribute is functionally dependent on the full set of primary key attributes.</a:t>
            </a:r>
          </a:p>
          <a:p>
            <a:pPr eaLnBrk="1" hangingPunct="1"/>
            <a:r>
              <a:rPr lang="en-US" altLang="en-US" sz="2400"/>
              <a:t>To convert a relation into 2NF, decompose the relation into new relations using the attributes, called </a:t>
            </a:r>
            <a:r>
              <a:rPr lang="en-US" altLang="en-US" sz="2400" i="1"/>
              <a:t>determinants</a:t>
            </a:r>
            <a:r>
              <a:rPr lang="en-US" altLang="en-US" sz="2400"/>
              <a:t>, that determine other attributes.</a:t>
            </a:r>
          </a:p>
          <a:p>
            <a:pPr eaLnBrk="1" hangingPunct="1"/>
            <a:r>
              <a:rPr lang="en-US" altLang="en-US" sz="2400"/>
              <a:t>The determinants are the primary keys of the new relations.</a:t>
            </a:r>
          </a:p>
        </p:txBody>
      </p:sp>
      <p:pic>
        <p:nvPicPr>
          <p:cNvPr id="4" name="Grafik 3">
            <a:extLst>
              <a:ext uri="{FF2B5EF4-FFF2-40B4-BE49-F238E27FC236}">
                <a16:creationId xmlns:a16="http://schemas.microsoft.com/office/drawing/2014/main" id="{137F7B05-77D5-4201-B70B-C27C1F0F87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C419FB3-29EE-4160-A709-8D1D2CF955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1757259-66EA-4F75-AAF0-115189135B36}"/>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51A7A2B-583F-4B18-B609-58603A5EE5B2}"/>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2450974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457200" y="457200"/>
            <a:ext cx="8229600" cy="1279525"/>
          </a:xfrm>
        </p:spPr>
        <p:txBody>
          <a:bodyPr anchor="ctr">
            <a:normAutofit/>
          </a:bodyPr>
          <a:lstStyle/>
          <a:p>
            <a:pPr eaLnBrk="1" hangingPunct="1"/>
            <a:r>
              <a:rPr lang="en-US" altLang="en-US" dirty="0"/>
              <a:t>Third Normal Form (3NF)</a:t>
            </a:r>
          </a:p>
        </p:txBody>
      </p:sp>
      <p:sp>
        <p:nvSpPr>
          <p:cNvPr id="20486" name="Rectangle 3"/>
          <p:cNvSpPr>
            <a:spLocks noGrp="1" noChangeArrowheads="1"/>
          </p:cNvSpPr>
          <p:nvPr>
            <p:ph type="body" idx="1"/>
          </p:nvPr>
        </p:nvSpPr>
        <p:spPr/>
        <p:txBody>
          <a:bodyPr/>
          <a:lstStyle/>
          <a:p>
            <a:pPr eaLnBrk="1" hangingPunct="1"/>
            <a:r>
              <a:rPr lang="en-US" altLang="en-US"/>
              <a:t>A relation is in third normal form (3NF) if it is in second normal form (2NF) and there are no functional (transitive) dependencies between two (or more) nonprimary key attributes.</a:t>
            </a:r>
          </a:p>
        </p:txBody>
      </p:sp>
      <p:pic>
        <p:nvPicPr>
          <p:cNvPr id="4" name="Grafik 3">
            <a:extLst>
              <a:ext uri="{FF2B5EF4-FFF2-40B4-BE49-F238E27FC236}">
                <a16:creationId xmlns:a16="http://schemas.microsoft.com/office/drawing/2014/main" id="{9DDDA287-13FB-4F48-A9E6-0ECB9A4FB3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EAA4552-2C46-49B9-9251-47E6211045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A79257D-7079-40F2-9AB3-D3B570B5DC05}"/>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388DF81F-1925-471A-B0A0-5A255136B6D1}"/>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2171375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322758" y="609600"/>
            <a:ext cx="8440242" cy="5638800"/>
          </a:xfrm>
          <a:prstGeom prst="rect">
            <a:avLst/>
          </a:prstGeom>
        </p:spPr>
      </p:pic>
      <p:sp>
        <p:nvSpPr>
          <p:cNvPr id="5" name="Rectangle 4"/>
          <p:cNvSpPr/>
          <p:nvPr/>
        </p:nvSpPr>
        <p:spPr>
          <a:xfrm>
            <a:off x="2057400" y="2895600"/>
            <a:ext cx="6705600" cy="646331"/>
          </a:xfrm>
          <a:prstGeom prst="rect">
            <a:avLst/>
          </a:prstGeom>
        </p:spPr>
        <p:txBody>
          <a:bodyPr wrap="square">
            <a:spAutoFit/>
          </a:bodyPr>
          <a:lstStyle/>
          <a:p>
            <a:r>
              <a:rPr lang="en-US" b="1" dirty="0" err="1">
                <a:latin typeface="NewBaskervilleITCPro-Roman"/>
              </a:rPr>
              <a:t>Emp_ID</a:t>
            </a:r>
            <a:r>
              <a:rPr lang="en-US" b="1" dirty="0">
                <a:latin typeface="NewBaskervilleITCPro-Roman"/>
              </a:rPr>
              <a:t> </a:t>
            </a:r>
            <a:r>
              <a:rPr lang="en-US" b="1" dirty="0">
                <a:latin typeface="NewBaskervilleITCPro-Roman"/>
                <a:sym typeface="Wingdings" panose="05000000000000000000" pitchFamily="2" charset="2"/>
              </a:rPr>
              <a:t> </a:t>
            </a:r>
            <a:r>
              <a:rPr lang="en-US" b="1" dirty="0" err="1">
                <a:latin typeface="NewBaskervilleITCPro-Roman"/>
              </a:rPr>
              <a:t>Name,Dept,Salary</a:t>
            </a:r>
            <a:r>
              <a:rPr lang="en-US" dirty="0">
                <a:latin typeface="NewBaskervilleITCPro-Roman"/>
              </a:rPr>
              <a:t>             (partial dependency)</a:t>
            </a:r>
          </a:p>
          <a:p>
            <a:r>
              <a:rPr lang="en-US" b="1" dirty="0" err="1">
                <a:latin typeface="NewBaskervilleITCPro-Roman"/>
              </a:rPr>
              <a:t>Emp_ID,Course</a:t>
            </a:r>
            <a:r>
              <a:rPr lang="en-US" b="1" dirty="0">
                <a:latin typeface="NewBaskervilleITCPro-Roman"/>
              </a:rPr>
              <a:t> </a:t>
            </a:r>
            <a:r>
              <a:rPr lang="en-US" b="1" dirty="0">
                <a:latin typeface="PearsonMATHPRO02"/>
                <a:sym typeface="Wingdings" panose="05000000000000000000" pitchFamily="2" charset="2"/>
              </a:rPr>
              <a:t> </a:t>
            </a:r>
            <a:r>
              <a:rPr lang="en-US" b="1" dirty="0">
                <a:latin typeface="PearsonMATHPRO02"/>
              </a:rPr>
              <a:t> </a:t>
            </a:r>
            <a:r>
              <a:rPr lang="en-US" b="1" dirty="0" err="1">
                <a:latin typeface="NewBaskervilleITCPro-Roman"/>
              </a:rPr>
              <a:t>Date_Completed</a:t>
            </a:r>
            <a:r>
              <a:rPr lang="en-US" dirty="0">
                <a:latin typeface="NewBaskervilleITCPro-Roman"/>
              </a:rPr>
              <a:t>  (complete </a:t>
            </a:r>
            <a:r>
              <a:rPr lang="en-US" dirty="0" err="1">
                <a:latin typeface="NewBaskervilleITCPro-Roman"/>
              </a:rPr>
              <a:t>depencency</a:t>
            </a:r>
            <a:r>
              <a:rPr lang="en-US" dirty="0">
                <a:latin typeface="NewBaskervilleITCPro-Roman"/>
              </a:rPr>
              <a:t>)</a:t>
            </a:r>
            <a:endParaRPr lang="en-US" dirty="0"/>
          </a:p>
        </p:txBody>
      </p:sp>
      <p:pic>
        <p:nvPicPr>
          <p:cNvPr id="6" name="Grafik 5">
            <a:extLst>
              <a:ext uri="{FF2B5EF4-FFF2-40B4-BE49-F238E27FC236}">
                <a16:creationId xmlns:a16="http://schemas.microsoft.com/office/drawing/2014/main" id="{9EB7E1CA-26A2-46CC-BFEA-749F368F95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1744F06-4BFD-42B2-8D22-8FB6EE5B27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3C6C4AB-F443-4B5A-8AFC-B16B671B9E8F}"/>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5B4B324E-A11F-41C3-8302-0693979A8CF6}"/>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2609784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304800" y="457200"/>
            <a:ext cx="8534400" cy="5943600"/>
          </a:xfrm>
          <a:prstGeom prst="rect">
            <a:avLst/>
          </a:prstGeom>
        </p:spPr>
      </p:pic>
      <p:sp>
        <p:nvSpPr>
          <p:cNvPr id="3" name="Rectangle 2"/>
          <p:cNvSpPr/>
          <p:nvPr/>
        </p:nvSpPr>
        <p:spPr>
          <a:xfrm>
            <a:off x="6526306" y="1524000"/>
            <a:ext cx="2590800" cy="1169551"/>
          </a:xfrm>
          <a:prstGeom prst="rect">
            <a:avLst/>
          </a:prstGeom>
        </p:spPr>
        <p:txBody>
          <a:bodyPr wrap="square">
            <a:spAutoFit/>
          </a:bodyPr>
          <a:lstStyle/>
          <a:p>
            <a:r>
              <a:rPr lang="en-US" sz="1400" dirty="0" err="1">
                <a:latin typeface="NewBaskervilleITCPro-Roman"/>
              </a:rPr>
              <a:t>Customer_ID</a:t>
            </a:r>
            <a:r>
              <a:rPr lang="en-US" sz="1400" dirty="0">
                <a:latin typeface="NewBaskervilleITCPro-Roman"/>
              </a:rPr>
              <a:t> </a:t>
            </a:r>
            <a:r>
              <a:rPr lang="en-US" sz="1400" dirty="0">
                <a:latin typeface="PearsonMATHPRO02"/>
                <a:sym typeface="Wingdings" panose="05000000000000000000" pitchFamily="2" charset="2"/>
              </a:rPr>
              <a:t> </a:t>
            </a:r>
            <a:r>
              <a:rPr lang="en-US" sz="1400" dirty="0" err="1">
                <a:latin typeface="NewBaskervilleITCPro-Roman"/>
              </a:rPr>
              <a:t>Customer_Name,Salesperson,Region</a:t>
            </a:r>
            <a:endParaRPr lang="en-US" sz="1400" dirty="0">
              <a:latin typeface="NewBaskervilleITCPro-Roman"/>
            </a:endParaRPr>
          </a:p>
          <a:p>
            <a:endParaRPr lang="en-US" sz="1400" dirty="0">
              <a:latin typeface="NewBaskervilleITCPro-Roman"/>
            </a:endParaRPr>
          </a:p>
          <a:p>
            <a:r>
              <a:rPr lang="en-US" sz="1400" dirty="0"/>
              <a:t>Salesperson </a:t>
            </a:r>
            <a:r>
              <a:rPr lang="en-US" sz="1400" dirty="0">
                <a:sym typeface="Wingdings" panose="05000000000000000000" pitchFamily="2" charset="2"/>
              </a:rPr>
              <a:t> </a:t>
            </a:r>
            <a:r>
              <a:rPr lang="en-US" sz="1400" dirty="0"/>
              <a:t>Region</a:t>
            </a:r>
          </a:p>
        </p:txBody>
      </p:sp>
      <p:pic>
        <p:nvPicPr>
          <p:cNvPr id="4" name="Grafik 3">
            <a:extLst>
              <a:ext uri="{FF2B5EF4-FFF2-40B4-BE49-F238E27FC236}">
                <a16:creationId xmlns:a16="http://schemas.microsoft.com/office/drawing/2014/main" id="{2BDEAD27-870A-4350-B500-9B626EEE4A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DEEC9B0-924B-4CEA-A11D-A3025EC674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40F5DDC0-892B-4E58-AA4E-3150DBFA2EBA}"/>
              </a:ext>
            </a:extLst>
          </p:cNvPr>
          <p:cNvSpPr>
            <a:spLocks noGrp="1"/>
          </p:cNvSpPr>
          <p:nvPr>
            <p:ph type="ftr" sz="quarter" idx="11"/>
          </p:nvPr>
        </p:nvSpPr>
        <p:spPr/>
        <p:txBody>
          <a:bodyPr/>
          <a:lstStyle/>
          <a:p>
            <a:r>
              <a:rPr lang="en-US"/>
              <a:t>Lecture #8 Designing Databases</a:t>
            </a:r>
            <a:endParaRPr lang="en-US" dirty="0"/>
          </a:p>
        </p:txBody>
      </p:sp>
      <p:sp>
        <p:nvSpPr>
          <p:cNvPr id="7" name="Foliennummernplatzhalter 6">
            <a:extLst>
              <a:ext uri="{FF2B5EF4-FFF2-40B4-BE49-F238E27FC236}">
                <a16:creationId xmlns:a16="http://schemas.microsoft.com/office/drawing/2014/main" id="{8F985CC1-D90C-4DE8-97CD-E0AC9EE16533}"/>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906036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57200" y="304800"/>
            <a:ext cx="8229600" cy="1279525"/>
          </a:xfrm>
        </p:spPr>
        <p:txBody>
          <a:bodyPr anchor="ctr">
            <a:normAutofit/>
          </a:bodyPr>
          <a:lstStyle/>
          <a:p>
            <a:pPr eaLnBrk="1" hangingPunct="1"/>
            <a:r>
              <a:rPr lang="en-US" altLang="en-US" dirty="0"/>
              <a:t>Third Normal Form (3NF) (Cont.)</a:t>
            </a:r>
          </a:p>
        </p:txBody>
      </p:sp>
      <p:sp>
        <p:nvSpPr>
          <p:cNvPr id="22534" name="Rectangle 3"/>
          <p:cNvSpPr>
            <a:spLocks noGrp="1" noChangeArrowheads="1"/>
          </p:cNvSpPr>
          <p:nvPr>
            <p:ph type="body" idx="1"/>
          </p:nvPr>
        </p:nvSpPr>
        <p:spPr/>
        <p:txBody>
          <a:bodyPr/>
          <a:lstStyle/>
          <a:p>
            <a:pPr eaLnBrk="1" hangingPunct="1"/>
            <a:r>
              <a:rPr lang="en-US" altLang="en-US" sz="2800" b="1" dirty="0"/>
              <a:t>Foreign Key: </a:t>
            </a:r>
            <a:r>
              <a:rPr lang="en-US" altLang="en-US" sz="2800" dirty="0"/>
              <a:t>an attribute that appears as a </a:t>
            </a:r>
            <a:r>
              <a:rPr lang="en-US" altLang="en-US" sz="2800" dirty="0" err="1"/>
              <a:t>nonprimary</a:t>
            </a:r>
            <a:r>
              <a:rPr lang="en-US" altLang="en-US" sz="2800" dirty="0"/>
              <a:t> key attribute (or part of a primary key) in one relation and as a primary key attribute in another relation</a:t>
            </a:r>
          </a:p>
          <a:p>
            <a:pPr eaLnBrk="1" hangingPunct="1"/>
            <a:r>
              <a:rPr lang="en-US" altLang="en-US" sz="2800" b="1" dirty="0"/>
              <a:t>Referential Integrity: </a:t>
            </a:r>
            <a:r>
              <a:rPr lang="en-US" altLang="en-US" sz="2800" dirty="0"/>
              <a:t>an integrity constraint specifying that the value (or existence) of an attribute in one relation depends on the value (or existence) of the same attribute in another relation</a:t>
            </a:r>
          </a:p>
        </p:txBody>
      </p:sp>
      <p:pic>
        <p:nvPicPr>
          <p:cNvPr id="4" name="Grafik 3">
            <a:extLst>
              <a:ext uri="{FF2B5EF4-FFF2-40B4-BE49-F238E27FC236}">
                <a16:creationId xmlns:a16="http://schemas.microsoft.com/office/drawing/2014/main" id="{4D07FE47-1584-4E53-BB0B-98E26D78D9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59AD4F-07B4-4A29-A2A1-C0A2C9A109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A39F60F-D155-4196-9EA4-F8B6BF68E703}"/>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C0D2679D-F1BE-4E22-AF39-004B3E7D1154}"/>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1060310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a:xfrm>
            <a:off x="304800" y="228600"/>
            <a:ext cx="8229600" cy="838200"/>
          </a:xfrm>
        </p:spPr>
        <p:txBody>
          <a:bodyPr/>
          <a:lstStyle/>
          <a:p>
            <a:pPr eaLnBrk="1" hangingPunct="1"/>
            <a:r>
              <a:rPr lang="en-US" altLang="en-US" dirty="0"/>
              <a:t>Transforming E-R Diagrams into Relations</a:t>
            </a:r>
          </a:p>
        </p:txBody>
      </p:sp>
      <p:sp>
        <p:nvSpPr>
          <p:cNvPr id="23558" name="Rectangle 3"/>
          <p:cNvSpPr>
            <a:spLocks noGrp="1" noChangeArrowheads="1"/>
          </p:cNvSpPr>
          <p:nvPr>
            <p:ph type="body" idx="1"/>
          </p:nvPr>
        </p:nvSpPr>
        <p:spPr/>
        <p:txBody>
          <a:bodyPr/>
          <a:lstStyle/>
          <a:p>
            <a:pPr eaLnBrk="1" hangingPunct="1">
              <a:lnSpc>
                <a:spcPct val="90000"/>
              </a:lnSpc>
            </a:pPr>
            <a:r>
              <a:rPr lang="en-US" altLang="en-US"/>
              <a:t>It is useful to transform the conceptual data model into a set of normalized relations.</a:t>
            </a:r>
          </a:p>
          <a:p>
            <a:pPr eaLnBrk="1" hangingPunct="1">
              <a:lnSpc>
                <a:spcPct val="90000"/>
              </a:lnSpc>
            </a:pPr>
            <a:r>
              <a:rPr lang="en-US" altLang="en-US"/>
              <a:t>Steps</a:t>
            </a:r>
          </a:p>
          <a:p>
            <a:pPr lvl="1" eaLnBrk="1" hangingPunct="1">
              <a:lnSpc>
                <a:spcPct val="90000"/>
              </a:lnSpc>
            </a:pPr>
            <a:r>
              <a:rPr lang="en-US" altLang="en-US" i="1"/>
              <a:t>Represent entities.</a:t>
            </a:r>
          </a:p>
          <a:p>
            <a:pPr lvl="1" eaLnBrk="1" hangingPunct="1">
              <a:lnSpc>
                <a:spcPct val="90000"/>
              </a:lnSpc>
            </a:pPr>
            <a:r>
              <a:rPr lang="en-US" altLang="en-US" i="1"/>
              <a:t>Represent relationships.</a:t>
            </a:r>
          </a:p>
          <a:p>
            <a:pPr lvl="1" eaLnBrk="1" hangingPunct="1">
              <a:lnSpc>
                <a:spcPct val="90000"/>
              </a:lnSpc>
            </a:pPr>
            <a:r>
              <a:rPr lang="en-US" altLang="en-US" i="1"/>
              <a:t>Normalize the relations.</a:t>
            </a:r>
          </a:p>
          <a:p>
            <a:pPr lvl="1" eaLnBrk="1" hangingPunct="1">
              <a:lnSpc>
                <a:spcPct val="90000"/>
              </a:lnSpc>
            </a:pPr>
            <a:r>
              <a:rPr lang="en-US" altLang="en-US" i="1"/>
              <a:t>Merge the relations.</a:t>
            </a:r>
          </a:p>
          <a:p>
            <a:pPr lvl="1" eaLnBrk="1" hangingPunct="1">
              <a:lnSpc>
                <a:spcPct val="90000"/>
              </a:lnSpc>
            </a:pPr>
            <a:endParaRPr lang="en-US" altLang="en-US"/>
          </a:p>
        </p:txBody>
      </p:sp>
      <p:pic>
        <p:nvPicPr>
          <p:cNvPr id="4" name="Grafik 3">
            <a:extLst>
              <a:ext uri="{FF2B5EF4-FFF2-40B4-BE49-F238E27FC236}">
                <a16:creationId xmlns:a16="http://schemas.microsoft.com/office/drawing/2014/main" id="{DE8DD67E-51E5-4A6B-821E-547292332B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9350896-C621-4859-B6BE-7E61146B34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5B9CC50-6940-435C-96AF-C798BBDA70A2}"/>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71F7A7D-AFA6-4958-BAF5-C119ECAF05C0}"/>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1316384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Grp="1" noChangeArrowheads="1"/>
          </p:cNvSpPr>
          <p:nvPr>
            <p:ph type="title"/>
          </p:nvPr>
        </p:nvSpPr>
        <p:spPr>
          <a:xfrm>
            <a:off x="457200" y="228600"/>
            <a:ext cx="8229600" cy="838200"/>
          </a:xfrm>
        </p:spPr>
        <p:txBody>
          <a:bodyPr/>
          <a:lstStyle/>
          <a:p>
            <a:pPr eaLnBrk="1" hangingPunct="1"/>
            <a:r>
              <a:rPr lang="en-US" altLang="en-US" dirty="0"/>
              <a:t>Representing Entities</a:t>
            </a:r>
          </a:p>
        </p:txBody>
      </p:sp>
      <p:sp>
        <p:nvSpPr>
          <p:cNvPr id="24582" name="Rectangle 3"/>
          <p:cNvSpPr>
            <a:spLocks noGrp="1" noChangeArrowheads="1"/>
          </p:cNvSpPr>
          <p:nvPr>
            <p:ph type="body" idx="1"/>
          </p:nvPr>
        </p:nvSpPr>
        <p:spPr/>
        <p:txBody>
          <a:bodyPr/>
          <a:lstStyle/>
          <a:p>
            <a:pPr marL="609600" indent="-609600" eaLnBrk="1" hangingPunct="1"/>
            <a:r>
              <a:rPr lang="en-US" altLang="en-US"/>
              <a:t>Each regular entity is transformed into a relation.</a:t>
            </a:r>
          </a:p>
          <a:p>
            <a:pPr marL="609600" indent="-609600" eaLnBrk="1" hangingPunct="1"/>
            <a:r>
              <a:rPr lang="en-US" altLang="en-US"/>
              <a:t>The identifier of the entity type becomes the primary key of the corresponding relation.</a:t>
            </a:r>
          </a:p>
        </p:txBody>
      </p:sp>
      <p:pic>
        <p:nvPicPr>
          <p:cNvPr id="4" name="Grafik 3">
            <a:extLst>
              <a:ext uri="{FF2B5EF4-FFF2-40B4-BE49-F238E27FC236}">
                <a16:creationId xmlns:a16="http://schemas.microsoft.com/office/drawing/2014/main" id="{5634B960-B328-45CD-BC80-B8A513B167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A528335-D48E-4923-B4A0-D536B7D44A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1C24BCC-0F00-4DDB-9C71-3DF36AB756F0}"/>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B010F17-717E-4086-B015-E306EB3F3C23}"/>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4141006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a:xfrm>
            <a:off x="533400" y="228600"/>
            <a:ext cx="8229600" cy="838200"/>
          </a:xfrm>
        </p:spPr>
        <p:txBody>
          <a:bodyPr/>
          <a:lstStyle/>
          <a:p>
            <a:pPr eaLnBrk="1" hangingPunct="1"/>
            <a:r>
              <a:rPr lang="en-US" altLang="en-US" dirty="0"/>
              <a:t>Representing Entities</a:t>
            </a:r>
          </a:p>
        </p:txBody>
      </p:sp>
      <p:sp>
        <p:nvSpPr>
          <p:cNvPr id="25606" name="Rectangle 3"/>
          <p:cNvSpPr>
            <a:spLocks noGrp="1" noChangeArrowheads="1"/>
          </p:cNvSpPr>
          <p:nvPr>
            <p:ph type="body" idx="1"/>
          </p:nvPr>
        </p:nvSpPr>
        <p:spPr/>
        <p:txBody>
          <a:bodyPr/>
          <a:lstStyle/>
          <a:p>
            <a:pPr marL="609600" indent="-609600" eaLnBrk="1" hangingPunct="1"/>
            <a:r>
              <a:rPr lang="en-US" altLang="en-US"/>
              <a:t>The primary key must satisfy the following two conditions.</a:t>
            </a:r>
          </a:p>
          <a:p>
            <a:pPr marL="1009650" lvl="1" indent="-609600" eaLnBrk="1" hangingPunct="1"/>
            <a:r>
              <a:rPr lang="en-US" altLang="en-US"/>
              <a:t>The value of the key must uniquely identify every row in the relation.</a:t>
            </a:r>
          </a:p>
          <a:p>
            <a:pPr marL="1009650" lvl="1" indent="-609600" eaLnBrk="1" hangingPunct="1"/>
            <a:r>
              <a:rPr lang="en-US" altLang="en-US"/>
              <a:t>The key should be nonredundant.</a:t>
            </a:r>
          </a:p>
          <a:p>
            <a:pPr marL="609600" indent="-609600" eaLnBrk="1" hangingPunct="1"/>
            <a:r>
              <a:rPr lang="en-US" altLang="en-US"/>
              <a:t>The entity type label is translated into a relation name.</a:t>
            </a:r>
          </a:p>
        </p:txBody>
      </p:sp>
      <p:pic>
        <p:nvPicPr>
          <p:cNvPr id="4" name="Grafik 3">
            <a:extLst>
              <a:ext uri="{FF2B5EF4-FFF2-40B4-BE49-F238E27FC236}">
                <a16:creationId xmlns:a16="http://schemas.microsoft.com/office/drawing/2014/main" id="{FECC2BDD-54E5-49AD-B542-CCD6CF15A5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40EAD22-85C6-4C28-8F14-CBF9A0350B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0EBEEB7-0156-43A2-8AFE-B9B749C6959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910E6CC-86CE-4F5E-90D4-C417F4E319D2}"/>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961433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457200" y="304800"/>
            <a:ext cx="8229600" cy="1143000"/>
          </a:xfrm>
        </p:spPr>
        <p:txBody>
          <a:bodyPr anchor="ctr"/>
          <a:lstStyle/>
          <a:p>
            <a:pPr eaLnBrk="1" hangingPunct="1"/>
            <a:r>
              <a:rPr lang="en-US" altLang="en-US" dirty="0"/>
              <a:t>Binary 1:N and 1:1Relationships</a:t>
            </a:r>
          </a:p>
        </p:txBody>
      </p:sp>
      <p:sp>
        <p:nvSpPr>
          <p:cNvPr id="26630" name="Rectangle 3"/>
          <p:cNvSpPr>
            <a:spLocks noGrp="1" noChangeArrowheads="1"/>
          </p:cNvSpPr>
          <p:nvPr>
            <p:ph type="body" idx="1"/>
          </p:nvPr>
        </p:nvSpPr>
        <p:spPr>
          <a:xfrm>
            <a:off x="457200" y="1524000"/>
            <a:ext cx="8229600" cy="4572000"/>
          </a:xfrm>
        </p:spPr>
        <p:txBody>
          <a:bodyPr/>
          <a:lstStyle/>
          <a:p>
            <a:pPr eaLnBrk="1" hangingPunct="1"/>
            <a:r>
              <a:rPr lang="en-US" altLang="en-US" sz="3000" dirty="0"/>
              <a:t>The procedure for representing relationships depends on both the degree of the relationship—unary, binary, ternary—and the cardinalities of the relationship.</a:t>
            </a:r>
          </a:p>
          <a:p>
            <a:pPr eaLnBrk="1" hangingPunct="1"/>
            <a:r>
              <a:rPr lang="en-US" altLang="en-US" sz="3000" dirty="0"/>
              <a:t> </a:t>
            </a:r>
            <a:r>
              <a:rPr lang="en-US" altLang="en-US" sz="3000" b="1" dirty="0"/>
              <a:t>Binary 1:N Relationship</a:t>
            </a:r>
            <a:r>
              <a:rPr lang="en-US" altLang="en-US" sz="3000" dirty="0"/>
              <a:t> is represented by adding the primary key attribute (or attributes) of the entity on the one side of the relationship as a foreign key in the relation that is on the many side of the relationship.</a:t>
            </a:r>
          </a:p>
        </p:txBody>
      </p:sp>
      <p:pic>
        <p:nvPicPr>
          <p:cNvPr id="4" name="Grafik 3">
            <a:extLst>
              <a:ext uri="{FF2B5EF4-FFF2-40B4-BE49-F238E27FC236}">
                <a16:creationId xmlns:a16="http://schemas.microsoft.com/office/drawing/2014/main" id="{70F7A4D2-6751-456E-A213-309D400D24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98395DB-5E26-4517-99ED-561E3FBCD7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D037276-8BD1-4597-8123-C9788A7C3F1F}"/>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C099D90D-9EA6-4AEC-96D9-D73A9F8CC697}"/>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399251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a:xfrm>
            <a:off x="533400" y="304800"/>
            <a:ext cx="8229600" cy="838200"/>
          </a:xfrm>
        </p:spPr>
        <p:txBody>
          <a:bodyPr/>
          <a:lstStyle/>
          <a:p>
            <a:pPr eaLnBrk="1" hangingPunct="1"/>
            <a:r>
              <a:rPr lang="en-US" altLang="en-US" dirty="0"/>
              <a:t>Binary 1:N and 1:1Relationships (Cont.)</a:t>
            </a:r>
          </a:p>
        </p:txBody>
      </p:sp>
      <p:sp>
        <p:nvSpPr>
          <p:cNvPr id="27654" name="Rectangle 3"/>
          <p:cNvSpPr>
            <a:spLocks noGrp="1" noChangeArrowheads="1"/>
          </p:cNvSpPr>
          <p:nvPr>
            <p:ph type="body" idx="1"/>
          </p:nvPr>
        </p:nvSpPr>
        <p:spPr>
          <a:xfrm>
            <a:off x="457200" y="1981200"/>
            <a:ext cx="8382000" cy="3886200"/>
          </a:xfrm>
        </p:spPr>
        <p:txBody>
          <a:bodyPr/>
          <a:lstStyle/>
          <a:p>
            <a:pPr eaLnBrk="1" hangingPunct="1"/>
            <a:r>
              <a:rPr lang="en-US" altLang="en-US" b="1"/>
              <a:t>Binary or Unary 1:1 Relationship is </a:t>
            </a:r>
            <a:r>
              <a:rPr lang="en-US" altLang="en-US"/>
              <a:t>represented by any of the following choices:</a:t>
            </a:r>
          </a:p>
          <a:p>
            <a:pPr lvl="1" eaLnBrk="1" hangingPunct="1"/>
            <a:r>
              <a:rPr lang="en-US" altLang="en-US"/>
              <a:t>Add the primary key of A as a foreign key of B.</a:t>
            </a:r>
          </a:p>
          <a:p>
            <a:pPr lvl="1" eaLnBrk="1" hangingPunct="1"/>
            <a:r>
              <a:rPr lang="en-US" altLang="en-US"/>
              <a:t>Add the primary key of B as a foreign key of A.</a:t>
            </a:r>
          </a:p>
          <a:p>
            <a:pPr lvl="1" eaLnBrk="1" hangingPunct="1"/>
            <a:r>
              <a:rPr lang="en-US" altLang="en-US"/>
              <a:t>Both of the above</a:t>
            </a:r>
          </a:p>
        </p:txBody>
      </p:sp>
      <p:pic>
        <p:nvPicPr>
          <p:cNvPr id="4" name="Grafik 3">
            <a:extLst>
              <a:ext uri="{FF2B5EF4-FFF2-40B4-BE49-F238E27FC236}">
                <a16:creationId xmlns:a16="http://schemas.microsoft.com/office/drawing/2014/main" id="{C3A1777E-219A-4BDF-90B2-227596E2FE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731697D-ED9A-4548-AD0B-5ECC584836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7714BB0-81B4-425B-9F52-13083B42DB36}"/>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9389E938-324C-411B-81F0-E5A3A5E82B07}"/>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1653928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371475" y="990600"/>
            <a:ext cx="8391525" cy="4953000"/>
          </a:xfrm>
          <a:prstGeom prst="rect">
            <a:avLst/>
          </a:prstGeom>
        </p:spPr>
      </p:pic>
      <p:pic>
        <p:nvPicPr>
          <p:cNvPr id="3" name="Grafik 2">
            <a:extLst>
              <a:ext uri="{FF2B5EF4-FFF2-40B4-BE49-F238E27FC236}">
                <a16:creationId xmlns:a16="http://schemas.microsoft.com/office/drawing/2014/main" id="{DD4AE72C-9141-4DA9-BB44-DD41EE3356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a:extLst>
              <a:ext uri="{FF2B5EF4-FFF2-40B4-BE49-F238E27FC236}">
                <a16:creationId xmlns:a16="http://schemas.microsoft.com/office/drawing/2014/main" id="{1FAD43EC-DBFC-41CD-9734-64567F995C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8B02D4B3-CEC2-4E85-A3FC-07D087255CA6}"/>
              </a:ext>
            </a:extLst>
          </p:cNvPr>
          <p:cNvSpPr>
            <a:spLocks noGrp="1"/>
          </p:cNvSpPr>
          <p:nvPr>
            <p:ph type="ftr" sz="quarter" idx="11"/>
          </p:nvPr>
        </p:nvSpPr>
        <p:spPr/>
        <p:txBody>
          <a:bodyPr/>
          <a:lstStyle/>
          <a:p>
            <a:r>
              <a:rPr lang="en-US"/>
              <a:t>Lecture #8 Designing Databases</a:t>
            </a:r>
            <a:endParaRPr lang="en-US" dirty="0"/>
          </a:p>
        </p:txBody>
      </p:sp>
      <p:sp>
        <p:nvSpPr>
          <p:cNvPr id="6" name="Foliennummernplatzhalter 5">
            <a:extLst>
              <a:ext uri="{FF2B5EF4-FFF2-40B4-BE49-F238E27FC236}">
                <a16:creationId xmlns:a16="http://schemas.microsoft.com/office/drawing/2014/main" id="{35533AEF-5D36-4296-9E0F-054BF0E75F09}"/>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277642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57200" y="304800"/>
            <a:ext cx="8229600" cy="1279525"/>
          </a:xfrm>
        </p:spPr>
        <p:txBody>
          <a:bodyPr anchor="ctr">
            <a:normAutofit/>
          </a:bodyPr>
          <a:lstStyle/>
          <a:p>
            <a:pPr eaLnBrk="1" hangingPunct="1"/>
            <a:r>
              <a:rPr lang="en-US" altLang="en-US" dirty="0"/>
              <a:t>Binary and Higher-Degree M:N Relationships </a:t>
            </a:r>
          </a:p>
        </p:txBody>
      </p:sp>
      <p:sp>
        <p:nvSpPr>
          <p:cNvPr id="29702" name="Rectangle 3"/>
          <p:cNvSpPr>
            <a:spLocks noGrp="1" noChangeArrowheads="1"/>
          </p:cNvSpPr>
          <p:nvPr>
            <p:ph type="body" idx="1"/>
          </p:nvPr>
        </p:nvSpPr>
        <p:spPr>
          <a:xfrm>
            <a:off x="609600" y="1905000"/>
            <a:ext cx="8305800" cy="2209800"/>
          </a:xfrm>
          <a:noFill/>
        </p:spPr>
        <p:txBody>
          <a:bodyPr/>
          <a:lstStyle/>
          <a:p>
            <a:pPr marL="590550" indent="-533400" eaLnBrk="1" hangingPunct="1">
              <a:lnSpc>
                <a:spcPct val="90000"/>
              </a:lnSpc>
            </a:pPr>
            <a:r>
              <a:rPr lang="en-US" altLang="en-US"/>
              <a:t>Create another relation and include primary keys of all relations as primary key of new relation</a:t>
            </a:r>
          </a:p>
        </p:txBody>
      </p:sp>
      <p:pic>
        <p:nvPicPr>
          <p:cNvPr id="4" name="Grafik 3">
            <a:extLst>
              <a:ext uri="{FF2B5EF4-FFF2-40B4-BE49-F238E27FC236}">
                <a16:creationId xmlns:a16="http://schemas.microsoft.com/office/drawing/2014/main" id="{4CD2052B-2457-4ECA-B9C0-C8AF3E1209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23456E0-2052-407A-B36A-F84A2856A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E8E87D3-57B4-4A45-8AB3-D68F2B2AF2C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5B52BCD-B453-4F4C-B932-F2D69796EAE5}"/>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450841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381000" y="685800"/>
            <a:ext cx="8077200" cy="5386374"/>
          </a:xfrm>
          <a:prstGeom prst="rect">
            <a:avLst/>
          </a:prstGeom>
        </p:spPr>
      </p:pic>
      <p:pic>
        <p:nvPicPr>
          <p:cNvPr id="3" name="Grafik 2">
            <a:extLst>
              <a:ext uri="{FF2B5EF4-FFF2-40B4-BE49-F238E27FC236}">
                <a16:creationId xmlns:a16="http://schemas.microsoft.com/office/drawing/2014/main" id="{64160204-0EC6-485F-8766-C57C8F92EF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a:extLst>
              <a:ext uri="{FF2B5EF4-FFF2-40B4-BE49-F238E27FC236}">
                <a16:creationId xmlns:a16="http://schemas.microsoft.com/office/drawing/2014/main" id="{A9B7F5BF-7679-4AAE-99A9-02B340D8C3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450B3627-A322-45DE-A708-E24E4A61A313}"/>
              </a:ext>
            </a:extLst>
          </p:cNvPr>
          <p:cNvSpPr>
            <a:spLocks noGrp="1"/>
          </p:cNvSpPr>
          <p:nvPr>
            <p:ph type="ftr" sz="quarter" idx="11"/>
          </p:nvPr>
        </p:nvSpPr>
        <p:spPr/>
        <p:txBody>
          <a:bodyPr/>
          <a:lstStyle/>
          <a:p>
            <a:r>
              <a:rPr lang="en-US"/>
              <a:t>Lecture #8 Designing Databases</a:t>
            </a:r>
            <a:endParaRPr lang="en-US" dirty="0"/>
          </a:p>
        </p:txBody>
      </p:sp>
      <p:sp>
        <p:nvSpPr>
          <p:cNvPr id="6" name="Foliennummernplatzhalter 5">
            <a:extLst>
              <a:ext uri="{FF2B5EF4-FFF2-40B4-BE49-F238E27FC236}">
                <a16:creationId xmlns:a16="http://schemas.microsoft.com/office/drawing/2014/main" id="{0E37AA85-F765-477A-AAAB-F5B7870CD647}"/>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873503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Grp="1" noChangeArrowheads="1"/>
          </p:cNvSpPr>
          <p:nvPr>
            <p:ph type="title"/>
          </p:nvPr>
        </p:nvSpPr>
        <p:spPr>
          <a:xfrm>
            <a:off x="457200" y="304800"/>
            <a:ext cx="8229600" cy="1279525"/>
          </a:xfrm>
        </p:spPr>
        <p:txBody>
          <a:bodyPr anchor="ctr"/>
          <a:lstStyle/>
          <a:p>
            <a:pPr eaLnBrk="1" hangingPunct="1"/>
            <a:r>
              <a:rPr lang="en-US" altLang="en-US" dirty="0"/>
              <a:t>Unary Relationships</a:t>
            </a:r>
          </a:p>
        </p:txBody>
      </p:sp>
      <p:sp>
        <p:nvSpPr>
          <p:cNvPr id="31750" name="Rectangle 3"/>
          <p:cNvSpPr>
            <a:spLocks noGrp="1" noChangeArrowheads="1"/>
          </p:cNvSpPr>
          <p:nvPr>
            <p:ph type="body" idx="1"/>
          </p:nvPr>
        </p:nvSpPr>
        <p:spPr>
          <a:xfrm>
            <a:off x="609600" y="1752600"/>
            <a:ext cx="8305800" cy="4419600"/>
          </a:xfrm>
        </p:spPr>
        <p:txBody>
          <a:bodyPr/>
          <a:lstStyle/>
          <a:p>
            <a:pPr marL="609600" indent="-609600" eaLnBrk="1" hangingPunct="1">
              <a:lnSpc>
                <a:spcPct val="90000"/>
              </a:lnSpc>
            </a:pPr>
            <a:r>
              <a:rPr lang="en-US" altLang="en-US" b="1"/>
              <a:t>Unary 1:N Relationship</a:t>
            </a:r>
          </a:p>
          <a:p>
            <a:pPr marL="1009650" lvl="1" indent="-609600" eaLnBrk="1" hangingPunct="1">
              <a:lnSpc>
                <a:spcPct val="90000"/>
              </a:lnSpc>
            </a:pPr>
            <a:r>
              <a:rPr lang="en-US" altLang="en-US"/>
              <a:t>Is modeled as a relation</a:t>
            </a:r>
          </a:p>
          <a:p>
            <a:pPr marL="1009650" lvl="1" indent="-609600" eaLnBrk="1" hangingPunct="1">
              <a:lnSpc>
                <a:spcPct val="90000"/>
              </a:lnSpc>
            </a:pPr>
            <a:r>
              <a:rPr lang="en-US" altLang="en-US"/>
              <a:t>Primary key of that relation is the same as for the entity type</a:t>
            </a:r>
          </a:p>
          <a:p>
            <a:pPr marL="1009650" lvl="1" indent="-609600" eaLnBrk="1" hangingPunct="1">
              <a:lnSpc>
                <a:spcPct val="90000"/>
              </a:lnSpc>
            </a:pPr>
            <a:r>
              <a:rPr lang="en-US" altLang="en-US"/>
              <a:t>Foreign key is added to the relation that references the primary key values</a:t>
            </a:r>
          </a:p>
          <a:p>
            <a:pPr marL="609600" indent="-609600" eaLnBrk="1" hangingPunct="1">
              <a:lnSpc>
                <a:spcPct val="90000"/>
              </a:lnSpc>
            </a:pPr>
            <a:r>
              <a:rPr lang="en-US" altLang="en-US" b="1"/>
              <a:t>Recursive foreign key</a:t>
            </a:r>
            <a:r>
              <a:rPr lang="en-US" altLang="en-US"/>
              <a:t>: a foreign key in a relation that references the primary key values of that same relation</a:t>
            </a:r>
          </a:p>
        </p:txBody>
      </p:sp>
      <p:pic>
        <p:nvPicPr>
          <p:cNvPr id="4" name="Grafik 3">
            <a:extLst>
              <a:ext uri="{FF2B5EF4-FFF2-40B4-BE49-F238E27FC236}">
                <a16:creationId xmlns:a16="http://schemas.microsoft.com/office/drawing/2014/main" id="{8AE99EAA-9473-4CEB-80E1-C9BDDDF4BE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E495066-D4FB-4B02-9BFA-435DDDCDCB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E59AB37-461A-4A11-9621-D7DCBB2D6C51}"/>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23E86992-C98C-4F3E-A72F-9C7BBB8BC7FF}"/>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622697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457200" y="244475"/>
            <a:ext cx="8229600" cy="1279525"/>
          </a:xfrm>
        </p:spPr>
        <p:txBody>
          <a:bodyPr anchor="ctr"/>
          <a:lstStyle/>
          <a:p>
            <a:pPr eaLnBrk="1" hangingPunct="1"/>
            <a:r>
              <a:rPr lang="en-US" altLang="en-US" dirty="0"/>
              <a:t>Unary Relationships (Cont.)</a:t>
            </a:r>
          </a:p>
        </p:txBody>
      </p:sp>
      <p:sp>
        <p:nvSpPr>
          <p:cNvPr id="32774" name="Rectangle 3"/>
          <p:cNvSpPr>
            <a:spLocks noGrp="1" noChangeArrowheads="1"/>
          </p:cNvSpPr>
          <p:nvPr>
            <p:ph type="body" idx="1"/>
          </p:nvPr>
        </p:nvSpPr>
        <p:spPr>
          <a:xfrm>
            <a:off x="609600" y="1752600"/>
            <a:ext cx="8305800" cy="4419600"/>
          </a:xfrm>
        </p:spPr>
        <p:txBody>
          <a:bodyPr/>
          <a:lstStyle/>
          <a:p>
            <a:pPr marL="609600" indent="-609600" eaLnBrk="1" hangingPunct="1">
              <a:lnSpc>
                <a:spcPct val="90000"/>
              </a:lnSpc>
              <a:defRPr/>
            </a:pPr>
            <a:r>
              <a:rPr lang="en-US" altLang="en-US" b="1" dirty="0"/>
              <a:t>Unary M:N Relationship</a:t>
            </a:r>
          </a:p>
          <a:p>
            <a:pPr marL="1009650" lvl="1" indent="-609600" eaLnBrk="1" hangingPunct="1">
              <a:lnSpc>
                <a:spcPct val="90000"/>
              </a:lnSpc>
              <a:defRPr/>
            </a:pPr>
            <a:r>
              <a:rPr lang="en-US" altLang="en-US" dirty="0"/>
              <a:t>Model as one relation, then</a:t>
            </a:r>
          </a:p>
          <a:p>
            <a:pPr marL="1009650" lvl="1" indent="-609600" eaLnBrk="1" hangingPunct="1">
              <a:lnSpc>
                <a:spcPct val="90000"/>
              </a:lnSpc>
              <a:defRPr/>
            </a:pPr>
            <a:r>
              <a:rPr lang="en-US" altLang="en-US" dirty="0"/>
              <a:t>Create a separate relation to represent the M:N relationship.</a:t>
            </a:r>
          </a:p>
          <a:p>
            <a:pPr marL="1009650" lvl="1" indent="-609600" eaLnBrk="1" hangingPunct="1">
              <a:lnSpc>
                <a:spcPct val="90000"/>
              </a:lnSpc>
              <a:defRPr/>
            </a:pPr>
            <a:r>
              <a:rPr lang="en-US" altLang="en-US" dirty="0"/>
              <a:t>The primary key of the new relation is a composite key of two attributes that both take their values from the same primary key.</a:t>
            </a:r>
          </a:p>
          <a:p>
            <a:pPr marL="1009650" lvl="1" indent="-609600" eaLnBrk="1" hangingPunct="1">
              <a:lnSpc>
                <a:spcPct val="90000"/>
              </a:lnSpc>
              <a:defRPr/>
            </a:pPr>
            <a:r>
              <a:rPr lang="en-US" altLang="en-US" dirty="0"/>
              <a:t>Any attribute associated with the relationship is included as a nonkey attribute in this new relation.</a:t>
            </a:r>
          </a:p>
          <a:p>
            <a:pPr marL="990600" lvl="1" indent="-533400" eaLnBrk="1" hangingPunct="1">
              <a:lnSpc>
                <a:spcPct val="90000"/>
              </a:lnSpc>
              <a:buFont typeface="Wingdings" panose="05000000000000000000" pitchFamily="2" charset="2"/>
              <a:buNone/>
              <a:defRPr/>
            </a:pPr>
            <a:endParaRPr lang="en-US" altLang="en-US" dirty="0"/>
          </a:p>
        </p:txBody>
      </p:sp>
      <p:pic>
        <p:nvPicPr>
          <p:cNvPr id="4" name="Grafik 3">
            <a:extLst>
              <a:ext uri="{FF2B5EF4-FFF2-40B4-BE49-F238E27FC236}">
                <a16:creationId xmlns:a16="http://schemas.microsoft.com/office/drawing/2014/main" id="{C490BF7B-7257-4EF6-A3D7-F2F0A74B0F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5711B12-5148-479C-AB1A-02999FFEE5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C10352C-9AE4-4D8C-AEC5-DC12639D745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7382BFD-96F6-4D06-BE42-8B58803C8C83}"/>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1829451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762000" y="1028700"/>
            <a:ext cx="5181600" cy="4343400"/>
          </a:xfrm>
          <a:prstGeom prst="rect">
            <a:avLst/>
          </a:prstGeom>
        </p:spPr>
      </p:pic>
      <p:sp>
        <p:nvSpPr>
          <p:cNvPr id="33797" name="Rectangle 7"/>
          <p:cNvSpPr>
            <a:spLocks noChangeArrowheads="1"/>
          </p:cNvSpPr>
          <p:nvPr/>
        </p:nvSpPr>
        <p:spPr bwMode="auto">
          <a:xfrm>
            <a:off x="6096000" y="1143000"/>
            <a:ext cx="2743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9-13</a:t>
            </a:r>
          </a:p>
          <a:p>
            <a:pPr eaLnBrk="1" hangingPunct="1"/>
            <a:r>
              <a:rPr lang="en-US" altLang="en-US"/>
              <a:t>Two unary relationships</a:t>
            </a:r>
          </a:p>
          <a:p>
            <a:pPr eaLnBrk="1" hangingPunct="1"/>
            <a:endParaRPr lang="en-US" altLang="en-US"/>
          </a:p>
          <a:p>
            <a:pPr eaLnBrk="1" hangingPunct="1"/>
            <a:r>
              <a:rPr lang="en-US" altLang="en-US"/>
              <a:t>(a) EMPLOYEE with Manages</a:t>
            </a:r>
          </a:p>
          <a:p>
            <a:pPr eaLnBrk="1" hangingPunct="1"/>
            <a:r>
              <a:rPr lang="en-US" altLang="en-US"/>
              <a:t>relationship (1:N)</a:t>
            </a:r>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r>
              <a:rPr lang="en-US" altLang="en-US"/>
              <a:t>(b) Bill-of-materials </a:t>
            </a:r>
          </a:p>
          <a:p>
            <a:pPr eaLnBrk="1" hangingPunct="1"/>
            <a:r>
              <a:rPr lang="en-US" altLang="en-US"/>
              <a:t>structure (M:N)</a:t>
            </a:r>
          </a:p>
        </p:txBody>
      </p:sp>
      <p:pic>
        <p:nvPicPr>
          <p:cNvPr id="33798" name="Picture 10" descr="Noname.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5486400"/>
            <a:ext cx="51530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11" descr="Noname.g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819400"/>
            <a:ext cx="4429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018AA1CA-9CA0-459B-A2F8-321A31A41D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981CA04-9CD2-4C26-A71E-DE06BA309A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B9EA274D-B85B-41D0-B7F4-046E78B4AE97}"/>
              </a:ext>
            </a:extLst>
          </p:cNvPr>
          <p:cNvSpPr>
            <a:spLocks noGrp="1"/>
          </p:cNvSpPr>
          <p:nvPr>
            <p:ph type="ftr" sz="quarter" idx="11"/>
          </p:nvPr>
        </p:nvSpPr>
        <p:spPr/>
        <p:txBody>
          <a:bodyPr/>
          <a:lstStyle/>
          <a:p>
            <a:r>
              <a:rPr lang="en-US"/>
              <a:t>Lecture #8 Designing Databases</a:t>
            </a:r>
            <a:endParaRPr lang="en-US" dirty="0"/>
          </a:p>
        </p:txBody>
      </p:sp>
      <p:sp>
        <p:nvSpPr>
          <p:cNvPr id="4" name="Foliennummernplatzhalter 3">
            <a:extLst>
              <a:ext uri="{FF2B5EF4-FFF2-40B4-BE49-F238E27FC236}">
                <a16:creationId xmlns:a16="http://schemas.microsoft.com/office/drawing/2014/main" id="{81140DA0-B427-4FEF-8052-A7BA43999A4F}"/>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681078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457200" y="304800"/>
            <a:ext cx="8229600" cy="1066800"/>
          </a:xfrm>
        </p:spPr>
        <p:txBody>
          <a:bodyPr anchor="ctr"/>
          <a:lstStyle/>
          <a:p>
            <a:pPr eaLnBrk="1" hangingPunct="1"/>
            <a:r>
              <a:rPr lang="en-US" altLang="en-US" dirty="0"/>
              <a:t>Merging Relations</a:t>
            </a:r>
          </a:p>
        </p:txBody>
      </p:sp>
      <p:sp>
        <p:nvSpPr>
          <p:cNvPr id="34822" name="Rectangle 3"/>
          <p:cNvSpPr>
            <a:spLocks noGrp="1" noChangeArrowheads="1"/>
          </p:cNvSpPr>
          <p:nvPr>
            <p:ph type="body" idx="1"/>
          </p:nvPr>
        </p:nvSpPr>
        <p:spPr>
          <a:xfrm>
            <a:off x="152400" y="1524000"/>
            <a:ext cx="8991600" cy="4419600"/>
          </a:xfrm>
        </p:spPr>
        <p:txBody>
          <a:bodyPr/>
          <a:lstStyle/>
          <a:p>
            <a:pPr eaLnBrk="1" hangingPunct="1">
              <a:lnSpc>
                <a:spcPct val="90000"/>
              </a:lnSpc>
            </a:pPr>
            <a:r>
              <a:rPr lang="en-US" altLang="en-US" sz="2800" dirty="0"/>
              <a:t>Purpose is to remove redundant relations</a:t>
            </a:r>
          </a:p>
          <a:p>
            <a:pPr eaLnBrk="1" hangingPunct="1">
              <a:lnSpc>
                <a:spcPct val="90000"/>
              </a:lnSpc>
            </a:pPr>
            <a:r>
              <a:rPr lang="en-US" altLang="en-US" sz="2800" dirty="0"/>
              <a:t>The last step in logical database design</a:t>
            </a:r>
          </a:p>
          <a:p>
            <a:pPr eaLnBrk="1" hangingPunct="1">
              <a:lnSpc>
                <a:spcPct val="90000"/>
              </a:lnSpc>
            </a:pPr>
            <a:r>
              <a:rPr lang="en-US" altLang="en-US" sz="2800" dirty="0"/>
              <a:t>Redundant relations could come about due to multiple E-R diagrams and/or user interfaces</a:t>
            </a:r>
          </a:p>
          <a:p>
            <a:pPr eaLnBrk="1" hangingPunct="1">
              <a:lnSpc>
                <a:spcPct val="90000"/>
              </a:lnSpc>
            </a:pPr>
            <a:r>
              <a:rPr lang="en-US" altLang="en-US" sz="2800" dirty="0"/>
              <a:t>Prior to physical file and database design</a:t>
            </a:r>
          </a:p>
          <a:p>
            <a:pPr eaLnBrk="1" hangingPunct="1">
              <a:lnSpc>
                <a:spcPct val="90000"/>
              </a:lnSpc>
            </a:pPr>
            <a:r>
              <a:rPr lang="en-US" altLang="en-US" sz="2800" dirty="0"/>
              <a:t>Example: given two relations:</a:t>
            </a:r>
          </a:p>
          <a:p>
            <a:pPr lvl="1" eaLnBrk="1" hangingPunct="1">
              <a:lnSpc>
                <a:spcPct val="90000"/>
              </a:lnSpc>
            </a:pPr>
            <a:r>
              <a:rPr lang="en-US" sz="2000" dirty="0"/>
              <a:t>EMPLOYEE1(</a:t>
            </a:r>
            <a:r>
              <a:rPr lang="en-US" sz="2000" dirty="0" err="1"/>
              <a:t>Emp_ID,Name,Address,Phone</a:t>
            </a:r>
            <a:r>
              <a:rPr lang="en-US" sz="2000" dirty="0"/>
              <a:t>)</a:t>
            </a:r>
          </a:p>
          <a:p>
            <a:pPr lvl="1" eaLnBrk="1" hangingPunct="1">
              <a:lnSpc>
                <a:spcPct val="90000"/>
              </a:lnSpc>
            </a:pPr>
            <a:r>
              <a:rPr lang="en-US" sz="2000" dirty="0"/>
              <a:t>EMPLOYEE2(</a:t>
            </a:r>
            <a:r>
              <a:rPr lang="en-US" sz="2000" dirty="0" err="1"/>
              <a:t>Emp_ID,Name,Address,Jobcode,Number_of_Years</a:t>
            </a:r>
            <a:r>
              <a:rPr lang="en-US" sz="2000" dirty="0"/>
              <a:t>)</a:t>
            </a:r>
          </a:p>
          <a:p>
            <a:pPr eaLnBrk="1" hangingPunct="1">
              <a:lnSpc>
                <a:spcPct val="90000"/>
              </a:lnSpc>
            </a:pPr>
            <a:r>
              <a:rPr lang="en-US" altLang="en-US" sz="2800" dirty="0"/>
              <a:t>You can merge them together:</a:t>
            </a:r>
          </a:p>
          <a:p>
            <a:pPr lvl="1" eaLnBrk="1" hangingPunct="1">
              <a:lnSpc>
                <a:spcPct val="90000"/>
              </a:lnSpc>
            </a:pPr>
            <a:r>
              <a:rPr lang="en-US" sz="1900" dirty="0"/>
              <a:t>EMPLOYEE(</a:t>
            </a:r>
            <a:r>
              <a:rPr lang="en-US" sz="1900" dirty="0" err="1"/>
              <a:t>Emp_ID,Name,Address,Phone,Jobcode,Number_of_Years</a:t>
            </a:r>
            <a:r>
              <a:rPr lang="en-US" sz="1900" dirty="0"/>
              <a:t>)</a:t>
            </a:r>
            <a:endParaRPr lang="en-US" altLang="en-US" sz="1900" dirty="0"/>
          </a:p>
          <a:p>
            <a:pPr lvl="1" eaLnBrk="1" hangingPunct="1">
              <a:lnSpc>
                <a:spcPct val="90000"/>
              </a:lnSpc>
            </a:pPr>
            <a:endParaRPr lang="en-US" altLang="en-US" sz="2400" dirty="0"/>
          </a:p>
        </p:txBody>
      </p:sp>
      <p:pic>
        <p:nvPicPr>
          <p:cNvPr id="4" name="Grafik 3">
            <a:extLst>
              <a:ext uri="{FF2B5EF4-FFF2-40B4-BE49-F238E27FC236}">
                <a16:creationId xmlns:a16="http://schemas.microsoft.com/office/drawing/2014/main" id="{176D79C2-97DD-403B-BA0B-DF08394E98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4B40384-5D2C-4416-B4A2-FFA2207B73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AC1653E-179C-4B1D-A9CB-E24333D8E65F}"/>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DDBEBE6-410F-40FD-A5D5-80B32C0AEDBB}"/>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597966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456304" y="152400"/>
            <a:ext cx="8229600" cy="1371600"/>
          </a:xfrm>
        </p:spPr>
        <p:txBody>
          <a:bodyPr anchor="ctr"/>
          <a:lstStyle/>
          <a:p>
            <a:pPr eaLnBrk="1" hangingPunct="1"/>
            <a:r>
              <a:rPr lang="en-US" altLang="en-US" dirty="0"/>
              <a:t>View Integration Problems</a:t>
            </a:r>
          </a:p>
        </p:txBody>
      </p:sp>
      <p:sp>
        <p:nvSpPr>
          <p:cNvPr id="35844" name="Content Placeholder 2"/>
          <p:cNvSpPr>
            <a:spLocks noGrp="1"/>
          </p:cNvSpPr>
          <p:nvPr>
            <p:ph idx="1"/>
          </p:nvPr>
        </p:nvSpPr>
        <p:spPr>
          <a:xfrm>
            <a:off x="304800" y="1676400"/>
            <a:ext cx="8229600" cy="3886200"/>
          </a:xfrm>
        </p:spPr>
        <p:txBody>
          <a:bodyPr>
            <a:normAutofit fontScale="92500" lnSpcReduction="10000"/>
          </a:bodyPr>
          <a:lstStyle/>
          <a:p>
            <a:pPr eaLnBrk="1" hangingPunct="1"/>
            <a:r>
              <a:rPr lang="en-US" altLang="en-US" sz="2800" dirty="0"/>
              <a:t>Must understand the meaning of the data and be prepared to resolve any problems that arise in the process</a:t>
            </a:r>
          </a:p>
          <a:p>
            <a:pPr eaLnBrk="1" hangingPunct="1"/>
            <a:r>
              <a:rPr lang="en-US" altLang="en-US" sz="2800" b="1" dirty="0"/>
              <a:t>Synonyms</a:t>
            </a:r>
            <a:r>
              <a:rPr lang="en-US" altLang="en-US" sz="2800" dirty="0"/>
              <a:t>: two different names used for the same attribute</a:t>
            </a:r>
          </a:p>
          <a:p>
            <a:pPr lvl="1" eaLnBrk="1" hangingPunct="1"/>
            <a:r>
              <a:rPr lang="en-US" altLang="en-US" sz="2400" dirty="0"/>
              <a:t>When merging, get agreement from users on a single, standard name.</a:t>
            </a:r>
          </a:p>
          <a:p>
            <a:pPr eaLnBrk="1" hangingPunct="1"/>
            <a:r>
              <a:rPr lang="en-US" altLang="en-US" sz="2800" dirty="0"/>
              <a:t>Example of two relations with synonym primary keys of different names:</a:t>
            </a:r>
          </a:p>
          <a:p>
            <a:pPr lvl="1"/>
            <a:r>
              <a:rPr lang="en-US" sz="2400" dirty="0"/>
              <a:t>STUDENT1(</a:t>
            </a:r>
            <a:r>
              <a:rPr lang="en-US" sz="2400" dirty="0" err="1"/>
              <a:t>Student_ID,Name</a:t>
            </a:r>
            <a:r>
              <a:rPr lang="en-US" sz="2400" dirty="0"/>
              <a:t>)</a:t>
            </a:r>
          </a:p>
          <a:p>
            <a:pPr lvl="1"/>
            <a:r>
              <a:rPr lang="en-US" sz="2400" dirty="0"/>
              <a:t>STUDENT2(</a:t>
            </a:r>
            <a:r>
              <a:rPr lang="en-US" sz="2400" dirty="0" err="1"/>
              <a:t>Matriculation_Number,Name,Address</a:t>
            </a:r>
            <a:r>
              <a:rPr lang="en-US" sz="2400" dirty="0"/>
              <a:t>)</a:t>
            </a:r>
            <a:endParaRPr lang="en-US" altLang="en-US" sz="6000" dirty="0"/>
          </a:p>
        </p:txBody>
      </p:sp>
      <p:pic>
        <p:nvPicPr>
          <p:cNvPr id="4" name="Grafik 3">
            <a:extLst>
              <a:ext uri="{FF2B5EF4-FFF2-40B4-BE49-F238E27FC236}">
                <a16:creationId xmlns:a16="http://schemas.microsoft.com/office/drawing/2014/main" id="{5D4F17DB-1474-4763-A756-BB6B9F869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9AAFB4B-5AA2-4382-B6CF-FC48A6617B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BF54CCC-327B-497B-91FE-069B39951B0A}"/>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4F481AE-59EC-478B-B5A6-B070A0362C71}"/>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156664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266700" y="304800"/>
            <a:ext cx="8610600" cy="1371600"/>
          </a:xfrm>
        </p:spPr>
        <p:txBody>
          <a:bodyPr anchor="ctr"/>
          <a:lstStyle/>
          <a:p>
            <a:pPr eaLnBrk="1" hangingPunct="1"/>
            <a:r>
              <a:rPr lang="en-US" altLang="en-US" dirty="0"/>
              <a:t>View Integration Problems (Cont.)</a:t>
            </a:r>
          </a:p>
        </p:txBody>
      </p:sp>
      <p:sp>
        <p:nvSpPr>
          <p:cNvPr id="36868" name="Content Placeholder 2"/>
          <p:cNvSpPr>
            <a:spLocks noGrp="1"/>
          </p:cNvSpPr>
          <p:nvPr>
            <p:ph idx="1"/>
          </p:nvPr>
        </p:nvSpPr>
        <p:spPr>
          <a:xfrm>
            <a:off x="76200" y="1828800"/>
            <a:ext cx="8991600" cy="4038600"/>
          </a:xfrm>
        </p:spPr>
        <p:txBody>
          <a:bodyPr/>
          <a:lstStyle/>
          <a:p>
            <a:pPr eaLnBrk="1" hangingPunct="1"/>
            <a:r>
              <a:rPr lang="en-US" altLang="en-US" sz="3600" b="1" dirty="0"/>
              <a:t>Homonyms</a:t>
            </a:r>
            <a:r>
              <a:rPr lang="en-US" altLang="en-US" sz="3600" dirty="0"/>
              <a:t>: a single attribute name that is used for two or more different attributes.</a:t>
            </a:r>
          </a:p>
          <a:p>
            <a:pPr lvl="1" eaLnBrk="1" hangingPunct="1"/>
            <a:r>
              <a:rPr lang="en-US" altLang="en-US" sz="3200" dirty="0"/>
              <a:t>Resolved by creating a new name</a:t>
            </a:r>
          </a:p>
          <a:p>
            <a:pPr lvl="1" eaLnBrk="1" hangingPunct="1"/>
            <a:r>
              <a:rPr lang="en-US" altLang="en-US" sz="3200" dirty="0"/>
              <a:t>Example: home address vs. local address?</a:t>
            </a:r>
          </a:p>
          <a:p>
            <a:pPr lvl="2"/>
            <a:r>
              <a:rPr lang="en-US" dirty="0"/>
              <a:t>STUDENT1(</a:t>
            </a:r>
            <a:r>
              <a:rPr lang="en-US" dirty="0" err="1"/>
              <a:t>Student_ID,Name,Address</a:t>
            </a:r>
            <a:r>
              <a:rPr lang="en-US" dirty="0"/>
              <a:t>)</a:t>
            </a:r>
          </a:p>
          <a:p>
            <a:pPr lvl="2"/>
            <a:r>
              <a:rPr lang="en-US" dirty="0"/>
              <a:t>STUDENT2(</a:t>
            </a:r>
            <a:r>
              <a:rPr lang="en-US" dirty="0" err="1"/>
              <a:t>Student_ID,Name,Phone_Number,Address</a:t>
            </a:r>
            <a:r>
              <a:rPr lang="en-US" dirty="0"/>
              <a:t>)</a:t>
            </a:r>
            <a:endParaRPr lang="en-US" altLang="en-US" dirty="0"/>
          </a:p>
        </p:txBody>
      </p:sp>
      <p:pic>
        <p:nvPicPr>
          <p:cNvPr id="4" name="Grafik 3">
            <a:extLst>
              <a:ext uri="{FF2B5EF4-FFF2-40B4-BE49-F238E27FC236}">
                <a16:creationId xmlns:a16="http://schemas.microsoft.com/office/drawing/2014/main" id="{966436D4-487A-4C4E-83C1-6D18D9D1DF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7AE0CF4-0018-4AD8-AEA9-CD898B4CCA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7587AF2-1AF5-4726-BD3F-6EE15EAF22A7}"/>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E24280D7-64F6-4738-9D37-ED391619947B}"/>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3486614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381000" y="76200"/>
            <a:ext cx="8763000" cy="1371600"/>
          </a:xfrm>
        </p:spPr>
        <p:txBody>
          <a:bodyPr anchor="ctr"/>
          <a:lstStyle/>
          <a:p>
            <a:pPr eaLnBrk="1" hangingPunct="1"/>
            <a:r>
              <a:rPr lang="en-US" altLang="en-US" dirty="0"/>
              <a:t>View Integration Problems (Cont.)</a:t>
            </a:r>
          </a:p>
        </p:txBody>
      </p:sp>
      <p:sp>
        <p:nvSpPr>
          <p:cNvPr id="36868" name="Content Placeholder 2"/>
          <p:cNvSpPr>
            <a:spLocks noGrp="1"/>
          </p:cNvSpPr>
          <p:nvPr>
            <p:ph idx="1"/>
          </p:nvPr>
        </p:nvSpPr>
        <p:spPr>
          <a:xfrm>
            <a:off x="381000" y="1524000"/>
            <a:ext cx="8305800" cy="4038600"/>
          </a:xfrm>
        </p:spPr>
        <p:txBody>
          <a:bodyPr>
            <a:normAutofit fontScale="92500" lnSpcReduction="20000"/>
          </a:bodyPr>
          <a:lstStyle/>
          <a:p>
            <a:pPr eaLnBrk="1" hangingPunct="1"/>
            <a:r>
              <a:rPr lang="en-US" altLang="en-US" sz="2400" b="1" dirty="0"/>
              <a:t>Dependencies between </a:t>
            </a:r>
            <a:r>
              <a:rPr lang="en-US" altLang="en-US" sz="2400" b="1" dirty="0" err="1"/>
              <a:t>nonkeys</a:t>
            </a:r>
            <a:r>
              <a:rPr lang="en-US" altLang="en-US" sz="2400" dirty="0"/>
              <a:t>— dependencies may be created as a result of view integration</a:t>
            </a:r>
          </a:p>
          <a:p>
            <a:pPr eaLnBrk="1" hangingPunct="1"/>
            <a:r>
              <a:rPr lang="en-US" altLang="en-US" sz="2400" dirty="0"/>
              <a:t>Example: suppose we have these two relations:</a:t>
            </a:r>
          </a:p>
          <a:p>
            <a:pPr lvl="1"/>
            <a:r>
              <a:rPr lang="en-US" sz="2000" dirty="0"/>
              <a:t>STUDENT1(</a:t>
            </a:r>
            <a:r>
              <a:rPr lang="en-US" sz="2000" dirty="0" err="1"/>
              <a:t>Student_ID,Major</a:t>
            </a:r>
            <a:r>
              <a:rPr lang="en-US" sz="2000" dirty="0"/>
              <a:t>)</a:t>
            </a:r>
          </a:p>
          <a:p>
            <a:pPr lvl="1"/>
            <a:r>
              <a:rPr lang="en-US" sz="2000" dirty="0"/>
              <a:t>STUDENT2(</a:t>
            </a:r>
            <a:r>
              <a:rPr lang="en-US" sz="2000" dirty="0" err="1"/>
              <a:t>Student_ID,Adviser</a:t>
            </a:r>
            <a:r>
              <a:rPr lang="en-US" sz="2000" dirty="0"/>
              <a:t>)</a:t>
            </a:r>
          </a:p>
          <a:p>
            <a:r>
              <a:rPr lang="en-US" sz="2400" dirty="0"/>
              <a:t>You’d merge into this:</a:t>
            </a:r>
          </a:p>
          <a:p>
            <a:pPr lvl="1"/>
            <a:r>
              <a:rPr lang="en-US" sz="2000" dirty="0"/>
              <a:t>STUDENT(</a:t>
            </a:r>
            <a:r>
              <a:rPr lang="en-US" sz="2000" dirty="0" err="1"/>
              <a:t>Student_ID,Major,Adviser</a:t>
            </a:r>
            <a:r>
              <a:rPr lang="en-US" sz="2000" dirty="0"/>
              <a:t>)</a:t>
            </a:r>
          </a:p>
          <a:p>
            <a:r>
              <a:rPr lang="en-US" sz="2400" dirty="0"/>
              <a:t>But if we have a transitive dependency like this:</a:t>
            </a:r>
          </a:p>
          <a:p>
            <a:pPr lvl="1"/>
            <a:r>
              <a:rPr lang="en-US" sz="2000" dirty="0"/>
              <a:t>Major </a:t>
            </a:r>
            <a:r>
              <a:rPr lang="en-US" sz="2000" dirty="0">
                <a:sym typeface="Wingdings" panose="05000000000000000000" pitchFamily="2" charset="2"/>
              </a:rPr>
              <a:t> Advisor</a:t>
            </a:r>
          </a:p>
          <a:p>
            <a:r>
              <a:rPr lang="en-US" sz="2400" dirty="0">
                <a:sym typeface="Wingdings" panose="05000000000000000000" pitchFamily="2" charset="2"/>
              </a:rPr>
              <a:t>You need to </a:t>
            </a:r>
            <a:r>
              <a:rPr lang="en-US" sz="2400" b="1" dirty="0">
                <a:sym typeface="Wingdings" panose="05000000000000000000" pitchFamily="2" charset="2"/>
              </a:rPr>
              <a:t>normalize</a:t>
            </a:r>
            <a:r>
              <a:rPr lang="en-US" sz="2400" dirty="0">
                <a:sym typeface="Wingdings" panose="05000000000000000000" pitchFamily="2" charset="2"/>
              </a:rPr>
              <a:t> to remove the transitive dependency</a:t>
            </a:r>
          </a:p>
          <a:p>
            <a:pPr lvl="1"/>
            <a:r>
              <a:rPr kumimoji="1" lang="en-US" sz="2000" kern="1200" dirty="0">
                <a:latin typeface="Arial" charset="0"/>
                <a:cs typeface="Arial" charset="0"/>
              </a:rPr>
              <a:t>STUDENT(</a:t>
            </a:r>
            <a:r>
              <a:rPr kumimoji="1" lang="en-US" sz="2000" kern="1200" dirty="0" err="1">
                <a:latin typeface="Arial" charset="0"/>
                <a:cs typeface="Arial" charset="0"/>
              </a:rPr>
              <a:t>Student_ID,Major</a:t>
            </a:r>
            <a:r>
              <a:rPr kumimoji="1" lang="en-US" sz="2000" kern="1200" dirty="0">
                <a:latin typeface="Arial" charset="0"/>
                <a:cs typeface="Arial" charset="0"/>
              </a:rPr>
              <a:t>)</a:t>
            </a:r>
          </a:p>
          <a:p>
            <a:pPr lvl="1"/>
            <a:r>
              <a:rPr kumimoji="1" lang="en-US" sz="2000" kern="1200" dirty="0">
                <a:latin typeface="Arial" charset="0"/>
                <a:cs typeface="Arial" charset="0"/>
              </a:rPr>
              <a:t>MAJOR ADVISER(</a:t>
            </a:r>
            <a:r>
              <a:rPr kumimoji="1" lang="en-US" sz="2000" kern="1200" dirty="0" err="1">
                <a:latin typeface="Arial" charset="0"/>
                <a:cs typeface="Arial" charset="0"/>
              </a:rPr>
              <a:t>Major,Adviser</a:t>
            </a:r>
            <a:r>
              <a:rPr kumimoji="1" lang="en-US" sz="2000" kern="1200" dirty="0">
                <a:latin typeface="Arial" charset="0"/>
                <a:cs typeface="Arial" charset="0"/>
              </a:rPr>
              <a:t>)</a:t>
            </a:r>
            <a:endParaRPr lang="en-US" sz="2000" dirty="0"/>
          </a:p>
          <a:p>
            <a:pPr marL="457200" lvl="1" indent="0">
              <a:buNone/>
            </a:pPr>
            <a:endParaRPr kumimoji="1" lang="en-US" sz="2000" kern="1200" dirty="0">
              <a:latin typeface="Arial" charset="0"/>
              <a:cs typeface="Arial" charset="0"/>
            </a:endParaRPr>
          </a:p>
          <a:p>
            <a:pPr lvl="1"/>
            <a:endParaRPr lang="en-US" sz="2000" dirty="0"/>
          </a:p>
          <a:p>
            <a:endParaRPr lang="en-US" sz="2800" dirty="0"/>
          </a:p>
          <a:p>
            <a:pPr lvl="1"/>
            <a:endParaRPr lang="en-US" altLang="en-US" sz="6000" dirty="0"/>
          </a:p>
        </p:txBody>
      </p:sp>
      <p:pic>
        <p:nvPicPr>
          <p:cNvPr id="4" name="Grafik 3">
            <a:extLst>
              <a:ext uri="{FF2B5EF4-FFF2-40B4-BE49-F238E27FC236}">
                <a16:creationId xmlns:a16="http://schemas.microsoft.com/office/drawing/2014/main" id="{A5159518-370D-4881-88BB-F6C001D4D2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E99F129-7E26-4913-86E2-FE5CC5657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AFC6A35-6F20-4F95-B310-59980B4B82A5}"/>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55FB351F-12D1-44AA-A6AD-D34FEA0E5CDD}"/>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119906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457200" y="228600"/>
            <a:ext cx="8229600" cy="838200"/>
          </a:xfrm>
        </p:spPr>
        <p:txBody>
          <a:bodyPr/>
          <a:lstStyle/>
          <a:p>
            <a:pPr eaLnBrk="1" hangingPunct="1"/>
            <a:r>
              <a:rPr lang="en-US" altLang="en-US" dirty="0"/>
              <a:t>View Integration Problems (Cont.)</a:t>
            </a:r>
          </a:p>
        </p:txBody>
      </p:sp>
      <p:sp>
        <p:nvSpPr>
          <p:cNvPr id="37892" name="Content Placeholder 2"/>
          <p:cNvSpPr>
            <a:spLocks noGrp="1"/>
          </p:cNvSpPr>
          <p:nvPr>
            <p:ph idx="1"/>
          </p:nvPr>
        </p:nvSpPr>
        <p:spPr>
          <a:xfrm>
            <a:off x="157779" y="2209800"/>
            <a:ext cx="8991600" cy="4038600"/>
          </a:xfrm>
        </p:spPr>
        <p:txBody>
          <a:bodyPr/>
          <a:lstStyle/>
          <a:p>
            <a:pPr eaLnBrk="1" hangingPunct="1">
              <a:lnSpc>
                <a:spcPct val="90000"/>
              </a:lnSpc>
            </a:pPr>
            <a:r>
              <a:rPr lang="en-US" altLang="en-US" sz="2800" b="1" dirty="0"/>
              <a:t>Class/Subclass</a:t>
            </a:r>
            <a:r>
              <a:rPr lang="en-US" altLang="en-US" sz="2800" dirty="0"/>
              <a:t> — relationships may be hidden in user views or relations</a:t>
            </a:r>
          </a:p>
          <a:p>
            <a:pPr eaLnBrk="1" hangingPunct="1">
              <a:lnSpc>
                <a:spcPct val="90000"/>
              </a:lnSpc>
            </a:pPr>
            <a:r>
              <a:rPr lang="en-US" altLang="en-US" sz="2800" dirty="0"/>
              <a:t>Example: two relations</a:t>
            </a:r>
          </a:p>
          <a:p>
            <a:pPr lvl="1"/>
            <a:r>
              <a:rPr lang="en-US" sz="2000" dirty="0"/>
              <a:t>PATIENT1(</a:t>
            </a:r>
            <a:r>
              <a:rPr lang="en-US" sz="2000" dirty="0" err="1"/>
              <a:t>Patient_ID,Name,Address,Date_Treated</a:t>
            </a:r>
            <a:r>
              <a:rPr lang="en-US" sz="2000" dirty="0"/>
              <a:t>)</a:t>
            </a:r>
          </a:p>
          <a:p>
            <a:pPr lvl="1"/>
            <a:r>
              <a:rPr lang="en-US" sz="2000" dirty="0"/>
              <a:t>PATIENT2(</a:t>
            </a:r>
            <a:r>
              <a:rPr lang="en-US" sz="2000" dirty="0" err="1"/>
              <a:t>Patient_ID,Room_Number</a:t>
            </a:r>
            <a:r>
              <a:rPr lang="en-US" sz="2000" dirty="0"/>
              <a:t>)</a:t>
            </a:r>
          </a:p>
          <a:p>
            <a:r>
              <a:rPr lang="en-US" altLang="en-US" sz="2800" dirty="0"/>
              <a:t>In-patient vs. Out patient?</a:t>
            </a:r>
            <a:r>
              <a:rPr lang="en-US" altLang="en-US" sz="2400" dirty="0"/>
              <a:t> </a:t>
            </a:r>
            <a:r>
              <a:rPr lang="en-US" altLang="en-US" sz="2800" dirty="0"/>
              <a:t>Implies supertype/subtype</a:t>
            </a:r>
          </a:p>
          <a:p>
            <a:pPr lvl="1"/>
            <a:r>
              <a:rPr lang="en-US" sz="2000" dirty="0"/>
              <a:t>PATIENT(</a:t>
            </a:r>
            <a:r>
              <a:rPr lang="en-US" sz="2000" dirty="0" err="1"/>
              <a:t>Patient_ID,Name,Address</a:t>
            </a:r>
            <a:r>
              <a:rPr lang="en-US" sz="2000" dirty="0"/>
              <a:t>)</a:t>
            </a:r>
          </a:p>
          <a:p>
            <a:pPr lvl="1"/>
            <a:r>
              <a:rPr lang="en-US" sz="2000" dirty="0"/>
              <a:t>INPATIENT(</a:t>
            </a:r>
            <a:r>
              <a:rPr lang="en-US" sz="2000" dirty="0" err="1"/>
              <a:t>Patient_ID,Room_Number</a:t>
            </a:r>
            <a:r>
              <a:rPr lang="en-US" sz="2000" dirty="0"/>
              <a:t>)</a:t>
            </a:r>
          </a:p>
          <a:p>
            <a:pPr lvl="1"/>
            <a:r>
              <a:rPr lang="en-US" sz="2000" dirty="0"/>
              <a:t>OUTPATIENT(</a:t>
            </a:r>
            <a:r>
              <a:rPr lang="en-US" sz="2000" dirty="0" err="1"/>
              <a:t>Patient_ID,Date_Treated</a:t>
            </a:r>
            <a:r>
              <a:rPr lang="en-US" sz="2000" dirty="0"/>
              <a:t>)</a:t>
            </a:r>
            <a:endParaRPr lang="en-US" altLang="en-US" sz="2000" dirty="0"/>
          </a:p>
        </p:txBody>
      </p:sp>
      <p:pic>
        <p:nvPicPr>
          <p:cNvPr id="4" name="Grafik 3">
            <a:extLst>
              <a:ext uri="{FF2B5EF4-FFF2-40B4-BE49-F238E27FC236}">
                <a16:creationId xmlns:a16="http://schemas.microsoft.com/office/drawing/2014/main" id="{2AF54981-8CFA-47DA-AA9E-2D55DC256E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FD93547-1D46-4BCD-90FA-C9A0CACEC8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BA8ACB2-BD59-48AF-9219-34402211F487}"/>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FD9192B3-1132-4BC1-97E5-B9445DAE4E30}"/>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945072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6"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25" y="523875"/>
            <a:ext cx="676275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7"/>
          <p:cNvSpPr>
            <a:spLocks noChangeArrowheads="1"/>
          </p:cNvSpPr>
          <p:nvPr/>
        </p:nvSpPr>
        <p:spPr bwMode="auto">
          <a:xfrm>
            <a:off x="3200400" y="2971800"/>
            <a:ext cx="2895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9-16</a:t>
            </a:r>
          </a:p>
          <a:p>
            <a:pPr eaLnBrk="1" hangingPunct="1"/>
            <a:r>
              <a:rPr lang="en-US" dirty="0"/>
              <a:t>E-R diagram</a:t>
            </a:r>
            <a:r>
              <a:rPr lang="en-US" altLang="en-US" dirty="0"/>
              <a:t> diagram corresponding to normalized relations of Hoosier Burger‘s inventory control system</a:t>
            </a:r>
          </a:p>
        </p:txBody>
      </p:sp>
      <p:pic>
        <p:nvPicPr>
          <p:cNvPr id="4" name="Grafik 3">
            <a:extLst>
              <a:ext uri="{FF2B5EF4-FFF2-40B4-BE49-F238E27FC236}">
                <a16:creationId xmlns:a16="http://schemas.microsoft.com/office/drawing/2014/main" id="{15661B49-D0F8-4112-8489-C39CAF031A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AF53A68-719A-42B4-891E-E0C85DAF96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025491F-A174-423D-B875-82287B8F4919}"/>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E91F2D9C-A28C-4232-9A22-4F6B73E40B72}"/>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882196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4"/>
          <p:cNvSpPr>
            <a:spLocks noGrp="1"/>
          </p:cNvSpPr>
          <p:nvPr>
            <p:ph type="title"/>
          </p:nvPr>
        </p:nvSpPr>
        <p:spPr>
          <a:xfrm>
            <a:off x="457200" y="3810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Relations for Hoosier Burger</a:t>
            </a:r>
          </a:p>
        </p:txBody>
      </p:sp>
      <p:grpSp>
        <p:nvGrpSpPr>
          <p:cNvPr id="39942" name="Group 10"/>
          <p:cNvGrpSpPr>
            <a:grpSpLocks/>
          </p:cNvGrpSpPr>
          <p:nvPr/>
        </p:nvGrpSpPr>
        <p:grpSpPr bwMode="auto">
          <a:xfrm>
            <a:off x="304800" y="2057400"/>
            <a:ext cx="8520113" cy="3657600"/>
            <a:chOff x="304800" y="3295650"/>
            <a:chExt cx="8520112" cy="2647950"/>
          </a:xfrm>
        </p:grpSpPr>
        <p:pic>
          <p:nvPicPr>
            <p:cNvPr id="39943" name="Picture 8"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087" y="3857625"/>
              <a:ext cx="850582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9" descr="Noname.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295650"/>
              <a:ext cx="50673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Grafik 5">
            <a:extLst>
              <a:ext uri="{FF2B5EF4-FFF2-40B4-BE49-F238E27FC236}">
                <a16:creationId xmlns:a16="http://schemas.microsoft.com/office/drawing/2014/main" id="{446557FA-0D9D-4338-8792-D2182BDBFA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756CC24-CBE0-4BC8-846E-27242C6B01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E13B816-A298-42B8-94A9-B4E2A91BB5E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C05DE97-6557-403D-ABAD-F492F684819A}"/>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525234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a:xfrm>
            <a:off x="609600" y="381000"/>
            <a:ext cx="7772400" cy="1066800"/>
          </a:xfrm>
        </p:spPr>
        <p:txBody>
          <a:bodyPr anchor="ctr">
            <a:normAutofit/>
          </a:bodyPr>
          <a:lstStyle/>
          <a:p>
            <a:pPr eaLnBrk="1" hangingPunct="1">
              <a:defRPr/>
            </a:pPr>
            <a:r>
              <a:rPr lang="en-US" altLang="en-US" spc="-100" dirty="0"/>
              <a:t>Physical File and Database Design</a:t>
            </a:r>
          </a:p>
        </p:txBody>
      </p:sp>
      <p:sp>
        <p:nvSpPr>
          <p:cNvPr id="40966" name="Rectangle 3"/>
          <p:cNvSpPr>
            <a:spLocks noGrp="1" noChangeArrowheads="1"/>
          </p:cNvSpPr>
          <p:nvPr>
            <p:ph type="body" idx="1"/>
          </p:nvPr>
        </p:nvSpPr>
        <p:spPr>
          <a:xfrm>
            <a:off x="838200" y="1524000"/>
            <a:ext cx="7772400" cy="4724400"/>
          </a:xfrm>
        </p:spPr>
        <p:txBody>
          <a:bodyPr/>
          <a:lstStyle/>
          <a:p>
            <a:pPr marL="533400" indent="-533400" eaLnBrk="1" hangingPunct="1"/>
            <a:r>
              <a:rPr lang="en-US" altLang="en-US" sz="2800"/>
              <a:t>The following information is required:</a:t>
            </a:r>
          </a:p>
          <a:p>
            <a:pPr marL="914400" lvl="1" indent="-457200" eaLnBrk="1" hangingPunct="1"/>
            <a:r>
              <a:rPr lang="en-US" altLang="en-US" sz="2400"/>
              <a:t>Normalized relations, including volume estimates</a:t>
            </a:r>
          </a:p>
          <a:p>
            <a:pPr marL="914400" lvl="1" indent="-457200" eaLnBrk="1" hangingPunct="1"/>
            <a:r>
              <a:rPr lang="en-US" altLang="en-US" sz="2400"/>
              <a:t>Definitions of each attribute</a:t>
            </a:r>
          </a:p>
          <a:p>
            <a:pPr marL="914400" lvl="1" indent="-457200" eaLnBrk="1" hangingPunct="1"/>
            <a:r>
              <a:rPr lang="en-US" altLang="en-US" sz="2400"/>
              <a:t>Descriptions of where and when data are used, entered, retrieved, deleted, and updated (including frequencies)</a:t>
            </a:r>
          </a:p>
          <a:p>
            <a:pPr marL="914400" lvl="1" indent="-457200" eaLnBrk="1" hangingPunct="1"/>
            <a:r>
              <a:rPr lang="en-US" altLang="en-US" sz="2400"/>
              <a:t>Expectations or requirements for response time and data integrity</a:t>
            </a:r>
          </a:p>
          <a:p>
            <a:pPr marL="914400" lvl="1" indent="-457200" eaLnBrk="1" hangingPunct="1"/>
            <a:r>
              <a:rPr lang="en-US" altLang="en-US" sz="2400"/>
              <a:t>Descriptions of the technologies used for implementing the files and database</a:t>
            </a:r>
          </a:p>
          <a:p>
            <a:pPr marL="914400" lvl="1" indent="-457200" eaLnBrk="1" hangingPunct="1"/>
            <a:endParaRPr lang="en-US" altLang="en-US"/>
          </a:p>
        </p:txBody>
      </p:sp>
      <p:pic>
        <p:nvPicPr>
          <p:cNvPr id="4" name="Grafik 3">
            <a:extLst>
              <a:ext uri="{FF2B5EF4-FFF2-40B4-BE49-F238E27FC236}">
                <a16:creationId xmlns:a16="http://schemas.microsoft.com/office/drawing/2014/main" id="{78249418-236B-4D85-83AE-CF6B7C9C5D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6A1C03A-BB0E-4DDF-BA37-D0CD3DF3AD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85C42B1-C452-4D88-91C8-ED09A3B302C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E47989A6-1127-4E15-929E-247304E9B1AD}"/>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300399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a:xfrm>
            <a:off x="533400" y="228600"/>
            <a:ext cx="8229600" cy="1219200"/>
          </a:xfrm>
        </p:spPr>
        <p:txBody>
          <a:bodyPr anchor="ctr"/>
          <a:lstStyle/>
          <a:p>
            <a:pPr eaLnBrk="1" hangingPunct="1"/>
            <a:r>
              <a:rPr lang="en-US" altLang="en-US" dirty="0"/>
              <a:t>Designing Fields</a:t>
            </a:r>
          </a:p>
        </p:txBody>
      </p:sp>
      <p:sp>
        <p:nvSpPr>
          <p:cNvPr id="41990" name="Rectangle 3"/>
          <p:cNvSpPr>
            <a:spLocks noGrp="1" noChangeArrowheads="1"/>
          </p:cNvSpPr>
          <p:nvPr>
            <p:ph type="body" idx="1"/>
          </p:nvPr>
        </p:nvSpPr>
        <p:spPr>
          <a:xfrm>
            <a:off x="609600" y="1600200"/>
            <a:ext cx="8305800" cy="4343400"/>
          </a:xfrm>
        </p:spPr>
        <p:txBody>
          <a:bodyPr/>
          <a:lstStyle/>
          <a:p>
            <a:pPr eaLnBrk="1" hangingPunct="1"/>
            <a:r>
              <a:rPr lang="en-US" altLang="en-US" b="1"/>
              <a:t>Field</a:t>
            </a:r>
            <a:r>
              <a:rPr lang="en-US" altLang="en-US"/>
              <a:t>: the smallest unit of named application data recognized by system software</a:t>
            </a:r>
          </a:p>
          <a:p>
            <a:pPr lvl="1" eaLnBrk="1" hangingPunct="1"/>
            <a:r>
              <a:rPr lang="en-US" altLang="en-US"/>
              <a:t>Attributes from relations will be represented as fields</a:t>
            </a:r>
          </a:p>
          <a:p>
            <a:pPr eaLnBrk="1" hangingPunct="1"/>
            <a:r>
              <a:rPr lang="en-US" altLang="en-US" b="1"/>
              <a:t>Data Type</a:t>
            </a:r>
            <a:r>
              <a:rPr lang="en-US" altLang="en-US"/>
              <a:t>: a coding scheme recognized by system software for representing organizational data</a:t>
            </a:r>
          </a:p>
        </p:txBody>
      </p:sp>
      <p:pic>
        <p:nvPicPr>
          <p:cNvPr id="4" name="Grafik 3">
            <a:extLst>
              <a:ext uri="{FF2B5EF4-FFF2-40B4-BE49-F238E27FC236}">
                <a16:creationId xmlns:a16="http://schemas.microsoft.com/office/drawing/2014/main" id="{2EFD0EF4-0A2D-40B7-BF7A-8D2597E9CD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AC2E9F8-CB14-475F-826D-998C991182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FCC0F5A-26AF-40F2-9FAF-C60C481B8E62}"/>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1E74FDD9-1D4C-4DDF-A194-79B2FA60F1A3}"/>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897911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457200" y="381000"/>
            <a:ext cx="8229600" cy="1143000"/>
          </a:xfrm>
        </p:spPr>
        <p:txBody>
          <a:bodyPr anchor="ctr"/>
          <a:lstStyle/>
          <a:p>
            <a:pPr eaLnBrk="1" hangingPunct="1"/>
            <a:r>
              <a:rPr lang="en-US" altLang="en-US"/>
              <a:t>Choosing Data Types</a:t>
            </a:r>
          </a:p>
        </p:txBody>
      </p:sp>
      <p:sp>
        <p:nvSpPr>
          <p:cNvPr id="43014" name="Rectangle 3"/>
          <p:cNvSpPr>
            <a:spLocks noGrp="1" noChangeArrowheads="1"/>
          </p:cNvSpPr>
          <p:nvPr>
            <p:ph type="body" idx="1"/>
          </p:nvPr>
        </p:nvSpPr>
        <p:spPr>
          <a:xfrm>
            <a:off x="457200" y="1828800"/>
            <a:ext cx="8305800" cy="3810000"/>
          </a:xfrm>
        </p:spPr>
        <p:txBody>
          <a:bodyPr/>
          <a:lstStyle/>
          <a:p>
            <a:pPr eaLnBrk="1" hangingPunct="1"/>
            <a:r>
              <a:rPr lang="en-US" altLang="en-US"/>
              <a:t>Selecting a data type balances four objectives:</a:t>
            </a:r>
          </a:p>
          <a:p>
            <a:pPr lvl="1" eaLnBrk="1" hangingPunct="1"/>
            <a:r>
              <a:rPr lang="en-US" altLang="en-US"/>
              <a:t>Minimize storage space.</a:t>
            </a:r>
          </a:p>
          <a:p>
            <a:pPr lvl="1" eaLnBrk="1" hangingPunct="1"/>
            <a:r>
              <a:rPr lang="en-US" altLang="en-US"/>
              <a:t>Represent all possible values of the field.</a:t>
            </a:r>
          </a:p>
          <a:p>
            <a:pPr lvl="1" eaLnBrk="1" hangingPunct="1"/>
            <a:r>
              <a:rPr lang="en-US" altLang="en-US"/>
              <a:t>Improve data integrity of the field.</a:t>
            </a:r>
          </a:p>
          <a:p>
            <a:pPr lvl="1" eaLnBrk="1" hangingPunct="1"/>
            <a:r>
              <a:rPr lang="en-US" altLang="en-US"/>
              <a:t>Support all data manipulations desired on the field.</a:t>
            </a:r>
          </a:p>
        </p:txBody>
      </p:sp>
      <p:pic>
        <p:nvPicPr>
          <p:cNvPr id="4" name="Grafik 3">
            <a:extLst>
              <a:ext uri="{FF2B5EF4-FFF2-40B4-BE49-F238E27FC236}">
                <a16:creationId xmlns:a16="http://schemas.microsoft.com/office/drawing/2014/main" id="{9156CA79-831F-4BF3-9073-CACC4EE6FE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0A3A329-3A44-46FF-AC3F-C8C6C3936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9836655-15FF-4804-9F32-350E8E4CF9B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D0237332-7120-4DFF-AE70-56BA29D75CD5}"/>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4253247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381000" y="762000"/>
            <a:ext cx="8544069" cy="5562600"/>
          </a:xfrm>
          <a:prstGeom prst="rect">
            <a:avLst/>
          </a:prstGeom>
        </p:spPr>
      </p:pic>
      <p:pic>
        <p:nvPicPr>
          <p:cNvPr id="3" name="Grafik 2">
            <a:extLst>
              <a:ext uri="{FF2B5EF4-FFF2-40B4-BE49-F238E27FC236}">
                <a16:creationId xmlns:a16="http://schemas.microsoft.com/office/drawing/2014/main" id="{B0D85C0A-60CB-429F-A154-FBA086CF0B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a:extLst>
              <a:ext uri="{FF2B5EF4-FFF2-40B4-BE49-F238E27FC236}">
                <a16:creationId xmlns:a16="http://schemas.microsoft.com/office/drawing/2014/main" id="{697D43FE-CCE3-4626-A739-22A9F2C0F4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3DB6A639-F93D-463F-8A72-72A2D17F42E1}"/>
              </a:ext>
            </a:extLst>
          </p:cNvPr>
          <p:cNvSpPr>
            <a:spLocks noGrp="1"/>
          </p:cNvSpPr>
          <p:nvPr>
            <p:ph type="ftr" sz="quarter" idx="11"/>
          </p:nvPr>
        </p:nvSpPr>
        <p:spPr/>
        <p:txBody>
          <a:bodyPr/>
          <a:lstStyle/>
          <a:p>
            <a:r>
              <a:rPr lang="en-US"/>
              <a:t>Lecture #8 Designing Databases</a:t>
            </a:r>
            <a:endParaRPr lang="en-US" dirty="0"/>
          </a:p>
        </p:txBody>
      </p:sp>
      <p:sp>
        <p:nvSpPr>
          <p:cNvPr id="6" name="Foliennummernplatzhalter 5">
            <a:extLst>
              <a:ext uri="{FF2B5EF4-FFF2-40B4-BE49-F238E27FC236}">
                <a16:creationId xmlns:a16="http://schemas.microsoft.com/office/drawing/2014/main" id="{B749C950-3F4E-43E7-A3E7-CB186956545F}"/>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696250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p:txBody>
          <a:bodyPr/>
          <a:lstStyle/>
          <a:p>
            <a:pPr eaLnBrk="1" hangingPunct="1"/>
            <a:r>
              <a:rPr lang="en-US" altLang="en-US"/>
              <a:t>Calculated Fields</a:t>
            </a:r>
          </a:p>
        </p:txBody>
      </p:sp>
      <p:sp>
        <p:nvSpPr>
          <p:cNvPr id="45060" name="Content Placeholder 2"/>
          <p:cNvSpPr>
            <a:spLocks noGrp="1"/>
          </p:cNvSpPr>
          <p:nvPr>
            <p:ph idx="1"/>
          </p:nvPr>
        </p:nvSpPr>
        <p:spPr/>
        <p:txBody>
          <a:bodyPr/>
          <a:lstStyle/>
          <a:p>
            <a:pPr eaLnBrk="1" hangingPunct="1"/>
            <a:r>
              <a:rPr lang="en-US" altLang="en-US" b="1"/>
              <a:t>Calculated</a:t>
            </a:r>
            <a:r>
              <a:rPr lang="en-US" altLang="en-US"/>
              <a:t> (or </a:t>
            </a:r>
            <a:r>
              <a:rPr lang="en-US" altLang="en-US" b="1"/>
              <a:t>computed</a:t>
            </a:r>
            <a:r>
              <a:rPr lang="en-US" altLang="en-US"/>
              <a:t> or </a:t>
            </a:r>
            <a:r>
              <a:rPr lang="en-US" altLang="en-US" b="1"/>
              <a:t>derived</a:t>
            </a:r>
            <a:r>
              <a:rPr lang="en-US" altLang="en-US"/>
              <a:t>) </a:t>
            </a:r>
            <a:r>
              <a:rPr lang="en-US" altLang="en-US" b="1"/>
              <a:t>field</a:t>
            </a:r>
            <a:r>
              <a:rPr lang="en-US" altLang="en-US"/>
              <a:t>: a field that can be derived from other database fields</a:t>
            </a:r>
          </a:p>
          <a:p>
            <a:pPr eaLnBrk="1" hangingPunct="1"/>
            <a:r>
              <a:rPr lang="en-US" altLang="en-US"/>
              <a:t>It is common for an attribute to be mathematically related to other data.</a:t>
            </a:r>
          </a:p>
          <a:p>
            <a:pPr eaLnBrk="1" hangingPunct="1"/>
            <a:r>
              <a:rPr lang="en-US" altLang="en-US"/>
              <a:t>The calculate value is either stored or  computed when it is requested.</a:t>
            </a:r>
          </a:p>
          <a:p>
            <a:pPr eaLnBrk="1" hangingPunct="1"/>
            <a:endParaRPr lang="en-US" altLang="en-US"/>
          </a:p>
        </p:txBody>
      </p:sp>
      <p:pic>
        <p:nvPicPr>
          <p:cNvPr id="4" name="Grafik 3">
            <a:extLst>
              <a:ext uri="{FF2B5EF4-FFF2-40B4-BE49-F238E27FC236}">
                <a16:creationId xmlns:a16="http://schemas.microsoft.com/office/drawing/2014/main" id="{20FC97B4-E4A4-4E31-8B20-DD3706980C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EE3123B-6497-4849-ACC6-98B03E4BB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9694830-1EF8-4ACA-97AD-2459FB11EB38}"/>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FB5B4998-8F92-4E85-80E5-576DF903B07E}"/>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871251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2"/>
          <p:cNvSpPr>
            <a:spLocks noGrp="1" noChangeArrowheads="1"/>
          </p:cNvSpPr>
          <p:nvPr>
            <p:ph type="title"/>
          </p:nvPr>
        </p:nvSpPr>
        <p:spPr>
          <a:xfrm>
            <a:off x="457200" y="457200"/>
            <a:ext cx="8229600" cy="914400"/>
          </a:xfrm>
        </p:spPr>
        <p:txBody>
          <a:bodyPr anchor="ctr">
            <a:normAutofit/>
          </a:bodyPr>
          <a:lstStyle/>
          <a:p>
            <a:pPr eaLnBrk="1" hangingPunct="1"/>
            <a:r>
              <a:rPr lang="en-US" altLang="en-US" dirty="0"/>
              <a:t>Controlling Data Integrity</a:t>
            </a:r>
          </a:p>
        </p:txBody>
      </p:sp>
      <p:sp>
        <p:nvSpPr>
          <p:cNvPr id="46086" name="Rectangle 3"/>
          <p:cNvSpPr>
            <a:spLocks noGrp="1" noChangeArrowheads="1"/>
          </p:cNvSpPr>
          <p:nvPr>
            <p:ph type="body" idx="1"/>
          </p:nvPr>
        </p:nvSpPr>
        <p:spPr>
          <a:xfrm>
            <a:off x="304800" y="1524000"/>
            <a:ext cx="8686800" cy="4800600"/>
          </a:xfrm>
        </p:spPr>
        <p:txBody>
          <a:bodyPr>
            <a:normAutofit/>
          </a:bodyPr>
          <a:lstStyle/>
          <a:p>
            <a:pPr eaLnBrk="1" hangingPunct="1"/>
            <a:r>
              <a:rPr lang="en-US" altLang="en-US" sz="2400" b="1" dirty="0"/>
              <a:t>Default Value</a:t>
            </a:r>
            <a:r>
              <a:rPr lang="en-US" altLang="en-US" sz="2400" dirty="0"/>
              <a:t>: a value a field will assume unless an explicit value is entered for that field</a:t>
            </a:r>
          </a:p>
          <a:p>
            <a:pPr eaLnBrk="1" hangingPunct="1"/>
            <a:r>
              <a:rPr lang="en-US" altLang="en-US" sz="2400" b="1" dirty="0"/>
              <a:t>Range Control</a:t>
            </a:r>
            <a:r>
              <a:rPr lang="en-US" altLang="en-US" sz="2400" dirty="0"/>
              <a:t>: limits range of values that can be entered into field</a:t>
            </a:r>
          </a:p>
          <a:p>
            <a:pPr lvl="1" eaLnBrk="1" hangingPunct="1"/>
            <a:r>
              <a:rPr lang="en-US" altLang="en-US" sz="2000" dirty="0"/>
              <a:t>Both numeric and alphanumeric data</a:t>
            </a:r>
          </a:p>
          <a:p>
            <a:pPr eaLnBrk="1" hangingPunct="1"/>
            <a:r>
              <a:rPr lang="en-US" altLang="en-US" sz="2400" b="1" dirty="0"/>
              <a:t>Referential Integrity</a:t>
            </a:r>
            <a:r>
              <a:rPr lang="en-US" altLang="en-US" sz="2400" dirty="0"/>
              <a:t>: an integrity constraint specifying that the value (or existence) of an attribute in one relation depends on the value (or existence) of the same attribute in another relation</a:t>
            </a:r>
          </a:p>
          <a:p>
            <a:pPr eaLnBrk="1" hangingPunct="1"/>
            <a:r>
              <a:rPr lang="en-US" altLang="en-US" sz="2400" b="1" dirty="0"/>
              <a:t>Null Value</a:t>
            </a:r>
            <a:r>
              <a:rPr lang="en-US" altLang="en-US" sz="2400" dirty="0"/>
              <a:t>: a special field value, distinct from zero, blank, or any other value, that indicates that the value for the field is missing or otherwise unknown</a:t>
            </a:r>
          </a:p>
        </p:txBody>
      </p:sp>
      <p:pic>
        <p:nvPicPr>
          <p:cNvPr id="4" name="Grafik 3">
            <a:extLst>
              <a:ext uri="{FF2B5EF4-FFF2-40B4-BE49-F238E27FC236}">
                <a16:creationId xmlns:a16="http://schemas.microsoft.com/office/drawing/2014/main" id="{4654F628-64F1-4061-A096-DE562F8473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21193AE-4D65-4BB6-B20E-FBEBCC35ED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C696FD4-54C6-4E6F-A18B-466EF2C7B48A}"/>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74B60E6-B58E-4E54-9F64-0CFAAB8BE125}"/>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3649484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a:xfrm>
            <a:off x="457200" y="457200"/>
            <a:ext cx="8229600" cy="1066800"/>
          </a:xfrm>
        </p:spPr>
        <p:txBody>
          <a:bodyPr anchor="ctr">
            <a:normAutofit/>
          </a:bodyPr>
          <a:lstStyle/>
          <a:p>
            <a:pPr eaLnBrk="1" hangingPunct="1"/>
            <a:r>
              <a:rPr lang="en-US" altLang="en-US" dirty="0"/>
              <a:t>Designing Physical Tables</a:t>
            </a:r>
          </a:p>
        </p:txBody>
      </p:sp>
      <p:sp>
        <p:nvSpPr>
          <p:cNvPr id="47110" name="Rectangle 3"/>
          <p:cNvSpPr>
            <a:spLocks noGrp="1" noChangeArrowheads="1"/>
          </p:cNvSpPr>
          <p:nvPr>
            <p:ph type="body" idx="1"/>
          </p:nvPr>
        </p:nvSpPr>
        <p:spPr>
          <a:xfrm>
            <a:off x="533400" y="1524000"/>
            <a:ext cx="7772400" cy="4419600"/>
          </a:xfrm>
        </p:spPr>
        <p:txBody>
          <a:bodyPr/>
          <a:lstStyle/>
          <a:p>
            <a:pPr eaLnBrk="1" hangingPunct="1"/>
            <a:r>
              <a:rPr lang="en-US" altLang="en-US" sz="2800" dirty="0"/>
              <a:t>Relational database is a set of related tables.</a:t>
            </a:r>
          </a:p>
          <a:p>
            <a:pPr eaLnBrk="1" hangingPunct="1"/>
            <a:r>
              <a:rPr lang="en-US" altLang="en-US" sz="2800" b="1" dirty="0"/>
              <a:t>Physical Table</a:t>
            </a:r>
            <a:r>
              <a:rPr lang="en-US" altLang="en-US" sz="2800" dirty="0"/>
              <a:t>: a named set of rows and columns that specifies the fields in each row of the table </a:t>
            </a:r>
          </a:p>
          <a:p>
            <a:pPr eaLnBrk="1" hangingPunct="1"/>
            <a:r>
              <a:rPr lang="en-US" altLang="en-US" sz="2800" b="1" dirty="0"/>
              <a:t>Denormalization</a:t>
            </a:r>
            <a:r>
              <a:rPr lang="en-US" altLang="en-US" sz="2800" dirty="0"/>
              <a:t>: the process of splitting or combining normalized relations into physical tables based on affinity of use of rows and fields</a:t>
            </a:r>
          </a:p>
          <a:p>
            <a:pPr eaLnBrk="1" hangingPunct="1"/>
            <a:r>
              <a:rPr lang="en-US" altLang="en-US" sz="2800" dirty="0"/>
              <a:t>Denormalization optimizes certain data processing activities at the expense of others.</a:t>
            </a:r>
          </a:p>
        </p:txBody>
      </p:sp>
      <p:pic>
        <p:nvPicPr>
          <p:cNvPr id="4" name="Grafik 3">
            <a:extLst>
              <a:ext uri="{FF2B5EF4-FFF2-40B4-BE49-F238E27FC236}">
                <a16:creationId xmlns:a16="http://schemas.microsoft.com/office/drawing/2014/main" id="{5759C1A4-1BC3-4773-AAFF-4BBF4C514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CCFF70E-9EB9-4B85-B22C-9FA4058A49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229D1AC-7DD5-4EE2-B81A-73874101FC19}"/>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932FCCC-0CC0-40EA-9728-8ED0392D432B}"/>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502725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381000" y="228600"/>
            <a:ext cx="8229600" cy="838200"/>
          </a:xfrm>
        </p:spPr>
        <p:txBody>
          <a:bodyPr>
            <a:normAutofit/>
          </a:bodyPr>
          <a:lstStyle/>
          <a:p>
            <a:pPr eaLnBrk="1" hangingPunct="1"/>
            <a:r>
              <a:rPr lang="en-US" altLang="en-US" dirty="0"/>
              <a:t>Designing Physical Tables (Cont.)</a:t>
            </a:r>
          </a:p>
        </p:txBody>
      </p:sp>
      <p:sp>
        <p:nvSpPr>
          <p:cNvPr id="49156" name="Content Placeholder 2"/>
          <p:cNvSpPr>
            <a:spLocks noGrp="1"/>
          </p:cNvSpPr>
          <p:nvPr>
            <p:ph idx="1"/>
          </p:nvPr>
        </p:nvSpPr>
        <p:spPr>
          <a:xfrm>
            <a:off x="381000" y="1828800"/>
            <a:ext cx="8229600" cy="3886200"/>
          </a:xfrm>
        </p:spPr>
        <p:txBody>
          <a:bodyPr>
            <a:normAutofit fontScale="92500" lnSpcReduction="10000"/>
          </a:bodyPr>
          <a:lstStyle/>
          <a:p>
            <a:pPr eaLnBrk="1" hangingPunct="1"/>
            <a:r>
              <a:rPr lang="en-US" altLang="en-US" sz="2800" dirty="0"/>
              <a:t>Various forms of denormalization, which involves combining data from several normalized tables, can be done.</a:t>
            </a:r>
          </a:p>
          <a:p>
            <a:pPr lvl="1" eaLnBrk="1" hangingPunct="1"/>
            <a:r>
              <a:rPr lang="en-US" altLang="en-US" sz="2400" dirty="0"/>
              <a:t>No hard-and-fast rules for deciding  </a:t>
            </a:r>
          </a:p>
          <a:p>
            <a:pPr eaLnBrk="1" hangingPunct="1"/>
            <a:r>
              <a:rPr lang="en-US" altLang="en-US" sz="2800" dirty="0"/>
              <a:t>Three common situations where denormalization may be used:</a:t>
            </a:r>
          </a:p>
          <a:p>
            <a:pPr lvl="1" eaLnBrk="1" hangingPunct="1"/>
            <a:r>
              <a:rPr lang="en-US" altLang="en-US" sz="2400" i="1" dirty="0"/>
              <a:t>Two entities with a one-to-one relationship</a:t>
            </a:r>
          </a:p>
          <a:p>
            <a:pPr lvl="1" eaLnBrk="1" hangingPunct="1"/>
            <a:r>
              <a:rPr lang="en-US" altLang="en-US" sz="2400" i="1" dirty="0"/>
              <a:t>A many-to-many relationship (associative entity) with nonkey attributes</a:t>
            </a:r>
          </a:p>
          <a:p>
            <a:pPr lvl="1" eaLnBrk="1" hangingPunct="1"/>
            <a:r>
              <a:rPr lang="en-US" altLang="en-US" sz="2400" i="1" dirty="0"/>
              <a:t>Reference data</a:t>
            </a:r>
          </a:p>
        </p:txBody>
      </p:sp>
      <p:pic>
        <p:nvPicPr>
          <p:cNvPr id="4" name="Grafik 3">
            <a:extLst>
              <a:ext uri="{FF2B5EF4-FFF2-40B4-BE49-F238E27FC236}">
                <a16:creationId xmlns:a16="http://schemas.microsoft.com/office/drawing/2014/main" id="{7C3B1E0E-6895-4420-96EF-D6DF52421F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0EA777B-50A6-43AA-B4DC-FA9EAE610D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B8E3B04-1A7C-4AC8-A9AE-C6DD1EB06C82}"/>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0ED1ACFF-5435-47BA-9688-681811F359F7}"/>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2720682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a:xfrm>
            <a:off x="457200" y="381000"/>
            <a:ext cx="8229600" cy="1047084"/>
          </a:xfrm>
        </p:spPr>
        <p:txBody>
          <a:bodyPr anchor="ctr">
            <a:normAutofit/>
          </a:bodyPr>
          <a:lstStyle/>
          <a:p>
            <a:pPr eaLnBrk="1" hangingPunct="1"/>
            <a:r>
              <a:rPr lang="en-US" altLang="en-US" dirty="0"/>
              <a:t>Designing Physical Tables (Cont.)</a:t>
            </a:r>
          </a:p>
        </p:txBody>
      </p:sp>
      <p:sp>
        <p:nvSpPr>
          <p:cNvPr id="48132" name="Content Placeholder 2"/>
          <p:cNvSpPr>
            <a:spLocks noGrp="1"/>
          </p:cNvSpPr>
          <p:nvPr>
            <p:ph idx="1"/>
          </p:nvPr>
        </p:nvSpPr>
        <p:spPr>
          <a:xfrm>
            <a:off x="228600" y="1600200"/>
            <a:ext cx="8534400" cy="4419600"/>
          </a:xfrm>
        </p:spPr>
        <p:txBody>
          <a:bodyPr>
            <a:normAutofit/>
          </a:bodyPr>
          <a:lstStyle/>
          <a:p>
            <a:pPr eaLnBrk="1" hangingPunct="1"/>
            <a:r>
              <a:rPr lang="en-US" altLang="en-US" sz="2800" b="1" dirty="0"/>
              <a:t>Partitioning</a:t>
            </a:r>
            <a:r>
              <a:rPr lang="en-US" altLang="en-US" sz="2800" dirty="0"/>
              <a:t>: splitting a table into different physical files, perhaps stored on different disks or computer. </a:t>
            </a:r>
          </a:p>
          <a:p>
            <a:pPr eaLnBrk="1" hangingPunct="1"/>
            <a:r>
              <a:rPr lang="en-US" altLang="en-US" sz="2800" dirty="0"/>
              <a:t>Helps speed up system performance. </a:t>
            </a:r>
          </a:p>
          <a:p>
            <a:pPr eaLnBrk="1" hangingPunct="1"/>
            <a:r>
              <a:rPr lang="en-US" altLang="en-US" sz="2800" dirty="0"/>
              <a:t>Three types of table partitioning:</a:t>
            </a:r>
          </a:p>
          <a:p>
            <a:pPr lvl="1" eaLnBrk="1" hangingPunct="1"/>
            <a:r>
              <a:rPr lang="en-US" altLang="en-US" sz="2000" i="1" dirty="0"/>
              <a:t>Range partitioning</a:t>
            </a:r>
            <a:r>
              <a:rPr lang="en-US" altLang="en-US" sz="2000" dirty="0"/>
              <a:t>: partitions are defined by nonoverlapping ranges of values for a specified attribute</a:t>
            </a:r>
          </a:p>
          <a:p>
            <a:pPr lvl="1" eaLnBrk="1" hangingPunct="1"/>
            <a:r>
              <a:rPr lang="en-US" altLang="en-US" sz="2000" i="1" dirty="0"/>
              <a:t>Hash partitioning</a:t>
            </a:r>
            <a:r>
              <a:rPr lang="en-US" altLang="en-US" sz="2000" dirty="0"/>
              <a:t>: a table row is assigned to a partition by an algorithm and then maps the specified attribute value to a partition</a:t>
            </a:r>
          </a:p>
          <a:p>
            <a:pPr lvl="1" eaLnBrk="1" hangingPunct="1"/>
            <a:r>
              <a:rPr lang="en-US" altLang="en-US" sz="2000" i="1" dirty="0"/>
              <a:t>Composite partitioning</a:t>
            </a:r>
            <a:r>
              <a:rPr lang="en-US" altLang="en-US" sz="2000" dirty="0"/>
              <a:t>: combines range and hash partitioning by first segregating data by ranges on the designated attribute, and then within each of these partitions</a:t>
            </a:r>
          </a:p>
        </p:txBody>
      </p:sp>
      <p:pic>
        <p:nvPicPr>
          <p:cNvPr id="4" name="Grafik 3">
            <a:extLst>
              <a:ext uri="{FF2B5EF4-FFF2-40B4-BE49-F238E27FC236}">
                <a16:creationId xmlns:a16="http://schemas.microsoft.com/office/drawing/2014/main" id="{C054FD3D-541B-477D-9DF7-EB2E83AD62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480517E-F057-4E1F-8158-617605FE97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FB393DA-3364-4251-8A5A-097CB0B8653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3106CA2-A52C-4E13-90B4-EDCB8BF918C1}"/>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1205776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1"/>
          <p:cNvSpPr>
            <a:spLocks noGrp="1"/>
          </p:cNvSpPr>
          <p:nvPr>
            <p:ph type="title"/>
          </p:nvPr>
        </p:nvSpPr>
        <p:spPr>
          <a:xfrm>
            <a:off x="381000" y="304800"/>
            <a:ext cx="8229600" cy="1371600"/>
          </a:xfrm>
        </p:spPr>
        <p:txBody>
          <a:bodyPr anchor="ctr"/>
          <a:lstStyle/>
          <a:p>
            <a:pPr eaLnBrk="1" hangingPunct="1"/>
            <a:r>
              <a:rPr lang="en-US" altLang="en-US" dirty="0"/>
              <a:t>File Organizations</a:t>
            </a:r>
          </a:p>
        </p:txBody>
      </p:sp>
      <p:sp>
        <p:nvSpPr>
          <p:cNvPr id="50180" name="Content Placeholder 2"/>
          <p:cNvSpPr>
            <a:spLocks noGrp="1"/>
          </p:cNvSpPr>
          <p:nvPr>
            <p:ph idx="1"/>
          </p:nvPr>
        </p:nvSpPr>
        <p:spPr>
          <a:xfrm>
            <a:off x="381000" y="1524000"/>
            <a:ext cx="8229600" cy="3886200"/>
          </a:xfrm>
        </p:spPr>
        <p:txBody>
          <a:bodyPr/>
          <a:lstStyle/>
          <a:p>
            <a:pPr eaLnBrk="1" hangingPunct="1"/>
            <a:r>
              <a:rPr lang="en-US" altLang="en-US" b="1" dirty="0"/>
              <a:t>File organization</a:t>
            </a:r>
            <a:r>
              <a:rPr lang="en-US" altLang="en-US" dirty="0"/>
              <a:t>: a technique for physically arranging the records of a file</a:t>
            </a:r>
          </a:p>
          <a:p>
            <a:pPr eaLnBrk="1" hangingPunct="1"/>
            <a:endParaRPr lang="en-US" altLang="en-US" b="1" dirty="0"/>
          </a:p>
          <a:p>
            <a:pPr eaLnBrk="1" hangingPunct="1"/>
            <a:r>
              <a:rPr lang="en-US" altLang="en-US" b="1" dirty="0"/>
              <a:t>Physical file</a:t>
            </a:r>
            <a:r>
              <a:rPr lang="en-US" altLang="en-US" dirty="0"/>
              <a:t>: a named set of table rows stored in a contiguous section of secondary memory</a:t>
            </a:r>
          </a:p>
        </p:txBody>
      </p:sp>
      <p:pic>
        <p:nvPicPr>
          <p:cNvPr id="4" name="Grafik 3">
            <a:extLst>
              <a:ext uri="{FF2B5EF4-FFF2-40B4-BE49-F238E27FC236}">
                <a16:creationId xmlns:a16="http://schemas.microsoft.com/office/drawing/2014/main" id="{F0E4470B-C859-45B4-942F-FB4F349138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6C0AE95-06D7-46DC-B3F9-C61F9FC28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A1E6EB1-C0F1-4BC8-B228-211AF630A0D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9A8A3AB7-E2E8-4D7D-B8B0-498E0B826059}"/>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1381106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2"/>
          <p:cNvSpPr>
            <a:spLocks noGrp="1" noChangeArrowheads="1"/>
          </p:cNvSpPr>
          <p:nvPr>
            <p:ph type="title"/>
          </p:nvPr>
        </p:nvSpPr>
        <p:spPr>
          <a:xfrm>
            <a:off x="304800" y="381000"/>
            <a:ext cx="8229600" cy="838200"/>
          </a:xfrm>
        </p:spPr>
        <p:txBody>
          <a:bodyPr/>
          <a:lstStyle/>
          <a:p>
            <a:pPr eaLnBrk="1" hangingPunct="1"/>
            <a:r>
              <a:rPr lang="en-US" altLang="en-US" dirty="0"/>
              <a:t>Arranging Table Rows</a:t>
            </a:r>
          </a:p>
        </p:txBody>
      </p:sp>
      <p:sp>
        <p:nvSpPr>
          <p:cNvPr id="53254" name="Rectangle 3"/>
          <p:cNvSpPr>
            <a:spLocks noGrp="1" noChangeArrowheads="1"/>
          </p:cNvSpPr>
          <p:nvPr>
            <p:ph type="body" idx="1"/>
          </p:nvPr>
        </p:nvSpPr>
        <p:spPr>
          <a:xfrm>
            <a:off x="838200" y="1600200"/>
            <a:ext cx="8001000" cy="4572000"/>
          </a:xfrm>
        </p:spPr>
        <p:txBody>
          <a:bodyPr/>
          <a:lstStyle/>
          <a:p>
            <a:pPr marL="590550" indent="-533400" eaLnBrk="1" hangingPunct="1"/>
            <a:r>
              <a:rPr lang="en-US" altLang="en-US"/>
              <a:t>Objectives for choosing file organization</a:t>
            </a:r>
          </a:p>
          <a:p>
            <a:pPr marL="990600" lvl="1" indent="-533400" eaLnBrk="1" hangingPunct="1"/>
            <a:r>
              <a:rPr lang="en-US" altLang="en-US"/>
              <a:t>Fast data retrieval</a:t>
            </a:r>
          </a:p>
          <a:p>
            <a:pPr marL="990600" lvl="1" indent="-533400" eaLnBrk="1" hangingPunct="1"/>
            <a:r>
              <a:rPr lang="en-US" altLang="en-US"/>
              <a:t>High throughput for processing transactions</a:t>
            </a:r>
          </a:p>
          <a:p>
            <a:pPr marL="990600" lvl="1" indent="-533400" eaLnBrk="1" hangingPunct="1"/>
            <a:r>
              <a:rPr lang="en-US" altLang="en-US"/>
              <a:t>Efficient use of storage space</a:t>
            </a:r>
          </a:p>
          <a:p>
            <a:pPr marL="990600" lvl="1" indent="-533400" eaLnBrk="1" hangingPunct="1"/>
            <a:r>
              <a:rPr lang="en-US" altLang="en-US"/>
              <a:t>Protection from failures or data loss</a:t>
            </a:r>
          </a:p>
          <a:p>
            <a:pPr marL="990600" lvl="1" indent="-533400" eaLnBrk="1" hangingPunct="1"/>
            <a:r>
              <a:rPr lang="en-US" altLang="en-US"/>
              <a:t>Minimizing need for reorganization</a:t>
            </a:r>
          </a:p>
          <a:p>
            <a:pPr marL="990600" lvl="1" indent="-533400" eaLnBrk="1" hangingPunct="1"/>
            <a:r>
              <a:rPr lang="en-US" altLang="en-US"/>
              <a:t>Accommodating growth</a:t>
            </a:r>
          </a:p>
          <a:p>
            <a:pPr marL="990600" lvl="1" indent="-533400" eaLnBrk="1" hangingPunct="1"/>
            <a:r>
              <a:rPr lang="en-US" altLang="en-US"/>
              <a:t>Security from unauthorized use</a:t>
            </a:r>
          </a:p>
        </p:txBody>
      </p:sp>
      <p:pic>
        <p:nvPicPr>
          <p:cNvPr id="4" name="Grafik 3">
            <a:extLst>
              <a:ext uri="{FF2B5EF4-FFF2-40B4-BE49-F238E27FC236}">
                <a16:creationId xmlns:a16="http://schemas.microsoft.com/office/drawing/2014/main" id="{6F089297-E2A9-4DA8-A4CA-16F0F2BB8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F71145A-4D46-4C70-8EF9-85BFCEBDAD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E0103FD-A9C4-40FF-A531-49AC839E3427}"/>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11D6E227-C607-4AEB-B7E2-C4E2E7A67F8A}"/>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924875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itle 1"/>
          <p:cNvSpPr>
            <a:spLocks noGrp="1"/>
          </p:cNvSpPr>
          <p:nvPr>
            <p:ph type="title"/>
          </p:nvPr>
        </p:nvSpPr>
        <p:spPr>
          <a:xfrm>
            <a:off x="457200" y="304800"/>
            <a:ext cx="8229600" cy="838200"/>
          </a:xfrm>
        </p:spPr>
        <p:txBody>
          <a:bodyPr/>
          <a:lstStyle/>
          <a:p>
            <a:pPr eaLnBrk="1" hangingPunct="1"/>
            <a:r>
              <a:rPr lang="en-US" altLang="en-US" dirty="0"/>
              <a:t>File Organizations (Cont.)</a:t>
            </a:r>
          </a:p>
        </p:txBody>
      </p:sp>
      <p:sp>
        <p:nvSpPr>
          <p:cNvPr id="52228" name="Content Placeholder 2"/>
          <p:cNvSpPr>
            <a:spLocks noGrp="1"/>
          </p:cNvSpPr>
          <p:nvPr>
            <p:ph idx="1"/>
          </p:nvPr>
        </p:nvSpPr>
        <p:spPr>
          <a:xfrm>
            <a:off x="304800" y="1828800"/>
            <a:ext cx="8229600" cy="3886200"/>
          </a:xfrm>
        </p:spPr>
        <p:txBody>
          <a:bodyPr>
            <a:normAutofit lnSpcReduction="10000"/>
          </a:bodyPr>
          <a:lstStyle/>
          <a:p>
            <a:pPr eaLnBrk="1" hangingPunct="1"/>
            <a:r>
              <a:rPr lang="en-US" altLang="en-US" sz="2800" b="1" dirty="0"/>
              <a:t>Three common file organizations:</a:t>
            </a:r>
          </a:p>
          <a:p>
            <a:pPr marL="514350" indent="-514350" eaLnBrk="1" hangingPunct="1">
              <a:buFont typeface="+mj-lt"/>
              <a:buAutoNum type="arabicPeriod"/>
            </a:pPr>
            <a:r>
              <a:rPr lang="en-US" altLang="en-US" sz="2800" b="1" dirty="0"/>
              <a:t>Sequential</a:t>
            </a:r>
            <a:r>
              <a:rPr lang="en-US" altLang="en-US" sz="2800" dirty="0"/>
              <a:t>: rows are stored in sequence according to a primary key value</a:t>
            </a:r>
          </a:p>
          <a:p>
            <a:pPr marL="514350" indent="-514350" eaLnBrk="1" hangingPunct="1">
              <a:buFont typeface="+mj-lt"/>
              <a:buAutoNum type="arabicPeriod"/>
            </a:pPr>
            <a:r>
              <a:rPr lang="en-US" altLang="en-US" sz="2800" b="1" dirty="0"/>
              <a:t>Indexed: </a:t>
            </a:r>
            <a:r>
              <a:rPr lang="en-US" altLang="en-US" sz="2800" dirty="0"/>
              <a:t>rows can be stored sequentially or nonsequentially; an index allows quick access to rows</a:t>
            </a:r>
          </a:p>
          <a:p>
            <a:pPr marL="514350" indent="-514350" eaLnBrk="1" hangingPunct="1">
              <a:buFont typeface="+mj-lt"/>
              <a:buAutoNum type="arabicPeriod"/>
            </a:pPr>
            <a:r>
              <a:rPr lang="en-US" altLang="en-US" sz="2800" b="1" dirty="0"/>
              <a:t>Hashed file organization</a:t>
            </a:r>
            <a:r>
              <a:rPr lang="en-US" altLang="en-US" sz="2800" dirty="0"/>
              <a:t>: rows usually stored nonsequentially; the address for each row is determined using an algorithm</a:t>
            </a:r>
          </a:p>
        </p:txBody>
      </p:sp>
      <p:pic>
        <p:nvPicPr>
          <p:cNvPr id="4" name="Grafik 3">
            <a:extLst>
              <a:ext uri="{FF2B5EF4-FFF2-40B4-BE49-F238E27FC236}">
                <a16:creationId xmlns:a16="http://schemas.microsoft.com/office/drawing/2014/main" id="{27A6E475-9919-49A0-ADCD-038E95EC06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0A3CA20-BABE-42EC-957F-02E2048038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CEE71F4-504D-4850-944C-28C72C6D9160}"/>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AE396909-9E63-43C6-BA32-A724F2CD6E37}"/>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2668738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94734" y="909032"/>
            <a:ext cx="2210429" cy="2810403"/>
          </a:xfrm>
          <a:prstGeom prst="rect">
            <a:avLst/>
          </a:prstGeom>
        </p:spPr>
      </p:pic>
      <p:sp>
        <p:nvSpPr>
          <p:cNvPr id="6" name="Rectangle 5"/>
          <p:cNvSpPr/>
          <p:nvPr/>
        </p:nvSpPr>
        <p:spPr>
          <a:xfrm>
            <a:off x="2057400" y="539700"/>
            <a:ext cx="5257800" cy="369332"/>
          </a:xfrm>
          <a:prstGeom prst="rect">
            <a:avLst/>
          </a:prstGeom>
        </p:spPr>
        <p:txBody>
          <a:bodyPr wrap="square">
            <a:spAutoFit/>
          </a:bodyPr>
          <a:lstStyle/>
          <a:p>
            <a:r>
              <a:rPr lang="en-US" b="1" dirty="0"/>
              <a:t>Figure 9-20  </a:t>
            </a:r>
            <a:r>
              <a:rPr lang="en-US" dirty="0"/>
              <a:t>Comparison of file organizations</a:t>
            </a:r>
          </a:p>
        </p:txBody>
      </p:sp>
      <p:pic>
        <p:nvPicPr>
          <p:cNvPr id="7" name="Picture 6"/>
          <p:cNvPicPr>
            <a:picLocks noChangeAspect="1"/>
          </p:cNvPicPr>
          <p:nvPr/>
        </p:nvPicPr>
        <p:blipFill>
          <a:blip r:embed="rId4" cstate="print"/>
          <a:stretch>
            <a:fillRect/>
          </a:stretch>
        </p:blipFill>
        <p:spPr>
          <a:xfrm>
            <a:off x="4953000" y="1228197"/>
            <a:ext cx="4008451" cy="3115203"/>
          </a:xfrm>
          <a:prstGeom prst="rect">
            <a:avLst/>
          </a:prstGeom>
        </p:spPr>
      </p:pic>
      <p:pic>
        <p:nvPicPr>
          <p:cNvPr id="8" name="Picture 7"/>
          <p:cNvPicPr>
            <a:picLocks noChangeAspect="1"/>
          </p:cNvPicPr>
          <p:nvPr/>
        </p:nvPicPr>
        <p:blipFill>
          <a:blip r:embed="rId5" cstate="print"/>
          <a:stretch>
            <a:fillRect/>
          </a:stretch>
        </p:blipFill>
        <p:spPr>
          <a:xfrm>
            <a:off x="1212769" y="3689850"/>
            <a:ext cx="3176261" cy="2710949"/>
          </a:xfrm>
          <a:prstGeom prst="rect">
            <a:avLst/>
          </a:prstGeom>
        </p:spPr>
      </p:pic>
      <p:sp>
        <p:nvSpPr>
          <p:cNvPr id="9" name="Rectangle 8"/>
          <p:cNvSpPr/>
          <p:nvPr/>
        </p:nvSpPr>
        <p:spPr>
          <a:xfrm>
            <a:off x="4605338" y="5562600"/>
            <a:ext cx="1313180" cy="369332"/>
          </a:xfrm>
          <a:prstGeom prst="rect">
            <a:avLst/>
          </a:prstGeom>
        </p:spPr>
        <p:txBody>
          <a:bodyPr wrap="none">
            <a:spAutoFit/>
          </a:bodyPr>
          <a:lstStyle/>
          <a:p>
            <a:r>
              <a:rPr lang="en-US" dirty="0">
                <a:latin typeface="FuturaLTPro-Book"/>
              </a:rPr>
              <a:t>(c) Hashed</a:t>
            </a:r>
            <a:endParaRPr lang="en-US" dirty="0"/>
          </a:p>
        </p:txBody>
      </p:sp>
      <p:sp>
        <p:nvSpPr>
          <p:cNvPr id="10" name="Rectangle 9"/>
          <p:cNvSpPr/>
          <p:nvPr/>
        </p:nvSpPr>
        <p:spPr>
          <a:xfrm>
            <a:off x="2057400" y="1380597"/>
            <a:ext cx="1620957" cy="369332"/>
          </a:xfrm>
          <a:prstGeom prst="rect">
            <a:avLst/>
          </a:prstGeom>
        </p:spPr>
        <p:txBody>
          <a:bodyPr wrap="none">
            <a:spAutoFit/>
          </a:bodyPr>
          <a:lstStyle/>
          <a:p>
            <a:r>
              <a:rPr lang="en-US" dirty="0">
                <a:latin typeface="FuturaLTPro-Book"/>
              </a:rPr>
              <a:t>(a) Sequential</a:t>
            </a:r>
            <a:endParaRPr lang="en-US" dirty="0"/>
          </a:p>
        </p:txBody>
      </p:sp>
      <p:sp>
        <p:nvSpPr>
          <p:cNvPr id="11" name="Rectangle 10"/>
          <p:cNvSpPr/>
          <p:nvPr/>
        </p:nvSpPr>
        <p:spPr>
          <a:xfrm>
            <a:off x="3589438" y="2907268"/>
            <a:ext cx="1351652" cy="369332"/>
          </a:xfrm>
          <a:prstGeom prst="rect">
            <a:avLst/>
          </a:prstGeom>
        </p:spPr>
        <p:txBody>
          <a:bodyPr wrap="none">
            <a:spAutoFit/>
          </a:bodyPr>
          <a:lstStyle/>
          <a:p>
            <a:r>
              <a:rPr lang="en-US" dirty="0">
                <a:latin typeface="FuturaLTPro-Book"/>
              </a:rPr>
              <a:t>(b) Indexed</a:t>
            </a:r>
            <a:endParaRPr lang="en-US" dirty="0"/>
          </a:p>
        </p:txBody>
      </p:sp>
      <p:pic>
        <p:nvPicPr>
          <p:cNvPr id="12" name="Grafik 11">
            <a:extLst>
              <a:ext uri="{FF2B5EF4-FFF2-40B4-BE49-F238E27FC236}">
                <a16:creationId xmlns:a16="http://schemas.microsoft.com/office/drawing/2014/main" id="{FD457EDC-E615-4DFD-BA90-BD9A17E0BC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a:extLst>
              <a:ext uri="{FF2B5EF4-FFF2-40B4-BE49-F238E27FC236}">
                <a16:creationId xmlns:a16="http://schemas.microsoft.com/office/drawing/2014/main" id="{0757B232-997D-4950-8A80-FEFAEDFF31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D9E415C-ED9A-4638-8A3A-C332739A6BD7}"/>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4F104BEE-2A2C-4276-B3F6-D44A1FC22E93}"/>
              </a:ext>
            </a:extLst>
          </p:cNvPr>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2653375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457200" y="457200"/>
            <a:ext cx="8229600" cy="894684"/>
          </a:xfrm>
          <a:prstGeom prst="rect">
            <a:avLst/>
          </a:prstGeom>
        </p:spPr>
        <p:txBody>
          <a:bodyPr/>
          <a:lstStyle/>
          <a:p>
            <a:pPr algn="ctr">
              <a:defRPr/>
            </a:pPr>
            <a:r>
              <a:rPr lang="en-US" sz="3200" kern="0" dirty="0">
                <a:latin typeface="Times New Roman" panose="02020603050405020304" pitchFamily="18" charset="0"/>
                <a:ea typeface="+mj-ea"/>
                <a:cs typeface="Times New Roman" panose="02020603050405020304" pitchFamily="18" charset="0"/>
              </a:rPr>
              <a:t>File Organizations (Cont.)</a:t>
            </a:r>
          </a:p>
        </p:txBody>
      </p:sp>
      <p:pic>
        <p:nvPicPr>
          <p:cNvPr id="2" name="Picture 1"/>
          <p:cNvPicPr>
            <a:picLocks noChangeAspect="1"/>
          </p:cNvPicPr>
          <p:nvPr/>
        </p:nvPicPr>
        <p:blipFill>
          <a:blip r:embed="rId3" cstate="print"/>
          <a:stretch>
            <a:fillRect/>
          </a:stretch>
        </p:blipFill>
        <p:spPr>
          <a:xfrm>
            <a:off x="228599" y="1295400"/>
            <a:ext cx="8837317" cy="4876800"/>
          </a:xfrm>
          <a:prstGeom prst="rect">
            <a:avLst/>
          </a:prstGeom>
        </p:spPr>
      </p:pic>
      <p:pic>
        <p:nvPicPr>
          <p:cNvPr id="4" name="Grafik 3">
            <a:extLst>
              <a:ext uri="{FF2B5EF4-FFF2-40B4-BE49-F238E27FC236}">
                <a16:creationId xmlns:a16="http://schemas.microsoft.com/office/drawing/2014/main" id="{F5FF002E-CB51-426A-8A76-F2BF2DED2F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0108EC3-7A23-40F0-983C-77F97CB162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421898D7-2E0F-428F-89E0-6AC8AE2F877F}"/>
              </a:ext>
            </a:extLst>
          </p:cNvPr>
          <p:cNvSpPr>
            <a:spLocks noGrp="1"/>
          </p:cNvSpPr>
          <p:nvPr>
            <p:ph type="ftr" sz="quarter" idx="11"/>
          </p:nvPr>
        </p:nvSpPr>
        <p:spPr/>
        <p:txBody>
          <a:bodyPr/>
          <a:lstStyle/>
          <a:p>
            <a:r>
              <a:rPr lang="en-US"/>
              <a:t>Lecture #8 Designing Databases</a:t>
            </a:r>
            <a:endParaRPr lang="en-US" dirty="0"/>
          </a:p>
        </p:txBody>
      </p:sp>
      <p:sp>
        <p:nvSpPr>
          <p:cNvPr id="6" name="Foliennummernplatzhalter 5">
            <a:extLst>
              <a:ext uri="{FF2B5EF4-FFF2-40B4-BE49-F238E27FC236}">
                <a16:creationId xmlns:a16="http://schemas.microsoft.com/office/drawing/2014/main" id="{21AD84C0-2B4E-42B3-8F2B-06C9069646B7}"/>
              </a:ext>
            </a:extLst>
          </p:cNvPr>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37289710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533400" y="228600"/>
            <a:ext cx="8229600" cy="838200"/>
          </a:xfrm>
        </p:spPr>
        <p:txBody>
          <a:bodyPr/>
          <a:lstStyle/>
          <a:p>
            <a:pPr eaLnBrk="1" hangingPunct="1"/>
            <a:r>
              <a:rPr lang="en-US" altLang="en-US" dirty="0"/>
              <a:t>Indexed File Organization</a:t>
            </a:r>
          </a:p>
        </p:txBody>
      </p:sp>
      <p:sp>
        <p:nvSpPr>
          <p:cNvPr id="54276" name="Content Placeholder 2"/>
          <p:cNvSpPr>
            <a:spLocks noGrp="1"/>
          </p:cNvSpPr>
          <p:nvPr>
            <p:ph idx="1"/>
          </p:nvPr>
        </p:nvSpPr>
        <p:spPr>
          <a:xfrm>
            <a:off x="457200" y="1981200"/>
            <a:ext cx="8229600" cy="4191000"/>
          </a:xfrm>
        </p:spPr>
        <p:txBody>
          <a:bodyPr/>
          <a:lstStyle/>
          <a:p>
            <a:pPr eaLnBrk="1" hangingPunct="1"/>
            <a:r>
              <a:rPr lang="en-US" altLang="en-US" sz="2800" b="1" dirty="0"/>
              <a:t>Indexed file organization</a:t>
            </a:r>
            <a:r>
              <a:rPr lang="en-US" altLang="en-US" sz="2800" dirty="0"/>
              <a:t>: a file organization in which rows are stored either sequentially or nonsequentially, and an index is created that allows software to locate individual rows</a:t>
            </a:r>
          </a:p>
          <a:p>
            <a:pPr eaLnBrk="1" hangingPunct="1"/>
            <a:r>
              <a:rPr lang="en-US" altLang="en-US" sz="2800" b="1" dirty="0"/>
              <a:t>Index</a:t>
            </a:r>
            <a:r>
              <a:rPr lang="en-US" altLang="en-US" sz="2800" dirty="0"/>
              <a:t>: a table used to determine the location of rows in a file that satisfy some condition</a:t>
            </a:r>
          </a:p>
          <a:p>
            <a:pPr eaLnBrk="1" hangingPunct="1"/>
            <a:r>
              <a:rPr lang="en-US" altLang="en-US" sz="2800" b="1" dirty="0"/>
              <a:t>Secondary keys</a:t>
            </a:r>
            <a:r>
              <a:rPr lang="en-US" altLang="en-US" sz="2800" dirty="0"/>
              <a:t>: one or a combination of fields for which more than one row may have the same combination of values</a:t>
            </a:r>
          </a:p>
        </p:txBody>
      </p:sp>
      <p:pic>
        <p:nvPicPr>
          <p:cNvPr id="4" name="Grafik 3">
            <a:extLst>
              <a:ext uri="{FF2B5EF4-FFF2-40B4-BE49-F238E27FC236}">
                <a16:creationId xmlns:a16="http://schemas.microsoft.com/office/drawing/2014/main" id="{B4122B96-3B73-482E-84E0-B592B52BB9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9866DB7-B9FF-49CE-B9B0-01915F4353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5F19CC9-BBC0-4192-8426-FB9C532B13C0}"/>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168DF5E4-069C-4B6B-92B0-5CC83930D90D}"/>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1703751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1"/>
          <p:cNvSpPr>
            <a:spLocks noGrp="1"/>
          </p:cNvSpPr>
          <p:nvPr>
            <p:ph type="title"/>
          </p:nvPr>
        </p:nvSpPr>
        <p:spPr>
          <a:xfrm>
            <a:off x="533400" y="304800"/>
            <a:ext cx="8229600" cy="838200"/>
          </a:xfrm>
        </p:spPr>
        <p:txBody>
          <a:bodyPr/>
          <a:lstStyle/>
          <a:p>
            <a:pPr eaLnBrk="1" hangingPunct="1"/>
            <a:r>
              <a:rPr lang="en-US" altLang="en-US" dirty="0"/>
              <a:t>Indexed File Organization (Cont.)</a:t>
            </a:r>
          </a:p>
        </p:txBody>
      </p:sp>
      <p:sp>
        <p:nvSpPr>
          <p:cNvPr id="55300" name="Content Placeholder 2"/>
          <p:cNvSpPr>
            <a:spLocks noGrp="1"/>
          </p:cNvSpPr>
          <p:nvPr>
            <p:ph idx="1"/>
          </p:nvPr>
        </p:nvSpPr>
        <p:spPr>
          <a:xfrm>
            <a:off x="457200" y="1905000"/>
            <a:ext cx="8229600" cy="4343400"/>
          </a:xfrm>
        </p:spPr>
        <p:txBody>
          <a:bodyPr/>
          <a:lstStyle/>
          <a:p>
            <a:pPr eaLnBrk="1" hangingPunct="1"/>
            <a:r>
              <a:rPr lang="en-US" altLang="en-US" sz="2800" dirty="0"/>
              <a:t>Main disadvantages:</a:t>
            </a:r>
          </a:p>
          <a:p>
            <a:pPr lvl="1" eaLnBrk="1" hangingPunct="1"/>
            <a:r>
              <a:rPr lang="en-US" altLang="en-US" sz="2000" dirty="0"/>
              <a:t>Extra space required to store the indexes</a:t>
            </a:r>
          </a:p>
          <a:p>
            <a:pPr lvl="1" eaLnBrk="1" hangingPunct="1"/>
            <a:r>
              <a:rPr lang="en-US" altLang="en-US" sz="2000" dirty="0"/>
              <a:t>Extra time necessary to access and maintain indexes</a:t>
            </a:r>
          </a:p>
          <a:p>
            <a:pPr eaLnBrk="1" hangingPunct="1"/>
            <a:r>
              <a:rPr lang="en-US" altLang="en-US" sz="2800" dirty="0"/>
              <a:t>Main advantage:</a:t>
            </a:r>
          </a:p>
          <a:p>
            <a:pPr lvl="1" eaLnBrk="1" hangingPunct="1"/>
            <a:r>
              <a:rPr lang="en-US" altLang="en-US" sz="2000" dirty="0"/>
              <a:t>Allows for both random and sequential processing</a:t>
            </a:r>
          </a:p>
          <a:p>
            <a:pPr eaLnBrk="1" hangingPunct="1"/>
            <a:r>
              <a:rPr lang="en-US" altLang="en-US" sz="2800" dirty="0"/>
              <a:t>Guidelines for choosing indexes</a:t>
            </a:r>
          </a:p>
          <a:p>
            <a:pPr lvl="1" eaLnBrk="1" hangingPunct="1"/>
            <a:r>
              <a:rPr lang="en-US" altLang="en-US" sz="2000" dirty="0"/>
              <a:t>Specify a unique index for the primary key of each table.</a:t>
            </a:r>
          </a:p>
          <a:p>
            <a:pPr lvl="1" eaLnBrk="1" hangingPunct="1"/>
            <a:r>
              <a:rPr lang="en-US" altLang="en-US" sz="2000" dirty="0"/>
              <a:t>Specify an index for foreign keys.</a:t>
            </a:r>
          </a:p>
          <a:p>
            <a:pPr lvl="1" eaLnBrk="1" hangingPunct="1"/>
            <a:r>
              <a:rPr lang="en-US" altLang="en-US" sz="2000" dirty="0"/>
              <a:t>Specify an index for nonkey fields that are referenced in qualification, sorting and grouping commands for the purpose of retrieving data.</a:t>
            </a:r>
          </a:p>
        </p:txBody>
      </p:sp>
      <p:pic>
        <p:nvPicPr>
          <p:cNvPr id="4" name="Grafik 3">
            <a:extLst>
              <a:ext uri="{FF2B5EF4-FFF2-40B4-BE49-F238E27FC236}">
                <a16:creationId xmlns:a16="http://schemas.microsoft.com/office/drawing/2014/main" id="{7D63B41C-F996-4CA5-AA0B-EA248695D4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F3538B4-DF60-4F82-8BAC-6512597A31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FFB60CD-CCF0-484A-94BE-4B13DE40D60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BBC60691-D303-41CF-94AB-E55B60860AB6}"/>
              </a:ext>
            </a:extLst>
          </p:cNvPr>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19351144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533400" y="304800"/>
            <a:ext cx="8229600" cy="838200"/>
          </a:xfrm>
        </p:spPr>
        <p:txBody>
          <a:bodyPr/>
          <a:lstStyle/>
          <a:p>
            <a:pPr eaLnBrk="1" hangingPunct="1"/>
            <a:r>
              <a:rPr lang="en-US" altLang="en-US" dirty="0"/>
              <a:t>Designing Controls for Files</a:t>
            </a:r>
          </a:p>
        </p:txBody>
      </p:sp>
      <p:sp>
        <p:nvSpPr>
          <p:cNvPr id="56324" name="Content Placeholder 2"/>
          <p:cNvSpPr>
            <a:spLocks noGrp="1"/>
          </p:cNvSpPr>
          <p:nvPr>
            <p:ph idx="1"/>
          </p:nvPr>
        </p:nvSpPr>
        <p:spPr>
          <a:xfrm>
            <a:off x="381000" y="1752600"/>
            <a:ext cx="8382000" cy="3581400"/>
          </a:xfrm>
        </p:spPr>
        <p:txBody>
          <a:bodyPr/>
          <a:lstStyle/>
          <a:p>
            <a:pPr eaLnBrk="1" hangingPunct="1"/>
            <a:r>
              <a:rPr lang="en-US" altLang="en-US" sz="3000" dirty="0"/>
              <a:t>Two of the goals of physical table design are </a:t>
            </a:r>
            <a:r>
              <a:rPr lang="en-US" altLang="en-US" sz="3000" i="1" dirty="0"/>
              <a:t>protection from failure or data loss </a:t>
            </a:r>
            <a:r>
              <a:rPr lang="en-US" altLang="en-US" sz="3000" dirty="0"/>
              <a:t>and </a:t>
            </a:r>
            <a:r>
              <a:rPr lang="en-US" altLang="en-US" sz="3000" i="1" dirty="0"/>
              <a:t>security from unauthorized use</a:t>
            </a:r>
            <a:r>
              <a:rPr lang="en-US" altLang="en-US" sz="3000" dirty="0"/>
              <a:t>.</a:t>
            </a:r>
          </a:p>
          <a:p>
            <a:pPr eaLnBrk="1" hangingPunct="1"/>
            <a:r>
              <a:rPr lang="en-US" altLang="en-US" sz="3000" dirty="0"/>
              <a:t>These goals are achieved primarily by implementing controls on each file.</a:t>
            </a:r>
          </a:p>
          <a:p>
            <a:pPr eaLnBrk="1" hangingPunct="1"/>
            <a:r>
              <a:rPr lang="en-US" altLang="en-US" sz="3000" dirty="0"/>
              <a:t>Two other important types of controls </a:t>
            </a:r>
            <a:r>
              <a:rPr lang="en-US" altLang="en-US" sz="3000" i="1" dirty="0"/>
              <a:t>address file backup </a:t>
            </a:r>
            <a:r>
              <a:rPr lang="en-US" altLang="en-US" sz="3000" dirty="0"/>
              <a:t>and </a:t>
            </a:r>
            <a:r>
              <a:rPr lang="en-US" altLang="en-US" sz="3000" i="1" dirty="0"/>
              <a:t>security</a:t>
            </a:r>
            <a:r>
              <a:rPr lang="en-US" altLang="en-US" sz="3000" dirty="0"/>
              <a:t>.</a:t>
            </a:r>
          </a:p>
          <a:p>
            <a:pPr eaLnBrk="1" hangingPunct="1"/>
            <a:endParaRPr lang="en-US" altLang="en-US" dirty="0"/>
          </a:p>
        </p:txBody>
      </p:sp>
      <p:pic>
        <p:nvPicPr>
          <p:cNvPr id="4" name="Grafik 3">
            <a:extLst>
              <a:ext uri="{FF2B5EF4-FFF2-40B4-BE49-F238E27FC236}">
                <a16:creationId xmlns:a16="http://schemas.microsoft.com/office/drawing/2014/main" id="{18C39311-6F1F-4D21-926F-1B7B010D03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3D74D3E-BA3A-4768-A534-DCCB8B53A1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6ED19EE-C170-47C7-8890-62CD61BE8F5E}"/>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3D705147-DCDD-442C-9A36-19612EA29430}"/>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1401343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a:xfrm>
            <a:off x="457200" y="228600"/>
            <a:ext cx="8229600" cy="838200"/>
          </a:xfrm>
        </p:spPr>
        <p:txBody>
          <a:bodyPr>
            <a:normAutofit/>
          </a:bodyPr>
          <a:lstStyle/>
          <a:p>
            <a:pPr eaLnBrk="1" hangingPunct="1"/>
            <a:r>
              <a:rPr lang="en-US" altLang="en-US" dirty="0"/>
              <a:t>Designing Controls for Files (Cont.)</a:t>
            </a:r>
          </a:p>
        </p:txBody>
      </p:sp>
      <p:sp>
        <p:nvSpPr>
          <p:cNvPr id="57348" name="Content Placeholder 2"/>
          <p:cNvSpPr>
            <a:spLocks noGrp="1"/>
          </p:cNvSpPr>
          <p:nvPr>
            <p:ph idx="1"/>
          </p:nvPr>
        </p:nvSpPr>
        <p:spPr>
          <a:xfrm>
            <a:off x="457200" y="1981200"/>
            <a:ext cx="8229600" cy="4114800"/>
          </a:xfrm>
        </p:spPr>
        <p:txBody>
          <a:bodyPr/>
          <a:lstStyle/>
          <a:p>
            <a:pPr eaLnBrk="1" hangingPunct="1"/>
            <a:r>
              <a:rPr lang="en-US" altLang="en-US" sz="2700"/>
              <a:t>Techniques for file restoration include:</a:t>
            </a:r>
          </a:p>
          <a:p>
            <a:pPr lvl="1" eaLnBrk="1" hangingPunct="1"/>
            <a:r>
              <a:rPr lang="en-US" altLang="en-US" sz="2000"/>
              <a:t>Periodically making a backup copy of a file.</a:t>
            </a:r>
          </a:p>
          <a:p>
            <a:pPr lvl="1" eaLnBrk="1" hangingPunct="1"/>
            <a:r>
              <a:rPr lang="en-US" altLang="en-US" sz="2000"/>
              <a:t>Storing a copy of each change to a file in a transaction log or audit trail.</a:t>
            </a:r>
          </a:p>
          <a:p>
            <a:pPr lvl="1" eaLnBrk="1" hangingPunct="1"/>
            <a:r>
              <a:rPr lang="en-US" altLang="en-US" sz="2000"/>
              <a:t>Storing a copy of each row before or after it is changed.</a:t>
            </a:r>
          </a:p>
          <a:p>
            <a:pPr eaLnBrk="1" hangingPunct="1"/>
            <a:r>
              <a:rPr lang="en-US" altLang="en-US" sz="2700"/>
              <a:t>Means of building data security into a file include:</a:t>
            </a:r>
          </a:p>
          <a:p>
            <a:pPr lvl="1" eaLnBrk="1" hangingPunct="1"/>
            <a:r>
              <a:rPr lang="en-US" altLang="en-US" sz="2000"/>
              <a:t>Coding, or encrypting, the data in the file.</a:t>
            </a:r>
          </a:p>
          <a:p>
            <a:pPr lvl="1" eaLnBrk="1" hangingPunct="1"/>
            <a:r>
              <a:rPr lang="en-US" altLang="en-US" sz="2000"/>
              <a:t>Requiring data file users to identify themselves by entering user names and passwords.</a:t>
            </a:r>
          </a:p>
          <a:p>
            <a:pPr lvl="1" eaLnBrk="1" hangingPunct="1"/>
            <a:r>
              <a:rPr lang="en-US" altLang="en-US" sz="2000"/>
              <a:t>Prohibiting users from directly manipulating any data in the file by forcing users to work with a copy (real or virtual).</a:t>
            </a:r>
          </a:p>
        </p:txBody>
      </p:sp>
      <p:pic>
        <p:nvPicPr>
          <p:cNvPr id="4" name="Grafik 3">
            <a:extLst>
              <a:ext uri="{FF2B5EF4-FFF2-40B4-BE49-F238E27FC236}">
                <a16:creationId xmlns:a16="http://schemas.microsoft.com/office/drawing/2014/main" id="{2563DBFD-3AE2-4CA5-86A2-CACAC3B869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2C71F10-2876-4427-B7B2-B80907E806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2DBF2CD-556A-4123-A12C-514D335A762C}"/>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83B67324-5915-4129-BC83-3A1E603A4900}"/>
              </a:ext>
            </a:extLst>
          </p:cNvPr>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22440434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itle 1"/>
          <p:cNvSpPr>
            <a:spLocks noGrp="1"/>
          </p:cNvSpPr>
          <p:nvPr>
            <p:ph type="title"/>
          </p:nvPr>
        </p:nvSpPr>
        <p:spPr>
          <a:xfrm>
            <a:off x="457200" y="228600"/>
            <a:ext cx="8229600" cy="838200"/>
          </a:xfrm>
        </p:spPr>
        <p:txBody>
          <a:bodyPr/>
          <a:lstStyle/>
          <a:p>
            <a:pPr eaLnBrk="1" hangingPunct="1"/>
            <a:r>
              <a:rPr lang="en-US" altLang="en-US"/>
              <a:t>Physical Database Design for Hoosier Burger</a:t>
            </a:r>
          </a:p>
        </p:txBody>
      </p:sp>
      <p:sp>
        <p:nvSpPr>
          <p:cNvPr id="58372" name="Content Placeholder 2"/>
          <p:cNvSpPr>
            <a:spLocks noGrp="1"/>
          </p:cNvSpPr>
          <p:nvPr>
            <p:ph idx="1"/>
          </p:nvPr>
        </p:nvSpPr>
        <p:spPr/>
        <p:txBody>
          <a:bodyPr/>
          <a:lstStyle/>
          <a:p>
            <a:pPr eaLnBrk="1" hangingPunct="1"/>
            <a:r>
              <a:rPr lang="en-US" altLang="en-US" sz="2800"/>
              <a:t>The following decisions need to be made:</a:t>
            </a:r>
          </a:p>
          <a:p>
            <a:pPr lvl="1" eaLnBrk="1" hangingPunct="1"/>
            <a:r>
              <a:rPr lang="en-US" altLang="en-US" sz="2000"/>
              <a:t>Decide to create one or more fields for each attribute and determine a data type for each field.</a:t>
            </a:r>
          </a:p>
          <a:p>
            <a:pPr lvl="1" eaLnBrk="1" hangingPunct="1"/>
            <a:r>
              <a:rPr lang="en-US" altLang="en-US" sz="2000"/>
              <a:t>For each field, decide if it is calculated; needs to be coded or compressed; must have a default value or picture; or must have range, referential integrity, or null value controls.</a:t>
            </a:r>
          </a:p>
          <a:p>
            <a:pPr lvl="1" eaLnBrk="1" hangingPunct="1"/>
            <a:r>
              <a:rPr lang="en-US" altLang="en-US" sz="2000"/>
              <a:t>For each relation, decide if it should be denormalized to achieve desired processing efficiencies.</a:t>
            </a:r>
          </a:p>
          <a:p>
            <a:pPr lvl="1" eaLnBrk="1" hangingPunct="1"/>
            <a:r>
              <a:rPr lang="en-US" altLang="en-US" sz="2000"/>
              <a:t>Choose a file organization for each physical file.</a:t>
            </a:r>
          </a:p>
          <a:p>
            <a:pPr lvl="1" eaLnBrk="1" hangingPunct="1"/>
            <a:r>
              <a:rPr lang="en-US" altLang="en-US" sz="2000"/>
              <a:t>Select suitable controls for each file and the database.</a:t>
            </a:r>
          </a:p>
        </p:txBody>
      </p:sp>
      <p:pic>
        <p:nvPicPr>
          <p:cNvPr id="4" name="Grafik 3">
            <a:extLst>
              <a:ext uri="{FF2B5EF4-FFF2-40B4-BE49-F238E27FC236}">
                <a16:creationId xmlns:a16="http://schemas.microsoft.com/office/drawing/2014/main" id="{47008C13-ACF1-4D74-9D19-C53EE1AFEC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54B397C-91C8-48CC-BA87-1A8D11EE17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7481CCD-C503-424B-845F-08259087960D}"/>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F37A17F7-EE31-43EB-B2FB-808B26F75D04}"/>
              </a:ext>
            </a:extLst>
          </p:cNvPr>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2372211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1"/>
          <p:cNvSpPr>
            <a:spLocks noGrp="1"/>
          </p:cNvSpPr>
          <p:nvPr>
            <p:ph type="title"/>
          </p:nvPr>
        </p:nvSpPr>
        <p:spPr>
          <a:xfrm>
            <a:off x="152400" y="533400"/>
            <a:ext cx="8839200" cy="990600"/>
          </a:xfrm>
        </p:spPr>
        <p:txBody>
          <a:bodyPr>
            <a:noAutofit/>
          </a:bodyPr>
          <a:lstStyle/>
          <a:p>
            <a:pPr eaLnBrk="1" hangingPunct="1"/>
            <a:r>
              <a:rPr lang="en-US" altLang="en-US" dirty="0"/>
              <a:t>Electronic Commerce Application: Designing Databases</a:t>
            </a:r>
          </a:p>
        </p:txBody>
      </p:sp>
      <p:sp>
        <p:nvSpPr>
          <p:cNvPr id="59396" name="Content Placeholder 2"/>
          <p:cNvSpPr>
            <a:spLocks noGrp="1"/>
          </p:cNvSpPr>
          <p:nvPr>
            <p:ph idx="1"/>
          </p:nvPr>
        </p:nvSpPr>
        <p:spPr>
          <a:xfrm>
            <a:off x="457200" y="1981200"/>
            <a:ext cx="8229600" cy="4038600"/>
          </a:xfrm>
        </p:spPr>
        <p:txBody>
          <a:bodyPr/>
          <a:lstStyle/>
          <a:p>
            <a:pPr eaLnBrk="1" hangingPunct="1"/>
            <a:r>
              <a:rPr lang="en-US" altLang="en-US" sz="3000"/>
              <a:t>Designing databases for Pine Valley Furniture’s WebStore</a:t>
            </a:r>
          </a:p>
          <a:p>
            <a:pPr lvl="1" eaLnBrk="1" hangingPunct="1"/>
            <a:r>
              <a:rPr lang="en-US" altLang="en-US" sz="2600"/>
              <a:t>Review the conceptual model (E-R diagram).</a:t>
            </a:r>
          </a:p>
          <a:p>
            <a:pPr lvl="1" eaLnBrk="1" hangingPunct="1"/>
            <a:r>
              <a:rPr lang="en-US" altLang="en-US" sz="2600"/>
              <a:t>Examine the lists of attributes for each entity.</a:t>
            </a:r>
          </a:p>
          <a:p>
            <a:pPr lvl="1" eaLnBrk="1" hangingPunct="1"/>
            <a:r>
              <a:rPr lang="en-US" altLang="en-US" sz="2600"/>
              <a:t>Complete the database design.</a:t>
            </a:r>
          </a:p>
          <a:p>
            <a:pPr lvl="1" eaLnBrk="1" hangingPunct="1"/>
            <a:r>
              <a:rPr lang="en-US" altLang="en-US" sz="2600"/>
              <a:t>Share all design information with project team to be turned into a working database during implementation.</a:t>
            </a:r>
          </a:p>
          <a:p>
            <a:pPr lvl="1" eaLnBrk="1" hangingPunct="1"/>
            <a:endParaRPr lang="en-US" altLang="en-US"/>
          </a:p>
        </p:txBody>
      </p:sp>
      <p:pic>
        <p:nvPicPr>
          <p:cNvPr id="4" name="Grafik 3">
            <a:extLst>
              <a:ext uri="{FF2B5EF4-FFF2-40B4-BE49-F238E27FC236}">
                <a16:creationId xmlns:a16="http://schemas.microsoft.com/office/drawing/2014/main" id="{949F5F37-8240-4699-B4A5-E21EDB1AEF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7B143FB-70B5-4CDA-B344-5C4A68D781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4122373-BA3B-4263-83D0-2E4FDC648EC4}"/>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3444F9D8-C0A5-4111-8EC7-27AB0A8DDA89}"/>
              </a:ext>
            </a:extLst>
          </p:cNvPr>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31193849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2"/>
          <p:cNvSpPr>
            <a:spLocks noGrp="1" noChangeArrowheads="1"/>
          </p:cNvSpPr>
          <p:nvPr>
            <p:ph type="title"/>
          </p:nvPr>
        </p:nvSpPr>
        <p:spPr>
          <a:xfrm>
            <a:off x="381000" y="152400"/>
            <a:ext cx="8229600" cy="838200"/>
          </a:xfrm>
        </p:spPr>
        <p:txBody>
          <a:bodyPr/>
          <a:lstStyle/>
          <a:p>
            <a:pPr eaLnBrk="1" hangingPunct="1"/>
            <a:r>
              <a:rPr lang="en-US" altLang="en-US" dirty="0"/>
              <a:t>Summary</a:t>
            </a:r>
          </a:p>
        </p:txBody>
      </p:sp>
      <p:sp>
        <p:nvSpPr>
          <p:cNvPr id="60422" name="Rectangle 3"/>
          <p:cNvSpPr>
            <a:spLocks noGrp="1" noChangeArrowheads="1"/>
          </p:cNvSpPr>
          <p:nvPr>
            <p:ph type="body" idx="1"/>
          </p:nvPr>
        </p:nvSpPr>
        <p:spPr>
          <a:xfrm>
            <a:off x="609600" y="1524000"/>
            <a:ext cx="8077200" cy="4724400"/>
          </a:xfrm>
        </p:spPr>
        <p:txBody>
          <a:bodyPr/>
          <a:lstStyle/>
          <a:p>
            <a:pPr eaLnBrk="1" hangingPunct="1">
              <a:lnSpc>
                <a:spcPct val="80000"/>
              </a:lnSpc>
            </a:pPr>
            <a:r>
              <a:rPr lang="en-US" altLang="en-US" dirty="0"/>
              <a:t>Now you learned how to:</a:t>
            </a:r>
          </a:p>
          <a:p>
            <a:pPr lvl="1" eaLnBrk="1" hangingPunct="1">
              <a:buClr>
                <a:srgbClr val="BA2212"/>
              </a:buClr>
              <a:buFont typeface="Wingdings" panose="05000000000000000000" pitchFamily="2" charset="2"/>
              <a:buChar char="ü"/>
            </a:pPr>
            <a:r>
              <a:rPr lang="en-US" altLang="en-US" sz="2400" dirty="0"/>
              <a:t>Describe the database design process, its outcomes, and the relational database model.</a:t>
            </a:r>
          </a:p>
          <a:p>
            <a:pPr lvl="1" eaLnBrk="1" hangingPunct="1">
              <a:buClr>
                <a:srgbClr val="BA2212"/>
              </a:buClr>
              <a:buFont typeface="Wingdings" panose="05000000000000000000" pitchFamily="2" charset="2"/>
              <a:buChar char="ü"/>
            </a:pPr>
            <a:r>
              <a:rPr lang="en-US" altLang="en-US" sz="2400" dirty="0"/>
              <a:t>Describe normalization and the rules for second and third normal form.</a:t>
            </a:r>
          </a:p>
          <a:p>
            <a:pPr lvl="1" eaLnBrk="1" hangingPunct="1">
              <a:buClr>
                <a:srgbClr val="BA2212"/>
              </a:buClr>
              <a:buFont typeface="Wingdings" panose="05000000000000000000" pitchFamily="2" charset="2"/>
              <a:buChar char="ü"/>
            </a:pPr>
            <a:r>
              <a:rPr lang="en-US" altLang="en-US" sz="2400" dirty="0"/>
              <a:t>Transform an entity-relationship (E-R) diagram into an equivalent set of well-structured (normalized) relations.</a:t>
            </a:r>
          </a:p>
          <a:p>
            <a:pPr lvl="1" eaLnBrk="1" hangingPunct="1">
              <a:buClr>
                <a:srgbClr val="BA2212"/>
              </a:buClr>
              <a:buFont typeface="Wingdings" panose="05000000000000000000" pitchFamily="2" charset="2"/>
              <a:buChar char="ü"/>
            </a:pPr>
            <a:r>
              <a:rPr lang="en-US" altLang="en-US" sz="2400" dirty="0"/>
              <a:t>Merge normalized relations from separate user views into a consolidated set of well-structured relations.</a:t>
            </a:r>
          </a:p>
        </p:txBody>
      </p:sp>
      <p:pic>
        <p:nvPicPr>
          <p:cNvPr id="4" name="Grafik 3">
            <a:extLst>
              <a:ext uri="{FF2B5EF4-FFF2-40B4-BE49-F238E27FC236}">
                <a16:creationId xmlns:a16="http://schemas.microsoft.com/office/drawing/2014/main" id="{0E8BE2C6-DA82-449E-869C-6078834F60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CDAC5A5-F27A-4318-8BE7-891F6863D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3E14615-7076-4D90-8527-81895A1F57FF}"/>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5974CB6C-0DC8-473F-B363-3BDC216C6459}"/>
              </a:ext>
            </a:extLst>
          </p:cNvPr>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163482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2"/>
          <p:cNvSpPr>
            <a:spLocks noGrp="1" noChangeArrowheads="1"/>
          </p:cNvSpPr>
          <p:nvPr>
            <p:ph type="title"/>
          </p:nvPr>
        </p:nvSpPr>
        <p:spPr>
          <a:xfrm>
            <a:off x="609600" y="228600"/>
            <a:ext cx="8229600" cy="838200"/>
          </a:xfrm>
        </p:spPr>
        <p:txBody>
          <a:bodyPr/>
          <a:lstStyle/>
          <a:p>
            <a:pPr eaLnBrk="1" hangingPunct="1"/>
            <a:r>
              <a:rPr lang="en-US" altLang="en-US" dirty="0"/>
              <a:t>Summary (Cont.)</a:t>
            </a:r>
          </a:p>
        </p:txBody>
      </p:sp>
      <p:sp>
        <p:nvSpPr>
          <p:cNvPr id="61446" name="Rectangle 3"/>
          <p:cNvSpPr>
            <a:spLocks noGrp="1" noChangeArrowheads="1"/>
          </p:cNvSpPr>
          <p:nvPr>
            <p:ph type="body" idx="1"/>
          </p:nvPr>
        </p:nvSpPr>
        <p:spPr>
          <a:xfrm>
            <a:off x="609600" y="1752600"/>
            <a:ext cx="8229600" cy="4800600"/>
          </a:xfrm>
        </p:spPr>
        <p:txBody>
          <a:bodyPr vert="horz">
            <a:normAutofit/>
          </a:bodyPr>
          <a:lstStyle/>
          <a:p>
            <a:pPr>
              <a:lnSpc>
                <a:spcPct val="80000"/>
              </a:lnSpc>
            </a:pPr>
            <a:r>
              <a:rPr lang="tr-TR" altLang="en-US" dirty="0" err="1"/>
              <a:t>Now</a:t>
            </a:r>
            <a:r>
              <a:rPr lang="en-US" altLang="en-US" dirty="0"/>
              <a:t> you learned how to:</a:t>
            </a:r>
          </a:p>
          <a:p>
            <a:pPr lvl="1">
              <a:spcBef>
                <a:spcPts val="600"/>
              </a:spcBef>
              <a:buClr>
                <a:srgbClr val="BA2212"/>
              </a:buClr>
              <a:buFont typeface="Wingdings" panose="05000000000000000000" pitchFamily="2" charset="2"/>
              <a:buChar char="ü"/>
            </a:pPr>
            <a:r>
              <a:rPr lang="en-US" altLang="en-US" dirty="0"/>
              <a:t>Describe physical database design concepts:</a:t>
            </a:r>
          </a:p>
          <a:p>
            <a:pPr lvl="2"/>
            <a:r>
              <a:rPr lang="en-US" altLang="en-US" dirty="0"/>
              <a:t>Choose storage formats for fields in database tables.</a:t>
            </a:r>
          </a:p>
          <a:p>
            <a:pPr lvl="2"/>
            <a:r>
              <a:rPr lang="en-US" altLang="en-US" dirty="0"/>
              <a:t>Translate well-structured relations into efficient database tables.</a:t>
            </a:r>
          </a:p>
          <a:p>
            <a:pPr lvl="2"/>
            <a:r>
              <a:rPr lang="en-US" altLang="en-US" dirty="0"/>
              <a:t>Explain when to use different types of file organizations to store computer files.</a:t>
            </a:r>
          </a:p>
          <a:p>
            <a:pPr lvl="2"/>
            <a:r>
              <a:rPr lang="en-US" altLang="en-US" dirty="0"/>
              <a:t>Describe the purpose of indexes and the important considerations in selecting attributes to be indexed.</a:t>
            </a:r>
          </a:p>
        </p:txBody>
      </p:sp>
      <p:pic>
        <p:nvPicPr>
          <p:cNvPr id="4" name="Grafik 3">
            <a:extLst>
              <a:ext uri="{FF2B5EF4-FFF2-40B4-BE49-F238E27FC236}">
                <a16:creationId xmlns:a16="http://schemas.microsoft.com/office/drawing/2014/main" id="{564CE498-875B-4530-B6E0-9592949BAA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68126B5-60AE-42F8-95A1-F57E16F6A8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9DF50C8-29B1-4D92-998C-1AA693B841C5}"/>
              </a:ext>
            </a:extLst>
          </p:cNvPr>
          <p:cNvSpPr>
            <a:spLocks noGrp="1"/>
          </p:cNvSpPr>
          <p:nvPr>
            <p:ph type="ftr" sz="quarter" idx="11"/>
          </p:nvPr>
        </p:nvSpPr>
        <p:spPr/>
        <p:txBody>
          <a:bodyPr/>
          <a:lstStyle/>
          <a:p>
            <a:r>
              <a:rPr lang="en-US"/>
              <a:t>Lecture #8 Designing Databases</a:t>
            </a:r>
            <a:endParaRPr lang="en-US" dirty="0"/>
          </a:p>
        </p:txBody>
      </p:sp>
      <p:sp>
        <p:nvSpPr>
          <p:cNvPr id="3" name="Foliennummernplatzhalter 2">
            <a:extLst>
              <a:ext uri="{FF2B5EF4-FFF2-40B4-BE49-F238E27FC236}">
                <a16:creationId xmlns:a16="http://schemas.microsoft.com/office/drawing/2014/main" id="{1CB5E5E1-5C27-4C42-9F9A-B67276A9A8D4}"/>
              </a:ext>
            </a:extLst>
          </p:cNvPr>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41238895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tr-TR" sz="3000" dirty="0" err="1">
                <a:solidFill>
                  <a:schemeClr val="dk1"/>
                </a:solidFill>
                <a:latin typeface="Times New Roman"/>
                <a:ea typeface="Times New Roman" panose="02020603050405020304" pitchFamily="18" charset="0"/>
              </a:rPr>
              <a:t>Designi</a:t>
            </a:r>
            <a:r>
              <a:rPr lang="de-DE" sz="3000" dirty="0">
                <a:solidFill>
                  <a:schemeClr val="dk1"/>
                </a:solidFill>
                <a:latin typeface="Times New Roman"/>
                <a:ea typeface="Times New Roman" panose="02020603050405020304" pitchFamily="18" charset="0"/>
              </a:rPr>
              <a:t>n</a:t>
            </a:r>
            <a:r>
              <a:rPr lang="tr-TR" sz="3000" dirty="0">
                <a:solidFill>
                  <a:schemeClr val="dk1"/>
                </a:solidFill>
                <a:latin typeface="Times New Roman"/>
                <a:ea typeface="Times New Roman" panose="02020603050405020304" pitchFamily="18" charset="0"/>
              </a:rPr>
              <a:t>g </a:t>
            </a:r>
            <a:r>
              <a:rPr lang="de-DE" sz="3000" dirty="0">
                <a:solidFill>
                  <a:schemeClr val="dk1"/>
                </a:solidFill>
                <a:latin typeface="Times New Roman"/>
                <a:ea typeface="Times New Roman" panose="02020603050405020304" pitchFamily="18" charset="0"/>
              </a:rPr>
              <a:t>Forms and Reports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63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9209BFC3-AD83-4180-95C9-1E4C8F36F26B}"/>
              </a:ext>
            </a:extLst>
          </p:cNvPr>
          <p:cNvSpPr>
            <a:spLocks noGrp="1"/>
          </p:cNvSpPr>
          <p:nvPr>
            <p:ph type="ftr" sz="quarter" idx="11"/>
          </p:nvPr>
        </p:nvSpPr>
        <p:spPr/>
        <p:txBody>
          <a:bodyPr/>
          <a:lstStyle/>
          <a:p>
            <a:r>
              <a:rPr lang="en-US"/>
              <a:t>Lecture #8 Designing Databases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64</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ußzeilenplatzhalter 7">
            <a:extLst>
              <a:ext uri="{FF2B5EF4-FFF2-40B4-BE49-F238E27FC236}">
                <a16:creationId xmlns:a16="http://schemas.microsoft.com/office/drawing/2014/main" id="{E43CB463-1381-4175-8BDA-5560C8BFBEDA}"/>
              </a:ext>
            </a:extLst>
          </p:cNvPr>
          <p:cNvSpPr>
            <a:spLocks noGrp="1"/>
          </p:cNvSpPr>
          <p:nvPr>
            <p:ph type="ftr" sz="quarter" idx="11"/>
          </p:nvPr>
        </p:nvSpPr>
        <p:spPr/>
        <p:txBody>
          <a:bodyPr/>
          <a:lstStyle/>
          <a:p>
            <a:r>
              <a:rPr lang="en-US"/>
              <a:t>Lecture #8 Designing Databases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6994</Words>
  <Application>Microsoft Office PowerPoint</Application>
  <PresentationFormat>Bildschirmpräsentation (4:3)</PresentationFormat>
  <Paragraphs>640</Paragraphs>
  <Slides>64</Slides>
  <Notes>51</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64</vt:i4>
      </vt:variant>
    </vt:vector>
  </HeadingPairs>
  <TitlesOfParts>
    <vt:vector size="76" baseType="lpstr">
      <vt:lpstr>Arial</vt:lpstr>
      <vt:lpstr>Arial Black</vt:lpstr>
      <vt:lpstr>Calibri</vt:lpstr>
      <vt:lpstr>Constantia</vt:lpstr>
      <vt:lpstr>FuturaLTPro-Book</vt:lpstr>
      <vt:lpstr>NewBaskervilleITCPro-Roman</vt:lpstr>
      <vt:lpstr>PearsonMATHPRO02</vt:lpstr>
      <vt:lpstr>Tahoma</vt:lpstr>
      <vt:lpstr>Times New Roman</vt:lpstr>
      <vt:lpstr>Wingdings</vt:lpstr>
      <vt:lpstr>Wingdings 2</vt:lpstr>
      <vt:lpstr>Flow</vt:lpstr>
      <vt:lpstr>PowerPoint-Präsentation</vt:lpstr>
      <vt:lpstr>Learning Objectives</vt:lpstr>
      <vt:lpstr>Learning Objectives (Cont.)</vt:lpstr>
      <vt:lpstr>Introduction</vt:lpstr>
      <vt:lpstr>Database Design</vt:lpstr>
      <vt:lpstr>The Process of Database Design</vt:lpstr>
      <vt:lpstr>The Process of Database Design (Cont.)</vt:lpstr>
      <vt:lpstr>Physical Database Design</vt:lpstr>
      <vt:lpstr>Deliverables and Outcomes</vt:lpstr>
      <vt:lpstr>Relational Database Model</vt:lpstr>
      <vt:lpstr>PowerPoint-Präsentation</vt:lpstr>
      <vt:lpstr>Relational Database Model (Cont.)</vt:lpstr>
      <vt:lpstr>Well-Structured Relation and Primary Keys</vt:lpstr>
      <vt:lpstr>Normalization and Rules of Normalization</vt:lpstr>
      <vt:lpstr>Normalization and Rules of Normalization (Cont.)</vt:lpstr>
      <vt:lpstr>Functional Dependencies and Primary Keys</vt:lpstr>
      <vt:lpstr>Functional Dependencies and Primary Keys (Cont.)</vt:lpstr>
      <vt:lpstr>Second Normal Form (2NF)</vt:lpstr>
      <vt:lpstr>Third Normal Form (3NF)</vt:lpstr>
      <vt:lpstr>PowerPoint-Präsentation</vt:lpstr>
      <vt:lpstr>PowerPoint-Präsentation</vt:lpstr>
      <vt:lpstr>Third Normal Form (3NF) (Cont.)</vt:lpstr>
      <vt:lpstr>Transforming E-R Diagrams into Relations</vt:lpstr>
      <vt:lpstr>Representing Entities</vt:lpstr>
      <vt:lpstr>Representing Entities</vt:lpstr>
      <vt:lpstr>Binary 1:N and 1:1Relationships</vt:lpstr>
      <vt:lpstr>Binary 1:N and 1:1Relationships (Cont.)</vt:lpstr>
      <vt:lpstr>PowerPoint-Präsentation</vt:lpstr>
      <vt:lpstr>Binary and Higher-Degree M:N Relationships </vt:lpstr>
      <vt:lpstr>PowerPoint-Präsentation</vt:lpstr>
      <vt:lpstr>Unary Relationships</vt:lpstr>
      <vt:lpstr>Unary Relationships (Cont.)</vt:lpstr>
      <vt:lpstr>PowerPoint-Präsentation</vt:lpstr>
      <vt:lpstr>Merging Relations</vt:lpstr>
      <vt:lpstr>View Integration Problems</vt:lpstr>
      <vt:lpstr>View Integration Problems (Cont.)</vt:lpstr>
      <vt:lpstr>View Integration Problems (Cont.)</vt:lpstr>
      <vt:lpstr>View Integration Problems (Cont.)</vt:lpstr>
      <vt:lpstr>PowerPoint-Präsentation</vt:lpstr>
      <vt:lpstr>Relations for Hoosier Burger</vt:lpstr>
      <vt:lpstr>Physical File and Database Design</vt:lpstr>
      <vt:lpstr>Designing Fields</vt:lpstr>
      <vt:lpstr>Choosing Data Types</vt:lpstr>
      <vt:lpstr>PowerPoint-Präsentation</vt:lpstr>
      <vt:lpstr>Calculated Fields</vt:lpstr>
      <vt:lpstr>Controlling Data Integrity</vt:lpstr>
      <vt:lpstr>Designing Physical Tables</vt:lpstr>
      <vt:lpstr>Designing Physical Tables (Cont.)</vt:lpstr>
      <vt:lpstr>Designing Physical Tables (Cont.)</vt:lpstr>
      <vt:lpstr>File Organizations</vt:lpstr>
      <vt:lpstr>Arranging Table Rows</vt:lpstr>
      <vt:lpstr>File Organizations (Cont.)</vt:lpstr>
      <vt:lpstr>PowerPoint-Präsentation</vt:lpstr>
      <vt:lpstr>PowerPoint-Präsentation</vt:lpstr>
      <vt:lpstr>Indexed File Organization</vt:lpstr>
      <vt:lpstr>Indexed File Organization (Cont.)</vt:lpstr>
      <vt:lpstr>Designing Controls for Files</vt:lpstr>
      <vt:lpstr>Designing Controls for Files (Cont.)</vt:lpstr>
      <vt:lpstr>Physical Database Design for Hoosier Burger</vt:lpstr>
      <vt:lpstr>Electronic Commerce Application: Designing Databases</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544</cp:revision>
  <dcterms:created xsi:type="dcterms:W3CDTF">2006-08-16T00:00:00Z</dcterms:created>
  <dcterms:modified xsi:type="dcterms:W3CDTF">2020-05-12T15:55:33Z</dcterms:modified>
</cp:coreProperties>
</file>