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1"/>
  </p:notesMasterIdLst>
  <p:handoutMasterIdLst>
    <p:handoutMasterId r:id="rId62"/>
  </p:handoutMasterIdLst>
  <p:sldIdLst>
    <p:sldId id="314" r:id="rId2"/>
    <p:sldId id="362" r:id="rId3"/>
    <p:sldId id="447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48" r:id="rId51"/>
    <p:sldId id="449" r:id="rId52"/>
    <p:sldId id="442" r:id="rId53"/>
    <p:sldId id="443" r:id="rId54"/>
    <p:sldId id="444" r:id="rId55"/>
    <p:sldId id="445" r:id="rId56"/>
    <p:sldId id="446" r:id="rId57"/>
    <p:sldId id="391" r:id="rId58"/>
    <p:sldId id="440" r:id="rId59"/>
    <p:sldId id="441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D6923F68-9911-43D2-BE4F-054827D0A5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6E2E0B-47A3-4DEC-B6AB-6BEBF7265A47}" type="slidenum">
              <a:rPr lang="en-US" altLang="de-DE"/>
              <a:pPr eaLnBrk="1" hangingPunct="1"/>
              <a:t>2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1ED5A428-0D79-4FC4-83C8-F83798B01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5337A88-07F6-41DE-BFF2-DA36ABFE52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77DCC552-3C05-4E1F-83FD-6CFD3BFF98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C4C6B5-4E92-4742-9A96-E287F2EA0403}" type="slidenum">
              <a:rPr lang="en-US" altLang="de-DE"/>
              <a:pPr eaLnBrk="1" hangingPunct="1"/>
              <a:t>3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C45E8D3-0516-43D0-AD8F-3C4FA56E7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AD93BC7-CFD3-4344-B071-ABB3B6BC5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C00A5924-CF5F-4896-A696-8D10CFED6C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EE0891-2334-425F-B102-6C10391CAC39}" type="slidenum">
              <a:rPr lang="en-US" altLang="de-DE"/>
              <a:pPr eaLnBrk="1" hangingPunct="1"/>
              <a:t>4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FDDE0DE-2A7C-441E-81AF-F33C1004AC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D06B4F8D-C1D6-4ACA-8E86-D92082821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F34CC704-97BF-403E-BB28-E774FCCF4B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A2CDE8-F375-4243-92CF-312F7B5F17CA}" type="slidenum">
              <a:rPr lang="en-US" altLang="de-DE"/>
              <a:pPr eaLnBrk="1" hangingPunct="1"/>
              <a:t>5</a:t>
            </a:fld>
            <a:endParaRPr lang="en-US" altLang="de-DE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5F2EDB51-BB87-446F-AC3D-A792F4958C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E00DC614-F679-43A3-B6E4-6EBF7166B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8886FDDD-A3C3-4C87-B317-10AFE3DAF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99CFE3-C509-4A4E-9EF1-1DF65838E7E4}" type="slidenum">
              <a:rPr lang="en-US" altLang="de-DE"/>
              <a:pPr eaLnBrk="1" hangingPunct="1"/>
              <a:t>6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25D17B20-AA18-4B1C-9A11-EF09B4800A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D2633868-7400-4B5B-B6FA-034ECBD1A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F01BA707-7DA7-4BD3-92FF-555223C6F1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C74FC30-5CC7-4D0D-80B1-89F6C1810F29}" type="slidenum">
              <a:rPr lang="en-US" altLang="de-DE"/>
              <a:pPr eaLnBrk="1" hangingPunct="1"/>
              <a:t>7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A7E02F8-6475-475B-ABDD-1F43DF6D9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5939D3C0-1DF1-46AD-BF9E-FF4E20B4B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689ED196-CF2E-4FE8-961F-5924EEAC4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DE40D8-2C1B-41BF-B96C-841494154B78}" type="slidenum">
              <a:rPr lang="en-US" altLang="de-DE"/>
              <a:pPr eaLnBrk="1" hangingPunct="1"/>
              <a:t>8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B5B89C44-3B0C-4661-A5D4-9D313D235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9172AC99-E7E6-4F87-A331-8C3A86EC12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7A2664B4-6C60-40BD-AC68-E407C21069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05D32B-9477-402F-93E1-B386ACA13FF5}" type="slidenum">
              <a:rPr lang="en-US" altLang="de-DE"/>
              <a:pPr eaLnBrk="1" hangingPunct="1"/>
              <a:t>9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33C501A5-8A38-4345-9D2C-597C14D88B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03F17984-25D4-42C1-A433-D28C34E82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39FCBAA4-5205-4E34-A47F-EE5A7D4598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7FEC28-46D2-4437-A143-7C351802F7B3}" type="slidenum">
              <a:rPr lang="en-US" altLang="de-DE"/>
              <a:pPr eaLnBrk="1" hangingPunct="1"/>
              <a:t>10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9493F7A7-FF2B-4EC2-B625-FE611E494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658A5CBF-CFB7-44F5-B02B-45A702E48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C297F63A-C334-423B-8A91-4525CFDA9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4439247-E782-43B4-844C-F54C30942CB0}" type="slidenum">
              <a:rPr lang="en-US" altLang="de-DE"/>
              <a:pPr eaLnBrk="1" hangingPunct="1"/>
              <a:t>11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F543440C-1F67-41C7-8FAA-71463A868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BE9898F-F825-4FB8-99E2-F60C86524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33192FDD-12A0-4A88-A70D-BDAB90A1AD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17D54D-4A25-4EAF-8BAF-75044AE2A5AB}" type="slidenum">
              <a:rPr lang="en-US" altLang="de-DE"/>
              <a:pPr eaLnBrk="1" hangingPunct="1"/>
              <a:t>12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E5A3ED59-2CF5-4E21-A252-06A7C8D9FC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89824CDB-76A4-4C79-A2EE-F7001268A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76985515-EF3F-4320-B4EB-BE0AE1AEF2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F868DF1-06DB-4B16-B1F3-E1C719B17D5B}" type="slidenum">
              <a:rPr lang="en-US" altLang="de-DE"/>
              <a:pPr eaLnBrk="1" hangingPunct="1"/>
              <a:t>13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53C9216F-7C79-4852-96AD-0327703FB7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2DA3A7CF-9670-48C4-B4A2-495982440B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D84273A-2C9D-4AF5-99DF-CFA7D4F6D5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E5B8659-1772-4E52-9733-DEAF720C56E3}" type="slidenum">
              <a:rPr lang="en-US" altLang="de-DE"/>
              <a:pPr eaLnBrk="1" hangingPunct="1"/>
              <a:t>14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4E919932-903A-4BBD-B9CB-95DB4A608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CC1F2BBA-EC6F-4E1B-9084-A045D883AC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25EDACBB-40BC-49EA-A9AB-695E8CA882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E55E41-2AF5-4215-810A-91E4369A8768}" type="slidenum">
              <a:rPr lang="en-US" altLang="de-DE"/>
              <a:pPr eaLnBrk="1" hangingPunct="1"/>
              <a:t>15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C9AD6744-5A06-44E0-B8C7-DE6694F5C6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9EE40CE7-0846-4248-A2B0-6FE8C6ECA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E180D40-8577-4CDA-B7D6-12BDF206CB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434B1EE-A9EA-4C5C-9ED0-B8FE046618B7}" type="slidenum">
              <a:rPr lang="en-US" altLang="de-DE"/>
              <a:pPr eaLnBrk="1" hangingPunct="1"/>
              <a:t>16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F2281DE3-E19F-4E3A-BC79-A3FAF0ED0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58301828-62B9-4BB5-9A0B-8E7E65F53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B1983874-C604-4F71-A348-E20392457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5656D7F-5A89-4F57-8ED5-28871FCA367E}" type="slidenum">
              <a:rPr lang="en-US" altLang="de-DE"/>
              <a:pPr eaLnBrk="1" hangingPunct="1"/>
              <a:t>17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75783E9B-4C60-4CC4-B401-14AB50E8A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19F79730-B404-4240-8180-92A5FC8B7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A1AECDF1-0AD3-4C59-A429-737FE90B9B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B7AA6D-DFF5-4DF4-B05C-EE3AAEC4D1F2}" type="slidenum">
              <a:rPr lang="en-US" altLang="de-DE"/>
              <a:pPr eaLnBrk="1" hangingPunct="1"/>
              <a:t>18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B6F312A3-F44E-423E-95EE-BF75313ACF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DF8186F0-6B92-4B3E-A540-635A2A8F1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024B66B1-7173-4E40-B095-4D5BF332EB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742564F-D37E-432C-BE1B-D37A4DC4332B}" type="slidenum">
              <a:rPr lang="en-US" altLang="de-DE"/>
              <a:pPr eaLnBrk="1" hangingPunct="1"/>
              <a:t>19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D613F6C-3C6F-4731-8A1D-A71929AFA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8DFA45BD-F8F8-4B07-91F2-D9A09A7080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ED85155D-277D-40BF-B06E-7D2942688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3A67A2-AF2B-48CA-884A-440E8B814675}" type="slidenum">
              <a:rPr lang="en-US" altLang="de-DE"/>
              <a:pPr eaLnBrk="1" hangingPunct="1"/>
              <a:t>20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B9767AF4-E6AA-442D-96F6-9865C1F2ED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059DC215-A96A-423B-BAAD-83054580F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8F968984-5681-42E3-9BA9-FCB0A2BC4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7FA40B-FCF0-4197-B1A9-38E0DD7D620E}" type="slidenum">
              <a:rPr lang="en-US" altLang="de-DE"/>
              <a:pPr eaLnBrk="1" hangingPunct="1"/>
              <a:t>21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69EB17C4-FAA7-4C2F-B921-3CC407A35D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1E44496D-48EB-44D7-99C8-7EEAAC20D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68F2F015-700C-4BB6-B1AE-D279E851F8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F1E767-DE20-42B3-BEF5-3E7C6977387E}" type="slidenum">
              <a:rPr lang="en-US" altLang="de-DE"/>
              <a:pPr eaLnBrk="1" hangingPunct="1"/>
              <a:t>22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82F659B6-9E4B-47CE-A62C-04FD5B2241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1B05ADB8-9D03-4F45-B67B-06EB68F83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8BF4712F-C384-4809-9154-433F950060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87BFAD-BE62-41F3-891C-F2C43E624B74}" type="slidenum">
              <a:rPr lang="en-US" altLang="de-DE"/>
              <a:pPr eaLnBrk="1" hangingPunct="1"/>
              <a:t>23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32A65AB9-4E9D-4565-BADF-6E587C2AF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E515248-7ED3-4F50-A298-DA1B5F8F2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C9B99692-87A0-446C-85C7-07F5BF7AFB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621EC8-331D-4A78-90D7-2909A3876465}" type="slidenum">
              <a:rPr lang="en-US" altLang="de-DE"/>
              <a:pPr eaLnBrk="1" hangingPunct="1"/>
              <a:t>24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9A64D954-35B1-4120-8E3B-2C8EB75FE5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A1B78F67-0DFE-4598-9F72-A9C8875B2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99C4CDDE-81B5-4931-8688-38998C13A0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7F1B30-7771-4093-9054-CF154CA13C19}" type="slidenum">
              <a:rPr lang="en-US" altLang="de-DE"/>
              <a:pPr eaLnBrk="1" hangingPunct="1"/>
              <a:t>25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98C663C-1E22-4C69-B793-C6E6834F62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4FD681FC-88E7-4B66-AE11-F43D67B89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CA092AD-91CC-4EEC-9874-313458B5C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A76B76-D72B-4D97-A2ED-51C273DA8254}" type="slidenum">
              <a:rPr lang="en-US" altLang="de-DE"/>
              <a:pPr eaLnBrk="1" hangingPunct="1"/>
              <a:t>26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FFA35B60-D011-4FAC-857B-35433A255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0C9531F6-62F3-49AE-9E76-B8A871AB6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481BDFAA-747C-406A-B5E2-8028DE3FC5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A2F411-FD4C-4181-A8D3-DB9771E75D00}" type="slidenum">
              <a:rPr lang="en-US" altLang="de-DE"/>
              <a:pPr eaLnBrk="1" hangingPunct="1"/>
              <a:t>27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E4DCC067-CDA1-4645-ABD3-CA3C6D70A4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864507F-5CA8-4DD7-9865-6CC89E8D6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0125BFAE-E804-411D-BACC-E97D96BBC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F1FCCD-DE84-4ABF-97F1-91443DAA6779}" type="slidenum">
              <a:rPr lang="en-US" altLang="de-DE"/>
              <a:pPr eaLnBrk="1" hangingPunct="1"/>
              <a:t>28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38235D78-9BF8-4F45-BB4B-1E7DA0AC84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E62F63B8-FB4B-4E8C-8E23-DE2D97237F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D31CEFFE-43CC-41D5-9370-1CB5B1C739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ABD49A8-50CB-450D-A51F-29D6918AD467}" type="slidenum">
              <a:rPr lang="en-US" altLang="de-DE"/>
              <a:pPr eaLnBrk="1" hangingPunct="1"/>
              <a:t>29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E37DECB-BD37-496C-8626-B2F5E4136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34357585-7FF5-4A76-BF3A-46DD38CBCF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25186F25-BF45-4C53-A9F2-7C716EACFB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DC0BA7-BFEB-427A-BD95-25D220F2F37B}" type="slidenum">
              <a:rPr lang="en-US" altLang="de-DE"/>
              <a:pPr eaLnBrk="1" hangingPunct="1"/>
              <a:t>30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8BA2D601-AAAA-49CF-8193-94D47AC17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F425D505-A532-46FE-9096-8C05C4A26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8E62CAAF-B3F5-47E7-AA01-B57021A789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91B9BDA-8E6B-4CFD-B6F8-B3769EE834CE}" type="slidenum">
              <a:rPr lang="en-US" altLang="de-DE"/>
              <a:pPr eaLnBrk="1" hangingPunct="1"/>
              <a:t>31</a:t>
            </a:fld>
            <a:endParaRPr lang="en-US" altLang="de-DE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5E395543-0D94-42FE-9F97-AF940F4144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6672E6EF-A768-4AE4-9893-1C3A42234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7F6B480C-9955-4E45-96CF-C4123BFF6F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C535E1-2210-4A8D-AFE7-2693AB77A720}" type="slidenum">
              <a:rPr lang="en-US" altLang="de-DE"/>
              <a:pPr eaLnBrk="1" hangingPunct="1"/>
              <a:t>32</a:t>
            </a:fld>
            <a:endParaRPr lang="en-US" altLang="de-DE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DBD44C12-323C-4748-BE87-DA551EA92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A97DAA06-E350-40EF-8CF1-CD75D1557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E0A4B0CB-C85E-4E13-B71E-ABE44F505B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852DD7-6103-4687-8C12-B19630042DDF}" type="slidenum">
              <a:rPr lang="en-US" altLang="de-DE"/>
              <a:pPr eaLnBrk="1" hangingPunct="1"/>
              <a:t>33</a:t>
            </a:fld>
            <a:endParaRPr lang="en-US" altLang="de-DE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82CED13A-7CDC-4790-BADC-63BB0109A6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B2F72B2C-8F87-445C-A9AB-8D5E66C9B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A722BDFA-7EF0-4B23-BC59-DA2F8ECF1A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96DCB6-4BEB-410C-900D-6EA645897EA2}" type="slidenum">
              <a:rPr lang="en-US" altLang="de-DE"/>
              <a:pPr eaLnBrk="1" hangingPunct="1"/>
              <a:t>34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AF5C493A-4AC8-42F7-BEB6-982B333748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E0605E0C-84CF-4FAA-96AE-F9A9B6669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C57484FC-CFCA-457C-BB49-F3B40F860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1BF53E-B8D9-4E2F-86F9-5D99C9ACA301}" type="slidenum">
              <a:rPr lang="en-US" altLang="de-DE"/>
              <a:pPr eaLnBrk="1" hangingPunct="1"/>
              <a:t>35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9B42795D-55AB-49BE-8826-2CB6C8871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BF4F4BCB-999A-44E3-8C01-4E389B22F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1EBAA4A7-CE83-4412-9788-D13C731BB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AACA08-BF2F-46B1-A333-E28BDD69E10A}" type="slidenum">
              <a:rPr lang="en-US" altLang="de-DE"/>
              <a:pPr eaLnBrk="1" hangingPunct="1"/>
              <a:t>36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84632CE-D04F-4616-8E9A-0A7A25CB9D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F3615145-142A-428B-A1E7-D06C087B0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505A338C-CD7F-42D7-BF97-C74DFD5024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2C0FF3-B1E6-4DD5-BC52-E57D8EE7CEEA}" type="slidenum">
              <a:rPr lang="en-US" altLang="de-DE"/>
              <a:pPr eaLnBrk="1" hangingPunct="1"/>
              <a:t>37</a:t>
            </a:fld>
            <a:endParaRPr lang="en-US" altLang="de-DE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9DD4D3B6-9E7C-4A9D-8014-CF11C27FDF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8725A979-EE44-4A27-9BA6-5E1329C70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81B859A4-495C-4B0B-A288-76E4DE6E2D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5C422E-BDEE-4DB5-9A62-C013989AA371}" type="slidenum">
              <a:rPr lang="en-US" altLang="de-DE"/>
              <a:pPr eaLnBrk="1" hangingPunct="1"/>
              <a:t>38</a:t>
            </a:fld>
            <a:endParaRPr lang="en-US" altLang="de-DE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4B9F55D6-4D7C-4023-AEF0-2F745183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1D043131-C8DC-4581-9C4B-1C8A20ED1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2628EE54-567E-47F2-B0E9-A7187E6E9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9E2494-8506-44B1-88E6-38DE12BCDBAB}" type="slidenum">
              <a:rPr lang="en-US" altLang="de-DE"/>
              <a:pPr eaLnBrk="1" hangingPunct="1"/>
              <a:t>39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68A108FD-A702-4DAE-B69D-39FE99F24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08217B27-DF40-44C4-9372-7860EB08FB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37F7331A-6864-429A-9C7E-720906AA0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81A01C-E4DB-45CE-AA35-C3BF2BA161B4}" type="slidenum">
              <a:rPr lang="en-US" altLang="de-DE"/>
              <a:pPr eaLnBrk="1" hangingPunct="1"/>
              <a:t>40</a:t>
            </a:fld>
            <a:endParaRPr lang="en-US" altLang="de-DE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32D2FFAC-B815-47CF-9830-DF890B0ACB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8E64346A-08FA-479C-AD9C-A90F0025C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2F53DAFE-04E9-4E08-9E02-FAC4B7A07C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5A5CDE-9EC2-4E09-B7C8-373EDF63D0DD}" type="slidenum">
              <a:rPr lang="en-US" altLang="de-DE"/>
              <a:pPr eaLnBrk="1" hangingPunct="1"/>
              <a:t>41</a:t>
            </a:fld>
            <a:endParaRPr lang="en-US" altLang="de-DE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F2BFEA6D-C67D-4564-A8D4-424C405A3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73AFE2B-32CC-4D51-A0D0-B8133273A7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7A1E4BF-A6CF-4F8C-A3A3-0D65AD2479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272769-0508-4761-8DBC-A54AEDED54BC}" type="slidenum">
              <a:rPr lang="en-US" altLang="de-DE"/>
              <a:pPr eaLnBrk="1" hangingPunct="1"/>
              <a:t>42</a:t>
            </a:fld>
            <a:endParaRPr lang="en-US" altLang="de-DE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BD36569E-6FD3-43BB-9FE3-8F9D24A0F7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0FB0D7CB-91A3-46C4-904B-32634F22BF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471395EC-D7E6-4AC4-9C19-7715CDD104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B507EC5-5977-4ECD-AE71-6BB9A5EE33D6}" type="slidenum">
              <a:rPr lang="en-US" altLang="de-DE"/>
              <a:pPr eaLnBrk="1" hangingPunct="1"/>
              <a:t>43</a:t>
            </a:fld>
            <a:endParaRPr lang="en-US" altLang="de-DE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946056FA-E2FA-4377-8DEA-859B2C9B7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04FA9443-B205-490D-9C44-A6BB4AE54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DAC9C2D1-52C8-4584-914A-09D761AA2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91948F-2909-470A-A431-C99E3B7E818D}" type="slidenum">
              <a:rPr lang="en-US" altLang="de-DE"/>
              <a:pPr eaLnBrk="1" hangingPunct="1"/>
              <a:t>44</a:t>
            </a:fld>
            <a:endParaRPr lang="en-US" altLang="de-DE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52DBF49B-1352-4D4E-B1E8-488767D7F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0B833E56-C72F-4082-9A87-2C119D710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65BAED8F-29F5-4850-B510-812565827A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FD251C-C763-41D6-A552-0093CEF6CF67}" type="slidenum">
              <a:rPr lang="en-US" altLang="de-DE"/>
              <a:pPr eaLnBrk="1" hangingPunct="1"/>
              <a:t>45</a:t>
            </a:fld>
            <a:endParaRPr lang="en-US" altLang="de-DE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C2B71C39-DF34-4EF4-BF78-8B26A62359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8AC424D5-6730-4772-BB73-D0258EF478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5B73EB79-BD62-404C-A163-4876C69337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2802C0-BECF-4882-AF0B-1A4733C9C221}" type="slidenum">
              <a:rPr lang="en-US" altLang="de-DE"/>
              <a:pPr eaLnBrk="1" hangingPunct="1"/>
              <a:t>46</a:t>
            </a:fld>
            <a:endParaRPr lang="en-US" altLang="de-DE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5894A0D6-3666-481D-B7B2-A11F261BC7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9F78890F-25D3-4B0B-8622-C85F60FC2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201DF0D7-DF84-4C2A-BC89-BF50EE0BB3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54D4DE-9FF6-4772-912D-87364274990C}" type="slidenum">
              <a:rPr lang="en-US" altLang="de-DE"/>
              <a:pPr eaLnBrk="1" hangingPunct="1"/>
              <a:t>47</a:t>
            </a:fld>
            <a:endParaRPr lang="en-US" altLang="de-DE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24F3DEF0-B7D9-4FC9-A22B-A3399A4802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4BC17BDA-5A2B-4C47-AFDA-066AAA11D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8B7E9C21-EBDF-4C7F-A300-2019318B7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6354BA-A53C-48A8-A843-2BE94C41E59F}" type="slidenum">
              <a:rPr lang="en-US" altLang="de-DE"/>
              <a:pPr eaLnBrk="1" hangingPunct="1"/>
              <a:t>48</a:t>
            </a:fld>
            <a:endParaRPr lang="en-US" altLang="de-DE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8506DE53-FDCA-4AB1-B6CA-F91DAD03BE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E2867FFA-AC1B-4CA4-BD69-D2B308C7E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32A77285-028F-4817-9679-DA6C1DE28E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506350C-FB71-4456-B84D-602B8652D4A7}" type="slidenum">
              <a:rPr lang="en-US" altLang="de-DE"/>
              <a:pPr eaLnBrk="1" hangingPunct="1"/>
              <a:t>49</a:t>
            </a:fld>
            <a:endParaRPr lang="en-US" altLang="de-DE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0BBD44F3-9C4C-4ECC-880B-E03DB46F32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0F02A38E-A877-4913-9444-8DD018F0D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A6F26594-43DA-468A-A500-DCD520629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C5ED2D-FFE2-48A2-8E2C-B21A13BB4DEA}" type="slidenum">
              <a:rPr lang="en-US" altLang="de-DE"/>
              <a:pPr eaLnBrk="1" hangingPunct="1"/>
              <a:t>50</a:t>
            </a:fld>
            <a:endParaRPr lang="en-US" altLang="de-DE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51838072-7C80-4231-874D-036CBB8598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3E23B4D2-4DD3-4CA6-BF3F-006712EFD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6252F4D2-632D-4BBE-A60F-65F6C16E46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5BC8638-4E7B-4DF3-A728-1AA5E628E54A}" type="slidenum">
              <a:rPr lang="en-US" altLang="de-DE"/>
              <a:pPr eaLnBrk="1" hangingPunct="1"/>
              <a:t>51</a:t>
            </a:fld>
            <a:endParaRPr lang="en-US" altLang="de-DE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ABBD9B36-C2C3-4235-B20B-B48CD408CD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F9E1734C-7BFC-477A-B3EA-CA2EFD3F1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3A30969A-BBBA-49E0-8C7B-6B281781A3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585F46-E71E-4A8B-9F29-37DC324C013C}" type="slidenum">
              <a:rPr lang="en-US" altLang="de-DE"/>
              <a:pPr eaLnBrk="1" hangingPunct="1"/>
              <a:t>52</a:t>
            </a:fld>
            <a:endParaRPr lang="en-US" altLang="de-DE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363A9431-1F37-490D-9DCE-774230DBAF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BDAB2598-1FEB-4391-B2C0-DC5F706C2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F3E717C3-AD9F-4B1F-94C6-608BAE7A14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0F6454-B9AE-4E12-81A5-3DA822654B3A}" type="slidenum">
              <a:rPr lang="en-US" altLang="de-DE"/>
              <a:pPr eaLnBrk="1" hangingPunct="1"/>
              <a:t>53</a:t>
            </a:fld>
            <a:endParaRPr lang="en-US" altLang="de-DE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5816269A-6DDB-4EF0-8D0A-EF5BD989B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BFA2D9C3-63CE-482D-BC0C-006C0BC4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74D8A93B-C0BD-4820-9C7C-049AE74422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0EA20A-E374-41CC-906E-CC3E9766BD61}" type="slidenum">
              <a:rPr lang="en-US" altLang="de-DE"/>
              <a:pPr eaLnBrk="1" hangingPunct="1"/>
              <a:t>54</a:t>
            </a:fld>
            <a:endParaRPr lang="en-US" altLang="de-DE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02EAD5FD-2818-4D68-8020-4BBC30385A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B8CED8FE-53F9-4927-8796-D92C0A090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DE827F95-691A-4F91-A69B-495A212FE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78E7F2-3A29-44F8-BF20-8086E53F0C60}" type="slidenum">
              <a:rPr lang="en-US" altLang="de-DE"/>
              <a:pPr eaLnBrk="1" hangingPunct="1"/>
              <a:t>55</a:t>
            </a:fld>
            <a:endParaRPr lang="en-US" altLang="de-DE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3F5DA62F-A0F0-4E78-AE08-0337ADF4F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E5A10082-F3FE-4AA4-9567-B209D016D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FABC5CE1-14AD-465A-BDEF-7887F7AF0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440C3D-CB7E-4581-B172-F26705697ADA}" type="slidenum">
              <a:rPr lang="en-US" altLang="de-DE"/>
              <a:pPr eaLnBrk="1" hangingPunct="1"/>
              <a:t>56</a:t>
            </a:fld>
            <a:endParaRPr lang="en-US" altLang="de-DE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35B87769-5CD7-423E-A5C3-D95A81E32B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8C372DC0-49CD-46C5-A127-CF1166B63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52737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8 Audio &amp; Sprites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0BAA9068-E5B4-42FA-A083-5AED635B16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7775B548-BDFF-46B9-A464-B022F4F04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C92DE916-5D27-4416-BC42-C8F0AB249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Using the Ogg Vorbis audio format</a:t>
            </a:r>
          </a:p>
          <a:p>
            <a:r>
              <a:rPr lang="en-US" altLang="de-DE"/>
              <a:t>Creating audio for your programs</a:t>
            </a:r>
          </a:p>
          <a:p>
            <a:r>
              <a:rPr lang="en-US" altLang="de-DE"/>
              <a:t>Playing and manipulating sounds in pygame</a:t>
            </a:r>
          </a:p>
          <a:p>
            <a:r>
              <a:rPr lang="en-US" altLang="de-DE"/>
              <a:t>Creating a sprite object</a:t>
            </a:r>
          </a:p>
          <a:p>
            <a:r>
              <a:rPr lang="en-US" altLang="de-DE"/>
              <a:t>Building a sprite constructor</a:t>
            </a:r>
            <a:endParaRPr lang="tr-TR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08E126-7102-4AEA-8BF7-9BDE220830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B79AE6D-01D4-4610-8C90-F57D297FA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C04CAAA3-9E2A-4AF9-9AE9-9EC05024F7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9B7C7B53-B37F-4BC6-BBE3-168BE9EB3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(cont.)</a:t>
            </a:r>
            <a:endParaRPr lang="en-US" altLang="de-DE"/>
          </a:p>
        </p:txBody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0F5110D4-0F5F-4742-8560-BD1A16848E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Setting a sprite's image attribute</a:t>
            </a:r>
          </a:p>
          <a:p>
            <a:r>
              <a:rPr lang="en-US" altLang="de-DE"/>
              <a:t>Determining the sprite's rect attribute</a:t>
            </a:r>
          </a:p>
          <a:p>
            <a:r>
              <a:rPr lang="en-US" altLang="de-DE"/>
              <a:t>Building an update() method for your </a:t>
            </a:r>
            <a:br>
              <a:rPr lang="en-US" altLang="de-DE"/>
            </a:br>
            <a:r>
              <a:rPr lang="en-US" altLang="de-DE"/>
              <a:t> sprites</a:t>
            </a:r>
          </a:p>
          <a:p>
            <a:r>
              <a:rPr lang="en-US" altLang="de-DE"/>
              <a:t>Adding sprites to a group</a:t>
            </a:r>
          </a:p>
          <a:p>
            <a:r>
              <a:rPr lang="en-US" altLang="de-DE"/>
              <a:t>Creating specialty sprites</a:t>
            </a:r>
          </a:p>
          <a:p>
            <a:r>
              <a:rPr lang="en-US" altLang="de-DE"/>
              <a:t>Building a library of classes</a:t>
            </a:r>
          </a:p>
          <a:p>
            <a:r>
              <a:rPr lang="en-US" altLang="de-DE"/>
              <a:t>Checking for collisions between sprites</a:t>
            </a:r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3BD0D4-D39B-4661-A62D-2F1AF9BA59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82E902A-B314-4B70-812A-D4EE5F10C1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D85619A-F9FD-4AF6-9C99-9A1244F49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Ogg Vorbis Audio Format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9111F83-9756-4E45-81DE-A53125A4F5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Non-proprietary format</a:t>
            </a:r>
          </a:p>
          <a:p>
            <a:r>
              <a:rPr lang="en-US" altLang="de-DE"/>
              <a:t>Quality and compression are comparable to MP3</a:t>
            </a:r>
          </a:p>
          <a:p>
            <a:r>
              <a:rPr lang="en-US" altLang="de-DE"/>
              <a:t>Works well with pygame</a:t>
            </a:r>
          </a:p>
          <a:p>
            <a:r>
              <a:rPr lang="en-US" altLang="de-DE"/>
              <a:t>Free tools (such as Audacity) are available for recording and editing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89479386-C9DD-4CDC-8DB4-452B861629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351AA8-62B5-4D0E-846B-64E1C7B02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B4B1A50-5EAB-492B-A7F0-51971FA1E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BF1FDDE-83AA-4442-B838-54FB6715E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Audacity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6DE50B0-2110-4C1C-812D-CF4696033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http://audacity.sourceforge.net</a:t>
            </a:r>
          </a:p>
          <a:p>
            <a:r>
              <a:rPr lang="en-US" altLang="de-DE" sz="2800"/>
              <a:t>Works with Ogg natively</a:t>
            </a:r>
          </a:p>
          <a:p>
            <a:r>
              <a:rPr lang="en-US" altLang="de-DE" sz="2800"/>
              <a:t>Can also work with MP3 and WAV</a:t>
            </a:r>
          </a:p>
          <a:p>
            <a:r>
              <a:rPr lang="en-US" altLang="de-DE" sz="2800"/>
              <a:t>Record from microphone or input device</a:t>
            </a:r>
          </a:p>
          <a:p>
            <a:r>
              <a:rPr lang="en-US" altLang="de-DE" sz="2800"/>
              <a:t>Multi-track recording and audio manipulation tools</a:t>
            </a:r>
          </a:p>
          <a:p>
            <a:r>
              <a:rPr lang="en-US" altLang="de-DE" sz="2800"/>
              <a:t>Audacity is free.</a:t>
            </a:r>
          </a:p>
          <a:p>
            <a:r>
              <a:rPr lang="en-US" altLang="de-DE" sz="2800"/>
              <a:t>Tutorials in Appendix D on Web site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7C26F4AA-DBB7-470E-8A1A-280259998D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914503-D1F7-4C76-AA0D-6860653C3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AA91D5-26E4-4217-B6DB-6EA15C6B00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C2F0A31-34FE-4269-A7E2-9580848C09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Getting Audio Samples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82442D1-E20E-4E6A-B0FA-97E619F05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It's not hard to find sound clips on the Web.</a:t>
            </a:r>
          </a:p>
          <a:p>
            <a:r>
              <a:rPr lang="en-US" altLang="de-DE" sz="2800"/>
              <a:t>It's hard to know if such clips are completely unencumbered.</a:t>
            </a:r>
          </a:p>
          <a:p>
            <a:r>
              <a:rPr lang="en-US" altLang="de-DE" sz="2800"/>
              <a:t>You must respect copyrighted materials.</a:t>
            </a:r>
          </a:p>
          <a:p>
            <a:r>
              <a:rPr lang="en-US" altLang="de-DE" sz="2800"/>
              <a:t>Royalty-free CD-ROMs can be excellent starting places.</a:t>
            </a:r>
          </a:p>
          <a:p>
            <a:r>
              <a:rPr lang="en-US" altLang="de-DE" sz="2800"/>
              <a:t>It may be easier to create your own audio clips.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FE3098E7-6AE0-4930-8FEA-3E6AC889BA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565F938-DFB5-44A2-AA1C-CA1F0488B4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E26572B-FF47-46D0-BB7C-78A8BEF58D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88AB7C1-BE09-4349-B419-8470376A9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Recording with Audacity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94F1DFA-8C49-4F31-83C4-823CD27E3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Attach and test the microphone.</a:t>
            </a:r>
          </a:p>
          <a:p>
            <a:r>
              <a:rPr lang="en-US" altLang="de-DE"/>
              <a:t>Record a sample. Keep it as short as possible.</a:t>
            </a:r>
          </a:p>
          <a:p>
            <a:r>
              <a:rPr lang="en-US" altLang="de-DE"/>
              <a:t>Apply any special effects.</a:t>
            </a:r>
          </a:p>
          <a:p>
            <a:r>
              <a:rPr lang="en-US" altLang="de-DE"/>
              <a:t>Try recording multiple tracks.</a:t>
            </a:r>
          </a:p>
          <a:p>
            <a:r>
              <a:rPr lang="en-US" altLang="de-DE"/>
              <a:t>Normalize.</a:t>
            </a:r>
          </a:p>
          <a:p>
            <a:r>
              <a:rPr lang="en-US" altLang="de-DE"/>
              <a:t>Export in Ogg format.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237A74C1-7EFF-4ECE-85F7-626B6A861B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E4B608-0910-4437-9331-F9C2B3D0D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CF5F905-4FC8-4BB2-9DB6-687483F8A1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8B7A40-33C6-45BC-8CB9-DE6684FD5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Playing a Sound in Python/pygame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CFEA725-3AD3-4FE1-BA35-547F84D4C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playSound.py</a:t>
            </a:r>
            <a:r>
              <a:rPr lang="en-US" altLang="de-DE"/>
              <a:t>.</a:t>
            </a:r>
          </a:p>
          <a:p>
            <a:r>
              <a:rPr lang="en-US" altLang="de-DE"/>
              <a:t>Begin with the IDEA framework.</a:t>
            </a:r>
          </a:p>
          <a:p>
            <a:r>
              <a:rPr lang="en-US" altLang="de-DE"/>
              <a:t>Initialize the pygame mixer module.</a:t>
            </a:r>
          </a:p>
          <a:p>
            <a:r>
              <a:rPr lang="en-US" altLang="de-DE"/>
              <a:t>Create a sound object.</a:t>
            </a:r>
          </a:p>
          <a:p>
            <a:r>
              <a:rPr lang="en-US" altLang="de-DE"/>
              <a:t>Play the sound.</a:t>
            </a:r>
          </a:p>
          <a:p>
            <a:r>
              <a:rPr lang="en-US" altLang="de-DE"/>
              <a:t>Modify the sound as desired.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A69CD06A-4E9C-40E9-98CF-DAF1B9ABC0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990713-AB3C-4E60-8490-C3978EE0FB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44D0682-C0E9-456B-BC0A-3B41855527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54150E8-9F09-438C-A892-AA21D8F60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Initializing the Mixer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7EDC844-CD3F-4F20-8131-2602EDF36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Initialize the mixer right after pygame initialization: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Initialize the sound module.</a:t>
            </a:r>
          </a:p>
          <a:p>
            <a:r>
              <a:rPr lang="en-US" altLang="de-DE"/>
              <a:t>No need to import the mixer </a:t>
            </a:r>
            <a:r>
              <a:rPr lang="en-US" altLang="de-DE">
                <a:cs typeface="Arial" panose="020B0604020202020204" pitchFamily="34" charset="0"/>
              </a:rPr>
              <a:t>–</a:t>
            </a:r>
            <a:r>
              <a:rPr lang="en-US" altLang="de-DE"/>
              <a:t> it’s part of pygame.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826C9044-4170-4B85-88B7-113991F14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9718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pygame.mixer.init()</a:t>
            </a:r>
          </a:p>
        </p:txBody>
      </p:sp>
      <p:sp>
        <p:nvSpPr>
          <p:cNvPr id="12293" name="Fußzeilenplatzhalter 1">
            <a:extLst>
              <a:ext uri="{FF2B5EF4-FFF2-40B4-BE49-F238E27FC236}">
                <a16:creationId xmlns:a16="http://schemas.microsoft.com/office/drawing/2014/main" id="{114F49C9-B3BF-48BA-9C43-D18E2AFEEF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80D9164-C200-4EF1-B268-20F818A6B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DFB73D4-FE1C-472C-BCE4-1272A6971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42121AA-6CFF-4D61-80BF-5D38D28D1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Sound Object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57FAFEA-1F0C-4321-BB6A-F73A2A35A5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This is part of the Entities step.</a:t>
            </a:r>
          </a:p>
          <a:p>
            <a:r>
              <a:rPr lang="en-US" altLang="de-DE"/>
              <a:t>Create an object to house the sound:</a:t>
            </a:r>
          </a:p>
          <a:p>
            <a:endParaRPr lang="en-US" altLang="de-DE"/>
          </a:p>
          <a:p>
            <a:r>
              <a:rPr lang="en-US" altLang="de-DE"/>
              <a:t>The object assumes the Ogg file is in the same directory as the program.</a:t>
            </a:r>
          </a:p>
          <a:p>
            <a:r>
              <a:rPr lang="en-US" altLang="de-DE"/>
              <a:t>Change the name to reflect the sound.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C010581F-948B-437C-93A4-C883AEE46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7432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#create sound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wooHoo = pygame.mixer.Sound("wooHoo.ogg")</a:t>
            </a:r>
            <a:endParaRPr lang="en-US" altLang="de-DE"/>
          </a:p>
        </p:txBody>
      </p:sp>
      <p:sp>
        <p:nvSpPr>
          <p:cNvPr id="13317" name="Fußzeilenplatzhalter 1">
            <a:extLst>
              <a:ext uri="{FF2B5EF4-FFF2-40B4-BE49-F238E27FC236}">
                <a16:creationId xmlns:a16="http://schemas.microsoft.com/office/drawing/2014/main" id="{2887F140-9C1A-4508-AE27-0E0F59C3B6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A709C6-86F1-4FE0-B574-774FE3DA2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04CA97-62E7-443A-AED1-9E6817F79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1C5015C-E3A9-4F2E-86CA-87F2DC825D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Playing a Sound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B8C9752-B10D-4C59-A772-23BA4D528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Can be done anywhere in the code after the sound object has been created</a:t>
            </a:r>
          </a:p>
          <a:p>
            <a:r>
              <a:rPr lang="en-US" altLang="de-DE"/>
              <a:t>Normally happens as a response to some action</a:t>
            </a:r>
          </a:p>
          <a:p>
            <a:r>
              <a:rPr lang="en-US" altLang="de-DE"/>
              <a:t>The following code plays sound when the spacebar is pressed: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3D5A6358-B048-491E-B7D5-4AA0CA676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864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elif event.type == pygame.KEYDOWN: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event.key == pygame.K_SPACE: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wooHoo.play()</a:t>
            </a:r>
          </a:p>
        </p:txBody>
      </p:sp>
      <p:sp>
        <p:nvSpPr>
          <p:cNvPr id="14341" name="Fußzeilenplatzhalter 1">
            <a:extLst>
              <a:ext uri="{FF2B5EF4-FFF2-40B4-BE49-F238E27FC236}">
                <a16:creationId xmlns:a16="http://schemas.microsoft.com/office/drawing/2014/main" id="{E6B9CA18-4C75-4020-B01A-1B5A99F3BA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F80382E-56CD-47A6-B67A-EF60E055A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EBCD60D-2767-4707-BACB-947D11AF6D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EBF30C1-D64A-4C15-9477-722ED530EA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Modifying a Sound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FE3063E-211F-4524-A2CA-70F8ACF76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sound object can be looped.</a:t>
            </a:r>
          </a:p>
          <a:p>
            <a:r>
              <a:rPr lang="en-US" altLang="de-DE"/>
              <a:t>You can also set the sound's volume.</a:t>
            </a:r>
          </a:p>
          <a:p>
            <a:r>
              <a:rPr lang="en-US" altLang="de-DE"/>
              <a:t>You can fade a sound in or out.</a:t>
            </a:r>
          </a:p>
          <a:p>
            <a:r>
              <a:rPr lang="en-US" altLang="de-DE"/>
              <a:t>You can fade the sound left to right.</a:t>
            </a:r>
          </a:p>
          <a:p>
            <a:r>
              <a:rPr lang="en-US" altLang="de-DE"/>
              <a:t>See the pygame.mixer.Sound object in online help for details.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2BD86BF9-17DE-46E0-B9AE-C52ECAF7C8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60FB4A-0F69-4886-8B32-923746FDF8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2292C05-FD69-44FF-929C-345628B65B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5CA0746-4AF0-4A27-A7D0-65DEFAEA7C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Sprite Basics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66CE120-994B-4293-B69E-742FC27E6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sprite is a 2D representation.</a:t>
            </a:r>
          </a:p>
          <a:p>
            <a:r>
              <a:rPr lang="en-US" altLang="de-DE"/>
              <a:t>A sprite represents some type of object on the playing field.</a:t>
            </a:r>
          </a:p>
          <a:p>
            <a:r>
              <a:rPr lang="en-US" altLang="de-DE"/>
              <a:t>Most characters, enemies, and other objects in 2D games are made with sprites.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basicSprite.py</a:t>
            </a:r>
            <a:r>
              <a:rPr lang="en-US" altLang="de-DE"/>
              <a:t> (it will be described fully later).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3519279D-FFE8-4E2F-A534-DCE9DD6AB3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20DDC8-3817-427E-9BE8-8710FFBB50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253C8B0-16B9-49C9-A94C-AAF94A5D64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3ACB415-C043-4722-85CD-356AA525B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Characteristics of a Sprite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587A1C7-46E9-4680-9C98-C7FF011862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Visual representation</a:t>
            </a:r>
          </a:p>
          <a:p>
            <a:r>
              <a:rPr lang="en-US" altLang="de-DE"/>
              <a:t>Position and size attributes</a:t>
            </a:r>
          </a:p>
          <a:p>
            <a:r>
              <a:rPr lang="en-US" altLang="de-DE"/>
              <a:t>Ability to move</a:t>
            </a:r>
          </a:p>
          <a:p>
            <a:r>
              <a:rPr lang="en-US" altLang="de-DE"/>
              <a:t>Ability to recognize collisions</a:t>
            </a:r>
          </a:p>
          <a:p>
            <a:r>
              <a:rPr lang="en-US" altLang="de-DE"/>
              <a:t>Dynamic birth and death</a:t>
            </a:r>
          </a:p>
          <a:p>
            <a:r>
              <a:rPr lang="en-US" altLang="de-DE"/>
              <a:t>Reasonably self-contained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E5496FD4-D27C-44DA-A993-1D04582079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15A55E-3DC8-405D-8533-FF7BABE1AA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DC7554-726B-4B54-B57F-38B00FCEF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BFFAC8B-46B2-45FB-8427-B298AC79E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Characteristics of an OOP Object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D505D6A-F8E4-46EF-8851-179B46DB9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Properties:</a:t>
            </a:r>
            <a:r>
              <a:rPr lang="en-US" altLang="de-DE"/>
              <a:t> Characteristics of an object, such as its size, color, or position</a:t>
            </a:r>
            <a:endParaRPr lang="en-US" altLang="de-DE" b="1"/>
          </a:p>
          <a:p>
            <a:r>
              <a:rPr lang="en-US" altLang="de-DE" b="1"/>
              <a:t>Methods:</a:t>
            </a:r>
            <a:r>
              <a:rPr lang="en-US" altLang="de-DE"/>
              <a:t> Things an object can do, such as move, shoot, and bounce</a:t>
            </a:r>
            <a:endParaRPr lang="en-US" altLang="de-DE" b="1"/>
          </a:p>
          <a:p>
            <a:r>
              <a:rPr lang="en-US" altLang="de-DE" b="1"/>
              <a:t>Events:</a:t>
            </a:r>
            <a:r>
              <a:rPr lang="en-US" altLang="de-DE"/>
              <a:t> Stimuli the object responds to</a:t>
            </a:r>
            <a:endParaRPr lang="en-US" altLang="de-DE" b="1"/>
          </a:p>
          <a:p>
            <a:r>
              <a:rPr lang="en-US" altLang="de-DE" b="1"/>
              <a:t>Constructor:</a:t>
            </a:r>
            <a:r>
              <a:rPr lang="en-US" altLang="de-DE"/>
              <a:t> A special method that creates an instance of the object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530A6ADE-D707-4B16-B7FB-133593FA5C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C70B9B2-6327-46A6-B690-C00DA952D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2149309-BCB0-4EBB-AD7D-8BD25EDB05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78C05BF-F623-4930-929B-5060A14BF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Why Use OOP?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911D462-B14E-4020-AB8A-524F0E3C77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OOP is an optional programming style in Python.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Sprites are perfectly suited to the object model.</a:t>
            </a:r>
          </a:p>
          <a:p>
            <a:pPr>
              <a:lnSpc>
                <a:spcPct val="90000"/>
              </a:lnSpc>
            </a:pPr>
            <a:r>
              <a:rPr lang="en-US" altLang="de-DE"/>
              <a:t>Rather than having separate variables for an object's x and y parameters (as described in Chapter 4), the sprite keeps track of its own position (and much more).</a:t>
            </a:r>
          </a:p>
        </p:txBody>
      </p:sp>
      <p:sp>
        <p:nvSpPr>
          <p:cNvPr id="19460" name="Fußzeilenplatzhalter 1">
            <a:extLst>
              <a:ext uri="{FF2B5EF4-FFF2-40B4-BE49-F238E27FC236}">
                <a16:creationId xmlns:a16="http://schemas.microsoft.com/office/drawing/2014/main" id="{8DDF70A3-76A5-445C-848C-97C3CF1BE6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BE7F2C-9D79-41A7-9AFA-A78C44ED65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677C33E-254E-44D8-A5F5-80AA5E26FF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A3959E1-39D2-442C-A286-4FE604F04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The pygame Sprite Object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AE11B80-29C2-4495-9740-BD3118F235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Pygame has a built-in Sprite object.</a:t>
            </a:r>
          </a:p>
          <a:p>
            <a:r>
              <a:rPr lang="en-US" altLang="de-DE"/>
              <a:t>This object has basic sprite functionality.</a:t>
            </a:r>
          </a:p>
          <a:p>
            <a:r>
              <a:rPr lang="en-US" altLang="de-DE"/>
              <a:t>It’s usually placed in a sprite group for more power.</a:t>
            </a:r>
          </a:p>
          <a:p>
            <a:r>
              <a:rPr lang="en-US" altLang="de-DE"/>
              <a:t>It can be extended in nearly infinite ways.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AB5E432C-F3E2-4FCD-B9AB-8EF0E80E14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6F93B8-8EF0-45C5-904C-24741A9A4C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BDFEDDE-AA26-4517-AF9F-D270000638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595552C-CB45-4E5F-9694-66AEFCD8F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Built-In Sprite Attributes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2A2B07A-FFE9-41C5-8DFF-1D32FAE90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image:</a:t>
            </a:r>
            <a:r>
              <a:rPr lang="en-US" altLang="de-DE"/>
              <a:t> An image surface; usually set with the pygame.image.load() function</a:t>
            </a:r>
          </a:p>
          <a:p>
            <a:r>
              <a:rPr lang="en-US" altLang="de-DE" b="1"/>
              <a:t>rect:</a:t>
            </a:r>
            <a:r>
              <a:rPr lang="en-US" altLang="de-DE"/>
              <a:t> A pygame rect object; defines the sprite's size and position</a:t>
            </a:r>
          </a:p>
        </p:txBody>
      </p:sp>
      <p:sp>
        <p:nvSpPr>
          <p:cNvPr id="21508" name="Fußzeilenplatzhalter 1">
            <a:extLst>
              <a:ext uri="{FF2B5EF4-FFF2-40B4-BE49-F238E27FC236}">
                <a16:creationId xmlns:a16="http://schemas.microsoft.com/office/drawing/2014/main" id="{66841D54-4B70-406A-8C28-1EB6BC662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A37D52-4D29-424C-AA74-C6013DAAE3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2FC7DA1-C7E9-4EE4-8182-ED562A8FB4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32761A7-91DD-4EAC-8991-20A1C5625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 b="1"/>
              <a:t>Attributes of the Sprite rect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19B1CE6-5F61-4D0D-A028-8BEEEF0A6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Most changes to the sprite happen by manipulating its rect attribute.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Change or view position: top, bottom, left, right, and so 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Determine size with size, height, and width attributes.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Collision routines check for collisions with other rects.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Movement routines move the sprite.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8064A2EA-FB0E-4216-898C-F511C7F7B9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5BF95F-940D-4524-8383-6DDA8D9A1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97A5467-4A52-43A7-92BE-0DE19D7CE6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B252A7D-A113-4494-99C5-6A09093DA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Custom Sprite Attributes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BE26AC7-A283-40E9-BB61-83045584A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add your own attributes.</a:t>
            </a:r>
          </a:p>
          <a:p>
            <a:r>
              <a:rPr lang="en-US" altLang="de-DE"/>
              <a:t>You use dx and dy to control motion.</a:t>
            </a:r>
          </a:p>
          <a:p>
            <a:r>
              <a:rPr lang="en-US" altLang="de-DE"/>
              <a:t>You can also add other custom attributes (attached variables) to your sprites.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9B6F9C98-D247-46A0-BCB0-E6E0674BA6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2BF4A9-0821-4BCA-BD06-D2324390ED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B2D93D-134E-4BCE-BE3C-1A673F735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D3C185E-FEBC-40C8-969B-ECD274539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Built-In Sprite Methods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A7E8AFD-4463-4EEA-8888-8DFF4B10F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Sprites have two important methods already built in:</a:t>
            </a:r>
          </a:p>
          <a:p>
            <a:pPr lvl="1"/>
            <a:r>
              <a:rPr lang="en-US" altLang="de-DE" b="1"/>
              <a:t>__init__(self)</a:t>
            </a:r>
            <a:r>
              <a:rPr lang="en-US" altLang="de-DE"/>
              <a:t> is the </a:t>
            </a:r>
            <a:r>
              <a:rPr lang="en-US" altLang="de-DE" i="1"/>
              <a:t>initializer, </a:t>
            </a:r>
            <a:r>
              <a:rPr lang="en-US" altLang="de-DE"/>
              <a:t>which acts like a constructor. It’s used to initialize the sprite.</a:t>
            </a:r>
          </a:p>
          <a:p>
            <a:pPr lvl="1"/>
            <a:r>
              <a:rPr lang="en-US" altLang="de-DE" b="1"/>
              <a:t>update(self)</a:t>
            </a:r>
            <a:r>
              <a:rPr lang="en-US" altLang="de-DE"/>
              <a:t> is automatically called once per frame. It's where you'll put code that controls the sprite's actions.</a:t>
            </a:r>
          </a:p>
        </p:txBody>
      </p:sp>
      <p:sp>
        <p:nvSpPr>
          <p:cNvPr id="24580" name="Fußzeilenplatzhalter 1">
            <a:extLst>
              <a:ext uri="{FF2B5EF4-FFF2-40B4-BE49-F238E27FC236}">
                <a16:creationId xmlns:a16="http://schemas.microsoft.com/office/drawing/2014/main" id="{1D11FEDD-F494-4847-9A2A-AEAAAE66A6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4AC6B2-90A2-4919-8AFF-16C6B923B7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E3CE70B-B54F-4359-95F7-F61F5EB4C9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77C66EF-076F-4C3D-98E6-83E92EB76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Custom Sprite Methods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475CCF1-72F4-490E-8EC0-6CB4680D8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As you get more proficient, you'll add your own methods to make your sprites do more work.</a:t>
            </a:r>
          </a:p>
          <a:p>
            <a:r>
              <a:rPr lang="en-US" altLang="de-DE"/>
              <a:t>You might add turnLeft() and turnRight() methods, or a fireMissile() method.</a:t>
            </a:r>
          </a:p>
        </p:txBody>
      </p:sp>
      <p:sp>
        <p:nvSpPr>
          <p:cNvPr id="25604" name="Fußzeilenplatzhalter 1">
            <a:extLst>
              <a:ext uri="{FF2B5EF4-FFF2-40B4-BE49-F238E27FC236}">
                <a16:creationId xmlns:a16="http://schemas.microsoft.com/office/drawing/2014/main" id="{F8F1C09F-146F-43B5-8EDA-7B29B4D971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6A625C2-A730-420F-81BC-EF41410A06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3B90CD-435E-4977-8519-BC52383CA4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AC8203-6CE2-41C6-B945-D5D8D29B1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Sprite Object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D52B3F1-34F5-414E-AD2C-742785825A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219200"/>
            <a:ext cx="8001000" cy="4525963"/>
          </a:xfrm>
        </p:spPr>
        <p:txBody>
          <a:bodyPr/>
          <a:lstStyle/>
          <a:p>
            <a:r>
              <a:rPr lang="en-US" altLang="de-DE"/>
              <a:t>Code overview from </a:t>
            </a:r>
            <a:r>
              <a:rPr lang="en-US" altLang="de-DE">
                <a:latin typeface="Courier New" panose="02070309020205020404" pitchFamily="49" charset="0"/>
              </a:rPr>
              <a:t>basicSprite.py</a:t>
            </a:r>
            <a:r>
              <a:rPr lang="en-US" altLang="de-DE"/>
              <a:t> (described in detail in later slides ):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25F42BCD-9D70-44D0-AF24-1E69DB397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438400"/>
            <a:ext cx="69342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Box(pygame.sprite.Sprite):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pygame.Surface((25, 25))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self.image.convert()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self.image.fill((255, 0, 0))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self.rect.centerx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self.rect.centery = 200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self.dx = 10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self.dy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self.rect.centerx += self.dx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self.rect.right &gt; screen.get_width():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self.rect.left = 0</a:t>
            </a:r>
          </a:p>
        </p:txBody>
      </p:sp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22B83C37-7EED-4E7A-9641-067B5D0304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C6AD54-DB50-4B1D-8353-9BF232D850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8DD0FC-8CD6-4A82-81EB-EABC55C674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0AF7FFF-5A6E-43AB-830D-A783994B4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Custom Sprite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D1F8153-8AAD-46A8-AE2B-4EF9975A5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Define the Sprite class.</a:t>
            </a:r>
          </a:p>
          <a:p>
            <a:r>
              <a:rPr lang="en-US" altLang="de-DE"/>
              <a:t>Build the class initializer.</a:t>
            </a:r>
          </a:p>
          <a:p>
            <a:r>
              <a:rPr lang="en-US" altLang="de-DE"/>
              <a:t>Set appropriate attributes.</a:t>
            </a:r>
          </a:p>
          <a:p>
            <a:r>
              <a:rPr lang="en-US" altLang="de-DE"/>
              <a:t>Build the sprite's update() method.</a:t>
            </a:r>
          </a:p>
        </p:txBody>
      </p:sp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93B5D63A-5826-4112-A24A-CD4AE23DEE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A2BE75-CDA4-4221-9494-6CD6C9B22F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57D5B40-D82D-4077-923B-5FC876D68D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814F19A-0382-4090-916A-B1ACFDFAA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Inheritance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66AFC75-7579-4741-8128-CBDD791AFD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If you're building a police car, you usually start with a make, such as sedan.</a:t>
            </a:r>
          </a:p>
          <a:p>
            <a:r>
              <a:rPr lang="en-US" altLang="de-DE" sz="2800"/>
              <a:t>In programming, you do something similar, called </a:t>
            </a:r>
            <a:r>
              <a:rPr lang="en-US" altLang="de-DE" sz="2800" i="1"/>
              <a:t>inheritance.</a:t>
            </a:r>
            <a:r>
              <a:rPr lang="en-US" altLang="de-DE" sz="2800"/>
              <a:t> The new class (called Box in this example) is based on the existing pygame.sprite.Sprite class.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34E5EF88-438C-42FD-958B-34740183E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7244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Box(pygame.sprite.Sprite):</a:t>
            </a:r>
          </a:p>
        </p:txBody>
      </p:sp>
      <p:sp>
        <p:nvSpPr>
          <p:cNvPr id="28677" name="Fußzeilenplatzhalter 1">
            <a:extLst>
              <a:ext uri="{FF2B5EF4-FFF2-40B4-BE49-F238E27FC236}">
                <a16:creationId xmlns:a16="http://schemas.microsoft.com/office/drawing/2014/main" id="{F360F665-4125-4897-91CE-DB66F87A85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49D4B5-5129-470E-B1D7-EEAE8CCC8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545D16-1FDA-4A33-8805-607AB19646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35C9D97-3DBE-48AE-B17E-B2DAA55D8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an Initializer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1645E69-A4D5-4E98-8192-CF23FEB116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A </a:t>
            </a:r>
            <a:r>
              <a:rPr lang="en-US" altLang="de-DE" sz="2800" i="1"/>
              <a:t>constructor</a:t>
            </a:r>
            <a:r>
              <a:rPr lang="en-US" altLang="de-DE" sz="2800"/>
              <a:t> is a special method that creates an instance of a class.</a:t>
            </a:r>
          </a:p>
          <a:p>
            <a:r>
              <a:rPr lang="en-US" altLang="de-DE" sz="2800"/>
              <a:t>Python uses the </a:t>
            </a:r>
            <a:r>
              <a:rPr lang="en-US" altLang="de-DE" sz="2800" i="1"/>
              <a:t>initializer</a:t>
            </a:r>
            <a:r>
              <a:rPr lang="en-US" altLang="de-DE" sz="2800"/>
              <a:t> method for this purpose.</a:t>
            </a:r>
          </a:p>
          <a:p>
            <a:r>
              <a:rPr lang="en-US" altLang="de-DE" sz="2800"/>
              <a:t>The initializer is always called __init__().</a:t>
            </a:r>
          </a:p>
          <a:p>
            <a:r>
              <a:rPr lang="en-US" altLang="de-DE" sz="2800"/>
              <a:t>It begins and ends with two underscores.</a:t>
            </a:r>
          </a:p>
          <a:p>
            <a:r>
              <a:rPr lang="en-US" altLang="de-DE" sz="2800"/>
              <a:t>It’s automatically called when you create your object.</a:t>
            </a:r>
            <a:endParaRPr lang="en-US" altLang="de-DE" sz="2800" i="1"/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39587E0C-A3DB-4CC0-89C4-F9B86BCEF4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0C41EF-F419-49F9-880D-4EBA8900C8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D024D21-27B1-4295-AB86-50528F3E27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4171FD0-99CF-479A-A8BD-8CF051379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Introducing the</a:t>
            </a:r>
            <a:r>
              <a:rPr lang="en-US" altLang="de-DE" sz="3200"/>
              <a:t> </a:t>
            </a:r>
            <a:r>
              <a:rPr lang="en-US" altLang="de-DE" sz="3600"/>
              <a:t>self</a:t>
            </a:r>
            <a:r>
              <a:rPr lang="en-US" altLang="de-DE" sz="3200"/>
              <a:t> </a:t>
            </a:r>
            <a:r>
              <a:rPr lang="en-US" altLang="de-DE" sz="3600"/>
              <a:t>Parameter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888F14F-C0FC-4B81-BA23-DC449C8ABD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953000"/>
          </a:xfrm>
        </p:spPr>
        <p:txBody>
          <a:bodyPr/>
          <a:lstStyle/>
          <a:p>
            <a:r>
              <a:rPr lang="en-US" altLang="de-DE" sz="2800"/>
              <a:t>Methods in Python are simply functions defined in the context of a class.</a:t>
            </a:r>
          </a:p>
          <a:p>
            <a:r>
              <a:rPr lang="en-US" altLang="de-DE" sz="2800"/>
              <a:t>A method always has an additional parameter, self.</a:t>
            </a:r>
          </a:p>
          <a:p>
            <a:r>
              <a:rPr lang="en-US" altLang="de-DE" sz="2800"/>
              <a:t>This parameter allows the method to refer to the object itself:</a:t>
            </a:r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In most OOP languages, self, or something like it, is assumed but not explicitly created.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C1169112-C650-471A-A9D4-96ECE7550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7244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__init__(self):</a:t>
            </a:r>
          </a:p>
        </p:txBody>
      </p:sp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7C4E87E4-AA52-4AB5-B389-DF7979278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E9EE1D-89EA-4C54-887B-75CD762CBB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3FE723E-A7C4-4901-A094-BCF6B6C26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0AB8111-2857-4521-B796-7E81170D2D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Calling the pygame.sprite.Sprite() Constructor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C5B533A-0D58-431D-A337-8AFFBB52C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543800" cy="4525963"/>
          </a:xfrm>
        </p:spPr>
        <p:txBody>
          <a:bodyPr/>
          <a:lstStyle/>
          <a:p>
            <a:r>
              <a:rPr lang="en-US" altLang="de-DE"/>
              <a:t>Box is a subclass of Sprite (like a police car is a subclass of sedan).</a:t>
            </a:r>
          </a:p>
          <a:p>
            <a:r>
              <a:rPr lang="en-US" altLang="de-DE"/>
              <a:t>You need to explicitly create the Sprite class to get access to its features: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441E50AB-43B5-48FD-8677-F769F4CF9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4196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Box(pygame.sprite.Sprite):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</p:txBody>
      </p:sp>
      <p:sp>
        <p:nvSpPr>
          <p:cNvPr id="31749" name="Fußzeilenplatzhalter 1">
            <a:extLst>
              <a:ext uri="{FF2B5EF4-FFF2-40B4-BE49-F238E27FC236}">
                <a16:creationId xmlns:a16="http://schemas.microsoft.com/office/drawing/2014/main" id="{1F604984-943B-4984-9ADD-DAD6F8CE2D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219190-DE2F-4A73-BE22-031BD8F1C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D2601B9-86F3-401E-90D1-B9C6AAF7AC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AC90EE3-CA56-400D-92CD-43A7FE2140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Setting the Sprite's Image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76D3202-A7B7-453B-ADCF-BB09181E4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__init__() method is used to set up all the sprite's initial settings.</a:t>
            </a:r>
          </a:p>
          <a:p>
            <a:r>
              <a:rPr lang="en-US" altLang="de-DE"/>
              <a:t>Begin by setting the sprite's image attribute.</a:t>
            </a:r>
          </a:p>
          <a:p>
            <a:r>
              <a:rPr lang="en-US" altLang="de-DE"/>
              <a:t>For now, just create a simple pygame.Surface and fill it in with red: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C46C3B1F-F2F3-4C78-9107-288E29AD8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3340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self.image = pygame.Surface((25, 25))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self.image.fill((255, 0, 0))</a:t>
            </a:r>
          </a:p>
        </p:txBody>
      </p:sp>
      <p:sp>
        <p:nvSpPr>
          <p:cNvPr id="32773" name="Fußzeilenplatzhalter 1">
            <a:extLst>
              <a:ext uri="{FF2B5EF4-FFF2-40B4-BE49-F238E27FC236}">
                <a16:creationId xmlns:a16="http://schemas.microsoft.com/office/drawing/2014/main" id="{7756157B-C764-41CF-9D15-9B1A10C80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6AF960-4402-4E63-8BBD-97D4A3EA0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58B95C-A91B-4EB6-88F8-16916E3BC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9C15A3B-78A9-449B-B4CC-8A7BAD8A34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a rect for the Sprite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836769A-ED77-4F7A-9DF1-3888D8E76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Normally, you'll just extract the rect from the image attribute: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F222F0B5-50B6-436A-829B-D88F49B8A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8956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self.rect = self.image.get_rect()</a:t>
            </a:r>
          </a:p>
        </p:txBody>
      </p:sp>
      <p:sp>
        <p:nvSpPr>
          <p:cNvPr id="33797" name="Fußzeilenplatzhalter 1">
            <a:extLst>
              <a:ext uri="{FF2B5EF4-FFF2-40B4-BE49-F238E27FC236}">
                <a16:creationId xmlns:a16="http://schemas.microsoft.com/office/drawing/2014/main" id="{377F1F52-1CA5-432B-A233-2084A32847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A0F36E-DF2F-4629-B924-F782161F3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00242BE-3CFF-4A53-9419-2F44648E1B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84A7011-8667-43F4-BE6D-DEE92FBC9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Giving the Sprite an Initial Position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09178BF-6ED3-4E59-B853-5C22074CAA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the sprite's rect attributes to specify a starting position.</a:t>
            </a:r>
          </a:p>
          <a:p>
            <a:r>
              <a:rPr lang="en-US" altLang="de-DE"/>
              <a:t>For now, use rect.centerx and rect.centery, but there are many other ways: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B2FF0C78-96EB-4CCE-8D0A-C90850F9B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3434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self.rect.centerx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self.rect.centery = 200</a:t>
            </a:r>
          </a:p>
        </p:txBody>
      </p:sp>
      <p:sp>
        <p:nvSpPr>
          <p:cNvPr id="34821" name="Fußzeilenplatzhalter 1">
            <a:extLst>
              <a:ext uri="{FF2B5EF4-FFF2-40B4-BE49-F238E27FC236}">
                <a16:creationId xmlns:a16="http://schemas.microsoft.com/office/drawing/2014/main" id="{C7649732-7E0B-435A-BB0C-AE57D79443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C35FB7B-DC0B-4D3F-B6D2-E54AD1CAF4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53EC72-6CED-4079-912F-93748D31B6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CE8541B-48C6-4DFE-9B31-296FC8B30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Create dx and dy Attributes to Control Motion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AEA89F7-F185-4394-9D2F-49AE9698BF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dx and dy are custom attributes (explained in much more detail later).</a:t>
            </a:r>
          </a:p>
          <a:p>
            <a:r>
              <a:rPr lang="en-US" altLang="de-DE"/>
              <a:t>They'll be used here to move the sprite 10 pixels to the right each frame: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31CD66F7-97AC-4892-8666-5C5A48BFE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196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self.dx = 10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self.dy = 0</a:t>
            </a:r>
          </a:p>
        </p:txBody>
      </p:sp>
      <p:sp>
        <p:nvSpPr>
          <p:cNvPr id="35845" name="Fußzeilenplatzhalter 1">
            <a:extLst>
              <a:ext uri="{FF2B5EF4-FFF2-40B4-BE49-F238E27FC236}">
                <a16:creationId xmlns:a16="http://schemas.microsoft.com/office/drawing/2014/main" id="{476E9CAF-4E03-477F-9A53-AF1286C6A1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2B2A20-9042-4175-B194-3E49DB218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3B593C2-61CE-445E-8D13-AC12FC3A06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24E97B5-1529-4A90-84F5-AEF0108AE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an update() Method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61F8F5E-EB8F-4263-8F57-45F829E4D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update() method will be called once per frame.</a:t>
            </a:r>
          </a:p>
          <a:p>
            <a:r>
              <a:rPr lang="en-US" altLang="de-DE"/>
              <a:t>All code that happens repeatedly (usually movement and collision code) goes here.</a:t>
            </a:r>
          </a:p>
          <a:p>
            <a:r>
              <a:rPr lang="en-US" altLang="de-DE"/>
              <a:t>Like all methods, it includes the self parameter: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8EB83427-8285-44BA-88A6-F9AE4860F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864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update(self):</a:t>
            </a:r>
          </a:p>
        </p:txBody>
      </p:sp>
      <p:sp>
        <p:nvSpPr>
          <p:cNvPr id="36869" name="Fußzeilenplatzhalter 1">
            <a:extLst>
              <a:ext uri="{FF2B5EF4-FFF2-40B4-BE49-F238E27FC236}">
                <a16:creationId xmlns:a16="http://schemas.microsoft.com/office/drawing/2014/main" id="{E8AF7AF9-684F-41CE-93FA-8D98DE27D6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F9894A9-366B-4629-8332-604D5B16E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CA7BE8-A7EA-4BD0-BFAA-3E2D18221C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75336F9-EBAE-4B96-ABBC-5A0C31137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Moving the Sprite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AAA1830-249D-450E-B868-C03D58C4C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Use dx and dy to move the sprite.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extremely simple example adds dx to rect.centerx:</a:t>
            </a:r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This moves the sprite dx pixels each frame.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How dx and dy work will be explained more fully later on.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E7DAFEF1-3CE9-4925-8077-8124E2C1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4290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self.rect.centerx += self.dx</a:t>
            </a:r>
          </a:p>
        </p:txBody>
      </p:sp>
      <p:sp>
        <p:nvSpPr>
          <p:cNvPr id="37893" name="Fußzeilenplatzhalter 1">
            <a:extLst>
              <a:ext uri="{FF2B5EF4-FFF2-40B4-BE49-F238E27FC236}">
                <a16:creationId xmlns:a16="http://schemas.microsoft.com/office/drawing/2014/main" id="{D4CB8616-FC3B-4485-BC7A-0D67E7B3CE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DFB3498-C5CD-4D1C-A94C-DB51F862E2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BC35D09-8C4A-4163-A14C-AF05676CDD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C3DDF0E-98B3-4E3D-81FE-49FA94070C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for Bounds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14BAE47-19D7-435A-A0EE-9F010E1CE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Whenever you change a variable, think of possible boundary conditions.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In this case, the box can move off the right side of screen.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When the box exits, make it reappear on the left side of the screen:</a:t>
            </a:r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A more in-depth discussion of boundary checking will come later.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2A086A16-0F07-4FDD-AD7F-C3FCF08A5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2672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self.rect.right &gt; screen.get_width():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self.rect.left = 0</a:t>
            </a:r>
          </a:p>
        </p:txBody>
      </p:sp>
      <p:sp>
        <p:nvSpPr>
          <p:cNvPr id="38917" name="Fußzeilenplatzhalter 1">
            <a:extLst>
              <a:ext uri="{FF2B5EF4-FFF2-40B4-BE49-F238E27FC236}">
                <a16:creationId xmlns:a16="http://schemas.microsoft.com/office/drawing/2014/main" id="{FB9593D1-6835-484C-AAF5-1B222971A7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FA5E35F-A3C2-40FF-835C-48CAB96224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659616F-6C0F-4374-BC92-1F68479E40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33A5D83-85EB-43EF-8E11-BB94277CC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a Sprite within the IDEA Framework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18FDDBC-B620-4A82-A0EA-1F43C8B75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IDEA framework works well with sprites.</a:t>
            </a:r>
          </a:p>
          <a:p>
            <a:r>
              <a:rPr lang="en-US" altLang="de-DE"/>
              <a:t>Build an instance of the Sprite class.</a:t>
            </a:r>
          </a:p>
          <a:p>
            <a:r>
              <a:rPr lang="en-US" altLang="de-DE"/>
              <a:t>Place the instance in a sprite group.</a:t>
            </a:r>
          </a:p>
          <a:p>
            <a:r>
              <a:rPr lang="en-US" altLang="de-DE"/>
              <a:t>Use group methods to update the display.</a:t>
            </a:r>
          </a:p>
        </p:txBody>
      </p:sp>
      <p:sp>
        <p:nvSpPr>
          <p:cNvPr id="39940" name="Fußzeilenplatzhalter 1">
            <a:extLst>
              <a:ext uri="{FF2B5EF4-FFF2-40B4-BE49-F238E27FC236}">
                <a16:creationId xmlns:a16="http://schemas.microsoft.com/office/drawing/2014/main" id="{10979FB7-09E2-427B-9D57-AD6690FFC5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1AEF53-C1AB-4EBF-98E0-E87F4CFDD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3BD9DF-A6B1-4E6E-B5A9-7386F8EAEE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E4F0F13-C1E0-4B15-BB7F-BEEEF42A2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a Sprite Instance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2E3657B-2242-4B21-9CB9-AA0370DF5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Build an instance of the newly defined Sprite class:</a:t>
            </a:r>
          </a:p>
          <a:p>
            <a:endParaRPr lang="en-US" altLang="de-DE"/>
          </a:p>
          <a:p>
            <a:r>
              <a:rPr lang="en-US" altLang="de-DE"/>
              <a:t>Note you’re making an instance (box) of the previously defined class (Box).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F81BA890-6E5F-430B-95A9-48A0B6DAB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8194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box = Box()</a:t>
            </a:r>
          </a:p>
        </p:txBody>
      </p:sp>
      <p:sp>
        <p:nvSpPr>
          <p:cNvPr id="40965" name="Fußzeilenplatzhalter 1">
            <a:extLst>
              <a:ext uri="{FF2B5EF4-FFF2-40B4-BE49-F238E27FC236}">
                <a16:creationId xmlns:a16="http://schemas.microsoft.com/office/drawing/2014/main" id="{75A855E3-D7CF-4602-B0C6-BDC2F2FD08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2ACA40-F4BA-4730-8B19-79EA52411D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9E15FE9-5BCB-4FC1-8D3A-696122510F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7140C39-A42B-43F9-8E75-6D52AAE976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Sprite Group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DDA0372-506F-4BAF-9EF1-53FCD2375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Not terribly interesting on their own, sprites belong in sprite groups.</a:t>
            </a:r>
          </a:p>
          <a:p>
            <a:r>
              <a:rPr lang="en-US" altLang="de-DE"/>
              <a:t>The most commonly used group is pygame.sprite.Group().</a:t>
            </a:r>
          </a:p>
          <a:p>
            <a:r>
              <a:rPr lang="en-US" altLang="de-DE"/>
              <a:t>When creating a group, you can place your sprite (or sprites) directly into it: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CB4C31A5-7E22-468F-8C44-4FA0625E5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1816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pygame.sprite.Group(box)</a:t>
            </a:r>
          </a:p>
        </p:txBody>
      </p:sp>
      <p:sp>
        <p:nvSpPr>
          <p:cNvPr id="41989" name="Fußzeilenplatzhalter 1">
            <a:extLst>
              <a:ext uri="{FF2B5EF4-FFF2-40B4-BE49-F238E27FC236}">
                <a16:creationId xmlns:a16="http://schemas.microsoft.com/office/drawing/2014/main" id="{17F64F6F-512E-4CCF-8E7D-AF7BFA7FB4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096631-5AA9-4A9A-A67C-72B776199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7D0A9E-6672-44FB-98FB-EE0165C9D7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3FC217B-90DB-4B90-B984-1579872E7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Your Sprites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ACE4800-5F4D-4215-A3C7-2B095EC05B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Sprite groups improve the screen update process.</a:t>
            </a:r>
          </a:p>
          <a:p>
            <a:r>
              <a:rPr lang="en-US" altLang="de-DE"/>
              <a:t>Rather than blitting each object, blit the background surface once.</a:t>
            </a:r>
          </a:p>
          <a:p>
            <a:r>
              <a:rPr lang="en-US" altLang="de-DE"/>
              <a:t>The sprite group has methods to clear, update, and draw each sprite in the group.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6DE5D1C6-25AE-4EF1-B33D-6AD9CBF5B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864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allSprites.clear(screen, background)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allSprites.draw(screen)</a:t>
            </a:r>
          </a:p>
        </p:txBody>
      </p:sp>
      <p:sp>
        <p:nvSpPr>
          <p:cNvPr id="43013" name="Fußzeilenplatzhalter 1">
            <a:extLst>
              <a:ext uri="{FF2B5EF4-FFF2-40B4-BE49-F238E27FC236}">
                <a16:creationId xmlns:a16="http://schemas.microsoft.com/office/drawing/2014/main" id="{EEB264A9-158C-4434-8DA0-B69297C880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95AA10-66DE-487D-9CD3-D4087C32D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D4EEB1F-4216-4703-A711-B9EEE6A49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154152C-DFD4-4C93-AC49-70B8F0F88A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Clearing the Sprites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38E756F-E299-4621-AED2-8B587F0D7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clear() method clears all sprites drawn in the previous frame.</a:t>
            </a:r>
          </a:p>
          <a:p>
            <a:r>
              <a:rPr lang="en-US" altLang="de-DE"/>
              <a:t>It's more efficient than redrawing the entire background.</a:t>
            </a:r>
          </a:p>
          <a:p>
            <a:r>
              <a:rPr lang="en-US" altLang="de-DE"/>
              <a:t>Sometimes this is called </a:t>
            </a:r>
            <a:r>
              <a:rPr lang="en-US" altLang="de-DE" i="1"/>
              <a:t>dirty rect updating.</a:t>
            </a:r>
            <a:endParaRPr lang="en-US" altLang="de-DE"/>
          </a:p>
          <a:p>
            <a:r>
              <a:rPr lang="en-US" altLang="de-DE"/>
              <a:t>It requires the screen and background objects as parameters.</a:t>
            </a:r>
          </a:p>
        </p:txBody>
      </p:sp>
      <p:sp>
        <p:nvSpPr>
          <p:cNvPr id="44036" name="Fußzeilenplatzhalter 1">
            <a:extLst>
              <a:ext uri="{FF2B5EF4-FFF2-40B4-BE49-F238E27FC236}">
                <a16:creationId xmlns:a16="http://schemas.microsoft.com/office/drawing/2014/main" id="{D8C9F1E7-DFAF-4AF4-992B-F2805EEFB5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240D059-5A21-4289-8EF0-4A291CB72D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3FD9AE-0B7C-4B4E-9017-C11346D1A6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B5121EE4-4014-4BF6-BD7C-FB5E2C947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Sprites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5E7B243F-841D-47B6-ADF8-9F82AB2B9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Group.update() method calls the update() method of each sprite in the group.</a:t>
            </a:r>
          </a:p>
          <a:p>
            <a:r>
              <a:rPr lang="en-US" altLang="de-DE"/>
              <a:t>This ensures all the code in your sprite's update() method is called once per frame.</a:t>
            </a:r>
          </a:p>
          <a:p>
            <a:r>
              <a:rPr lang="en-US" altLang="de-DE"/>
              <a:t>update() is called immediately before the sprite is drawn to the surface.</a:t>
            </a:r>
          </a:p>
        </p:txBody>
      </p:sp>
      <p:sp>
        <p:nvSpPr>
          <p:cNvPr id="45060" name="Fußzeilenplatzhalter 1">
            <a:extLst>
              <a:ext uri="{FF2B5EF4-FFF2-40B4-BE49-F238E27FC236}">
                <a16:creationId xmlns:a16="http://schemas.microsoft.com/office/drawing/2014/main" id="{AE322537-5E61-4694-B238-A5AAA21D33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28824C-4AB0-4D2E-8CB6-698380C27F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E42CB10-F6C7-491B-9196-DD884385D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12ABDB7-F75C-4837-9226-F4B8FB3ED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Drawing the Sprites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88D0B79-423B-472C-ADBB-F19F0F5535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sprite group's draw() method blits each sprite image to the screen.</a:t>
            </a:r>
          </a:p>
          <a:p>
            <a:r>
              <a:rPr lang="en-US" altLang="de-DE"/>
              <a:t>Sprite position is taken from the sprite's rect object.</a:t>
            </a:r>
          </a:p>
          <a:p>
            <a:r>
              <a:rPr lang="en-US" altLang="de-DE"/>
              <a:t>The draw() method requires the screen as its only parameter.</a:t>
            </a:r>
          </a:p>
        </p:txBody>
      </p:sp>
      <p:sp>
        <p:nvSpPr>
          <p:cNvPr id="46084" name="Fußzeilenplatzhalter 1">
            <a:extLst>
              <a:ext uri="{FF2B5EF4-FFF2-40B4-BE49-F238E27FC236}">
                <a16:creationId xmlns:a16="http://schemas.microsoft.com/office/drawing/2014/main" id="{726D6A17-EC8E-4CE7-BB94-0FB0E24641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751ED39-D4C2-4D47-8492-37BF7D64F8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2040FF-1B6B-479F-B11B-D2FED7B50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5DF2BD36-A51A-404E-9BA0-080F67F00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Flipping the Display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419E10F-F63A-4835-940D-2C3650A09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With the sprite group's Clear, Update, Draw model, you no longer have to blit any surfaces to the screen (except the background one time).</a:t>
            </a:r>
          </a:p>
          <a:p>
            <a:r>
              <a:rPr lang="en-US" altLang="de-DE"/>
              <a:t>You still must call pygame.display.flip() to implement double-buffering.</a:t>
            </a:r>
          </a:p>
        </p:txBody>
      </p:sp>
      <p:sp>
        <p:nvSpPr>
          <p:cNvPr id="47108" name="Fußzeilenplatzhalter 1">
            <a:extLst>
              <a:ext uri="{FF2B5EF4-FFF2-40B4-BE49-F238E27FC236}">
                <a16:creationId xmlns:a16="http://schemas.microsoft.com/office/drawing/2014/main" id="{35315BF3-8938-49F7-A08B-5508F9BE99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61178E-B765-41C9-BBCA-64E7A167A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6C4EAED-3CAC-476B-AA47-C6B97436D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EA6D0CD-9B2C-4358-8606-1D6252756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Sprite Variations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289CC11-8ED0-4CEE-932E-CA39CECBD4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Sprites can be manipulated in various ways, such as the following:</a:t>
            </a:r>
          </a:p>
          <a:p>
            <a:pPr lvl="1"/>
            <a:r>
              <a:rPr lang="en-US" altLang="de-DE"/>
              <a:t>A circle that follows the mouse cursor</a:t>
            </a:r>
          </a:p>
          <a:p>
            <a:pPr lvl="1"/>
            <a:r>
              <a:rPr lang="en-US" altLang="de-DE"/>
              <a:t>A square that pops up in a random spot</a:t>
            </a:r>
          </a:p>
          <a:p>
            <a:pPr lvl="1"/>
            <a:r>
              <a:rPr lang="en-US" altLang="de-DE"/>
              <a:t>A label containing text</a:t>
            </a:r>
          </a:p>
        </p:txBody>
      </p:sp>
      <p:sp>
        <p:nvSpPr>
          <p:cNvPr id="48132" name="Fußzeilenplatzhalter 1">
            <a:extLst>
              <a:ext uri="{FF2B5EF4-FFF2-40B4-BE49-F238E27FC236}">
                <a16:creationId xmlns:a16="http://schemas.microsoft.com/office/drawing/2014/main" id="{5A043E43-9F29-45B2-96DB-613657C7B0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B10BC45-0D58-469B-B083-75B3A476B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7921A07-FDA5-44A2-BD83-12B7D21FCD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D40D189-D803-4A09-89CA-CC865046F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a Sprite that Follows the Mouse Cursor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18E9D06-D593-4D9A-9F0C-A56BB476F0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5257800"/>
          </a:xfrm>
        </p:spPr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moveCircle.py</a:t>
            </a:r>
            <a:r>
              <a:rPr lang="en-US" altLang="de-DE"/>
              <a:t>: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The update() method has a rect center equal to the mouse cursor position.</a:t>
            </a:r>
          </a:p>
        </p:txBody>
      </p:sp>
      <p:sp>
        <p:nvSpPr>
          <p:cNvPr id="49156" name="Text Box 4">
            <a:extLst>
              <a:ext uri="{FF2B5EF4-FFF2-40B4-BE49-F238E27FC236}">
                <a16:creationId xmlns:a16="http://schemas.microsoft.com/office/drawing/2014/main" id="{A7DD45FB-FEE9-4AFC-9917-FB6A768A5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362200"/>
            <a:ext cx="76200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Circle(pygame.sprite.Sprite):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pygame.Surface((50, 50))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self.image.fill((255, 255, 255))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pygame.draw.circle(self.image, (0, 0, 255),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(25, 25), 25, 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 = pygame.mouse.get_pos()</a:t>
            </a:r>
          </a:p>
        </p:txBody>
      </p:sp>
      <p:sp>
        <p:nvSpPr>
          <p:cNvPr id="49157" name="Fußzeilenplatzhalter 1">
            <a:extLst>
              <a:ext uri="{FF2B5EF4-FFF2-40B4-BE49-F238E27FC236}">
                <a16:creationId xmlns:a16="http://schemas.microsoft.com/office/drawing/2014/main" id="{23DA7022-98DB-4E1F-AE9B-ECA65A135A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1303D99-3F99-4652-B431-1DD621DE24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EF3085E-66E4-4D50-8AE7-7F2D13D433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7E7A742-46C4-4B15-B926-2BB9F2DA6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792163"/>
          </a:xfrm>
        </p:spPr>
        <p:txBody>
          <a:bodyPr/>
          <a:lstStyle/>
          <a:p>
            <a:r>
              <a:rPr lang="en-US" altLang="de-DE"/>
              <a:t>Building a Label Class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A76D339-3823-46CE-8E59-79E10905D4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de-DE" altLang="de-DE"/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434DE17D-1C49-461E-9D8D-74230CFA0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7772400" cy="4257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class Label(pygame.sprite.Sprite):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""" Label Class (simplest version)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Attributes: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font: any pygame Font or SysFont objects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text: text to display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center: desired position of label center (x, y)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"""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self.font = pygame.font.SysFont("None", 30)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self.text = ""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self.center = (320, 240)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  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self.image = self.font.render(self.text, 1, (0, 0, 0))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self.rect.center = self.center</a:t>
            </a:r>
          </a:p>
        </p:txBody>
      </p:sp>
      <p:sp>
        <p:nvSpPr>
          <p:cNvPr id="50181" name="Fußzeilenplatzhalter 1">
            <a:extLst>
              <a:ext uri="{FF2B5EF4-FFF2-40B4-BE49-F238E27FC236}">
                <a16:creationId xmlns:a16="http://schemas.microsoft.com/office/drawing/2014/main" id="{09393FAF-81C3-4ECC-B4DD-F97CA6DE5D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7C06B1-7976-465A-8D08-46569D84F3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B251D9F-8047-4B96-A2FB-9678950C82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CCCCC1C-27CC-4049-91FA-131F13DE6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the Label Class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6AC234B-B154-4045-B90C-80A1797B6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labelDemo.py</a:t>
            </a:r>
            <a:r>
              <a:rPr lang="en-US" altLang="de-DE"/>
              <a:t>:</a:t>
            </a:r>
          </a:p>
        </p:txBody>
      </p:sp>
      <p:sp>
        <p:nvSpPr>
          <p:cNvPr id="51204" name="Text Box 4">
            <a:extLst>
              <a:ext uri="{FF2B5EF4-FFF2-40B4-BE49-F238E27FC236}">
                <a16:creationId xmlns:a16="http://schemas.microsoft.com/office/drawing/2014/main" id="{E9DA58AE-2B98-40EB-8FF8-F55393BA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362200"/>
            <a:ext cx="73152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label1 = Label()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label2 = Label()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labelEvent = Label()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pygame.sprite.Group(label1, label2, labelEvent)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label1.text = "Hi. I'm a label."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label1.center = (100, 100)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label2.text = "I'm another label."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label2.center = (400, 400)</a:t>
            </a:r>
          </a:p>
        </p:txBody>
      </p:sp>
      <p:sp>
        <p:nvSpPr>
          <p:cNvPr id="51205" name="Fußzeilenplatzhalter 1">
            <a:extLst>
              <a:ext uri="{FF2B5EF4-FFF2-40B4-BE49-F238E27FC236}">
                <a16:creationId xmlns:a16="http://schemas.microsoft.com/office/drawing/2014/main" id="{77FA66B7-59C0-46B5-A0AB-83F1318850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5AC675B-C956-4B64-AE24-CAD0B71AFA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3B3D6B3-F88C-4202-9F06-2259DEC23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AEA3A71-081A-49A9-AD9B-130BD7457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60363"/>
            <a:ext cx="7543800" cy="1143000"/>
          </a:xfrm>
        </p:spPr>
        <p:txBody>
          <a:bodyPr/>
          <a:lstStyle/>
          <a:p>
            <a:r>
              <a:rPr lang="en-US" altLang="de-DE" sz="3600"/>
              <a:t>Building a Random Color and Position Square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081C0F7-63C5-4378-886B-A7DE33584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C9C83268-B382-4B8E-956F-13F3C65E4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85925"/>
            <a:ext cx="7848600" cy="4257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class Square(pygame.sprite.Sprite):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""" makes a box with a random starting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position and the given color.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To make a red square, use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redSquare = Square((255, 0, 0))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requires screen be predefined and import random """     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__init__(self, color):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self.image = pygame.Surface((50, 50))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self.image.fill(color)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self.rect.centerx = random.randrange(0,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screen.get_width())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self.rect.centery = random.randrange(0,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    screen.get_height())</a:t>
            </a:r>
            <a:r>
              <a:rPr lang="en-US" altLang="de-DE" sz="1600"/>
              <a:t>    </a:t>
            </a:r>
          </a:p>
        </p:txBody>
      </p:sp>
      <p:sp>
        <p:nvSpPr>
          <p:cNvPr id="52229" name="Fußzeilenplatzhalter 1">
            <a:extLst>
              <a:ext uri="{FF2B5EF4-FFF2-40B4-BE49-F238E27FC236}">
                <a16:creationId xmlns:a16="http://schemas.microsoft.com/office/drawing/2014/main" id="{E15D14ED-EC7E-45E0-9002-FAA42D7882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EB0299B-73D1-402D-96A9-5CEE11CA0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3E7F03-6214-4561-9AFD-ADFEEAE99D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6C56D58-BAF1-4798-A770-56B522264B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the Random Square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9330390-7486-42A5-818D-419F6EFE8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boxes.py</a:t>
            </a:r>
            <a:r>
              <a:rPr lang="en-US" altLang="de-DE"/>
              <a:t>:</a:t>
            </a:r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The square takes a color as a parameter.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Each time through the loop, a new box is made in a new color.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position of each new square is randomized in the constructor.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8B82576F-7714-4C6B-8B71-1BBCE8B25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09800"/>
            <a:ext cx="78486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boxes = []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for colorName in pygame.color.THECOLORS: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boxes.append(Square(pygame.color.Color(colorName)))</a:t>
            </a:r>
          </a:p>
        </p:txBody>
      </p:sp>
      <p:sp>
        <p:nvSpPr>
          <p:cNvPr id="53253" name="Fußzeilenplatzhalter 1">
            <a:extLst>
              <a:ext uri="{FF2B5EF4-FFF2-40B4-BE49-F238E27FC236}">
                <a16:creationId xmlns:a16="http://schemas.microsoft.com/office/drawing/2014/main" id="{269520E0-697B-4C40-B02F-5CE564C1BB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FAA1EE-1D3B-4475-8E78-A9D818A557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540D3D-32F8-4532-82F3-C10723BE24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7637D6A-C074-4C5C-8D85-7B02B63D66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Class Module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33BEB20-C8FC-4DE7-A130-67DF3E179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Classes are designed to be re-used.</a:t>
            </a:r>
          </a:p>
          <a:p>
            <a:r>
              <a:rPr lang="en-US" altLang="de-DE"/>
              <a:t>You can put several class definitions in one file.</a:t>
            </a:r>
          </a:p>
          <a:p>
            <a:r>
              <a:rPr lang="en-US" altLang="de-DE"/>
              <a:t>You can then import this module just like the ones built into Python.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collisionObjects.py</a:t>
            </a:r>
            <a:r>
              <a:rPr lang="en-US" altLang="de-DE"/>
              <a:t> and </a:t>
            </a:r>
            <a:r>
              <a:rPr lang="en-US" altLang="de-DE">
                <a:latin typeface="Courier New" panose="02070309020205020404" pitchFamily="49" charset="0"/>
              </a:rPr>
              <a:t>useCol.py</a:t>
            </a:r>
            <a:r>
              <a:rPr lang="en-US" altLang="de-DE"/>
              <a:t>.</a:t>
            </a:r>
          </a:p>
        </p:txBody>
      </p:sp>
      <p:sp>
        <p:nvSpPr>
          <p:cNvPr id="54276" name="Fußzeilenplatzhalter 1">
            <a:extLst>
              <a:ext uri="{FF2B5EF4-FFF2-40B4-BE49-F238E27FC236}">
                <a16:creationId xmlns:a16="http://schemas.microsoft.com/office/drawing/2014/main" id="{6E200F32-9A5A-488D-A278-274A03502F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D947AA-3F1F-47F2-982B-199DC3F7E1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45A50E2-0800-409B-844C-AD81FE3BB8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14AE0DCE-0CC0-4625-B9AA-BC3D4CD2D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Detecting Collisions between Sprites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917E9BAF-49CB-4DB6-B1C6-D867321F18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spriteSprite.py</a:t>
            </a:r>
            <a:r>
              <a:rPr lang="en-US" altLang="de-DE"/>
              <a:t>.</a:t>
            </a:r>
          </a:p>
          <a:p>
            <a:r>
              <a:rPr lang="en-US" altLang="de-DE"/>
              <a:t>The rect object has a colliderect() method that tells whether that rect collides with another: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EB174C5C-8D71-4B7C-A513-F93D09BAF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62400"/>
            <a:ext cx="70104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circle.rect.colliderect(square.rect):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lblOutput.text = "Collision"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else: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lblOutput.text = "No collision"</a:t>
            </a:r>
          </a:p>
        </p:txBody>
      </p:sp>
      <p:sp>
        <p:nvSpPr>
          <p:cNvPr id="55301" name="Fußzeilenplatzhalter 1">
            <a:extLst>
              <a:ext uri="{FF2B5EF4-FFF2-40B4-BE49-F238E27FC236}">
                <a16:creationId xmlns:a16="http://schemas.microsoft.com/office/drawing/2014/main" id="{FCE6AE49-13ED-45A7-85F3-FC244BA1F9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7071603-9D55-4751-9E9F-77FC60EDE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3AA9D5-57E3-4D35-A627-EAD9C98FC1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A55C88F0-9A62-46AD-B5F3-460FF5B7E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Collisions with Multiple Sprites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5326673-1C5F-495E-BC5F-24A3D9C73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check to see if a sprite collides with any member of a group.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spriteGroup.py</a:t>
            </a:r>
            <a:r>
              <a:rPr lang="en-US" altLang="de-DE"/>
              <a:t>: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The last parameter indicates whether the collided sprite should be killed.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F4E1D957-817D-443A-8145-5853941A9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568700"/>
            <a:ext cx="777240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if pygame.sprite.spritecollide(circle, squareGroup, False):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lblOutput.text = "Collision"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else: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lblOutput.text = "No collision"</a:t>
            </a:r>
          </a:p>
        </p:txBody>
      </p:sp>
      <p:sp>
        <p:nvSpPr>
          <p:cNvPr id="56325" name="Fußzeilenplatzhalter 1">
            <a:extLst>
              <a:ext uri="{FF2B5EF4-FFF2-40B4-BE49-F238E27FC236}">
                <a16:creationId xmlns:a16="http://schemas.microsoft.com/office/drawing/2014/main" id="{FE4D1362-087F-4395-8ADA-8348DCB3AA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8878C7F-E6E4-4982-80B2-4258B4935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F5DFC5B-A3DF-4A71-BA23-091EE20C00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2F166419-5853-47D4-94DF-2D29AF4263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Bounding Boxes and Collisions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F74555D-87B2-4C82-80EC-D4A4AD2CD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Python uses bounding boxes to check collisions.</a:t>
            </a:r>
          </a:p>
          <a:p>
            <a:r>
              <a:rPr lang="en-US" altLang="de-DE"/>
              <a:t>All sprites are rectangular, even if they don’t appear to be so.</a:t>
            </a:r>
          </a:p>
          <a:p>
            <a:r>
              <a:rPr lang="en-US" altLang="de-DE"/>
              <a:t>A bounding box is the smallest vertical and horizontal box that can be drawn around the sprite.</a:t>
            </a:r>
          </a:p>
        </p:txBody>
      </p:sp>
      <p:sp>
        <p:nvSpPr>
          <p:cNvPr id="57348" name="Fußzeilenplatzhalter 1">
            <a:extLst>
              <a:ext uri="{FF2B5EF4-FFF2-40B4-BE49-F238E27FC236}">
                <a16:creationId xmlns:a16="http://schemas.microsoft.com/office/drawing/2014/main" id="{E5CE72DB-F075-45A5-AB54-6374E571BC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047970-567E-4C83-9AFC-EF6A1019F4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2542F12-93AE-4794-8C78-C57D09078E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F8CCEE78-0984-4103-AB39-05F132925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Which Ships Collide?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61EF505-870A-4DF5-8A9E-179A9A044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543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58372" name="Picture 4">
            <a:extLst>
              <a:ext uri="{FF2B5EF4-FFF2-40B4-BE49-F238E27FC236}">
                <a16:creationId xmlns:a16="http://schemas.microsoft.com/office/drawing/2014/main" id="{CE67DA9E-1D66-4D80-BFDF-F4E036B90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64770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3" name="Fußzeilenplatzhalter 1">
            <a:extLst>
              <a:ext uri="{FF2B5EF4-FFF2-40B4-BE49-F238E27FC236}">
                <a16:creationId xmlns:a16="http://schemas.microsoft.com/office/drawing/2014/main" id="{C9413C1A-ECD0-49B8-8851-C8293C44D0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8F6548-853D-45DA-8DBF-3CEA7E023D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546FC67-3BBB-4FF3-BB77-3B5715E07D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F15559D-DD96-4426-A8BF-FE6D9E0D0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Setting a Color Key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5AADDD0-81BE-4EEF-A2E0-25F988280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Although sprites are rectangular, you often want them to look like some other shape.</a:t>
            </a:r>
          </a:p>
          <a:p>
            <a:r>
              <a:rPr lang="en-US" altLang="de-DE"/>
              <a:t>Sprites based on GIF images can have transparency.</a:t>
            </a:r>
          </a:p>
          <a:p>
            <a:r>
              <a:rPr lang="en-US" altLang="de-DE"/>
              <a:t>You can also set a color key that will be treated as transparent.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colorkey.py</a:t>
            </a:r>
            <a:r>
              <a:rPr lang="en-US" altLang="de-DE"/>
              <a:t>.</a:t>
            </a:r>
          </a:p>
        </p:txBody>
      </p:sp>
      <p:sp>
        <p:nvSpPr>
          <p:cNvPr id="59396" name="Fußzeilenplatzhalter 1">
            <a:extLst>
              <a:ext uri="{FF2B5EF4-FFF2-40B4-BE49-F238E27FC236}">
                <a16:creationId xmlns:a16="http://schemas.microsoft.com/office/drawing/2014/main" id="{6AB7504A-CD2A-47D8-8538-9700F653CA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CE0B8E-0BB5-4194-90F8-E7F1699AF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CC9CA0-C6FE-4444-94C0-E3F60E24CB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17AF616F-53F6-41B4-BEC0-95715B744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9F66785-3721-4BC3-B4CC-CAA4B2A20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How does object-oriented programming lend itself to game programming?</a:t>
            </a:r>
          </a:p>
          <a:p>
            <a:r>
              <a:rPr lang="en-US" altLang="de-DE"/>
              <a:t>What other kinds of attributes will a game sprite need?</a:t>
            </a:r>
          </a:p>
          <a:p>
            <a:r>
              <a:rPr lang="en-US" altLang="de-DE"/>
              <a:t>How does the color-key technique relate to TV meteorologists?</a:t>
            </a:r>
          </a:p>
        </p:txBody>
      </p:sp>
      <p:sp>
        <p:nvSpPr>
          <p:cNvPr id="60420" name="Fußzeilenplatzhalter 1">
            <a:extLst>
              <a:ext uri="{FF2B5EF4-FFF2-40B4-BE49-F238E27FC236}">
                <a16:creationId xmlns:a16="http://schemas.microsoft.com/office/drawing/2014/main" id="{D97846D6-6504-4981-9E2F-0B4271E7A0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A2E468-46FC-49EC-80EF-EBBD6649A2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452E26F-5B5C-47EE-84BE-6F85821ED9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ußzeilenplatzhalter 3">
            <a:extLst>
              <a:ext uri="{FF2B5EF4-FFF2-40B4-BE49-F238E27FC236}">
                <a16:creationId xmlns:a16="http://schemas.microsoft.com/office/drawing/2014/main" id="{FEDA2D9F-8FC2-447B-9015-8670E95C10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#8 Audio &amp; Sprites</a:t>
            </a: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0A3275C-F6D5-433F-BA6C-36EBAB5EC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0C4E7256-AC7A-4B71-A59F-D99F9D44B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en-US" altLang="de-DE"/>
              <a:t>Using the Ogg Vorbis audio format</a:t>
            </a:r>
          </a:p>
          <a:p>
            <a:pPr lvl="1" eaLnBrk="1" hangingPunct="1"/>
            <a:r>
              <a:rPr lang="en-US" altLang="de-DE"/>
              <a:t>Creating audio for your programs</a:t>
            </a:r>
            <a:r>
              <a:rPr lang="tr-TR" altLang="de-DE"/>
              <a:t> and playing and manipulating sounds in pygame</a:t>
            </a:r>
            <a:endParaRPr lang="en-US" altLang="de-DE"/>
          </a:p>
          <a:p>
            <a:pPr lvl="1" eaLnBrk="1" hangingPunct="1"/>
            <a:r>
              <a:rPr lang="en-US" altLang="de-DE"/>
              <a:t>Creating a sprite object</a:t>
            </a:r>
            <a:r>
              <a:rPr lang="tr-TR" altLang="de-DE"/>
              <a:t> and b</a:t>
            </a:r>
            <a:r>
              <a:rPr lang="en-US" altLang="de-DE"/>
              <a:t>uilding a sprite constructor</a:t>
            </a:r>
            <a:endParaRPr lang="tr-TR" altLang="de-DE"/>
          </a:p>
          <a:p>
            <a:pPr lvl="1" eaLnBrk="1" hangingPunct="1"/>
            <a:r>
              <a:rPr lang="en-US" altLang="de-DE"/>
              <a:t>Setting a sprite's image attribute</a:t>
            </a:r>
            <a:endParaRPr lang="tr-TR" altLang="de-DE"/>
          </a:p>
          <a:p>
            <a:pPr lvl="1" eaLnBrk="1" hangingPunct="1"/>
            <a:r>
              <a:rPr lang="en-US" altLang="de-DE"/>
              <a:t>Creating specialty sprites</a:t>
            </a:r>
            <a:r>
              <a:rPr lang="tr-TR" altLang="de-DE"/>
              <a:t> and b</a:t>
            </a:r>
            <a:r>
              <a:rPr lang="en-US" altLang="de-DE"/>
              <a:t>uilding a library of classes</a:t>
            </a:r>
            <a:endParaRPr lang="tr-TR" altLang="de-DE"/>
          </a:p>
          <a:p>
            <a:pPr lvl="1" eaLnBrk="1" hangingPunct="1"/>
            <a:r>
              <a:rPr lang="en-US" altLang="de-DE"/>
              <a:t>Checking for collisions between sprites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A90C2F-8D54-4D2B-AD1F-245DE2CFE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A9B1D6B-1309-417F-B258-5BB07D7636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Working Game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#8 Audio &amp; Sprites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3502</Words>
  <Application>Microsoft Office PowerPoint</Application>
  <PresentationFormat>Bildschirmpräsentation (4:3)</PresentationFormat>
  <Paragraphs>508</Paragraphs>
  <Slides>59</Slides>
  <Notes>57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6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The Ogg Vorbis Audio Format</vt:lpstr>
      <vt:lpstr>Audacity</vt:lpstr>
      <vt:lpstr>Getting Audio Samples</vt:lpstr>
      <vt:lpstr>Recording with Audacity</vt:lpstr>
      <vt:lpstr>Playing a Sound in Python/pygame</vt:lpstr>
      <vt:lpstr>Initializing the Mixer</vt:lpstr>
      <vt:lpstr>Creating a Sound Object</vt:lpstr>
      <vt:lpstr>Playing a Sound</vt:lpstr>
      <vt:lpstr>Modifying a Sound</vt:lpstr>
      <vt:lpstr>Sprite Basics</vt:lpstr>
      <vt:lpstr>Characteristics of a Sprite</vt:lpstr>
      <vt:lpstr>Characteristics of an OOP Object</vt:lpstr>
      <vt:lpstr>Why Use OOP?</vt:lpstr>
      <vt:lpstr>The pygame Sprite Object</vt:lpstr>
      <vt:lpstr>Built-In Sprite Attributes</vt:lpstr>
      <vt:lpstr>Attributes of the Sprite rect</vt:lpstr>
      <vt:lpstr>Custom Sprite Attributes</vt:lpstr>
      <vt:lpstr>Built-In Sprite Methods</vt:lpstr>
      <vt:lpstr>Custom Sprite Methods</vt:lpstr>
      <vt:lpstr>Creating a Sprite Object</vt:lpstr>
      <vt:lpstr>Building a Custom Sprite</vt:lpstr>
      <vt:lpstr>Inheritance</vt:lpstr>
      <vt:lpstr>Creating an Initializer</vt:lpstr>
      <vt:lpstr>Introducing the self Parameter</vt:lpstr>
      <vt:lpstr>Calling the pygame.sprite.Sprite() Constructor</vt:lpstr>
      <vt:lpstr>Setting the Sprite's Image</vt:lpstr>
      <vt:lpstr>Creating a rect for the Sprite</vt:lpstr>
      <vt:lpstr>Giving the Sprite an Initial Position</vt:lpstr>
      <vt:lpstr>Create dx and dy Attributes to Control Motion</vt:lpstr>
      <vt:lpstr>Creating an update() Method</vt:lpstr>
      <vt:lpstr>Moving the Sprite</vt:lpstr>
      <vt:lpstr>Checking for Bounds</vt:lpstr>
      <vt:lpstr>Using a Sprite within the IDEA Framework</vt:lpstr>
      <vt:lpstr>Making a Sprite Instance</vt:lpstr>
      <vt:lpstr>Creating a Sprite Group</vt:lpstr>
      <vt:lpstr>Updating Your Sprites</vt:lpstr>
      <vt:lpstr>Clearing the Sprites</vt:lpstr>
      <vt:lpstr>Updating the Sprites</vt:lpstr>
      <vt:lpstr>Drawing the Sprites</vt:lpstr>
      <vt:lpstr>Flipping the Display</vt:lpstr>
      <vt:lpstr>Sprite Variations</vt:lpstr>
      <vt:lpstr>Building a Sprite that Follows the Mouse Cursor</vt:lpstr>
      <vt:lpstr>Building a Label Class</vt:lpstr>
      <vt:lpstr>Using the Label Class</vt:lpstr>
      <vt:lpstr>Building a Random Color and Position Square</vt:lpstr>
      <vt:lpstr>Using the Random Square</vt:lpstr>
      <vt:lpstr>Creating a Class Module</vt:lpstr>
      <vt:lpstr>Detecting Collisions between Sprites</vt:lpstr>
      <vt:lpstr>Collisions with Multiple Sprites</vt:lpstr>
      <vt:lpstr>Bounding Boxes and Collisions</vt:lpstr>
      <vt:lpstr>Which Ships Collide?</vt:lpstr>
      <vt:lpstr>Setting a Color Key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125</cp:revision>
  <dcterms:created xsi:type="dcterms:W3CDTF">2003-03-16T17:22:50Z</dcterms:created>
  <dcterms:modified xsi:type="dcterms:W3CDTF">2019-04-21T11:55:15Z</dcterms:modified>
</cp:coreProperties>
</file>