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3" r:id="rId2"/>
    <p:sldMasterId id="2147483726" r:id="rId3"/>
    <p:sldMasterId id="2147483794" r:id="rId4"/>
  </p:sldMasterIdLst>
  <p:notesMasterIdLst>
    <p:notesMasterId r:id="rId89"/>
  </p:notesMasterIdLst>
  <p:sldIdLst>
    <p:sldId id="256" r:id="rId5"/>
    <p:sldId id="437" r:id="rId6"/>
    <p:sldId id="440" r:id="rId7"/>
    <p:sldId id="441" r:id="rId8"/>
    <p:sldId id="442" r:id="rId9"/>
    <p:sldId id="443" r:id="rId10"/>
    <p:sldId id="444" r:id="rId11"/>
    <p:sldId id="541" r:id="rId12"/>
    <p:sldId id="446" r:id="rId13"/>
    <p:sldId id="524" r:id="rId14"/>
    <p:sldId id="447" r:id="rId15"/>
    <p:sldId id="525" r:id="rId16"/>
    <p:sldId id="526" r:id="rId17"/>
    <p:sldId id="527" r:id="rId18"/>
    <p:sldId id="448" r:id="rId19"/>
    <p:sldId id="450" r:id="rId20"/>
    <p:sldId id="451" r:id="rId21"/>
    <p:sldId id="452" r:id="rId22"/>
    <p:sldId id="453" r:id="rId23"/>
    <p:sldId id="528" r:id="rId24"/>
    <p:sldId id="454" r:id="rId25"/>
    <p:sldId id="455" r:id="rId26"/>
    <p:sldId id="456" r:id="rId27"/>
    <p:sldId id="457" r:id="rId28"/>
    <p:sldId id="458" r:id="rId29"/>
    <p:sldId id="459" r:id="rId30"/>
    <p:sldId id="460" r:id="rId31"/>
    <p:sldId id="461" r:id="rId32"/>
    <p:sldId id="462" r:id="rId33"/>
    <p:sldId id="463" r:id="rId34"/>
    <p:sldId id="464" r:id="rId35"/>
    <p:sldId id="465" r:id="rId36"/>
    <p:sldId id="466" r:id="rId37"/>
    <p:sldId id="529" r:id="rId38"/>
    <p:sldId id="467" r:id="rId39"/>
    <p:sldId id="468" r:id="rId40"/>
    <p:sldId id="469" r:id="rId41"/>
    <p:sldId id="470" r:id="rId42"/>
    <p:sldId id="471" r:id="rId43"/>
    <p:sldId id="530" r:id="rId44"/>
    <p:sldId id="472" r:id="rId45"/>
    <p:sldId id="473" r:id="rId46"/>
    <p:sldId id="474" r:id="rId47"/>
    <p:sldId id="475" r:id="rId48"/>
    <p:sldId id="476" r:id="rId49"/>
    <p:sldId id="704" r:id="rId50"/>
    <p:sldId id="705" r:id="rId51"/>
    <p:sldId id="706" r:id="rId52"/>
    <p:sldId id="707" r:id="rId53"/>
    <p:sldId id="708" r:id="rId54"/>
    <p:sldId id="709" r:id="rId55"/>
    <p:sldId id="710" r:id="rId56"/>
    <p:sldId id="711" r:id="rId57"/>
    <p:sldId id="531" r:id="rId58"/>
    <p:sldId id="534" r:id="rId59"/>
    <p:sldId id="535" r:id="rId60"/>
    <p:sldId id="712" r:id="rId61"/>
    <p:sldId id="713" r:id="rId62"/>
    <p:sldId id="532" r:id="rId63"/>
    <p:sldId id="533" r:id="rId64"/>
    <p:sldId id="536" r:id="rId65"/>
    <p:sldId id="537" r:id="rId66"/>
    <p:sldId id="538" r:id="rId67"/>
    <p:sldId id="539" r:id="rId68"/>
    <p:sldId id="540" r:id="rId69"/>
    <p:sldId id="542" r:id="rId70"/>
    <p:sldId id="543" r:id="rId71"/>
    <p:sldId id="544" r:id="rId72"/>
    <p:sldId id="545" r:id="rId73"/>
    <p:sldId id="546" r:id="rId74"/>
    <p:sldId id="547" r:id="rId75"/>
    <p:sldId id="548" r:id="rId76"/>
    <p:sldId id="549" r:id="rId77"/>
    <p:sldId id="550" r:id="rId78"/>
    <p:sldId id="551" r:id="rId79"/>
    <p:sldId id="552" r:id="rId80"/>
    <p:sldId id="553" r:id="rId81"/>
    <p:sldId id="554" r:id="rId82"/>
    <p:sldId id="555" r:id="rId83"/>
    <p:sldId id="556" r:id="rId84"/>
    <p:sldId id="557" r:id="rId85"/>
    <p:sldId id="558" r:id="rId86"/>
    <p:sldId id="399" r:id="rId87"/>
    <p:sldId id="400" r:id="rId88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presProps" Target="pres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27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27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27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28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9D53CA7-E093-4F96-9829-A7FED3342B05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CustomShape 1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41D8A27F-93D2-4DF5-9B17-D56E18EAB121}" type="slidenum">
              <a:rPr lang="de-DE" sz="1300" b="0" strike="noStrike" spc="-1">
                <a:solidFill>
                  <a:srgbClr val="000000"/>
                </a:solidFill>
                <a:latin typeface="Arial"/>
              </a:rPr>
              <a:t>1</a:t>
            </a:fld>
            <a:endParaRPr lang="de-DE" sz="1300" b="0" strike="noStrike" spc="-1">
              <a:latin typeface="Arial"/>
            </a:endParaRPr>
          </a:p>
        </p:txBody>
      </p:sp>
      <p:sp>
        <p:nvSpPr>
          <p:cNvPr id="143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440" name="PlaceHolder 3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38CA64-08A0-4D71-8DE6-3C523B0B346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B8AE9F-88A5-4CA7-A023-2AD4B7FD4E8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90F2D2-6A7B-403A-B55B-D62BF24B37E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90F2D2-6A7B-403A-B55B-D62BF24B37E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F3F622D-05C9-4808-94AA-CF645B51D5E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294243-80D0-4F51-89A0-33CC1FF3784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CB6C5A-B48C-4DEE-A1FA-18A23A423E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A5B593-C82F-4FF4-91AD-713C62BA953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CD0C1C-7A7E-4778-914F-ABEDC4CE944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48BC9-CB8F-4BD5-A872-20DF32E0BEC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4E3574-89CA-4EB7-9BF8-E1842C3DD41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A7F900-4C3C-4900-B191-25D1C212006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571" name="PlaceHolder 2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572" name="CustomShape 3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BA3E7819-FBE1-490C-9778-E33F744E4159}" type="slidenum">
              <a:rPr lang="de-DE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83</a:t>
            </a:fld>
            <a:endParaRPr lang="de-DE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A59DD61B-24E2-4783-961E-4F2F9D4AFE9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5365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16019-109D-4631-9569-2231AAE0214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01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51105-FA98-41CE-98B6-B8C771112BA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432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C03DC-94B7-4B37-B48C-4BEAA0ED99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796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029ED-CD18-4E30-88B2-B1129B2DA7D0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30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4956E-300C-4FCF-A866-B685CC19D64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220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54BC2-F888-44AB-98D5-27617C40A2D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695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84047-007F-40DD-8DD5-B97B1D91E0D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633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6CD59-BD38-476F-A78D-5FE486B77F4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5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44A88-52C5-4B31-9818-C9B7BBB4A4D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087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EDA37-BAA2-4A89-848C-06D4584AA2C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9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-9360" y="-7200"/>
            <a:ext cx="9162360" cy="104076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2"/>
          <p:cNvSpPr/>
          <p:nvPr/>
        </p:nvSpPr>
        <p:spPr>
          <a:xfrm>
            <a:off x="4381560" y="-7200"/>
            <a:ext cx="4761720" cy="63756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9160" y="-16920"/>
            <a:ext cx="9197280" cy="1085760"/>
            <a:chOff x="-29160" y="-16920"/>
            <a:chExt cx="9197280" cy="1085760"/>
          </a:xfrm>
        </p:grpSpPr>
        <p:sp>
          <p:nvSpPr>
            <p:cNvPr id="3" name="CustomShape 4"/>
            <p:cNvSpPr/>
            <p:nvPr/>
          </p:nvSpPr>
          <p:spPr>
            <a:xfrm rot="21435600">
              <a:off x="-18720" y="201600"/>
              <a:ext cx="9162360" cy="64836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5600">
              <a:off x="-14040" y="275040"/>
              <a:ext cx="9174960" cy="52956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PlaceHolder 2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fld id="{ED93E222-B967-49AA-BD19-7A07966DEB6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205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9776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4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11"/>
          <p:cNvPicPr/>
          <p:nvPr/>
        </p:nvPicPr>
        <p:blipFill>
          <a:blip r:embed="rId3"/>
          <a:stretch/>
        </p:blipFill>
        <p:spPr>
          <a:xfrm>
            <a:off x="154080" y="179280"/>
            <a:ext cx="8836920" cy="6498360"/>
          </a:xfrm>
          <a:prstGeom prst="rect">
            <a:avLst/>
          </a:prstGeom>
          <a:ln>
            <a:noFill/>
          </a:ln>
        </p:spPr>
      </p:pic>
      <p:sp>
        <p:nvSpPr>
          <p:cNvPr id="282" name="CustomShape 1"/>
          <p:cNvSpPr/>
          <p:nvPr/>
        </p:nvSpPr>
        <p:spPr>
          <a:xfrm>
            <a:off x="2895480" y="179280"/>
            <a:ext cx="39045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de-DE" sz="40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CSE 411 </a:t>
            </a:r>
            <a:endParaRPr lang="de-DE" sz="40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2842200" y="2889360"/>
            <a:ext cx="340416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Computer Graphics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1008000" y="3606840"/>
            <a:ext cx="7703640" cy="76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de-DE" sz="2200" b="0" strike="noStrike" spc="-1" dirty="0" err="1">
                <a:solidFill>
                  <a:srgbClr val="C7EFF6"/>
                </a:solidFill>
                <a:latin typeface="Arial"/>
                <a:ea typeface="Microsoft YaHei"/>
              </a:rPr>
              <a:t>Lecture</a:t>
            </a:r>
            <a:r>
              <a:rPr lang="de-DE" sz="2200" b="0" strike="noStrike" spc="-1" dirty="0">
                <a:solidFill>
                  <a:srgbClr val="C7EFF6"/>
                </a:solidFill>
                <a:latin typeface="Arial"/>
                <a:ea typeface="Microsoft YaHei"/>
              </a:rPr>
              <a:t> #</a:t>
            </a:r>
            <a:r>
              <a:rPr lang="tr-TR" sz="2200" spc="-1" dirty="0">
                <a:solidFill>
                  <a:srgbClr val="C7EFF6"/>
                </a:solidFill>
                <a:ea typeface="Microsoft YaHei"/>
              </a:rPr>
              <a:t>8 2D Viewing</a:t>
            </a:r>
            <a:endParaRPr lang="de-DE" sz="2200" spc="-1" dirty="0">
              <a:solidFill>
                <a:srgbClr val="C7EFF6"/>
              </a:solidFill>
              <a:latin typeface="Arial"/>
              <a:ea typeface="Microsoft YaHei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</p:txBody>
      </p:sp>
      <p:sp>
        <p:nvSpPr>
          <p:cNvPr id="285" name="CustomShape 4"/>
          <p:cNvSpPr/>
          <p:nvPr/>
        </p:nvSpPr>
        <p:spPr>
          <a:xfrm>
            <a:off x="609480" y="4514760"/>
            <a:ext cx="815256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de-DE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Prepared &amp; Presented by Asst. Prof. Dr. Samsun M. BAŞARICI</a:t>
            </a:r>
            <a:endParaRPr lang="de-DE" sz="2400" b="0" strike="noStrike" spc="-1">
              <a:latin typeface="Arial"/>
            </a:endParaRPr>
          </a:p>
        </p:txBody>
      </p:sp>
      <p:pic>
        <p:nvPicPr>
          <p:cNvPr id="286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87" name="Grafik 9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b="1" dirty="0"/>
              <a:t>Objectives</a:t>
            </a:r>
            <a:endParaRPr lang="en-US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196975"/>
            <a:ext cx="8640763" cy="5508625"/>
          </a:xfrm>
        </p:spPr>
        <p:txBody>
          <a:bodyPr lIns="92075" tIns="46038" rIns="92075" bIns="46038">
            <a:normAutofit lnSpcReduction="10000"/>
          </a:bodyPr>
          <a:lstStyle/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HB Ch. 8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2D Viewing Pipeline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Clipping &amp; Clipping Window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Normalization &amp; Viewport Transformations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OpenGL 2D Viewing Functions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Clipping Algorithms</a:t>
            </a:r>
          </a:p>
          <a:p>
            <a:pPr lvl="1">
              <a:defRPr/>
            </a:pPr>
            <a:r>
              <a:rPr lang="tr-TR" dirty="0">
                <a:solidFill>
                  <a:schemeClr val="bg1"/>
                </a:solidFill>
              </a:rPr>
              <a:t>2D Point Clipping</a:t>
            </a:r>
          </a:p>
          <a:p>
            <a:pPr lvl="1">
              <a:defRPr/>
            </a:pPr>
            <a:r>
              <a:rPr lang="tr-TR" dirty="0">
                <a:solidFill>
                  <a:schemeClr val="bg1"/>
                </a:solidFill>
              </a:rPr>
              <a:t>2D Line Clipping</a:t>
            </a:r>
          </a:p>
          <a:p>
            <a:pPr lvl="1">
              <a:defRPr/>
            </a:pPr>
            <a:r>
              <a:rPr lang="tr-TR" dirty="0">
                <a:solidFill>
                  <a:schemeClr val="bg1"/>
                </a:solidFill>
              </a:rPr>
              <a:t>2D Polygon Fill-Area Clipping</a:t>
            </a:r>
          </a:p>
          <a:p>
            <a:pPr lvl="1">
              <a:defRPr/>
            </a:pPr>
            <a:r>
              <a:rPr lang="tr-TR" dirty="0">
                <a:solidFill>
                  <a:schemeClr val="bg1"/>
                </a:solidFill>
              </a:rPr>
              <a:t>2D Curve Clipping</a:t>
            </a:r>
          </a:p>
          <a:p>
            <a:pPr lvl="1">
              <a:defRPr/>
            </a:pPr>
            <a:r>
              <a:rPr lang="tr-TR" dirty="0">
                <a:solidFill>
                  <a:schemeClr val="bg1"/>
                </a:solidFill>
              </a:rPr>
              <a:t>2D Text Clipping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7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CBB57F-0B22-4D4F-9293-2FDFD4B43B8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9DBF4168-D48E-42B8-BFC5-0FE97138F01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2C9A1945-1BE9-4BBD-8F52-A76CDEFCBD1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FF232FF-8312-4B4A-B66A-648F53FCDC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48809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de-DE" b="1" dirty="0"/>
              <a:t>2</a:t>
            </a:r>
            <a:r>
              <a:rPr lang="tr-TR" b="1" dirty="0"/>
              <a:t>D</a:t>
            </a:r>
            <a:r>
              <a:rPr lang="de-DE" b="1" dirty="0"/>
              <a:t> </a:t>
            </a:r>
            <a:r>
              <a:rPr lang="tr-TR" b="1" dirty="0"/>
              <a:t>Viewing</a:t>
            </a:r>
            <a:endParaRPr lang="en-US" b="1" dirty="0"/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  <a:noFill/>
        </p:spPr>
        <p:txBody>
          <a:bodyPr lIns="92075" tIns="46038" rIns="92075" bIns="46038"/>
          <a:lstStyle/>
          <a:p>
            <a:pPr marL="350838" indent="-350838"/>
            <a:r>
              <a:rPr lang="tr-TR" sz="3300" dirty="0">
                <a:solidFill>
                  <a:schemeClr val="bg1"/>
                </a:solidFill>
              </a:rPr>
              <a:t>Any Cartesian coordinate system can be used to define a picture.</a:t>
            </a:r>
          </a:p>
          <a:p>
            <a:pPr marL="350838" indent="-350838"/>
            <a:r>
              <a:rPr lang="tr-TR" sz="3300" dirty="0">
                <a:solidFill>
                  <a:schemeClr val="bg1"/>
                </a:solidFill>
              </a:rPr>
              <a:t>A view is selected by specifying a sub</a:t>
            </a:r>
            <a:r>
              <a:rPr lang="de-DE" sz="3300" dirty="0">
                <a:solidFill>
                  <a:schemeClr val="bg1"/>
                </a:solidFill>
              </a:rPr>
              <a:t> </a:t>
            </a:r>
            <a:r>
              <a:rPr lang="tr-TR" sz="3300" dirty="0">
                <a:solidFill>
                  <a:schemeClr val="bg1"/>
                </a:solidFill>
              </a:rPr>
              <a:t>area of the total picture area.</a:t>
            </a:r>
          </a:p>
          <a:p>
            <a:pPr marL="350838" indent="-350838"/>
            <a:r>
              <a:rPr lang="tr-TR" sz="3300" dirty="0">
                <a:solidFill>
                  <a:schemeClr val="bg1"/>
                </a:solidFill>
              </a:rPr>
              <a:t>The picture parts within the selected areas are mapped onto specific areas of the device coordinates.</a:t>
            </a:r>
            <a:endParaRPr lang="en-US" sz="3300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DC9716E-A9C1-4CD3-9823-6D4E46C8281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28F6C042-DC6A-497A-9868-44AA99DB61D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5336C26-598D-4E62-8DFA-4C65101D1A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18135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7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2D Viewing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Which part of a picture is to be displayed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clipping window or world window or viewing window</a:t>
            </a:r>
          </a:p>
          <a:p>
            <a:r>
              <a:rPr lang="en-US" dirty="0">
                <a:solidFill>
                  <a:schemeClr val="bg1"/>
                </a:solidFill>
              </a:rPr>
              <a:t>Where that part will be displayed on the display device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viewport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D92A17E-0196-4665-AFE3-B508E43F9AB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4CD59A3-6513-42EC-B797-0BA2D9512D8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657488-8E38-4CF8-BA65-14CDC05DC3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73582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de-DE" b="1" dirty="0">
                <a:cs typeface="Times New Roman" pitchFamily="18" charset="0"/>
              </a:rPr>
              <a:t>2</a:t>
            </a:r>
            <a:r>
              <a:rPr lang="tr-TR" b="1" dirty="0">
                <a:cs typeface="Times New Roman" pitchFamily="18" charset="0"/>
              </a:rPr>
              <a:t>D</a:t>
            </a:r>
            <a:r>
              <a:rPr lang="de-DE" b="1" dirty="0">
                <a:cs typeface="Times New Roman" pitchFamily="18" charset="0"/>
              </a:rPr>
              <a:t> </a:t>
            </a:r>
            <a:r>
              <a:rPr lang="tr-TR" b="1" dirty="0">
                <a:cs typeface="Times New Roman" pitchFamily="18" charset="0"/>
              </a:rPr>
              <a:t>Viewing (cont.)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4000"/>
            <a:ext cx="8329613" cy="5073650"/>
          </a:xfrm>
          <a:noFill/>
        </p:spPr>
        <p:txBody>
          <a:bodyPr lIns="92075" tIns="46038" rIns="92075" bIns="46038"/>
          <a:lstStyle/>
          <a:p>
            <a:pPr marL="350838" indent="-350838" defTabSz="895350"/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A world coordinate area selected for display is called  a window</a:t>
            </a:r>
          </a:p>
          <a:p>
            <a:pPr marL="873125" lvl="1" indent="-273050" defTabSz="895350"/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The window defines what is to be viewed</a:t>
            </a:r>
            <a:endParaRPr lang="tr-TR" sz="33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0838" indent="-350838" defTabSz="895350">
              <a:buFontTx/>
              <a:buNone/>
            </a:pPr>
            <a:endParaRPr lang="tr-TR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0838" indent="-350838" defTabSz="895350"/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An area on a display device to which a window is mapped is called a viewport</a:t>
            </a:r>
          </a:p>
          <a:p>
            <a:pPr marL="873125" lvl="1" indent="-273050" defTabSz="895350"/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The viewport defines where it is to be displayed</a:t>
            </a:r>
            <a:endParaRPr lang="en-US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083E7A5-E05A-4CEE-A15B-30750DC0F77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AC42376-4CC3-49FB-A7DE-E15CE149827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A6AB2EA-C089-4230-B250-129CDD059D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97950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12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2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12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12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12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12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2D Viewing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Clipping window selects </a:t>
            </a:r>
            <a:r>
              <a:rPr lang="en-US" b="1" dirty="0">
                <a:solidFill>
                  <a:schemeClr val="bg1"/>
                </a:solidFill>
              </a:rPr>
              <a:t>what</a:t>
            </a:r>
            <a:r>
              <a:rPr lang="en-US" dirty="0">
                <a:solidFill>
                  <a:schemeClr val="bg1"/>
                </a:solidFill>
              </a:rPr>
              <a:t> we want to see</a:t>
            </a:r>
            <a:endParaRPr lang="tr-TR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Viewport indicates </a:t>
            </a:r>
            <a:r>
              <a:rPr lang="en-US" b="1" dirty="0">
                <a:solidFill>
                  <a:schemeClr val="bg1"/>
                </a:solidFill>
              </a:rPr>
              <a:t>where</a:t>
            </a:r>
            <a:r>
              <a:rPr lang="en-US" dirty="0">
                <a:solidFill>
                  <a:schemeClr val="bg1"/>
                </a:solidFill>
              </a:rPr>
              <a:t> it is to be viewed on the output device</a:t>
            </a:r>
          </a:p>
          <a:p>
            <a:endParaRPr lang="tr-TR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Usually, clipping windows and viewport are rectangles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F48E790-6F2B-4ACE-A935-6663DE743A6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4E57DFB-3CC8-4D20-9BD5-A02D5E9D5AA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F5390FA-9DDF-43B6-A397-008362B14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2623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72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72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0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de-DE" b="1" dirty="0">
                <a:cs typeface="Times New Roman" pitchFamily="18" charset="0"/>
              </a:rPr>
              <a:t>2</a:t>
            </a:r>
            <a:r>
              <a:rPr lang="tr-TR" b="1" dirty="0">
                <a:cs typeface="Times New Roman" pitchFamily="18" charset="0"/>
              </a:rPr>
              <a:t>D</a:t>
            </a:r>
            <a:r>
              <a:rPr lang="de-DE" b="1" dirty="0">
                <a:cs typeface="Times New Roman" pitchFamily="18" charset="0"/>
              </a:rPr>
              <a:t> </a:t>
            </a:r>
            <a:r>
              <a:rPr lang="tr-TR" b="1" dirty="0">
                <a:cs typeface="Times New Roman" pitchFamily="18" charset="0"/>
              </a:rPr>
              <a:t>Viewing (cont.)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13027" name="Line 3"/>
          <p:cNvSpPr>
            <a:spLocks noChangeShapeType="1"/>
          </p:cNvSpPr>
          <p:nvPr/>
        </p:nvSpPr>
        <p:spPr bwMode="auto">
          <a:xfrm flipV="1">
            <a:off x="971550" y="1773238"/>
            <a:ext cx="0" cy="331311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28" name="Line 4"/>
          <p:cNvSpPr>
            <a:spLocks noChangeShapeType="1"/>
          </p:cNvSpPr>
          <p:nvPr/>
        </p:nvSpPr>
        <p:spPr bwMode="auto">
          <a:xfrm>
            <a:off x="971550" y="5084763"/>
            <a:ext cx="338455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29" name="Line 5"/>
          <p:cNvSpPr>
            <a:spLocks noChangeShapeType="1"/>
          </p:cNvSpPr>
          <p:nvPr/>
        </p:nvSpPr>
        <p:spPr bwMode="auto">
          <a:xfrm flipV="1">
            <a:off x="971550" y="3068638"/>
            <a:ext cx="863600" cy="11525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30" name="Line 6"/>
          <p:cNvSpPr>
            <a:spLocks noChangeShapeType="1"/>
          </p:cNvSpPr>
          <p:nvPr/>
        </p:nvSpPr>
        <p:spPr bwMode="auto">
          <a:xfrm>
            <a:off x="1835150" y="3068638"/>
            <a:ext cx="144463" cy="5048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31" name="Line 7"/>
          <p:cNvSpPr>
            <a:spLocks noChangeShapeType="1"/>
          </p:cNvSpPr>
          <p:nvPr/>
        </p:nvSpPr>
        <p:spPr bwMode="auto">
          <a:xfrm flipV="1">
            <a:off x="1979613" y="2565400"/>
            <a:ext cx="504825" cy="100806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32" name="Line 8"/>
          <p:cNvSpPr>
            <a:spLocks noChangeShapeType="1"/>
          </p:cNvSpPr>
          <p:nvPr/>
        </p:nvSpPr>
        <p:spPr bwMode="auto">
          <a:xfrm flipV="1">
            <a:off x="3276600" y="3860800"/>
            <a:ext cx="142875" cy="36036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33" name="Line 9"/>
          <p:cNvSpPr>
            <a:spLocks noChangeShapeType="1"/>
          </p:cNvSpPr>
          <p:nvPr/>
        </p:nvSpPr>
        <p:spPr bwMode="auto">
          <a:xfrm>
            <a:off x="2484438" y="2565400"/>
            <a:ext cx="792162" cy="165576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34" name="Line 10"/>
          <p:cNvSpPr>
            <a:spLocks noChangeShapeType="1"/>
          </p:cNvSpPr>
          <p:nvPr/>
        </p:nvSpPr>
        <p:spPr bwMode="auto">
          <a:xfrm>
            <a:off x="3419475" y="3860800"/>
            <a:ext cx="720725" cy="122396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35" name="Line 11"/>
          <p:cNvSpPr>
            <a:spLocks noChangeShapeType="1"/>
          </p:cNvSpPr>
          <p:nvPr/>
        </p:nvSpPr>
        <p:spPr bwMode="auto">
          <a:xfrm>
            <a:off x="1547813" y="2420938"/>
            <a:ext cx="237648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36" name="Line 12"/>
          <p:cNvSpPr>
            <a:spLocks noChangeShapeType="1"/>
          </p:cNvSpPr>
          <p:nvPr/>
        </p:nvSpPr>
        <p:spPr bwMode="auto">
          <a:xfrm>
            <a:off x="1547813" y="4076700"/>
            <a:ext cx="237648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37" name="Line 13"/>
          <p:cNvSpPr>
            <a:spLocks noChangeShapeType="1"/>
          </p:cNvSpPr>
          <p:nvPr/>
        </p:nvSpPr>
        <p:spPr bwMode="auto">
          <a:xfrm>
            <a:off x="3924300" y="2420938"/>
            <a:ext cx="0" cy="16557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38" name="Line 14"/>
          <p:cNvSpPr>
            <a:spLocks noChangeShapeType="1"/>
          </p:cNvSpPr>
          <p:nvPr/>
        </p:nvSpPr>
        <p:spPr bwMode="auto">
          <a:xfrm>
            <a:off x="1547813" y="2420938"/>
            <a:ext cx="0" cy="16557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39" name="Line 15"/>
          <p:cNvSpPr>
            <a:spLocks noChangeShapeType="1"/>
          </p:cNvSpPr>
          <p:nvPr/>
        </p:nvSpPr>
        <p:spPr bwMode="auto">
          <a:xfrm>
            <a:off x="5508625" y="4076700"/>
            <a:ext cx="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40" name="Line 16"/>
          <p:cNvSpPr>
            <a:spLocks noChangeShapeType="1"/>
          </p:cNvSpPr>
          <p:nvPr/>
        </p:nvSpPr>
        <p:spPr bwMode="auto">
          <a:xfrm>
            <a:off x="5435600" y="3716338"/>
            <a:ext cx="3240088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41" name="Rectangle 17"/>
          <p:cNvSpPr>
            <a:spLocks noChangeArrowheads="1"/>
          </p:cNvSpPr>
          <p:nvPr/>
        </p:nvSpPr>
        <p:spPr bwMode="auto">
          <a:xfrm>
            <a:off x="5795963" y="2349500"/>
            <a:ext cx="1368425" cy="863600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3042" name="Line 18"/>
          <p:cNvSpPr>
            <a:spLocks noChangeShapeType="1"/>
          </p:cNvSpPr>
          <p:nvPr/>
        </p:nvSpPr>
        <p:spPr bwMode="auto">
          <a:xfrm>
            <a:off x="5795963" y="2924175"/>
            <a:ext cx="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43" name="Line 19"/>
          <p:cNvSpPr>
            <a:spLocks noChangeShapeType="1"/>
          </p:cNvSpPr>
          <p:nvPr/>
        </p:nvSpPr>
        <p:spPr bwMode="auto">
          <a:xfrm>
            <a:off x="5867400" y="2924175"/>
            <a:ext cx="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44" name="Line 20"/>
          <p:cNvSpPr>
            <a:spLocks noChangeShapeType="1"/>
          </p:cNvSpPr>
          <p:nvPr/>
        </p:nvSpPr>
        <p:spPr bwMode="auto">
          <a:xfrm flipV="1">
            <a:off x="5795963" y="2781300"/>
            <a:ext cx="144462" cy="2159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45" name="Line 21"/>
          <p:cNvSpPr>
            <a:spLocks noChangeShapeType="1"/>
          </p:cNvSpPr>
          <p:nvPr/>
        </p:nvSpPr>
        <p:spPr bwMode="auto">
          <a:xfrm>
            <a:off x="5940425" y="2781300"/>
            <a:ext cx="71438" cy="28733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46" name="Line 22"/>
          <p:cNvSpPr>
            <a:spLocks noChangeShapeType="1"/>
          </p:cNvSpPr>
          <p:nvPr/>
        </p:nvSpPr>
        <p:spPr bwMode="auto">
          <a:xfrm flipV="1">
            <a:off x="6011863" y="2420938"/>
            <a:ext cx="288925" cy="647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47" name="Line 23"/>
          <p:cNvSpPr>
            <a:spLocks noChangeShapeType="1"/>
          </p:cNvSpPr>
          <p:nvPr/>
        </p:nvSpPr>
        <p:spPr bwMode="auto">
          <a:xfrm>
            <a:off x="6300788" y="2420938"/>
            <a:ext cx="503237" cy="7921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48" name="Line 24"/>
          <p:cNvSpPr>
            <a:spLocks noChangeShapeType="1"/>
          </p:cNvSpPr>
          <p:nvPr/>
        </p:nvSpPr>
        <p:spPr bwMode="auto">
          <a:xfrm>
            <a:off x="6948488" y="3213100"/>
            <a:ext cx="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49" name="Line 25"/>
          <p:cNvSpPr>
            <a:spLocks noChangeShapeType="1"/>
          </p:cNvSpPr>
          <p:nvPr/>
        </p:nvSpPr>
        <p:spPr bwMode="auto">
          <a:xfrm flipV="1">
            <a:off x="6877050" y="3068638"/>
            <a:ext cx="71438" cy="1444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50" name="Line 26"/>
          <p:cNvSpPr>
            <a:spLocks noChangeShapeType="1"/>
          </p:cNvSpPr>
          <p:nvPr/>
        </p:nvSpPr>
        <p:spPr bwMode="auto">
          <a:xfrm>
            <a:off x="6948488" y="3068638"/>
            <a:ext cx="71437" cy="1444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51" name="Text Box 27"/>
          <p:cNvSpPr txBox="1">
            <a:spLocks noChangeArrowheads="1"/>
          </p:cNvSpPr>
          <p:nvPr/>
        </p:nvSpPr>
        <p:spPr bwMode="auto">
          <a:xfrm>
            <a:off x="1116013" y="5348288"/>
            <a:ext cx="3021012" cy="36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World Coordinates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513055" name="Line 31"/>
          <p:cNvSpPr>
            <a:spLocks noChangeShapeType="1"/>
          </p:cNvSpPr>
          <p:nvPr/>
        </p:nvSpPr>
        <p:spPr bwMode="auto">
          <a:xfrm flipV="1">
            <a:off x="5435600" y="1628775"/>
            <a:ext cx="0" cy="2087563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3056" name="Text Box 32"/>
          <p:cNvSpPr txBox="1">
            <a:spLocks noChangeArrowheads="1"/>
          </p:cNvSpPr>
          <p:nvPr/>
        </p:nvSpPr>
        <p:spPr bwMode="auto">
          <a:xfrm>
            <a:off x="5580063" y="3848100"/>
            <a:ext cx="3041650" cy="3667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1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Viewing Coordinates</a:t>
            </a: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1" name="Grafik 8">
            <a:extLst>
              <a:ext uri="{FF2B5EF4-FFF2-40B4-BE49-F238E27FC236}">
                <a16:creationId xmlns:a16="http://schemas.microsoft.com/office/drawing/2014/main" id="{DC0BAC1B-E6A9-4395-92F0-0C053FF6615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32" name="Grafik 9">
            <a:extLst>
              <a:ext uri="{FF2B5EF4-FFF2-40B4-BE49-F238E27FC236}">
                <a16:creationId xmlns:a16="http://schemas.microsoft.com/office/drawing/2014/main" id="{8F007AF9-A2FD-4611-89F9-33F1E3A82BC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FDC23BC-F995-4E3C-917D-74AFCDEE62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1554478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AADGHWX0.jpg" descr="AADGHW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1447800"/>
            <a:ext cx="8226425" cy="317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460374" y="5414665"/>
            <a:ext cx="83788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point (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xw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 in a world-coordinate clipping window is mapped to viewport coordinates (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xv,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), within a unit square, so that the relative positions of the two points in their respective rectangles are the same.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485775"/>
          </a:xfrm>
        </p:spPr>
        <p:txBody>
          <a:bodyPr/>
          <a:lstStyle/>
          <a:p>
            <a:r>
              <a:rPr lang="en-US" b="1" dirty="0"/>
              <a:t>2D Viewing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3C4E0F1D-D2C7-4705-A497-C60E321CCF5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EF515EAE-6580-47E0-A669-54F63DEDAE4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FF2333A-802A-4B89-8F49-B74390771E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1036962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588963"/>
          </a:xfrm>
        </p:spPr>
        <p:txBody>
          <a:bodyPr/>
          <a:lstStyle/>
          <a:p>
            <a:r>
              <a:rPr lang="en-US" b="1" dirty="0"/>
              <a:t>2D Viewing Pipeline</a:t>
            </a:r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2D viewing pipeline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Construct world-coordinate scene using modeling-coordinate transformations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Convert world-coordinates to viewing coordinates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Transform viewing-coordinates to normalized-coordinates (ex: between 0 and 1, or between -1 and 1)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Map normalized-coordinates to device-coordinates.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97B93A2-D9C0-4E75-8E45-8C1E505417A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E7BD1E5E-79A5-44E6-BE07-6BACEBDDECB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0B0B1D8-C045-4F65-949E-1128A102A9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178792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7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7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7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74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74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7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74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74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74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41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AADGHCH0.jpg" descr="AADGHCH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905000"/>
            <a:ext cx="822642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588963"/>
          </a:xfrm>
        </p:spPr>
        <p:txBody>
          <a:bodyPr/>
          <a:lstStyle/>
          <a:p>
            <a:r>
              <a:rPr lang="en-US" b="1" dirty="0"/>
              <a:t>2D Viewing Pipeline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3542D3F5-BFE0-4F29-B595-1DA2D381AC3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88B4CF05-30EE-458E-BCC4-358FEFF502AE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D424467-B090-4067-819A-856B806A21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1307790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350"/>
            <a:ext cx="8289925" cy="990600"/>
          </a:xfrm>
        </p:spPr>
        <p:txBody>
          <a:bodyPr lIns="92075" tIns="46038" rIns="92075" bIns="46038"/>
          <a:lstStyle/>
          <a:p>
            <a:r>
              <a:rPr lang="tr-TR" b="1" dirty="0">
                <a:cs typeface="Times New Roman" pitchFamily="18" charset="0"/>
              </a:rPr>
              <a:t>Viewing coordinate reference system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04850" y="1928813"/>
            <a:ext cx="7696200" cy="4311650"/>
          </a:xfrm>
          <a:noFill/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2075" tIns="46038" rIns="92075" bIns="46038"/>
          <a:lstStyle/>
          <a:p>
            <a:pPr marL="273050" indent="-273050">
              <a:buFontTx/>
              <a:buNone/>
            </a:pPr>
            <a:r>
              <a:rPr lang="tr-TR" sz="1800">
                <a:solidFill>
                  <a:schemeClr val="bg1"/>
                </a:solidFill>
              </a:rPr>
              <a:t> </a:t>
            </a: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228356" name="Line 4"/>
          <p:cNvSpPr>
            <a:spLocks noChangeShapeType="1"/>
          </p:cNvSpPr>
          <p:nvPr/>
        </p:nvSpPr>
        <p:spPr bwMode="auto">
          <a:xfrm flipV="1">
            <a:off x="4722813" y="2328863"/>
            <a:ext cx="1079500" cy="129698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28357" name="Line 5"/>
          <p:cNvSpPr>
            <a:spLocks noChangeShapeType="1"/>
          </p:cNvSpPr>
          <p:nvPr/>
        </p:nvSpPr>
        <p:spPr bwMode="auto">
          <a:xfrm>
            <a:off x="4722813" y="3625850"/>
            <a:ext cx="1223962" cy="10795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28358" name="Line 6"/>
          <p:cNvSpPr>
            <a:spLocks noChangeShapeType="1"/>
          </p:cNvSpPr>
          <p:nvPr/>
        </p:nvSpPr>
        <p:spPr bwMode="auto">
          <a:xfrm flipV="1">
            <a:off x="2830513" y="3028950"/>
            <a:ext cx="1079500" cy="1296988"/>
          </a:xfrm>
          <a:prstGeom prst="line">
            <a:avLst/>
          </a:prstGeom>
          <a:noFill/>
          <a:ln w="38100">
            <a:solidFill>
              <a:schemeClr val="hlink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28359" name="Line 7"/>
          <p:cNvSpPr>
            <a:spLocks noChangeShapeType="1"/>
          </p:cNvSpPr>
          <p:nvPr/>
        </p:nvSpPr>
        <p:spPr bwMode="auto">
          <a:xfrm>
            <a:off x="2808288" y="4325938"/>
            <a:ext cx="1225550" cy="1079500"/>
          </a:xfrm>
          <a:prstGeom prst="line">
            <a:avLst/>
          </a:prstGeom>
          <a:noFill/>
          <a:ln w="38100">
            <a:solidFill>
              <a:schemeClr val="hlink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28360" name="Line 8"/>
          <p:cNvSpPr>
            <a:spLocks noChangeShapeType="1"/>
          </p:cNvSpPr>
          <p:nvPr/>
        </p:nvSpPr>
        <p:spPr bwMode="auto">
          <a:xfrm flipH="1" flipV="1">
            <a:off x="2720975" y="2401888"/>
            <a:ext cx="73025" cy="1944687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8361" name="Line 9"/>
          <p:cNvSpPr>
            <a:spLocks noChangeShapeType="1"/>
          </p:cNvSpPr>
          <p:nvPr/>
        </p:nvSpPr>
        <p:spPr bwMode="auto">
          <a:xfrm>
            <a:off x="2789238" y="4346575"/>
            <a:ext cx="1871662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8362" name="Text Box 10"/>
          <p:cNvSpPr txBox="1">
            <a:spLocks noChangeArrowheads="1"/>
          </p:cNvSpPr>
          <p:nvPr/>
        </p:nvSpPr>
        <p:spPr bwMode="auto">
          <a:xfrm>
            <a:off x="3441700" y="4346575"/>
            <a:ext cx="1800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X-world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28363" name="Text Box 11"/>
          <p:cNvSpPr txBox="1">
            <a:spLocks noChangeArrowheads="1"/>
          </p:cNvSpPr>
          <p:nvPr/>
        </p:nvSpPr>
        <p:spPr bwMode="auto">
          <a:xfrm rot="-5400000">
            <a:off x="1921669" y="2643981"/>
            <a:ext cx="1285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Y-world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28364" name="Text Box 12"/>
          <p:cNvSpPr txBox="1">
            <a:spLocks noChangeArrowheads="1"/>
          </p:cNvSpPr>
          <p:nvPr/>
        </p:nvSpPr>
        <p:spPr bwMode="auto">
          <a:xfrm rot="2405784">
            <a:off x="4845050" y="441007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X-view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28365" name="Text Box 13"/>
          <p:cNvSpPr txBox="1">
            <a:spLocks noChangeArrowheads="1"/>
          </p:cNvSpPr>
          <p:nvPr/>
        </p:nvSpPr>
        <p:spPr bwMode="auto">
          <a:xfrm rot="-3002547">
            <a:off x="4918869" y="2309019"/>
            <a:ext cx="1079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Y-view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28366" name="Oval 14"/>
          <p:cNvSpPr>
            <a:spLocks noChangeArrowheads="1"/>
          </p:cNvSpPr>
          <p:nvPr/>
        </p:nvSpPr>
        <p:spPr bwMode="auto">
          <a:xfrm>
            <a:off x="5010150" y="3409950"/>
            <a:ext cx="144463" cy="14446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3071813" y="4143375"/>
            <a:ext cx="144462" cy="14446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8" name="Grafik 8">
            <a:extLst>
              <a:ext uri="{FF2B5EF4-FFF2-40B4-BE49-F238E27FC236}">
                <a16:creationId xmlns:a16="http://schemas.microsoft.com/office/drawing/2014/main" id="{2F2ECB3B-B84E-49FE-806A-1F91DFF4FCC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9" name="Grafik 9">
            <a:extLst>
              <a:ext uri="{FF2B5EF4-FFF2-40B4-BE49-F238E27FC236}">
                <a16:creationId xmlns:a16="http://schemas.microsoft.com/office/drawing/2014/main" id="{BC255C91-2AF9-461E-ADCC-8BE2990C5B9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B775C8-E4E1-4E92-83BF-771B33B3EF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88192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8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8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8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8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2000"/>
                                        <p:tgtEl>
                                          <p:spTgt spid="228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28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28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28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8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build="p" animBg="1"/>
      <p:bldP spid="228356" grpId="0" animBg="1"/>
      <p:bldP spid="228357" grpId="0" animBg="1"/>
      <p:bldP spid="228358" grpId="0" animBg="1"/>
      <p:bldP spid="228359" grpId="0" animBg="1"/>
      <p:bldP spid="228360" grpId="0" animBg="1"/>
      <p:bldP spid="228361" grpId="0" animBg="1"/>
      <p:bldP spid="228361" grpId="1" animBg="1"/>
      <p:bldP spid="228362" grpId="0"/>
      <p:bldP spid="228363" grpId="0"/>
      <p:bldP spid="228364" grpId="0"/>
      <p:bldP spid="22836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Viewing coordinate reference system (cont.)</a:t>
            </a:r>
            <a:endParaRPr lang="en-US" b="1" dirty="0"/>
          </a:p>
        </p:txBody>
      </p:sp>
      <p:pic>
        <p:nvPicPr>
          <p:cNvPr id="20483" name="AADGHCJ0.jpg" descr="AADGHCJ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69" y="1600200"/>
            <a:ext cx="7234237" cy="468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588" y="5961337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viewing-coordinate frame is moved into coincidence with the world frame by (a) applying a translation matrix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to move the viewing origin to the world origin, then (b) applying a rotation matrix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to align the axes of the two systems.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2B9A5C0B-6AA3-418D-B12B-9759EAA60AB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97973A76-7397-4E23-B66A-A063FA816BC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18E99A7-F4C1-4B1C-A86D-CE468ABC41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770994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Viewing coordinate reference system (cont.)</a:t>
            </a:r>
            <a:endParaRPr lang="en-US" b="1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752600"/>
            <a:ext cx="8229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That means:</a:t>
            </a:r>
          </a:p>
          <a:p>
            <a:pPr marL="344487" marR="0" lvl="1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tr-TR" sz="2600" b="0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tr-TR" sz="28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</a:t>
            </a:r>
            <a:r>
              <a:rPr kumimoji="0" lang="tr-TR" sz="2800" b="1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WC,VC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·</a:t>
            </a:r>
            <a:r>
              <a:rPr kumimoji="0" lang="tr-TR" sz="28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tr-TR" sz="3200" b="1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What about the matrix?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Think about it </a:t>
            </a: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itchFamily="2" charset="2"/>
              </a:rPr>
              <a:t>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4487" marR="0" lvl="1" indent="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2FD158C7-4317-480A-AFA1-F77A76FA7D8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34ADC6E5-578F-4401-BC36-EB23D9915B6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833945A-F526-4E99-B94E-49F0B602DA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94635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World-Coordinate Clipping Window</a:t>
            </a:r>
            <a:endParaRPr lang="en-US" b="1" dirty="0"/>
          </a:p>
        </p:txBody>
      </p:sp>
      <p:pic>
        <p:nvPicPr>
          <p:cNvPr id="22531" name="AADGHWW0.jpg" descr="AADGHWW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066801"/>
            <a:ext cx="4571999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685800" y="5657671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triangle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(a), with a selected reference point and orientation vector, is translated and rotated to position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(b) within a clipping window.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2A5B1C0E-4BB9-421D-8108-9A7B96261A9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D38A43FC-0570-4B07-ADCC-739600E719A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E64402A-0B68-4D69-829B-86387DA954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670905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sz="4000" b="1">
                <a:cs typeface="Times New Roman" pitchFamily="18" charset="0"/>
              </a:rPr>
              <a:t>Window-to-viewport coordinate transformation</a:t>
            </a:r>
            <a:endParaRPr lang="en-US" sz="4000" b="1">
              <a:cs typeface="Times New Roman" pitchFamily="18" charset="0"/>
            </a:endParaRPr>
          </a:p>
        </p:txBody>
      </p:sp>
      <p:sp>
        <p:nvSpPr>
          <p:cNvPr id="516099" name="Line 3"/>
          <p:cNvSpPr>
            <a:spLocks noChangeShapeType="1"/>
          </p:cNvSpPr>
          <p:nvPr/>
        </p:nvSpPr>
        <p:spPr bwMode="auto">
          <a:xfrm flipV="1">
            <a:off x="1554163" y="2806700"/>
            <a:ext cx="1079500" cy="129698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6100" name="Line 4"/>
          <p:cNvSpPr>
            <a:spLocks noChangeShapeType="1"/>
          </p:cNvSpPr>
          <p:nvPr/>
        </p:nvSpPr>
        <p:spPr bwMode="auto">
          <a:xfrm>
            <a:off x="1554163" y="4103688"/>
            <a:ext cx="1223962" cy="10795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6101" name="Rectangle 5"/>
          <p:cNvSpPr>
            <a:spLocks noChangeArrowheads="1"/>
          </p:cNvSpPr>
          <p:nvPr/>
        </p:nvSpPr>
        <p:spPr bwMode="auto">
          <a:xfrm rot="2439145">
            <a:off x="1914525" y="3671888"/>
            <a:ext cx="1439863" cy="93662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6102" name="Oval 6"/>
          <p:cNvSpPr>
            <a:spLocks noChangeArrowheads="1"/>
          </p:cNvSpPr>
          <p:nvPr/>
        </p:nvSpPr>
        <p:spPr bwMode="auto">
          <a:xfrm>
            <a:off x="2274888" y="4030663"/>
            <a:ext cx="142875" cy="144462"/>
          </a:xfrm>
          <a:prstGeom prst="ellipse">
            <a:avLst/>
          </a:prstGeom>
          <a:solidFill>
            <a:srgbClr val="9900FF"/>
          </a:solidFill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6103" name="Line 7"/>
          <p:cNvSpPr>
            <a:spLocks noChangeShapeType="1"/>
          </p:cNvSpPr>
          <p:nvPr/>
        </p:nvSpPr>
        <p:spPr bwMode="auto">
          <a:xfrm>
            <a:off x="5299075" y="4652963"/>
            <a:ext cx="2520950" cy="0"/>
          </a:xfrm>
          <a:prstGeom prst="line">
            <a:avLst/>
          </a:prstGeom>
          <a:noFill/>
          <a:ln w="38100">
            <a:solidFill>
              <a:srgbClr val="B8C26A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6104" name="Rectangle 8"/>
          <p:cNvSpPr>
            <a:spLocks noChangeArrowheads="1"/>
          </p:cNvSpPr>
          <p:nvPr/>
        </p:nvSpPr>
        <p:spPr bwMode="auto">
          <a:xfrm>
            <a:off x="5514975" y="3716338"/>
            <a:ext cx="863600" cy="504825"/>
          </a:xfrm>
          <a:prstGeom prst="rect">
            <a:avLst/>
          </a:prstGeom>
          <a:solidFill>
            <a:srgbClr val="66FF99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6105" name="Text Box 9"/>
          <p:cNvSpPr txBox="1">
            <a:spLocks noChangeArrowheads="1"/>
          </p:cNvSpPr>
          <p:nvPr/>
        </p:nvSpPr>
        <p:spPr bwMode="auto">
          <a:xfrm>
            <a:off x="6851650" y="4724400"/>
            <a:ext cx="1685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X-viewport</a:t>
            </a:r>
            <a:endParaRPr kumimoji="0" lang="en-US" sz="16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516106" name="Text Box 11"/>
          <p:cNvSpPr txBox="1">
            <a:spLocks noChangeArrowheads="1"/>
          </p:cNvSpPr>
          <p:nvPr/>
        </p:nvSpPr>
        <p:spPr bwMode="auto">
          <a:xfrm rot="-5400000">
            <a:off x="4331494" y="2077244"/>
            <a:ext cx="15113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Y-viewport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516107" name="Text Box 12"/>
          <p:cNvSpPr txBox="1">
            <a:spLocks noChangeArrowheads="1"/>
          </p:cNvSpPr>
          <p:nvPr/>
        </p:nvSpPr>
        <p:spPr bwMode="auto">
          <a:xfrm rot="-2975457">
            <a:off x="1350963" y="2801937"/>
            <a:ext cx="18303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Y-view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6108" name="Text Box 13"/>
          <p:cNvSpPr txBox="1">
            <a:spLocks noChangeArrowheads="1"/>
          </p:cNvSpPr>
          <p:nvPr/>
        </p:nvSpPr>
        <p:spPr bwMode="auto">
          <a:xfrm rot="2533822">
            <a:off x="1822450" y="4959350"/>
            <a:ext cx="11509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X-view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6109" name="Text Box 14"/>
          <p:cNvSpPr txBox="1">
            <a:spLocks noChangeArrowheads="1"/>
          </p:cNvSpPr>
          <p:nvPr/>
        </p:nvSpPr>
        <p:spPr bwMode="auto">
          <a:xfrm>
            <a:off x="1482725" y="6092825"/>
            <a:ext cx="273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Window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516110" name="Text Box 15"/>
          <p:cNvSpPr txBox="1">
            <a:spLocks noChangeArrowheads="1"/>
          </p:cNvSpPr>
          <p:nvPr/>
        </p:nvSpPr>
        <p:spPr bwMode="auto">
          <a:xfrm>
            <a:off x="5370513" y="5229225"/>
            <a:ext cx="25209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Viewport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516111" name="Line 16"/>
          <p:cNvSpPr>
            <a:spLocks noChangeShapeType="1"/>
          </p:cNvSpPr>
          <p:nvPr/>
        </p:nvSpPr>
        <p:spPr bwMode="auto">
          <a:xfrm flipV="1">
            <a:off x="1266825" y="2492375"/>
            <a:ext cx="0" cy="316865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6112" name="Line 17"/>
          <p:cNvSpPr>
            <a:spLocks noChangeShapeType="1"/>
          </p:cNvSpPr>
          <p:nvPr/>
        </p:nvSpPr>
        <p:spPr bwMode="auto">
          <a:xfrm>
            <a:off x="1266825" y="5661025"/>
            <a:ext cx="2952750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6113" name="Text Box 18"/>
          <p:cNvSpPr txBox="1">
            <a:spLocks noChangeArrowheads="1"/>
          </p:cNvSpPr>
          <p:nvPr/>
        </p:nvSpPr>
        <p:spPr bwMode="auto">
          <a:xfrm rot="-5400000">
            <a:off x="288925" y="2770188"/>
            <a:ext cx="16398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Y-world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6114" name="Text Box 19"/>
          <p:cNvSpPr txBox="1">
            <a:spLocks noChangeArrowheads="1"/>
          </p:cNvSpPr>
          <p:nvPr/>
        </p:nvSpPr>
        <p:spPr bwMode="auto">
          <a:xfrm>
            <a:off x="2635250" y="5734050"/>
            <a:ext cx="19446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X-world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6115" name="Line 20"/>
          <p:cNvSpPr>
            <a:spLocks noChangeShapeType="1"/>
          </p:cNvSpPr>
          <p:nvPr/>
        </p:nvSpPr>
        <p:spPr bwMode="auto">
          <a:xfrm flipV="1">
            <a:off x="6594475" y="4581525"/>
            <a:ext cx="0" cy="142875"/>
          </a:xfrm>
          <a:prstGeom prst="line">
            <a:avLst/>
          </a:prstGeom>
          <a:noFill/>
          <a:ln w="38100">
            <a:solidFill>
              <a:srgbClr val="B8C26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6116" name="Line 21"/>
          <p:cNvSpPr>
            <a:spLocks noChangeShapeType="1"/>
          </p:cNvSpPr>
          <p:nvPr/>
        </p:nvSpPr>
        <p:spPr bwMode="auto">
          <a:xfrm flipV="1">
            <a:off x="5299075" y="1916113"/>
            <a:ext cx="0" cy="2736850"/>
          </a:xfrm>
          <a:prstGeom prst="line">
            <a:avLst/>
          </a:prstGeom>
          <a:noFill/>
          <a:ln w="38100">
            <a:solidFill>
              <a:srgbClr val="B8C26A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6117" name="Line 22"/>
          <p:cNvSpPr>
            <a:spLocks noChangeShapeType="1"/>
          </p:cNvSpPr>
          <p:nvPr/>
        </p:nvSpPr>
        <p:spPr bwMode="auto">
          <a:xfrm>
            <a:off x="5227638" y="3284538"/>
            <a:ext cx="142875" cy="0"/>
          </a:xfrm>
          <a:prstGeom prst="line">
            <a:avLst/>
          </a:prstGeom>
          <a:noFill/>
          <a:ln w="38100">
            <a:solidFill>
              <a:srgbClr val="B8C26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6118" name="Text Box 23"/>
          <p:cNvSpPr txBox="1">
            <a:spLocks noChangeArrowheads="1"/>
          </p:cNvSpPr>
          <p:nvPr/>
        </p:nvSpPr>
        <p:spPr bwMode="auto">
          <a:xfrm>
            <a:off x="4938713" y="4724400"/>
            <a:ext cx="504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0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6119" name="Text Box 24"/>
          <p:cNvSpPr txBox="1">
            <a:spLocks noChangeArrowheads="1"/>
          </p:cNvSpPr>
          <p:nvPr/>
        </p:nvSpPr>
        <p:spPr bwMode="auto">
          <a:xfrm>
            <a:off x="4965700" y="3097213"/>
            <a:ext cx="288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6120" name="Text Box 26"/>
          <p:cNvSpPr txBox="1">
            <a:spLocks noChangeArrowheads="1"/>
          </p:cNvSpPr>
          <p:nvPr/>
        </p:nvSpPr>
        <p:spPr bwMode="auto">
          <a:xfrm>
            <a:off x="6334125" y="4724400"/>
            <a:ext cx="5032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1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6121" name="Oval 27"/>
          <p:cNvSpPr>
            <a:spLocks noChangeArrowheads="1"/>
          </p:cNvSpPr>
          <p:nvPr/>
        </p:nvSpPr>
        <p:spPr bwMode="auto">
          <a:xfrm>
            <a:off x="5730875" y="4005263"/>
            <a:ext cx="71438" cy="71437"/>
          </a:xfrm>
          <a:prstGeom prst="ellipse">
            <a:avLst/>
          </a:prstGeom>
          <a:solidFill>
            <a:srgbClr val="9900FF"/>
          </a:solidFill>
          <a:ln w="127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7" name="Grafik 8">
            <a:extLst>
              <a:ext uri="{FF2B5EF4-FFF2-40B4-BE49-F238E27FC236}">
                <a16:creationId xmlns:a16="http://schemas.microsoft.com/office/drawing/2014/main" id="{7941EBEA-790C-4E2A-BAC3-C9B132E74DB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8" name="Grafik 9">
            <a:extLst>
              <a:ext uri="{FF2B5EF4-FFF2-40B4-BE49-F238E27FC236}">
                <a16:creationId xmlns:a16="http://schemas.microsoft.com/office/drawing/2014/main" id="{7C31B8EF-3F4E-42DD-85DB-52DA5CF46E1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9C7CDD3-865D-4FB7-9929-148DB52A98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462908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sz="4000" b="1">
                <a:cs typeface="Times New Roman" pitchFamily="18" charset="0"/>
              </a:rPr>
              <a:t>Normalization and Viewport Transformations</a:t>
            </a:r>
            <a:endParaRPr lang="en-US" sz="4000" b="1">
              <a:cs typeface="Times New Roman" pitchFamily="18" charset="0"/>
            </a:endParaRPr>
          </a:p>
        </p:txBody>
      </p:sp>
      <p:sp>
        <p:nvSpPr>
          <p:cNvPr id="517124" name="Line 30"/>
          <p:cNvSpPr>
            <a:spLocks noChangeShapeType="1"/>
          </p:cNvSpPr>
          <p:nvPr/>
        </p:nvSpPr>
        <p:spPr bwMode="auto">
          <a:xfrm>
            <a:off x="7237413" y="5516563"/>
            <a:ext cx="1587" cy="158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7125" name="TextBox 73"/>
          <p:cNvSpPr txBox="1">
            <a:spLocks noChangeArrowheads="1"/>
          </p:cNvSpPr>
          <p:nvPr/>
        </p:nvSpPr>
        <p:spPr bwMode="auto">
          <a:xfrm>
            <a:off x="142875" y="4071938"/>
            <a:ext cx="785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kumimoji="0" lang="tr-TR" sz="2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wmin</a:t>
            </a:r>
            <a:endParaRPr kumimoji="0" lang="tr-TR" sz="2000" b="0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7126" name="TextBox 74"/>
          <p:cNvSpPr txBox="1">
            <a:spLocks noChangeArrowheads="1"/>
          </p:cNvSpPr>
          <p:nvPr/>
        </p:nvSpPr>
        <p:spPr bwMode="auto">
          <a:xfrm>
            <a:off x="5118100" y="3381375"/>
            <a:ext cx="785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vmax</a:t>
            </a:r>
            <a:endParaRPr kumimoji="0" lang="tr-TR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7127" name="Line 3"/>
          <p:cNvSpPr>
            <a:spLocks noChangeShapeType="1"/>
          </p:cNvSpPr>
          <p:nvPr/>
        </p:nvSpPr>
        <p:spPr bwMode="auto">
          <a:xfrm flipV="1">
            <a:off x="876300" y="2581275"/>
            <a:ext cx="0" cy="2401888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128" name="Line 4"/>
          <p:cNvSpPr>
            <a:spLocks noChangeShapeType="1"/>
          </p:cNvSpPr>
          <p:nvPr/>
        </p:nvSpPr>
        <p:spPr bwMode="auto">
          <a:xfrm>
            <a:off x="857250" y="4972050"/>
            <a:ext cx="3286125" cy="0"/>
          </a:xfrm>
          <a:prstGeom prst="line">
            <a:avLst/>
          </a:prstGeom>
          <a:ln>
            <a:headEnd/>
            <a:tailEnd type="triangl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129" name="Line 11"/>
          <p:cNvSpPr>
            <a:spLocks noChangeShapeType="1"/>
          </p:cNvSpPr>
          <p:nvPr/>
        </p:nvSpPr>
        <p:spPr bwMode="auto">
          <a:xfrm>
            <a:off x="1416050" y="3041650"/>
            <a:ext cx="2308225" cy="0"/>
          </a:xfrm>
          <a:prstGeom prst="line">
            <a:avLst/>
          </a:prstGeom>
          <a:ln>
            <a:prstDash val="sysDash"/>
            <a:headEnd/>
            <a:tailEnd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130" name="Line 12"/>
          <p:cNvSpPr>
            <a:spLocks noChangeShapeType="1"/>
          </p:cNvSpPr>
          <p:nvPr/>
        </p:nvSpPr>
        <p:spPr bwMode="auto">
          <a:xfrm>
            <a:off x="1416050" y="4241800"/>
            <a:ext cx="2308225" cy="0"/>
          </a:xfrm>
          <a:prstGeom prst="line">
            <a:avLst/>
          </a:prstGeom>
          <a:ln>
            <a:prstDash val="sysDash"/>
            <a:headEnd/>
            <a:tailEnd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131" name="Line 13"/>
          <p:cNvSpPr>
            <a:spLocks noChangeShapeType="1"/>
          </p:cNvSpPr>
          <p:nvPr/>
        </p:nvSpPr>
        <p:spPr bwMode="auto">
          <a:xfrm>
            <a:off x="3724275" y="3041650"/>
            <a:ext cx="0" cy="1200150"/>
          </a:xfrm>
          <a:prstGeom prst="line">
            <a:avLst/>
          </a:prstGeom>
          <a:ln>
            <a:prstDash val="sysDash"/>
            <a:headEnd/>
            <a:tailEnd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132" name="Line 14"/>
          <p:cNvSpPr>
            <a:spLocks noChangeShapeType="1"/>
          </p:cNvSpPr>
          <p:nvPr/>
        </p:nvSpPr>
        <p:spPr bwMode="auto">
          <a:xfrm>
            <a:off x="1416050" y="3041650"/>
            <a:ext cx="0" cy="1200150"/>
          </a:xfrm>
          <a:prstGeom prst="line">
            <a:avLst/>
          </a:prstGeom>
          <a:ln>
            <a:prstDash val="sysDash"/>
            <a:headEnd/>
            <a:tailEnd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rot="5400000">
            <a:off x="3661569" y="4977607"/>
            <a:ext cx="142875" cy="158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5400000">
            <a:off x="1348581" y="4971257"/>
            <a:ext cx="142875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795338" y="3062288"/>
            <a:ext cx="142875" cy="158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804863" y="4267200"/>
            <a:ext cx="142875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7137" name="TextBox 75"/>
          <p:cNvSpPr txBox="1">
            <a:spLocks noChangeArrowheads="1"/>
          </p:cNvSpPr>
          <p:nvPr/>
        </p:nvSpPr>
        <p:spPr bwMode="auto">
          <a:xfrm>
            <a:off x="3340894" y="5072063"/>
            <a:ext cx="78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kumimoji="0" lang="tr-TR" sz="2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wmax</a:t>
            </a:r>
            <a:endParaRPr kumimoji="0" lang="tr-TR" sz="2000" b="0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7138" name="TextBox 76"/>
          <p:cNvSpPr txBox="1">
            <a:spLocks noChangeArrowheads="1"/>
          </p:cNvSpPr>
          <p:nvPr/>
        </p:nvSpPr>
        <p:spPr bwMode="auto">
          <a:xfrm>
            <a:off x="1000126" y="5072063"/>
            <a:ext cx="7858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kumimoji="0" lang="tr-TR" sz="2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wmin</a:t>
            </a:r>
            <a:endParaRPr kumimoji="0" lang="tr-TR" sz="2000" b="0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7139" name="TextBox 77"/>
          <p:cNvSpPr txBox="1">
            <a:spLocks noChangeArrowheads="1"/>
          </p:cNvSpPr>
          <p:nvPr/>
        </p:nvSpPr>
        <p:spPr bwMode="auto">
          <a:xfrm>
            <a:off x="1571625" y="2571750"/>
            <a:ext cx="1857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CLIPPING WINDOW</a:t>
            </a:r>
          </a:p>
        </p:txBody>
      </p:sp>
      <p:sp>
        <p:nvSpPr>
          <p:cNvPr id="80" name="Oval 79"/>
          <p:cNvSpPr/>
          <p:nvPr/>
        </p:nvSpPr>
        <p:spPr>
          <a:xfrm>
            <a:off x="1785938" y="3143250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Right Arrow 80"/>
          <p:cNvSpPr/>
          <p:nvPr/>
        </p:nvSpPr>
        <p:spPr>
          <a:xfrm>
            <a:off x="4126706" y="3571875"/>
            <a:ext cx="714375" cy="2857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142" name="Line 11"/>
          <p:cNvSpPr>
            <a:spLocks noChangeShapeType="1"/>
          </p:cNvSpPr>
          <p:nvPr/>
        </p:nvSpPr>
        <p:spPr bwMode="auto">
          <a:xfrm>
            <a:off x="6319838" y="3568700"/>
            <a:ext cx="1711325" cy="0"/>
          </a:xfrm>
          <a:prstGeom prst="line">
            <a:avLst/>
          </a:prstGeom>
          <a:ln>
            <a:prstDash val="sysDash"/>
            <a:headEnd/>
            <a:tailEnd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143" name="Line 12"/>
          <p:cNvSpPr>
            <a:spLocks noChangeShapeType="1"/>
          </p:cNvSpPr>
          <p:nvPr/>
        </p:nvSpPr>
        <p:spPr bwMode="auto">
          <a:xfrm>
            <a:off x="6319838" y="4468813"/>
            <a:ext cx="1711325" cy="0"/>
          </a:xfrm>
          <a:prstGeom prst="line">
            <a:avLst/>
          </a:prstGeom>
          <a:ln>
            <a:prstDash val="sysDash"/>
            <a:headEnd/>
            <a:tailEnd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144" name="Line 13"/>
          <p:cNvSpPr>
            <a:spLocks noChangeShapeType="1"/>
          </p:cNvSpPr>
          <p:nvPr/>
        </p:nvSpPr>
        <p:spPr bwMode="auto">
          <a:xfrm>
            <a:off x="8031163" y="3568700"/>
            <a:ext cx="0" cy="900113"/>
          </a:xfrm>
          <a:prstGeom prst="line">
            <a:avLst/>
          </a:prstGeom>
          <a:ln>
            <a:prstDash val="sysDash"/>
            <a:headEnd/>
            <a:tailEnd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145" name="Line 14"/>
          <p:cNvSpPr>
            <a:spLocks noChangeShapeType="1"/>
          </p:cNvSpPr>
          <p:nvPr/>
        </p:nvSpPr>
        <p:spPr bwMode="auto">
          <a:xfrm>
            <a:off x="6319838" y="3568700"/>
            <a:ext cx="0" cy="900113"/>
          </a:xfrm>
          <a:prstGeom prst="line">
            <a:avLst/>
          </a:prstGeom>
          <a:ln>
            <a:prstDash val="sysDash"/>
            <a:headEnd/>
            <a:tailEnd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0" name="Straight Connector 89"/>
          <p:cNvCxnSpPr/>
          <p:nvPr/>
        </p:nvCxnSpPr>
        <p:spPr>
          <a:xfrm rot="5400000">
            <a:off x="7984332" y="5022056"/>
            <a:ext cx="107950" cy="15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rot="5400000">
            <a:off x="6267450" y="5018088"/>
            <a:ext cx="10795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>
            <a:off x="5857875" y="3584575"/>
            <a:ext cx="106363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>
            <a:off x="5865813" y="4487863"/>
            <a:ext cx="104775" cy="1587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7150" name="TextBox 94"/>
          <p:cNvSpPr txBox="1">
            <a:spLocks noChangeArrowheads="1"/>
          </p:cNvSpPr>
          <p:nvPr/>
        </p:nvSpPr>
        <p:spPr bwMode="auto">
          <a:xfrm>
            <a:off x="7629525" y="4986338"/>
            <a:ext cx="814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vmax</a:t>
            </a:r>
            <a:endParaRPr kumimoji="0" lang="tr-TR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7151" name="TextBox 95"/>
          <p:cNvSpPr txBox="1">
            <a:spLocks noChangeArrowheads="1"/>
          </p:cNvSpPr>
          <p:nvPr/>
        </p:nvSpPr>
        <p:spPr bwMode="auto">
          <a:xfrm>
            <a:off x="5891213" y="5019675"/>
            <a:ext cx="866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vmin</a:t>
            </a:r>
            <a:endParaRPr kumimoji="0" lang="tr-TR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7152" name="TextBox 96"/>
          <p:cNvSpPr txBox="1">
            <a:spLocks noChangeArrowheads="1"/>
          </p:cNvSpPr>
          <p:nvPr/>
        </p:nvSpPr>
        <p:spPr bwMode="auto">
          <a:xfrm>
            <a:off x="6000750" y="3071813"/>
            <a:ext cx="2714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NORMALIZATION VIEWPORT</a:t>
            </a:r>
          </a:p>
        </p:txBody>
      </p:sp>
      <p:sp>
        <p:nvSpPr>
          <p:cNvPr id="98" name="Oval 97"/>
          <p:cNvSpPr/>
          <p:nvPr/>
        </p:nvSpPr>
        <p:spPr>
          <a:xfrm>
            <a:off x="6592888" y="3644900"/>
            <a:ext cx="106362" cy="1063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7154" name="TextBox 99"/>
          <p:cNvSpPr txBox="1">
            <a:spLocks noChangeArrowheads="1"/>
          </p:cNvSpPr>
          <p:nvPr/>
        </p:nvSpPr>
        <p:spPr bwMode="auto">
          <a:xfrm>
            <a:off x="5381625" y="4848225"/>
            <a:ext cx="785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0</a:t>
            </a:r>
          </a:p>
        </p:txBody>
      </p:sp>
      <p:cxnSp>
        <p:nvCxnSpPr>
          <p:cNvPr id="103" name="Straight Arrow Connector 102"/>
          <p:cNvCxnSpPr/>
          <p:nvPr/>
        </p:nvCxnSpPr>
        <p:spPr>
          <a:xfrm rot="16200000" flipV="1">
            <a:off x="4806950" y="3898900"/>
            <a:ext cx="2214563" cy="365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flipV="1">
            <a:off x="5921375" y="4986338"/>
            <a:ext cx="2786063" cy="365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5862638" y="3228975"/>
            <a:ext cx="104775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rot="5400000" flipH="1">
            <a:off x="8377238" y="4981575"/>
            <a:ext cx="106362" cy="15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7159" name="TextBox 109"/>
          <p:cNvSpPr txBox="1">
            <a:spLocks noChangeArrowheads="1"/>
          </p:cNvSpPr>
          <p:nvPr/>
        </p:nvSpPr>
        <p:spPr bwMode="auto">
          <a:xfrm>
            <a:off x="5146676" y="3024188"/>
            <a:ext cx="7858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</a:p>
        </p:txBody>
      </p:sp>
      <p:sp>
        <p:nvSpPr>
          <p:cNvPr id="517160" name="TextBox 110"/>
          <p:cNvSpPr txBox="1">
            <a:spLocks noChangeArrowheads="1"/>
          </p:cNvSpPr>
          <p:nvPr/>
        </p:nvSpPr>
        <p:spPr bwMode="auto">
          <a:xfrm>
            <a:off x="8072438" y="5072063"/>
            <a:ext cx="7858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</a:t>
            </a:r>
          </a:p>
        </p:txBody>
      </p:sp>
      <p:sp>
        <p:nvSpPr>
          <p:cNvPr id="517161" name="TextBox 40"/>
          <p:cNvSpPr txBox="1">
            <a:spLocks noChangeArrowheads="1"/>
          </p:cNvSpPr>
          <p:nvPr/>
        </p:nvSpPr>
        <p:spPr bwMode="auto">
          <a:xfrm>
            <a:off x="5143500" y="4286250"/>
            <a:ext cx="785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vmin</a:t>
            </a:r>
            <a:endParaRPr kumimoji="0" lang="tr-TR" sz="20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7162" name="TextBox 41"/>
          <p:cNvSpPr txBox="1">
            <a:spLocks noChangeArrowheads="1"/>
          </p:cNvSpPr>
          <p:nvPr/>
        </p:nvSpPr>
        <p:spPr bwMode="auto">
          <a:xfrm>
            <a:off x="142874" y="2928938"/>
            <a:ext cx="785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y</a:t>
            </a:r>
            <a:r>
              <a:rPr kumimoji="0" lang="tr-TR" sz="2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wmax</a:t>
            </a:r>
            <a:endParaRPr kumimoji="0" lang="tr-TR" sz="2000" b="0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17163" name="TextBox 42"/>
          <p:cNvSpPr txBox="1">
            <a:spLocks noChangeArrowheads="1"/>
          </p:cNvSpPr>
          <p:nvPr/>
        </p:nvSpPr>
        <p:spPr bwMode="auto">
          <a:xfrm>
            <a:off x="1928813" y="3000375"/>
            <a:ext cx="1000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</a:t>
            </a: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 </a:t>
            </a: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,y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w</a:t>
            </a:r>
            <a:r>
              <a:rPr kumimoji="0" lang="tr-T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</a:p>
        </p:txBody>
      </p:sp>
      <p:sp>
        <p:nvSpPr>
          <p:cNvPr id="517164" name="TextBox 43"/>
          <p:cNvSpPr txBox="1">
            <a:spLocks noChangeArrowheads="1"/>
          </p:cNvSpPr>
          <p:nvPr/>
        </p:nvSpPr>
        <p:spPr bwMode="auto">
          <a:xfrm>
            <a:off x="6642100" y="3476625"/>
            <a:ext cx="1000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</a:t>
            </a: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 </a:t>
            </a:r>
            <a:r>
              <a:rPr kumimoji="0" lang="tr-TR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,y</a:t>
            </a:r>
            <a:r>
              <a:rPr kumimoji="0" lang="tr-T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</a:t>
            </a:r>
            <a:r>
              <a:rPr kumimoji="0" lang="tr-TR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</a:p>
        </p:txBody>
      </p:sp>
      <p:sp>
        <p:nvSpPr>
          <p:cNvPr id="2" name="Rechteck 1"/>
          <p:cNvSpPr/>
          <p:nvPr/>
        </p:nvSpPr>
        <p:spPr>
          <a:xfrm>
            <a:off x="535781" y="5518150"/>
            <a:ext cx="83224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point (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xw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 in a world-coordinate clipping window is mapped to viewport coordinates (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xv,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yv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), within a unit square, so that the relative positions of the two points in their respective rectangles are the same.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6" name="Grafik 8">
            <a:extLst>
              <a:ext uri="{FF2B5EF4-FFF2-40B4-BE49-F238E27FC236}">
                <a16:creationId xmlns:a16="http://schemas.microsoft.com/office/drawing/2014/main" id="{2B38A043-C749-4D9C-8EC8-7F591FF727D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47" name="Grafik 9">
            <a:extLst>
              <a:ext uri="{FF2B5EF4-FFF2-40B4-BE49-F238E27FC236}">
                <a16:creationId xmlns:a16="http://schemas.microsoft.com/office/drawing/2014/main" id="{D1427CA2-2ABA-463C-B6A1-03283851F12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5AA0BF0-7293-4FA0-B521-B487C204E1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90972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 sz="4000" b="1"/>
              <a:t>Mapping the Clipping Window into a Normalized Window</a:t>
            </a:r>
            <a:endParaRPr lang="en-US" sz="4000" b="1"/>
          </a:p>
        </p:txBody>
      </p:sp>
      <p:sp>
        <p:nvSpPr>
          <p:cNvPr id="518147" name="Content Placeholder 114"/>
          <p:cNvSpPr>
            <a:spLocks noGrp="1"/>
          </p:cNvSpPr>
          <p:nvPr>
            <p:ph sz="quarter" idx="4294967295"/>
          </p:nvPr>
        </p:nvSpPr>
        <p:spPr>
          <a:xfrm>
            <a:off x="468313" y="1628775"/>
            <a:ext cx="8201025" cy="806450"/>
          </a:xfrm>
        </p:spPr>
        <p:txBody>
          <a:bodyPr/>
          <a:lstStyle/>
          <a:p>
            <a:pPr marL="273050" indent="-273050"/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To transform the world-coordinate point into the same relative position within the viewport, we r</a:t>
            </a:r>
            <a:r>
              <a:rPr lang="de-DE" dirty="0">
                <a:solidFill>
                  <a:schemeClr val="bg1"/>
                </a:solidFill>
                <a:cs typeface="Times New Roman" pitchFamily="18" charset="0"/>
              </a:rPr>
              <a:t>e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quire that</a:t>
            </a:r>
            <a:r>
              <a:rPr lang="tr-T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1447800" y="3124199"/>
          <a:ext cx="6934200" cy="3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1" name="Formel" r:id="rId3" imgW="1688760" imgH="1117440" progId="Equation.3">
                  <p:embed/>
                </p:oleObj>
              </mc:Choice>
              <mc:Fallback>
                <p:oleObj name="Formel" r:id="rId3" imgW="1688760" imgH="111744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3124199"/>
                        <a:ext cx="6934200" cy="3176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B77A1372-F168-4ADC-AA1D-5F8BA383781C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B38213C7-EBD6-41F3-BF1C-E1511F3F85B5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CBC242F-47E1-47DC-AAA0-45B4C7541C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733191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 sz="4000" b="1" dirty="0"/>
              <a:t>Mapping the Clipping Window into a Normalized Window</a:t>
            </a:r>
            <a:endParaRPr lang="en-US" sz="4000" b="1" dirty="0"/>
          </a:p>
        </p:txBody>
      </p:sp>
      <p:sp>
        <p:nvSpPr>
          <p:cNvPr id="519171" name="Content Placeholder 114"/>
          <p:cNvSpPr>
            <a:spLocks noGrp="1"/>
          </p:cNvSpPr>
          <p:nvPr>
            <p:ph sz="quarter" idx="4294967295"/>
          </p:nvPr>
        </p:nvSpPr>
        <p:spPr>
          <a:xfrm>
            <a:off x="457200" y="1600200"/>
            <a:ext cx="8201025" cy="806450"/>
          </a:xfrm>
        </p:spPr>
        <p:txBody>
          <a:bodyPr/>
          <a:lstStyle/>
          <a:p>
            <a:pPr marL="273050" indent="-273050"/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Sol</a:t>
            </a:r>
            <a:r>
              <a:rPr lang="de-DE" dirty="0">
                <a:solidFill>
                  <a:schemeClr val="bg1"/>
                </a:solidFill>
                <a:cs typeface="Times New Roman" pitchFamily="18" charset="0"/>
              </a:rPr>
              <a:t>v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ing these equations for the viewport position </a:t>
            </a:r>
            <a:r>
              <a:rPr lang="tr-TR" i="1" dirty="0">
                <a:solidFill>
                  <a:schemeClr val="bg1"/>
                </a:solidFill>
                <a:cs typeface="Times New Roman" pitchFamily="18" charset="0"/>
              </a:rPr>
              <a:t>(x</a:t>
            </a:r>
            <a:r>
              <a:rPr lang="tr-TR" i="1" baseline="-25000" dirty="0">
                <a:solidFill>
                  <a:schemeClr val="bg1"/>
                </a:solidFill>
                <a:cs typeface="Times New Roman" pitchFamily="18" charset="0"/>
              </a:rPr>
              <a:t>v</a:t>
            </a:r>
            <a:r>
              <a:rPr lang="tr-TR" i="1" dirty="0">
                <a:solidFill>
                  <a:schemeClr val="bg1"/>
                </a:solidFill>
                <a:cs typeface="Times New Roman" pitchFamily="18" charset="0"/>
              </a:rPr>
              <a:t> ,y</a:t>
            </a:r>
            <a:r>
              <a:rPr lang="tr-TR" i="1" baseline="-25000" dirty="0">
                <a:solidFill>
                  <a:schemeClr val="bg1"/>
                </a:solidFill>
                <a:cs typeface="Times New Roman" pitchFamily="18" charset="0"/>
              </a:rPr>
              <a:t>v</a:t>
            </a:r>
            <a:r>
              <a:rPr lang="tr-TR" i="1" dirty="0">
                <a:solidFill>
                  <a:schemeClr val="bg1"/>
                </a:solidFill>
                <a:cs typeface="Times New Roman" pitchFamily="18" charset="0"/>
              </a:rPr>
              <a:t>)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533400" y="2819400"/>
          <a:ext cx="2878667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6" name="Formel" r:id="rId3" imgW="863280" imgH="457200" progId="Equation.3">
                  <p:embed/>
                </p:oleObj>
              </mc:Choice>
              <mc:Fallback>
                <p:oleObj name="Formel" r:id="rId3" imgW="863280" imgH="45720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2819400"/>
                        <a:ext cx="2878667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/>
          </p:nvPr>
        </p:nvGraphicFramePr>
        <p:xfrm>
          <a:off x="3733800" y="2362199"/>
          <a:ext cx="4953000" cy="44510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7" name="Formel" r:id="rId5" imgW="1625400" imgH="1777680" progId="Equation.3">
                  <p:embed/>
                </p:oleObj>
              </mc:Choice>
              <mc:Fallback>
                <p:oleObj name="Formel" r:id="rId5" imgW="1625400" imgH="1777680" progId="Equation.3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33800" y="2362199"/>
                        <a:ext cx="4953000" cy="44510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9945644F-B4AC-4BD5-A411-CCA59BE21E48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28A2FBC6-89EB-4A8D-911B-7646C9D7AE20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979BCD-B43F-45C1-8D0B-6468CCCB81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199390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 sz="4000" b="1"/>
              <a:t>Mapping the Clipping Window into a Normalized Window</a:t>
            </a:r>
            <a:endParaRPr lang="en-US" sz="4000" b="1"/>
          </a:p>
        </p:txBody>
      </p:sp>
      <p:sp>
        <p:nvSpPr>
          <p:cNvPr id="520195" name="Content Placeholder 114"/>
          <p:cNvSpPr>
            <a:spLocks noGrp="1"/>
          </p:cNvSpPr>
          <p:nvPr>
            <p:ph sz="quarter" idx="4294967295"/>
          </p:nvPr>
        </p:nvSpPr>
        <p:spPr>
          <a:xfrm>
            <a:off x="457200" y="1676400"/>
            <a:ext cx="8201025" cy="806450"/>
          </a:xfrm>
        </p:spPr>
        <p:txBody>
          <a:bodyPr/>
          <a:lstStyle/>
          <a:p>
            <a:pPr marL="273050" indent="-273050"/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Using the matrix notation we have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/>
          </p:nvPr>
        </p:nvGraphicFramePr>
        <p:xfrm>
          <a:off x="609600" y="2362200"/>
          <a:ext cx="32004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0" name="Formel" r:id="rId3" imgW="1638000" imgH="1447560" progId="Equation.3">
                  <p:embed/>
                </p:oleObj>
              </mc:Choice>
              <mc:Fallback>
                <p:oleObj name="Formel" r:id="rId3" imgW="1638000" imgH="1447560" progId="Equation.3">
                  <p:embed/>
                  <p:pic>
                    <p:nvPicPr>
                      <p:cNvPr id="2" name="Objek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2362200"/>
                        <a:ext cx="3200400" cy="3581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kt 2"/>
          <p:cNvGraphicFramePr>
            <a:graphicFrameLocks noChangeAspect="1"/>
          </p:cNvGraphicFramePr>
          <p:nvPr>
            <p:extLst/>
          </p:nvPr>
        </p:nvGraphicFramePr>
        <p:xfrm>
          <a:off x="4038601" y="3581400"/>
          <a:ext cx="507386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1" name="Formel" r:id="rId5" imgW="2387520" imgH="736560" progId="Equation.3">
                  <p:embed/>
                </p:oleObj>
              </mc:Choice>
              <mc:Fallback>
                <p:oleObj name="Formel" r:id="rId5" imgW="2387520" imgH="736560" progId="Equation.3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38601" y="3581400"/>
                        <a:ext cx="5073868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803E7B3F-4AED-4228-B7D5-D3D8CC68C919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FE4401B1-2564-48FE-AAAD-2DEB851C3684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7AB487-D707-4111-9FBB-EA98A606D5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1020086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588963"/>
          </a:xfrm>
        </p:spPr>
        <p:txBody>
          <a:bodyPr/>
          <a:lstStyle/>
          <a:p>
            <a:r>
              <a:rPr lang="tr-TR" b="1" dirty="0"/>
              <a:t>World Coordinates to Viewport Coordinates</a:t>
            </a:r>
            <a:endParaRPr lang="en-US" b="1" dirty="0"/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16865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tr-TR" dirty="0">
                <a:solidFill>
                  <a:schemeClr val="bg1"/>
                </a:solidFill>
              </a:rPr>
              <a:t>Scale the clipping window to the size of the viewport using a fixed point position of </a:t>
            </a:r>
            <a:r>
              <a:rPr lang="tr-TR" i="1" dirty="0">
                <a:solidFill>
                  <a:schemeClr val="bg1"/>
                </a:solidFill>
              </a:rPr>
              <a:t>(xw</a:t>
            </a:r>
            <a:r>
              <a:rPr lang="tr-TR" i="1" baseline="-25000" dirty="0">
                <a:solidFill>
                  <a:schemeClr val="bg1"/>
                </a:solidFill>
              </a:rPr>
              <a:t>min</a:t>
            </a:r>
            <a:r>
              <a:rPr lang="tr-TR" i="1" dirty="0">
                <a:solidFill>
                  <a:schemeClr val="bg1"/>
                </a:solidFill>
              </a:rPr>
              <a:t>, yw</a:t>
            </a:r>
            <a:r>
              <a:rPr lang="tr-TR" i="1" baseline="-25000" dirty="0">
                <a:solidFill>
                  <a:schemeClr val="bg1"/>
                </a:solidFill>
              </a:rPr>
              <a:t>min</a:t>
            </a:r>
            <a:r>
              <a:rPr lang="tr-TR" i="1" dirty="0">
                <a:solidFill>
                  <a:schemeClr val="bg1"/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>
                <a:solidFill>
                  <a:schemeClr val="bg1"/>
                </a:solidFill>
              </a:rPr>
              <a:t>Translate </a:t>
            </a:r>
            <a:r>
              <a:rPr lang="tr-TR" i="1" dirty="0">
                <a:solidFill>
                  <a:schemeClr val="bg1"/>
                </a:solidFill>
              </a:rPr>
              <a:t>(xw</a:t>
            </a:r>
            <a:r>
              <a:rPr lang="tr-TR" i="1" baseline="-25000" dirty="0">
                <a:solidFill>
                  <a:schemeClr val="bg1"/>
                </a:solidFill>
              </a:rPr>
              <a:t>min</a:t>
            </a:r>
            <a:r>
              <a:rPr lang="tr-TR" i="1" dirty="0">
                <a:solidFill>
                  <a:schemeClr val="bg1"/>
                </a:solidFill>
              </a:rPr>
              <a:t>, yw</a:t>
            </a:r>
            <a:r>
              <a:rPr lang="tr-TR" i="1" baseline="-25000" dirty="0">
                <a:solidFill>
                  <a:schemeClr val="bg1"/>
                </a:solidFill>
              </a:rPr>
              <a:t>min</a:t>
            </a:r>
            <a:r>
              <a:rPr lang="tr-TR" i="1" dirty="0">
                <a:solidFill>
                  <a:schemeClr val="bg1"/>
                </a:solidFill>
              </a:rPr>
              <a:t>) </a:t>
            </a:r>
            <a:r>
              <a:rPr lang="tr-TR" dirty="0">
                <a:solidFill>
                  <a:schemeClr val="bg1"/>
                </a:solidFill>
              </a:rPr>
              <a:t>to </a:t>
            </a:r>
            <a:r>
              <a:rPr lang="tr-TR" i="1" dirty="0">
                <a:solidFill>
                  <a:schemeClr val="bg1"/>
                </a:solidFill>
              </a:rPr>
              <a:t>(xv</a:t>
            </a:r>
            <a:r>
              <a:rPr lang="tr-TR" i="1" baseline="-25000" dirty="0">
                <a:solidFill>
                  <a:schemeClr val="bg1"/>
                </a:solidFill>
              </a:rPr>
              <a:t>min</a:t>
            </a:r>
            <a:r>
              <a:rPr lang="tr-TR" i="1" dirty="0">
                <a:solidFill>
                  <a:schemeClr val="bg1"/>
                </a:solidFill>
              </a:rPr>
              <a:t>, yv</a:t>
            </a:r>
            <a:r>
              <a:rPr lang="tr-TR" i="1" baseline="-25000" dirty="0">
                <a:solidFill>
                  <a:schemeClr val="bg1"/>
                </a:solidFill>
              </a:rPr>
              <a:t>min</a:t>
            </a:r>
            <a:r>
              <a:rPr lang="tr-TR" i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FC971D2-2BFF-4718-A5C6-AE4D8C89079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2FCD700-ED21-4440-BC29-2A042DB43F1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E93F0CD-AE43-45C4-A910-F39E7328A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428497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7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7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6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 sz="4000" b="1">
                <a:cs typeface="Times New Roman" pitchFamily="18" charset="0"/>
              </a:rPr>
              <a:t>2D </a:t>
            </a:r>
            <a:r>
              <a:rPr lang="de-DE" sz="4000" b="1">
                <a:cs typeface="Times New Roman" pitchFamily="18" charset="0"/>
              </a:rPr>
              <a:t>V</a:t>
            </a:r>
            <a:r>
              <a:rPr lang="tr-TR" sz="4000" b="1">
                <a:cs typeface="Times New Roman" pitchFamily="18" charset="0"/>
              </a:rPr>
              <a:t>iewing </a:t>
            </a:r>
            <a:r>
              <a:rPr lang="de-DE" sz="4000" b="1">
                <a:cs typeface="Times New Roman" pitchFamily="18" charset="0"/>
              </a:rPr>
              <a:t>T</a:t>
            </a:r>
            <a:r>
              <a:rPr lang="tr-TR" sz="4000" b="1">
                <a:cs typeface="Times New Roman" pitchFamily="18" charset="0"/>
              </a:rPr>
              <a:t>ransformation </a:t>
            </a:r>
            <a:r>
              <a:rPr lang="de-DE" sz="4000" b="1">
                <a:cs typeface="Times New Roman" pitchFamily="18" charset="0"/>
              </a:rPr>
              <a:t>P</a:t>
            </a:r>
            <a:r>
              <a:rPr lang="tr-TR" sz="4000" b="1">
                <a:cs typeface="Times New Roman" pitchFamily="18" charset="0"/>
              </a:rPr>
              <a:t>ipeline</a:t>
            </a:r>
            <a:endParaRPr lang="en-US" sz="4000" b="1">
              <a:cs typeface="Times New Roman" pitchFamily="18" charset="0"/>
            </a:endParaRPr>
          </a:p>
        </p:txBody>
      </p:sp>
      <p:sp>
        <p:nvSpPr>
          <p:cNvPr id="5140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84313"/>
            <a:ext cx="8966200" cy="4343400"/>
          </a:xfrm>
          <a:noFill/>
        </p:spPr>
        <p:txBody>
          <a:bodyPr lIns="92075" tIns="46038" rIns="92075" bIns="46038"/>
          <a:lstStyle/>
          <a:p>
            <a:pPr marL="547688" lvl="1" indent="-273050">
              <a:buFontTx/>
              <a:buNone/>
            </a:pPr>
            <a:r>
              <a:rPr lang="tr-TR"/>
              <a:t> </a:t>
            </a:r>
            <a:endParaRPr lang="en-US"/>
          </a:p>
        </p:txBody>
      </p:sp>
      <p:sp>
        <p:nvSpPr>
          <p:cNvPr id="514052" name="Rectangle 4"/>
          <p:cNvSpPr>
            <a:spLocks noChangeArrowheads="1"/>
          </p:cNvSpPr>
          <p:nvPr/>
        </p:nvSpPr>
        <p:spPr bwMode="auto">
          <a:xfrm>
            <a:off x="611188" y="2636838"/>
            <a:ext cx="1295400" cy="20891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Construct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world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coordinates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514053" name="AutoShape 5"/>
          <p:cNvSpPr>
            <a:spLocks noChangeArrowheads="1"/>
          </p:cNvSpPr>
          <p:nvPr/>
        </p:nvSpPr>
        <p:spPr bwMode="auto">
          <a:xfrm>
            <a:off x="2051050" y="3644900"/>
            <a:ext cx="288925" cy="36036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4054" name="Rectangle 6"/>
          <p:cNvSpPr>
            <a:spLocks noChangeArrowheads="1"/>
          </p:cNvSpPr>
          <p:nvPr/>
        </p:nvSpPr>
        <p:spPr bwMode="auto">
          <a:xfrm>
            <a:off x="2484438" y="2565400"/>
            <a:ext cx="1584325" cy="23050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Convert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world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coordinates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viewing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coordinates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514055" name="AutoShape 7"/>
          <p:cNvSpPr>
            <a:spLocks noChangeArrowheads="1"/>
          </p:cNvSpPr>
          <p:nvPr/>
        </p:nvSpPr>
        <p:spPr bwMode="auto">
          <a:xfrm>
            <a:off x="4211638" y="3573463"/>
            <a:ext cx="360362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4056" name="Rectangle 8"/>
          <p:cNvSpPr>
            <a:spLocks noChangeArrowheads="1"/>
          </p:cNvSpPr>
          <p:nvPr/>
        </p:nvSpPr>
        <p:spPr bwMode="auto">
          <a:xfrm>
            <a:off x="4643438" y="2420938"/>
            <a:ext cx="1657350" cy="25209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Transform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viewing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coordinates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normalized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viewing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coordinates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514057" name="AutoShape 9"/>
          <p:cNvSpPr>
            <a:spLocks noChangeArrowheads="1"/>
          </p:cNvSpPr>
          <p:nvPr/>
        </p:nvSpPr>
        <p:spPr bwMode="auto">
          <a:xfrm>
            <a:off x="6443663" y="3573463"/>
            <a:ext cx="287337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4058" name="Rectangle 10"/>
          <p:cNvSpPr>
            <a:spLocks noChangeArrowheads="1"/>
          </p:cNvSpPr>
          <p:nvPr/>
        </p:nvSpPr>
        <p:spPr bwMode="auto">
          <a:xfrm>
            <a:off x="6948488" y="2420938"/>
            <a:ext cx="1511300" cy="2447925"/>
          </a:xfrm>
          <a:prstGeom prst="rect">
            <a:avLst/>
          </a:prstGeom>
          <a:solidFill>
            <a:srgbClr val="FFFF00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Map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Normalized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viewport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device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coordinates</a:t>
            </a:r>
            <a:r>
              <a:rPr kumimoji="0" lang="tr-TR" sz="1600" b="1" i="1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endParaRPr kumimoji="0" lang="en-US" sz="1600" b="1" i="1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2" name="Grafik 8">
            <a:extLst>
              <a:ext uri="{FF2B5EF4-FFF2-40B4-BE49-F238E27FC236}">
                <a16:creationId xmlns:a16="http://schemas.microsoft.com/office/drawing/2014/main" id="{DB445891-655E-48F6-8584-4A7505B52B8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3" name="Grafik 9">
            <a:extLst>
              <a:ext uri="{FF2B5EF4-FFF2-40B4-BE49-F238E27FC236}">
                <a16:creationId xmlns:a16="http://schemas.microsoft.com/office/drawing/2014/main" id="{16296938-7B85-416D-9A0D-249DC0A0CD8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F33A54C-FBD2-4BB0-B459-204FA5F56D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69330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4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4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14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4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51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1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514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514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2" grpId="0" animBg="1"/>
      <p:bldP spid="514053" grpId="0" animBg="1"/>
      <p:bldP spid="514054" grpId="0" animBg="1"/>
      <p:bldP spid="514055" grpId="0" animBg="1"/>
      <p:bldP spid="514056" grpId="0" animBg="1"/>
      <p:bldP spid="514057" grpId="0" animBg="1"/>
      <p:bldP spid="51405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588963"/>
          </a:xfrm>
        </p:spPr>
        <p:txBody>
          <a:bodyPr/>
          <a:lstStyle/>
          <a:p>
            <a:r>
              <a:rPr lang="en-US" b="1" dirty="0"/>
              <a:t>OpenGL 2D viewing functions</a:t>
            </a: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378450"/>
          </a:xfrm>
        </p:spPr>
        <p:txBody>
          <a:bodyPr/>
          <a:lstStyle/>
          <a:p>
            <a:r>
              <a:rPr lang="tr-TR" dirty="0">
                <a:solidFill>
                  <a:schemeClr val="bg1"/>
                </a:solidFill>
              </a:rPr>
              <a:t>Remember: OpenGL doesn’t directly support 2D</a:t>
            </a:r>
          </a:p>
          <a:p>
            <a:r>
              <a:rPr lang="en-US" dirty="0">
                <a:solidFill>
                  <a:schemeClr val="bg1"/>
                </a:solidFill>
              </a:rPr>
              <a:t>Projection mode</a:t>
            </a:r>
          </a:p>
          <a:p>
            <a:pPr lvl="1"/>
            <a:r>
              <a:rPr lang="en-US" dirty="0" err="1"/>
              <a:t>glMatrixMode</a:t>
            </a:r>
            <a:r>
              <a:rPr lang="en-US" dirty="0"/>
              <a:t> (GL_PROJECTION)</a:t>
            </a:r>
          </a:p>
          <a:p>
            <a:pPr lvl="1"/>
            <a:r>
              <a:rPr lang="en-US" dirty="0" err="1"/>
              <a:t>glLoadIdentity</a:t>
            </a:r>
            <a:r>
              <a:rPr lang="en-US" dirty="0"/>
              <a:t>()</a:t>
            </a:r>
          </a:p>
          <a:p>
            <a:r>
              <a:rPr lang="en-US" dirty="0">
                <a:solidFill>
                  <a:schemeClr val="bg1"/>
                </a:solidFill>
              </a:rPr>
              <a:t>GLU Clipping window function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Orthogonal projection </a:t>
            </a:r>
            <a:br>
              <a:rPr lang="en-US" dirty="0"/>
            </a:br>
            <a:r>
              <a:rPr lang="en-US" dirty="0"/>
              <a:t>gluOrtho2D (</a:t>
            </a:r>
            <a:r>
              <a:rPr lang="en-US" dirty="0" err="1"/>
              <a:t>xwmin</a:t>
            </a:r>
            <a:r>
              <a:rPr lang="en-US" dirty="0"/>
              <a:t>, </a:t>
            </a:r>
            <a:r>
              <a:rPr lang="en-US" dirty="0" err="1"/>
              <a:t>xwmax</a:t>
            </a:r>
            <a:r>
              <a:rPr lang="en-US" dirty="0"/>
              <a:t>, </a:t>
            </a:r>
            <a:r>
              <a:rPr lang="en-US" dirty="0" err="1"/>
              <a:t>ywmin</a:t>
            </a:r>
            <a:r>
              <a:rPr lang="en-US" dirty="0"/>
              <a:t>, </a:t>
            </a:r>
            <a:r>
              <a:rPr lang="en-US" dirty="0" err="1"/>
              <a:t>ywmax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If we do not specify a clipping window, the default coordinates are </a:t>
            </a:r>
          </a:p>
          <a:p>
            <a:pPr lvl="1">
              <a:buFont typeface="Tahoma" pitchFamily="34" charset="0"/>
              <a:buNone/>
            </a:pPr>
            <a:r>
              <a:rPr lang="en-US" dirty="0"/>
              <a:t>		(</a:t>
            </a:r>
            <a:r>
              <a:rPr lang="en-US" dirty="0" err="1"/>
              <a:t>xw</a:t>
            </a:r>
            <a:r>
              <a:rPr lang="en-US" baseline="-25000" dirty="0" err="1"/>
              <a:t>min</a:t>
            </a:r>
            <a:r>
              <a:rPr lang="en-US" dirty="0"/>
              <a:t>, </a:t>
            </a:r>
            <a:r>
              <a:rPr lang="en-US" dirty="0" err="1"/>
              <a:t>yw</a:t>
            </a:r>
            <a:r>
              <a:rPr lang="en-US" baseline="-25000" dirty="0" err="1"/>
              <a:t>min</a:t>
            </a:r>
            <a:r>
              <a:rPr lang="en-US" dirty="0"/>
              <a:t>)=(-1.0,-1.0)	 </a:t>
            </a:r>
            <a:r>
              <a:rPr lang="en-US" dirty="0">
                <a:solidFill>
                  <a:schemeClr val="bg1"/>
                </a:solidFill>
              </a:rPr>
              <a:t>and</a:t>
            </a:r>
            <a:r>
              <a:rPr lang="en-US" dirty="0"/>
              <a:t> 		(</a:t>
            </a:r>
            <a:r>
              <a:rPr lang="en-US" dirty="0" err="1"/>
              <a:t>xw</a:t>
            </a:r>
            <a:r>
              <a:rPr lang="en-US" baseline="-25000" dirty="0" err="1"/>
              <a:t>max</a:t>
            </a:r>
            <a:r>
              <a:rPr lang="en-US" dirty="0" err="1"/>
              <a:t>,yw</a:t>
            </a:r>
            <a:r>
              <a:rPr lang="en-US" baseline="-25000" dirty="0" err="1"/>
              <a:t>max</a:t>
            </a:r>
            <a:r>
              <a:rPr lang="en-US" dirty="0"/>
              <a:t>) = (1.0,1.0)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5B96E44B-0975-4429-A174-6A660A4F79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A053796-A303-4C08-81D1-963F9CEA6AB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F157FB9-DF3B-4A29-BEAD-1CDF332CB2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4458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7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7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7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7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47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47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47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7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476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476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476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476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476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476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6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588963"/>
          </a:xfrm>
        </p:spPr>
        <p:txBody>
          <a:bodyPr/>
          <a:lstStyle/>
          <a:p>
            <a:r>
              <a:rPr lang="en-US" b="1" dirty="0"/>
              <a:t>OpenGL 2D viewing functions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77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54025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Viewport</a:t>
            </a:r>
          </a:p>
          <a:p>
            <a:pPr lvl="1"/>
            <a:r>
              <a:rPr lang="en-US" dirty="0" err="1"/>
              <a:t>glViewport</a:t>
            </a:r>
            <a:r>
              <a:rPr lang="en-US" dirty="0"/>
              <a:t> (</a:t>
            </a:r>
            <a:r>
              <a:rPr lang="en-US" dirty="0" err="1"/>
              <a:t>xvmin</a:t>
            </a:r>
            <a:r>
              <a:rPr lang="en-US" dirty="0"/>
              <a:t>, </a:t>
            </a:r>
            <a:r>
              <a:rPr lang="en-US" dirty="0" err="1"/>
              <a:t>yvmin</a:t>
            </a:r>
            <a:r>
              <a:rPr lang="en-US" dirty="0"/>
              <a:t>, </a:t>
            </a:r>
            <a:r>
              <a:rPr lang="en-US" dirty="0" err="1"/>
              <a:t>vpwidth</a:t>
            </a:r>
            <a:r>
              <a:rPr lang="en-US" dirty="0"/>
              <a:t>, </a:t>
            </a:r>
            <a:r>
              <a:rPr lang="en-US" dirty="0" err="1"/>
              <a:t>vpHeight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>
                <a:solidFill>
                  <a:schemeClr val="bg1"/>
                </a:solidFill>
              </a:rPr>
              <a:t>default is size of the display window</a:t>
            </a:r>
          </a:p>
          <a:p>
            <a:pPr lvl="2"/>
            <a:r>
              <a:rPr lang="en-US" dirty="0" err="1"/>
              <a:t>xvmin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and</a:t>
            </a:r>
            <a:r>
              <a:rPr lang="en-US" dirty="0"/>
              <a:t> </a:t>
            </a:r>
            <a:r>
              <a:rPr lang="en-US" dirty="0" err="1"/>
              <a:t>yvmin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are the positions of the lower-left cornet of the viewport</a:t>
            </a:r>
          </a:p>
          <a:p>
            <a:pPr lvl="2"/>
            <a:r>
              <a:rPr lang="en-US" dirty="0" err="1"/>
              <a:t>vpwidth</a:t>
            </a:r>
            <a:r>
              <a:rPr lang="en-US" dirty="0"/>
              <a:t>, </a:t>
            </a:r>
            <a:r>
              <a:rPr lang="en-US" dirty="0" err="1"/>
              <a:t>vpHeight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are the pixel width and height of the viewport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If we do not use </a:t>
            </a:r>
            <a:r>
              <a:rPr lang="en-US" dirty="0" err="1"/>
              <a:t>glViewport</a:t>
            </a:r>
            <a:r>
              <a:rPr lang="en-US" dirty="0">
                <a:solidFill>
                  <a:schemeClr val="bg1"/>
                </a:solidFill>
              </a:rPr>
              <a:t>, the default viewport size and position are the same as the display window</a:t>
            </a:r>
          </a:p>
          <a:p>
            <a:pPr>
              <a:buFontTx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1BC0EC8-D032-4C2B-8306-00B06770D60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45E01CF-E359-48C8-85BC-D323BC5003B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EEA6E9C-3C56-49E8-8B18-7156ACCBD2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64651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7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7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77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77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77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77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77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OpenGL 2D viewing program example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114800"/>
          </a:xfrm>
        </p:spPr>
        <p:txBody>
          <a:bodyPr/>
          <a:lstStyle/>
          <a:p>
            <a:r>
              <a:rPr lang="tr-TR" dirty="0"/>
              <a:t>ch8ViewingProgram2D</a:t>
            </a:r>
            <a:r>
              <a:rPr lang="en-US" dirty="0"/>
              <a:t>.</a:t>
            </a:r>
            <a:r>
              <a:rPr lang="en-US" dirty="0" err="1"/>
              <a:t>cpp</a:t>
            </a:r>
            <a:endParaRPr lang="en-US" dirty="0"/>
          </a:p>
        </p:txBody>
      </p:sp>
      <p:pic>
        <p:nvPicPr>
          <p:cNvPr id="4782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492375"/>
            <a:ext cx="748982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94514B6C-63F7-4ABC-9482-80FBC50C246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E9676019-CFA4-42C7-BBE0-06F736482B4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0B6DDFB-ACB4-4F68-ADEF-AA9674435B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690940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636587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Clipping</a:t>
            </a:r>
          </a:p>
        </p:txBody>
      </p:sp>
      <p:sp>
        <p:nvSpPr>
          <p:cNvPr id="521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350838" indent="-350838"/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We</a:t>
            </a:r>
            <a:r>
              <a:rPr lang="en-US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’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ve been assuming that all primitives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(lines, triangles, polygons) lie entirely within the viewport </a:t>
            </a:r>
          </a:p>
          <a:p>
            <a:pPr marL="350838" indent="-350838"/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In general, this assumption will not hold:</a:t>
            </a:r>
          </a:p>
        </p:txBody>
      </p:sp>
      <p:sp>
        <p:nvSpPr>
          <p:cNvPr id="231428" name="Rectangle 4"/>
          <p:cNvSpPr>
            <a:spLocks noChangeAspect="1" noChangeArrowheads="1"/>
          </p:cNvSpPr>
          <p:nvPr/>
        </p:nvSpPr>
        <p:spPr bwMode="auto">
          <a:xfrm>
            <a:off x="2362200" y="4068763"/>
            <a:ext cx="2971800" cy="1714500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31429" name="Line 5"/>
          <p:cNvSpPr>
            <a:spLocks noChangeAspect="1" noChangeShapeType="1"/>
          </p:cNvSpPr>
          <p:nvPr/>
        </p:nvSpPr>
        <p:spPr bwMode="auto">
          <a:xfrm flipV="1">
            <a:off x="3502025" y="4232275"/>
            <a:ext cx="3187700" cy="3984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1430" name="Line 6"/>
          <p:cNvSpPr>
            <a:spLocks noChangeAspect="1" noChangeShapeType="1"/>
          </p:cNvSpPr>
          <p:nvPr/>
        </p:nvSpPr>
        <p:spPr bwMode="auto">
          <a:xfrm>
            <a:off x="1843088" y="5053013"/>
            <a:ext cx="1855787" cy="9556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1431" name="Line 7"/>
          <p:cNvSpPr>
            <a:spLocks noChangeAspect="1" noChangeShapeType="1"/>
          </p:cNvSpPr>
          <p:nvPr/>
        </p:nvSpPr>
        <p:spPr bwMode="auto">
          <a:xfrm flipV="1">
            <a:off x="5546725" y="4745038"/>
            <a:ext cx="936625" cy="137318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A8BDC68-AB31-4E3E-BD7B-41BF174C9D2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917CAF6-EBEB-4D94-B3BE-430CD84ED2A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CDC7280-2DF1-48E8-B702-C5FF7CBB54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424472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21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21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21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21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219" grpId="0" build="p"/>
      <p:bldP spid="231428" grpId="0" animBg="1" autoUpdateAnimBg="0"/>
      <p:bldP spid="231429" grpId="0" animBg="1"/>
      <p:bldP spid="231430" grpId="0" animBg="1"/>
      <p:bldP spid="23143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12787"/>
          </a:xfrm>
        </p:spPr>
        <p:txBody>
          <a:bodyPr anchor="b"/>
          <a:lstStyle/>
          <a:p>
            <a:r>
              <a:rPr lang="en-US" b="1" dirty="0"/>
              <a:t>Clipping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22243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214313" y="1500188"/>
            <a:ext cx="8504237" cy="1143000"/>
          </a:xfrm>
        </p:spPr>
        <p:txBody>
          <a:bodyPr/>
          <a:lstStyle/>
          <a:p>
            <a:pPr marL="273050" indent="-273050"/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Analytically calculating the portions of primitives within the viewport</a:t>
            </a:r>
          </a:p>
        </p:txBody>
      </p:sp>
      <p:grpSp>
        <p:nvGrpSpPr>
          <p:cNvPr id="522244" name="Group 10"/>
          <p:cNvGrpSpPr>
            <a:grpSpLocks/>
          </p:cNvGrpSpPr>
          <p:nvPr/>
        </p:nvGrpSpPr>
        <p:grpSpPr bwMode="auto">
          <a:xfrm>
            <a:off x="1643063" y="3643313"/>
            <a:ext cx="5357812" cy="2214562"/>
            <a:chOff x="1843088" y="3632200"/>
            <a:chExt cx="6310312" cy="2768600"/>
          </a:xfrm>
        </p:grpSpPr>
        <p:grpSp>
          <p:nvGrpSpPr>
            <p:cNvPr id="522245" name="Group 2"/>
            <p:cNvGrpSpPr>
              <a:grpSpLocks/>
            </p:cNvGrpSpPr>
            <p:nvPr/>
          </p:nvGrpSpPr>
          <p:grpSpPr bwMode="auto">
            <a:xfrm>
              <a:off x="1843088" y="3632200"/>
              <a:ext cx="6310312" cy="2768600"/>
              <a:chOff x="1161" y="2288"/>
              <a:chExt cx="3975" cy="1744"/>
            </a:xfrm>
          </p:grpSpPr>
          <p:sp>
            <p:nvSpPr>
              <p:cNvPr id="522246" name="Rectangle 3"/>
              <p:cNvSpPr>
                <a:spLocks noChangeArrowheads="1"/>
              </p:cNvSpPr>
              <p:nvPr/>
            </p:nvSpPr>
            <p:spPr bwMode="auto">
              <a:xfrm>
                <a:off x="1488" y="2288"/>
                <a:ext cx="2496" cy="1440"/>
              </a:xfrm>
              <a:prstGeom prst="rect">
                <a:avLst/>
              </a:prstGeom>
              <a:noFill/>
              <a:ln w="38100">
                <a:solidFill>
                  <a:srgbClr val="00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2247" name="Line 4"/>
              <p:cNvSpPr>
                <a:spLocks noChangeShapeType="1"/>
              </p:cNvSpPr>
              <p:nvPr/>
            </p:nvSpPr>
            <p:spPr bwMode="auto">
              <a:xfrm flipV="1">
                <a:off x="2064" y="2384"/>
                <a:ext cx="3072" cy="384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22248" name="Line 5"/>
              <p:cNvSpPr>
                <a:spLocks noChangeShapeType="1"/>
              </p:cNvSpPr>
              <p:nvPr/>
            </p:nvSpPr>
            <p:spPr bwMode="auto">
              <a:xfrm>
                <a:off x="1161" y="3230"/>
                <a:ext cx="1559" cy="802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522249" name="Line 6"/>
              <p:cNvSpPr>
                <a:spLocks noChangeShapeType="1"/>
              </p:cNvSpPr>
              <p:nvPr/>
            </p:nvSpPr>
            <p:spPr bwMode="auto">
              <a:xfrm flipV="1">
                <a:off x="4130" y="2879"/>
                <a:ext cx="787" cy="1153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22250" name="Line 9"/>
            <p:cNvSpPr>
              <a:spLocks noChangeShapeType="1"/>
            </p:cNvSpPr>
            <p:nvPr/>
          </p:nvSpPr>
          <p:spPr bwMode="auto">
            <a:xfrm flipV="1">
              <a:off x="3276600" y="4013200"/>
              <a:ext cx="3048000" cy="38100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2251" name="Line 10"/>
            <p:cNvSpPr>
              <a:spLocks noChangeShapeType="1"/>
            </p:cNvSpPr>
            <p:nvPr/>
          </p:nvSpPr>
          <p:spPr bwMode="auto">
            <a:xfrm>
              <a:off x="2362200" y="5410200"/>
              <a:ext cx="914400" cy="46990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3" name="Grafik 8">
            <a:extLst>
              <a:ext uri="{FF2B5EF4-FFF2-40B4-BE49-F238E27FC236}">
                <a16:creationId xmlns:a16="http://schemas.microsoft.com/office/drawing/2014/main" id="{C63D88A8-1B39-4569-B6F2-A050526AD0D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" name="Grafik 9">
            <a:extLst>
              <a:ext uri="{FF2B5EF4-FFF2-40B4-BE49-F238E27FC236}">
                <a16:creationId xmlns:a16="http://schemas.microsoft.com/office/drawing/2014/main" id="{C40E6EB7-19CC-4AA2-B355-4278D22E1D8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97E6BDD-B450-42CB-948D-55664EB663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131954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22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22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 b="1" dirty="0"/>
              <a:t>Why </a:t>
            </a:r>
            <a:r>
              <a:rPr lang="en-US" b="1" dirty="0" err="1"/>
              <a:t>World</a:t>
            </a:r>
            <a:r>
              <a:rPr lang="en-US" b="1" dirty="0" err="1">
                <a:sym typeface="Wingdings" pitchFamily="2" charset="2"/>
              </a:rPr>
              <a:t>Camera</a:t>
            </a:r>
            <a:r>
              <a:rPr lang="en-US" b="1" dirty="0">
                <a:sym typeface="Wingdings" pitchFamily="2" charset="2"/>
              </a:rPr>
              <a:t> before clipping?</a:t>
            </a:r>
            <a:endParaRPr lang="en-US" b="1" dirty="0"/>
          </a:p>
        </p:txBody>
      </p:sp>
      <p:grpSp>
        <p:nvGrpSpPr>
          <p:cNvPr id="523267" name="Group 328"/>
          <p:cNvGrpSpPr>
            <a:grpSpLocks/>
          </p:cNvGrpSpPr>
          <p:nvPr/>
        </p:nvGrpSpPr>
        <p:grpSpPr bwMode="auto">
          <a:xfrm>
            <a:off x="230187" y="1466850"/>
            <a:ext cx="8686800" cy="4498975"/>
            <a:chOff x="145" y="924"/>
            <a:chExt cx="5472" cy="2834"/>
          </a:xfrm>
        </p:grpSpPr>
        <p:grpSp>
          <p:nvGrpSpPr>
            <p:cNvPr id="523268" name="Group 3"/>
            <p:cNvGrpSpPr>
              <a:grpSpLocks/>
            </p:cNvGrpSpPr>
            <p:nvPr/>
          </p:nvGrpSpPr>
          <p:grpSpPr bwMode="auto">
            <a:xfrm>
              <a:off x="145" y="1176"/>
              <a:ext cx="5472" cy="2582"/>
              <a:chOff x="144" y="1152"/>
              <a:chExt cx="5472" cy="2582"/>
            </a:xfrm>
          </p:grpSpPr>
          <p:pic>
            <p:nvPicPr>
              <p:cNvPr id="523269" name="Picture 4" descr="camera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" y="1692"/>
                <a:ext cx="639" cy="4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523270" name="Object 2"/>
              <p:cNvGraphicFramePr>
                <a:graphicFrameLocks noChangeAspect="1"/>
              </p:cNvGraphicFramePr>
              <p:nvPr/>
            </p:nvGraphicFramePr>
            <p:xfrm>
              <a:off x="4638" y="1557"/>
              <a:ext cx="978" cy="99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443" name="Clip" r:id="rId4" imgW="4755600" imgH="4827960" progId="MS_ClipArt_Gallery.2">
                      <p:embed/>
                    </p:oleObj>
                  </mc:Choice>
                  <mc:Fallback>
                    <p:oleObj name="Clip" r:id="rId4" imgW="4755600" imgH="4827960" progId="MS_ClipArt_Gallery.2">
                      <p:embed/>
                      <p:pic>
                        <p:nvPicPr>
                          <p:cNvPr id="523270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38" y="1557"/>
                            <a:ext cx="978" cy="99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23271" name="Freeform 6"/>
              <p:cNvSpPr>
                <a:spLocks/>
              </p:cNvSpPr>
              <p:nvPr/>
            </p:nvSpPr>
            <p:spPr bwMode="auto">
              <a:xfrm>
                <a:off x="288" y="1862"/>
                <a:ext cx="240" cy="192"/>
              </a:xfrm>
              <a:custGeom>
                <a:avLst/>
                <a:gdLst>
                  <a:gd name="T0" fmla="*/ 144 w 240"/>
                  <a:gd name="T1" fmla="*/ 192 h 192"/>
                  <a:gd name="T2" fmla="*/ 240 w 240"/>
                  <a:gd name="T3" fmla="*/ 96 h 192"/>
                  <a:gd name="T4" fmla="*/ 96 w 240"/>
                  <a:gd name="T5" fmla="*/ 0 h 192"/>
                  <a:gd name="T6" fmla="*/ 0 w 240"/>
                  <a:gd name="T7" fmla="*/ 96 h 192"/>
                  <a:gd name="T8" fmla="*/ 144 w 240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0"/>
                  <a:gd name="T16" fmla="*/ 0 h 192"/>
                  <a:gd name="T17" fmla="*/ 240 w 240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0" h="192">
                    <a:moveTo>
                      <a:pt x="144" y="192"/>
                    </a:moveTo>
                    <a:lnTo>
                      <a:pt x="240" y="96"/>
                    </a:lnTo>
                    <a:lnTo>
                      <a:pt x="96" y="0"/>
                    </a:lnTo>
                    <a:lnTo>
                      <a:pt x="0" y="96"/>
                    </a:lnTo>
                    <a:lnTo>
                      <a:pt x="144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chemeClr val="tx1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3272" name="Freeform 7"/>
              <p:cNvSpPr>
                <a:spLocks/>
              </p:cNvSpPr>
              <p:nvPr/>
            </p:nvSpPr>
            <p:spPr bwMode="auto">
              <a:xfrm>
                <a:off x="144" y="1862"/>
                <a:ext cx="240" cy="192"/>
              </a:xfrm>
              <a:custGeom>
                <a:avLst/>
                <a:gdLst>
                  <a:gd name="T0" fmla="*/ 0 w 240"/>
                  <a:gd name="T1" fmla="*/ 192 h 192"/>
                  <a:gd name="T2" fmla="*/ 96 w 240"/>
                  <a:gd name="T3" fmla="*/ 96 h 192"/>
                  <a:gd name="T4" fmla="*/ 240 w 240"/>
                  <a:gd name="T5" fmla="*/ 0 h 192"/>
                  <a:gd name="T6" fmla="*/ 144 w 240"/>
                  <a:gd name="T7" fmla="*/ 96 h 192"/>
                  <a:gd name="T8" fmla="*/ 0 w 240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0"/>
                  <a:gd name="T16" fmla="*/ 0 h 192"/>
                  <a:gd name="T17" fmla="*/ 240 w 240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0" h="192">
                    <a:moveTo>
                      <a:pt x="0" y="192"/>
                    </a:moveTo>
                    <a:lnTo>
                      <a:pt x="96" y="96"/>
                    </a:lnTo>
                    <a:lnTo>
                      <a:pt x="240" y="0"/>
                    </a:lnTo>
                    <a:lnTo>
                      <a:pt x="144" y="96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chemeClr val="tx1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3273" name="Freeform 8"/>
              <p:cNvSpPr>
                <a:spLocks/>
              </p:cNvSpPr>
              <p:nvPr/>
            </p:nvSpPr>
            <p:spPr bwMode="auto">
              <a:xfrm>
                <a:off x="384" y="1958"/>
                <a:ext cx="144" cy="240"/>
              </a:xfrm>
              <a:custGeom>
                <a:avLst/>
                <a:gdLst>
                  <a:gd name="T0" fmla="*/ 144 w 144"/>
                  <a:gd name="T1" fmla="*/ 0 h 240"/>
                  <a:gd name="T2" fmla="*/ 96 w 144"/>
                  <a:gd name="T3" fmla="*/ 144 h 240"/>
                  <a:gd name="T4" fmla="*/ 0 w 144"/>
                  <a:gd name="T5" fmla="*/ 240 h 240"/>
                  <a:gd name="T6" fmla="*/ 48 w 144"/>
                  <a:gd name="T7" fmla="*/ 96 h 240"/>
                  <a:gd name="T8" fmla="*/ 144 w 144"/>
                  <a:gd name="T9" fmla="*/ 0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240"/>
                  <a:gd name="T17" fmla="*/ 144 w 144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240">
                    <a:moveTo>
                      <a:pt x="144" y="0"/>
                    </a:moveTo>
                    <a:lnTo>
                      <a:pt x="96" y="144"/>
                    </a:lnTo>
                    <a:lnTo>
                      <a:pt x="0" y="240"/>
                    </a:lnTo>
                    <a:lnTo>
                      <a:pt x="48" y="96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28575">
                <a:solidFill>
                  <a:schemeClr val="tx1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3274" name="AutoShape 9"/>
              <p:cNvSpPr>
                <a:spLocks noChangeArrowheads="1"/>
              </p:cNvSpPr>
              <p:nvPr/>
            </p:nvSpPr>
            <p:spPr bwMode="auto">
              <a:xfrm>
                <a:off x="240" y="2294"/>
                <a:ext cx="336" cy="384"/>
              </a:xfrm>
              <a:prstGeom prst="can">
                <a:avLst>
                  <a:gd name="adj" fmla="val 28571"/>
                </a:avLst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3275" name="AutoShape 10"/>
              <p:cNvSpPr>
                <a:spLocks noChangeArrowheads="1"/>
              </p:cNvSpPr>
              <p:nvPr/>
            </p:nvSpPr>
            <p:spPr bwMode="auto">
              <a:xfrm>
                <a:off x="624" y="2198"/>
                <a:ext cx="288" cy="288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3276" name="Freeform 11"/>
              <p:cNvSpPr>
                <a:spLocks/>
              </p:cNvSpPr>
              <p:nvPr/>
            </p:nvSpPr>
            <p:spPr bwMode="auto">
              <a:xfrm>
                <a:off x="144" y="1958"/>
                <a:ext cx="288" cy="240"/>
              </a:xfrm>
              <a:custGeom>
                <a:avLst/>
                <a:gdLst>
                  <a:gd name="T0" fmla="*/ 48 w 288"/>
                  <a:gd name="T1" fmla="*/ 240 h 240"/>
                  <a:gd name="T2" fmla="*/ 240 w 288"/>
                  <a:gd name="T3" fmla="*/ 240 h 240"/>
                  <a:gd name="T4" fmla="*/ 288 w 288"/>
                  <a:gd name="T5" fmla="*/ 96 h 240"/>
                  <a:gd name="T6" fmla="*/ 144 w 288"/>
                  <a:gd name="T7" fmla="*/ 0 h 240"/>
                  <a:gd name="T8" fmla="*/ 0 w 288"/>
                  <a:gd name="T9" fmla="*/ 96 h 240"/>
                  <a:gd name="T10" fmla="*/ 48 w 288"/>
                  <a:gd name="T11" fmla="*/ 240 h 2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8"/>
                  <a:gd name="T19" fmla="*/ 0 h 240"/>
                  <a:gd name="T20" fmla="*/ 288 w 288"/>
                  <a:gd name="T21" fmla="*/ 240 h 2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8" h="240">
                    <a:moveTo>
                      <a:pt x="48" y="240"/>
                    </a:moveTo>
                    <a:lnTo>
                      <a:pt x="240" y="240"/>
                    </a:lnTo>
                    <a:lnTo>
                      <a:pt x="288" y="96"/>
                    </a:lnTo>
                    <a:lnTo>
                      <a:pt x="144" y="0"/>
                    </a:lnTo>
                    <a:lnTo>
                      <a:pt x="0" y="96"/>
                    </a:lnTo>
                    <a:lnTo>
                      <a:pt x="48" y="240"/>
                    </a:ln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chemeClr val="tx1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3277" name="AutoShape 12"/>
              <p:cNvSpPr>
                <a:spLocks noChangeArrowheads="1"/>
              </p:cNvSpPr>
              <p:nvPr/>
            </p:nvSpPr>
            <p:spPr bwMode="auto">
              <a:xfrm>
                <a:off x="1200" y="1934"/>
                <a:ext cx="480" cy="24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2"/>
              </a:solidFill>
              <a:ln w="28575">
                <a:solidFill>
                  <a:schemeClr val="accent2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3278" name="AutoShape 13"/>
              <p:cNvSpPr>
                <a:spLocks noChangeArrowheads="1"/>
              </p:cNvSpPr>
              <p:nvPr/>
            </p:nvSpPr>
            <p:spPr bwMode="auto">
              <a:xfrm>
                <a:off x="2784" y="1934"/>
                <a:ext cx="480" cy="24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2"/>
              </a:solidFill>
              <a:ln w="28575">
                <a:solidFill>
                  <a:schemeClr val="accent2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523279" name="Group 14"/>
              <p:cNvGrpSpPr>
                <a:grpSpLocks/>
              </p:cNvGrpSpPr>
              <p:nvPr/>
            </p:nvGrpSpPr>
            <p:grpSpPr bwMode="auto">
              <a:xfrm>
                <a:off x="1728" y="1190"/>
                <a:ext cx="1008" cy="1728"/>
                <a:chOff x="1728" y="1104"/>
                <a:chExt cx="1008" cy="1728"/>
              </a:xfrm>
            </p:grpSpPr>
            <p:sp>
              <p:nvSpPr>
                <p:cNvPr id="52328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728" y="1104"/>
                  <a:ext cx="1008" cy="288"/>
                </a:xfrm>
                <a:prstGeom prst="rect">
                  <a:avLst/>
                </a:prstGeom>
                <a:noFill/>
                <a:ln>
                  <a:headEnd/>
                  <a:tailEnd type="none" w="sm" len="sm"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r>
                    <a:rPr kumimoji="0" lang="en-US" sz="2000" b="1" i="1" u="none" strike="noStrike" kern="1200" cap="none" spc="0" normalizeH="0" baseline="-25000" noProof="0" dirty="0">
                      <a:ln>
                        <a:noFill/>
                      </a:ln>
                      <a:solidFill>
                        <a:srgbClr val="0B0506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Transform</a:t>
                  </a:r>
                </a:p>
              </p:txBody>
            </p:sp>
            <p:sp>
              <p:nvSpPr>
                <p:cNvPr id="52328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728" y="1392"/>
                  <a:ext cx="1008" cy="288"/>
                </a:xfrm>
                <a:prstGeom prst="rect">
                  <a:avLst/>
                </a:prstGeom>
                <a:noFill/>
                <a:ln>
                  <a:headEnd/>
                  <a:tailEnd type="none" w="sm" len="sm"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r>
                    <a:rPr kumimoji="0" lang="en-US" sz="2000" b="1" i="1" u="none" strike="noStrike" kern="1200" cap="none" spc="0" normalizeH="0" baseline="-25000" noProof="0" dirty="0">
                      <a:ln>
                        <a:noFill/>
                      </a:ln>
                      <a:solidFill>
                        <a:srgbClr val="0B0506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Illuminate</a:t>
                  </a:r>
                </a:p>
              </p:txBody>
            </p:sp>
            <p:sp>
              <p:nvSpPr>
                <p:cNvPr id="523282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728" y="1680"/>
                  <a:ext cx="1008" cy="288"/>
                </a:xfrm>
                <a:prstGeom prst="rect">
                  <a:avLst/>
                </a:prstGeom>
                <a:solidFill>
                  <a:srgbClr val="FF0000"/>
                </a:solidFill>
                <a:ln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r>
                    <a:rPr kumimoji="0" lang="en-US" sz="2000" b="1" i="1" u="none" strike="noStrike" kern="1200" cap="none" spc="0" normalizeH="0" baseline="-25000" noProof="0" dirty="0">
                      <a:ln>
                        <a:noFill/>
                      </a:ln>
                      <a:solidFill>
                        <a:srgbClr val="CCCCFF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Transform</a:t>
                  </a:r>
                </a:p>
              </p:txBody>
            </p:sp>
            <p:sp>
              <p:nvSpPr>
                <p:cNvPr id="52328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728" y="1968"/>
                  <a:ext cx="1008" cy="288"/>
                </a:xfrm>
                <a:prstGeom prst="rect">
                  <a:avLst/>
                </a:prstGeom>
                <a:noFill/>
                <a:ln>
                  <a:headEnd/>
                  <a:tailEnd type="none" w="sm" len="sm"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r>
                    <a:rPr kumimoji="0" lang="en-US" sz="2000" b="1" i="1" u="none" strike="noStrike" kern="1200" cap="none" spc="0" normalizeH="0" baseline="-25000" noProof="0" dirty="0">
                      <a:ln>
                        <a:noFill/>
                      </a:ln>
                      <a:solidFill>
                        <a:srgbClr val="0B0506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Clip</a:t>
                  </a:r>
                </a:p>
              </p:txBody>
            </p:sp>
            <p:sp>
              <p:nvSpPr>
                <p:cNvPr id="52328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728" y="2256"/>
                  <a:ext cx="1008" cy="288"/>
                </a:xfrm>
                <a:prstGeom prst="rect">
                  <a:avLst/>
                </a:prstGeom>
                <a:noFill/>
                <a:ln>
                  <a:headEnd/>
                  <a:tailEnd type="none" w="sm" len="sm"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r>
                    <a:rPr kumimoji="0" lang="en-US" sz="2000" b="1" i="1" u="none" strike="noStrike" kern="1200" cap="none" spc="0" normalizeH="0" baseline="-25000" noProof="0" dirty="0">
                      <a:ln>
                        <a:noFill/>
                      </a:ln>
                      <a:solidFill>
                        <a:srgbClr val="0B0506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Project</a:t>
                  </a:r>
                </a:p>
              </p:txBody>
            </p:sp>
            <p:sp>
              <p:nvSpPr>
                <p:cNvPr id="523285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728" y="2544"/>
                  <a:ext cx="1008" cy="288"/>
                </a:xfrm>
                <a:prstGeom prst="rect">
                  <a:avLst/>
                </a:prstGeom>
                <a:noFill/>
                <a:ln>
                  <a:headEnd/>
                  <a:tailEnd type="none" w="sm" len="sm"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r>
                    <a:rPr kumimoji="0" lang="en-US" sz="2000" b="1" i="1" u="none" strike="noStrike" kern="1200" cap="none" spc="0" normalizeH="0" baseline="-25000" noProof="0" dirty="0">
                      <a:ln>
                        <a:noFill/>
                      </a:ln>
                      <a:solidFill>
                        <a:srgbClr val="0B0506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Rasterize</a:t>
                  </a:r>
                </a:p>
              </p:txBody>
            </p:sp>
          </p:grpSp>
          <p:sp>
            <p:nvSpPr>
              <p:cNvPr id="523286" name="AutoShape 21"/>
              <p:cNvSpPr>
                <a:spLocks noChangeArrowheads="1"/>
              </p:cNvSpPr>
              <p:nvPr/>
            </p:nvSpPr>
            <p:spPr bwMode="auto">
              <a:xfrm>
                <a:off x="4032" y="1934"/>
                <a:ext cx="480" cy="24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2"/>
              </a:solidFill>
              <a:ln w="28575">
                <a:solidFill>
                  <a:schemeClr val="accent2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523287" name="Group 22"/>
              <p:cNvGrpSpPr>
                <a:grpSpLocks/>
              </p:cNvGrpSpPr>
              <p:nvPr/>
            </p:nvGrpSpPr>
            <p:grpSpPr bwMode="auto">
              <a:xfrm>
                <a:off x="3360" y="1790"/>
                <a:ext cx="576" cy="528"/>
                <a:chOff x="3360" y="1968"/>
                <a:chExt cx="576" cy="528"/>
              </a:xfrm>
            </p:grpSpPr>
            <p:sp>
              <p:nvSpPr>
                <p:cNvPr id="523288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1968"/>
                  <a:ext cx="432" cy="384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89" name="Oval 24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90" name="Oval 25"/>
                <p:cNvSpPr>
                  <a:spLocks noChangeArrowheads="1"/>
                </p:cNvSpPr>
                <p:nvPr/>
              </p:nvSpPr>
              <p:spPr bwMode="auto">
                <a:xfrm>
                  <a:off x="3504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91" name="Oval 26"/>
                <p:cNvSpPr>
                  <a:spLocks noChangeArrowheads="1"/>
                </p:cNvSpPr>
                <p:nvPr/>
              </p:nvSpPr>
              <p:spPr bwMode="auto">
                <a:xfrm>
                  <a:off x="3552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92" name="Oval 27"/>
                <p:cNvSpPr>
                  <a:spLocks noChangeArrowheads="1"/>
                </p:cNvSpPr>
                <p:nvPr/>
              </p:nvSpPr>
              <p:spPr bwMode="auto">
                <a:xfrm>
                  <a:off x="3552" y="220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93" name="Oval 28"/>
                <p:cNvSpPr>
                  <a:spLocks noChangeArrowheads="1"/>
                </p:cNvSpPr>
                <p:nvPr/>
              </p:nvSpPr>
              <p:spPr bwMode="auto">
                <a:xfrm>
                  <a:off x="3552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94" name="Oval 29"/>
                <p:cNvSpPr>
                  <a:spLocks noChangeArrowheads="1"/>
                </p:cNvSpPr>
                <p:nvPr/>
              </p:nvSpPr>
              <p:spPr bwMode="auto">
                <a:xfrm>
                  <a:off x="3600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95" name="Oval 30"/>
                <p:cNvSpPr>
                  <a:spLocks noChangeArrowheads="1"/>
                </p:cNvSpPr>
                <p:nvPr/>
              </p:nvSpPr>
              <p:spPr bwMode="auto">
                <a:xfrm>
                  <a:off x="3648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96" name="Oval 31"/>
                <p:cNvSpPr>
                  <a:spLocks noChangeArrowheads="1"/>
                </p:cNvSpPr>
                <p:nvPr/>
              </p:nvSpPr>
              <p:spPr bwMode="auto">
                <a:xfrm>
                  <a:off x="3648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97" name="Oval 32"/>
                <p:cNvSpPr>
                  <a:spLocks noChangeArrowheads="1"/>
                </p:cNvSpPr>
                <p:nvPr/>
              </p:nvSpPr>
              <p:spPr bwMode="auto">
                <a:xfrm>
                  <a:off x="3696" y="216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98" name="Oval 33"/>
                <p:cNvSpPr>
                  <a:spLocks noChangeArrowheads="1"/>
                </p:cNvSpPr>
                <p:nvPr/>
              </p:nvSpPr>
              <p:spPr bwMode="auto">
                <a:xfrm>
                  <a:off x="3696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299" name="Oval 34"/>
                <p:cNvSpPr>
                  <a:spLocks noChangeArrowheads="1"/>
                </p:cNvSpPr>
                <p:nvPr/>
              </p:nvSpPr>
              <p:spPr bwMode="auto">
                <a:xfrm>
                  <a:off x="3696" y="225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00" name="Oval 35"/>
                <p:cNvSpPr>
                  <a:spLocks noChangeArrowheads="1"/>
                </p:cNvSpPr>
                <p:nvPr/>
              </p:nvSpPr>
              <p:spPr bwMode="auto">
                <a:xfrm>
                  <a:off x="3744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01" name="Oval 36"/>
                <p:cNvSpPr>
                  <a:spLocks noChangeArrowheads="1"/>
                </p:cNvSpPr>
                <p:nvPr/>
              </p:nvSpPr>
              <p:spPr bwMode="auto">
                <a:xfrm>
                  <a:off x="3744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02" name="Oval 37"/>
                <p:cNvSpPr>
                  <a:spLocks noChangeArrowheads="1"/>
                </p:cNvSpPr>
                <p:nvPr/>
              </p:nvSpPr>
              <p:spPr bwMode="auto">
                <a:xfrm>
                  <a:off x="3792" y="216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03" name="Oval 38"/>
                <p:cNvSpPr>
                  <a:spLocks noChangeArrowheads="1"/>
                </p:cNvSpPr>
                <p:nvPr/>
              </p:nvSpPr>
              <p:spPr bwMode="auto">
                <a:xfrm>
                  <a:off x="3792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04" name="Oval 39"/>
                <p:cNvSpPr>
                  <a:spLocks noChangeArrowheads="1"/>
                </p:cNvSpPr>
                <p:nvPr/>
              </p:nvSpPr>
              <p:spPr bwMode="auto">
                <a:xfrm>
                  <a:off x="3840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05" name="Oval 40"/>
                <p:cNvSpPr>
                  <a:spLocks noChangeArrowheads="1"/>
                </p:cNvSpPr>
                <p:nvPr/>
              </p:nvSpPr>
              <p:spPr bwMode="auto">
                <a:xfrm>
                  <a:off x="3840" y="220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06" name="Oval 41"/>
                <p:cNvSpPr>
                  <a:spLocks noChangeArrowheads="1"/>
                </p:cNvSpPr>
                <p:nvPr/>
              </p:nvSpPr>
              <p:spPr bwMode="auto">
                <a:xfrm>
                  <a:off x="3840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07" name="Oval 42"/>
                <p:cNvSpPr>
                  <a:spLocks noChangeArrowheads="1"/>
                </p:cNvSpPr>
                <p:nvPr/>
              </p:nvSpPr>
              <p:spPr bwMode="auto">
                <a:xfrm>
                  <a:off x="3888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08" name="Oval 43"/>
                <p:cNvSpPr>
                  <a:spLocks noChangeArrowheads="1"/>
                </p:cNvSpPr>
                <p:nvPr/>
              </p:nvSpPr>
              <p:spPr bwMode="auto">
                <a:xfrm>
                  <a:off x="3888" y="225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09" name="Oval 44"/>
                <p:cNvSpPr>
                  <a:spLocks noChangeArrowheads="1"/>
                </p:cNvSpPr>
                <p:nvPr/>
              </p:nvSpPr>
              <p:spPr bwMode="auto">
                <a:xfrm>
                  <a:off x="3504" y="230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10" name="Oval 45"/>
                <p:cNvSpPr>
                  <a:spLocks noChangeArrowheads="1"/>
                </p:cNvSpPr>
                <p:nvPr/>
              </p:nvSpPr>
              <p:spPr bwMode="auto">
                <a:xfrm>
                  <a:off x="3552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11" name="Oval 46"/>
                <p:cNvSpPr>
                  <a:spLocks noChangeArrowheads="1"/>
                </p:cNvSpPr>
                <p:nvPr/>
              </p:nvSpPr>
              <p:spPr bwMode="auto">
                <a:xfrm>
                  <a:off x="3600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12" name="Oval 47"/>
                <p:cNvSpPr>
                  <a:spLocks noChangeArrowheads="1"/>
                </p:cNvSpPr>
                <p:nvPr/>
              </p:nvSpPr>
              <p:spPr bwMode="auto">
                <a:xfrm>
                  <a:off x="3648" y="230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13" name="Oval 48"/>
                <p:cNvSpPr>
                  <a:spLocks noChangeArrowheads="1"/>
                </p:cNvSpPr>
                <p:nvPr/>
              </p:nvSpPr>
              <p:spPr bwMode="auto">
                <a:xfrm>
                  <a:off x="3696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14" name="Oval 49"/>
                <p:cNvSpPr>
                  <a:spLocks noChangeArrowheads="1"/>
                </p:cNvSpPr>
                <p:nvPr/>
              </p:nvSpPr>
              <p:spPr bwMode="auto">
                <a:xfrm>
                  <a:off x="3840" y="230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15" name="Oval 50"/>
                <p:cNvSpPr>
                  <a:spLocks noChangeArrowheads="1"/>
                </p:cNvSpPr>
                <p:nvPr/>
              </p:nvSpPr>
              <p:spPr bwMode="auto">
                <a:xfrm>
                  <a:off x="3888" y="230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16" name="Oval 51"/>
                <p:cNvSpPr>
                  <a:spLocks noChangeArrowheads="1"/>
                </p:cNvSpPr>
                <p:nvPr/>
              </p:nvSpPr>
              <p:spPr bwMode="auto">
                <a:xfrm>
                  <a:off x="3504" y="196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17" name="Oval 52"/>
                <p:cNvSpPr>
                  <a:spLocks noChangeArrowheads="1"/>
                </p:cNvSpPr>
                <p:nvPr/>
              </p:nvSpPr>
              <p:spPr bwMode="auto">
                <a:xfrm>
                  <a:off x="3504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18" name="Oval 53"/>
                <p:cNvSpPr>
                  <a:spLocks noChangeArrowheads="1"/>
                </p:cNvSpPr>
                <p:nvPr/>
              </p:nvSpPr>
              <p:spPr bwMode="auto">
                <a:xfrm>
                  <a:off x="3504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19" name="Oval 54"/>
                <p:cNvSpPr>
                  <a:spLocks noChangeArrowheads="1"/>
                </p:cNvSpPr>
                <p:nvPr/>
              </p:nvSpPr>
              <p:spPr bwMode="auto">
                <a:xfrm>
                  <a:off x="3552" y="201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20" name="Oval 55"/>
                <p:cNvSpPr>
                  <a:spLocks noChangeArrowheads="1"/>
                </p:cNvSpPr>
                <p:nvPr/>
              </p:nvSpPr>
              <p:spPr bwMode="auto">
                <a:xfrm>
                  <a:off x="3552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21" name="Oval 56"/>
                <p:cNvSpPr>
                  <a:spLocks noChangeArrowheads="1"/>
                </p:cNvSpPr>
                <p:nvPr/>
              </p:nvSpPr>
              <p:spPr bwMode="auto">
                <a:xfrm>
                  <a:off x="3552" y="211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22" name="Oval 57"/>
                <p:cNvSpPr>
                  <a:spLocks noChangeArrowheads="1"/>
                </p:cNvSpPr>
                <p:nvPr/>
              </p:nvSpPr>
              <p:spPr bwMode="auto">
                <a:xfrm>
                  <a:off x="3600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23" name="Oval 58"/>
                <p:cNvSpPr>
                  <a:spLocks noChangeArrowheads="1"/>
                </p:cNvSpPr>
                <p:nvPr/>
              </p:nvSpPr>
              <p:spPr bwMode="auto">
                <a:xfrm>
                  <a:off x="3600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24" name="Oval 59"/>
                <p:cNvSpPr>
                  <a:spLocks noChangeArrowheads="1"/>
                </p:cNvSpPr>
                <p:nvPr/>
              </p:nvSpPr>
              <p:spPr bwMode="auto">
                <a:xfrm>
                  <a:off x="3600" y="211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25" name="Oval 60"/>
                <p:cNvSpPr>
                  <a:spLocks noChangeArrowheads="1"/>
                </p:cNvSpPr>
                <p:nvPr/>
              </p:nvSpPr>
              <p:spPr bwMode="auto">
                <a:xfrm>
                  <a:off x="3648" y="196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26" name="Oval 61"/>
                <p:cNvSpPr>
                  <a:spLocks noChangeArrowheads="1"/>
                </p:cNvSpPr>
                <p:nvPr/>
              </p:nvSpPr>
              <p:spPr bwMode="auto">
                <a:xfrm>
                  <a:off x="3648" y="201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27" name="Oval 62"/>
                <p:cNvSpPr>
                  <a:spLocks noChangeArrowheads="1"/>
                </p:cNvSpPr>
                <p:nvPr/>
              </p:nvSpPr>
              <p:spPr bwMode="auto">
                <a:xfrm>
                  <a:off x="3648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28" name="Oval 63"/>
                <p:cNvSpPr>
                  <a:spLocks noChangeArrowheads="1"/>
                </p:cNvSpPr>
                <p:nvPr/>
              </p:nvSpPr>
              <p:spPr bwMode="auto">
                <a:xfrm>
                  <a:off x="3648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29" name="Oval 64"/>
                <p:cNvSpPr>
                  <a:spLocks noChangeArrowheads="1"/>
                </p:cNvSpPr>
                <p:nvPr/>
              </p:nvSpPr>
              <p:spPr bwMode="auto">
                <a:xfrm>
                  <a:off x="3696" y="196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30" name="Oval 65"/>
                <p:cNvSpPr>
                  <a:spLocks noChangeArrowheads="1"/>
                </p:cNvSpPr>
                <p:nvPr/>
              </p:nvSpPr>
              <p:spPr bwMode="auto">
                <a:xfrm>
                  <a:off x="3696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31" name="Oval 66"/>
                <p:cNvSpPr>
                  <a:spLocks noChangeArrowheads="1"/>
                </p:cNvSpPr>
                <p:nvPr/>
              </p:nvSpPr>
              <p:spPr bwMode="auto">
                <a:xfrm>
                  <a:off x="3696" y="206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32" name="Oval 67"/>
                <p:cNvSpPr>
                  <a:spLocks noChangeArrowheads="1"/>
                </p:cNvSpPr>
                <p:nvPr/>
              </p:nvSpPr>
              <p:spPr bwMode="auto">
                <a:xfrm>
                  <a:off x="3696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33" name="Oval 68"/>
                <p:cNvSpPr>
                  <a:spLocks noChangeArrowheads="1"/>
                </p:cNvSpPr>
                <p:nvPr/>
              </p:nvSpPr>
              <p:spPr bwMode="auto">
                <a:xfrm>
                  <a:off x="3744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34" name="Oval 69"/>
                <p:cNvSpPr>
                  <a:spLocks noChangeArrowheads="1"/>
                </p:cNvSpPr>
                <p:nvPr/>
              </p:nvSpPr>
              <p:spPr bwMode="auto">
                <a:xfrm>
                  <a:off x="3744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35" name="Oval 70"/>
                <p:cNvSpPr>
                  <a:spLocks noChangeArrowheads="1"/>
                </p:cNvSpPr>
                <p:nvPr/>
              </p:nvSpPr>
              <p:spPr bwMode="auto">
                <a:xfrm>
                  <a:off x="3792" y="196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36" name="Oval 71"/>
                <p:cNvSpPr>
                  <a:spLocks noChangeArrowheads="1"/>
                </p:cNvSpPr>
                <p:nvPr/>
              </p:nvSpPr>
              <p:spPr bwMode="auto">
                <a:xfrm>
                  <a:off x="3792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37" name="Oval 72"/>
                <p:cNvSpPr>
                  <a:spLocks noChangeArrowheads="1"/>
                </p:cNvSpPr>
                <p:nvPr/>
              </p:nvSpPr>
              <p:spPr bwMode="auto">
                <a:xfrm>
                  <a:off x="3792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38" name="Oval 73"/>
                <p:cNvSpPr>
                  <a:spLocks noChangeArrowheads="1"/>
                </p:cNvSpPr>
                <p:nvPr/>
              </p:nvSpPr>
              <p:spPr bwMode="auto">
                <a:xfrm>
                  <a:off x="3792" y="211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39" name="Oval 74"/>
                <p:cNvSpPr>
                  <a:spLocks noChangeArrowheads="1"/>
                </p:cNvSpPr>
                <p:nvPr/>
              </p:nvSpPr>
              <p:spPr bwMode="auto">
                <a:xfrm>
                  <a:off x="3840" y="196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40" name="Oval 75"/>
                <p:cNvSpPr>
                  <a:spLocks noChangeArrowheads="1"/>
                </p:cNvSpPr>
                <p:nvPr/>
              </p:nvSpPr>
              <p:spPr bwMode="auto">
                <a:xfrm>
                  <a:off x="3840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41" name="Oval 76"/>
                <p:cNvSpPr>
                  <a:spLocks noChangeArrowheads="1"/>
                </p:cNvSpPr>
                <p:nvPr/>
              </p:nvSpPr>
              <p:spPr bwMode="auto">
                <a:xfrm>
                  <a:off x="3888" y="196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42" name="Oval 77"/>
                <p:cNvSpPr>
                  <a:spLocks noChangeArrowheads="1"/>
                </p:cNvSpPr>
                <p:nvPr/>
              </p:nvSpPr>
              <p:spPr bwMode="auto">
                <a:xfrm>
                  <a:off x="3888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43" name="Oval 78"/>
                <p:cNvSpPr>
                  <a:spLocks noChangeArrowheads="1"/>
                </p:cNvSpPr>
                <p:nvPr/>
              </p:nvSpPr>
              <p:spPr bwMode="auto">
                <a:xfrm>
                  <a:off x="3888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44" name="Oval 79"/>
                <p:cNvSpPr>
                  <a:spLocks noChangeArrowheads="1"/>
                </p:cNvSpPr>
                <p:nvPr/>
              </p:nvSpPr>
              <p:spPr bwMode="auto">
                <a:xfrm>
                  <a:off x="3504" y="225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45" name="Oval 80"/>
                <p:cNvSpPr>
                  <a:spLocks noChangeArrowheads="1"/>
                </p:cNvSpPr>
                <p:nvPr/>
              </p:nvSpPr>
              <p:spPr bwMode="auto">
                <a:xfrm>
                  <a:off x="3600" y="2160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46" name="Oval 81"/>
                <p:cNvSpPr>
                  <a:spLocks noChangeArrowheads="1"/>
                </p:cNvSpPr>
                <p:nvPr/>
              </p:nvSpPr>
              <p:spPr bwMode="auto">
                <a:xfrm>
                  <a:off x="3600" y="225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47" name="Oval 82"/>
                <p:cNvSpPr>
                  <a:spLocks noChangeArrowheads="1"/>
                </p:cNvSpPr>
                <p:nvPr/>
              </p:nvSpPr>
              <p:spPr bwMode="auto">
                <a:xfrm>
                  <a:off x="3648" y="220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48" name="Oval 83"/>
                <p:cNvSpPr>
                  <a:spLocks noChangeArrowheads="1"/>
                </p:cNvSpPr>
                <p:nvPr/>
              </p:nvSpPr>
              <p:spPr bwMode="auto">
                <a:xfrm>
                  <a:off x="3744" y="220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49" name="Oval 84"/>
                <p:cNvSpPr>
                  <a:spLocks noChangeArrowheads="1"/>
                </p:cNvSpPr>
                <p:nvPr/>
              </p:nvSpPr>
              <p:spPr bwMode="auto">
                <a:xfrm>
                  <a:off x="3792" y="220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50" name="Oval 85"/>
                <p:cNvSpPr>
                  <a:spLocks noChangeArrowheads="1"/>
                </p:cNvSpPr>
                <p:nvPr/>
              </p:nvSpPr>
              <p:spPr bwMode="auto">
                <a:xfrm>
                  <a:off x="3888" y="216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51" name="Oval 86"/>
                <p:cNvSpPr>
                  <a:spLocks noChangeArrowheads="1"/>
                </p:cNvSpPr>
                <p:nvPr/>
              </p:nvSpPr>
              <p:spPr bwMode="auto">
                <a:xfrm>
                  <a:off x="3744" y="230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52" name="Oval 87"/>
                <p:cNvSpPr>
                  <a:spLocks noChangeArrowheads="1"/>
                </p:cNvSpPr>
                <p:nvPr/>
              </p:nvSpPr>
              <p:spPr bwMode="auto">
                <a:xfrm>
                  <a:off x="3792" y="230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53" name="Oval 88"/>
                <p:cNvSpPr>
                  <a:spLocks noChangeArrowheads="1"/>
                </p:cNvSpPr>
                <p:nvPr/>
              </p:nvSpPr>
              <p:spPr bwMode="auto">
                <a:xfrm>
                  <a:off x="3504" y="206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54" name="Oval 89"/>
                <p:cNvSpPr>
                  <a:spLocks noChangeArrowheads="1"/>
                </p:cNvSpPr>
                <p:nvPr/>
              </p:nvSpPr>
              <p:spPr bwMode="auto">
                <a:xfrm>
                  <a:off x="3552" y="196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55" name="Oval 90"/>
                <p:cNvSpPr>
                  <a:spLocks noChangeArrowheads="1"/>
                </p:cNvSpPr>
                <p:nvPr/>
              </p:nvSpPr>
              <p:spPr bwMode="auto">
                <a:xfrm>
                  <a:off x="3600" y="196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56" name="Oval 91"/>
                <p:cNvSpPr>
                  <a:spLocks noChangeArrowheads="1"/>
                </p:cNvSpPr>
                <p:nvPr/>
              </p:nvSpPr>
              <p:spPr bwMode="auto">
                <a:xfrm>
                  <a:off x="3744" y="196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57" name="Oval 92"/>
                <p:cNvSpPr>
                  <a:spLocks noChangeArrowheads="1"/>
                </p:cNvSpPr>
                <p:nvPr/>
              </p:nvSpPr>
              <p:spPr bwMode="auto">
                <a:xfrm>
                  <a:off x="3744" y="206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58" name="Oval 93"/>
                <p:cNvSpPr>
                  <a:spLocks noChangeArrowheads="1"/>
                </p:cNvSpPr>
                <p:nvPr/>
              </p:nvSpPr>
              <p:spPr bwMode="auto">
                <a:xfrm>
                  <a:off x="3840" y="201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59" name="Oval 94"/>
                <p:cNvSpPr>
                  <a:spLocks noChangeArrowheads="1"/>
                </p:cNvSpPr>
                <p:nvPr/>
              </p:nvSpPr>
              <p:spPr bwMode="auto">
                <a:xfrm>
                  <a:off x="3840" y="211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60" name="Oval 95"/>
                <p:cNvSpPr>
                  <a:spLocks noChangeArrowheads="1"/>
                </p:cNvSpPr>
                <p:nvPr/>
              </p:nvSpPr>
              <p:spPr bwMode="auto">
                <a:xfrm>
                  <a:off x="3888" y="206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61" name="Rectangle 96"/>
                <p:cNvSpPr>
                  <a:spLocks noChangeArrowheads="1"/>
                </p:cNvSpPr>
                <p:nvPr/>
              </p:nvSpPr>
              <p:spPr bwMode="auto">
                <a:xfrm>
                  <a:off x="3504" y="1968"/>
                  <a:ext cx="432" cy="38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62" name="Rectangle 97"/>
                <p:cNvSpPr>
                  <a:spLocks noChangeArrowheads="1"/>
                </p:cNvSpPr>
                <p:nvPr/>
              </p:nvSpPr>
              <p:spPr bwMode="auto">
                <a:xfrm>
                  <a:off x="3456" y="2016"/>
                  <a:ext cx="432" cy="384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63" name="Oval 98"/>
                <p:cNvSpPr>
                  <a:spLocks noChangeArrowheads="1"/>
                </p:cNvSpPr>
                <p:nvPr/>
              </p:nvSpPr>
              <p:spPr bwMode="auto">
                <a:xfrm>
                  <a:off x="3456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64" name="Oval 99"/>
                <p:cNvSpPr>
                  <a:spLocks noChangeArrowheads="1"/>
                </p:cNvSpPr>
                <p:nvPr/>
              </p:nvSpPr>
              <p:spPr bwMode="auto">
                <a:xfrm>
                  <a:off x="3456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65" name="Oval 100"/>
                <p:cNvSpPr>
                  <a:spLocks noChangeArrowheads="1"/>
                </p:cNvSpPr>
                <p:nvPr/>
              </p:nvSpPr>
              <p:spPr bwMode="auto">
                <a:xfrm>
                  <a:off x="3504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66" name="Oval 101"/>
                <p:cNvSpPr>
                  <a:spLocks noChangeArrowheads="1"/>
                </p:cNvSpPr>
                <p:nvPr/>
              </p:nvSpPr>
              <p:spPr bwMode="auto">
                <a:xfrm>
                  <a:off x="3504" y="225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67" name="Oval 102"/>
                <p:cNvSpPr>
                  <a:spLocks noChangeArrowheads="1"/>
                </p:cNvSpPr>
                <p:nvPr/>
              </p:nvSpPr>
              <p:spPr bwMode="auto">
                <a:xfrm>
                  <a:off x="3504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68" name="Oval 103"/>
                <p:cNvSpPr>
                  <a:spLocks noChangeArrowheads="1"/>
                </p:cNvSpPr>
                <p:nvPr/>
              </p:nvSpPr>
              <p:spPr bwMode="auto">
                <a:xfrm>
                  <a:off x="3552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69" name="Oval 104"/>
                <p:cNvSpPr>
                  <a:spLocks noChangeArrowheads="1"/>
                </p:cNvSpPr>
                <p:nvPr/>
              </p:nvSpPr>
              <p:spPr bwMode="auto">
                <a:xfrm>
                  <a:off x="3600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70" name="Oval 105"/>
                <p:cNvSpPr>
                  <a:spLocks noChangeArrowheads="1"/>
                </p:cNvSpPr>
                <p:nvPr/>
              </p:nvSpPr>
              <p:spPr bwMode="auto">
                <a:xfrm>
                  <a:off x="3600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71" name="Oval 106"/>
                <p:cNvSpPr>
                  <a:spLocks noChangeArrowheads="1"/>
                </p:cNvSpPr>
                <p:nvPr/>
              </p:nvSpPr>
              <p:spPr bwMode="auto">
                <a:xfrm>
                  <a:off x="3648" y="220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72" name="Oval 107"/>
                <p:cNvSpPr>
                  <a:spLocks noChangeArrowheads="1"/>
                </p:cNvSpPr>
                <p:nvPr/>
              </p:nvSpPr>
              <p:spPr bwMode="auto">
                <a:xfrm>
                  <a:off x="3648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73" name="Oval 108"/>
                <p:cNvSpPr>
                  <a:spLocks noChangeArrowheads="1"/>
                </p:cNvSpPr>
                <p:nvPr/>
              </p:nvSpPr>
              <p:spPr bwMode="auto">
                <a:xfrm>
                  <a:off x="3648" y="230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74" name="Oval 109"/>
                <p:cNvSpPr>
                  <a:spLocks noChangeArrowheads="1"/>
                </p:cNvSpPr>
                <p:nvPr/>
              </p:nvSpPr>
              <p:spPr bwMode="auto">
                <a:xfrm>
                  <a:off x="3696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75" name="Oval 110"/>
                <p:cNvSpPr>
                  <a:spLocks noChangeArrowheads="1"/>
                </p:cNvSpPr>
                <p:nvPr/>
              </p:nvSpPr>
              <p:spPr bwMode="auto">
                <a:xfrm>
                  <a:off x="3696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76" name="Oval 111"/>
                <p:cNvSpPr>
                  <a:spLocks noChangeArrowheads="1"/>
                </p:cNvSpPr>
                <p:nvPr/>
              </p:nvSpPr>
              <p:spPr bwMode="auto">
                <a:xfrm>
                  <a:off x="3744" y="220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77" name="Oval 112"/>
                <p:cNvSpPr>
                  <a:spLocks noChangeArrowheads="1"/>
                </p:cNvSpPr>
                <p:nvPr/>
              </p:nvSpPr>
              <p:spPr bwMode="auto">
                <a:xfrm>
                  <a:off x="3744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78" name="Oval 113"/>
                <p:cNvSpPr>
                  <a:spLocks noChangeArrowheads="1"/>
                </p:cNvSpPr>
                <p:nvPr/>
              </p:nvSpPr>
              <p:spPr bwMode="auto">
                <a:xfrm>
                  <a:off x="3792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79" name="Oval 114"/>
                <p:cNvSpPr>
                  <a:spLocks noChangeArrowheads="1"/>
                </p:cNvSpPr>
                <p:nvPr/>
              </p:nvSpPr>
              <p:spPr bwMode="auto">
                <a:xfrm>
                  <a:off x="3792" y="225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80" name="Oval 115"/>
                <p:cNvSpPr>
                  <a:spLocks noChangeArrowheads="1"/>
                </p:cNvSpPr>
                <p:nvPr/>
              </p:nvSpPr>
              <p:spPr bwMode="auto">
                <a:xfrm>
                  <a:off x="3792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81" name="Oval 116"/>
                <p:cNvSpPr>
                  <a:spLocks noChangeArrowheads="1"/>
                </p:cNvSpPr>
                <p:nvPr/>
              </p:nvSpPr>
              <p:spPr bwMode="auto">
                <a:xfrm>
                  <a:off x="3840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82" name="Oval 117"/>
                <p:cNvSpPr>
                  <a:spLocks noChangeArrowheads="1"/>
                </p:cNvSpPr>
                <p:nvPr/>
              </p:nvSpPr>
              <p:spPr bwMode="auto">
                <a:xfrm>
                  <a:off x="3840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83" name="Oval 118"/>
                <p:cNvSpPr>
                  <a:spLocks noChangeArrowheads="1"/>
                </p:cNvSpPr>
                <p:nvPr/>
              </p:nvSpPr>
              <p:spPr bwMode="auto">
                <a:xfrm>
                  <a:off x="3456" y="235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84" name="Oval 119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85" name="Oval 120"/>
                <p:cNvSpPr>
                  <a:spLocks noChangeArrowheads="1"/>
                </p:cNvSpPr>
                <p:nvPr/>
              </p:nvSpPr>
              <p:spPr bwMode="auto">
                <a:xfrm>
                  <a:off x="3552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86" name="Oval 121"/>
                <p:cNvSpPr>
                  <a:spLocks noChangeArrowheads="1"/>
                </p:cNvSpPr>
                <p:nvPr/>
              </p:nvSpPr>
              <p:spPr bwMode="auto">
                <a:xfrm>
                  <a:off x="3600" y="235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87" name="Oval 122"/>
                <p:cNvSpPr>
                  <a:spLocks noChangeArrowheads="1"/>
                </p:cNvSpPr>
                <p:nvPr/>
              </p:nvSpPr>
              <p:spPr bwMode="auto">
                <a:xfrm>
                  <a:off x="3648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88" name="Oval 123"/>
                <p:cNvSpPr>
                  <a:spLocks noChangeArrowheads="1"/>
                </p:cNvSpPr>
                <p:nvPr/>
              </p:nvSpPr>
              <p:spPr bwMode="auto">
                <a:xfrm>
                  <a:off x="3792" y="235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89" name="Oval 124"/>
                <p:cNvSpPr>
                  <a:spLocks noChangeArrowheads="1"/>
                </p:cNvSpPr>
                <p:nvPr/>
              </p:nvSpPr>
              <p:spPr bwMode="auto">
                <a:xfrm>
                  <a:off x="3840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90" name="Oval 125"/>
                <p:cNvSpPr>
                  <a:spLocks noChangeArrowheads="1"/>
                </p:cNvSpPr>
                <p:nvPr/>
              </p:nvSpPr>
              <p:spPr bwMode="auto">
                <a:xfrm>
                  <a:off x="3456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91" name="Oval 126"/>
                <p:cNvSpPr>
                  <a:spLocks noChangeArrowheads="1"/>
                </p:cNvSpPr>
                <p:nvPr/>
              </p:nvSpPr>
              <p:spPr bwMode="auto">
                <a:xfrm>
                  <a:off x="3456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92" name="Oval 127"/>
                <p:cNvSpPr>
                  <a:spLocks noChangeArrowheads="1"/>
                </p:cNvSpPr>
                <p:nvPr/>
              </p:nvSpPr>
              <p:spPr bwMode="auto">
                <a:xfrm>
                  <a:off x="3456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93" name="Oval 128"/>
                <p:cNvSpPr>
                  <a:spLocks noChangeArrowheads="1"/>
                </p:cNvSpPr>
                <p:nvPr/>
              </p:nvSpPr>
              <p:spPr bwMode="auto">
                <a:xfrm>
                  <a:off x="3504" y="206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94" name="Oval 129"/>
                <p:cNvSpPr>
                  <a:spLocks noChangeArrowheads="1"/>
                </p:cNvSpPr>
                <p:nvPr/>
              </p:nvSpPr>
              <p:spPr bwMode="auto">
                <a:xfrm>
                  <a:off x="3504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95" name="Oval 130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96" name="Oval 131"/>
                <p:cNvSpPr>
                  <a:spLocks noChangeArrowheads="1"/>
                </p:cNvSpPr>
                <p:nvPr/>
              </p:nvSpPr>
              <p:spPr bwMode="auto">
                <a:xfrm>
                  <a:off x="3552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97" name="Oval 132"/>
                <p:cNvSpPr>
                  <a:spLocks noChangeArrowheads="1"/>
                </p:cNvSpPr>
                <p:nvPr/>
              </p:nvSpPr>
              <p:spPr bwMode="auto">
                <a:xfrm>
                  <a:off x="3552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98" name="Oval 133"/>
                <p:cNvSpPr>
                  <a:spLocks noChangeArrowheads="1"/>
                </p:cNvSpPr>
                <p:nvPr/>
              </p:nvSpPr>
              <p:spPr bwMode="auto">
                <a:xfrm>
                  <a:off x="3552" y="216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399" name="Oval 134"/>
                <p:cNvSpPr>
                  <a:spLocks noChangeArrowheads="1"/>
                </p:cNvSpPr>
                <p:nvPr/>
              </p:nvSpPr>
              <p:spPr bwMode="auto">
                <a:xfrm>
                  <a:off x="3600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00" name="Oval 135"/>
                <p:cNvSpPr>
                  <a:spLocks noChangeArrowheads="1"/>
                </p:cNvSpPr>
                <p:nvPr/>
              </p:nvSpPr>
              <p:spPr bwMode="auto">
                <a:xfrm>
                  <a:off x="3600" y="206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01" name="Oval 136"/>
                <p:cNvSpPr>
                  <a:spLocks noChangeArrowheads="1"/>
                </p:cNvSpPr>
                <p:nvPr/>
              </p:nvSpPr>
              <p:spPr bwMode="auto">
                <a:xfrm>
                  <a:off x="3600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02" name="Oval 137"/>
                <p:cNvSpPr>
                  <a:spLocks noChangeArrowheads="1"/>
                </p:cNvSpPr>
                <p:nvPr/>
              </p:nvSpPr>
              <p:spPr bwMode="auto">
                <a:xfrm>
                  <a:off x="3600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03" name="Oval 138"/>
                <p:cNvSpPr>
                  <a:spLocks noChangeArrowheads="1"/>
                </p:cNvSpPr>
                <p:nvPr/>
              </p:nvSpPr>
              <p:spPr bwMode="auto">
                <a:xfrm>
                  <a:off x="3648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04" name="Oval 139"/>
                <p:cNvSpPr>
                  <a:spLocks noChangeArrowheads="1"/>
                </p:cNvSpPr>
                <p:nvPr/>
              </p:nvSpPr>
              <p:spPr bwMode="auto">
                <a:xfrm>
                  <a:off x="3648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05" name="Oval 140"/>
                <p:cNvSpPr>
                  <a:spLocks noChangeArrowheads="1"/>
                </p:cNvSpPr>
                <p:nvPr/>
              </p:nvSpPr>
              <p:spPr bwMode="auto">
                <a:xfrm>
                  <a:off x="3648" y="211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06" name="Oval 141"/>
                <p:cNvSpPr>
                  <a:spLocks noChangeArrowheads="1"/>
                </p:cNvSpPr>
                <p:nvPr/>
              </p:nvSpPr>
              <p:spPr bwMode="auto">
                <a:xfrm>
                  <a:off x="3648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07" name="Oval 142"/>
                <p:cNvSpPr>
                  <a:spLocks noChangeArrowheads="1"/>
                </p:cNvSpPr>
                <p:nvPr/>
              </p:nvSpPr>
              <p:spPr bwMode="auto">
                <a:xfrm>
                  <a:off x="3696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08" name="Oval 143"/>
                <p:cNvSpPr>
                  <a:spLocks noChangeArrowheads="1"/>
                </p:cNvSpPr>
                <p:nvPr/>
              </p:nvSpPr>
              <p:spPr bwMode="auto">
                <a:xfrm>
                  <a:off x="3696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09" name="Oval 144"/>
                <p:cNvSpPr>
                  <a:spLocks noChangeArrowheads="1"/>
                </p:cNvSpPr>
                <p:nvPr/>
              </p:nvSpPr>
              <p:spPr bwMode="auto">
                <a:xfrm>
                  <a:off x="3744" y="201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10" name="Oval 145"/>
                <p:cNvSpPr>
                  <a:spLocks noChangeArrowheads="1"/>
                </p:cNvSpPr>
                <p:nvPr/>
              </p:nvSpPr>
              <p:spPr bwMode="auto">
                <a:xfrm>
                  <a:off x="3744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11" name="Oval 146"/>
                <p:cNvSpPr>
                  <a:spLocks noChangeArrowheads="1"/>
                </p:cNvSpPr>
                <p:nvPr/>
              </p:nvSpPr>
              <p:spPr bwMode="auto">
                <a:xfrm>
                  <a:off x="3744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12" name="Oval 147"/>
                <p:cNvSpPr>
                  <a:spLocks noChangeArrowheads="1"/>
                </p:cNvSpPr>
                <p:nvPr/>
              </p:nvSpPr>
              <p:spPr bwMode="auto">
                <a:xfrm>
                  <a:off x="3744" y="216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13" name="Oval 148"/>
                <p:cNvSpPr>
                  <a:spLocks noChangeArrowheads="1"/>
                </p:cNvSpPr>
                <p:nvPr/>
              </p:nvSpPr>
              <p:spPr bwMode="auto">
                <a:xfrm>
                  <a:off x="3792" y="201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14" name="Oval 149"/>
                <p:cNvSpPr>
                  <a:spLocks noChangeArrowheads="1"/>
                </p:cNvSpPr>
                <p:nvPr/>
              </p:nvSpPr>
              <p:spPr bwMode="auto">
                <a:xfrm>
                  <a:off x="3792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15" name="Oval 150"/>
                <p:cNvSpPr>
                  <a:spLocks noChangeArrowheads="1"/>
                </p:cNvSpPr>
                <p:nvPr/>
              </p:nvSpPr>
              <p:spPr bwMode="auto">
                <a:xfrm>
                  <a:off x="3840" y="201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16" name="Oval 151"/>
                <p:cNvSpPr>
                  <a:spLocks noChangeArrowheads="1"/>
                </p:cNvSpPr>
                <p:nvPr/>
              </p:nvSpPr>
              <p:spPr bwMode="auto">
                <a:xfrm>
                  <a:off x="3840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17" name="Oval 152"/>
                <p:cNvSpPr>
                  <a:spLocks noChangeArrowheads="1"/>
                </p:cNvSpPr>
                <p:nvPr/>
              </p:nvSpPr>
              <p:spPr bwMode="auto">
                <a:xfrm>
                  <a:off x="3840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18" name="Oval 153"/>
                <p:cNvSpPr>
                  <a:spLocks noChangeArrowheads="1"/>
                </p:cNvSpPr>
                <p:nvPr/>
              </p:nvSpPr>
              <p:spPr bwMode="auto">
                <a:xfrm>
                  <a:off x="3456" y="230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19" name="Oval 154"/>
                <p:cNvSpPr>
                  <a:spLocks noChangeArrowheads="1"/>
                </p:cNvSpPr>
                <p:nvPr/>
              </p:nvSpPr>
              <p:spPr bwMode="auto">
                <a:xfrm>
                  <a:off x="3552" y="220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20" name="Oval 155"/>
                <p:cNvSpPr>
                  <a:spLocks noChangeArrowheads="1"/>
                </p:cNvSpPr>
                <p:nvPr/>
              </p:nvSpPr>
              <p:spPr bwMode="auto">
                <a:xfrm>
                  <a:off x="3552" y="230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21" name="Oval 156"/>
                <p:cNvSpPr>
                  <a:spLocks noChangeArrowheads="1"/>
                </p:cNvSpPr>
                <p:nvPr/>
              </p:nvSpPr>
              <p:spPr bwMode="auto">
                <a:xfrm>
                  <a:off x="3600" y="225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22" name="Oval 157"/>
                <p:cNvSpPr>
                  <a:spLocks noChangeArrowheads="1"/>
                </p:cNvSpPr>
                <p:nvPr/>
              </p:nvSpPr>
              <p:spPr bwMode="auto">
                <a:xfrm>
                  <a:off x="3696" y="225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23" name="Oval 158"/>
                <p:cNvSpPr>
                  <a:spLocks noChangeArrowheads="1"/>
                </p:cNvSpPr>
                <p:nvPr/>
              </p:nvSpPr>
              <p:spPr bwMode="auto">
                <a:xfrm>
                  <a:off x="3744" y="225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24" name="Oval 159"/>
                <p:cNvSpPr>
                  <a:spLocks noChangeArrowheads="1"/>
                </p:cNvSpPr>
                <p:nvPr/>
              </p:nvSpPr>
              <p:spPr bwMode="auto">
                <a:xfrm>
                  <a:off x="3840" y="220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25" name="Oval 160"/>
                <p:cNvSpPr>
                  <a:spLocks noChangeArrowheads="1"/>
                </p:cNvSpPr>
                <p:nvPr/>
              </p:nvSpPr>
              <p:spPr bwMode="auto">
                <a:xfrm>
                  <a:off x="3696" y="235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26" name="Oval 161"/>
                <p:cNvSpPr>
                  <a:spLocks noChangeArrowheads="1"/>
                </p:cNvSpPr>
                <p:nvPr/>
              </p:nvSpPr>
              <p:spPr bwMode="auto">
                <a:xfrm>
                  <a:off x="3744" y="235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27" name="Oval 162"/>
                <p:cNvSpPr>
                  <a:spLocks noChangeArrowheads="1"/>
                </p:cNvSpPr>
                <p:nvPr/>
              </p:nvSpPr>
              <p:spPr bwMode="auto">
                <a:xfrm>
                  <a:off x="3456" y="211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28" name="Oval 163"/>
                <p:cNvSpPr>
                  <a:spLocks noChangeArrowheads="1"/>
                </p:cNvSpPr>
                <p:nvPr/>
              </p:nvSpPr>
              <p:spPr bwMode="auto">
                <a:xfrm>
                  <a:off x="3504" y="201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29" name="Oval 164"/>
                <p:cNvSpPr>
                  <a:spLocks noChangeArrowheads="1"/>
                </p:cNvSpPr>
                <p:nvPr/>
              </p:nvSpPr>
              <p:spPr bwMode="auto">
                <a:xfrm>
                  <a:off x="3552" y="201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30" name="Oval 165"/>
                <p:cNvSpPr>
                  <a:spLocks noChangeArrowheads="1"/>
                </p:cNvSpPr>
                <p:nvPr/>
              </p:nvSpPr>
              <p:spPr bwMode="auto">
                <a:xfrm>
                  <a:off x="3696" y="201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31" name="Oval 166"/>
                <p:cNvSpPr>
                  <a:spLocks noChangeArrowheads="1"/>
                </p:cNvSpPr>
                <p:nvPr/>
              </p:nvSpPr>
              <p:spPr bwMode="auto">
                <a:xfrm>
                  <a:off x="3696" y="211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32" name="Oval 167"/>
                <p:cNvSpPr>
                  <a:spLocks noChangeArrowheads="1"/>
                </p:cNvSpPr>
                <p:nvPr/>
              </p:nvSpPr>
              <p:spPr bwMode="auto">
                <a:xfrm>
                  <a:off x="3792" y="206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33" name="Oval 168"/>
                <p:cNvSpPr>
                  <a:spLocks noChangeArrowheads="1"/>
                </p:cNvSpPr>
                <p:nvPr/>
              </p:nvSpPr>
              <p:spPr bwMode="auto">
                <a:xfrm>
                  <a:off x="3792" y="2160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34" name="Oval 169"/>
                <p:cNvSpPr>
                  <a:spLocks noChangeArrowheads="1"/>
                </p:cNvSpPr>
                <p:nvPr/>
              </p:nvSpPr>
              <p:spPr bwMode="auto">
                <a:xfrm>
                  <a:off x="3840" y="211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35" name="Rectangle 170"/>
                <p:cNvSpPr>
                  <a:spLocks noChangeArrowheads="1"/>
                </p:cNvSpPr>
                <p:nvPr/>
              </p:nvSpPr>
              <p:spPr bwMode="auto">
                <a:xfrm>
                  <a:off x="3456" y="2016"/>
                  <a:ext cx="432" cy="38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36" name="Rectangle 171"/>
                <p:cNvSpPr>
                  <a:spLocks noChangeArrowheads="1"/>
                </p:cNvSpPr>
                <p:nvPr/>
              </p:nvSpPr>
              <p:spPr bwMode="auto">
                <a:xfrm>
                  <a:off x="3408" y="2064"/>
                  <a:ext cx="432" cy="384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37" name="Oval 172"/>
                <p:cNvSpPr>
                  <a:spLocks noChangeArrowheads="1"/>
                </p:cNvSpPr>
                <p:nvPr/>
              </p:nvSpPr>
              <p:spPr bwMode="auto">
                <a:xfrm>
                  <a:off x="3408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38" name="Oval 173"/>
                <p:cNvSpPr>
                  <a:spLocks noChangeArrowheads="1"/>
                </p:cNvSpPr>
                <p:nvPr/>
              </p:nvSpPr>
              <p:spPr bwMode="auto">
                <a:xfrm>
                  <a:off x="3408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39" name="Oval 174"/>
                <p:cNvSpPr>
                  <a:spLocks noChangeArrowheads="1"/>
                </p:cNvSpPr>
                <p:nvPr/>
              </p:nvSpPr>
              <p:spPr bwMode="auto">
                <a:xfrm>
                  <a:off x="3456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40" name="Oval 175"/>
                <p:cNvSpPr>
                  <a:spLocks noChangeArrowheads="1"/>
                </p:cNvSpPr>
                <p:nvPr/>
              </p:nvSpPr>
              <p:spPr bwMode="auto">
                <a:xfrm>
                  <a:off x="3456" y="230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41" name="Oval 176"/>
                <p:cNvSpPr>
                  <a:spLocks noChangeArrowheads="1"/>
                </p:cNvSpPr>
                <p:nvPr/>
              </p:nvSpPr>
              <p:spPr bwMode="auto">
                <a:xfrm>
                  <a:off x="3456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42" name="Oval 177"/>
                <p:cNvSpPr>
                  <a:spLocks noChangeArrowheads="1"/>
                </p:cNvSpPr>
                <p:nvPr/>
              </p:nvSpPr>
              <p:spPr bwMode="auto">
                <a:xfrm>
                  <a:off x="3504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43" name="Oval 178"/>
                <p:cNvSpPr>
                  <a:spLocks noChangeArrowheads="1"/>
                </p:cNvSpPr>
                <p:nvPr/>
              </p:nvSpPr>
              <p:spPr bwMode="auto">
                <a:xfrm>
                  <a:off x="3552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44" name="Oval 179"/>
                <p:cNvSpPr>
                  <a:spLocks noChangeArrowheads="1"/>
                </p:cNvSpPr>
                <p:nvPr/>
              </p:nvSpPr>
              <p:spPr bwMode="auto">
                <a:xfrm>
                  <a:off x="3552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45" name="Oval 180"/>
                <p:cNvSpPr>
                  <a:spLocks noChangeArrowheads="1"/>
                </p:cNvSpPr>
                <p:nvPr/>
              </p:nvSpPr>
              <p:spPr bwMode="auto">
                <a:xfrm>
                  <a:off x="3600" y="225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46" name="Oval 181"/>
                <p:cNvSpPr>
                  <a:spLocks noChangeArrowheads="1"/>
                </p:cNvSpPr>
                <p:nvPr/>
              </p:nvSpPr>
              <p:spPr bwMode="auto">
                <a:xfrm>
                  <a:off x="3600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47" name="Oval 182"/>
                <p:cNvSpPr>
                  <a:spLocks noChangeArrowheads="1"/>
                </p:cNvSpPr>
                <p:nvPr/>
              </p:nvSpPr>
              <p:spPr bwMode="auto">
                <a:xfrm>
                  <a:off x="3600" y="235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48" name="Oval 183"/>
                <p:cNvSpPr>
                  <a:spLocks noChangeArrowheads="1"/>
                </p:cNvSpPr>
                <p:nvPr/>
              </p:nvSpPr>
              <p:spPr bwMode="auto">
                <a:xfrm>
                  <a:off x="3648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49" name="Oval 184"/>
                <p:cNvSpPr>
                  <a:spLocks noChangeArrowheads="1"/>
                </p:cNvSpPr>
                <p:nvPr/>
              </p:nvSpPr>
              <p:spPr bwMode="auto">
                <a:xfrm>
                  <a:off x="3648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50" name="Oval 185"/>
                <p:cNvSpPr>
                  <a:spLocks noChangeArrowheads="1"/>
                </p:cNvSpPr>
                <p:nvPr/>
              </p:nvSpPr>
              <p:spPr bwMode="auto">
                <a:xfrm>
                  <a:off x="3696" y="225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51" name="Oval 186"/>
                <p:cNvSpPr>
                  <a:spLocks noChangeArrowheads="1"/>
                </p:cNvSpPr>
                <p:nvPr/>
              </p:nvSpPr>
              <p:spPr bwMode="auto">
                <a:xfrm>
                  <a:off x="3696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52" name="Oval 187"/>
                <p:cNvSpPr>
                  <a:spLocks noChangeArrowheads="1"/>
                </p:cNvSpPr>
                <p:nvPr/>
              </p:nvSpPr>
              <p:spPr bwMode="auto">
                <a:xfrm>
                  <a:off x="3744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53" name="Oval 188"/>
                <p:cNvSpPr>
                  <a:spLocks noChangeArrowheads="1"/>
                </p:cNvSpPr>
                <p:nvPr/>
              </p:nvSpPr>
              <p:spPr bwMode="auto">
                <a:xfrm>
                  <a:off x="3744" y="230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54" name="Oval 189"/>
                <p:cNvSpPr>
                  <a:spLocks noChangeArrowheads="1"/>
                </p:cNvSpPr>
                <p:nvPr/>
              </p:nvSpPr>
              <p:spPr bwMode="auto">
                <a:xfrm>
                  <a:off x="3744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55" name="Oval 190"/>
                <p:cNvSpPr>
                  <a:spLocks noChangeArrowheads="1"/>
                </p:cNvSpPr>
                <p:nvPr/>
              </p:nvSpPr>
              <p:spPr bwMode="auto">
                <a:xfrm>
                  <a:off x="3792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56" name="Oval 191"/>
                <p:cNvSpPr>
                  <a:spLocks noChangeArrowheads="1"/>
                </p:cNvSpPr>
                <p:nvPr/>
              </p:nvSpPr>
              <p:spPr bwMode="auto">
                <a:xfrm>
                  <a:off x="3792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57" name="Oval 192"/>
                <p:cNvSpPr>
                  <a:spLocks noChangeArrowheads="1"/>
                </p:cNvSpPr>
                <p:nvPr/>
              </p:nvSpPr>
              <p:spPr bwMode="auto">
                <a:xfrm>
                  <a:off x="3408" y="240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58" name="Oval 193"/>
                <p:cNvSpPr>
                  <a:spLocks noChangeArrowheads="1"/>
                </p:cNvSpPr>
                <p:nvPr/>
              </p:nvSpPr>
              <p:spPr bwMode="auto">
                <a:xfrm>
                  <a:off x="3456" y="240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59" name="Oval 194"/>
                <p:cNvSpPr>
                  <a:spLocks noChangeArrowheads="1"/>
                </p:cNvSpPr>
                <p:nvPr/>
              </p:nvSpPr>
              <p:spPr bwMode="auto">
                <a:xfrm>
                  <a:off x="3504" y="240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60" name="Oval 195"/>
                <p:cNvSpPr>
                  <a:spLocks noChangeArrowheads="1"/>
                </p:cNvSpPr>
                <p:nvPr/>
              </p:nvSpPr>
              <p:spPr bwMode="auto">
                <a:xfrm>
                  <a:off x="3552" y="240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61" name="Oval 196"/>
                <p:cNvSpPr>
                  <a:spLocks noChangeArrowheads="1"/>
                </p:cNvSpPr>
                <p:nvPr/>
              </p:nvSpPr>
              <p:spPr bwMode="auto">
                <a:xfrm>
                  <a:off x="3600" y="240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62" name="Oval 197"/>
                <p:cNvSpPr>
                  <a:spLocks noChangeArrowheads="1"/>
                </p:cNvSpPr>
                <p:nvPr/>
              </p:nvSpPr>
              <p:spPr bwMode="auto">
                <a:xfrm>
                  <a:off x="3744" y="240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63" name="Oval 198"/>
                <p:cNvSpPr>
                  <a:spLocks noChangeArrowheads="1"/>
                </p:cNvSpPr>
                <p:nvPr/>
              </p:nvSpPr>
              <p:spPr bwMode="auto">
                <a:xfrm>
                  <a:off x="3792" y="240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64" name="Oval 199"/>
                <p:cNvSpPr>
                  <a:spLocks noChangeArrowheads="1"/>
                </p:cNvSpPr>
                <p:nvPr/>
              </p:nvSpPr>
              <p:spPr bwMode="auto">
                <a:xfrm>
                  <a:off x="3408" y="206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65" name="Oval 200"/>
                <p:cNvSpPr>
                  <a:spLocks noChangeArrowheads="1"/>
                </p:cNvSpPr>
                <p:nvPr/>
              </p:nvSpPr>
              <p:spPr bwMode="auto">
                <a:xfrm>
                  <a:off x="3408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66" name="Oval 201"/>
                <p:cNvSpPr>
                  <a:spLocks noChangeArrowheads="1"/>
                </p:cNvSpPr>
                <p:nvPr/>
              </p:nvSpPr>
              <p:spPr bwMode="auto">
                <a:xfrm>
                  <a:off x="3408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67" name="Oval 202"/>
                <p:cNvSpPr>
                  <a:spLocks noChangeArrowheads="1"/>
                </p:cNvSpPr>
                <p:nvPr/>
              </p:nvSpPr>
              <p:spPr bwMode="auto">
                <a:xfrm>
                  <a:off x="3456" y="211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68" name="Oval 203"/>
                <p:cNvSpPr>
                  <a:spLocks noChangeArrowheads="1"/>
                </p:cNvSpPr>
                <p:nvPr/>
              </p:nvSpPr>
              <p:spPr bwMode="auto">
                <a:xfrm>
                  <a:off x="3456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69" name="Oval 204"/>
                <p:cNvSpPr>
                  <a:spLocks noChangeArrowheads="1"/>
                </p:cNvSpPr>
                <p:nvPr/>
              </p:nvSpPr>
              <p:spPr bwMode="auto">
                <a:xfrm>
                  <a:off x="3456" y="220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70" name="Oval 205"/>
                <p:cNvSpPr>
                  <a:spLocks noChangeArrowheads="1"/>
                </p:cNvSpPr>
                <p:nvPr/>
              </p:nvSpPr>
              <p:spPr bwMode="auto">
                <a:xfrm>
                  <a:off x="3504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71" name="Oval 206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72" name="Oval 207"/>
                <p:cNvSpPr>
                  <a:spLocks noChangeArrowheads="1"/>
                </p:cNvSpPr>
                <p:nvPr/>
              </p:nvSpPr>
              <p:spPr bwMode="auto">
                <a:xfrm>
                  <a:off x="3504" y="220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73" name="Oval 208"/>
                <p:cNvSpPr>
                  <a:spLocks noChangeArrowheads="1"/>
                </p:cNvSpPr>
                <p:nvPr/>
              </p:nvSpPr>
              <p:spPr bwMode="auto">
                <a:xfrm>
                  <a:off x="3552" y="206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74" name="Oval 209"/>
                <p:cNvSpPr>
                  <a:spLocks noChangeArrowheads="1"/>
                </p:cNvSpPr>
                <p:nvPr/>
              </p:nvSpPr>
              <p:spPr bwMode="auto">
                <a:xfrm>
                  <a:off x="3552" y="211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75" name="Oval 210"/>
                <p:cNvSpPr>
                  <a:spLocks noChangeArrowheads="1"/>
                </p:cNvSpPr>
                <p:nvPr/>
              </p:nvSpPr>
              <p:spPr bwMode="auto">
                <a:xfrm>
                  <a:off x="3552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76" name="Oval 211"/>
                <p:cNvSpPr>
                  <a:spLocks noChangeArrowheads="1"/>
                </p:cNvSpPr>
                <p:nvPr/>
              </p:nvSpPr>
              <p:spPr bwMode="auto">
                <a:xfrm>
                  <a:off x="3552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77" name="Oval 212"/>
                <p:cNvSpPr>
                  <a:spLocks noChangeArrowheads="1"/>
                </p:cNvSpPr>
                <p:nvPr/>
              </p:nvSpPr>
              <p:spPr bwMode="auto">
                <a:xfrm>
                  <a:off x="3600" y="206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78" name="Oval 213"/>
                <p:cNvSpPr>
                  <a:spLocks noChangeArrowheads="1"/>
                </p:cNvSpPr>
                <p:nvPr/>
              </p:nvSpPr>
              <p:spPr bwMode="auto">
                <a:xfrm>
                  <a:off x="3600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79" name="Oval 214"/>
                <p:cNvSpPr>
                  <a:spLocks noChangeArrowheads="1"/>
                </p:cNvSpPr>
                <p:nvPr/>
              </p:nvSpPr>
              <p:spPr bwMode="auto">
                <a:xfrm>
                  <a:off x="3600" y="216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80" name="Oval 215"/>
                <p:cNvSpPr>
                  <a:spLocks noChangeArrowheads="1"/>
                </p:cNvSpPr>
                <p:nvPr/>
              </p:nvSpPr>
              <p:spPr bwMode="auto">
                <a:xfrm>
                  <a:off x="3600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81" name="Oval 216"/>
                <p:cNvSpPr>
                  <a:spLocks noChangeArrowheads="1"/>
                </p:cNvSpPr>
                <p:nvPr/>
              </p:nvSpPr>
              <p:spPr bwMode="auto">
                <a:xfrm>
                  <a:off x="3648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82" name="Oval 217"/>
                <p:cNvSpPr>
                  <a:spLocks noChangeArrowheads="1"/>
                </p:cNvSpPr>
                <p:nvPr/>
              </p:nvSpPr>
              <p:spPr bwMode="auto">
                <a:xfrm>
                  <a:off x="3648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83" name="Oval 218"/>
                <p:cNvSpPr>
                  <a:spLocks noChangeArrowheads="1"/>
                </p:cNvSpPr>
                <p:nvPr/>
              </p:nvSpPr>
              <p:spPr bwMode="auto">
                <a:xfrm>
                  <a:off x="3696" y="206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84" name="Oval 219"/>
                <p:cNvSpPr>
                  <a:spLocks noChangeArrowheads="1"/>
                </p:cNvSpPr>
                <p:nvPr/>
              </p:nvSpPr>
              <p:spPr bwMode="auto">
                <a:xfrm>
                  <a:off x="3696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85" name="Oval 220"/>
                <p:cNvSpPr>
                  <a:spLocks noChangeArrowheads="1"/>
                </p:cNvSpPr>
                <p:nvPr/>
              </p:nvSpPr>
              <p:spPr bwMode="auto">
                <a:xfrm>
                  <a:off x="3696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86" name="Oval 221"/>
                <p:cNvSpPr>
                  <a:spLocks noChangeArrowheads="1"/>
                </p:cNvSpPr>
                <p:nvPr/>
              </p:nvSpPr>
              <p:spPr bwMode="auto">
                <a:xfrm>
                  <a:off x="3696" y="220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87" name="Oval 222"/>
                <p:cNvSpPr>
                  <a:spLocks noChangeArrowheads="1"/>
                </p:cNvSpPr>
                <p:nvPr/>
              </p:nvSpPr>
              <p:spPr bwMode="auto">
                <a:xfrm>
                  <a:off x="3744" y="206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88" name="Oval 223"/>
                <p:cNvSpPr>
                  <a:spLocks noChangeArrowheads="1"/>
                </p:cNvSpPr>
                <p:nvPr/>
              </p:nvSpPr>
              <p:spPr bwMode="auto">
                <a:xfrm>
                  <a:off x="3744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89" name="Oval 224"/>
                <p:cNvSpPr>
                  <a:spLocks noChangeArrowheads="1"/>
                </p:cNvSpPr>
                <p:nvPr/>
              </p:nvSpPr>
              <p:spPr bwMode="auto">
                <a:xfrm>
                  <a:off x="3792" y="206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90" name="Oval 225"/>
                <p:cNvSpPr>
                  <a:spLocks noChangeArrowheads="1"/>
                </p:cNvSpPr>
                <p:nvPr/>
              </p:nvSpPr>
              <p:spPr bwMode="auto">
                <a:xfrm>
                  <a:off x="3792" y="211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91" name="Oval 226"/>
                <p:cNvSpPr>
                  <a:spLocks noChangeArrowheads="1"/>
                </p:cNvSpPr>
                <p:nvPr/>
              </p:nvSpPr>
              <p:spPr bwMode="auto">
                <a:xfrm>
                  <a:off x="3792" y="220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92" name="Oval 227"/>
                <p:cNvSpPr>
                  <a:spLocks noChangeArrowheads="1"/>
                </p:cNvSpPr>
                <p:nvPr/>
              </p:nvSpPr>
              <p:spPr bwMode="auto">
                <a:xfrm>
                  <a:off x="3408" y="235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93" name="Oval 228"/>
                <p:cNvSpPr>
                  <a:spLocks noChangeArrowheads="1"/>
                </p:cNvSpPr>
                <p:nvPr/>
              </p:nvSpPr>
              <p:spPr bwMode="auto">
                <a:xfrm>
                  <a:off x="3504" y="225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94" name="Oval 229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95" name="Oval 230"/>
                <p:cNvSpPr>
                  <a:spLocks noChangeArrowheads="1"/>
                </p:cNvSpPr>
                <p:nvPr/>
              </p:nvSpPr>
              <p:spPr bwMode="auto">
                <a:xfrm>
                  <a:off x="3552" y="230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96" name="Oval 231"/>
                <p:cNvSpPr>
                  <a:spLocks noChangeArrowheads="1"/>
                </p:cNvSpPr>
                <p:nvPr/>
              </p:nvSpPr>
              <p:spPr bwMode="auto">
                <a:xfrm>
                  <a:off x="3648" y="230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97" name="Oval 232"/>
                <p:cNvSpPr>
                  <a:spLocks noChangeArrowheads="1"/>
                </p:cNvSpPr>
                <p:nvPr/>
              </p:nvSpPr>
              <p:spPr bwMode="auto">
                <a:xfrm>
                  <a:off x="3696" y="230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98" name="Oval 233"/>
                <p:cNvSpPr>
                  <a:spLocks noChangeArrowheads="1"/>
                </p:cNvSpPr>
                <p:nvPr/>
              </p:nvSpPr>
              <p:spPr bwMode="auto">
                <a:xfrm>
                  <a:off x="3792" y="225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499" name="Oval 234"/>
                <p:cNvSpPr>
                  <a:spLocks noChangeArrowheads="1"/>
                </p:cNvSpPr>
                <p:nvPr/>
              </p:nvSpPr>
              <p:spPr bwMode="auto">
                <a:xfrm>
                  <a:off x="3648" y="2400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00" name="Oval 235"/>
                <p:cNvSpPr>
                  <a:spLocks noChangeArrowheads="1"/>
                </p:cNvSpPr>
                <p:nvPr/>
              </p:nvSpPr>
              <p:spPr bwMode="auto">
                <a:xfrm>
                  <a:off x="3696" y="2400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01" name="Oval 236"/>
                <p:cNvSpPr>
                  <a:spLocks noChangeArrowheads="1"/>
                </p:cNvSpPr>
                <p:nvPr/>
              </p:nvSpPr>
              <p:spPr bwMode="auto">
                <a:xfrm>
                  <a:off x="3408" y="2160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02" name="Oval 237"/>
                <p:cNvSpPr>
                  <a:spLocks noChangeArrowheads="1"/>
                </p:cNvSpPr>
                <p:nvPr/>
              </p:nvSpPr>
              <p:spPr bwMode="auto">
                <a:xfrm>
                  <a:off x="3456" y="206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03" name="Oval 238"/>
                <p:cNvSpPr>
                  <a:spLocks noChangeArrowheads="1"/>
                </p:cNvSpPr>
                <p:nvPr/>
              </p:nvSpPr>
              <p:spPr bwMode="auto">
                <a:xfrm>
                  <a:off x="3504" y="206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04" name="Oval 239"/>
                <p:cNvSpPr>
                  <a:spLocks noChangeArrowheads="1"/>
                </p:cNvSpPr>
                <p:nvPr/>
              </p:nvSpPr>
              <p:spPr bwMode="auto">
                <a:xfrm>
                  <a:off x="3648" y="206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05" name="Oval 240"/>
                <p:cNvSpPr>
                  <a:spLocks noChangeArrowheads="1"/>
                </p:cNvSpPr>
                <p:nvPr/>
              </p:nvSpPr>
              <p:spPr bwMode="auto">
                <a:xfrm>
                  <a:off x="3648" y="2160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06" name="Oval 241"/>
                <p:cNvSpPr>
                  <a:spLocks noChangeArrowheads="1"/>
                </p:cNvSpPr>
                <p:nvPr/>
              </p:nvSpPr>
              <p:spPr bwMode="auto">
                <a:xfrm>
                  <a:off x="3744" y="211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07" name="Oval 242"/>
                <p:cNvSpPr>
                  <a:spLocks noChangeArrowheads="1"/>
                </p:cNvSpPr>
                <p:nvPr/>
              </p:nvSpPr>
              <p:spPr bwMode="auto">
                <a:xfrm>
                  <a:off x="3744" y="220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08" name="Oval 243"/>
                <p:cNvSpPr>
                  <a:spLocks noChangeArrowheads="1"/>
                </p:cNvSpPr>
                <p:nvPr/>
              </p:nvSpPr>
              <p:spPr bwMode="auto">
                <a:xfrm>
                  <a:off x="3792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09" name="Rectangle 244"/>
                <p:cNvSpPr>
                  <a:spLocks noChangeArrowheads="1"/>
                </p:cNvSpPr>
                <p:nvPr/>
              </p:nvSpPr>
              <p:spPr bwMode="auto">
                <a:xfrm>
                  <a:off x="3408" y="2064"/>
                  <a:ext cx="432" cy="38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10" name="Rectangle 245"/>
                <p:cNvSpPr>
                  <a:spLocks noChangeArrowheads="1"/>
                </p:cNvSpPr>
                <p:nvPr/>
              </p:nvSpPr>
              <p:spPr bwMode="auto">
                <a:xfrm>
                  <a:off x="3360" y="2112"/>
                  <a:ext cx="432" cy="384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11" name="Oval 246"/>
                <p:cNvSpPr>
                  <a:spLocks noChangeArrowheads="1"/>
                </p:cNvSpPr>
                <p:nvPr/>
              </p:nvSpPr>
              <p:spPr bwMode="auto">
                <a:xfrm>
                  <a:off x="3360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12" name="Oval 247"/>
                <p:cNvSpPr>
                  <a:spLocks noChangeArrowheads="1"/>
                </p:cNvSpPr>
                <p:nvPr/>
              </p:nvSpPr>
              <p:spPr bwMode="auto">
                <a:xfrm>
                  <a:off x="3360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13" name="Oval 248"/>
                <p:cNvSpPr>
                  <a:spLocks noChangeArrowheads="1"/>
                </p:cNvSpPr>
                <p:nvPr/>
              </p:nvSpPr>
              <p:spPr bwMode="auto">
                <a:xfrm>
                  <a:off x="3408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14" name="Oval 249"/>
                <p:cNvSpPr>
                  <a:spLocks noChangeArrowheads="1"/>
                </p:cNvSpPr>
                <p:nvPr/>
              </p:nvSpPr>
              <p:spPr bwMode="auto">
                <a:xfrm>
                  <a:off x="3408" y="235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15" name="Oval 250"/>
                <p:cNvSpPr>
                  <a:spLocks noChangeArrowheads="1"/>
                </p:cNvSpPr>
                <p:nvPr/>
              </p:nvSpPr>
              <p:spPr bwMode="auto">
                <a:xfrm>
                  <a:off x="3408" y="240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16" name="Oval 251"/>
                <p:cNvSpPr>
                  <a:spLocks noChangeArrowheads="1"/>
                </p:cNvSpPr>
                <p:nvPr/>
              </p:nvSpPr>
              <p:spPr bwMode="auto">
                <a:xfrm>
                  <a:off x="3456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17" name="Oval 252"/>
                <p:cNvSpPr>
                  <a:spLocks noChangeArrowheads="1"/>
                </p:cNvSpPr>
                <p:nvPr/>
              </p:nvSpPr>
              <p:spPr bwMode="auto">
                <a:xfrm>
                  <a:off x="3504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18" name="Oval 253"/>
                <p:cNvSpPr>
                  <a:spLocks noChangeArrowheads="1"/>
                </p:cNvSpPr>
                <p:nvPr/>
              </p:nvSpPr>
              <p:spPr bwMode="auto">
                <a:xfrm>
                  <a:off x="3504" y="240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19" name="Oval 254"/>
                <p:cNvSpPr>
                  <a:spLocks noChangeArrowheads="1"/>
                </p:cNvSpPr>
                <p:nvPr/>
              </p:nvSpPr>
              <p:spPr bwMode="auto">
                <a:xfrm>
                  <a:off x="3552" y="230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20" name="Oval 255"/>
                <p:cNvSpPr>
                  <a:spLocks noChangeArrowheads="1"/>
                </p:cNvSpPr>
                <p:nvPr/>
              </p:nvSpPr>
              <p:spPr bwMode="auto">
                <a:xfrm>
                  <a:off x="3552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21" name="Oval 256"/>
                <p:cNvSpPr>
                  <a:spLocks noChangeArrowheads="1"/>
                </p:cNvSpPr>
                <p:nvPr/>
              </p:nvSpPr>
              <p:spPr bwMode="auto">
                <a:xfrm>
                  <a:off x="3552" y="240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22" name="Oval 257"/>
                <p:cNvSpPr>
                  <a:spLocks noChangeArrowheads="1"/>
                </p:cNvSpPr>
                <p:nvPr/>
              </p:nvSpPr>
              <p:spPr bwMode="auto">
                <a:xfrm>
                  <a:off x="3600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23" name="Oval 258"/>
                <p:cNvSpPr>
                  <a:spLocks noChangeArrowheads="1"/>
                </p:cNvSpPr>
                <p:nvPr/>
              </p:nvSpPr>
              <p:spPr bwMode="auto">
                <a:xfrm>
                  <a:off x="3600" y="240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24" name="Oval 259"/>
                <p:cNvSpPr>
                  <a:spLocks noChangeArrowheads="1"/>
                </p:cNvSpPr>
                <p:nvPr/>
              </p:nvSpPr>
              <p:spPr bwMode="auto">
                <a:xfrm>
                  <a:off x="3648" y="2304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25" name="Oval 260"/>
                <p:cNvSpPr>
                  <a:spLocks noChangeArrowheads="1"/>
                </p:cNvSpPr>
                <p:nvPr/>
              </p:nvSpPr>
              <p:spPr bwMode="auto">
                <a:xfrm>
                  <a:off x="3648" y="240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26" name="Oval 261"/>
                <p:cNvSpPr>
                  <a:spLocks noChangeArrowheads="1"/>
                </p:cNvSpPr>
                <p:nvPr/>
              </p:nvSpPr>
              <p:spPr bwMode="auto">
                <a:xfrm>
                  <a:off x="3696" y="2304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27" name="Oval 262"/>
                <p:cNvSpPr>
                  <a:spLocks noChangeArrowheads="1"/>
                </p:cNvSpPr>
                <p:nvPr/>
              </p:nvSpPr>
              <p:spPr bwMode="auto">
                <a:xfrm>
                  <a:off x="3696" y="235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28" name="Oval 263"/>
                <p:cNvSpPr>
                  <a:spLocks noChangeArrowheads="1"/>
                </p:cNvSpPr>
                <p:nvPr/>
              </p:nvSpPr>
              <p:spPr bwMode="auto">
                <a:xfrm>
                  <a:off x="3696" y="240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29" name="Oval 264"/>
                <p:cNvSpPr>
                  <a:spLocks noChangeArrowheads="1"/>
                </p:cNvSpPr>
                <p:nvPr/>
              </p:nvSpPr>
              <p:spPr bwMode="auto">
                <a:xfrm>
                  <a:off x="3744" y="235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30" name="Oval 265"/>
                <p:cNvSpPr>
                  <a:spLocks noChangeArrowheads="1"/>
                </p:cNvSpPr>
                <p:nvPr/>
              </p:nvSpPr>
              <p:spPr bwMode="auto">
                <a:xfrm>
                  <a:off x="3744" y="240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31" name="Oval 266"/>
                <p:cNvSpPr>
                  <a:spLocks noChangeArrowheads="1"/>
                </p:cNvSpPr>
                <p:nvPr/>
              </p:nvSpPr>
              <p:spPr bwMode="auto">
                <a:xfrm>
                  <a:off x="3360" y="244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32" name="Oval 267"/>
                <p:cNvSpPr>
                  <a:spLocks noChangeArrowheads="1"/>
                </p:cNvSpPr>
                <p:nvPr/>
              </p:nvSpPr>
              <p:spPr bwMode="auto">
                <a:xfrm>
                  <a:off x="3408" y="244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33" name="Oval 268"/>
                <p:cNvSpPr>
                  <a:spLocks noChangeArrowheads="1"/>
                </p:cNvSpPr>
                <p:nvPr/>
              </p:nvSpPr>
              <p:spPr bwMode="auto">
                <a:xfrm>
                  <a:off x="3456" y="244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34" name="Oval 269"/>
                <p:cNvSpPr>
                  <a:spLocks noChangeArrowheads="1"/>
                </p:cNvSpPr>
                <p:nvPr/>
              </p:nvSpPr>
              <p:spPr bwMode="auto">
                <a:xfrm>
                  <a:off x="3504" y="244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35" name="Oval 270"/>
                <p:cNvSpPr>
                  <a:spLocks noChangeArrowheads="1"/>
                </p:cNvSpPr>
                <p:nvPr/>
              </p:nvSpPr>
              <p:spPr bwMode="auto">
                <a:xfrm>
                  <a:off x="3552" y="244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36" name="Oval 271"/>
                <p:cNvSpPr>
                  <a:spLocks noChangeArrowheads="1"/>
                </p:cNvSpPr>
                <p:nvPr/>
              </p:nvSpPr>
              <p:spPr bwMode="auto">
                <a:xfrm>
                  <a:off x="3696" y="244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37" name="Oval 272"/>
                <p:cNvSpPr>
                  <a:spLocks noChangeArrowheads="1"/>
                </p:cNvSpPr>
                <p:nvPr/>
              </p:nvSpPr>
              <p:spPr bwMode="auto">
                <a:xfrm>
                  <a:off x="3744" y="244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38" name="Oval 273"/>
                <p:cNvSpPr>
                  <a:spLocks noChangeArrowheads="1"/>
                </p:cNvSpPr>
                <p:nvPr/>
              </p:nvSpPr>
              <p:spPr bwMode="auto">
                <a:xfrm>
                  <a:off x="3360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39" name="Oval 274"/>
                <p:cNvSpPr>
                  <a:spLocks noChangeArrowheads="1"/>
                </p:cNvSpPr>
                <p:nvPr/>
              </p:nvSpPr>
              <p:spPr bwMode="auto">
                <a:xfrm>
                  <a:off x="3360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40" name="Oval 275"/>
                <p:cNvSpPr>
                  <a:spLocks noChangeArrowheads="1"/>
                </p:cNvSpPr>
                <p:nvPr/>
              </p:nvSpPr>
              <p:spPr bwMode="auto">
                <a:xfrm>
                  <a:off x="3360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41" name="Oval 276"/>
                <p:cNvSpPr>
                  <a:spLocks noChangeArrowheads="1"/>
                </p:cNvSpPr>
                <p:nvPr/>
              </p:nvSpPr>
              <p:spPr bwMode="auto">
                <a:xfrm>
                  <a:off x="3408" y="216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42" name="Oval 277"/>
                <p:cNvSpPr>
                  <a:spLocks noChangeArrowheads="1"/>
                </p:cNvSpPr>
                <p:nvPr/>
              </p:nvSpPr>
              <p:spPr bwMode="auto">
                <a:xfrm>
                  <a:off x="3408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43" name="Oval 278"/>
                <p:cNvSpPr>
                  <a:spLocks noChangeArrowheads="1"/>
                </p:cNvSpPr>
                <p:nvPr/>
              </p:nvSpPr>
              <p:spPr bwMode="auto">
                <a:xfrm>
                  <a:off x="3408" y="225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44" name="Oval 279"/>
                <p:cNvSpPr>
                  <a:spLocks noChangeArrowheads="1"/>
                </p:cNvSpPr>
                <p:nvPr/>
              </p:nvSpPr>
              <p:spPr bwMode="auto">
                <a:xfrm>
                  <a:off x="3456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45" name="Oval 280"/>
                <p:cNvSpPr>
                  <a:spLocks noChangeArrowheads="1"/>
                </p:cNvSpPr>
                <p:nvPr/>
              </p:nvSpPr>
              <p:spPr bwMode="auto">
                <a:xfrm>
                  <a:off x="3456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46" name="Oval 281"/>
                <p:cNvSpPr>
                  <a:spLocks noChangeArrowheads="1"/>
                </p:cNvSpPr>
                <p:nvPr/>
              </p:nvSpPr>
              <p:spPr bwMode="auto">
                <a:xfrm>
                  <a:off x="3456" y="225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47" name="Oval 282"/>
                <p:cNvSpPr>
                  <a:spLocks noChangeArrowheads="1"/>
                </p:cNvSpPr>
                <p:nvPr/>
              </p:nvSpPr>
              <p:spPr bwMode="auto">
                <a:xfrm>
                  <a:off x="3504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48" name="Oval 283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49" name="Oval 284"/>
                <p:cNvSpPr>
                  <a:spLocks noChangeArrowheads="1"/>
                </p:cNvSpPr>
                <p:nvPr/>
              </p:nvSpPr>
              <p:spPr bwMode="auto">
                <a:xfrm>
                  <a:off x="3504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50" name="Oval 285"/>
                <p:cNvSpPr>
                  <a:spLocks noChangeArrowheads="1"/>
                </p:cNvSpPr>
                <p:nvPr/>
              </p:nvSpPr>
              <p:spPr bwMode="auto">
                <a:xfrm>
                  <a:off x="3504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51" name="Oval 286"/>
                <p:cNvSpPr>
                  <a:spLocks noChangeArrowheads="1"/>
                </p:cNvSpPr>
                <p:nvPr/>
              </p:nvSpPr>
              <p:spPr bwMode="auto">
                <a:xfrm>
                  <a:off x="3552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52" name="Oval 287"/>
                <p:cNvSpPr>
                  <a:spLocks noChangeArrowheads="1"/>
                </p:cNvSpPr>
                <p:nvPr/>
              </p:nvSpPr>
              <p:spPr bwMode="auto">
                <a:xfrm>
                  <a:off x="3552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53" name="Oval 288"/>
                <p:cNvSpPr>
                  <a:spLocks noChangeArrowheads="1"/>
                </p:cNvSpPr>
                <p:nvPr/>
              </p:nvSpPr>
              <p:spPr bwMode="auto">
                <a:xfrm>
                  <a:off x="3552" y="2208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54" name="Oval 289"/>
                <p:cNvSpPr>
                  <a:spLocks noChangeArrowheads="1"/>
                </p:cNvSpPr>
                <p:nvPr/>
              </p:nvSpPr>
              <p:spPr bwMode="auto">
                <a:xfrm>
                  <a:off x="3552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55" name="Oval 290"/>
                <p:cNvSpPr>
                  <a:spLocks noChangeArrowheads="1"/>
                </p:cNvSpPr>
                <p:nvPr/>
              </p:nvSpPr>
              <p:spPr bwMode="auto">
                <a:xfrm>
                  <a:off x="3600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56" name="Oval 291"/>
                <p:cNvSpPr>
                  <a:spLocks noChangeArrowheads="1"/>
                </p:cNvSpPr>
                <p:nvPr/>
              </p:nvSpPr>
              <p:spPr bwMode="auto">
                <a:xfrm>
                  <a:off x="3600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57" name="Oval 292"/>
                <p:cNvSpPr>
                  <a:spLocks noChangeArrowheads="1"/>
                </p:cNvSpPr>
                <p:nvPr/>
              </p:nvSpPr>
              <p:spPr bwMode="auto">
                <a:xfrm>
                  <a:off x="3648" y="211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58" name="Oval 293"/>
                <p:cNvSpPr>
                  <a:spLocks noChangeArrowheads="1"/>
                </p:cNvSpPr>
                <p:nvPr/>
              </p:nvSpPr>
              <p:spPr bwMode="auto">
                <a:xfrm>
                  <a:off x="3648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59" name="Oval 294"/>
                <p:cNvSpPr>
                  <a:spLocks noChangeArrowheads="1"/>
                </p:cNvSpPr>
                <p:nvPr/>
              </p:nvSpPr>
              <p:spPr bwMode="auto">
                <a:xfrm>
                  <a:off x="3648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60" name="Oval 295"/>
                <p:cNvSpPr>
                  <a:spLocks noChangeArrowheads="1"/>
                </p:cNvSpPr>
                <p:nvPr/>
              </p:nvSpPr>
              <p:spPr bwMode="auto">
                <a:xfrm>
                  <a:off x="3648" y="2256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61" name="Oval 296"/>
                <p:cNvSpPr>
                  <a:spLocks noChangeArrowheads="1"/>
                </p:cNvSpPr>
                <p:nvPr/>
              </p:nvSpPr>
              <p:spPr bwMode="auto">
                <a:xfrm>
                  <a:off x="3696" y="2112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62" name="Oval 297"/>
                <p:cNvSpPr>
                  <a:spLocks noChangeArrowheads="1"/>
                </p:cNvSpPr>
                <p:nvPr/>
              </p:nvSpPr>
              <p:spPr bwMode="auto">
                <a:xfrm>
                  <a:off x="3696" y="2208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63" name="Oval 298"/>
                <p:cNvSpPr>
                  <a:spLocks noChangeArrowheads="1"/>
                </p:cNvSpPr>
                <p:nvPr/>
              </p:nvSpPr>
              <p:spPr bwMode="auto">
                <a:xfrm>
                  <a:off x="3744" y="2112"/>
                  <a:ext cx="48" cy="48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64" name="Oval 299"/>
                <p:cNvSpPr>
                  <a:spLocks noChangeArrowheads="1"/>
                </p:cNvSpPr>
                <p:nvPr/>
              </p:nvSpPr>
              <p:spPr bwMode="auto">
                <a:xfrm>
                  <a:off x="3744" y="2160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65" name="Oval 300"/>
                <p:cNvSpPr>
                  <a:spLocks noChangeArrowheads="1"/>
                </p:cNvSpPr>
                <p:nvPr/>
              </p:nvSpPr>
              <p:spPr bwMode="auto">
                <a:xfrm>
                  <a:off x="3744" y="2256"/>
                  <a:ext cx="48" cy="48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66" name="Oval 301"/>
                <p:cNvSpPr>
                  <a:spLocks noChangeArrowheads="1"/>
                </p:cNvSpPr>
                <p:nvPr/>
              </p:nvSpPr>
              <p:spPr bwMode="auto">
                <a:xfrm>
                  <a:off x="3360" y="2400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67" name="Oval 302"/>
                <p:cNvSpPr>
                  <a:spLocks noChangeArrowheads="1"/>
                </p:cNvSpPr>
                <p:nvPr/>
              </p:nvSpPr>
              <p:spPr bwMode="auto">
                <a:xfrm>
                  <a:off x="3456" y="230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68" name="Oval 303"/>
                <p:cNvSpPr>
                  <a:spLocks noChangeArrowheads="1"/>
                </p:cNvSpPr>
                <p:nvPr/>
              </p:nvSpPr>
              <p:spPr bwMode="auto">
                <a:xfrm>
                  <a:off x="3456" y="2400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69" name="Oval 304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70" name="Oval 305"/>
                <p:cNvSpPr>
                  <a:spLocks noChangeArrowheads="1"/>
                </p:cNvSpPr>
                <p:nvPr/>
              </p:nvSpPr>
              <p:spPr bwMode="auto">
                <a:xfrm>
                  <a:off x="3600" y="235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71" name="Oval 306"/>
                <p:cNvSpPr>
                  <a:spLocks noChangeArrowheads="1"/>
                </p:cNvSpPr>
                <p:nvPr/>
              </p:nvSpPr>
              <p:spPr bwMode="auto">
                <a:xfrm>
                  <a:off x="3648" y="235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72" name="Oval 307"/>
                <p:cNvSpPr>
                  <a:spLocks noChangeArrowheads="1"/>
                </p:cNvSpPr>
                <p:nvPr/>
              </p:nvSpPr>
              <p:spPr bwMode="auto">
                <a:xfrm>
                  <a:off x="3744" y="2304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73" name="Oval 308"/>
                <p:cNvSpPr>
                  <a:spLocks noChangeArrowheads="1"/>
                </p:cNvSpPr>
                <p:nvPr/>
              </p:nvSpPr>
              <p:spPr bwMode="auto">
                <a:xfrm>
                  <a:off x="3600" y="244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74" name="Oval 309"/>
                <p:cNvSpPr>
                  <a:spLocks noChangeArrowheads="1"/>
                </p:cNvSpPr>
                <p:nvPr/>
              </p:nvSpPr>
              <p:spPr bwMode="auto">
                <a:xfrm>
                  <a:off x="3648" y="244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75" name="Oval 310"/>
                <p:cNvSpPr>
                  <a:spLocks noChangeArrowheads="1"/>
                </p:cNvSpPr>
                <p:nvPr/>
              </p:nvSpPr>
              <p:spPr bwMode="auto">
                <a:xfrm>
                  <a:off x="3360" y="220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76" name="Oval 311"/>
                <p:cNvSpPr>
                  <a:spLocks noChangeArrowheads="1"/>
                </p:cNvSpPr>
                <p:nvPr/>
              </p:nvSpPr>
              <p:spPr bwMode="auto">
                <a:xfrm>
                  <a:off x="3408" y="211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77" name="Oval 312"/>
                <p:cNvSpPr>
                  <a:spLocks noChangeArrowheads="1"/>
                </p:cNvSpPr>
                <p:nvPr/>
              </p:nvSpPr>
              <p:spPr bwMode="auto">
                <a:xfrm>
                  <a:off x="3456" y="211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78" name="Oval 313"/>
                <p:cNvSpPr>
                  <a:spLocks noChangeArrowheads="1"/>
                </p:cNvSpPr>
                <p:nvPr/>
              </p:nvSpPr>
              <p:spPr bwMode="auto">
                <a:xfrm>
                  <a:off x="3600" y="2112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79" name="Oval 314"/>
                <p:cNvSpPr>
                  <a:spLocks noChangeArrowheads="1"/>
                </p:cNvSpPr>
                <p:nvPr/>
              </p:nvSpPr>
              <p:spPr bwMode="auto">
                <a:xfrm>
                  <a:off x="3600" y="220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80" name="Oval 315"/>
                <p:cNvSpPr>
                  <a:spLocks noChangeArrowheads="1"/>
                </p:cNvSpPr>
                <p:nvPr/>
              </p:nvSpPr>
              <p:spPr bwMode="auto">
                <a:xfrm>
                  <a:off x="3696" y="2160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81" name="Oval 316"/>
                <p:cNvSpPr>
                  <a:spLocks noChangeArrowheads="1"/>
                </p:cNvSpPr>
                <p:nvPr/>
              </p:nvSpPr>
              <p:spPr bwMode="auto">
                <a:xfrm>
                  <a:off x="3696" y="2256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82" name="Oval 317"/>
                <p:cNvSpPr>
                  <a:spLocks noChangeArrowheads="1"/>
                </p:cNvSpPr>
                <p:nvPr/>
              </p:nvSpPr>
              <p:spPr bwMode="auto">
                <a:xfrm>
                  <a:off x="3744" y="2208"/>
                  <a:ext cx="48" cy="48"/>
                </a:xfrm>
                <a:prstGeom prst="ellipse">
                  <a:avLst/>
                </a:prstGeom>
                <a:solidFill>
                  <a:srgbClr val="CC3434"/>
                </a:solidFill>
                <a:ln w="12700">
                  <a:solidFill>
                    <a:schemeClr val="folHlink"/>
                  </a:solidFill>
                  <a:round/>
                  <a:headEnd/>
                  <a:tailEnd type="none" w="sm" len="sm"/>
                </a:ln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23583" name="Rectangle 318"/>
                <p:cNvSpPr>
                  <a:spLocks noChangeArrowheads="1"/>
                </p:cNvSpPr>
                <p:nvPr/>
              </p:nvSpPr>
              <p:spPr bwMode="auto">
                <a:xfrm>
                  <a:off x="3360" y="2112"/>
                  <a:ext cx="432" cy="38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81919" name="Text Box 319"/>
              <p:cNvSpPr txBox="1">
                <a:spLocks noChangeArrowheads="1"/>
              </p:cNvSpPr>
              <p:nvPr/>
            </p:nvSpPr>
            <p:spPr bwMode="auto">
              <a:xfrm>
                <a:off x="225" y="3365"/>
                <a:ext cx="1015" cy="317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r>
                  <a:rPr kumimoji="0" lang="en-US" sz="2000" b="0" i="1" u="none" strike="noStrike" kern="1200" cap="none" spc="0" normalizeH="0" baseline="-2500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Helvetica-Narrow" pitchFamily="34" charset="0"/>
                    <a:ea typeface="+mn-ea"/>
                    <a:cs typeface="+mn-cs"/>
                  </a:rPr>
                  <a:t>Model &amp; Camera</a:t>
                </a:r>
                <a:br>
                  <a:rPr kumimoji="0" lang="en-US" sz="2000" b="0" i="1" u="none" strike="noStrike" kern="1200" cap="none" spc="0" normalizeH="0" baseline="-2500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Helvetica-Narrow" pitchFamily="34" charset="0"/>
                    <a:ea typeface="+mn-ea"/>
                    <a:cs typeface="+mn-cs"/>
                  </a:rPr>
                </a:br>
                <a:r>
                  <a:rPr kumimoji="0" lang="en-US" sz="2000" b="0" i="1" u="none" strike="noStrike" kern="1200" cap="none" spc="0" normalizeH="0" baseline="-2500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Helvetica-Narrow" pitchFamily="34" charset="0"/>
                    <a:ea typeface="+mn-ea"/>
                    <a:cs typeface="+mn-cs"/>
                  </a:rPr>
                  <a:t>Parameters</a:t>
                </a:r>
              </a:p>
            </p:txBody>
          </p:sp>
          <p:sp>
            <p:nvSpPr>
              <p:cNvPr id="281920" name="Text Box 320"/>
              <p:cNvSpPr txBox="1">
                <a:spLocks noChangeArrowheads="1"/>
              </p:cNvSpPr>
              <p:nvPr/>
            </p:nvSpPr>
            <p:spPr bwMode="auto">
              <a:xfrm>
                <a:off x="1536" y="3429"/>
                <a:ext cx="1116" cy="187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r>
                  <a:rPr kumimoji="0" lang="en-US" sz="2000" b="0" i="1" u="none" strike="noStrike" kern="1200" cap="none" spc="0" normalizeH="0" baseline="-2500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Helvetica-Narrow" pitchFamily="34" charset="0"/>
                    <a:ea typeface="+mn-ea"/>
                    <a:cs typeface="+mn-cs"/>
                  </a:rPr>
                  <a:t>Rendering Pipeline</a:t>
                </a:r>
              </a:p>
            </p:txBody>
          </p:sp>
          <p:sp>
            <p:nvSpPr>
              <p:cNvPr id="281921" name="Text Box 321"/>
              <p:cNvSpPr txBox="1">
                <a:spLocks noChangeArrowheads="1"/>
              </p:cNvSpPr>
              <p:nvPr/>
            </p:nvSpPr>
            <p:spPr bwMode="auto">
              <a:xfrm>
                <a:off x="3168" y="3429"/>
                <a:ext cx="794" cy="187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r>
                  <a:rPr kumimoji="0" lang="en-US" sz="2000" b="0" i="1" u="none" strike="noStrike" kern="1200" cap="none" spc="0" normalizeH="0" baseline="-25000" noProof="0" dirty="0" err="1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Helvetica-Narrow" pitchFamily="34" charset="0"/>
                    <a:ea typeface="+mn-ea"/>
                    <a:cs typeface="+mn-cs"/>
                  </a:rPr>
                  <a:t>Framebuffer</a:t>
                </a:r>
                <a:endParaRPr kumimoji="0" lang="en-US" sz="2000" b="0" i="1" u="none" strike="noStrike" kern="1200" cap="none" spc="0" normalizeH="0" baseline="-25000" noProof="0" dirty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Helvetica-Narrow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1922" name="Text Box 322"/>
              <p:cNvSpPr txBox="1">
                <a:spLocks noChangeArrowheads="1"/>
              </p:cNvSpPr>
              <p:nvPr/>
            </p:nvSpPr>
            <p:spPr bwMode="auto">
              <a:xfrm>
                <a:off x="4848" y="3429"/>
                <a:ext cx="560" cy="187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r>
                  <a:rPr kumimoji="0" lang="en-US" sz="2000" b="0" i="1" u="none" strike="noStrike" kern="1200" cap="none" spc="0" normalizeH="0" baseline="-25000" noProof="0" dirty="0">
                    <a:ln>
                      <a:noFill/>
                    </a:ln>
                    <a:solidFill>
                      <a:srgbClr val="0B0506"/>
                    </a:solidFill>
                    <a:effectLst/>
                    <a:uLnTx/>
                    <a:uFillTx/>
                    <a:latin typeface="Helvetica-Narrow" pitchFamily="34" charset="0"/>
                    <a:ea typeface="+mn-ea"/>
                    <a:cs typeface="+mn-cs"/>
                  </a:rPr>
                  <a:t>Display</a:t>
                </a:r>
              </a:p>
            </p:txBody>
          </p:sp>
          <p:sp>
            <p:nvSpPr>
              <p:cNvPr id="523588" name="Rectangle 323"/>
              <p:cNvSpPr>
                <a:spLocks noChangeArrowheads="1"/>
              </p:cNvSpPr>
              <p:nvPr/>
            </p:nvSpPr>
            <p:spPr bwMode="auto">
              <a:xfrm>
                <a:off x="1536" y="1152"/>
                <a:ext cx="1488" cy="2582"/>
              </a:xfrm>
              <a:prstGeom prst="rect">
                <a:avLst/>
              </a:prstGeom>
              <a:noFill/>
              <a:ln w="28575">
                <a:solidFill>
                  <a:srgbClr val="CC3434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23589" name="Text Box 324"/>
            <p:cNvSpPr txBox="1">
              <a:spLocks noChangeArrowheads="1"/>
            </p:cNvSpPr>
            <p:nvPr/>
          </p:nvSpPr>
          <p:spPr bwMode="auto">
            <a:xfrm>
              <a:off x="3193" y="924"/>
              <a:ext cx="12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r>
                <a:rPr kumimoji="0" lang="en-US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Model</a:t>
              </a:r>
              <a:r>
                <a:rPr kumimoji="0" lang="en-US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  <a:sym typeface="Wingdings" pitchFamily="2" charset="2"/>
                </a:rPr>
                <a:t>World</a:t>
              </a:r>
              <a:endPara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23590" name="Text Box 325"/>
            <p:cNvSpPr txBox="1">
              <a:spLocks noChangeArrowheads="1"/>
            </p:cNvSpPr>
            <p:nvPr/>
          </p:nvSpPr>
          <p:spPr bwMode="auto">
            <a:xfrm>
              <a:off x="3188" y="1356"/>
              <a:ext cx="139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r>
                <a:rPr kumimoji="0" lang="en-US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World</a:t>
              </a:r>
              <a:r>
                <a:rPr kumimoji="0" lang="en-US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0FF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  <a:sym typeface="Wingdings" pitchFamily="2" charset="2"/>
                </a:rPr>
                <a:t>Camera</a:t>
              </a:r>
              <a:endParaRPr kumimoji="0" lang="en-US" sz="2400" b="0" i="1" u="none" strike="noStrike" kern="1200" cap="none" spc="0" normalizeH="0" baseline="-25000" noProof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23591" name="Freeform 326"/>
            <p:cNvSpPr>
              <a:spLocks/>
            </p:cNvSpPr>
            <p:nvPr/>
          </p:nvSpPr>
          <p:spPr bwMode="auto">
            <a:xfrm>
              <a:off x="2753" y="1068"/>
              <a:ext cx="512" cy="328"/>
            </a:xfrm>
            <a:custGeom>
              <a:avLst/>
              <a:gdLst>
                <a:gd name="T0" fmla="*/ 0 w 576"/>
                <a:gd name="T1" fmla="*/ 288 h 328"/>
                <a:gd name="T2" fmla="*/ 168 w 576"/>
                <a:gd name="T3" fmla="*/ 288 h 328"/>
                <a:gd name="T4" fmla="*/ 236 w 576"/>
                <a:gd name="T5" fmla="*/ 48 h 328"/>
                <a:gd name="T6" fmla="*/ 404 w 576"/>
                <a:gd name="T7" fmla="*/ 0 h 3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328"/>
                <a:gd name="T14" fmla="*/ 576 w 576"/>
                <a:gd name="T15" fmla="*/ 328 h 3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328">
                  <a:moveTo>
                    <a:pt x="0" y="288"/>
                  </a:moveTo>
                  <a:cubicBezTo>
                    <a:pt x="92" y="308"/>
                    <a:pt x="184" y="328"/>
                    <a:pt x="240" y="288"/>
                  </a:cubicBezTo>
                  <a:cubicBezTo>
                    <a:pt x="296" y="248"/>
                    <a:pt x="280" y="96"/>
                    <a:pt x="336" y="48"/>
                  </a:cubicBezTo>
                  <a:cubicBezTo>
                    <a:pt x="392" y="0"/>
                    <a:pt x="484" y="0"/>
                    <a:pt x="576" y="0"/>
                  </a:cubicBezTo>
                </a:path>
              </a:pathLst>
            </a:cu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23592" name="Freeform 327"/>
            <p:cNvSpPr>
              <a:spLocks/>
            </p:cNvSpPr>
            <p:nvPr/>
          </p:nvSpPr>
          <p:spPr bwMode="auto">
            <a:xfrm>
              <a:off x="2753" y="1484"/>
              <a:ext cx="470" cy="456"/>
            </a:xfrm>
            <a:custGeom>
              <a:avLst/>
              <a:gdLst>
                <a:gd name="T0" fmla="*/ 0 w 528"/>
                <a:gd name="T1" fmla="*/ 400 h 456"/>
                <a:gd name="T2" fmla="*/ 135 w 528"/>
                <a:gd name="T3" fmla="*/ 400 h 456"/>
                <a:gd name="T4" fmla="*/ 169 w 528"/>
                <a:gd name="T5" fmla="*/ 64 h 456"/>
                <a:gd name="T6" fmla="*/ 372 w 528"/>
                <a:gd name="T7" fmla="*/ 16 h 4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8"/>
                <a:gd name="T13" fmla="*/ 0 h 456"/>
                <a:gd name="T14" fmla="*/ 528 w 528"/>
                <a:gd name="T15" fmla="*/ 456 h 4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8" h="456">
                  <a:moveTo>
                    <a:pt x="0" y="400"/>
                  </a:moveTo>
                  <a:cubicBezTo>
                    <a:pt x="76" y="428"/>
                    <a:pt x="152" y="456"/>
                    <a:pt x="192" y="400"/>
                  </a:cubicBezTo>
                  <a:cubicBezTo>
                    <a:pt x="232" y="344"/>
                    <a:pt x="184" y="128"/>
                    <a:pt x="240" y="64"/>
                  </a:cubicBezTo>
                  <a:cubicBezTo>
                    <a:pt x="296" y="0"/>
                    <a:pt x="412" y="8"/>
                    <a:pt x="528" y="16"/>
                  </a:cubicBezTo>
                </a:path>
              </a:pathLst>
            </a:cu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30" name="Grafik 8">
            <a:extLst>
              <a:ext uri="{FF2B5EF4-FFF2-40B4-BE49-F238E27FC236}">
                <a16:creationId xmlns:a16="http://schemas.microsoft.com/office/drawing/2014/main" id="{5EE8DCEB-F03E-4390-9F3F-A96F6B41E8FF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331" name="Grafik 9">
            <a:extLst>
              <a:ext uri="{FF2B5EF4-FFF2-40B4-BE49-F238E27FC236}">
                <a16:creationId xmlns:a16="http://schemas.microsoft.com/office/drawing/2014/main" id="{0BDC795B-99BA-44A4-A13A-BDE1FAB95925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6FCD22D-BDE1-4413-8141-7822458FE5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4252816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 b="1" dirty="0"/>
              <a:t>Clip to what?</a:t>
            </a:r>
          </a:p>
        </p:txBody>
      </p:sp>
      <p:pic>
        <p:nvPicPr>
          <p:cNvPr id="524291" name="Picture 4" descr="perspective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71688"/>
            <a:ext cx="4191000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4292" name="Text Box 5"/>
          <p:cNvSpPr txBox="1">
            <a:spLocks noChangeArrowheads="1"/>
          </p:cNvSpPr>
          <p:nvPr/>
        </p:nvSpPr>
        <p:spPr bwMode="auto">
          <a:xfrm>
            <a:off x="857250" y="2286000"/>
            <a:ext cx="1809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View Window</a:t>
            </a:r>
          </a:p>
        </p:txBody>
      </p:sp>
      <p:sp>
        <p:nvSpPr>
          <p:cNvPr id="524293" name="Text Box 6"/>
          <p:cNvSpPr txBox="1">
            <a:spLocks noChangeArrowheads="1"/>
          </p:cNvSpPr>
          <p:nvPr/>
        </p:nvSpPr>
        <p:spPr bwMode="auto">
          <a:xfrm>
            <a:off x="1609725" y="4157663"/>
            <a:ext cx="170973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Eye position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(focal point)</a:t>
            </a:r>
          </a:p>
        </p:txBody>
      </p:sp>
      <p:sp>
        <p:nvSpPr>
          <p:cNvPr id="524294" name="Line 7"/>
          <p:cNvSpPr>
            <a:spLocks noChangeShapeType="1"/>
          </p:cNvSpPr>
          <p:nvPr/>
        </p:nvSpPr>
        <p:spPr bwMode="auto">
          <a:xfrm flipV="1">
            <a:off x="6178550" y="3511550"/>
            <a:ext cx="0" cy="1193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4295" name="Line 8"/>
          <p:cNvSpPr>
            <a:spLocks noChangeShapeType="1"/>
          </p:cNvSpPr>
          <p:nvPr/>
        </p:nvSpPr>
        <p:spPr bwMode="ltGray">
          <a:xfrm flipH="1">
            <a:off x="5402263" y="4705350"/>
            <a:ext cx="776287" cy="398463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4296" name="Line 9"/>
          <p:cNvSpPr>
            <a:spLocks noChangeShapeType="1"/>
          </p:cNvSpPr>
          <p:nvPr/>
        </p:nvSpPr>
        <p:spPr bwMode="ltGray">
          <a:xfrm>
            <a:off x="5078413" y="4640263"/>
            <a:ext cx="2716212" cy="131762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4297" name="Oval 10"/>
          <p:cNvSpPr>
            <a:spLocks noChangeArrowheads="1"/>
          </p:cNvSpPr>
          <p:nvPr/>
        </p:nvSpPr>
        <p:spPr bwMode="auto">
          <a:xfrm>
            <a:off x="6091238" y="4606925"/>
            <a:ext cx="193675" cy="198438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24298" name="Text Box 11"/>
          <p:cNvSpPr txBox="1">
            <a:spLocks noChangeArrowheads="1"/>
          </p:cNvSpPr>
          <p:nvPr/>
        </p:nvSpPr>
        <p:spPr bwMode="auto">
          <a:xfrm>
            <a:off x="4752975" y="5168900"/>
            <a:ext cx="969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Right</a:t>
            </a:r>
          </a:p>
        </p:txBody>
      </p:sp>
      <p:sp>
        <p:nvSpPr>
          <p:cNvPr id="524299" name="Text Box 12"/>
          <p:cNvSpPr txBox="1">
            <a:spLocks noChangeArrowheads="1"/>
          </p:cNvSpPr>
          <p:nvPr/>
        </p:nvSpPr>
        <p:spPr bwMode="auto">
          <a:xfrm>
            <a:off x="4560888" y="4106863"/>
            <a:ext cx="922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Back</a:t>
            </a:r>
          </a:p>
        </p:txBody>
      </p:sp>
      <p:sp>
        <p:nvSpPr>
          <p:cNvPr id="524300" name="Text Box 13"/>
          <p:cNvSpPr txBox="1">
            <a:spLocks noChangeArrowheads="1"/>
          </p:cNvSpPr>
          <p:nvPr/>
        </p:nvSpPr>
        <p:spPr bwMode="auto">
          <a:xfrm>
            <a:off x="6824663" y="4306888"/>
            <a:ext cx="1438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Towards</a:t>
            </a:r>
          </a:p>
        </p:txBody>
      </p:sp>
      <p:sp>
        <p:nvSpPr>
          <p:cNvPr id="524301" name="Text Box 14"/>
          <p:cNvSpPr txBox="1">
            <a:spLocks noChangeArrowheads="1"/>
          </p:cNvSpPr>
          <p:nvPr/>
        </p:nvSpPr>
        <p:spPr bwMode="auto">
          <a:xfrm>
            <a:off x="6305550" y="3311525"/>
            <a:ext cx="595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Up</a:t>
            </a:r>
          </a:p>
        </p:txBody>
      </p:sp>
      <p:sp>
        <p:nvSpPr>
          <p:cNvPr id="524302" name="Text Box 15"/>
          <p:cNvSpPr txBox="1">
            <a:spLocks noChangeArrowheads="1"/>
          </p:cNvSpPr>
          <p:nvPr/>
        </p:nvSpPr>
        <p:spPr bwMode="auto">
          <a:xfrm>
            <a:off x="4838700" y="5867400"/>
            <a:ext cx="2649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Viewing Frustum</a:t>
            </a:r>
          </a:p>
        </p:txBody>
      </p:sp>
      <p:sp>
        <p:nvSpPr>
          <p:cNvPr id="524303" name="Line 16"/>
          <p:cNvSpPr>
            <a:spLocks noChangeShapeType="1"/>
          </p:cNvSpPr>
          <p:nvPr/>
        </p:nvSpPr>
        <p:spPr bwMode="auto">
          <a:xfrm flipV="1">
            <a:off x="6180138" y="3406775"/>
            <a:ext cx="1738312" cy="13081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4304" name="Line 17"/>
          <p:cNvSpPr>
            <a:spLocks noChangeShapeType="1"/>
          </p:cNvSpPr>
          <p:nvPr/>
        </p:nvSpPr>
        <p:spPr bwMode="auto">
          <a:xfrm flipV="1">
            <a:off x="6199188" y="3586163"/>
            <a:ext cx="2509837" cy="114776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4305" name="Line 18"/>
          <p:cNvSpPr>
            <a:spLocks noChangeShapeType="1"/>
          </p:cNvSpPr>
          <p:nvPr/>
        </p:nvSpPr>
        <p:spPr bwMode="auto">
          <a:xfrm>
            <a:off x="6180138" y="4679950"/>
            <a:ext cx="2509837" cy="112871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4306" name="Line 19"/>
          <p:cNvSpPr>
            <a:spLocks noChangeShapeType="1"/>
          </p:cNvSpPr>
          <p:nvPr/>
        </p:nvSpPr>
        <p:spPr bwMode="auto">
          <a:xfrm>
            <a:off x="6162675" y="4660900"/>
            <a:ext cx="1774825" cy="170338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4307" name="Line 20"/>
          <p:cNvSpPr>
            <a:spLocks noChangeShapeType="1"/>
          </p:cNvSpPr>
          <p:nvPr/>
        </p:nvSpPr>
        <p:spPr bwMode="auto">
          <a:xfrm>
            <a:off x="7920038" y="3406775"/>
            <a:ext cx="806450" cy="1619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4308" name="Line 21"/>
          <p:cNvSpPr>
            <a:spLocks noChangeShapeType="1"/>
          </p:cNvSpPr>
          <p:nvPr/>
        </p:nvSpPr>
        <p:spPr bwMode="auto">
          <a:xfrm>
            <a:off x="7900988" y="3389313"/>
            <a:ext cx="19050" cy="292258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4309" name="Line 22"/>
          <p:cNvSpPr>
            <a:spLocks noChangeShapeType="1"/>
          </p:cNvSpPr>
          <p:nvPr/>
        </p:nvSpPr>
        <p:spPr bwMode="auto">
          <a:xfrm flipV="1">
            <a:off x="7900988" y="5791200"/>
            <a:ext cx="771525" cy="5921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4310" name="Line 23"/>
          <p:cNvSpPr>
            <a:spLocks noChangeShapeType="1"/>
          </p:cNvSpPr>
          <p:nvPr/>
        </p:nvSpPr>
        <p:spPr bwMode="auto">
          <a:xfrm flipV="1">
            <a:off x="8689975" y="3586163"/>
            <a:ext cx="0" cy="22415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4" name="Grafik 8">
            <a:extLst>
              <a:ext uri="{FF2B5EF4-FFF2-40B4-BE49-F238E27FC236}">
                <a16:creationId xmlns:a16="http://schemas.microsoft.com/office/drawing/2014/main" id="{FEB59D80-A675-423A-AD37-820580D2D88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5" name="Grafik 9">
            <a:extLst>
              <a:ext uri="{FF2B5EF4-FFF2-40B4-BE49-F238E27FC236}">
                <a16:creationId xmlns:a16="http://schemas.microsoft.com/office/drawing/2014/main" id="{76E148DA-9AD9-4FE4-B616-6902E709521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EDD3EE-6B74-4C59-B362-3865071519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6606934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1938" y="304800"/>
            <a:ext cx="8588375" cy="695325"/>
          </a:xfrm>
        </p:spPr>
        <p:txBody>
          <a:bodyPr anchor="b"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Why Clip?</a:t>
            </a:r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Bad idea to rasterize outside of </a:t>
            </a:r>
            <a:r>
              <a:rPr lang="en-US" dirty="0" err="1">
                <a:solidFill>
                  <a:schemeClr val="bg1"/>
                </a:solidFill>
                <a:cs typeface="Times New Roman" pitchFamily="18" charset="0"/>
              </a:rPr>
              <a:t>framebuffer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 bounds </a:t>
            </a:r>
          </a:p>
          <a:p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Also, don</a:t>
            </a:r>
            <a:r>
              <a:rPr lang="en-US" dirty="0">
                <a:solidFill>
                  <a:schemeClr val="bg1"/>
                </a:solidFill>
                <a:latin typeface="Times New Roman"/>
                <a:cs typeface="Times New Roman" pitchFamily="18" charset="0"/>
              </a:rPr>
              <a:t>’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t waste time scan converting pixels outside window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3D4E353-9983-4ABC-A056-5C09FCA3CF8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3DCE547-6CC9-45AE-BDEF-7ACFE724CD2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9D0F19B-DA67-47A5-9417-8544405B08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408437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25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25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25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25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531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1938" y="304800"/>
            <a:ext cx="8588375" cy="695325"/>
          </a:xfrm>
        </p:spPr>
        <p:txBody>
          <a:bodyPr anchor="b"/>
          <a:lstStyle/>
          <a:p>
            <a:r>
              <a:rPr lang="en-US" b="1" dirty="0"/>
              <a:t>Clipping</a:t>
            </a:r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4625" y="1058068"/>
            <a:ext cx="8567738" cy="4500563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The naive approach to clipping lines:</a:t>
            </a:r>
            <a:endParaRPr lang="tr-TR" dirty="0">
              <a:solidFill>
                <a:schemeClr val="bg1"/>
              </a:solidFill>
              <a:cs typeface="Times New Roman" pitchFamily="18" charset="0"/>
            </a:endParaRP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sz="2500" b="1" dirty="0"/>
              <a:t>for each line segment</a:t>
            </a:r>
          </a:p>
          <a:p>
            <a:pPr>
              <a:buFontTx/>
              <a:buNone/>
            </a:pPr>
            <a:r>
              <a:rPr lang="en-US" sz="2500" b="1" dirty="0"/>
              <a:t>	  for each edge of </a:t>
            </a:r>
            <a:r>
              <a:rPr lang="en-US" sz="2500" b="1" dirty="0" err="1"/>
              <a:t>view_window</a:t>
            </a:r>
            <a:endParaRPr lang="en-US" sz="2500" b="1" dirty="0"/>
          </a:p>
          <a:p>
            <a:pPr>
              <a:buFontTx/>
              <a:buNone/>
            </a:pPr>
            <a:r>
              <a:rPr lang="en-US" sz="2500" b="1" dirty="0"/>
              <a:t>        find intersection point</a:t>
            </a:r>
          </a:p>
          <a:p>
            <a:pPr>
              <a:buFontTx/>
              <a:buNone/>
            </a:pPr>
            <a:r>
              <a:rPr lang="en-US" sz="2500" b="1" dirty="0"/>
              <a:t>        pick “nearest” point</a:t>
            </a:r>
          </a:p>
          <a:p>
            <a:pPr>
              <a:buFontTx/>
              <a:buNone/>
            </a:pPr>
            <a:r>
              <a:rPr lang="en-US" sz="2500" b="1" dirty="0"/>
              <a:t>    if anything is left, draw it</a:t>
            </a:r>
            <a:endParaRPr lang="tr-TR" sz="2500" b="1" dirty="0"/>
          </a:p>
          <a:p>
            <a:pPr lvl="1">
              <a:buFontTx/>
              <a:buNone/>
            </a:pPr>
            <a:endParaRPr lang="en-US" b="1" dirty="0"/>
          </a:p>
          <a:p>
            <a:pPr>
              <a:buFontTx/>
              <a:buNone/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What do we mean by “nearest”?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How can we optimize this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526340" name="Rectangle 4"/>
          <p:cNvSpPr>
            <a:spLocks noChangeArrowheads="1"/>
          </p:cNvSpPr>
          <p:nvPr/>
        </p:nvSpPr>
        <p:spPr bwMode="auto">
          <a:xfrm>
            <a:off x="6227763" y="5084763"/>
            <a:ext cx="2514600" cy="1524000"/>
          </a:xfrm>
          <a:prstGeom prst="rect">
            <a:avLst/>
          </a:prstGeom>
          <a:noFill/>
          <a:ln>
            <a:headEnd/>
            <a:tailEnd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6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26341" name="Line 5"/>
          <p:cNvSpPr>
            <a:spLocks noChangeShapeType="1"/>
          </p:cNvSpPr>
          <p:nvPr/>
        </p:nvSpPr>
        <p:spPr bwMode="auto">
          <a:xfrm rot="-1618187">
            <a:off x="5541963" y="5313363"/>
            <a:ext cx="2057400" cy="158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6342" name="Text Box 6"/>
          <p:cNvSpPr txBox="1">
            <a:spLocks noChangeArrowheads="1"/>
          </p:cNvSpPr>
          <p:nvPr/>
        </p:nvSpPr>
        <p:spPr bwMode="auto">
          <a:xfrm>
            <a:off x="5314950" y="5856288"/>
            <a:ext cx="3206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26343" name="Text Box 7"/>
          <p:cNvSpPr txBox="1">
            <a:spLocks noChangeArrowheads="1"/>
          </p:cNvSpPr>
          <p:nvPr/>
        </p:nvSpPr>
        <p:spPr bwMode="auto">
          <a:xfrm>
            <a:off x="7527925" y="4071938"/>
            <a:ext cx="3206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526344" name="Text Box 8"/>
          <p:cNvSpPr txBox="1">
            <a:spLocks noChangeArrowheads="1"/>
          </p:cNvSpPr>
          <p:nvPr/>
        </p:nvSpPr>
        <p:spPr bwMode="auto">
          <a:xfrm>
            <a:off x="6223000" y="5389563"/>
            <a:ext cx="3317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526345" name="Oval 9"/>
          <p:cNvSpPr>
            <a:spLocks noChangeArrowheads="1"/>
          </p:cNvSpPr>
          <p:nvPr/>
        </p:nvSpPr>
        <p:spPr bwMode="auto">
          <a:xfrm>
            <a:off x="6188075" y="5449888"/>
            <a:ext cx="76200" cy="762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6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26346" name="Oval 10"/>
          <p:cNvSpPr>
            <a:spLocks noChangeArrowheads="1"/>
          </p:cNvSpPr>
          <p:nvPr/>
        </p:nvSpPr>
        <p:spPr bwMode="auto">
          <a:xfrm>
            <a:off x="7005638" y="5040313"/>
            <a:ext cx="76200" cy="762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6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26347" name="Text Box 11"/>
          <p:cNvSpPr txBox="1">
            <a:spLocks noChangeArrowheads="1"/>
          </p:cNvSpPr>
          <p:nvPr/>
        </p:nvSpPr>
        <p:spPr bwMode="auto">
          <a:xfrm>
            <a:off x="6900863" y="5008563"/>
            <a:ext cx="3317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</a:t>
            </a:r>
          </a:p>
        </p:txBody>
      </p:sp>
      <p:sp>
        <p:nvSpPr>
          <p:cNvPr id="278540" name="Line 12"/>
          <p:cNvSpPr>
            <a:spLocks noChangeShapeType="1"/>
          </p:cNvSpPr>
          <p:nvPr/>
        </p:nvSpPr>
        <p:spPr bwMode="auto">
          <a:xfrm rot="-1618187">
            <a:off x="3709988" y="6242050"/>
            <a:ext cx="2057400" cy="1588"/>
          </a:xfrm>
          <a:prstGeom prst="line">
            <a:avLst/>
          </a:prstGeom>
          <a:noFill/>
          <a:ln w="38100">
            <a:solidFill>
              <a:schemeClr val="hlink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8541" name="Line 13"/>
          <p:cNvSpPr>
            <a:spLocks noChangeShapeType="1"/>
          </p:cNvSpPr>
          <p:nvPr/>
        </p:nvSpPr>
        <p:spPr bwMode="auto">
          <a:xfrm flipH="1">
            <a:off x="3552825" y="6608763"/>
            <a:ext cx="2641600" cy="0"/>
          </a:xfrm>
          <a:prstGeom prst="line">
            <a:avLst/>
          </a:prstGeom>
          <a:ln>
            <a:prstDash val="sysDash"/>
            <a:headEnd/>
            <a:tailEnd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8542" name="Oval 14"/>
          <p:cNvSpPr>
            <a:spLocks noChangeArrowheads="1"/>
          </p:cNvSpPr>
          <p:nvPr/>
        </p:nvSpPr>
        <p:spPr bwMode="auto">
          <a:xfrm>
            <a:off x="3975100" y="6518275"/>
            <a:ext cx="136525" cy="152400"/>
          </a:xfrm>
          <a:prstGeom prst="ellipse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endParaRPr kumimoji="0" lang="tr-TR" sz="1600" b="0" i="1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6" name="Grafik 8">
            <a:extLst>
              <a:ext uri="{FF2B5EF4-FFF2-40B4-BE49-F238E27FC236}">
                <a16:creationId xmlns:a16="http://schemas.microsoft.com/office/drawing/2014/main" id="{EF8FAD48-387E-44A7-B31D-F7A479044F8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7" name="Grafik 9">
            <a:extLst>
              <a:ext uri="{FF2B5EF4-FFF2-40B4-BE49-F238E27FC236}">
                <a16:creationId xmlns:a16="http://schemas.microsoft.com/office/drawing/2014/main" id="{91AF18E6-7597-4884-ABB1-08B9894374F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3458228-0802-495A-8D2C-596899B474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79252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40" grpId="0" animBg="1"/>
      <p:bldP spid="278540" grpId="1" animBg="1"/>
      <p:bldP spid="278541" grpId="0" animBg="1"/>
      <p:bldP spid="278541" grpId="1" animBg="1"/>
      <p:bldP spid="278542" grpId="0" animBg="1"/>
      <p:bldP spid="27854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65187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Trivial Accepts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27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50" y="1643063"/>
            <a:ext cx="8504238" cy="2649537"/>
          </a:xfrm>
        </p:spPr>
        <p:txBody>
          <a:bodyPr/>
          <a:lstStyle/>
          <a:p>
            <a:pPr marL="350838" indent="-350838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Big optimization: trivial accept/rejects</a:t>
            </a:r>
          </a:p>
          <a:p>
            <a:pPr marL="350838" indent="-350838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How can we quickly determine whether a line segment is entirely inside the viewport?</a:t>
            </a:r>
          </a:p>
          <a:p>
            <a:pPr marL="350838" indent="-350838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A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nswer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: test both </a:t>
            </a:r>
            <a:br>
              <a:rPr lang="tr-TR" dirty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endpoints.</a:t>
            </a: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  </a:t>
            </a:r>
          </a:p>
        </p:txBody>
      </p:sp>
      <p:sp>
        <p:nvSpPr>
          <p:cNvPr id="527364" name="Line 4"/>
          <p:cNvSpPr>
            <a:spLocks noChangeShapeType="1"/>
          </p:cNvSpPr>
          <p:nvPr/>
        </p:nvSpPr>
        <p:spPr bwMode="auto">
          <a:xfrm>
            <a:off x="4552950" y="3886200"/>
            <a:ext cx="3886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7365" name="Line 5"/>
          <p:cNvSpPr>
            <a:spLocks noChangeShapeType="1"/>
          </p:cNvSpPr>
          <p:nvPr/>
        </p:nvSpPr>
        <p:spPr bwMode="auto">
          <a:xfrm>
            <a:off x="4552950" y="5791200"/>
            <a:ext cx="3886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7366" name="Line 6"/>
          <p:cNvSpPr>
            <a:spLocks noChangeShapeType="1"/>
          </p:cNvSpPr>
          <p:nvPr/>
        </p:nvSpPr>
        <p:spPr bwMode="auto">
          <a:xfrm flipV="1">
            <a:off x="5010150" y="3429000"/>
            <a:ext cx="0" cy="2743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7367" name="Line 7"/>
          <p:cNvSpPr>
            <a:spLocks noChangeShapeType="1"/>
          </p:cNvSpPr>
          <p:nvPr/>
        </p:nvSpPr>
        <p:spPr bwMode="auto">
          <a:xfrm flipV="1">
            <a:off x="8058150" y="3429000"/>
            <a:ext cx="0" cy="2743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7368" name="Line 8"/>
          <p:cNvSpPr>
            <a:spLocks noChangeShapeType="1"/>
          </p:cNvSpPr>
          <p:nvPr/>
        </p:nvSpPr>
        <p:spPr bwMode="auto">
          <a:xfrm>
            <a:off x="3714750" y="4419600"/>
            <a:ext cx="457200" cy="1066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7369" name="Line 9"/>
          <p:cNvSpPr>
            <a:spLocks noChangeShapeType="1"/>
          </p:cNvSpPr>
          <p:nvPr/>
        </p:nvSpPr>
        <p:spPr bwMode="auto">
          <a:xfrm>
            <a:off x="4171950" y="4419600"/>
            <a:ext cx="19812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7370" name="Line 10"/>
          <p:cNvSpPr>
            <a:spLocks noChangeShapeType="1"/>
          </p:cNvSpPr>
          <p:nvPr/>
        </p:nvSpPr>
        <p:spPr bwMode="auto">
          <a:xfrm flipV="1">
            <a:off x="6915150" y="4267200"/>
            <a:ext cx="228600" cy="838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2" name="Grafik 8">
            <a:extLst>
              <a:ext uri="{FF2B5EF4-FFF2-40B4-BE49-F238E27FC236}">
                <a16:creationId xmlns:a16="http://schemas.microsoft.com/office/drawing/2014/main" id="{B40FE89E-19D8-49BF-AC9E-3139E24486D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3" name="Grafik 9">
            <a:extLst>
              <a:ext uri="{FF2B5EF4-FFF2-40B4-BE49-F238E27FC236}">
                <a16:creationId xmlns:a16="http://schemas.microsoft.com/office/drawing/2014/main" id="{5E1BF430-AFD8-4568-A4B3-64B716C5386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C911274-CA61-4624-8B15-5BB5851116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174151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27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27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27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27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27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27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2000"/>
                                        <p:tgtEl>
                                          <p:spTgt spid="52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2000"/>
                                        <p:tgtEl>
                                          <p:spTgt spid="52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2000"/>
                                        <p:tgtEl>
                                          <p:spTgt spid="52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4" dur="2000"/>
                                        <p:tgtEl>
                                          <p:spTgt spid="52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2000"/>
                                        <p:tgtEl>
                                          <p:spTgt spid="52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0" dur="2000"/>
                                        <p:tgtEl>
                                          <p:spTgt spid="52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3" dur="2000"/>
                                        <p:tgtEl>
                                          <p:spTgt spid="52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7363" grpId="0" build="p"/>
      <p:bldP spid="527364" grpId="0" animBg="1"/>
      <p:bldP spid="527365" grpId="0" animBg="1"/>
      <p:bldP spid="527366" grpId="0" animBg="1"/>
      <p:bldP spid="527367" grpId="0" animBg="1"/>
      <p:bldP spid="527368" grpId="0" animBg="1"/>
      <p:bldP spid="527369" grpId="0" animBg="1"/>
      <p:bldP spid="52737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88987"/>
          </a:xfrm>
        </p:spPr>
        <p:txBody>
          <a:bodyPr anchor="b"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Trivial Rejects</a:t>
            </a:r>
            <a:endParaRPr lang="en-US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4313" y="1571625"/>
            <a:ext cx="8504237" cy="4572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How can we know a line is outside viewport?</a:t>
            </a:r>
          </a:p>
          <a:p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A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nswer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: if both endpoints on wrong side of same edge, can </a:t>
            </a:r>
            <a:br>
              <a:rPr lang="tr-TR" dirty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trivially reject line</a:t>
            </a:r>
          </a:p>
        </p:txBody>
      </p:sp>
      <p:sp>
        <p:nvSpPr>
          <p:cNvPr id="528388" name="Line 12"/>
          <p:cNvSpPr>
            <a:spLocks noChangeShapeType="1"/>
          </p:cNvSpPr>
          <p:nvPr/>
        </p:nvSpPr>
        <p:spPr bwMode="auto">
          <a:xfrm>
            <a:off x="4686300" y="3671888"/>
            <a:ext cx="3886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8389" name="Line 13"/>
          <p:cNvSpPr>
            <a:spLocks noChangeShapeType="1"/>
          </p:cNvSpPr>
          <p:nvPr/>
        </p:nvSpPr>
        <p:spPr bwMode="auto">
          <a:xfrm>
            <a:off x="4686300" y="5576888"/>
            <a:ext cx="3886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8390" name="Line 14"/>
          <p:cNvSpPr>
            <a:spLocks noChangeShapeType="1"/>
          </p:cNvSpPr>
          <p:nvPr/>
        </p:nvSpPr>
        <p:spPr bwMode="auto">
          <a:xfrm flipV="1">
            <a:off x="5143500" y="3214688"/>
            <a:ext cx="0" cy="2743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8391" name="Line 15"/>
          <p:cNvSpPr>
            <a:spLocks noChangeShapeType="1"/>
          </p:cNvSpPr>
          <p:nvPr/>
        </p:nvSpPr>
        <p:spPr bwMode="auto">
          <a:xfrm flipV="1">
            <a:off x="8191500" y="3214688"/>
            <a:ext cx="0" cy="2743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8392" name="Line 16"/>
          <p:cNvSpPr>
            <a:spLocks noChangeShapeType="1"/>
          </p:cNvSpPr>
          <p:nvPr/>
        </p:nvSpPr>
        <p:spPr bwMode="auto">
          <a:xfrm>
            <a:off x="3848100" y="4205288"/>
            <a:ext cx="457200" cy="1066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8393" name="Line 17"/>
          <p:cNvSpPr>
            <a:spLocks noChangeShapeType="1"/>
          </p:cNvSpPr>
          <p:nvPr/>
        </p:nvSpPr>
        <p:spPr bwMode="auto">
          <a:xfrm>
            <a:off x="4305300" y="4205288"/>
            <a:ext cx="19812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8394" name="Line 18"/>
          <p:cNvSpPr>
            <a:spLocks noChangeShapeType="1"/>
          </p:cNvSpPr>
          <p:nvPr/>
        </p:nvSpPr>
        <p:spPr bwMode="auto">
          <a:xfrm flipV="1">
            <a:off x="7048500" y="4052888"/>
            <a:ext cx="228600" cy="838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2" name="Grafik 8">
            <a:extLst>
              <a:ext uri="{FF2B5EF4-FFF2-40B4-BE49-F238E27FC236}">
                <a16:creationId xmlns:a16="http://schemas.microsoft.com/office/drawing/2014/main" id="{241CA524-3094-4603-BF77-3C7A1BC1AF7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3" name="Grafik 9">
            <a:extLst>
              <a:ext uri="{FF2B5EF4-FFF2-40B4-BE49-F238E27FC236}">
                <a16:creationId xmlns:a16="http://schemas.microsoft.com/office/drawing/2014/main" id="{E8A913CF-5E1D-4FA2-B8BC-402611C1580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ADEFAB-9532-44A9-AC44-533C6060B5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414756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28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28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28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28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8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8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8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8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8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8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8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8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8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8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8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8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8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8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87" grpId="0" build="p"/>
      <p:bldP spid="528388" grpId="0" animBg="1"/>
      <p:bldP spid="528389" grpId="0" animBg="1"/>
      <p:bldP spid="528390" grpId="0" animBg="1"/>
      <p:bldP spid="528391" grpId="0" animBg="1"/>
      <p:bldP spid="528392" grpId="0" animBg="1"/>
      <p:bldP spid="528393" grpId="0" animBg="1"/>
      <p:bldP spid="52839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88987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Clipping Lines </a:t>
            </a:r>
            <a:r>
              <a:rPr lang="tr-TR" b="1" dirty="0">
                <a:cs typeface="Times New Roman" pitchFamily="18" charset="0"/>
              </a:rPr>
              <a:t>t</a:t>
            </a:r>
            <a:r>
              <a:rPr lang="en-US" b="1" dirty="0">
                <a:cs typeface="Times New Roman" pitchFamily="18" charset="0"/>
              </a:rPr>
              <a:t>o Viewport</a:t>
            </a:r>
          </a:p>
        </p:txBody>
      </p:sp>
      <p:sp>
        <p:nvSpPr>
          <p:cNvPr id="529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25538"/>
            <a:ext cx="8201025" cy="4090987"/>
          </a:xfrm>
        </p:spPr>
        <p:txBody>
          <a:bodyPr/>
          <a:lstStyle/>
          <a:p>
            <a:pPr marL="350838" indent="-350838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Discard segments of lines outside viewport</a:t>
            </a:r>
          </a:p>
          <a:p>
            <a:pPr marL="873125" lvl="1" indent="-273050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Trivially accept lines with both endpoints </a:t>
            </a:r>
            <a:r>
              <a:rPr lang="en-US" b="1" dirty="0">
                <a:solidFill>
                  <a:schemeClr val="bg1"/>
                </a:solidFill>
                <a:cs typeface="Times New Roman" pitchFamily="18" charset="0"/>
              </a:rPr>
              <a:t>inside all edges of the viewport</a:t>
            </a:r>
          </a:p>
          <a:p>
            <a:pPr marL="873125" lvl="1" indent="-273050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Trivially reject lines with both endpoints </a:t>
            </a:r>
            <a:r>
              <a:rPr lang="en-US" b="1" dirty="0">
                <a:solidFill>
                  <a:schemeClr val="bg1"/>
                </a:solidFill>
                <a:cs typeface="Times New Roman" pitchFamily="18" charset="0"/>
              </a:rPr>
              <a:t>outside the same edge of the viewport</a:t>
            </a:r>
          </a:p>
          <a:p>
            <a:pPr marL="873125" lvl="1" indent="-273050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Otherwise, reduce to trivial</a:t>
            </a:r>
            <a:br>
              <a:rPr lang="tr-TR" dirty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cases </a:t>
            </a:r>
            <a:r>
              <a:rPr lang="en-US" b="1" dirty="0">
                <a:solidFill>
                  <a:schemeClr val="bg1"/>
                </a:solidFill>
                <a:cs typeface="Times New Roman" pitchFamily="18" charset="0"/>
              </a:rPr>
              <a:t>by splitting </a:t>
            </a:r>
            <a:br>
              <a:rPr lang="tr-TR" b="1" dirty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b="1" dirty="0">
                <a:solidFill>
                  <a:schemeClr val="bg1"/>
                </a:solidFill>
                <a:cs typeface="Times New Roman" pitchFamily="18" charset="0"/>
              </a:rPr>
              <a:t>into</a:t>
            </a:r>
            <a:r>
              <a:rPr lang="tr-TR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cs typeface="Times New Roman" pitchFamily="18" charset="0"/>
              </a:rPr>
              <a:t>two segments</a:t>
            </a:r>
          </a:p>
        </p:txBody>
      </p:sp>
      <p:grpSp>
        <p:nvGrpSpPr>
          <p:cNvPr id="529412" name="Group 13"/>
          <p:cNvGrpSpPr>
            <a:grpSpLocks/>
          </p:cNvGrpSpPr>
          <p:nvPr/>
        </p:nvGrpSpPr>
        <p:grpSpPr bwMode="auto">
          <a:xfrm>
            <a:off x="4419600" y="3860800"/>
            <a:ext cx="4724400" cy="2819400"/>
            <a:chOff x="2496" y="2352"/>
            <a:chExt cx="2976" cy="1776"/>
          </a:xfrm>
        </p:grpSpPr>
        <p:sp>
          <p:nvSpPr>
            <p:cNvPr id="529413" name="Line 4"/>
            <p:cNvSpPr>
              <a:spLocks noChangeShapeType="1"/>
            </p:cNvSpPr>
            <p:nvPr/>
          </p:nvSpPr>
          <p:spPr bwMode="auto">
            <a:xfrm>
              <a:off x="3024" y="2640"/>
              <a:ext cx="244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9414" name="Line 5"/>
            <p:cNvSpPr>
              <a:spLocks noChangeShapeType="1"/>
            </p:cNvSpPr>
            <p:nvPr/>
          </p:nvSpPr>
          <p:spPr bwMode="auto">
            <a:xfrm>
              <a:off x="3024" y="3840"/>
              <a:ext cx="244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9415" name="Line 6"/>
            <p:cNvSpPr>
              <a:spLocks noChangeShapeType="1"/>
            </p:cNvSpPr>
            <p:nvPr/>
          </p:nvSpPr>
          <p:spPr bwMode="auto">
            <a:xfrm flipV="1">
              <a:off x="3312" y="2352"/>
              <a:ext cx="0" cy="172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9416" name="Line 7"/>
            <p:cNvSpPr>
              <a:spLocks noChangeShapeType="1"/>
            </p:cNvSpPr>
            <p:nvPr/>
          </p:nvSpPr>
          <p:spPr bwMode="auto">
            <a:xfrm flipV="1">
              <a:off x="5232" y="2352"/>
              <a:ext cx="0" cy="172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9417" name="Line 8"/>
            <p:cNvSpPr>
              <a:spLocks noChangeShapeType="1"/>
            </p:cNvSpPr>
            <p:nvPr/>
          </p:nvSpPr>
          <p:spPr bwMode="auto">
            <a:xfrm>
              <a:off x="2496" y="2976"/>
              <a:ext cx="288" cy="67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9418" name="Line 9"/>
            <p:cNvSpPr>
              <a:spLocks noChangeShapeType="1"/>
            </p:cNvSpPr>
            <p:nvPr/>
          </p:nvSpPr>
          <p:spPr bwMode="auto">
            <a:xfrm>
              <a:off x="2784" y="2976"/>
              <a:ext cx="1248" cy="24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9419" name="Line 10"/>
            <p:cNvSpPr>
              <a:spLocks noChangeShapeType="1"/>
            </p:cNvSpPr>
            <p:nvPr/>
          </p:nvSpPr>
          <p:spPr bwMode="auto">
            <a:xfrm flipV="1">
              <a:off x="4512" y="2880"/>
              <a:ext cx="144" cy="52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9420" name="Line 11"/>
            <p:cNvSpPr>
              <a:spLocks noChangeShapeType="1"/>
            </p:cNvSpPr>
            <p:nvPr/>
          </p:nvSpPr>
          <p:spPr bwMode="auto">
            <a:xfrm>
              <a:off x="2784" y="2976"/>
              <a:ext cx="528" cy="102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29421" name="Line 12"/>
            <p:cNvSpPr>
              <a:spLocks noChangeShapeType="1"/>
            </p:cNvSpPr>
            <p:nvPr/>
          </p:nvSpPr>
          <p:spPr bwMode="auto">
            <a:xfrm>
              <a:off x="4752" y="3504"/>
              <a:ext cx="672" cy="62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5" name="Grafik 8">
            <a:extLst>
              <a:ext uri="{FF2B5EF4-FFF2-40B4-BE49-F238E27FC236}">
                <a16:creationId xmlns:a16="http://schemas.microsoft.com/office/drawing/2014/main" id="{CD464DE7-665D-4055-8453-A44F22F8DEC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6" name="Grafik 9">
            <a:extLst>
              <a:ext uri="{FF2B5EF4-FFF2-40B4-BE49-F238E27FC236}">
                <a16:creationId xmlns:a16="http://schemas.microsoft.com/office/drawing/2014/main" id="{CED1F3B0-77D2-43F6-84FA-D56B38F1CDD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07FACA2-0F5F-48E6-9B8A-D2AD137C96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78373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29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29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2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2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2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2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29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29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29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29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29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2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41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686800" cy="865187"/>
          </a:xfrm>
        </p:spPr>
        <p:txBody>
          <a:bodyPr anchor="b"/>
          <a:lstStyle/>
          <a:p>
            <a:r>
              <a:rPr lang="tr-TR" b="1" dirty="0">
                <a:cs typeface="Times New Roman" pitchFamily="18" charset="0"/>
              </a:rPr>
              <a:t>2D Point Clipping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30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341438"/>
            <a:ext cx="8504238" cy="1357312"/>
          </a:xfrm>
        </p:spPr>
        <p:txBody>
          <a:bodyPr/>
          <a:lstStyle/>
          <a:p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Your turn 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  <a:sym typeface="Wingdings" pitchFamily="2" charset="2"/>
              </a:rPr>
              <a:t></a:t>
            </a:r>
            <a:endParaRPr lang="en-US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517DE4F7-2AE1-4D6A-8CAF-0E49F9EEBD0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AAE6322-EAF0-4F4D-B505-F4B8CB5198B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DF531F-E913-434A-8D2A-26429265E8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152989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30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30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3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686800" cy="865187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Cohen-Sutherland Line Clipping</a:t>
            </a:r>
          </a:p>
        </p:txBody>
      </p:sp>
      <p:sp>
        <p:nvSpPr>
          <p:cNvPr id="530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341438"/>
            <a:ext cx="8504238" cy="135731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Divide </a:t>
            </a:r>
            <a:r>
              <a:rPr lang="en-US" dirty="0" err="1">
                <a:solidFill>
                  <a:schemeClr val="bg1"/>
                </a:solidFill>
                <a:cs typeface="Times New Roman" pitchFamily="18" charset="0"/>
              </a:rPr>
              <a:t>viewplane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 into regions defined by viewport edges</a:t>
            </a:r>
          </a:p>
          <a:p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Assign each region a 4-bit </a:t>
            </a:r>
            <a:r>
              <a:rPr lang="en-US" dirty="0" err="1">
                <a:solidFill>
                  <a:schemeClr val="bg1"/>
                </a:solidFill>
                <a:cs typeface="Times New Roman" pitchFamily="18" charset="0"/>
              </a:rPr>
              <a:t>outcode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: </a:t>
            </a:r>
          </a:p>
        </p:txBody>
      </p:sp>
      <p:grpSp>
        <p:nvGrpSpPr>
          <p:cNvPr id="530436" name="Group 21"/>
          <p:cNvGrpSpPr>
            <a:grpSpLocks/>
          </p:cNvGrpSpPr>
          <p:nvPr/>
        </p:nvGrpSpPr>
        <p:grpSpPr bwMode="auto">
          <a:xfrm>
            <a:off x="3728829" y="3403600"/>
            <a:ext cx="4880952" cy="2740025"/>
            <a:chOff x="1537125" y="3332163"/>
            <a:chExt cx="6811843" cy="3468687"/>
          </a:xfrm>
        </p:grpSpPr>
        <p:sp>
          <p:nvSpPr>
            <p:cNvPr id="530437" name="Line 6"/>
            <p:cNvSpPr>
              <a:spLocks noChangeShapeType="1"/>
            </p:cNvSpPr>
            <p:nvPr/>
          </p:nvSpPr>
          <p:spPr bwMode="auto">
            <a:xfrm flipV="1">
              <a:off x="2762250" y="3448050"/>
              <a:ext cx="0" cy="33528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30438" name="Line 7"/>
            <p:cNvSpPr>
              <a:spLocks noChangeShapeType="1"/>
            </p:cNvSpPr>
            <p:nvPr/>
          </p:nvSpPr>
          <p:spPr bwMode="auto">
            <a:xfrm flipV="1">
              <a:off x="5429250" y="3448050"/>
              <a:ext cx="0" cy="33528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30439" name="Line 4"/>
            <p:cNvSpPr>
              <a:spLocks noChangeShapeType="1"/>
            </p:cNvSpPr>
            <p:nvPr/>
          </p:nvSpPr>
          <p:spPr bwMode="auto">
            <a:xfrm>
              <a:off x="2000250" y="4210050"/>
              <a:ext cx="426720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30440" name="Line 5"/>
            <p:cNvSpPr>
              <a:spLocks noChangeShapeType="1"/>
            </p:cNvSpPr>
            <p:nvPr/>
          </p:nvSpPr>
          <p:spPr bwMode="auto">
            <a:xfrm>
              <a:off x="2000250" y="6038850"/>
              <a:ext cx="426720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30441" name="Text Box 8"/>
            <p:cNvSpPr txBox="1">
              <a:spLocks noChangeArrowheads="1"/>
            </p:cNvSpPr>
            <p:nvPr/>
          </p:nvSpPr>
          <p:spPr bwMode="auto">
            <a:xfrm>
              <a:off x="3610401" y="4927033"/>
              <a:ext cx="893071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0000</a:t>
              </a:r>
            </a:p>
          </p:txBody>
        </p:sp>
        <p:sp>
          <p:nvSpPr>
            <p:cNvPr id="530442" name="Text Box 9"/>
            <p:cNvSpPr txBox="1">
              <a:spLocks noChangeArrowheads="1"/>
            </p:cNvSpPr>
            <p:nvPr/>
          </p:nvSpPr>
          <p:spPr bwMode="auto">
            <a:xfrm>
              <a:off x="5575725" y="4927033"/>
              <a:ext cx="893071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0010</a:t>
              </a:r>
            </a:p>
          </p:txBody>
        </p:sp>
        <p:sp>
          <p:nvSpPr>
            <p:cNvPr id="530443" name="Text Box 10"/>
            <p:cNvSpPr txBox="1">
              <a:spLocks noChangeArrowheads="1"/>
            </p:cNvSpPr>
            <p:nvPr/>
          </p:nvSpPr>
          <p:spPr bwMode="auto">
            <a:xfrm>
              <a:off x="1537125" y="4927033"/>
              <a:ext cx="893071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0001</a:t>
              </a:r>
            </a:p>
          </p:txBody>
        </p:sp>
        <p:sp>
          <p:nvSpPr>
            <p:cNvPr id="530444" name="Text Box 11"/>
            <p:cNvSpPr txBox="1">
              <a:spLocks noChangeArrowheads="1"/>
            </p:cNvSpPr>
            <p:nvPr/>
          </p:nvSpPr>
          <p:spPr bwMode="auto">
            <a:xfrm>
              <a:off x="1537125" y="3479234"/>
              <a:ext cx="893071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1001</a:t>
              </a:r>
            </a:p>
          </p:txBody>
        </p:sp>
        <p:sp>
          <p:nvSpPr>
            <p:cNvPr id="530445" name="Text Box 12"/>
            <p:cNvSpPr txBox="1">
              <a:spLocks noChangeArrowheads="1"/>
            </p:cNvSpPr>
            <p:nvPr/>
          </p:nvSpPr>
          <p:spPr bwMode="auto">
            <a:xfrm>
              <a:off x="1537125" y="6146234"/>
              <a:ext cx="893071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0101</a:t>
              </a:r>
            </a:p>
          </p:txBody>
        </p:sp>
        <p:sp>
          <p:nvSpPr>
            <p:cNvPr id="530446" name="Text Box 13"/>
            <p:cNvSpPr txBox="1">
              <a:spLocks noChangeArrowheads="1"/>
            </p:cNvSpPr>
            <p:nvPr/>
          </p:nvSpPr>
          <p:spPr bwMode="auto">
            <a:xfrm>
              <a:off x="3594524" y="6146234"/>
              <a:ext cx="893071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0100</a:t>
              </a:r>
            </a:p>
          </p:txBody>
        </p:sp>
        <p:sp>
          <p:nvSpPr>
            <p:cNvPr id="530447" name="Text Box 14"/>
            <p:cNvSpPr txBox="1">
              <a:spLocks noChangeArrowheads="1"/>
            </p:cNvSpPr>
            <p:nvPr/>
          </p:nvSpPr>
          <p:spPr bwMode="auto">
            <a:xfrm>
              <a:off x="3626275" y="3479234"/>
              <a:ext cx="893071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1000</a:t>
              </a:r>
            </a:p>
          </p:txBody>
        </p:sp>
        <p:sp>
          <p:nvSpPr>
            <p:cNvPr id="530448" name="Text Box 15"/>
            <p:cNvSpPr txBox="1">
              <a:spLocks noChangeArrowheads="1"/>
            </p:cNvSpPr>
            <p:nvPr/>
          </p:nvSpPr>
          <p:spPr bwMode="auto">
            <a:xfrm>
              <a:off x="5575725" y="3479234"/>
              <a:ext cx="893071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1010</a:t>
              </a:r>
            </a:p>
          </p:txBody>
        </p:sp>
        <p:sp>
          <p:nvSpPr>
            <p:cNvPr id="530449" name="Text Box 16"/>
            <p:cNvSpPr txBox="1">
              <a:spLocks noChangeArrowheads="1"/>
            </p:cNvSpPr>
            <p:nvPr/>
          </p:nvSpPr>
          <p:spPr bwMode="auto">
            <a:xfrm>
              <a:off x="5578744" y="6146234"/>
              <a:ext cx="871771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0110</a:t>
              </a:r>
            </a:p>
          </p:txBody>
        </p:sp>
        <p:sp>
          <p:nvSpPr>
            <p:cNvPr id="530450" name="Freeform 17"/>
            <p:cNvSpPr>
              <a:spLocks/>
            </p:cNvSpPr>
            <p:nvPr/>
          </p:nvSpPr>
          <p:spPr bwMode="auto">
            <a:xfrm>
              <a:off x="5892800" y="3856038"/>
              <a:ext cx="1671638" cy="615950"/>
            </a:xfrm>
            <a:custGeom>
              <a:avLst/>
              <a:gdLst>
                <a:gd name="T0" fmla="*/ 2147483647 w 1152"/>
                <a:gd name="T1" fmla="*/ 0 h 768"/>
                <a:gd name="T2" fmla="*/ 2147483647 w 1152"/>
                <a:gd name="T3" fmla="*/ 2147483647 h 768"/>
                <a:gd name="T4" fmla="*/ 2147483647 w 1152"/>
                <a:gd name="T5" fmla="*/ 2147483647 h 768"/>
                <a:gd name="T6" fmla="*/ 2147483647 w 1152"/>
                <a:gd name="T7" fmla="*/ 2147483647 h 768"/>
                <a:gd name="T8" fmla="*/ 0 w 1152"/>
                <a:gd name="T9" fmla="*/ 2147483647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2"/>
                <a:gd name="T16" fmla="*/ 0 h 768"/>
                <a:gd name="T17" fmla="*/ 1152 w 1152"/>
                <a:gd name="T18" fmla="*/ 768 h 7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2" h="768">
                  <a:moveTo>
                    <a:pt x="1152" y="0"/>
                  </a:moveTo>
                  <a:cubicBezTo>
                    <a:pt x="1040" y="156"/>
                    <a:pt x="928" y="312"/>
                    <a:pt x="816" y="432"/>
                  </a:cubicBezTo>
                  <a:cubicBezTo>
                    <a:pt x="704" y="552"/>
                    <a:pt x="600" y="672"/>
                    <a:pt x="480" y="720"/>
                  </a:cubicBezTo>
                  <a:cubicBezTo>
                    <a:pt x="360" y="768"/>
                    <a:pt x="176" y="752"/>
                    <a:pt x="96" y="720"/>
                  </a:cubicBezTo>
                  <a:cubicBezTo>
                    <a:pt x="16" y="688"/>
                    <a:pt x="8" y="608"/>
                    <a:pt x="0" y="528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endParaRPr kumimoji="0" lang="tr-TR" sz="16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30451" name="Text Box 18"/>
            <p:cNvSpPr txBox="1">
              <a:spLocks noChangeArrowheads="1"/>
            </p:cNvSpPr>
            <p:nvPr/>
          </p:nvSpPr>
          <p:spPr bwMode="auto">
            <a:xfrm>
              <a:off x="7342547" y="3332163"/>
              <a:ext cx="796872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y</a:t>
              </a:r>
              <a:r>
                <a:rPr kumimoji="0" lang="en-US" sz="1600" b="1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max</a:t>
              </a:r>
            </a:p>
          </p:txBody>
        </p:sp>
        <p:sp>
          <p:nvSpPr>
            <p:cNvPr id="530452" name="Text Box 19"/>
            <p:cNvSpPr txBox="1">
              <a:spLocks noChangeArrowheads="1"/>
            </p:cNvSpPr>
            <p:nvPr/>
          </p:nvSpPr>
          <p:spPr bwMode="auto">
            <a:xfrm>
              <a:off x="7552096" y="5054600"/>
              <a:ext cx="796872" cy="428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x</a:t>
              </a:r>
              <a:r>
                <a:rPr kumimoji="0" lang="en-US" sz="1600" b="1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max</a:t>
              </a:r>
            </a:p>
          </p:txBody>
        </p:sp>
        <p:sp>
          <p:nvSpPr>
            <p:cNvPr id="530453" name="Line 21"/>
            <p:cNvSpPr>
              <a:spLocks noChangeShapeType="1"/>
            </p:cNvSpPr>
            <p:nvPr/>
          </p:nvSpPr>
          <p:spPr bwMode="auto">
            <a:xfrm flipH="1">
              <a:off x="5456238" y="5599113"/>
              <a:ext cx="2354262" cy="15557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1116013" y="3500438"/>
            <a:ext cx="571500" cy="928687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en-US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0863" y="3500438"/>
            <a:ext cx="571500" cy="928687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en-US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82750" y="3500438"/>
            <a:ext cx="571500" cy="928687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en-US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52663" y="3500438"/>
            <a:ext cx="571500" cy="928687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en-US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0458" name="TextBox 25"/>
          <p:cNvSpPr txBox="1">
            <a:spLocks noChangeArrowheads="1"/>
          </p:cNvSpPr>
          <p:nvPr/>
        </p:nvSpPr>
        <p:spPr bwMode="auto">
          <a:xfrm>
            <a:off x="550863" y="3643313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Bit 4</a:t>
            </a:r>
          </a:p>
        </p:txBody>
      </p:sp>
      <p:sp>
        <p:nvSpPr>
          <p:cNvPr id="530459" name="TextBox 26"/>
          <p:cNvSpPr txBox="1">
            <a:spLocks noChangeArrowheads="1"/>
          </p:cNvSpPr>
          <p:nvPr/>
        </p:nvSpPr>
        <p:spPr bwMode="auto">
          <a:xfrm>
            <a:off x="1122363" y="3643313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Bit 3</a:t>
            </a:r>
          </a:p>
        </p:txBody>
      </p:sp>
      <p:sp>
        <p:nvSpPr>
          <p:cNvPr id="530460" name="TextBox 27"/>
          <p:cNvSpPr txBox="1">
            <a:spLocks noChangeArrowheads="1"/>
          </p:cNvSpPr>
          <p:nvPr/>
        </p:nvSpPr>
        <p:spPr bwMode="auto">
          <a:xfrm>
            <a:off x="1693863" y="3643313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Bit 2</a:t>
            </a:r>
          </a:p>
        </p:txBody>
      </p:sp>
      <p:sp>
        <p:nvSpPr>
          <p:cNvPr id="530461" name="TextBox 28"/>
          <p:cNvSpPr txBox="1">
            <a:spLocks noChangeArrowheads="1"/>
          </p:cNvSpPr>
          <p:nvPr/>
        </p:nvSpPr>
        <p:spPr bwMode="auto">
          <a:xfrm>
            <a:off x="2265363" y="3643313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Bit 1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5400000" flipH="1" flipV="1">
            <a:off x="657225" y="4679950"/>
            <a:ext cx="35718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1158875" y="4678363"/>
            <a:ext cx="35718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2301875" y="4678363"/>
            <a:ext cx="357187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 flipH="1" flipV="1">
            <a:off x="1801813" y="4678363"/>
            <a:ext cx="357187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0466" name="TextBox 35"/>
          <p:cNvSpPr txBox="1">
            <a:spLocks noChangeArrowheads="1"/>
          </p:cNvSpPr>
          <p:nvPr/>
        </p:nvSpPr>
        <p:spPr bwMode="auto">
          <a:xfrm rot="-5400000">
            <a:off x="547688" y="5011738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TOP</a:t>
            </a:r>
          </a:p>
        </p:txBody>
      </p:sp>
      <p:sp>
        <p:nvSpPr>
          <p:cNvPr id="530467" name="TextBox 36"/>
          <p:cNvSpPr txBox="1">
            <a:spLocks noChangeArrowheads="1"/>
          </p:cNvSpPr>
          <p:nvPr/>
        </p:nvSpPr>
        <p:spPr bwMode="auto">
          <a:xfrm rot="-5400000">
            <a:off x="804068" y="5180807"/>
            <a:ext cx="1071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BOTTOM</a:t>
            </a:r>
          </a:p>
        </p:txBody>
      </p:sp>
      <p:sp>
        <p:nvSpPr>
          <p:cNvPr id="530468" name="TextBox 37"/>
          <p:cNvSpPr txBox="1">
            <a:spLocks noChangeArrowheads="1"/>
          </p:cNvSpPr>
          <p:nvPr/>
        </p:nvSpPr>
        <p:spPr bwMode="auto">
          <a:xfrm rot="-5400000">
            <a:off x="1451769" y="5036344"/>
            <a:ext cx="1071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RIGHT</a:t>
            </a:r>
          </a:p>
        </p:txBody>
      </p:sp>
      <p:sp>
        <p:nvSpPr>
          <p:cNvPr id="530469" name="TextBox 38"/>
          <p:cNvSpPr txBox="1">
            <a:spLocks noChangeArrowheads="1"/>
          </p:cNvSpPr>
          <p:nvPr/>
        </p:nvSpPr>
        <p:spPr bwMode="auto">
          <a:xfrm rot="-5400000">
            <a:off x="1956594" y="5036344"/>
            <a:ext cx="1071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LEFT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9" name="Grafik 8">
            <a:extLst>
              <a:ext uri="{FF2B5EF4-FFF2-40B4-BE49-F238E27FC236}">
                <a16:creationId xmlns:a16="http://schemas.microsoft.com/office/drawing/2014/main" id="{C061AE71-75E3-40CE-95A5-5DA0D30A90E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40" name="Grafik 9">
            <a:extLst>
              <a:ext uri="{FF2B5EF4-FFF2-40B4-BE49-F238E27FC236}">
                <a16:creationId xmlns:a16="http://schemas.microsoft.com/office/drawing/2014/main" id="{D46E79D5-76E2-4FA1-BF8D-EC63953DDFB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527C4CB-8A57-4750-B9E6-14E14A2ABE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98616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30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30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30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30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3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53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3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3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53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53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53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53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35" grpId="0" build="p"/>
      <p:bldP spid="22" grpId="0" animBg="1"/>
      <p:bldP spid="23" grpId="0" animBg="1"/>
      <p:bldP spid="24" grpId="0" animBg="1"/>
      <p:bldP spid="25" grpId="0" animBg="1"/>
      <p:bldP spid="530458" grpId="0"/>
      <p:bldP spid="530459" grpId="0"/>
      <p:bldP spid="530460" grpId="0"/>
      <p:bldP spid="530461" grpId="0"/>
      <p:bldP spid="530466" grpId="0"/>
      <p:bldP spid="530467" grpId="0"/>
      <p:bldP spid="530468" grpId="0"/>
      <p:bldP spid="53046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0"/>
            <a:ext cx="8686800" cy="788987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Cohen-Sutherland Line Clipping</a:t>
            </a:r>
            <a:r>
              <a:rPr lang="tr-TR" b="1" dirty="0">
                <a:cs typeface="Times New Roman" pitchFamily="18" charset="0"/>
              </a:rPr>
              <a:t> (cont.)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r>
              <a:rPr lang="tr-TR" sz="2600" dirty="0">
                <a:solidFill>
                  <a:schemeClr val="bg1"/>
                </a:solidFill>
                <a:cs typeface="Times New Roman" pitchFamily="18" charset="0"/>
              </a:rPr>
              <a:t>Any lines that</a:t>
            </a:r>
            <a:endParaRPr lang="en-US" sz="2600" dirty="0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tr-TR" sz="2600" dirty="0">
                <a:solidFill>
                  <a:schemeClr val="bg1"/>
                </a:solidFill>
                <a:cs typeface="Times New Roman" pitchFamily="18" charset="0"/>
              </a:rPr>
              <a:t>are completely contained within the window edges have a region code 0000 for both endpoints, and we save these line segments.</a:t>
            </a:r>
            <a:endParaRPr lang="en-US" sz="2600" dirty="0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tr-TR" sz="2600" dirty="0">
                <a:solidFill>
                  <a:schemeClr val="bg1"/>
                </a:solidFill>
                <a:cs typeface="Times New Roman" pitchFamily="18" charset="0"/>
              </a:rPr>
              <a:t>has a region code value of 1 in the same bit position for each endpoint</a:t>
            </a:r>
            <a:r>
              <a:rPr lang="de-DE" sz="2600" dirty="0">
                <a:solidFill>
                  <a:schemeClr val="bg1"/>
                </a:solidFill>
                <a:cs typeface="Times New Roman" pitchFamily="18" charset="0"/>
              </a:rPr>
              <a:t>,</a:t>
            </a:r>
            <a:r>
              <a:rPr lang="tr-TR" sz="2600" dirty="0">
                <a:solidFill>
                  <a:schemeClr val="bg1"/>
                </a:solidFill>
                <a:cs typeface="Times New Roman" pitchFamily="18" charset="0"/>
              </a:rPr>
              <a:t> is completely outside the clipping rectangle, and we eliminate that line segment.</a:t>
            </a:r>
            <a:endParaRPr lang="en-US" sz="2600" dirty="0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tr-TR" sz="2600" dirty="0">
                <a:solidFill>
                  <a:schemeClr val="bg1"/>
                </a:solidFill>
                <a:cs typeface="Times New Roman" pitchFamily="18" charset="0"/>
              </a:rPr>
              <a:t>cannot be identified as being completely inside or completely outside clipping window are next checked for intersection with window border lines.</a:t>
            </a:r>
            <a:endParaRPr lang="en-US" sz="26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AEE6BD8-D3B1-4161-ADC0-A47C24D6157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E41416E-87D9-44A1-8DB5-97659F9FC79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A5CBF50-BA00-40C1-9CEE-DA1A29B54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47848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357313"/>
            <a:ext cx="4500563" cy="4808537"/>
          </a:xfrm>
        </p:spPr>
        <p:txBody>
          <a:bodyPr/>
          <a:lstStyle/>
          <a:p>
            <a:pPr marL="350838" indent="-350838"/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If line cannot be trivially accepted or rejected, subdivide so that one or both segments can be discarded</a:t>
            </a:r>
          </a:p>
          <a:p>
            <a:pPr marL="350838" indent="-350838"/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Pick an edge that the line crosses</a:t>
            </a:r>
            <a:endParaRPr lang="tr-TR" sz="2800" dirty="0">
              <a:solidFill>
                <a:schemeClr val="bg1"/>
              </a:solidFill>
              <a:cs typeface="Times New Roman" pitchFamily="18" charset="0"/>
            </a:endParaRPr>
          </a:p>
          <a:p>
            <a:pPr marL="625475" lvl="1" indent="-350838"/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Check against edges in same order each time</a:t>
            </a:r>
          </a:p>
          <a:p>
            <a:pPr marL="350838" indent="-350838"/>
            <a:r>
              <a:rPr lang="en-US" sz="2700" dirty="0">
                <a:solidFill>
                  <a:schemeClr val="bg1"/>
                </a:solidFill>
                <a:cs typeface="Times New Roman" pitchFamily="18" charset="0"/>
              </a:rPr>
              <a:t>For example: </a:t>
            </a:r>
            <a:br>
              <a:rPr lang="tr-TR" sz="2700" dirty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sz="2700" dirty="0">
                <a:solidFill>
                  <a:schemeClr val="bg1"/>
                </a:solidFill>
                <a:cs typeface="Times New Roman" pitchFamily="18" charset="0"/>
              </a:rPr>
              <a:t>top, bottom, </a:t>
            </a:r>
            <a:br>
              <a:rPr lang="tr-TR" sz="2700" dirty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sz="2700" dirty="0">
                <a:solidFill>
                  <a:schemeClr val="bg1"/>
                </a:solidFill>
                <a:cs typeface="Times New Roman" pitchFamily="18" charset="0"/>
              </a:rPr>
              <a:t>right, left</a:t>
            </a:r>
          </a:p>
        </p:txBody>
      </p:sp>
      <p:sp>
        <p:nvSpPr>
          <p:cNvPr id="532484" name="Line 4"/>
          <p:cNvSpPr>
            <a:spLocks noChangeShapeType="1"/>
          </p:cNvSpPr>
          <p:nvPr/>
        </p:nvSpPr>
        <p:spPr bwMode="auto">
          <a:xfrm>
            <a:off x="4938713" y="3779838"/>
            <a:ext cx="35052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2485" name="Line 5"/>
          <p:cNvSpPr>
            <a:spLocks noChangeShapeType="1"/>
          </p:cNvSpPr>
          <p:nvPr/>
        </p:nvSpPr>
        <p:spPr bwMode="auto">
          <a:xfrm>
            <a:off x="4938713" y="5322888"/>
            <a:ext cx="35052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2486" name="Line 6"/>
          <p:cNvSpPr>
            <a:spLocks noChangeShapeType="1"/>
          </p:cNvSpPr>
          <p:nvPr/>
        </p:nvSpPr>
        <p:spPr bwMode="auto">
          <a:xfrm flipV="1">
            <a:off x="5564188" y="3586163"/>
            <a:ext cx="0" cy="20574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2487" name="Line 7"/>
          <p:cNvSpPr>
            <a:spLocks noChangeShapeType="1"/>
          </p:cNvSpPr>
          <p:nvPr/>
        </p:nvSpPr>
        <p:spPr bwMode="auto">
          <a:xfrm flipV="1">
            <a:off x="7754938" y="3135313"/>
            <a:ext cx="1587" cy="244475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2488" name="Line 8"/>
          <p:cNvSpPr>
            <a:spLocks noChangeShapeType="1"/>
          </p:cNvSpPr>
          <p:nvPr/>
        </p:nvSpPr>
        <p:spPr bwMode="auto">
          <a:xfrm flipH="1">
            <a:off x="4876800" y="3392488"/>
            <a:ext cx="3128963" cy="1479550"/>
          </a:xfrm>
          <a:prstGeom prst="line">
            <a:avLst/>
          </a:prstGeom>
          <a:noFill/>
          <a:ln w="38100">
            <a:solidFill>
              <a:srgbClr val="9900FF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2489" name="Text Box 9"/>
          <p:cNvSpPr txBox="1">
            <a:spLocks noChangeArrowheads="1"/>
          </p:cNvSpPr>
          <p:nvPr/>
        </p:nvSpPr>
        <p:spPr bwMode="auto">
          <a:xfrm>
            <a:off x="4500563" y="4486275"/>
            <a:ext cx="292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32490" name="Text Box 10"/>
          <p:cNvSpPr txBox="1">
            <a:spLocks noChangeArrowheads="1"/>
          </p:cNvSpPr>
          <p:nvPr/>
        </p:nvSpPr>
        <p:spPr bwMode="auto">
          <a:xfrm>
            <a:off x="5570538" y="4037013"/>
            <a:ext cx="2936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532491" name="Text Box 11"/>
          <p:cNvSpPr txBox="1">
            <a:spLocks noChangeArrowheads="1"/>
          </p:cNvSpPr>
          <p:nvPr/>
        </p:nvSpPr>
        <p:spPr bwMode="auto">
          <a:xfrm>
            <a:off x="7442200" y="3200400"/>
            <a:ext cx="304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</a:t>
            </a:r>
          </a:p>
        </p:txBody>
      </p:sp>
      <p:sp>
        <p:nvSpPr>
          <p:cNvPr id="532492" name="Text Box 12"/>
          <p:cNvSpPr txBox="1">
            <a:spLocks noChangeArrowheads="1"/>
          </p:cNvSpPr>
          <p:nvPr/>
        </p:nvSpPr>
        <p:spPr bwMode="auto">
          <a:xfrm>
            <a:off x="8005763" y="3071813"/>
            <a:ext cx="2921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E</a:t>
            </a:r>
          </a:p>
        </p:txBody>
      </p:sp>
      <p:sp>
        <p:nvSpPr>
          <p:cNvPr id="532493" name="Text Box 13"/>
          <p:cNvSpPr txBox="1">
            <a:spLocks noChangeArrowheads="1"/>
          </p:cNvSpPr>
          <p:nvPr/>
        </p:nvSpPr>
        <p:spPr bwMode="auto">
          <a:xfrm>
            <a:off x="6948488" y="3457575"/>
            <a:ext cx="304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57200" y="762000"/>
            <a:ext cx="86868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Cohen-Sutherland Line Clipping</a:t>
            </a:r>
            <a:r>
              <a:rPr kumimoji="0" lang="tr-TR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 (cont.)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5" name="Grafik 8">
            <a:extLst>
              <a:ext uri="{FF2B5EF4-FFF2-40B4-BE49-F238E27FC236}">
                <a16:creationId xmlns:a16="http://schemas.microsoft.com/office/drawing/2014/main" id="{465FA880-33E1-4C62-8853-6A43B709A32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6" name="Grafik 9">
            <a:extLst>
              <a:ext uri="{FF2B5EF4-FFF2-40B4-BE49-F238E27FC236}">
                <a16:creationId xmlns:a16="http://schemas.microsoft.com/office/drawing/2014/main" id="{00646AB8-4A8C-447E-A49F-CEB47587B9C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DD6A186-2689-42E1-98DC-229BDF33A9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46664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2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2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3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2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2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32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32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32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32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2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2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32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3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2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2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3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32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32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32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32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32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32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2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32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3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32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32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3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  <p:bldP spid="532484" grpId="0" animBg="1"/>
      <p:bldP spid="532485" grpId="0" animBg="1"/>
      <p:bldP spid="532486" grpId="0" animBg="1"/>
      <p:bldP spid="532487" grpId="0" animBg="1"/>
      <p:bldP spid="532488" grpId="0" animBg="1"/>
      <p:bldP spid="532489" grpId="0"/>
      <p:bldP spid="532490" grpId="0"/>
      <p:bldP spid="532491" grpId="0"/>
      <p:bldP spid="532492" grpId="0"/>
      <p:bldP spid="53249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22275"/>
          </a:xfrm>
        </p:spPr>
        <p:txBody>
          <a:bodyPr/>
          <a:lstStyle/>
          <a:p>
            <a:pPr marL="273050" indent="-273050"/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Intersect line with edge </a:t>
            </a:r>
          </a:p>
          <a:p>
            <a:pPr marL="273050" indent="-273050"/>
            <a:endParaRPr lang="en-US" dirty="0"/>
          </a:p>
          <a:p>
            <a:pPr marL="273050" indent="-273050">
              <a:buFontTx/>
              <a:buNone/>
            </a:pPr>
            <a:endParaRPr lang="en-US" dirty="0"/>
          </a:p>
          <a:p>
            <a:pPr marL="273050" indent="-273050"/>
            <a:endParaRPr lang="en-US" dirty="0"/>
          </a:p>
          <a:p>
            <a:pPr marL="273050" indent="-273050"/>
            <a:endParaRPr lang="en-US" dirty="0"/>
          </a:p>
          <a:p>
            <a:pPr marL="273050" indent="-273050"/>
            <a:endParaRPr lang="en-US" dirty="0"/>
          </a:p>
          <a:p>
            <a:pPr marL="273050" indent="-273050"/>
            <a:endParaRPr lang="en-US" dirty="0"/>
          </a:p>
          <a:p>
            <a:pPr marL="273050" indent="-273050"/>
            <a:endParaRPr lang="en-US" dirty="0"/>
          </a:p>
        </p:txBody>
      </p:sp>
      <p:grpSp>
        <p:nvGrpSpPr>
          <p:cNvPr id="533508" name="Group 4"/>
          <p:cNvGrpSpPr>
            <a:grpSpLocks/>
          </p:cNvGrpSpPr>
          <p:nvPr/>
        </p:nvGrpSpPr>
        <p:grpSpPr bwMode="auto">
          <a:xfrm>
            <a:off x="4429125" y="2571750"/>
            <a:ext cx="4048125" cy="3071813"/>
            <a:chOff x="1056" y="1248"/>
            <a:chExt cx="3024" cy="2160"/>
          </a:xfrm>
        </p:grpSpPr>
        <p:sp>
          <p:nvSpPr>
            <p:cNvPr id="533509" name="Line 5"/>
            <p:cNvSpPr>
              <a:spLocks noChangeShapeType="1"/>
            </p:cNvSpPr>
            <p:nvPr/>
          </p:nvSpPr>
          <p:spPr bwMode="auto">
            <a:xfrm>
              <a:off x="1392" y="1776"/>
              <a:ext cx="268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33510" name="Line 6"/>
            <p:cNvSpPr>
              <a:spLocks noChangeShapeType="1"/>
            </p:cNvSpPr>
            <p:nvPr/>
          </p:nvSpPr>
          <p:spPr bwMode="auto">
            <a:xfrm>
              <a:off x="1392" y="2928"/>
              <a:ext cx="268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33511" name="Line 7"/>
            <p:cNvSpPr>
              <a:spLocks noChangeShapeType="1"/>
            </p:cNvSpPr>
            <p:nvPr/>
          </p:nvSpPr>
          <p:spPr bwMode="auto">
            <a:xfrm flipV="1">
              <a:off x="1872" y="1296"/>
              <a:ext cx="0" cy="211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33512" name="Line 8"/>
            <p:cNvSpPr>
              <a:spLocks noChangeShapeType="1"/>
            </p:cNvSpPr>
            <p:nvPr/>
          </p:nvSpPr>
          <p:spPr bwMode="auto">
            <a:xfrm flipV="1">
              <a:off x="3552" y="1296"/>
              <a:ext cx="0" cy="211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33513" name="Line 9"/>
            <p:cNvSpPr>
              <a:spLocks noChangeShapeType="1"/>
            </p:cNvSpPr>
            <p:nvPr/>
          </p:nvSpPr>
          <p:spPr bwMode="auto">
            <a:xfrm flipH="1">
              <a:off x="1344" y="1488"/>
              <a:ext cx="2400" cy="1104"/>
            </a:xfrm>
            <a:prstGeom prst="line">
              <a:avLst/>
            </a:prstGeom>
            <a:noFill/>
            <a:ln w="38100">
              <a:solidFill>
                <a:srgbClr val="9900FF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33514" name="Text Box 10"/>
            <p:cNvSpPr txBox="1">
              <a:spLocks noChangeArrowheads="1"/>
            </p:cNvSpPr>
            <p:nvPr/>
          </p:nvSpPr>
          <p:spPr bwMode="auto">
            <a:xfrm>
              <a:off x="1056" y="2304"/>
              <a:ext cx="24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33515" name="Text Box 11"/>
            <p:cNvSpPr txBox="1">
              <a:spLocks noChangeArrowheads="1"/>
            </p:cNvSpPr>
            <p:nvPr/>
          </p:nvSpPr>
          <p:spPr bwMode="auto">
            <a:xfrm>
              <a:off x="1877" y="1968"/>
              <a:ext cx="24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33516" name="Text Box 12"/>
            <p:cNvSpPr txBox="1">
              <a:spLocks noChangeArrowheads="1"/>
            </p:cNvSpPr>
            <p:nvPr/>
          </p:nvSpPr>
          <p:spPr bwMode="auto">
            <a:xfrm>
              <a:off x="3312" y="1344"/>
              <a:ext cx="2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533517" name="Text Box 13"/>
            <p:cNvSpPr txBox="1">
              <a:spLocks noChangeArrowheads="1"/>
            </p:cNvSpPr>
            <p:nvPr/>
          </p:nvSpPr>
          <p:spPr bwMode="auto">
            <a:xfrm>
              <a:off x="3744" y="1248"/>
              <a:ext cx="24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533518" name="Text Box 14"/>
            <p:cNvSpPr txBox="1">
              <a:spLocks noChangeArrowheads="1"/>
            </p:cNvSpPr>
            <p:nvPr/>
          </p:nvSpPr>
          <p:spPr bwMode="auto">
            <a:xfrm>
              <a:off x="2933" y="1536"/>
              <a:ext cx="2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457200" y="762000"/>
            <a:ext cx="86868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Cohen-Sutherland Line Clipping</a:t>
            </a:r>
            <a:r>
              <a:rPr kumimoji="0" lang="tr-TR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 (cont.)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6" name="Grafik 8">
            <a:extLst>
              <a:ext uri="{FF2B5EF4-FFF2-40B4-BE49-F238E27FC236}">
                <a16:creationId xmlns:a16="http://schemas.microsoft.com/office/drawing/2014/main" id="{AFD764DB-DA49-41D4-8CFA-D4F53AED5EE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7" name="Grafik 9">
            <a:extLst>
              <a:ext uri="{FF2B5EF4-FFF2-40B4-BE49-F238E27FC236}">
                <a16:creationId xmlns:a16="http://schemas.microsoft.com/office/drawing/2014/main" id="{B3ADBC52-7164-49E1-91B8-A36171BC19B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0E78BAB-E3D2-46D8-A938-9B706826BD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3174496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3567113" cy="4090988"/>
          </a:xfrm>
        </p:spPr>
        <p:txBody>
          <a:bodyPr/>
          <a:lstStyle/>
          <a:p>
            <a:pPr marL="273050" indent="-273050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Discard portion on wrong side of edge and assign </a:t>
            </a:r>
            <a:r>
              <a:rPr lang="en-US" sz="2800" dirty="0" err="1">
                <a:solidFill>
                  <a:schemeClr val="bg1"/>
                </a:solidFill>
                <a:cs typeface="Times New Roman" pitchFamily="18" charset="0"/>
              </a:rPr>
              <a:t>outcode</a:t>
            </a: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 to new vertex</a:t>
            </a:r>
            <a:endParaRPr lang="tr-TR" sz="2800" dirty="0">
              <a:solidFill>
                <a:schemeClr val="bg1"/>
              </a:solidFill>
              <a:cs typeface="Times New Roman" pitchFamily="18" charset="0"/>
            </a:endParaRPr>
          </a:p>
          <a:p>
            <a:pPr marL="273050" indent="-273050">
              <a:lnSpc>
                <a:spcPct val="90000"/>
              </a:lnSpc>
              <a:buFontTx/>
              <a:buChar char=""/>
            </a:pPr>
            <a:endParaRPr lang="tr-TR" sz="2800" b="1" dirty="0">
              <a:solidFill>
                <a:schemeClr val="bg1"/>
              </a:solidFill>
              <a:cs typeface="Times New Roman" pitchFamily="18" charset="0"/>
            </a:endParaRPr>
          </a:p>
          <a:p>
            <a:pPr marL="273050" indent="-273050">
              <a:lnSpc>
                <a:spcPct val="90000"/>
              </a:lnSpc>
              <a:buFontTx/>
              <a:buChar char=""/>
            </a:pPr>
            <a:endParaRPr lang="en-US" sz="2800" b="1" dirty="0">
              <a:solidFill>
                <a:schemeClr val="bg1"/>
              </a:solidFill>
              <a:cs typeface="Times New Roman" pitchFamily="18" charset="0"/>
            </a:endParaRPr>
          </a:p>
          <a:p>
            <a:pPr marL="273050" indent="-273050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Apply trivial accept/reject tests and repeat if necessary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34532" name="Line 4"/>
          <p:cNvSpPr>
            <a:spLocks noChangeShapeType="1"/>
          </p:cNvSpPr>
          <p:nvPr/>
        </p:nvSpPr>
        <p:spPr bwMode="auto">
          <a:xfrm>
            <a:off x="4833938" y="3154363"/>
            <a:ext cx="3810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4533" name="Line 5"/>
          <p:cNvSpPr>
            <a:spLocks noChangeShapeType="1"/>
          </p:cNvSpPr>
          <p:nvPr/>
        </p:nvSpPr>
        <p:spPr bwMode="auto">
          <a:xfrm>
            <a:off x="4833938" y="4894263"/>
            <a:ext cx="3810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4534" name="Line 6"/>
          <p:cNvSpPr>
            <a:spLocks noChangeShapeType="1"/>
          </p:cNvSpPr>
          <p:nvPr/>
        </p:nvSpPr>
        <p:spPr bwMode="auto">
          <a:xfrm flipV="1">
            <a:off x="5514975" y="2428875"/>
            <a:ext cx="0" cy="31908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4535" name="Line 7"/>
          <p:cNvSpPr>
            <a:spLocks noChangeShapeType="1"/>
          </p:cNvSpPr>
          <p:nvPr/>
        </p:nvSpPr>
        <p:spPr bwMode="auto">
          <a:xfrm flipV="1">
            <a:off x="7896225" y="2428875"/>
            <a:ext cx="0" cy="319087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4536" name="Line 8"/>
          <p:cNvSpPr>
            <a:spLocks noChangeShapeType="1"/>
          </p:cNvSpPr>
          <p:nvPr/>
        </p:nvSpPr>
        <p:spPr bwMode="auto">
          <a:xfrm flipH="1">
            <a:off x="4765675" y="2863850"/>
            <a:ext cx="3130550" cy="1522413"/>
          </a:xfrm>
          <a:prstGeom prst="line">
            <a:avLst/>
          </a:prstGeom>
          <a:noFill/>
          <a:ln w="38100">
            <a:solidFill>
              <a:srgbClr val="9900FF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4537" name="Text Box 9"/>
          <p:cNvSpPr txBox="1">
            <a:spLocks noChangeArrowheads="1"/>
          </p:cNvSpPr>
          <p:nvPr/>
        </p:nvSpPr>
        <p:spPr bwMode="auto">
          <a:xfrm>
            <a:off x="4357688" y="3951288"/>
            <a:ext cx="349250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34538" name="Text Box 10"/>
          <p:cNvSpPr txBox="1">
            <a:spLocks noChangeArrowheads="1"/>
          </p:cNvSpPr>
          <p:nvPr/>
        </p:nvSpPr>
        <p:spPr bwMode="auto">
          <a:xfrm>
            <a:off x="5521325" y="3444875"/>
            <a:ext cx="3492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534539" name="Text Box 11"/>
          <p:cNvSpPr txBox="1">
            <a:spLocks noChangeArrowheads="1"/>
          </p:cNvSpPr>
          <p:nvPr/>
        </p:nvSpPr>
        <p:spPr bwMode="auto">
          <a:xfrm>
            <a:off x="7554913" y="2501900"/>
            <a:ext cx="3651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</a:t>
            </a:r>
          </a:p>
        </p:txBody>
      </p:sp>
      <p:sp>
        <p:nvSpPr>
          <p:cNvPr id="534540" name="Text Box 12"/>
          <p:cNvSpPr txBox="1">
            <a:spLocks noChangeArrowheads="1"/>
          </p:cNvSpPr>
          <p:nvPr/>
        </p:nvSpPr>
        <p:spPr bwMode="auto">
          <a:xfrm>
            <a:off x="7018338" y="2790825"/>
            <a:ext cx="363537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457200" y="762000"/>
            <a:ext cx="8686800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Cohen-Sutherland Line Clipping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4" name="Grafik 8">
            <a:extLst>
              <a:ext uri="{FF2B5EF4-FFF2-40B4-BE49-F238E27FC236}">
                <a16:creationId xmlns:a16="http://schemas.microsoft.com/office/drawing/2014/main" id="{EE108481-E88C-4067-90C2-1C3A33A2494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5" name="Grafik 9">
            <a:extLst>
              <a:ext uri="{FF2B5EF4-FFF2-40B4-BE49-F238E27FC236}">
                <a16:creationId xmlns:a16="http://schemas.microsoft.com/office/drawing/2014/main" id="{35EA34F9-F022-4D55-A517-D1739206975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C65EE9F-590C-4E87-9A9A-D63406F74A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361592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65187"/>
          </a:xfrm>
        </p:spPr>
        <p:txBody>
          <a:bodyPr anchor="b"/>
          <a:lstStyle/>
          <a:p>
            <a:r>
              <a:rPr lang="tr-TR" b="1" dirty="0">
                <a:cs typeface="Times New Roman" pitchFamily="18" charset="0"/>
              </a:rPr>
              <a:t>Other Line Clipping Algorithms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35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350838" indent="-350838"/>
            <a: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Liang-Barsky Line Clipping</a:t>
            </a:r>
          </a:p>
          <a:p>
            <a:pPr marL="350838" indent="-350838"/>
            <a:endParaRPr lang="tr-TR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0838" indent="-350838"/>
            <a: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Nicholl-Lee-Nicholl Line Clipping</a:t>
            </a:r>
          </a:p>
          <a:p>
            <a:pPr marL="350838" indent="-350838"/>
            <a:endParaRPr lang="tr-TR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0838" indent="-350838"/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1ACDD62-A981-4F4B-A8C6-8BF74A1E4D2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346DCB0A-7EC4-4ADF-9E13-A0F8EFD8ABF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E70A058-23AC-4FF4-B53B-1CCA811BC6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416337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35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35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35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35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55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65187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Clipping Polygons</a:t>
            </a:r>
          </a:p>
        </p:txBody>
      </p:sp>
      <p:sp>
        <p:nvSpPr>
          <p:cNvPr id="535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350838" indent="-350838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Clipping polygons is more complex than clipping the individual lines</a:t>
            </a:r>
          </a:p>
          <a:p>
            <a:pPr marL="873125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Input: polygon</a:t>
            </a:r>
          </a:p>
          <a:p>
            <a:pPr marL="873125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Output: original polygon, new polygon, or nothing</a:t>
            </a:r>
          </a:p>
          <a:p>
            <a:pPr marL="350838" indent="-350838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When can we trivially accept/reject a polygon as opposed to the line segments that make up the polygon?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0C50E6B1-2937-4187-92B1-FD317808A35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EE88A7C-4B34-4A49-814A-78D1EB1B570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86E8014-C368-4766-887C-14C80B98D6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96409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35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35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35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35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35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35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35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35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55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350838" indent="-350838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What happens to a triangle during clipping?</a:t>
            </a:r>
          </a:p>
          <a:p>
            <a:pPr marL="350838" indent="-350838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Possible outcomes: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4221163"/>
            <a:ext cx="2438400" cy="1524000"/>
            <a:chOff x="192" y="1728"/>
            <a:chExt cx="1536" cy="960"/>
          </a:xfrm>
        </p:grpSpPr>
        <p:sp>
          <p:nvSpPr>
            <p:cNvPr id="536580" name="Rectangle 4"/>
            <p:cNvSpPr>
              <a:spLocks noChangeArrowheads="1"/>
            </p:cNvSpPr>
            <p:nvPr/>
          </p:nvSpPr>
          <p:spPr bwMode="auto">
            <a:xfrm>
              <a:off x="528" y="1728"/>
              <a:ext cx="1200" cy="960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36581" name="Freeform 5"/>
            <p:cNvSpPr>
              <a:spLocks/>
            </p:cNvSpPr>
            <p:nvPr/>
          </p:nvSpPr>
          <p:spPr bwMode="auto">
            <a:xfrm>
              <a:off x="192" y="1872"/>
              <a:ext cx="1248" cy="672"/>
            </a:xfrm>
            <a:custGeom>
              <a:avLst/>
              <a:gdLst>
                <a:gd name="T0" fmla="*/ 144 w 1248"/>
                <a:gd name="T1" fmla="*/ 0 h 672"/>
                <a:gd name="T2" fmla="*/ 1248 w 1248"/>
                <a:gd name="T3" fmla="*/ 336 h 672"/>
                <a:gd name="T4" fmla="*/ 0 w 1248"/>
                <a:gd name="T5" fmla="*/ 672 h 672"/>
                <a:gd name="T6" fmla="*/ 144 w 1248"/>
                <a:gd name="T7" fmla="*/ 0 h 6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672"/>
                <a:gd name="T14" fmla="*/ 1248 w 1248"/>
                <a:gd name="T15" fmla="*/ 672 h 6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672">
                  <a:moveTo>
                    <a:pt x="144" y="0"/>
                  </a:moveTo>
                  <a:lnTo>
                    <a:pt x="1248" y="336"/>
                  </a:lnTo>
                  <a:lnTo>
                    <a:pt x="0" y="672"/>
                  </a:lnTo>
                  <a:lnTo>
                    <a:pt x="144" y="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252934" name="Text Box 6"/>
          <p:cNvSpPr txBox="1">
            <a:spLocks noChangeArrowheads="1"/>
          </p:cNvSpPr>
          <p:nvPr/>
        </p:nvSpPr>
        <p:spPr bwMode="auto">
          <a:xfrm>
            <a:off x="762000" y="5977404"/>
            <a:ext cx="1603324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r>
              <a:rPr kumimoji="0" lang="en-US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triangle</a:t>
            </a:r>
            <a:r>
              <a:rPr kumimoji="0" lang="en-US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Monotype Sorts" pitchFamily="2" charset="2"/>
              </a:rPr>
              <a:t>triangle</a:t>
            </a:r>
            <a:endParaRPr kumimoji="0" lang="en-US" sz="20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293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65187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Why Is Clipping Hard?</a:t>
            </a:r>
          </a:p>
        </p:txBody>
      </p:sp>
      <p:sp>
        <p:nvSpPr>
          <p:cNvPr id="252936" name="Freeform 8"/>
          <p:cNvSpPr>
            <a:spLocks/>
          </p:cNvSpPr>
          <p:nvPr/>
        </p:nvSpPr>
        <p:spPr bwMode="auto">
          <a:xfrm>
            <a:off x="841375" y="4546600"/>
            <a:ext cx="1444625" cy="828675"/>
          </a:xfrm>
          <a:custGeom>
            <a:avLst/>
            <a:gdLst>
              <a:gd name="T0" fmla="*/ 0 w 910"/>
              <a:gd name="T1" fmla="*/ 0 h 522"/>
              <a:gd name="T2" fmla="*/ 2147483647 w 910"/>
              <a:gd name="T3" fmla="*/ 2147483647 h 522"/>
              <a:gd name="T4" fmla="*/ 0 w 910"/>
              <a:gd name="T5" fmla="*/ 2147483647 h 522"/>
              <a:gd name="T6" fmla="*/ 0 w 910"/>
              <a:gd name="T7" fmla="*/ 0 h 522"/>
              <a:gd name="T8" fmla="*/ 0 60000 65536"/>
              <a:gd name="T9" fmla="*/ 0 60000 65536"/>
              <a:gd name="T10" fmla="*/ 0 60000 65536"/>
              <a:gd name="T11" fmla="*/ 0 60000 65536"/>
              <a:gd name="T12" fmla="*/ 0 w 910"/>
              <a:gd name="T13" fmla="*/ 0 h 522"/>
              <a:gd name="T14" fmla="*/ 910 w 910"/>
              <a:gd name="T15" fmla="*/ 522 h 5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0" h="522">
                <a:moveTo>
                  <a:pt x="0" y="0"/>
                </a:moveTo>
                <a:lnTo>
                  <a:pt x="910" y="275"/>
                </a:lnTo>
                <a:lnTo>
                  <a:pt x="0" y="522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00400" y="3992563"/>
            <a:ext cx="2286000" cy="1752600"/>
            <a:chOff x="2064" y="1584"/>
            <a:chExt cx="1440" cy="1104"/>
          </a:xfrm>
        </p:grpSpPr>
        <p:sp>
          <p:nvSpPr>
            <p:cNvPr id="536586" name="Rectangle 10"/>
            <p:cNvSpPr>
              <a:spLocks noChangeArrowheads="1"/>
            </p:cNvSpPr>
            <p:nvPr/>
          </p:nvSpPr>
          <p:spPr bwMode="auto">
            <a:xfrm>
              <a:off x="2304" y="1728"/>
              <a:ext cx="1200" cy="960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36587" name="Freeform 11"/>
            <p:cNvSpPr>
              <a:spLocks/>
            </p:cNvSpPr>
            <p:nvPr/>
          </p:nvSpPr>
          <p:spPr bwMode="auto">
            <a:xfrm>
              <a:off x="2064" y="1584"/>
              <a:ext cx="1248" cy="672"/>
            </a:xfrm>
            <a:custGeom>
              <a:avLst/>
              <a:gdLst>
                <a:gd name="T0" fmla="*/ 144 w 1248"/>
                <a:gd name="T1" fmla="*/ 0 h 672"/>
                <a:gd name="T2" fmla="*/ 1248 w 1248"/>
                <a:gd name="T3" fmla="*/ 336 h 672"/>
                <a:gd name="T4" fmla="*/ 0 w 1248"/>
                <a:gd name="T5" fmla="*/ 672 h 672"/>
                <a:gd name="T6" fmla="*/ 144 w 1248"/>
                <a:gd name="T7" fmla="*/ 0 h 6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672"/>
                <a:gd name="T14" fmla="*/ 1248 w 1248"/>
                <a:gd name="T15" fmla="*/ 672 h 6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672">
                  <a:moveTo>
                    <a:pt x="144" y="0"/>
                  </a:moveTo>
                  <a:lnTo>
                    <a:pt x="1248" y="336"/>
                  </a:lnTo>
                  <a:lnTo>
                    <a:pt x="0" y="672"/>
                  </a:lnTo>
                  <a:lnTo>
                    <a:pt x="144" y="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252940" name="Text Box 12"/>
          <p:cNvSpPr txBox="1">
            <a:spLocks noChangeArrowheads="1"/>
          </p:cNvSpPr>
          <p:nvPr/>
        </p:nvSpPr>
        <p:spPr bwMode="auto">
          <a:xfrm>
            <a:off x="3581400" y="5947242"/>
            <a:ext cx="1420582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r>
              <a:rPr kumimoji="0" lang="en-US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triangle</a:t>
            </a:r>
            <a:r>
              <a:rPr kumimoji="0" lang="en-US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Monotype Sorts" pitchFamily="2" charset="2"/>
              </a:rPr>
              <a:t>quad</a:t>
            </a:r>
            <a:endParaRPr kumimoji="0" lang="en-US" sz="20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248400" y="3992563"/>
            <a:ext cx="2438400" cy="1752600"/>
            <a:chOff x="4128" y="1584"/>
            <a:chExt cx="1536" cy="1104"/>
          </a:xfrm>
        </p:grpSpPr>
        <p:sp>
          <p:nvSpPr>
            <p:cNvPr id="536590" name="Rectangle 14"/>
            <p:cNvSpPr>
              <a:spLocks noChangeArrowheads="1"/>
            </p:cNvSpPr>
            <p:nvPr/>
          </p:nvSpPr>
          <p:spPr bwMode="auto">
            <a:xfrm>
              <a:off x="4128" y="1728"/>
              <a:ext cx="1200" cy="960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36591" name="Freeform 15"/>
            <p:cNvSpPr>
              <a:spLocks/>
            </p:cNvSpPr>
            <p:nvPr/>
          </p:nvSpPr>
          <p:spPr bwMode="auto">
            <a:xfrm>
              <a:off x="4416" y="1584"/>
              <a:ext cx="1248" cy="672"/>
            </a:xfrm>
            <a:custGeom>
              <a:avLst/>
              <a:gdLst>
                <a:gd name="T0" fmla="*/ 144 w 1248"/>
                <a:gd name="T1" fmla="*/ 0 h 672"/>
                <a:gd name="T2" fmla="*/ 1248 w 1248"/>
                <a:gd name="T3" fmla="*/ 336 h 672"/>
                <a:gd name="T4" fmla="*/ 0 w 1248"/>
                <a:gd name="T5" fmla="*/ 672 h 672"/>
                <a:gd name="T6" fmla="*/ 144 w 1248"/>
                <a:gd name="T7" fmla="*/ 0 h 6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672"/>
                <a:gd name="T14" fmla="*/ 1248 w 1248"/>
                <a:gd name="T15" fmla="*/ 672 h 6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672">
                  <a:moveTo>
                    <a:pt x="144" y="0"/>
                  </a:moveTo>
                  <a:lnTo>
                    <a:pt x="1248" y="336"/>
                  </a:lnTo>
                  <a:lnTo>
                    <a:pt x="0" y="672"/>
                  </a:lnTo>
                  <a:lnTo>
                    <a:pt x="144" y="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252944" name="Text Box 16"/>
          <p:cNvSpPr txBox="1">
            <a:spLocks noChangeArrowheads="1"/>
          </p:cNvSpPr>
          <p:nvPr/>
        </p:nvSpPr>
        <p:spPr bwMode="auto">
          <a:xfrm>
            <a:off x="6172200" y="5977404"/>
            <a:ext cx="1478290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r>
              <a:rPr kumimoji="0" lang="en-US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triangle</a:t>
            </a:r>
            <a:r>
              <a:rPr kumimoji="0" lang="en-US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Monotype Sorts" pitchFamily="2" charset="2"/>
              </a:rPr>
              <a:t>5-gon</a:t>
            </a:r>
            <a:endParaRPr kumimoji="0" lang="en-US" sz="20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2945" name="Freeform 17"/>
          <p:cNvSpPr>
            <a:spLocks/>
          </p:cNvSpPr>
          <p:nvPr/>
        </p:nvSpPr>
        <p:spPr bwMode="auto">
          <a:xfrm>
            <a:off x="3581400" y="4211638"/>
            <a:ext cx="1600200" cy="739775"/>
          </a:xfrm>
          <a:custGeom>
            <a:avLst/>
            <a:gdLst>
              <a:gd name="T0" fmla="*/ 2147483647 w 1008"/>
              <a:gd name="T1" fmla="*/ 0 h 466"/>
              <a:gd name="T2" fmla="*/ 2147483647 w 1008"/>
              <a:gd name="T3" fmla="*/ 2147483647 h 466"/>
              <a:gd name="T4" fmla="*/ 0 w 1008"/>
              <a:gd name="T5" fmla="*/ 2147483647 h 466"/>
              <a:gd name="T6" fmla="*/ 0 w 1008"/>
              <a:gd name="T7" fmla="*/ 2147483647 h 466"/>
              <a:gd name="T8" fmla="*/ 2147483647 w 1008"/>
              <a:gd name="T9" fmla="*/ 0 h 4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466"/>
              <a:gd name="T17" fmla="*/ 1008 w 1008"/>
              <a:gd name="T18" fmla="*/ 466 h 46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466">
                <a:moveTo>
                  <a:pt x="361" y="0"/>
                </a:moveTo>
                <a:lnTo>
                  <a:pt x="1008" y="198"/>
                </a:lnTo>
                <a:lnTo>
                  <a:pt x="0" y="466"/>
                </a:lnTo>
                <a:lnTo>
                  <a:pt x="0" y="2"/>
                </a:lnTo>
                <a:lnTo>
                  <a:pt x="361" y="0"/>
                </a:lnTo>
                <a:close/>
              </a:path>
            </a:pathLst>
          </a:custGeom>
          <a:noFill/>
          <a:ln w="571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2946" name="Freeform 18"/>
          <p:cNvSpPr>
            <a:spLocks/>
          </p:cNvSpPr>
          <p:nvPr/>
        </p:nvSpPr>
        <p:spPr bwMode="auto">
          <a:xfrm>
            <a:off x="6705600" y="4208463"/>
            <a:ext cx="1447800" cy="850900"/>
          </a:xfrm>
          <a:custGeom>
            <a:avLst/>
            <a:gdLst>
              <a:gd name="T0" fmla="*/ 2147483647 w 912"/>
              <a:gd name="T1" fmla="*/ 2147483647 h 536"/>
              <a:gd name="T2" fmla="*/ 2147483647 w 912"/>
              <a:gd name="T3" fmla="*/ 0 h 536"/>
              <a:gd name="T4" fmla="*/ 2147483647 w 912"/>
              <a:gd name="T5" fmla="*/ 2147483647 h 536"/>
              <a:gd name="T6" fmla="*/ 2147483647 w 912"/>
              <a:gd name="T7" fmla="*/ 2147483647 h 536"/>
              <a:gd name="T8" fmla="*/ 0 w 912"/>
              <a:gd name="T9" fmla="*/ 2147483647 h 536"/>
              <a:gd name="T10" fmla="*/ 2147483647 w 912"/>
              <a:gd name="T11" fmla="*/ 2147483647 h 5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12"/>
              <a:gd name="T19" fmla="*/ 0 h 536"/>
              <a:gd name="T20" fmla="*/ 912 w 912"/>
              <a:gd name="T21" fmla="*/ 536 h 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12" h="536">
                <a:moveTo>
                  <a:pt x="112" y="4"/>
                </a:moveTo>
                <a:lnTo>
                  <a:pt x="588" y="0"/>
                </a:lnTo>
                <a:lnTo>
                  <a:pt x="912" y="100"/>
                </a:lnTo>
                <a:lnTo>
                  <a:pt x="912" y="292"/>
                </a:lnTo>
                <a:lnTo>
                  <a:pt x="0" y="536"/>
                </a:lnTo>
                <a:lnTo>
                  <a:pt x="112" y="4"/>
                </a:lnTo>
                <a:close/>
              </a:path>
            </a:pathLst>
          </a:custGeom>
          <a:noFill/>
          <a:ln w="571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2947" name="Rectangle 19"/>
          <p:cNvSpPr>
            <a:spLocks noChangeArrowheads="1"/>
          </p:cNvSpPr>
          <p:nvPr/>
        </p:nvSpPr>
        <p:spPr bwMode="auto">
          <a:xfrm>
            <a:off x="457200" y="5105400"/>
            <a:ext cx="7696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61950" marR="0" lvl="0" indent="-361950" algn="ctr" defTabSz="914400" rtl="0" eaLnBrk="1" fontAlgn="base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3366CC"/>
              </a:buClr>
              <a:buSzPct val="150000"/>
              <a:buFont typeface="Monotype Sorts" pitchFamily="2" charset="2"/>
              <a:buChar char="l"/>
              <a:tabLst/>
              <a:defRPr/>
            </a:pPr>
            <a:endParaRPr kumimoji="0" lang="tr-TR" sz="3100" b="1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1" name="Grafik 8">
            <a:extLst>
              <a:ext uri="{FF2B5EF4-FFF2-40B4-BE49-F238E27FC236}">
                <a16:creationId xmlns:a16="http://schemas.microsoft.com/office/drawing/2014/main" id="{3AB3533E-FC4B-4C1C-A72C-EBAD0737259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2" name="Grafik 9">
            <a:extLst>
              <a:ext uri="{FF2B5EF4-FFF2-40B4-BE49-F238E27FC236}">
                <a16:creationId xmlns:a16="http://schemas.microsoft.com/office/drawing/2014/main" id="{759870A3-F4F7-4C8A-87A3-E422DA1949A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82E230-80DF-45D7-8819-A7E9BDFDFE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23311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52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52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2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2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0"/>
                                        <p:tgtEl>
                                          <p:spTgt spid="252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2000"/>
                                        <p:tgtEl>
                                          <p:spTgt spid="252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2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2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2000"/>
                                        <p:tgtEl>
                                          <p:spTgt spid="25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0" grpId="0" build="p" autoUpdateAnimBg="0"/>
      <p:bldP spid="252930" grpId="1" build="p"/>
      <p:bldP spid="252934" grpId="0" autoUpdateAnimBg="0"/>
      <p:bldP spid="252936" grpId="0" animBg="1"/>
      <p:bldP spid="252940" grpId="0" autoUpdateAnimBg="0"/>
      <p:bldP spid="252944" grpId="0" autoUpdateAnimBg="0"/>
      <p:bldP spid="252945" grpId="0" animBg="1"/>
      <p:bldP spid="252946" grpId="0" animBg="1"/>
      <p:bldP spid="252947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00213"/>
            <a:ext cx="8201025" cy="720725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A really tough case: 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Why Is Clipping Hard?</a:t>
            </a:r>
            <a:r>
              <a:rPr lang="tr-TR" b="1" dirty="0">
                <a:cs typeface="Times New Roman" pitchFamily="18" charset="0"/>
              </a:rPr>
              <a:t> (cont.)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37604" name="Freeform 4"/>
          <p:cNvSpPr>
            <a:spLocks/>
          </p:cNvSpPr>
          <p:nvPr/>
        </p:nvSpPr>
        <p:spPr bwMode="auto">
          <a:xfrm>
            <a:off x="2438400" y="2362200"/>
            <a:ext cx="2590800" cy="2362200"/>
          </a:xfrm>
          <a:custGeom>
            <a:avLst/>
            <a:gdLst>
              <a:gd name="T0" fmla="*/ 2147483647 w 1632"/>
              <a:gd name="T1" fmla="*/ 2147483647 h 1488"/>
              <a:gd name="T2" fmla="*/ 2147483647 w 1632"/>
              <a:gd name="T3" fmla="*/ 2147483647 h 1488"/>
              <a:gd name="T4" fmla="*/ 2147483647 w 1632"/>
              <a:gd name="T5" fmla="*/ 2147483647 h 1488"/>
              <a:gd name="T6" fmla="*/ 2147483647 w 1632"/>
              <a:gd name="T7" fmla="*/ 2147483647 h 1488"/>
              <a:gd name="T8" fmla="*/ 2147483647 w 1632"/>
              <a:gd name="T9" fmla="*/ 2147483647 h 1488"/>
              <a:gd name="T10" fmla="*/ 2147483647 w 1632"/>
              <a:gd name="T11" fmla="*/ 2147483647 h 1488"/>
              <a:gd name="T12" fmla="*/ 2147483647 w 1632"/>
              <a:gd name="T13" fmla="*/ 2147483647 h 1488"/>
              <a:gd name="T14" fmla="*/ 2147483647 w 1632"/>
              <a:gd name="T15" fmla="*/ 2147483647 h 1488"/>
              <a:gd name="T16" fmla="*/ 2147483647 w 1632"/>
              <a:gd name="T17" fmla="*/ 0 h 1488"/>
              <a:gd name="T18" fmla="*/ 0 w 1632"/>
              <a:gd name="T19" fmla="*/ 0 h 1488"/>
              <a:gd name="T20" fmla="*/ 0 w 1632"/>
              <a:gd name="T21" fmla="*/ 2147483647 h 1488"/>
              <a:gd name="T22" fmla="*/ 2147483647 w 1632"/>
              <a:gd name="T23" fmla="*/ 2147483647 h 14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32"/>
              <a:gd name="T37" fmla="*/ 0 h 1488"/>
              <a:gd name="T38" fmla="*/ 1632 w 1632"/>
              <a:gd name="T39" fmla="*/ 1488 h 148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32" h="1488">
                <a:moveTo>
                  <a:pt x="912" y="1392"/>
                </a:moveTo>
                <a:lnTo>
                  <a:pt x="912" y="1008"/>
                </a:lnTo>
                <a:lnTo>
                  <a:pt x="576" y="1056"/>
                </a:lnTo>
                <a:lnTo>
                  <a:pt x="576" y="1296"/>
                </a:lnTo>
                <a:lnTo>
                  <a:pt x="336" y="1200"/>
                </a:lnTo>
                <a:lnTo>
                  <a:pt x="336" y="240"/>
                </a:lnTo>
                <a:lnTo>
                  <a:pt x="1248" y="240"/>
                </a:lnTo>
                <a:lnTo>
                  <a:pt x="1632" y="576"/>
                </a:lnTo>
                <a:lnTo>
                  <a:pt x="1632" y="0"/>
                </a:lnTo>
                <a:lnTo>
                  <a:pt x="0" y="0"/>
                </a:lnTo>
                <a:lnTo>
                  <a:pt x="0" y="1488"/>
                </a:lnTo>
                <a:lnTo>
                  <a:pt x="912" y="1392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37605" name="Rectangle 5"/>
          <p:cNvSpPr>
            <a:spLocks noChangeArrowheads="1"/>
          </p:cNvSpPr>
          <p:nvPr/>
        </p:nvSpPr>
        <p:spPr bwMode="auto">
          <a:xfrm>
            <a:off x="3543300" y="2884488"/>
            <a:ext cx="1943100" cy="15652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4982" name="Freeform 6"/>
          <p:cNvSpPr>
            <a:spLocks/>
          </p:cNvSpPr>
          <p:nvPr/>
        </p:nvSpPr>
        <p:spPr bwMode="auto">
          <a:xfrm>
            <a:off x="3581400" y="3962400"/>
            <a:ext cx="304800" cy="495300"/>
          </a:xfrm>
          <a:custGeom>
            <a:avLst/>
            <a:gdLst>
              <a:gd name="T0" fmla="*/ 2147483647 w 192"/>
              <a:gd name="T1" fmla="*/ 2147483647 h 312"/>
              <a:gd name="T2" fmla="*/ 2147483647 w 192"/>
              <a:gd name="T3" fmla="*/ 0 h 312"/>
              <a:gd name="T4" fmla="*/ 0 w 192"/>
              <a:gd name="T5" fmla="*/ 2147483647 h 312"/>
              <a:gd name="T6" fmla="*/ 0 w 192"/>
              <a:gd name="T7" fmla="*/ 2147483647 h 312"/>
              <a:gd name="T8" fmla="*/ 2147483647 w 192"/>
              <a:gd name="T9" fmla="*/ 2147483647 h 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"/>
              <a:gd name="T16" fmla="*/ 0 h 312"/>
              <a:gd name="T17" fmla="*/ 192 w 192"/>
              <a:gd name="T18" fmla="*/ 312 h 3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2" h="312">
                <a:moveTo>
                  <a:pt x="192" y="312"/>
                </a:moveTo>
                <a:lnTo>
                  <a:pt x="192" y="0"/>
                </a:lnTo>
                <a:lnTo>
                  <a:pt x="0" y="24"/>
                </a:lnTo>
                <a:lnTo>
                  <a:pt x="0" y="304"/>
                </a:lnTo>
                <a:lnTo>
                  <a:pt x="192" y="312"/>
                </a:lnTo>
                <a:close/>
              </a:path>
            </a:pathLst>
          </a:custGeom>
          <a:solidFill>
            <a:srgbClr val="FFFFFF"/>
          </a:solidFill>
          <a:ln w="762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4983" name="Freeform 7"/>
          <p:cNvSpPr>
            <a:spLocks/>
          </p:cNvSpPr>
          <p:nvPr/>
        </p:nvSpPr>
        <p:spPr bwMode="auto">
          <a:xfrm>
            <a:off x="4597400" y="2895600"/>
            <a:ext cx="431800" cy="381000"/>
          </a:xfrm>
          <a:custGeom>
            <a:avLst/>
            <a:gdLst>
              <a:gd name="T0" fmla="*/ 0 w 272"/>
              <a:gd name="T1" fmla="*/ 2147483647 h 240"/>
              <a:gd name="T2" fmla="*/ 2147483647 w 272"/>
              <a:gd name="T3" fmla="*/ 2147483647 h 240"/>
              <a:gd name="T4" fmla="*/ 2147483647 w 272"/>
              <a:gd name="T5" fmla="*/ 0 h 240"/>
              <a:gd name="T6" fmla="*/ 0 w 272"/>
              <a:gd name="T7" fmla="*/ 2147483647 h 240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240"/>
              <a:gd name="T14" fmla="*/ 272 w 272"/>
              <a:gd name="T15" fmla="*/ 240 h 2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240">
                <a:moveTo>
                  <a:pt x="0" y="8"/>
                </a:moveTo>
                <a:lnTo>
                  <a:pt x="272" y="240"/>
                </a:lnTo>
                <a:lnTo>
                  <a:pt x="272" y="0"/>
                </a:lnTo>
                <a:lnTo>
                  <a:pt x="0" y="8"/>
                </a:lnTo>
                <a:close/>
              </a:path>
            </a:pathLst>
          </a:custGeom>
          <a:solidFill>
            <a:srgbClr val="FFFFFF"/>
          </a:solidFill>
          <a:ln w="762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37608" name="Text Box 8"/>
          <p:cNvSpPr txBox="1">
            <a:spLocks noChangeArrowheads="1"/>
          </p:cNvSpPr>
          <p:nvPr/>
        </p:nvSpPr>
        <p:spPr bwMode="auto">
          <a:xfrm>
            <a:off x="2438400" y="5167313"/>
            <a:ext cx="4502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concave polygon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Monotype Sorts" pitchFamily="2" charset="2"/>
              </a:rPr>
              <a:t> multiple polygons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0" name="Grafik 8">
            <a:extLst>
              <a:ext uri="{FF2B5EF4-FFF2-40B4-BE49-F238E27FC236}">
                <a16:creationId xmlns:a16="http://schemas.microsoft.com/office/drawing/2014/main" id="{00E0BA13-A404-41C4-A10C-BED33931722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1" name="Grafik 9">
            <a:extLst>
              <a:ext uri="{FF2B5EF4-FFF2-40B4-BE49-F238E27FC236}">
                <a16:creationId xmlns:a16="http://schemas.microsoft.com/office/drawing/2014/main" id="{EE2EE89A-9CA6-4DF7-A6B4-E52939AEA12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623F1A0-1467-42AE-A087-5A54EA5CE0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405245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3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3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3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254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254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604" grpId="0" animBg="1"/>
      <p:bldP spid="537605" grpId="0" animBg="1"/>
      <p:bldP spid="254982" grpId="0" animBg="1"/>
      <p:bldP spid="254983" grpId="0" animBg="1"/>
      <p:bldP spid="53760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7188" y="214313"/>
            <a:ext cx="8534400" cy="758825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Sutherland-</a:t>
            </a:r>
            <a:r>
              <a:rPr lang="en-US" b="1" dirty="0" err="1">
                <a:cs typeface="Times New Roman" pitchFamily="18" charset="0"/>
              </a:rPr>
              <a:t>Hodgman</a:t>
            </a:r>
            <a:r>
              <a:rPr lang="en-US" b="1" dirty="0">
                <a:cs typeface="Times New Roman" pitchFamily="18" charset="0"/>
              </a:rPr>
              <a:t> Clipping</a:t>
            </a:r>
          </a:p>
        </p:txBody>
      </p:sp>
      <p:sp>
        <p:nvSpPr>
          <p:cNvPr id="538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Basic idea: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Consider each edge of the viewport individually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 the polygon against the edge equation</a:t>
            </a:r>
          </a:p>
        </p:txBody>
      </p:sp>
      <p:sp>
        <p:nvSpPr>
          <p:cNvPr id="538628" name="Rectangle 4"/>
          <p:cNvSpPr>
            <a:spLocks noChangeArrowheads="1"/>
          </p:cNvSpPr>
          <p:nvPr/>
        </p:nvSpPr>
        <p:spPr bwMode="auto">
          <a:xfrm>
            <a:off x="3581400" y="4114800"/>
            <a:ext cx="2057400" cy="16764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38629" name="Freeform 5"/>
          <p:cNvSpPr>
            <a:spLocks/>
          </p:cNvSpPr>
          <p:nvPr/>
        </p:nvSpPr>
        <p:spPr bwMode="auto">
          <a:xfrm>
            <a:off x="3200400" y="3657600"/>
            <a:ext cx="2819400" cy="2514600"/>
          </a:xfrm>
          <a:custGeom>
            <a:avLst/>
            <a:gdLst>
              <a:gd name="T0" fmla="*/ 2147483647 w 1776"/>
              <a:gd name="T1" fmla="*/ 0 h 1584"/>
              <a:gd name="T2" fmla="*/ 0 w 1776"/>
              <a:gd name="T3" fmla="*/ 2147483647 h 1584"/>
              <a:gd name="T4" fmla="*/ 2147483647 w 1776"/>
              <a:gd name="T5" fmla="*/ 2147483647 h 1584"/>
              <a:gd name="T6" fmla="*/ 2147483647 w 1776"/>
              <a:gd name="T7" fmla="*/ 2147483647 h 1584"/>
              <a:gd name="T8" fmla="*/ 2147483647 w 1776"/>
              <a:gd name="T9" fmla="*/ 2147483647 h 1584"/>
              <a:gd name="T10" fmla="*/ 2147483647 w 1776"/>
              <a:gd name="T11" fmla="*/ 2147483647 h 1584"/>
              <a:gd name="T12" fmla="*/ 2147483647 w 1776"/>
              <a:gd name="T13" fmla="*/ 0 h 158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76"/>
              <a:gd name="T22" fmla="*/ 0 h 1584"/>
              <a:gd name="T23" fmla="*/ 1776 w 1776"/>
              <a:gd name="T24" fmla="*/ 1584 h 158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76" h="1584">
                <a:moveTo>
                  <a:pt x="1776" y="0"/>
                </a:moveTo>
                <a:lnTo>
                  <a:pt x="0" y="816"/>
                </a:lnTo>
                <a:lnTo>
                  <a:pt x="1296" y="1584"/>
                </a:lnTo>
                <a:lnTo>
                  <a:pt x="1728" y="912"/>
                </a:lnTo>
                <a:lnTo>
                  <a:pt x="1200" y="768"/>
                </a:lnTo>
                <a:lnTo>
                  <a:pt x="1632" y="432"/>
                </a:lnTo>
                <a:lnTo>
                  <a:pt x="1776" y="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DB03CBB0-6268-410C-B78E-84CD30CDD96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5FD7E1B0-2404-4139-9516-F50F1BC16B6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C1A86F-54D7-43E6-8086-C2A09F7005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8292863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85800"/>
            <a:ext cx="8229600" cy="865187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Sutherland-</a:t>
            </a:r>
            <a:r>
              <a:rPr lang="en-US" b="1" dirty="0" err="1">
                <a:cs typeface="Times New Roman" pitchFamily="18" charset="0"/>
              </a:rPr>
              <a:t>Hodgman</a:t>
            </a:r>
            <a:r>
              <a:rPr lang="en-US" b="1" dirty="0">
                <a:cs typeface="Times New Roman" pitchFamily="18" charset="0"/>
              </a:rPr>
              <a:t> Clipping</a:t>
            </a:r>
            <a:r>
              <a:rPr lang="tr-TR" b="1" dirty="0">
                <a:cs typeface="Times New Roman" pitchFamily="18" charset="0"/>
              </a:rPr>
              <a:t> (cont.)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39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Basic idea: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Consider each edge of the viewport individually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 the polygon against the edge equation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After doing all planes, </a:t>
            </a:r>
            <a:b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polygon is fully clipped</a:t>
            </a:r>
          </a:p>
        </p:txBody>
      </p:sp>
      <p:sp>
        <p:nvSpPr>
          <p:cNvPr id="539652" name="Rectangle 4"/>
          <p:cNvSpPr>
            <a:spLocks noChangeArrowheads="1"/>
          </p:cNvSpPr>
          <p:nvPr/>
        </p:nvSpPr>
        <p:spPr bwMode="auto">
          <a:xfrm>
            <a:off x="5581650" y="3871913"/>
            <a:ext cx="2057400" cy="16764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39653" name="Freeform 5"/>
          <p:cNvSpPr>
            <a:spLocks/>
          </p:cNvSpPr>
          <p:nvPr/>
        </p:nvSpPr>
        <p:spPr bwMode="auto">
          <a:xfrm>
            <a:off x="5200650" y="3414713"/>
            <a:ext cx="2819400" cy="2514600"/>
          </a:xfrm>
          <a:custGeom>
            <a:avLst/>
            <a:gdLst>
              <a:gd name="T0" fmla="*/ 2147483647 w 1776"/>
              <a:gd name="T1" fmla="*/ 0 h 1584"/>
              <a:gd name="T2" fmla="*/ 0 w 1776"/>
              <a:gd name="T3" fmla="*/ 2147483647 h 1584"/>
              <a:gd name="T4" fmla="*/ 2147483647 w 1776"/>
              <a:gd name="T5" fmla="*/ 2147483647 h 1584"/>
              <a:gd name="T6" fmla="*/ 2147483647 w 1776"/>
              <a:gd name="T7" fmla="*/ 2147483647 h 1584"/>
              <a:gd name="T8" fmla="*/ 2147483647 w 1776"/>
              <a:gd name="T9" fmla="*/ 2147483647 h 1584"/>
              <a:gd name="T10" fmla="*/ 2147483647 w 1776"/>
              <a:gd name="T11" fmla="*/ 2147483647 h 1584"/>
              <a:gd name="T12" fmla="*/ 2147483647 w 1776"/>
              <a:gd name="T13" fmla="*/ 0 h 158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76"/>
              <a:gd name="T22" fmla="*/ 0 h 1584"/>
              <a:gd name="T23" fmla="*/ 1776 w 1776"/>
              <a:gd name="T24" fmla="*/ 1584 h 158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76" h="1584">
                <a:moveTo>
                  <a:pt x="1776" y="0"/>
                </a:moveTo>
                <a:lnTo>
                  <a:pt x="0" y="816"/>
                </a:lnTo>
                <a:lnTo>
                  <a:pt x="1296" y="1584"/>
                </a:lnTo>
                <a:lnTo>
                  <a:pt x="1728" y="912"/>
                </a:lnTo>
                <a:lnTo>
                  <a:pt x="1200" y="768"/>
                </a:lnTo>
                <a:lnTo>
                  <a:pt x="1632" y="432"/>
                </a:lnTo>
                <a:lnTo>
                  <a:pt x="1776" y="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39654" name="Line 6"/>
          <p:cNvSpPr>
            <a:spLocks noChangeShapeType="1"/>
          </p:cNvSpPr>
          <p:nvPr/>
        </p:nvSpPr>
        <p:spPr bwMode="auto">
          <a:xfrm flipV="1">
            <a:off x="7643813" y="3086100"/>
            <a:ext cx="0" cy="32004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B128B24F-D784-423C-933D-04C62AD1720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65FCFD2F-A50E-4DFD-86ED-6D0BAF01286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BA5ADCC-11EB-4FB6-ACE6-A52604D392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2423999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Basic idea: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Consider each edge of the viewport individually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 the polygon against the edge equation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After doing all planes, </a:t>
            </a:r>
            <a:b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polygon is fully clipped</a:t>
            </a:r>
          </a:p>
        </p:txBody>
      </p:sp>
      <p:grpSp>
        <p:nvGrpSpPr>
          <p:cNvPr id="540676" name="Group 7"/>
          <p:cNvGrpSpPr>
            <a:grpSpLocks/>
          </p:cNvGrpSpPr>
          <p:nvPr/>
        </p:nvGrpSpPr>
        <p:grpSpPr bwMode="auto">
          <a:xfrm>
            <a:off x="5219700" y="3352800"/>
            <a:ext cx="2438400" cy="3200400"/>
            <a:chOff x="3672" y="2112"/>
            <a:chExt cx="1536" cy="2016"/>
          </a:xfrm>
        </p:grpSpPr>
        <p:sp>
          <p:nvSpPr>
            <p:cNvPr id="540677" name="Rectangle 4"/>
            <p:cNvSpPr>
              <a:spLocks noChangeArrowheads="1"/>
            </p:cNvSpPr>
            <p:nvPr/>
          </p:nvSpPr>
          <p:spPr bwMode="auto">
            <a:xfrm>
              <a:off x="3912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0678" name="Line 5"/>
            <p:cNvSpPr>
              <a:spLocks noChangeShapeType="1"/>
            </p:cNvSpPr>
            <p:nvPr/>
          </p:nvSpPr>
          <p:spPr bwMode="auto">
            <a:xfrm flipV="1">
              <a:off x="5208" y="2112"/>
              <a:ext cx="0" cy="2016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40679" name="Freeform 6"/>
            <p:cNvSpPr>
              <a:spLocks/>
            </p:cNvSpPr>
            <p:nvPr/>
          </p:nvSpPr>
          <p:spPr bwMode="auto">
            <a:xfrm>
              <a:off x="3672" y="2416"/>
              <a:ext cx="1528" cy="1472"/>
            </a:xfrm>
            <a:custGeom>
              <a:avLst/>
              <a:gdLst>
                <a:gd name="T0" fmla="*/ 1528 w 1528"/>
                <a:gd name="T1" fmla="*/ 0 h 1472"/>
                <a:gd name="T2" fmla="*/ 0 w 1528"/>
                <a:gd name="T3" fmla="*/ 704 h 1472"/>
                <a:gd name="T4" fmla="*/ 1296 w 1528"/>
                <a:gd name="T5" fmla="*/ 1472 h 1472"/>
                <a:gd name="T6" fmla="*/ 1528 w 1528"/>
                <a:gd name="T7" fmla="*/ 1104 h 1472"/>
                <a:gd name="T8" fmla="*/ 1528 w 1528"/>
                <a:gd name="T9" fmla="*/ 752 h 1472"/>
                <a:gd name="T10" fmla="*/ 1200 w 1528"/>
                <a:gd name="T11" fmla="*/ 656 h 1472"/>
                <a:gd name="T12" fmla="*/ 1528 w 1528"/>
                <a:gd name="T13" fmla="*/ 416 h 1472"/>
                <a:gd name="T14" fmla="*/ 1528 w 1528"/>
                <a:gd name="T15" fmla="*/ 0 h 147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28"/>
                <a:gd name="T25" fmla="*/ 0 h 1472"/>
                <a:gd name="T26" fmla="*/ 1528 w 1528"/>
                <a:gd name="T27" fmla="*/ 1472 h 147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28" h="1472">
                  <a:moveTo>
                    <a:pt x="1528" y="0"/>
                  </a:moveTo>
                  <a:lnTo>
                    <a:pt x="0" y="704"/>
                  </a:lnTo>
                  <a:lnTo>
                    <a:pt x="1296" y="1472"/>
                  </a:lnTo>
                  <a:lnTo>
                    <a:pt x="1528" y="1104"/>
                  </a:lnTo>
                  <a:lnTo>
                    <a:pt x="1528" y="752"/>
                  </a:lnTo>
                  <a:lnTo>
                    <a:pt x="1200" y="656"/>
                  </a:lnTo>
                  <a:lnTo>
                    <a:pt x="1528" y="416"/>
                  </a:lnTo>
                  <a:lnTo>
                    <a:pt x="1528" y="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2296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Sutherland-</a:t>
            </a:r>
            <a:r>
              <a:rPr kumimoji="0" 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Hodgman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 Clipping</a:t>
            </a:r>
            <a:r>
              <a:rPr kumimoji="0" lang="tr-TR" sz="42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Times New Roman" pitchFamily="18" charset="0"/>
              </a:rPr>
              <a:t> (cont.)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2A07303-2FAB-4E03-B98C-717154F326B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561769D-ADD0-482D-91CE-AF0A722D572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661AD91-E716-4CC4-A281-EF0963BA31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2287692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Basic idea: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</a:rPr>
              <a:t>Consider each edge of the viewport individually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</a:rPr>
              <a:t>Clip the polygon against the edge equation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</a:rPr>
              <a:t>After doing all planes, </a:t>
            </a:r>
            <a:br>
              <a:rPr lang="tr-TR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polygon is fully clipped</a:t>
            </a:r>
          </a:p>
        </p:txBody>
      </p:sp>
      <p:grpSp>
        <p:nvGrpSpPr>
          <p:cNvPr id="541700" name="Group 7"/>
          <p:cNvGrpSpPr>
            <a:grpSpLocks/>
          </p:cNvGrpSpPr>
          <p:nvPr/>
        </p:nvGrpSpPr>
        <p:grpSpPr bwMode="auto">
          <a:xfrm>
            <a:off x="4953000" y="3835400"/>
            <a:ext cx="3505200" cy="2336800"/>
            <a:chOff x="1824" y="2416"/>
            <a:chExt cx="2208" cy="1472"/>
          </a:xfrm>
        </p:grpSpPr>
        <p:sp>
          <p:nvSpPr>
            <p:cNvPr id="541701" name="Rectangle 4"/>
            <p:cNvSpPr>
              <a:spLocks noChangeArrowheads="1"/>
            </p:cNvSpPr>
            <p:nvPr/>
          </p:nvSpPr>
          <p:spPr bwMode="auto">
            <a:xfrm>
              <a:off x="2256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1702" name="Freeform 5"/>
            <p:cNvSpPr>
              <a:spLocks/>
            </p:cNvSpPr>
            <p:nvPr/>
          </p:nvSpPr>
          <p:spPr bwMode="auto">
            <a:xfrm>
              <a:off x="2016" y="2416"/>
              <a:ext cx="1528" cy="1472"/>
            </a:xfrm>
            <a:custGeom>
              <a:avLst/>
              <a:gdLst>
                <a:gd name="T0" fmla="*/ 1528 w 1528"/>
                <a:gd name="T1" fmla="*/ 0 h 1472"/>
                <a:gd name="T2" fmla="*/ 0 w 1528"/>
                <a:gd name="T3" fmla="*/ 704 h 1472"/>
                <a:gd name="T4" fmla="*/ 1296 w 1528"/>
                <a:gd name="T5" fmla="*/ 1472 h 1472"/>
                <a:gd name="T6" fmla="*/ 1528 w 1528"/>
                <a:gd name="T7" fmla="*/ 1104 h 1472"/>
                <a:gd name="T8" fmla="*/ 1528 w 1528"/>
                <a:gd name="T9" fmla="*/ 752 h 1472"/>
                <a:gd name="T10" fmla="*/ 1200 w 1528"/>
                <a:gd name="T11" fmla="*/ 656 h 1472"/>
                <a:gd name="T12" fmla="*/ 1528 w 1528"/>
                <a:gd name="T13" fmla="*/ 416 h 1472"/>
                <a:gd name="T14" fmla="*/ 1528 w 1528"/>
                <a:gd name="T15" fmla="*/ 0 h 147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28"/>
                <a:gd name="T25" fmla="*/ 0 h 1472"/>
                <a:gd name="T26" fmla="*/ 1528 w 1528"/>
                <a:gd name="T27" fmla="*/ 1472 h 147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28" h="1472">
                  <a:moveTo>
                    <a:pt x="1528" y="0"/>
                  </a:moveTo>
                  <a:lnTo>
                    <a:pt x="0" y="704"/>
                  </a:lnTo>
                  <a:lnTo>
                    <a:pt x="1296" y="1472"/>
                  </a:lnTo>
                  <a:lnTo>
                    <a:pt x="1528" y="1104"/>
                  </a:lnTo>
                  <a:lnTo>
                    <a:pt x="1528" y="752"/>
                  </a:lnTo>
                  <a:lnTo>
                    <a:pt x="1200" y="656"/>
                  </a:lnTo>
                  <a:lnTo>
                    <a:pt x="1528" y="416"/>
                  </a:lnTo>
                  <a:lnTo>
                    <a:pt x="1528" y="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1703" name="Line 6"/>
            <p:cNvSpPr>
              <a:spLocks noChangeShapeType="1"/>
            </p:cNvSpPr>
            <p:nvPr/>
          </p:nvSpPr>
          <p:spPr bwMode="auto">
            <a:xfrm>
              <a:off x="1824" y="3648"/>
              <a:ext cx="2208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2296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Sutherland-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Hodgman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Clipping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E3A3C40-4B9E-4BC8-9552-7069C7BCBBF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2BF48A2-C628-451F-BBDA-8626E8EB807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A1855CB-8CBE-4708-904A-9C98AF501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9191847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Basic idea: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</a:rPr>
              <a:t>Consider each edge of the viewport individually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</a:rPr>
              <a:t>Clip the polygon against the edge equation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</a:rPr>
              <a:t>After doing all planes, </a:t>
            </a:r>
            <a:br>
              <a:rPr lang="tr-TR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the polygon is fully clipped</a:t>
            </a:r>
          </a:p>
        </p:txBody>
      </p:sp>
      <p:grpSp>
        <p:nvGrpSpPr>
          <p:cNvPr id="542724" name="Group 7"/>
          <p:cNvGrpSpPr>
            <a:grpSpLocks/>
          </p:cNvGrpSpPr>
          <p:nvPr/>
        </p:nvGrpSpPr>
        <p:grpSpPr bwMode="auto">
          <a:xfrm>
            <a:off x="4933950" y="3835400"/>
            <a:ext cx="3505200" cy="1955800"/>
            <a:chOff x="1824" y="2416"/>
            <a:chExt cx="2208" cy="1232"/>
          </a:xfrm>
        </p:grpSpPr>
        <p:sp>
          <p:nvSpPr>
            <p:cNvPr id="542725" name="Rectangle 4"/>
            <p:cNvSpPr>
              <a:spLocks noChangeArrowheads="1"/>
            </p:cNvSpPr>
            <p:nvPr/>
          </p:nvSpPr>
          <p:spPr bwMode="auto">
            <a:xfrm>
              <a:off x="2256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2726" name="Line 5"/>
            <p:cNvSpPr>
              <a:spLocks noChangeShapeType="1"/>
            </p:cNvSpPr>
            <p:nvPr/>
          </p:nvSpPr>
          <p:spPr bwMode="auto">
            <a:xfrm>
              <a:off x="1824" y="3648"/>
              <a:ext cx="2208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42727" name="Freeform 6"/>
            <p:cNvSpPr>
              <a:spLocks/>
            </p:cNvSpPr>
            <p:nvPr/>
          </p:nvSpPr>
          <p:spPr bwMode="auto">
            <a:xfrm>
              <a:off x="2016" y="2416"/>
              <a:ext cx="1528" cy="1232"/>
            </a:xfrm>
            <a:custGeom>
              <a:avLst/>
              <a:gdLst>
                <a:gd name="T0" fmla="*/ 1528 w 1528"/>
                <a:gd name="T1" fmla="*/ 0 h 1232"/>
                <a:gd name="T2" fmla="*/ 0 w 1528"/>
                <a:gd name="T3" fmla="*/ 704 h 1232"/>
                <a:gd name="T4" fmla="*/ 888 w 1528"/>
                <a:gd name="T5" fmla="*/ 1232 h 1232"/>
                <a:gd name="T6" fmla="*/ 1456 w 1528"/>
                <a:gd name="T7" fmla="*/ 1232 h 1232"/>
                <a:gd name="T8" fmla="*/ 1528 w 1528"/>
                <a:gd name="T9" fmla="*/ 1104 h 1232"/>
                <a:gd name="T10" fmla="*/ 1528 w 1528"/>
                <a:gd name="T11" fmla="*/ 752 h 1232"/>
                <a:gd name="T12" fmla="*/ 1200 w 1528"/>
                <a:gd name="T13" fmla="*/ 656 h 1232"/>
                <a:gd name="T14" fmla="*/ 1528 w 1528"/>
                <a:gd name="T15" fmla="*/ 416 h 1232"/>
                <a:gd name="T16" fmla="*/ 1528 w 1528"/>
                <a:gd name="T17" fmla="*/ 0 h 12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28"/>
                <a:gd name="T28" fmla="*/ 0 h 1232"/>
                <a:gd name="T29" fmla="*/ 1528 w 1528"/>
                <a:gd name="T30" fmla="*/ 1232 h 12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28" h="1232">
                  <a:moveTo>
                    <a:pt x="1528" y="0"/>
                  </a:moveTo>
                  <a:lnTo>
                    <a:pt x="0" y="704"/>
                  </a:lnTo>
                  <a:lnTo>
                    <a:pt x="888" y="1232"/>
                  </a:lnTo>
                  <a:lnTo>
                    <a:pt x="1456" y="1232"/>
                  </a:lnTo>
                  <a:lnTo>
                    <a:pt x="1528" y="1104"/>
                  </a:lnTo>
                  <a:lnTo>
                    <a:pt x="1528" y="752"/>
                  </a:lnTo>
                  <a:lnTo>
                    <a:pt x="1200" y="656"/>
                  </a:lnTo>
                  <a:lnTo>
                    <a:pt x="1528" y="416"/>
                  </a:lnTo>
                  <a:lnTo>
                    <a:pt x="1528" y="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2296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Sutherland-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Hodgman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Clipping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A8EF8DB-DC42-4BF8-8906-5AC1CE287A5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867AA56-0E50-46C0-9C82-DA19AF6210E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64CF4C-E5CD-409C-B263-2E47515AA9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7409563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Basic idea: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Consider each edge of the viewport individually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 the polygon against the edge equation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After doing all planes, </a:t>
            </a:r>
            <a:b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polygon is fully clipped</a:t>
            </a:r>
          </a:p>
        </p:txBody>
      </p:sp>
      <p:grpSp>
        <p:nvGrpSpPr>
          <p:cNvPr id="543748" name="Group 7"/>
          <p:cNvGrpSpPr>
            <a:grpSpLocks/>
          </p:cNvGrpSpPr>
          <p:nvPr/>
        </p:nvGrpSpPr>
        <p:grpSpPr bwMode="auto">
          <a:xfrm>
            <a:off x="5238750" y="3352800"/>
            <a:ext cx="2438400" cy="3200400"/>
            <a:chOff x="2364" y="2112"/>
            <a:chExt cx="1536" cy="2016"/>
          </a:xfrm>
        </p:grpSpPr>
        <p:sp>
          <p:nvSpPr>
            <p:cNvPr id="543749" name="Rectangle 4"/>
            <p:cNvSpPr>
              <a:spLocks noChangeArrowheads="1"/>
            </p:cNvSpPr>
            <p:nvPr/>
          </p:nvSpPr>
          <p:spPr bwMode="auto">
            <a:xfrm>
              <a:off x="2604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3750" name="Freeform 5"/>
            <p:cNvSpPr>
              <a:spLocks/>
            </p:cNvSpPr>
            <p:nvPr/>
          </p:nvSpPr>
          <p:spPr bwMode="auto">
            <a:xfrm>
              <a:off x="2364" y="2416"/>
              <a:ext cx="1528" cy="1232"/>
            </a:xfrm>
            <a:custGeom>
              <a:avLst/>
              <a:gdLst>
                <a:gd name="T0" fmla="*/ 1528 w 1528"/>
                <a:gd name="T1" fmla="*/ 0 h 1232"/>
                <a:gd name="T2" fmla="*/ 0 w 1528"/>
                <a:gd name="T3" fmla="*/ 704 h 1232"/>
                <a:gd name="T4" fmla="*/ 888 w 1528"/>
                <a:gd name="T5" fmla="*/ 1232 h 1232"/>
                <a:gd name="T6" fmla="*/ 1456 w 1528"/>
                <a:gd name="T7" fmla="*/ 1232 h 1232"/>
                <a:gd name="T8" fmla="*/ 1528 w 1528"/>
                <a:gd name="T9" fmla="*/ 1104 h 1232"/>
                <a:gd name="T10" fmla="*/ 1528 w 1528"/>
                <a:gd name="T11" fmla="*/ 752 h 1232"/>
                <a:gd name="T12" fmla="*/ 1200 w 1528"/>
                <a:gd name="T13" fmla="*/ 656 h 1232"/>
                <a:gd name="T14" fmla="*/ 1528 w 1528"/>
                <a:gd name="T15" fmla="*/ 416 h 1232"/>
                <a:gd name="T16" fmla="*/ 1528 w 1528"/>
                <a:gd name="T17" fmla="*/ 0 h 12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28"/>
                <a:gd name="T28" fmla="*/ 0 h 1232"/>
                <a:gd name="T29" fmla="*/ 1528 w 1528"/>
                <a:gd name="T30" fmla="*/ 1232 h 12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28" h="1232">
                  <a:moveTo>
                    <a:pt x="1528" y="0"/>
                  </a:moveTo>
                  <a:lnTo>
                    <a:pt x="0" y="704"/>
                  </a:lnTo>
                  <a:lnTo>
                    <a:pt x="888" y="1232"/>
                  </a:lnTo>
                  <a:lnTo>
                    <a:pt x="1456" y="1232"/>
                  </a:lnTo>
                  <a:lnTo>
                    <a:pt x="1528" y="1104"/>
                  </a:lnTo>
                  <a:lnTo>
                    <a:pt x="1528" y="752"/>
                  </a:lnTo>
                  <a:lnTo>
                    <a:pt x="1200" y="656"/>
                  </a:lnTo>
                  <a:lnTo>
                    <a:pt x="1528" y="416"/>
                  </a:lnTo>
                  <a:lnTo>
                    <a:pt x="1528" y="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3751" name="Line 6"/>
            <p:cNvSpPr>
              <a:spLocks noChangeShapeType="1"/>
            </p:cNvSpPr>
            <p:nvPr/>
          </p:nvSpPr>
          <p:spPr bwMode="auto">
            <a:xfrm flipV="1">
              <a:off x="2604" y="2112"/>
              <a:ext cx="0" cy="2016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2296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Sutherland-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Hodgman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Clipping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27D8BE3-9D97-4457-A470-439F982F59D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18B1692-0247-4DDC-8AB7-3336F9C49F9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38D2EB6-ED97-4F27-A0C7-9FF4E25A44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4783759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Basic idea: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Consider each edge of the viewport individually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 the polygon against the edge equation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After doing all planes, </a:t>
            </a:r>
            <a:b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polygon is fully clipped</a:t>
            </a:r>
          </a:p>
        </p:txBody>
      </p:sp>
      <p:grpSp>
        <p:nvGrpSpPr>
          <p:cNvPr id="544772" name="Group 7"/>
          <p:cNvGrpSpPr>
            <a:grpSpLocks/>
          </p:cNvGrpSpPr>
          <p:nvPr/>
        </p:nvGrpSpPr>
        <p:grpSpPr bwMode="auto">
          <a:xfrm>
            <a:off x="5600700" y="3352800"/>
            <a:ext cx="2057400" cy="3200400"/>
            <a:chOff x="2256" y="2112"/>
            <a:chExt cx="1296" cy="2016"/>
          </a:xfrm>
        </p:grpSpPr>
        <p:sp>
          <p:nvSpPr>
            <p:cNvPr id="544773" name="Rectangle 4"/>
            <p:cNvSpPr>
              <a:spLocks noChangeArrowheads="1"/>
            </p:cNvSpPr>
            <p:nvPr/>
          </p:nvSpPr>
          <p:spPr bwMode="auto">
            <a:xfrm>
              <a:off x="2256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4774" name="Line 5"/>
            <p:cNvSpPr>
              <a:spLocks noChangeShapeType="1"/>
            </p:cNvSpPr>
            <p:nvPr/>
          </p:nvSpPr>
          <p:spPr bwMode="auto">
            <a:xfrm flipV="1">
              <a:off x="2256" y="2112"/>
              <a:ext cx="0" cy="2016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44775" name="Freeform 6"/>
            <p:cNvSpPr>
              <a:spLocks/>
            </p:cNvSpPr>
            <p:nvPr/>
          </p:nvSpPr>
          <p:spPr bwMode="auto">
            <a:xfrm>
              <a:off x="2256" y="2416"/>
              <a:ext cx="1288" cy="1232"/>
            </a:xfrm>
            <a:custGeom>
              <a:avLst/>
              <a:gdLst>
                <a:gd name="T0" fmla="*/ 1288 w 1288"/>
                <a:gd name="T1" fmla="*/ 0 h 1232"/>
                <a:gd name="T2" fmla="*/ 0 w 1288"/>
                <a:gd name="T3" fmla="*/ 600 h 1232"/>
                <a:gd name="T4" fmla="*/ 0 w 1288"/>
                <a:gd name="T5" fmla="*/ 848 h 1232"/>
                <a:gd name="T6" fmla="*/ 648 w 1288"/>
                <a:gd name="T7" fmla="*/ 1232 h 1232"/>
                <a:gd name="T8" fmla="*/ 1216 w 1288"/>
                <a:gd name="T9" fmla="*/ 1232 h 1232"/>
                <a:gd name="T10" fmla="*/ 1288 w 1288"/>
                <a:gd name="T11" fmla="*/ 1104 h 1232"/>
                <a:gd name="T12" fmla="*/ 1288 w 1288"/>
                <a:gd name="T13" fmla="*/ 752 h 1232"/>
                <a:gd name="T14" fmla="*/ 960 w 1288"/>
                <a:gd name="T15" fmla="*/ 656 h 1232"/>
                <a:gd name="T16" fmla="*/ 1288 w 1288"/>
                <a:gd name="T17" fmla="*/ 416 h 1232"/>
                <a:gd name="T18" fmla="*/ 1288 w 1288"/>
                <a:gd name="T19" fmla="*/ 0 h 12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88"/>
                <a:gd name="T31" fmla="*/ 0 h 1232"/>
                <a:gd name="T32" fmla="*/ 1288 w 1288"/>
                <a:gd name="T33" fmla="*/ 1232 h 12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88" h="1232">
                  <a:moveTo>
                    <a:pt x="1288" y="0"/>
                  </a:moveTo>
                  <a:lnTo>
                    <a:pt x="0" y="600"/>
                  </a:lnTo>
                  <a:lnTo>
                    <a:pt x="0" y="848"/>
                  </a:lnTo>
                  <a:lnTo>
                    <a:pt x="648" y="1232"/>
                  </a:lnTo>
                  <a:lnTo>
                    <a:pt x="1216" y="1232"/>
                  </a:lnTo>
                  <a:lnTo>
                    <a:pt x="1288" y="1104"/>
                  </a:lnTo>
                  <a:lnTo>
                    <a:pt x="1288" y="752"/>
                  </a:lnTo>
                  <a:lnTo>
                    <a:pt x="960" y="656"/>
                  </a:lnTo>
                  <a:lnTo>
                    <a:pt x="1288" y="416"/>
                  </a:lnTo>
                  <a:lnTo>
                    <a:pt x="1288" y="0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2296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Sutherland-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Hodgman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Clipping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C060904-B59E-487F-89BC-C3F282A6892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2124F3D-4349-41E6-8C35-3B2B95C189B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5459564-DF74-4A3A-96D6-21B0B84533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1849197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Basic idea: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Consider each edge of the viewport individually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 the polygon against the edge equation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After doing all planes, </a:t>
            </a:r>
            <a:b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polygon is fully </a:t>
            </a:r>
            <a:b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clipped</a:t>
            </a:r>
          </a:p>
        </p:txBody>
      </p:sp>
      <p:sp>
        <p:nvSpPr>
          <p:cNvPr id="545796" name="Rectangle 4"/>
          <p:cNvSpPr>
            <a:spLocks noChangeArrowheads="1"/>
          </p:cNvSpPr>
          <p:nvPr/>
        </p:nvSpPr>
        <p:spPr bwMode="auto">
          <a:xfrm>
            <a:off x="5638800" y="4114800"/>
            <a:ext cx="2057400" cy="16764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45797" name="Freeform 5"/>
          <p:cNvSpPr>
            <a:spLocks/>
          </p:cNvSpPr>
          <p:nvPr/>
        </p:nvSpPr>
        <p:spPr bwMode="auto">
          <a:xfrm>
            <a:off x="5638800" y="3835400"/>
            <a:ext cx="2044700" cy="1955800"/>
          </a:xfrm>
          <a:custGeom>
            <a:avLst/>
            <a:gdLst>
              <a:gd name="T0" fmla="*/ 2147483647 w 1288"/>
              <a:gd name="T1" fmla="*/ 0 h 1232"/>
              <a:gd name="T2" fmla="*/ 0 w 1288"/>
              <a:gd name="T3" fmla="*/ 2147483647 h 1232"/>
              <a:gd name="T4" fmla="*/ 0 w 1288"/>
              <a:gd name="T5" fmla="*/ 2147483647 h 1232"/>
              <a:gd name="T6" fmla="*/ 2147483647 w 1288"/>
              <a:gd name="T7" fmla="*/ 2147483647 h 1232"/>
              <a:gd name="T8" fmla="*/ 2147483647 w 1288"/>
              <a:gd name="T9" fmla="*/ 2147483647 h 1232"/>
              <a:gd name="T10" fmla="*/ 2147483647 w 1288"/>
              <a:gd name="T11" fmla="*/ 2147483647 h 1232"/>
              <a:gd name="T12" fmla="*/ 2147483647 w 1288"/>
              <a:gd name="T13" fmla="*/ 2147483647 h 1232"/>
              <a:gd name="T14" fmla="*/ 2147483647 w 1288"/>
              <a:gd name="T15" fmla="*/ 2147483647 h 1232"/>
              <a:gd name="T16" fmla="*/ 2147483647 w 1288"/>
              <a:gd name="T17" fmla="*/ 2147483647 h 1232"/>
              <a:gd name="T18" fmla="*/ 2147483647 w 1288"/>
              <a:gd name="T19" fmla="*/ 0 h 12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88"/>
              <a:gd name="T31" fmla="*/ 0 h 1232"/>
              <a:gd name="T32" fmla="*/ 1288 w 1288"/>
              <a:gd name="T33" fmla="*/ 1232 h 123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88" h="1232">
                <a:moveTo>
                  <a:pt x="1288" y="0"/>
                </a:moveTo>
                <a:lnTo>
                  <a:pt x="0" y="600"/>
                </a:lnTo>
                <a:lnTo>
                  <a:pt x="0" y="848"/>
                </a:lnTo>
                <a:lnTo>
                  <a:pt x="648" y="1232"/>
                </a:lnTo>
                <a:lnTo>
                  <a:pt x="1216" y="1232"/>
                </a:lnTo>
                <a:lnTo>
                  <a:pt x="1288" y="1104"/>
                </a:lnTo>
                <a:lnTo>
                  <a:pt x="1288" y="752"/>
                </a:lnTo>
                <a:lnTo>
                  <a:pt x="960" y="656"/>
                </a:lnTo>
                <a:lnTo>
                  <a:pt x="1288" y="416"/>
                </a:lnTo>
                <a:lnTo>
                  <a:pt x="1288" y="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45798" name="Line 6"/>
          <p:cNvSpPr>
            <a:spLocks noChangeShapeType="1"/>
          </p:cNvSpPr>
          <p:nvPr/>
        </p:nvSpPr>
        <p:spPr bwMode="auto">
          <a:xfrm>
            <a:off x="4781550" y="4114800"/>
            <a:ext cx="3505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2296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Sutherland-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Hodgman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Clipping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A6DA9B35-B8A7-4F6E-9347-0C21B1BE3D5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615DBCC9-5DB6-45E9-8B89-CB666A68EFA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5A562D-BFBA-4D06-872E-427069D880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6000500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Basic idea: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Consider each edge of the viewport individually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 the polygon against the edge equation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After doing all planes, </a:t>
            </a:r>
            <a:b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polygon is fully </a:t>
            </a:r>
            <a:b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clipped</a:t>
            </a:r>
          </a:p>
        </p:txBody>
      </p:sp>
      <p:grpSp>
        <p:nvGrpSpPr>
          <p:cNvPr id="546820" name="Group 7"/>
          <p:cNvGrpSpPr>
            <a:grpSpLocks/>
          </p:cNvGrpSpPr>
          <p:nvPr/>
        </p:nvGrpSpPr>
        <p:grpSpPr bwMode="auto">
          <a:xfrm>
            <a:off x="4933950" y="4102100"/>
            <a:ext cx="3505200" cy="1689100"/>
            <a:chOff x="1824" y="2584"/>
            <a:chExt cx="2208" cy="1064"/>
          </a:xfrm>
        </p:grpSpPr>
        <p:sp>
          <p:nvSpPr>
            <p:cNvPr id="546821" name="Rectangle 4"/>
            <p:cNvSpPr>
              <a:spLocks noChangeArrowheads="1"/>
            </p:cNvSpPr>
            <p:nvPr/>
          </p:nvSpPr>
          <p:spPr bwMode="auto">
            <a:xfrm>
              <a:off x="2256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6822" name="Line 5"/>
            <p:cNvSpPr>
              <a:spLocks noChangeShapeType="1"/>
            </p:cNvSpPr>
            <p:nvPr/>
          </p:nvSpPr>
          <p:spPr bwMode="auto">
            <a:xfrm>
              <a:off x="1824" y="2592"/>
              <a:ext cx="2208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46823" name="Freeform 6"/>
            <p:cNvSpPr>
              <a:spLocks/>
            </p:cNvSpPr>
            <p:nvPr/>
          </p:nvSpPr>
          <p:spPr bwMode="auto">
            <a:xfrm>
              <a:off x="2256" y="2584"/>
              <a:ext cx="1296" cy="1064"/>
            </a:xfrm>
            <a:custGeom>
              <a:avLst/>
              <a:gdLst>
                <a:gd name="T0" fmla="*/ 920 w 1296"/>
                <a:gd name="T1" fmla="*/ 8 h 1064"/>
                <a:gd name="T2" fmla="*/ 0 w 1296"/>
                <a:gd name="T3" fmla="*/ 432 h 1064"/>
                <a:gd name="T4" fmla="*/ 0 w 1296"/>
                <a:gd name="T5" fmla="*/ 680 h 1064"/>
                <a:gd name="T6" fmla="*/ 648 w 1296"/>
                <a:gd name="T7" fmla="*/ 1064 h 1064"/>
                <a:gd name="T8" fmla="*/ 1216 w 1296"/>
                <a:gd name="T9" fmla="*/ 1064 h 1064"/>
                <a:gd name="T10" fmla="*/ 1288 w 1296"/>
                <a:gd name="T11" fmla="*/ 936 h 1064"/>
                <a:gd name="T12" fmla="*/ 1288 w 1296"/>
                <a:gd name="T13" fmla="*/ 584 h 1064"/>
                <a:gd name="T14" fmla="*/ 960 w 1296"/>
                <a:gd name="T15" fmla="*/ 488 h 1064"/>
                <a:gd name="T16" fmla="*/ 1296 w 1296"/>
                <a:gd name="T17" fmla="*/ 272 h 1064"/>
                <a:gd name="T18" fmla="*/ 1296 w 1296"/>
                <a:gd name="T19" fmla="*/ 0 h 1064"/>
                <a:gd name="T20" fmla="*/ 920 w 1296"/>
                <a:gd name="T21" fmla="*/ 8 h 10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6"/>
                <a:gd name="T34" fmla="*/ 0 h 1064"/>
                <a:gd name="T35" fmla="*/ 1296 w 1296"/>
                <a:gd name="T36" fmla="*/ 1064 h 106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6" h="1064">
                  <a:moveTo>
                    <a:pt x="920" y="8"/>
                  </a:moveTo>
                  <a:lnTo>
                    <a:pt x="0" y="432"/>
                  </a:lnTo>
                  <a:lnTo>
                    <a:pt x="0" y="680"/>
                  </a:lnTo>
                  <a:lnTo>
                    <a:pt x="648" y="1064"/>
                  </a:lnTo>
                  <a:lnTo>
                    <a:pt x="1216" y="1064"/>
                  </a:lnTo>
                  <a:lnTo>
                    <a:pt x="1288" y="936"/>
                  </a:lnTo>
                  <a:lnTo>
                    <a:pt x="1288" y="584"/>
                  </a:lnTo>
                  <a:lnTo>
                    <a:pt x="960" y="488"/>
                  </a:lnTo>
                  <a:lnTo>
                    <a:pt x="1296" y="272"/>
                  </a:lnTo>
                  <a:lnTo>
                    <a:pt x="1296" y="0"/>
                  </a:lnTo>
                  <a:lnTo>
                    <a:pt x="920" y="8"/>
                  </a:lnTo>
                  <a:close/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57200" y="685800"/>
            <a:ext cx="82296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Sutherland-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Hodgman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Clipping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F2880C5-EE03-4D90-AE7F-4F726DA4D69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13D732A-0B58-46FA-8ABD-00FE5BEA637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1A1B9C-F616-42DE-82F1-2503017228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7135245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81000"/>
            <a:ext cx="8382000" cy="1139825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Sutherland-Hodgeman Clipping</a:t>
            </a:r>
            <a:r>
              <a:rPr lang="tr-TR" b="1" dirty="0">
                <a:cs typeface="Times New Roman" pitchFamily="18" charset="0"/>
              </a:rPr>
              <a:t> (cont.)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8013" y="1905000"/>
            <a:ext cx="7567612" cy="3886200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Basic idea: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Consider each edge of the viewport individually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Clip the polygon against the edge equation</a:t>
            </a:r>
          </a:p>
          <a:p>
            <a:pPr marL="547688" lvl="1" indent="-273050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After doing all planes, </a:t>
            </a:r>
            <a:br>
              <a:rPr lang="tr-TR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polygon is fully clipped</a:t>
            </a:r>
            <a:endParaRPr lang="en-US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7844" name="Group 6"/>
          <p:cNvGrpSpPr>
            <a:grpSpLocks/>
          </p:cNvGrpSpPr>
          <p:nvPr/>
        </p:nvGrpSpPr>
        <p:grpSpPr bwMode="auto">
          <a:xfrm>
            <a:off x="5581650" y="4102100"/>
            <a:ext cx="2057400" cy="1689100"/>
            <a:chOff x="3516" y="2584"/>
            <a:chExt cx="1296" cy="1064"/>
          </a:xfrm>
        </p:grpSpPr>
        <p:sp>
          <p:nvSpPr>
            <p:cNvPr id="547845" name="Rectangle 4"/>
            <p:cNvSpPr>
              <a:spLocks noChangeArrowheads="1"/>
            </p:cNvSpPr>
            <p:nvPr/>
          </p:nvSpPr>
          <p:spPr bwMode="auto">
            <a:xfrm>
              <a:off x="3516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47846" name="Freeform 5"/>
            <p:cNvSpPr>
              <a:spLocks/>
            </p:cNvSpPr>
            <p:nvPr/>
          </p:nvSpPr>
          <p:spPr bwMode="auto">
            <a:xfrm>
              <a:off x="3516" y="2584"/>
              <a:ext cx="1296" cy="1064"/>
            </a:xfrm>
            <a:custGeom>
              <a:avLst/>
              <a:gdLst>
                <a:gd name="T0" fmla="*/ 920 w 1296"/>
                <a:gd name="T1" fmla="*/ 8 h 1064"/>
                <a:gd name="T2" fmla="*/ 0 w 1296"/>
                <a:gd name="T3" fmla="*/ 432 h 1064"/>
                <a:gd name="T4" fmla="*/ 0 w 1296"/>
                <a:gd name="T5" fmla="*/ 680 h 1064"/>
                <a:gd name="T6" fmla="*/ 648 w 1296"/>
                <a:gd name="T7" fmla="*/ 1064 h 1064"/>
                <a:gd name="T8" fmla="*/ 1216 w 1296"/>
                <a:gd name="T9" fmla="*/ 1064 h 1064"/>
                <a:gd name="T10" fmla="*/ 1288 w 1296"/>
                <a:gd name="T11" fmla="*/ 936 h 1064"/>
                <a:gd name="T12" fmla="*/ 1288 w 1296"/>
                <a:gd name="T13" fmla="*/ 584 h 1064"/>
                <a:gd name="T14" fmla="*/ 960 w 1296"/>
                <a:gd name="T15" fmla="*/ 488 h 1064"/>
                <a:gd name="T16" fmla="*/ 1296 w 1296"/>
                <a:gd name="T17" fmla="*/ 272 h 1064"/>
                <a:gd name="T18" fmla="*/ 1296 w 1296"/>
                <a:gd name="T19" fmla="*/ 0 h 1064"/>
                <a:gd name="T20" fmla="*/ 920 w 1296"/>
                <a:gd name="T21" fmla="*/ 8 h 10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6"/>
                <a:gd name="T34" fmla="*/ 0 h 1064"/>
                <a:gd name="T35" fmla="*/ 1296 w 1296"/>
                <a:gd name="T36" fmla="*/ 1064 h 106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6" h="1064">
                  <a:moveTo>
                    <a:pt x="920" y="8"/>
                  </a:moveTo>
                  <a:lnTo>
                    <a:pt x="0" y="432"/>
                  </a:lnTo>
                  <a:lnTo>
                    <a:pt x="0" y="680"/>
                  </a:lnTo>
                  <a:lnTo>
                    <a:pt x="648" y="1064"/>
                  </a:lnTo>
                  <a:lnTo>
                    <a:pt x="1216" y="1064"/>
                  </a:lnTo>
                  <a:lnTo>
                    <a:pt x="1288" y="936"/>
                  </a:lnTo>
                  <a:lnTo>
                    <a:pt x="1288" y="584"/>
                  </a:lnTo>
                  <a:lnTo>
                    <a:pt x="960" y="488"/>
                  </a:lnTo>
                  <a:lnTo>
                    <a:pt x="1296" y="272"/>
                  </a:lnTo>
                  <a:lnTo>
                    <a:pt x="1296" y="0"/>
                  </a:lnTo>
                  <a:lnTo>
                    <a:pt x="920" y="8"/>
                  </a:lnTo>
                  <a:close/>
                </a:path>
              </a:pathLst>
            </a:custGeom>
            <a:noFill/>
            <a:ln w="5715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A94BDF0F-268F-42DB-9474-618C394678B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E9CCFAC8-134C-448D-9C35-C23CF108A21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C0C5A9C-8D73-4613-B795-5E8544A217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4189198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81000"/>
            <a:ext cx="8382000" cy="1139825"/>
          </a:xfrm>
        </p:spPr>
        <p:txBody>
          <a:bodyPr anchor="b"/>
          <a:lstStyle/>
          <a:p>
            <a:r>
              <a:rPr lang="en-US" b="1" dirty="0">
                <a:cs typeface="Times New Roman" pitchFamily="18" charset="0"/>
              </a:rPr>
              <a:t>Sutherland-</a:t>
            </a:r>
            <a:r>
              <a:rPr lang="en-US" b="1" dirty="0" err="1">
                <a:cs typeface="Times New Roman" pitchFamily="18" charset="0"/>
              </a:rPr>
              <a:t>Hodgman</a:t>
            </a:r>
            <a:r>
              <a:rPr lang="en-US" b="1" dirty="0">
                <a:cs typeface="Times New Roman" pitchFamily="18" charset="0"/>
              </a:rPr>
              <a:t> Clipping:</a:t>
            </a:r>
            <a:r>
              <a:rPr lang="tr-TR" b="1" dirty="0">
                <a:cs typeface="Times New Roman" pitchFamily="18" charset="0"/>
              </a:rPr>
              <a:t> </a:t>
            </a:r>
            <a:r>
              <a:rPr lang="en-US" b="1" dirty="0">
                <a:cs typeface="Times New Roman" pitchFamily="18" charset="0"/>
              </a:rPr>
              <a:t>The Algorithm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8762999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Basic idea: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 As each successsive pair of endpoints is passed to one of the four clippers, an output is generated for the next clipper according to the results of the following tests; </a:t>
            </a:r>
            <a:endParaRPr lang="en-US" dirty="0">
              <a:solidFill>
                <a:schemeClr val="bg1"/>
              </a:solidFill>
              <a:cs typeface="Times New Roman" pitchFamily="18" charset="0"/>
            </a:endParaRPr>
          </a:p>
          <a:p>
            <a:pPr marL="788988" lvl="1" indent="-514350">
              <a:buFont typeface="+mj-lt"/>
              <a:buAutoNum type="arabicPeriod"/>
            </a:pP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If the first input vertex is outside this clipping-window border and the second vertex is inside, both the intersection point of the polygon edge with the window border and the second vertex are sent to the next clipper</a:t>
            </a:r>
            <a:endParaRPr lang="en-US" dirty="0">
              <a:solidFill>
                <a:schemeClr val="bg1"/>
              </a:solidFill>
              <a:cs typeface="Times New Roman" pitchFamily="18" charset="0"/>
            </a:endParaRPr>
          </a:p>
          <a:p>
            <a:pPr marL="788988" lvl="1" indent="-514350">
              <a:buFont typeface="+mj-lt"/>
              <a:buAutoNum type="arabicPeriod"/>
            </a:pP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If both input vertices are inside this clipping-window border, only the second vertex is sent to the next clipper</a:t>
            </a:r>
          </a:p>
          <a:p>
            <a:pPr marL="788988" lvl="1" indent="-514350">
              <a:buFont typeface="+mj-lt"/>
              <a:buAutoNum type="arabicPeriod"/>
            </a:pP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If the first vertex is inside this clipping-window border and the second vertex is outside, only the polygon edge-intersection position with the clipping-window border is sent to the next clipper</a:t>
            </a:r>
          </a:p>
          <a:p>
            <a:pPr marL="788988" lvl="1" indent="-514350">
              <a:buFont typeface="+mj-lt"/>
              <a:buAutoNum type="arabicPeriod"/>
            </a:pP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If both input vertices are outside this clipping-window border, no vertices are sent to the next clipper</a:t>
            </a:r>
          </a:p>
          <a:p>
            <a:pPr marL="547688" lvl="1" indent="-273050"/>
            <a:endParaRPr lang="en-US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BF7EF2B-9B33-4A04-AF1F-869862EB21C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258EAAA-4941-4DBD-8E1E-82779976067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C08EABC-9CF1-4BCF-8473-957BF825FB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9389501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Example: Sutherland-Hodgman Clipping</a:t>
            </a:r>
            <a:endParaRPr lang="en-US" b="1" dirty="0"/>
          </a:p>
        </p:txBody>
      </p:sp>
      <p:pic>
        <p:nvPicPr>
          <p:cNvPr id="61443" name="AADGHXI0.jpg" descr="AADGHXI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097088"/>
            <a:ext cx="8226425" cy="296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460374" y="5106219"/>
            <a:ext cx="82264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four possible outputs generated by the left clipper, depending on the position of a pair of endpoints relative to the left boundary of the clipping window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9618B960-7561-4E71-B642-192B89410F6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6C2403DE-A5D1-4284-828C-B32AC7A4736C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1FD6C02-268B-4382-ABD2-3BEA4404F3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5484464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Example: Sutherland-Hodgman Clipping (cont.)</a:t>
            </a:r>
            <a:endParaRPr lang="en-US" b="1" dirty="0"/>
          </a:p>
        </p:txBody>
      </p:sp>
      <p:pic>
        <p:nvPicPr>
          <p:cNvPr id="63491" name="AADGHXJ0.jpg" descr="AADGHXJ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305800" cy="464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587" y="6152247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Processing a set of polygon vertices, {1, 2, 3}, through the boundary clippers using the Sutherland-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Hodgman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algorithm. The final set of clipped vertices is {1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'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2, 2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'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2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''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}.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025DA290-788D-4126-B4E5-03E7F5384E2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B66CB7CB-B804-44DC-921B-84C26597778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B2718C1-62E3-4DC6-A44B-AC1ADF779E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3295419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686800" cy="788987"/>
          </a:xfrm>
        </p:spPr>
        <p:txBody>
          <a:bodyPr anchor="b"/>
          <a:lstStyle/>
          <a:p>
            <a:r>
              <a:rPr lang="en-US" b="1" dirty="0"/>
              <a:t>Finding Line-Plane Intersections</a:t>
            </a:r>
          </a:p>
        </p:txBody>
      </p:sp>
      <p:sp>
        <p:nvSpPr>
          <p:cNvPr id="548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Use parametric definition of edge:</a:t>
            </a:r>
          </a:p>
          <a:p>
            <a:pPr marL="547688" lvl="1" indent="-273050">
              <a:buFontTx/>
              <a:buNone/>
            </a:pPr>
            <a:r>
              <a:rPr lang="en-US" i="1" dirty="0">
                <a:solidFill>
                  <a:schemeClr val="bg1"/>
                </a:solidFill>
                <a:latin typeface="Times New Roman" pitchFamily="18" charset="0"/>
              </a:rPr>
              <a:t>	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</a:rPr>
              <a:t>(t) =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b="1" baseline="-25000" dirty="0">
                <a:solidFill>
                  <a:schemeClr val="bg1"/>
                </a:solidFill>
                <a:latin typeface="Times New Roman" pitchFamily="18" charset="0"/>
              </a:rPr>
              <a:t>0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</a:rPr>
              <a:t> + (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b="1" baseline="-25000" dirty="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</a:rPr>
              <a:t> -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b="1" baseline="-25000" dirty="0">
                <a:solidFill>
                  <a:schemeClr val="bg1"/>
                </a:solidFill>
                <a:latin typeface="Times New Roman" pitchFamily="18" charset="0"/>
              </a:rPr>
              <a:t>0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</a:rPr>
              <a:t>)t</a:t>
            </a:r>
            <a:endParaRPr lang="en-US" i="1" dirty="0">
              <a:solidFill>
                <a:schemeClr val="bg1"/>
              </a:solidFill>
              <a:latin typeface="Times New Roman" pitchFamily="18" charset="0"/>
            </a:endParaRPr>
          </a:p>
          <a:p>
            <a:pPr marL="547688" lvl="1" indent="-273050"/>
            <a:r>
              <a:rPr lang="en-US" dirty="0">
                <a:solidFill>
                  <a:schemeClr val="bg1"/>
                </a:solidFill>
              </a:rPr>
              <a:t>If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</a:rPr>
              <a:t>t = 0</a:t>
            </a:r>
            <a:r>
              <a:rPr lang="en-US" dirty="0">
                <a:solidFill>
                  <a:schemeClr val="bg1"/>
                </a:solidFill>
              </a:rPr>
              <a:t> then 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i="1" dirty="0">
                <a:solidFill>
                  <a:schemeClr val="bg1"/>
                </a:solidFill>
                <a:latin typeface="Times New Roman" pitchFamily="18" charset="0"/>
              </a:rPr>
              <a:t>(t) = 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b="1" i="1" baseline="-25000" dirty="0">
                <a:solidFill>
                  <a:schemeClr val="bg1"/>
                </a:solidFill>
                <a:latin typeface="Times New Roman" pitchFamily="18" charset="0"/>
              </a:rPr>
              <a:t>0</a:t>
            </a:r>
            <a:endParaRPr lang="en-US" b="1" i="1" dirty="0">
              <a:solidFill>
                <a:schemeClr val="bg1"/>
              </a:solidFill>
              <a:latin typeface="Times New Roman" pitchFamily="18" charset="0"/>
            </a:endParaRPr>
          </a:p>
          <a:p>
            <a:pPr marL="547688" lvl="1" indent="-273050"/>
            <a:r>
              <a:rPr lang="en-US" dirty="0">
                <a:solidFill>
                  <a:schemeClr val="bg1"/>
                </a:solidFill>
              </a:rPr>
              <a:t>If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</a:rPr>
              <a:t>t = 1</a:t>
            </a:r>
            <a:r>
              <a:rPr lang="en-US" dirty="0">
                <a:solidFill>
                  <a:schemeClr val="bg1"/>
                </a:solidFill>
              </a:rPr>
              <a:t> then 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i="1" dirty="0">
                <a:solidFill>
                  <a:schemeClr val="bg1"/>
                </a:solidFill>
                <a:latin typeface="Times New Roman" pitchFamily="18" charset="0"/>
              </a:rPr>
              <a:t>(t) = 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b="1" i="1" baseline="-25000" dirty="0">
                <a:solidFill>
                  <a:schemeClr val="bg1"/>
                </a:solidFill>
                <a:latin typeface="Times New Roman" pitchFamily="18" charset="0"/>
              </a:rPr>
              <a:t>1</a:t>
            </a:r>
            <a:endParaRPr lang="en-US" i="1" dirty="0">
              <a:solidFill>
                <a:schemeClr val="bg1"/>
              </a:solidFill>
              <a:latin typeface="Times New Roman" pitchFamily="18" charset="0"/>
            </a:endParaRPr>
          </a:p>
          <a:p>
            <a:pPr marL="547688" lvl="1" indent="-273050"/>
            <a:r>
              <a:rPr lang="en-US" dirty="0">
                <a:solidFill>
                  <a:schemeClr val="bg1"/>
                </a:solidFill>
              </a:rPr>
              <a:t>Otherwise, 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i="1" dirty="0">
                <a:solidFill>
                  <a:schemeClr val="bg1"/>
                </a:solidFill>
                <a:latin typeface="Times New Roman" pitchFamily="18" charset="0"/>
              </a:rPr>
              <a:t>(t) </a:t>
            </a:r>
            <a:r>
              <a:rPr lang="en-US" dirty="0">
                <a:solidFill>
                  <a:schemeClr val="bg1"/>
                </a:solidFill>
              </a:rPr>
              <a:t>is part way from 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b="1" i="1" baseline="-25000" dirty="0">
                <a:solidFill>
                  <a:schemeClr val="bg1"/>
                </a:solidFill>
                <a:latin typeface="Times New Roman" pitchFamily="18" charset="0"/>
              </a:rPr>
              <a:t>0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to</a:t>
            </a:r>
            <a:r>
              <a:rPr lang="en-US" b="1" i="1" dirty="0">
                <a:solidFill>
                  <a:schemeClr val="bg1"/>
                </a:solidFill>
                <a:latin typeface="Times New Roman" pitchFamily="18" charset="0"/>
              </a:rPr>
              <a:t> L</a:t>
            </a:r>
            <a:r>
              <a:rPr lang="en-US" b="1" i="1" baseline="-25000" dirty="0">
                <a:solidFill>
                  <a:schemeClr val="bg1"/>
                </a:solidFill>
                <a:latin typeface="Times New Roman" pitchFamily="18" charset="0"/>
              </a:rPr>
              <a:t>1</a:t>
            </a:r>
            <a:endParaRPr lang="en-US" b="1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36CC06F-2B00-409D-941D-181373B094C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335A2F69-76A3-439F-8B7E-F3EF46806B4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5DA6DFF-8780-4670-B752-520E5ABC07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17378594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686800" cy="1139825"/>
          </a:xfrm>
        </p:spPr>
        <p:txBody>
          <a:bodyPr anchor="b"/>
          <a:lstStyle/>
          <a:p>
            <a:r>
              <a:rPr lang="en-US" b="1" dirty="0"/>
              <a:t>Finding Line-Plane Intersections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49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616450"/>
          </a:xfrm>
        </p:spPr>
        <p:txBody>
          <a:bodyPr/>
          <a:lstStyle/>
          <a:p>
            <a:pPr marL="273050" indent="-273050"/>
            <a:r>
              <a:rPr lang="en-US" sz="2800" dirty="0">
                <a:solidFill>
                  <a:schemeClr val="bg1"/>
                </a:solidFill>
              </a:rPr>
              <a:t>Edge intersects plane P where 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E(t) </a:t>
            </a:r>
            <a:r>
              <a:rPr lang="en-US" sz="2800" dirty="0">
                <a:solidFill>
                  <a:schemeClr val="bg1"/>
                </a:solidFill>
              </a:rPr>
              <a:t>is on P</a:t>
            </a:r>
          </a:p>
          <a:p>
            <a:pPr marL="547688" lvl="1" indent="-273050"/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q </a:t>
            </a:r>
            <a:r>
              <a:rPr lang="en-US" sz="2400" dirty="0">
                <a:solidFill>
                  <a:schemeClr val="bg1"/>
                </a:solidFill>
              </a:rPr>
              <a:t>is a point on </a:t>
            </a:r>
            <a:r>
              <a:rPr lang="en-US" sz="2400" b="1" i="1" dirty="0">
                <a:solidFill>
                  <a:schemeClr val="bg1"/>
                </a:solidFill>
              </a:rPr>
              <a:t>P</a:t>
            </a:r>
            <a:endParaRPr lang="en-US" sz="2400" dirty="0">
              <a:solidFill>
                <a:schemeClr val="bg1"/>
              </a:solidFill>
            </a:endParaRPr>
          </a:p>
          <a:p>
            <a:pPr marL="547688" lvl="1" indent="-273050"/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n</a:t>
            </a:r>
            <a:r>
              <a:rPr lang="en-US" sz="2400" dirty="0">
                <a:solidFill>
                  <a:schemeClr val="bg1"/>
                </a:solidFill>
              </a:rPr>
              <a:t> is normal to </a:t>
            </a:r>
            <a:r>
              <a:rPr lang="en-US" sz="2400" b="1" i="1" dirty="0">
                <a:solidFill>
                  <a:schemeClr val="bg1"/>
                </a:solidFill>
              </a:rPr>
              <a:t>P</a:t>
            </a: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  <a:p>
            <a:pPr marL="547688" lvl="1" indent="-273050" algn="ctr">
              <a:buFontTx/>
              <a:buNone/>
            </a:pPr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</a:rPr>
              <a:t>(t)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 - q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) • 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n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 = 0</a:t>
            </a:r>
          </a:p>
          <a:p>
            <a:pPr marL="547688" lvl="1" indent="-273050" algn="ctr">
              <a:buFontTx/>
              <a:buNone/>
            </a:pP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</a:rPr>
              <a:t>t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 = [(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q - L</a:t>
            </a:r>
            <a:r>
              <a:rPr lang="en-US" sz="2400" b="1" i="1" baseline="-25000" dirty="0">
                <a:solidFill>
                  <a:schemeClr val="bg1"/>
                </a:solidFill>
                <a:latin typeface="Times New Roman" pitchFamily="18" charset="0"/>
              </a:rPr>
              <a:t>0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) • 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n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] / [(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L</a:t>
            </a:r>
            <a:r>
              <a:rPr lang="en-US" sz="2400" b="1" i="1" baseline="-25000" dirty="0">
                <a:solidFill>
                  <a:schemeClr val="bg1"/>
                </a:solidFill>
                <a:latin typeface="Times New Roman" pitchFamily="18" charset="0"/>
              </a:rPr>
              <a:t>1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 - L</a:t>
            </a:r>
            <a:r>
              <a:rPr lang="en-US" sz="2400" b="1" i="1" baseline="-25000" dirty="0">
                <a:solidFill>
                  <a:schemeClr val="bg1"/>
                </a:solidFill>
                <a:latin typeface="Times New Roman" pitchFamily="18" charset="0"/>
              </a:rPr>
              <a:t>0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) • 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n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</a:rPr>
              <a:t>]</a:t>
            </a:r>
          </a:p>
          <a:p>
            <a:pPr marL="547688" lvl="1" indent="-273050" algn="ctr">
              <a:buFontTx/>
              <a:buNone/>
            </a:pPr>
            <a:endParaRPr lang="en-US" sz="2400" dirty="0">
              <a:solidFill>
                <a:schemeClr val="bg1"/>
              </a:solidFill>
              <a:latin typeface="Times New Roman" pitchFamily="18" charset="0"/>
            </a:endParaRPr>
          </a:p>
          <a:p>
            <a:pPr marL="547688" lvl="1" indent="-273050"/>
            <a:r>
              <a:rPr lang="en-US" sz="2400" dirty="0">
                <a:solidFill>
                  <a:schemeClr val="bg1"/>
                </a:solidFill>
              </a:rPr>
              <a:t>The intersection point </a:t>
            </a:r>
            <a:r>
              <a:rPr lang="en-US" sz="2400" b="1" i="1" dirty="0" err="1">
                <a:solidFill>
                  <a:schemeClr val="bg1"/>
                </a:solidFill>
                <a:latin typeface="Times New Roman" pitchFamily="18" charset="0"/>
              </a:rPr>
              <a:t>i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 = L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</a:rPr>
              <a:t>(t)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for this value of 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</a:rPr>
              <a:t>t</a:t>
            </a:r>
          </a:p>
          <a:p>
            <a:pPr marL="547688" lvl="1" indent="-273050"/>
            <a:endParaRPr lang="en-US" sz="2400" i="1" dirty="0">
              <a:solidFill>
                <a:schemeClr val="bg1"/>
              </a:solidFill>
              <a:latin typeface="Times New Roman" pitchFamily="18" charset="0"/>
            </a:endParaRPr>
          </a:p>
          <a:p>
            <a:pPr marL="273050" indent="-273050"/>
            <a:r>
              <a:rPr lang="en-US" sz="2800" dirty="0">
                <a:solidFill>
                  <a:schemeClr val="bg1"/>
                </a:solidFill>
              </a:rPr>
              <a:t>Note that the length of 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n</a:t>
            </a:r>
            <a:r>
              <a:rPr lang="en-US" sz="2800" dirty="0">
                <a:solidFill>
                  <a:schemeClr val="bg1"/>
                </a:solidFill>
              </a:rPr>
              <a:t> doesn’t affect result:</a:t>
            </a:r>
            <a:endParaRPr lang="en-US" sz="2800" dirty="0">
              <a:solidFill>
                <a:schemeClr val="bg1"/>
              </a:solidFill>
              <a:latin typeface="Times New Roman" pitchFamily="18" charset="0"/>
            </a:endParaRPr>
          </a:p>
          <a:p>
            <a:pPr marL="547688" lvl="1" indent="-273050"/>
            <a:endParaRPr lang="en-US" sz="2400" i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E34E4A7-C98E-4753-94A0-F0A66BA062A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42ABC2FA-E605-42C2-8063-DB6C2B42FDC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B79D34-60E4-427D-A31B-99C582CB6A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2969217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81000"/>
            <a:ext cx="8382000" cy="1139825"/>
          </a:xfrm>
        </p:spPr>
        <p:txBody>
          <a:bodyPr anchor="b"/>
          <a:lstStyle/>
          <a:p>
            <a:r>
              <a:rPr lang="tr-TR" b="1" dirty="0">
                <a:cs typeface="Times New Roman" pitchFamily="18" charset="0"/>
              </a:rPr>
              <a:t>Other Polygon Clipping Algorithms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8762999" cy="5105400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Weiler-Atherton Polygon Clipping</a:t>
            </a:r>
          </a:p>
          <a:p>
            <a:endParaRPr lang="tr-TR" i="1" dirty="0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Polygon clipping using nonrectangular polygon clip windows</a:t>
            </a:r>
          </a:p>
          <a:p>
            <a:endParaRPr lang="tr-TR" dirty="0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Polygon clipping using nonlinear clipping-window boundaries</a:t>
            </a:r>
          </a:p>
          <a:p>
            <a:endParaRPr lang="tr-TR" dirty="0">
              <a:solidFill>
                <a:schemeClr val="bg1"/>
              </a:solidFill>
              <a:cs typeface="Times New Roman" pitchFamily="18" charset="0"/>
            </a:endParaRPr>
          </a:p>
          <a:p>
            <a:endParaRPr lang="en-US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24F360BF-9F07-4D04-8EA6-53306AD0BFA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3A443B9-25A2-4896-B3CC-C02FFA711D7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77A3338-FBF2-457E-AC8D-AA53CE594F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608137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81001"/>
            <a:ext cx="8382000" cy="838200"/>
          </a:xfrm>
        </p:spPr>
        <p:txBody>
          <a:bodyPr anchor="b"/>
          <a:lstStyle/>
          <a:p>
            <a:r>
              <a:rPr lang="tr-TR" b="1" dirty="0">
                <a:cs typeface="Times New Roman" pitchFamily="18" charset="0"/>
              </a:rPr>
              <a:t>Curve and Text Clipping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8762999" cy="5105400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Your responsibilty 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  <a:sym typeface="Wingdings" pitchFamily="2" charset="2"/>
              </a:rPr>
              <a:t></a:t>
            </a:r>
            <a:endParaRPr lang="en-US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4D70CB1-C302-47DE-BD9E-A6D257437EC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8462F84-CE00-4B91-96ED-2ED4090F967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2F6BF96-677F-404F-9CC8-A1F727FDEA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10932876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Curve and Text Clipping (cont.)</a:t>
            </a:r>
            <a:endParaRPr lang="en-US" b="1" dirty="0"/>
          </a:p>
        </p:txBody>
      </p:sp>
      <p:pic>
        <p:nvPicPr>
          <p:cNvPr id="71683" name="AADGHXM0.jpg" descr="AADGHXM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1066800"/>
            <a:ext cx="4821238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066800" y="6100833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circle fill area, showing the quadrant and octant sections that are outside the clipping-window boundaries.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FA075D3E-0551-4201-9FB2-CB8A9334FFD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02C0257A-7533-40B1-AB16-BF6D80C15A3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EFFC843-30CF-472E-A6BD-DB5D331FF5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34158570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Curve and Text Clipping (cont.)</a:t>
            </a:r>
            <a:endParaRPr lang="en-US" b="1" dirty="0"/>
          </a:p>
        </p:txBody>
      </p:sp>
      <p:pic>
        <p:nvPicPr>
          <p:cNvPr id="73731" name="AADGHDG0.jpg" descr="AADGHDG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750" y="990600"/>
            <a:ext cx="291465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3200400" y="6214547"/>
            <a:ext cx="35253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Clipping a circle fill area.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77EB1EF1-D8C3-4B36-911A-C4B5755F0CF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080F78D5-AD80-47E9-AFB7-E4C82B6C8F2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8525B7C-0DDB-4A2F-9195-0F652F18A4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5622882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Curve and Text Clipping (cont.)</a:t>
            </a:r>
            <a:endParaRPr lang="en-US" b="1" dirty="0"/>
          </a:p>
        </p:txBody>
      </p:sp>
      <p:pic>
        <p:nvPicPr>
          <p:cNvPr id="75779" name="AADGHDH0.jpg" descr="AADGHDH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066800"/>
            <a:ext cx="274637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219200" y="6312932"/>
            <a:ext cx="701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Text clipping using the coordinate extents for an entire string.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5688B821-BB0E-4929-803E-0AECA3D42CD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AE8767AA-FEAC-4ACA-9B9C-2C662DA5D57C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815CF1C-473C-4634-9957-4225B594F8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8022895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Curve and Text Clipping (cont.)</a:t>
            </a:r>
            <a:endParaRPr lang="en-US" b="1" dirty="0"/>
          </a:p>
        </p:txBody>
      </p:sp>
      <p:pic>
        <p:nvPicPr>
          <p:cNvPr id="77827" name="AADGHDI0.jpg" descr="AADGHDI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066800"/>
            <a:ext cx="274637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52400" y="6158630"/>
            <a:ext cx="90677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Text clipping using the bounding rectangle for individual characters in a string.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D047AEAA-9CF2-4D7B-911A-4F61CCC4AE7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FBE3ED68-A966-4F30-966C-D172BEDD1CF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4FE713F-DC68-4FBC-A6D1-5BF20B1A1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28110832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b="1" dirty="0"/>
              <a:t>Curve and Text Clipping (cont.)</a:t>
            </a:r>
            <a:endParaRPr lang="en-US" b="1" dirty="0"/>
          </a:p>
        </p:txBody>
      </p:sp>
      <p:pic>
        <p:nvPicPr>
          <p:cNvPr id="79875" name="AADGHDJ0.jpg" descr="AADGHDJ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066800"/>
            <a:ext cx="274637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066800" y="6248400"/>
            <a:ext cx="7924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Text clipping performed on the components of individual characters.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437C64DA-5357-4AEE-9A03-2C34239C339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9E26AC3E-7E2C-45E5-9E4B-3D8862C12185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CFD4FB6-3519-4EF4-BEC4-6306A3D222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</p:spTree>
    <p:extLst>
      <p:ext uri="{BB962C8B-B14F-4D97-AF65-F5344CB8AC3E}">
        <p14:creationId xmlns:p14="http://schemas.microsoft.com/office/powerpoint/2010/main" val="9844602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11188" y="4292600"/>
            <a:ext cx="7772400" cy="1143000"/>
          </a:xfrm>
        </p:spPr>
        <p:txBody>
          <a:bodyPr anchor="b"/>
          <a:lstStyle/>
          <a:p>
            <a:pPr algn="ctr"/>
            <a:r>
              <a:rPr lang="tr-TR" sz="6000" b="1" dirty="0"/>
              <a:t>Two Dimensional Viewing in OpenGL</a:t>
            </a:r>
            <a:br>
              <a:rPr lang="de-DE" sz="6000" b="1" dirty="0"/>
            </a:br>
            <a:br>
              <a:rPr lang="de-DE" sz="6000" b="1" dirty="0"/>
            </a:br>
            <a:r>
              <a:rPr lang="de-DE" sz="6000" b="1" dirty="0"/>
              <a:t>Extra </a:t>
            </a:r>
            <a:r>
              <a:rPr lang="de-DE" sz="6000" b="1" dirty="0" err="1"/>
              <a:t>Slides</a:t>
            </a:r>
            <a:r>
              <a:rPr lang="tr-TR" sz="6000" b="1" dirty="0"/>
              <a:t> </a:t>
            </a:r>
            <a:endParaRPr lang="en-US" sz="6000" b="1" dirty="0"/>
          </a:p>
        </p:txBody>
      </p:sp>
      <p:pic>
        <p:nvPicPr>
          <p:cNvPr id="3" name="Grafik 8">
            <a:extLst>
              <a:ext uri="{FF2B5EF4-FFF2-40B4-BE49-F238E27FC236}">
                <a16:creationId xmlns:a16="http://schemas.microsoft.com/office/drawing/2014/main" id="{97FA9AD0-5341-481B-880E-10A63B02A48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4" name="Grafik 9">
            <a:extLst>
              <a:ext uri="{FF2B5EF4-FFF2-40B4-BE49-F238E27FC236}">
                <a16:creationId xmlns:a16="http://schemas.microsoft.com/office/drawing/2014/main" id="{34AB1849-7649-4694-AE5A-CCAD66441CA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1EDB361-88FF-4B24-A6F1-8FFE63ACB1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7B01961-F30E-4B64-9E3E-F4A14DD06A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431098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tr-TR"/>
              <a:t>Libraries</a:t>
            </a:r>
            <a:endParaRPr lang="en-US"/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  <a:noFill/>
        </p:spPr>
        <p:txBody>
          <a:bodyPr lIns="92075" tIns="46038" rIns="92075" bIns="46038"/>
          <a:lstStyle/>
          <a:p>
            <a:pPr marL="350838" indent="-350838"/>
            <a:r>
              <a:rPr lang="tr-TR" sz="3300"/>
              <a:t>OpenGL : </a:t>
            </a:r>
            <a:r>
              <a:rPr lang="tr-TR" sz="3300">
                <a:solidFill>
                  <a:schemeClr val="tx2"/>
                </a:solidFill>
              </a:rPr>
              <a:t>Viewport functions,</a:t>
            </a:r>
            <a:endParaRPr lang="tr-TR" sz="3300"/>
          </a:p>
          <a:p>
            <a:pPr marL="350838" indent="-350838"/>
            <a:r>
              <a:rPr lang="tr-TR" sz="3300"/>
              <a:t>GLU : </a:t>
            </a:r>
            <a:r>
              <a:rPr lang="tr-TR" sz="3300">
                <a:solidFill>
                  <a:schemeClr val="tx2"/>
                </a:solidFill>
              </a:rPr>
              <a:t>Two-Dimensional clipping,</a:t>
            </a:r>
            <a:endParaRPr lang="tr-TR" sz="3300"/>
          </a:p>
          <a:p>
            <a:pPr marL="350838" indent="-350838"/>
            <a:r>
              <a:rPr lang="tr-TR" sz="3300"/>
              <a:t>GLUT : </a:t>
            </a:r>
            <a:r>
              <a:rPr lang="tr-TR" sz="3300">
                <a:solidFill>
                  <a:schemeClr val="tx2"/>
                </a:solidFill>
              </a:rPr>
              <a:t>Handling display windows.</a:t>
            </a: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3CC05286-48FE-45D5-B561-31AE81F87CF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A82CF27E-4C3E-415A-83C8-94DA47DAA65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8DEC322-DD81-46F6-9CA3-306A8B840F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3B3EE8A-60F6-44B4-8D88-8BFF5C82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67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74190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/>
              <a:t>OpenGL Projection Mode :</a:t>
            </a:r>
            <a:endParaRPr lang="en-US"/>
          </a:p>
        </p:txBody>
      </p:sp>
      <p:sp>
        <p:nvSpPr>
          <p:cNvPr id="553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/>
            <a:r>
              <a:rPr lang="tr-TR"/>
              <a:t>We must first select the projection matrix mode before any projection setting :</a:t>
            </a:r>
          </a:p>
          <a:p>
            <a:pPr marL="547688" lvl="1" indent="-273050"/>
            <a:r>
              <a:rPr lang="tr-TR" b="1"/>
              <a:t>glMatrixMode ( GL_PROJECTION );</a:t>
            </a:r>
            <a:br>
              <a:rPr lang="tr-TR" b="1"/>
            </a:br>
            <a:r>
              <a:rPr lang="tr-TR" b="1"/>
              <a:t>glLoadIdentity ( );</a:t>
            </a:r>
          </a:p>
          <a:p>
            <a:pPr marL="273050" indent="-273050"/>
            <a:endParaRPr lang="tr-TR"/>
          </a:p>
          <a:p>
            <a:pPr marL="273050" indent="-273050"/>
            <a:r>
              <a:rPr lang="tr-TR"/>
              <a:t>Remember: GL_MODELVIEW was the matrix mode for geometric transformations</a:t>
            </a:r>
            <a:endParaRPr lang="en-US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CB0AFA44-BB44-4582-8334-FB67485074D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9A8438AD-36B9-4310-9BAD-54090CA6BA5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0D9C960-F5A2-4BE7-AF2A-645A7F66AA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A11496F-87C1-4CDA-95D5-41E9C8EA06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68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76356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01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88" y="3756025"/>
            <a:ext cx="28575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9795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/>
              <a:t>GLU Clipping-Window Function</a:t>
            </a:r>
            <a:endParaRPr lang="en-US"/>
          </a:p>
        </p:txBody>
      </p:sp>
      <p:sp>
        <p:nvSpPr>
          <p:cNvPr id="55501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tr-TR" dirty="0"/>
              <a:t>For 2D Clipping :</a:t>
            </a:r>
          </a:p>
          <a:p>
            <a:pPr marL="547688" lvl="1" indent="-273050"/>
            <a:r>
              <a:rPr lang="tr-TR" b="1" dirty="0"/>
              <a:t>gluOrtho2D (xmin, xmax, ymin, ymax );</a:t>
            </a:r>
            <a:endParaRPr lang="en-US" b="1" dirty="0"/>
          </a:p>
        </p:txBody>
      </p:sp>
      <p:sp>
        <p:nvSpPr>
          <p:cNvPr id="555013" name="Line 5"/>
          <p:cNvSpPr>
            <a:spLocks noChangeShapeType="1"/>
          </p:cNvSpPr>
          <p:nvPr/>
        </p:nvSpPr>
        <p:spPr bwMode="auto">
          <a:xfrm flipH="1" flipV="1">
            <a:off x="2317750" y="3017838"/>
            <a:ext cx="12700" cy="29956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55014" name="Line 6"/>
          <p:cNvSpPr>
            <a:spLocks noChangeShapeType="1"/>
          </p:cNvSpPr>
          <p:nvPr/>
        </p:nvSpPr>
        <p:spPr bwMode="auto">
          <a:xfrm>
            <a:off x="2330450" y="6011863"/>
            <a:ext cx="3384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555015" name="Group 7"/>
          <p:cNvGrpSpPr>
            <a:grpSpLocks/>
          </p:cNvGrpSpPr>
          <p:nvPr/>
        </p:nvGrpSpPr>
        <p:grpSpPr bwMode="auto">
          <a:xfrm>
            <a:off x="2906713" y="3348038"/>
            <a:ext cx="2376487" cy="1655762"/>
            <a:chOff x="1831" y="2109"/>
            <a:chExt cx="1497" cy="1043"/>
          </a:xfrm>
        </p:grpSpPr>
        <p:sp>
          <p:nvSpPr>
            <p:cNvPr id="555016" name="Line 8"/>
            <p:cNvSpPr>
              <a:spLocks noChangeShapeType="1"/>
            </p:cNvSpPr>
            <p:nvPr/>
          </p:nvSpPr>
          <p:spPr bwMode="auto">
            <a:xfrm>
              <a:off x="1831" y="2109"/>
              <a:ext cx="1497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55017" name="Line 9"/>
            <p:cNvSpPr>
              <a:spLocks noChangeShapeType="1"/>
            </p:cNvSpPr>
            <p:nvPr/>
          </p:nvSpPr>
          <p:spPr bwMode="auto">
            <a:xfrm>
              <a:off x="1831" y="3152"/>
              <a:ext cx="1497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55018" name="Line 10"/>
            <p:cNvSpPr>
              <a:spLocks noChangeShapeType="1"/>
            </p:cNvSpPr>
            <p:nvPr/>
          </p:nvSpPr>
          <p:spPr bwMode="auto">
            <a:xfrm>
              <a:off x="3328" y="2109"/>
              <a:ext cx="0" cy="104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55019" name="Line 11"/>
            <p:cNvSpPr>
              <a:spLocks noChangeShapeType="1"/>
            </p:cNvSpPr>
            <p:nvPr/>
          </p:nvSpPr>
          <p:spPr bwMode="auto">
            <a:xfrm>
              <a:off x="1831" y="2109"/>
              <a:ext cx="0" cy="104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555020" name="Text Box 12"/>
          <p:cNvSpPr txBox="1">
            <a:spLocks noChangeArrowheads="1"/>
          </p:cNvSpPr>
          <p:nvPr/>
        </p:nvSpPr>
        <p:spPr bwMode="auto">
          <a:xfrm>
            <a:off x="2474913" y="6227763"/>
            <a:ext cx="30210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r>
              <a:rPr kumimoji="0" lang="tr-TR" sz="1800" b="1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World Coordinates</a:t>
            </a:r>
            <a:endParaRPr kumimoji="0" lang="en-US" sz="1800" b="1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555021" name="Rectangle 13"/>
          <p:cNvSpPr>
            <a:spLocks noChangeArrowheads="1"/>
          </p:cNvSpPr>
          <p:nvPr/>
        </p:nvSpPr>
        <p:spPr bwMode="auto">
          <a:xfrm>
            <a:off x="2901950" y="3248025"/>
            <a:ext cx="2306638" cy="904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55022" name="Rectangle 14"/>
          <p:cNvSpPr>
            <a:spLocks noChangeAspect="1" noChangeArrowheads="1"/>
          </p:cNvSpPr>
          <p:nvPr/>
        </p:nvSpPr>
        <p:spPr bwMode="auto">
          <a:xfrm>
            <a:off x="5195888" y="3244850"/>
            <a:ext cx="90487" cy="90488"/>
          </a:xfrm>
          <a:prstGeom prst="rect">
            <a:avLst/>
          </a:prstGeom>
          <a:solidFill>
            <a:srgbClr val="00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5" name="Grafik 8">
            <a:extLst>
              <a:ext uri="{FF2B5EF4-FFF2-40B4-BE49-F238E27FC236}">
                <a16:creationId xmlns:a16="http://schemas.microsoft.com/office/drawing/2014/main" id="{EC8EB10D-F695-4608-B1C9-69B6750DB77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6" name="Grafik 9">
            <a:extLst>
              <a:ext uri="{FF2B5EF4-FFF2-40B4-BE49-F238E27FC236}">
                <a16:creationId xmlns:a16="http://schemas.microsoft.com/office/drawing/2014/main" id="{F900CD9D-961B-48E5-A862-BED9F4227AD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03C7E7E-E50E-4DBD-9F99-B1CBB40228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6C20FE6-551D-4DA9-9514-E9EC998A51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69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75240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03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88" y="3756025"/>
            <a:ext cx="28575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6035" name="Group 3"/>
          <p:cNvGrpSpPr>
            <a:grpSpLocks/>
          </p:cNvGrpSpPr>
          <p:nvPr/>
        </p:nvGrpSpPr>
        <p:grpSpPr bwMode="auto">
          <a:xfrm>
            <a:off x="2376488" y="3800475"/>
            <a:ext cx="3440112" cy="1992313"/>
            <a:chOff x="1497" y="2394"/>
            <a:chExt cx="2167" cy="1255"/>
          </a:xfrm>
        </p:grpSpPr>
        <p:sp>
          <p:nvSpPr>
            <p:cNvPr id="556036" name="Rectangle 4"/>
            <p:cNvSpPr>
              <a:spLocks noChangeArrowheads="1"/>
            </p:cNvSpPr>
            <p:nvPr/>
          </p:nvSpPr>
          <p:spPr bwMode="auto">
            <a:xfrm>
              <a:off x="1497" y="2394"/>
              <a:ext cx="327" cy="1146"/>
            </a:xfrm>
            <a:prstGeom prst="rect">
              <a:avLst/>
            </a:prstGeom>
            <a:solidFill>
              <a:srgbClr val="001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56037" name="Rectangle 5"/>
            <p:cNvSpPr>
              <a:spLocks noChangeArrowheads="1"/>
            </p:cNvSpPr>
            <p:nvPr/>
          </p:nvSpPr>
          <p:spPr bwMode="auto">
            <a:xfrm>
              <a:off x="1822" y="3159"/>
              <a:ext cx="1575" cy="465"/>
            </a:xfrm>
            <a:prstGeom prst="rect">
              <a:avLst/>
            </a:prstGeom>
            <a:solidFill>
              <a:srgbClr val="001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56038" name="Rectangle 6"/>
            <p:cNvSpPr>
              <a:spLocks noChangeArrowheads="1"/>
            </p:cNvSpPr>
            <p:nvPr/>
          </p:nvSpPr>
          <p:spPr bwMode="auto">
            <a:xfrm>
              <a:off x="3337" y="2503"/>
              <a:ext cx="327" cy="1146"/>
            </a:xfrm>
            <a:prstGeom prst="rect">
              <a:avLst/>
            </a:prstGeom>
            <a:solidFill>
              <a:srgbClr val="001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443038" y="2943225"/>
            <a:ext cx="4162425" cy="3381375"/>
            <a:chOff x="909" y="1854"/>
            <a:chExt cx="2622" cy="2130"/>
          </a:xfrm>
        </p:grpSpPr>
        <p:sp>
          <p:nvSpPr>
            <p:cNvPr id="556040" name="Rectangle 8"/>
            <p:cNvSpPr>
              <a:spLocks noChangeArrowheads="1"/>
            </p:cNvSpPr>
            <p:nvPr/>
          </p:nvSpPr>
          <p:spPr bwMode="auto">
            <a:xfrm>
              <a:off x="2680" y="2418"/>
              <a:ext cx="845" cy="1143"/>
            </a:xfrm>
            <a:prstGeom prst="rect">
              <a:avLst/>
            </a:prstGeom>
            <a:solidFill>
              <a:srgbClr val="001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 pitchFamily="2" charset="2"/>
                <a:buChar char="l"/>
                <a:tabLst/>
                <a:defRPr/>
              </a:pPr>
              <a:endParaRPr kumimoji="0" lang="tr-TR" sz="24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grpSp>
          <p:nvGrpSpPr>
            <p:cNvPr id="556041" name="Group 9"/>
            <p:cNvGrpSpPr>
              <a:grpSpLocks/>
            </p:cNvGrpSpPr>
            <p:nvPr/>
          </p:nvGrpSpPr>
          <p:grpSpPr bwMode="auto">
            <a:xfrm>
              <a:off x="909" y="1854"/>
              <a:ext cx="2622" cy="2130"/>
              <a:chOff x="909" y="1854"/>
              <a:chExt cx="2622" cy="2130"/>
            </a:xfrm>
          </p:grpSpPr>
          <p:sp>
            <p:nvSpPr>
              <p:cNvPr id="556042" name="Rectangle 10"/>
              <p:cNvSpPr>
                <a:spLocks noChangeArrowheads="1"/>
              </p:cNvSpPr>
              <p:nvPr/>
            </p:nvSpPr>
            <p:spPr bwMode="auto">
              <a:xfrm>
                <a:off x="913" y="2394"/>
                <a:ext cx="931" cy="1112"/>
              </a:xfrm>
              <a:prstGeom prst="rect">
                <a:avLst/>
              </a:prstGeom>
              <a:solidFill>
                <a:srgbClr val="001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 pitchFamily="2" charset="2"/>
                  <a:buChar char="l"/>
                  <a:tabLst/>
                  <a:defRPr/>
                </a:pPr>
                <a:endParaRPr kumimoji="0" lang="tr-T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556043" name="Group 11"/>
              <p:cNvGrpSpPr>
                <a:grpSpLocks/>
              </p:cNvGrpSpPr>
              <p:nvPr/>
            </p:nvGrpSpPr>
            <p:grpSpPr bwMode="auto">
              <a:xfrm>
                <a:off x="909" y="1854"/>
                <a:ext cx="2622" cy="2130"/>
                <a:chOff x="909" y="1854"/>
                <a:chExt cx="2622" cy="2130"/>
              </a:xfrm>
            </p:grpSpPr>
            <p:sp>
              <p:nvSpPr>
                <p:cNvPr id="556044" name="Rectangle 12"/>
                <p:cNvSpPr>
                  <a:spLocks noChangeArrowheads="1"/>
                </p:cNvSpPr>
                <p:nvPr/>
              </p:nvSpPr>
              <p:spPr bwMode="auto">
                <a:xfrm>
                  <a:off x="909" y="3139"/>
                  <a:ext cx="2622" cy="845"/>
                </a:xfrm>
                <a:prstGeom prst="rect">
                  <a:avLst/>
                </a:prstGeom>
                <a:solidFill>
                  <a:srgbClr val="001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56045" name="Rectangle 13"/>
                <p:cNvSpPr>
                  <a:spLocks noChangeArrowheads="1"/>
                </p:cNvSpPr>
                <p:nvPr/>
              </p:nvSpPr>
              <p:spPr bwMode="auto">
                <a:xfrm>
                  <a:off x="914" y="1854"/>
                  <a:ext cx="2614" cy="713"/>
                </a:xfrm>
                <a:prstGeom prst="rect">
                  <a:avLst/>
                </a:prstGeom>
                <a:solidFill>
                  <a:srgbClr val="0011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3366CC"/>
                    </a:buClr>
                    <a:buSzPct val="75000"/>
                    <a:buFont typeface="Monotype Sorts" pitchFamily="2" charset="2"/>
                    <a:buChar char="l"/>
                    <a:tabLst/>
                    <a:defRPr/>
                  </a:pPr>
                  <a:endParaRPr kumimoji="0" lang="tr-TR" sz="2400" b="0" i="1" u="none" strike="noStrike" kern="1200" cap="none" spc="0" normalizeH="0" baseline="-25000" noProof="0">
                    <a:ln>
                      <a:noFill/>
                    </a:ln>
                    <a:solidFill>
                      <a:srgbClr val="CCCC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90830" name="Rectangle 14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/>
              <a:t>OpenGL Viewport Function</a:t>
            </a:r>
            <a:endParaRPr lang="en-US"/>
          </a:p>
        </p:txBody>
      </p:sp>
      <p:sp>
        <p:nvSpPr>
          <p:cNvPr id="556047" name="Rectangle 15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tr-TR"/>
              <a:t>For 2D Clipping :</a:t>
            </a:r>
          </a:p>
          <a:p>
            <a:pPr marL="547688" lvl="1" indent="-273050"/>
            <a:r>
              <a:rPr lang="tr-TR" b="1"/>
              <a:t>glViewport ( xmin, ymin, width, height );</a:t>
            </a:r>
            <a:endParaRPr lang="en-US" b="1"/>
          </a:p>
        </p:txBody>
      </p:sp>
      <p:sp>
        <p:nvSpPr>
          <p:cNvPr id="556048" name="Line 16"/>
          <p:cNvSpPr>
            <a:spLocks noChangeShapeType="1"/>
          </p:cNvSpPr>
          <p:nvPr/>
        </p:nvSpPr>
        <p:spPr bwMode="auto">
          <a:xfrm flipH="1" flipV="1">
            <a:off x="2317750" y="3017838"/>
            <a:ext cx="12700" cy="29956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56049" name="Line 17"/>
          <p:cNvSpPr>
            <a:spLocks noChangeShapeType="1"/>
          </p:cNvSpPr>
          <p:nvPr/>
        </p:nvSpPr>
        <p:spPr bwMode="auto">
          <a:xfrm>
            <a:off x="2330450" y="6011863"/>
            <a:ext cx="3384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556050" name="Group 18"/>
          <p:cNvGrpSpPr>
            <a:grpSpLocks/>
          </p:cNvGrpSpPr>
          <p:nvPr/>
        </p:nvGrpSpPr>
        <p:grpSpPr bwMode="auto">
          <a:xfrm>
            <a:off x="2906713" y="3348038"/>
            <a:ext cx="2376487" cy="1655762"/>
            <a:chOff x="1831" y="2109"/>
            <a:chExt cx="1497" cy="1043"/>
          </a:xfrm>
        </p:grpSpPr>
        <p:sp>
          <p:nvSpPr>
            <p:cNvPr id="556051" name="Line 19"/>
            <p:cNvSpPr>
              <a:spLocks noChangeShapeType="1"/>
            </p:cNvSpPr>
            <p:nvPr/>
          </p:nvSpPr>
          <p:spPr bwMode="auto">
            <a:xfrm>
              <a:off x="1831" y="2109"/>
              <a:ext cx="1497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56052" name="Line 20"/>
            <p:cNvSpPr>
              <a:spLocks noChangeShapeType="1"/>
            </p:cNvSpPr>
            <p:nvPr/>
          </p:nvSpPr>
          <p:spPr bwMode="auto">
            <a:xfrm>
              <a:off x="1831" y="3152"/>
              <a:ext cx="1497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56053" name="Line 21"/>
            <p:cNvSpPr>
              <a:spLocks noChangeShapeType="1"/>
            </p:cNvSpPr>
            <p:nvPr/>
          </p:nvSpPr>
          <p:spPr bwMode="auto">
            <a:xfrm>
              <a:off x="3328" y="2109"/>
              <a:ext cx="0" cy="104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56054" name="Line 22"/>
            <p:cNvSpPr>
              <a:spLocks noChangeShapeType="1"/>
            </p:cNvSpPr>
            <p:nvPr/>
          </p:nvSpPr>
          <p:spPr bwMode="auto">
            <a:xfrm>
              <a:off x="1831" y="2109"/>
              <a:ext cx="0" cy="104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556055" name="Text Box 23"/>
          <p:cNvSpPr txBox="1">
            <a:spLocks noChangeArrowheads="1"/>
          </p:cNvSpPr>
          <p:nvPr/>
        </p:nvSpPr>
        <p:spPr bwMode="auto">
          <a:xfrm>
            <a:off x="2474913" y="6227763"/>
            <a:ext cx="30210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r>
              <a:rPr kumimoji="0" lang="tr-TR" sz="1800" b="1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World Coordinates</a:t>
            </a:r>
            <a:endParaRPr kumimoji="0" lang="en-US" sz="1800" b="1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556056" name="Rectangle 24"/>
          <p:cNvSpPr>
            <a:spLocks noChangeArrowheads="1"/>
          </p:cNvSpPr>
          <p:nvPr/>
        </p:nvSpPr>
        <p:spPr bwMode="auto">
          <a:xfrm>
            <a:off x="2901950" y="3248025"/>
            <a:ext cx="2306638" cy="904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56057" name="Rectangle 25"/>
          <p:cNvSpPr>
            <a:spLocks noChangeAspect="1" noChangeArrowheads="1"/>
          </p:cNvSpPr>
          <p:nvPr/>
        </p:nvSpPr>
        <p:spPr bwMode="auto">
          <a:xfrm>
            <a:off x="5195888" y="3244850"/>
            <a:ext cx="90487" cy="90488"/>
          </a:xfrm>
          <a:prstGeom prst="rect">
            <a:avLst/>
          </a:prstGeom>
          <a:solidFill>
            <a:srgbClr val="00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 pitchFamily="2" charset="2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26" name="Grafik 8">
            <a:extLst>
              <a:ext uri="{FF2B5EF4-FFF2-40B4-BE49-F238E27FC236}">
                <a16:creationId xmlns:a16="http://schemas.microsoft.com/office/drawing/2014/main" id="{E2550572-69F6-4968-B59B-C03DD9B4DB3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7" name="Grafik 9">
            <a:extLst>
              <a:ext uri="{FF2B5EF4-FFF2-40B4-BE49-F238E27FC236}">
                <a16:creationId xmlns:a16="http://schemas.microsoft.com/office/drawing/2014/main" id="{8B6D1C0E-F5DD-4EB9-9271-8E847D8D673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523E42A-32B6-49FA-B352-299DA20402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621F61-F990-493A-9F71-8816A97ACF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70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030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11319 -0.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0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3D Viewing Example</a:t>
            </a:r>
            <a:endParaRPr lang="en-US"/>
          </a:p>
        </p:txBody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effectLst/>
              </a:rPr>
              <a:t>#include &lt;GL/glut.h&gt;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effectLst/>
              </a:rPr>
              <a:t>void init(void)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effectLst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2000">
                <a:effectLst/>
              </a:rPr>
              <a:t>	</a:t>
            </a:r>
            <a:r>
              <a:rPr lang="en-US" sz="2000">
                <a:effectLst/>
              </a:rPr>
              <a:t>glClearColor (0.0, 0.0, 0.0, 0.0);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2000">
                <a:effectLst/>
              </a:rPr>
              <a:t>	</a:t>
            </a:r>
            <a:r>
              <a:rPr lang="en-US" sz="2000">
                <a:effectLst/>
              </a:rPr>
              <a:t>glShadeModel (GL_FLAT);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effectLst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effectLst/>
              </a:rPr>
              <a:t>void display(void)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effectLst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2000">
                <a:effectLst/>
              </a:rPr>
              <a:t>	</a:t>
            </a:r>
            <a:r>
              <a:rPr lang="en-US" sz="2000">
                <a:effectLst/>
              </a:rPr>
              <a:t>glClear (GL_COLOR_BUFFER_BIT);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2000">
                <a:effectLst/>
              </a:rPr>
              <a:t>	</a:t>
            </a:r>
            <a:r>
              <a:rPr lang="en-US" sz="2000">
                <a:effectLst/>
              </a:rPr>
              <a:t>glColor3f (1.0, 1.0, 1.0);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2000">
                <a:effectLst/>
              </a:rPr>
              <a:t>	</a:t>
            </a:r>
            <a:r>
              <a:rPr lang="en-US" sz="2000">
                <a:effectLst/>
              </a:rPr>
              <a:t>glLoadIdentity (); /* clear the matrix */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2000">
                <a:effectLst/>
              </a:rPr>
              <a:t>	</a:t>
            </a:r>
            <a:r>
              <a:rPr lang="en-US" sz="2000">
                <a:effectLst/>
              </a:rPr>
              <a:t>/* viewing transformation */</a:t>
            </a:r>
            <a:endParaRPr lang="tr-TR" sz="2000">
              <a:effectLst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tr-TR" sz="2000">
                <a:effectLst/>
              </a:rPr>
              <a:t>	</a:t>
            </a:r>
            <a:r>
              <a:rPr lang="en-US" sz="2000">
                <a:effectLst/>
              </a:rPr>
              <a:t>gluLookAt (0.0, 0.0, 5.0, 0.0, 0.0, 0.0, 0.0, 1.0, 0.0);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2000">
                <a:effectLst/>
              </a:rPr>
              <a:t>	</a:t>
            </a:r>
            <a:r>
              <a:rPr lang="en-US" sz="2000">
                <a:effectLst/>
              </a:rPr>
              <a:t>glScalef (1.0, 2.0, 1.0); /* modeling transformation */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2000">
                <a:effectLst/>
              </a:rPr>
              <a:t>	</a:t>
            </a:r>
            <a:r>
              <a:rPr lang="en-US" sz="2000">
                <a:effectLst/>
              </a:rPr>
              <a:t>glutWireCube (1.0);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2000">
                <a:effectLst/>
              </a:rPr>
              <a:t>	</a:t>
            </a:r>
            <a:r>
              <a:rPr lang="en-US" sz="2000">
                <a:effectLst/>
              </a:rPr>
              <a:t>glFlush 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>
                <a:effectLst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effectLst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2B444603-F514-4638-8176-ACFC92F3752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0BC3E290-B50F-4094-BB55-B3AC99AA2B9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2D86D41-7B10-4C28-BBFC-339714C991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F12449C-B5BC-4C6A-9855-1BBA83A586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71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92598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3D Viewing Example cont.</a:t>
            </a:r>
            <a:endParaRPr lang="en-US"/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>
                <a:effectLst/>
              </a:rPr>
              <a:t>void reshape (int w, int h)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>
                <a:effectLst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glViewport (0, 0, (GLsizei) w, (GLsizei) h);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glMatrixMode (GL_PROJECTION);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glLoadIdentity 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glFrustum (-1.0, 1.0, -1.0, 1.0, 1.5, 20.0);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glMatrixMode (GL_MODELVIEW);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>
                <a:effectLst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>
                <a:effectLst/>
              </a:rPr>
              <a:t>int main(int argc, char** argv)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>
                <a:effectLst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glutInit(&amp;argc, argv);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glutInitDisplayMode (GLUT_SINGLE | GLUT_RGB);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glutInitWindowSize (500, 500);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glutInitWindowPosition (100, 100);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glutCreateWindow (argv[0]);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init 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glutDisplayFunc(display);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glutReshapeFunc(reshape);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glutMainLoop();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>
                <a:effectLst/>
              </a:rPr>
              <a:t>	</a:t>
            </a:r>
            <a:r>
              <a:rPr lang="en-US" sz="1600">
                <a:effectLst/>
              </a:rPr>
              <a:t>return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>
                <a:effectLst/>
              </a:rPr>
              <a:t>}</a:t>
            </a:r>
          </a:p>
          <a:p>
            <a:pPr>
              <a:lnSpc>
                <a:spcPct val="80000"/>
              </a:lnSpc>
            </a:pPr>
            <a:endParaRPr lang="en-US" sz="1600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DD7FF9BE-A8D1-4B3B-B0DC-A7AA2846883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2A4FD8BA-BFB6-44AD-9ADE-5C41EDBD7CA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2B0181A-421D-44E8-8886-15AA903B18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97FB9E7-9130-4D01-8D95-4D90CDB0BC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72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9811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Viewing Transformation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606925"/>
          </a:xfrm>
        </p:spPr>
        <p:txBody>
          <a:bodyPr/>
          <a:lstStyle/>
          <a:p>
            <a:r>
              <a:rPr lang="en-US" sz="2800"/>
              <a:t>gluLookAt</a:t>
            </a:r>
          </a:p>
          <a:p>
            <a:pPr lvl="1"/>
            <a:r>
              <a:rPr lang="en-US" sz="2400">
                <a:effectLst/>
              </a:rPr>
              <a:t>gluLookAt (0.0, 0.0, 5.0, 0.0, 0.0, 0.0, 0.0, 1.0, 0.0);</a:t>
            </a:r>
          </a:p>
          <a:p>
            <a:pPr lvl="2"/>
            <a:r>
              <a:rPr lang="en-US" sz="2000">
                <a:effectLst/>
              </a:rPr>
              <a:t>place the camera at (0, 0, 5), aim the camera lens towards (0, 0, 0), and specify the up-vector as (0, 1, 0)</a:t>
            </a:r>
          </a:p>
          <a:p>
            <a:pPr lvl="1"/>
            <a:r>
              <a:rPr lang="en-US" sz="2400"/>
              <a:t>gluLookAt (x0, y0, z0, xref, yref, zref, Vx, Vy, Vz)</a:t>
            </a:r>
          </a:p>
          <a:p>
            <a:pPr lvl="2"/>
            <a:r>
              <a:rPr lang="en-US" sz="2000"/>
              <a:t>where P0(x0, y0, z0) is viewing position in world-coordinates (camera position), Pref(xref, yref, zref) is reference position (look-at point), V(Vx, Vy, Vz) is the view-up vector (opposite to viewing direction)</a:t>
            </a:r>
          </a:p>
          <a:p>
            <a:pPr lvl="2"/>
            <a:r>
              <a:rPr lang="en-US" sz="2000"/>
              <a:t>default P0=(0, 0, 0) and Pref=(0, 0, -1) and V=(0, 1, 0)</a:t>
            </a:r>
            <a:endParaRPr lang="en-US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929CC026-ECD7-41C3-92F8-E7D2A97A845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AEA093A0-526A-4B5A-AC67-DDB25400861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ECB1A25-D8A8-40E0-A5F0-737A54829B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33DC73D-6051-4B39-9243-A77EC6429A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E16019-109D-4631-9569-2231AAE0214A}" type="slidenum">
              <a:rPr lang="en-US" altLang="en-US" smtClean="0"/>
              <a:pPr>
                <a:defRPr/>
              </a:pPr>
              <a:t>73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6970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/>
              <a:t>Creating a GLUT Display Window </a:t>
            </a:r>
            <a:endParaRPr lang="en-US"/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547688" lvl="1" indent="-273050"/>
            <a:r>
              <a:rPr lang="tr-TR" b="1"/>
              <a:t>glutInit ( &amp;argc, argv ); </a:t>
            </a:r>
            <a:br>
              <a:rPr lang="tr-TR" b="1"/>
            </a:br>
            <a:r>
              <a:rPr lang="tr-TR" b="1"/>
              <a:t>glutInitDisplayPosition ( xpos, ypos );</a:t>
            </a:r>
            <a:br>
              <a:rPr lang="tr-TR" b="1"/>
            </a:br>
            <a:r>
              <a:rPr lang="tr-TR" b="1"/>
              <a:t>glutInitWindowSize ( width, height );</a:t>
            </a:r>
            <a:br>
              <a:rPr lang="tr-TR" b="1"/>
            </a:br>
            <a:r>
              <a:rPr lang="tr-TR" b="1"/>
              <a:t>glutCreateWindow ( “Homework-1” );</a:t>
            </a:r>
            <a:br>
              <a:rPr lang="tr-TR" b="1"/>
            </a:br>
            <a:r>
              <a:rPr lang="tr-TR" b="1"/>
              <a:t>glutInitDisplayMode ( GL_RGB | GL_DOUBLE );</a:t>
            </a:r>
            <a:br>
              <a:rPr lang="tr-TR" b="1"/>
            </a:br>
            <a:endParaRPr lang="tr-TR" b="1"/>
          </a:p>
          <a:p>
            <a:pPr marL="547688" lvl="1" indent="-273050"/>
            <a:r>
              <a:rPr lang="tr-TR" b="1"/>
              <a:t>glClearColor ( red, green, blue, alpha );</a:t>
            </a:r>
          </a:p>
          <a:p>
            <a:pPr marL="547688" lvl="1" indent="-273050"/>
            <a:endParaRPr lang="tr-TR" b="1"/>
          </a:p>
          <a:p>
            <a:pPr marL="547688" lvl="1" indent="-273050"/>
            <a:endParaRPr lang="tr-TR"/>
          </a:p>
          <a:p>
            <a:pPr marL="547688" lvl="1" indent="-273050"/>
            <a:endParaRPr lang="en-US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B1A0BB90-02E5-4F5C-A796-9BBAC909356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AD3DFB21-CE6D-42E2-8852-CAFB60D643F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BE21DE6-303E-4841-BFF8-A4837E17D1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6BACD8-14CA-4771-91A0-E97313F517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74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4662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/>
              <a:t>GLUT Display-Window Identifier</a:t>
            </a:r>
            <a:endParaRPr lang="en-US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125538"/>
            <a:ext cx="8201025" cy="4090987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tr-TR"/>
              <a:t>We can use window-id to handle the window</a:t>
            </a:r>
          </a:p>
          <a:p>
            <a:pPr marL="547688" lvl="1" indent="-273050"/>
            <a:r>
              <a:rPr lang="tr-TR" sz="2500"/>
              <a:t>glutInit ( &amp;argc, argv ); </a:t>
            </a:r>
            <a:br>
              <a:rPr lang="tr-TR" sz="2500"/>
            </a:br>
            <a:r>
              <a:rPr lang="tr-TR" sz="2500"/>
              <a:t>glutInitDisplayPosition ( xpos, ypos );</a:t>
            </a:r>
            <a:br>
              <a:rPr lang="tr-TR" sz="2500"/>
            </a:br>
            <a:r>
              <a:rPr lang="tr-TR" sz="2500"/>
              <a:t>glutInitWindowSize ( width, height );</a:t>
            </a:r>
            <a:br>
              <a:rPr lang="tr-TR"/>
            </a:br>
            <a:r>
              <a:rPr lang="tr-TR" b="1">
                <a:solidFill>
                  <a:srgbClr val="FFCC00"/>
                </a:solidFill>
              </a:rPr>
              <a:t>winId=glutCreateWindow ( “Homework-1” );</a:t>
            </a:r>
            <a:br>
              <a:rPr lang="tr-TR">
                <a:solidFill>
                  <a:srgbClr val="FFCC00"/>
                </a:solidFill>
              </a:rPr>
            </a:br>
            <a:r>
              <a:rPr lang="tr-TR" sz="2500"/>
              <a:t>glutInitDisplayMode ( GL_RGB | GL_DOUBLE );</a:t>
            </a:r>
            <a:br>
              <a:rPr lang="tr-TR" sz="2500"/>
            </a:br>
            <a:endParaRPr lang="tr-TR" sz="2500"/>
          </a:p>
          <a:p>
            <a:pPr marL="547688" lvl="1" indent="-273050"/>
            <a:r>
              <a:rPr lang="tr-TR" b="1"/>
              <a:t>glutDestroyWindow ( winId );</a:t>
            </a:r>
          </a:p>
          <a:p>
            <a:pPr marL="547688" lvl="1" indent="-273050"/>
            <a:r>
              <a:rPr lang="tr-TR" b="1"/>
              <a:t>glutSetWindow ( winId );</a:t>
            </a:r>
          </a:p>
          <a:p>
            <a:pPr marL="547688" lvl="1" indent="-273050"/>
            <a:r>
              <a:rPr lang="tr-TR" b="1"/>
              <a:t>current_winId = glutGetWindow ( );</a:t>
            </a:r>
            <a:endParaRPr lang="en-US" b="1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2F49D4CE-0239-4C49-9080-5A12BA7D885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DACA47C5-04AB-4965-895D-0FE81616C59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A3E4040-6AEB-4961-B56F-EC171EEEDA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CFDD8AB-A94C-4F18-B10A-9489373343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75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9113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/>
              <a:t>Relocating and Resizing </a:t>
            </a:r>
            <a:br>
              <a:rPr lang="tr-TR"/>
            </a:br>
            <a:r>
              <a:rPr lang="tr-TR"/>
              <a:t>a GLUT Display Window </a:t>
            </a:r>
            <a:endParaRPr lang="en-US"/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4128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</a:pPr>
            <a:r>
              <a:rPr lang="tr-TR"/>
              <a:t>In the main( ) :</a:t>
            </a:r>
          </a:p>
          <a:p>
            <a:pPr marL="547688" lvl="1" indent="-273050"/>
            <a:r>
              <a:rPr lang="tr-TR" sz="2500"/>
              <a:t>glutInit ( &amp;argc, argv ); </a:t>
            </a:r>
            <a:br>
              <a:rPr lang="tr-TR" sz="2500"/>
            </a:br>
            <a:r>
              <a:rPr lang="tr-TR" sz="2500"/>
              <a:t>glutInitWindowSize ( width, height );</a:t>
            </a:r>
            <a:br>
              <a:rPr lang="tr-TR" sz="2500"/>
            </a:br>
            <a:r>
              <a:rPr lang="tr-TR" sz="2500"/>
              <a:t>glutCreateWindow ( “Homework-1” );</a:t>
            </a:r>
            <a:br>
              <a:rPr lang="tr-TR" sz="2500"/>
            </a:br>
            <a:r>
              <a:rPr lang="tr-TR" sz="2500"/>
              <a:t>glutInitDisplayMode ( GL_RGB | GL_DOUBLE );</a:t>
            </a:r>
            <a:br>
              <a:rPr lang="tr-TR"/>
            </a:br>
            <a:r>
              <a:rPr lang="tr-TR"/>
              <a:t> 	</a:t>
            </a:r>
            <a:r>
              <a:rPr lang="tr-TR" b="1"/>
              <a:t>glutInitDisplayPosition ( xpos, ypos );</a:t>
            </a:r>
            <a:br>
              <a:rPr lang="tr-TR" b="1"/>
            </a:br>
            <a:r>
              <a:rPr lang="tr-TR" b="1"/>
              <a:t> 	glutReshapeFunc( myReshape );</a:t>
            </a:r>
            <a:br>
              <a:rPr lang="tr-TR" b="1"/>
            </a:br>
            <a:r>
              <a:rPr lang="tr-TR" b="1">
                <a:solidFill>
                  <a:srgbClr val="FFCC00"/>
                </a:solidFill>
              </a:rPr>
              <a:t>We can expand the window to fiil the screen :</a:t>
            </a:r>
            <a:br>
              <a:rPr lang="tr-TR" b="1"/>
            </a:br>
            <a:r>
              <a:rPr lang="tr-TR" b="1"/>
              <a:t> 	glutFullScreen ( );  </a:t>
            </a:r>
            <a:endParaRPr lang="tr-TR"/>
          </a:p>
          <a:p>
            <a:pPr marL="273050" indent="-273050">
              <a:buFontTx/>
              <a:buNone/>
            </a:pPr>
            <a:r>
              <a:rPr lang="tr-TR"/>
              <a:t>In the function define section :</a:t>
            </a:r>
            <a:endParaRPr lang="tr-TR">
              <a:solidFill>
                <a:srgbClr val="FFCC00"/>
              </a:solidFill>
            </a:endParaRPr>
          </a:p>
          <a:p>
            <a:pPr marL="547688" lvl="1" indent="-273050"/>
            <a:r>
              <a:rPr lang="tr-TR" b="1"/>
              <a:t>void myReshape( int width, int height );</a:t>
            </a:r>
            <a:endParaRPr lang="en-US" b="1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B4EC8B6F-3EE6-4494-856C-02F42FDD572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1EABD180-E8E8-404F-90FB-830F1D332F8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C78E720-8319-41D1-ABFC-D2E011255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32CA568-ED67-4580-ACFB-740D7ABEAA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76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1952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/>
              <a:t>Managing Multiple GLUT Display Windows</a:t>
            </a:r>
            <a:endParaRPr lang="en-US"/>
          </a:p>
        </p:txBody>
      </p:sp>
      <p:sp>
        <p:nvSpPr>
          <p:cNvPr id="560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  <a:tabLst>
                <a:tab pos="5022850" algn="l"/>
              </a:tabLst>
            </a:pPr>
            <a:r>
              <a:rPr lang="tr-TR" sz="2600"/>
              <a:t>Minimize window</a:t>
            </a:r>
          </a:p>
          <a:p>
            <a:pPr marL="547688" lvl="1" indent="-273050">
              <a:tabLst>
                <a:tab pos="5022850" algn="l"/>
              </a:tabLst>
            </a:pPr>
            <a:r>
              <a:rPr lang="tr-TR" sz="2200" b="1"/>
              <a:t>glutSetWindow ( windowId );</a:t>
            </a:r>
            <a:r>
              <a:rPr lang="de-DE" sz="2200" b="1"/>
              <a:t> 	</a:t>
            </a:r>
            <a:r>
              <a:rPr lang="tr-TR" sz="2200" b="1"/>
              <a:t>glutIconifyWindow ( ); </a:t>
            </a:r>
            <a:br>
              <a:rPr lang="tr-TR" sz="2200" b="1"/>
            </a:br>
            <a:r>
              <a:rPr lang="tr-TR" sz="2200" b="1" i="1">
                <a:solidFill>
                  <a:srgbClr val="FFCC00"/>
                </a:solidFill>
              </a:rPr>
              <a:t>or </a:t>
            </a:r>
            <a:br>
              <a:rPr lang="tr-TR" sz="2200" b="1" i="1">
                <a:solidFill>
                  <a:srgbClr val="FFCC00"/>
                </a:solidFill>
              </a:rPr>
            </a:br>
            <a:r>
              <a:rPr lang="tr-TR" sz="2200" b="1"/>
              <a:t>glutHideWindow ( );</a:t>
            </a:r>
            <a:endParaRPr lang="tr-TR" sz="2200"/>
          </a:p>
          <a:p>
            <a:pPr marL="273050" indent="-273050">
              <a:buFontTx/>
              <a:buNone/>
              <a:tabLst>
                <a:tab pos="5022850" algn="l"/>
              </a:tabLst>
            </a:pPr>
            <a:r>
              <a:rPr lang="tr-TR" sz="2600"/>
              <a:t>Restore window :</a:t>
            </a:r>
          </a:p>
          <a:p>
            <a:pPr marL="547688" lvl="1" indent="-273050">
              <a:tabLst>
                <a:tab pos="5022850" algn="l"/>
              </a:tabLst>
            </a:pPr>
            <a:r>
              <a:rPr lang="tr-TR" sz="2200" b="1"/>
              <a:t>glutSetWindow ( windowId );	glutShowWindow ( );</a:t>
            </a:r>
          </a:p>
          <a:p>
            <a:pPr marL="273050" indent="-273050">
              <a:buFontTx/>
              <a:buNone/>
              <a:tabLst>
                <a:tab pos="5022850" algn="l"/>
              </a:tabLst>
            </a:pPr>
            <a:r>
              <a:rPr lang="tr-TR" sz="2600"/>
              <a:t>Swap windows :</a:t>
            </a:r>
          </a:p>
          <a:p>
            <a:pPr marL="547688" lvl="1" indent="-273050">
              <a:tabLst>
                <a:tab pos="5022850" algn="l"/>
              </a:tabLst>
            </a:pPr>
            <a:r>
              <a:rPr lang="tr-TR" sz="2200" b="1"/>
              <a:t>glutSetWindow ( windowId );	glutPushWindow ( );</a:t>
            </a:r>
          </a:p>
          <a:p>
            <a:pPr marL="547688" lvl="1" indent="-273050">
              <a:tabLst>
                <a:tab pos="5022850" algn="l"/>
              </a:tabLst>
            </a:pPr>
            <a:r>
              <a:rPr lang="tr-TR" sz="2200" b="1"/>
              <a:t>glutSetWindow ( windowId );	glutPopWindow</a:t>
            </a:r>
            <a:r>
              <a:rPr lang="tr-TR" b="1"/>
              <a:t> </a:t>
            </a:r>
            <a:r>
              <a:rPr lang="tr-TR" sz="2200" b="1"/>
              <a:t>( );</a:t>
            </a:r>
            <a:endParaRPr lang="en-US" sz="2200" b="1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525B95D6-277F-406A-9350-8D6C6D7624C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5F541606-78B7-4219-8E09-8FCB28C137C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2354043-B8B6-4D08-8FC4-489AF5FF5A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545F0F5-1EAB-48C0-A899-2482CB7BE7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77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91567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/>
              <a:t>Other GLUT Functions</a:t>
            </a:r>
            <a:endParaRPr lang="en-US"/>
          </a:p>
        </p:txBody>
      </p:sp>
      <p:sp>
        <p:nvSpPr>
          <p:cNvPr id="561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/>
            <a:r>
              <a:rPr lang="tr-TR"/>
              <a:t>Sub-windows</a:t>
            </a:r>
          </a:p>
          <a:p>
            <a:pPr marL="547688" lvl="1" indent="-273050"/>
            <a:r>
              <a:rPr lang="tr-TR" b="1"/>
              <a:t>glutSubWindow( windowId, xpos, ypos, width, height );  // windowId = 1,2,3,...</a:t>
            </a:r>
          </a:p>
          <a:p>
            <a:pPr marL="273050" indent="-273050"/>
            <a:r>
              <a:rPr lang="tr-TR"/>
              <a:t>Selecting cursor type </a:t>
            </a:r>
          </a:p>
          <a:p>
            <a:pPr marL="547688" lvl="1" indent="-273050"/>
            <a:r>
              <a:rPr lang="tr-TR" b="1"/>
              <a:t>glutSetCursor ( shape );</a:t>
            </a:r>
          </a:p>
          <a:p>
            <a:pPr marL="822325" lvl="2"/>
            <a:r>
              <a:rPr lang="tr-TR" b="1">
                <a:solidFill>
                  <a:srgbClr val="FFCC00"/>
                </a:solidFill>
              </a:rPr>
              <a:t>Shapes :</a:t>
            </a:r>
            <a:br>
              <a:rPr lang="tr-TR" b="1">
                <a:solidFill>
                  <a:schemeClr val="tx2"/>
                </a:solidFill>
              </a:rPr>
            </a:br>
            <a:r>
              <a:rPr lang="tr-TR" sz="2600" b="1"/>
              <a:t>GLUT_CURSOR_UP_DOWN</a:t>
            </a:r>
            <a:br>
              <a:rPr lang="tr-TR" sz="2600" b="1"/>
            </a:br>
            <a:r>
              <a:rPr lang="tr-TR" sz="2600" b="1"/>
              <a:t>GLUT_CURSOR_CYCLE</a:t>
            </a:r>
            <a:br>
              <a:rPr lang="tr-TR" sz="2600" b="1"/>
            </a:br>
            <a:r>
              <a:rPr lang="tr-TR" sz="2600" b="1"/>
              <a:t>GLUT_CURSOR_WAIT</a:t>
            </a:r>
            <a:br>
              <a:rPr lang="tr-TR" sz="2600" b="1"/>
            </a:br>
            <a:r>
              <a:rPr lang="tr-TR" sz="2600" b="1"/>
              <a:t>GLUT_CURSOR_DESTROY</a:t>
            </a:r>
            <a:endParaRPr lang="en-US" sz="2600" b="1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68D0E693-E45D-4616-9F6D-179BF4F7F20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79B30C2B-439D-4ACE-9B5E-C8FE170B961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3711262-CCE2-4B8A-B765-73DA94B89D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13F5849-0C00-4419-A611-35241AD7DD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78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150355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/>
              <a:t>Viewing Objects in a GLUT Display Window</a:t>
            </a:r>
            <a:endParaRPr lang="en-US"/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buFontTx/>
              <a:buNone/>
              <a:tabLst>
                <a:tab pos="5022850" algn="l"/>
              </a:tabLst>
            </a:pPr>
            <a:r>
              <a:rPr lang="tr-TR" sz="2600"/>
              <a:t>In the main() :</a:t>
            </a:r>
          </a:p>
          <a:p>
            <a:pPr marL="547688" lvl="1" indent="-273050">
              <a:tabLst>
                <a:tab pos="5022850" algn="l"/>
              </a:tabLst>
            </a:pPr>
            <a:r>
              <a:rPr lang="tr-TR" sz="2200" b="1"/>
              <a:t>glutInit ( &amp;argc, argv ); </a:t>
            </a:r>
            <a:br>
              <a:rPr lang="tr-TR" sz="2200" b="1"/>
            </a:br>
            <a:r>
              <a:rPr lang="tr-TR" sz="2200" b="1"/>
              <a:t>glutInitDisplayPosition ( xpos, ypos );</a:t>
            </a:r>
            <a:br>
              <a:rPr lang="tr-TR" sz="2200" b="1"/>
            </a:br>
            <a:r>
              <a:rPr lang="tr-TR" sz="2200" b="1"/>
              <a:t>glutInitWindowSize ( width, height );</a:t>
            </a:r>
            <a:br>
              <a:rPr lang="tr-TR" sz="2200" b="1"/>
            </a:br>
            <a:r>
              <a:rPr lang="tr-TR" sz="2200" b="1"/>
              <a:t>glutCreateWindow ( “Homework-1” );</a:t>
            </a:r>
            <a:br>
              <a:rPr lang="tr-TR" sz="2200" b="1"/>
            </a:br>
            <a:r>
              <a:rPr lang="tr-TR" sz="2200" b="1"/>
              <a:t>glutInitDisplayMode ( GL_RGB | GL_DOUBLE );</a:t>
            </a:r>
            <a:br>
              <a:rPr lang="tr-TR" sz="2200" b="1"/>
            </a:br>
            <a:r>
              <a:rPr lang="tr-TR" sz="2200" b="1"/>
              <a:t>glutDisplayFunc( myDisplay );</a:t>
            </a:r>
          </a:p>
          <a:p>
            <a:pPr marL="273050" indent="-273050">
              <a:buFontTx/>
              <a:buNone/>
              <a:tabLst>
                <a:tab pos="5022850" algn="l"/>
              </a:tabLst>
            </a:pPr>
            <a:r>
              <a:rPr lang="tr-TR" sz="2600"/>
              <a:t>In Display Function :</a:t>
            </a:r>
          </a:p>
          <a:p>
            <a:pPr marL="547688" lvl="1" indent="-273050">
              <a:tabLst>
                <a:tab pos="5022850" algn="l"/>
              </a:tabLst>
            </a:pPr>
            <a:r>
              <a:rPr lang="tr-TR" sz="2200" b="1"/>
              <a:t>glutSwapBuffers ( ); </a:t>
            </a:r>
            <a:br>
              <a:rPr lang="tr-TR" sz="2200" b="1"/>
            </a:br>
            <a:r>
              <a:rPr lang="tr-TR" sz="2200" b="1"/>
              <a:t>// or glutFlush ( ); for display mode = GL_SINGLE</a:t>
            </a:r>
          </a:p>
          <a:p>
            <a:pPr marL="273050" indent="-273050">
              <a:buFontTx/>
              <a:buNone/>
              <a:tabLst>
                <a:tab pos="5022850" algn="l"/>
              </a:tabLst>
            </a:pPr>
            <a:r>
              <a:rPr lang="tr-TR" sz="2600"/>
              <a:t>Calling display function to repaint the screen :</a:t>
            </a:r>
          </a:p>
          <a:p>
            <a:pPr marL="547688" lvl="1" indent="-273050">
              <a:tabLst>
                <a:tab pos="5022850" algn="l"/>
              </a:tabLst>
            </a:pPr>
            <a:r>
              <a:rPr lang="tr-TR" sz="2200" b="1"/>
              <a:t>glutPostRedisplay ( );</a:t>
            </a: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26961EC8-85EE-4BE9-8814-08353AB68EF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C032416D-3853-455F-AEA3-B16D81C5C59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9534CB3-A0E5-40AF-B4A6-A2776E6636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58F6FA6-9733-41EA-9322-91F5BA0736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79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5896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tr-TR"/>
              <a:t>Other GLUT Functions</a:t>
            </a:r>
            <a:endParaRPr lang="en-US"/>
          </a:p>
        </p:txBody>
      </p:sp>
      <p:sp>
        <p:nvSpPr>
          <p:cNvPr id="563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/>
            <a:r>
              <a:rPr lang="tr-TR"/>
              <a:t>For animated re-displaying</a:t>
            </a:r>
          </a:p>
          <a:p>
            <a:pPr marL="547688" lvl="1" indent="-273050"/>
            <a:r>
              <a:rPr lang="tr-TR" b="1"/>
              <a:t>glutIdleFunction( myIdle );  // See Pong Hw </a:t>
            </a:r>
          </a:p>
          <a:p>
            <a:pPr marL="273050" indent="-273050"/>
            <a:r>
              <a:rPr lang="tr-TR"/>
              <a:t>Getting information about system </a:t>
            </a:r>
          </a:p>
          <a:p>
            <a:pPr marL="547688" lvl="1" indent="-273050"/>
            <a:r>
              <a:rPr lang="tr-TR" b="1"/>
              <a:t>glutGet ( param );</a:t>
            </a:r>
          </a:p>
          <a:p>
            <a:pPr marL="822325" lvl="2"/>
            <a:r>
              <a:rPr lang="tr-TR" b="1">
                <a:solidFill>
                  <a:srgbClr val="FFCC00"/>
                </a:solidFill>
              </a:rPr>
              <a:t>Information parameters :</a:t>
            </a:r>
            <a:br>
              <a:rPr lang="tr-TR" b="1">
                <a:solidFill>
                  <a:schemeClr val="tx2"/>
                </a:solidFill>
              </a:rPr>
            </a:br>
            <a:r>
              <a:rPr lang="tr-TR" sz="2600" b="1"/>
              <a:t>GLUT_WINDOW_WIDTH,</a:t>
            </a:r>
            <a:br>
              <a:rPr lang="tr-TR" sz="2600" b="1"/>
            </a:br>
            <a:r>
              <a:rPr lang="tr-TR" sz="2600" b="1"/>
              <a:t>GLUT_WINDOW_HEIGHT, etc.</a:t>
            </a:r>
            <a:br>
              <a:rPr lang="tr-TR" sz="2600" b="1"/>
            </a:br>
            <a:endParaRPr lang="en-US" sz="2600" b="1"/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281CA049-F871-46F6-967C-3FB2D0FADEF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90991C37-0C5D-439E-B68B-C7B2A1B548B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96985B3-D025-41FE-8E82-ED93DF426D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423C32A-DDCB-453D-AE0C-782A7ECCF6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80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9644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/>
              <a:t>Using GLUT Menus: Example</a:t>
            </a:r>
            <a:r>
              <a:rPr lang="tr-TR"/>
              <a:t> </a:t>
            </a:r>
            <a:r>
              <a:rPr lang="en-US"/>
              <a:t>[1/2]</a:t>
            </a:r>
          </a:p>
        </p:txBody>
      </p:sp>
      <p:sp>
        <p:nvSpPr>
          <p:cNvPr id="564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/>
            <a:r>
              <a:rPr lang="en-US" sz="2800"/>
              <a:t>The following is called in function </a:t>
            </a:r>
            <a:r>
              <a:rPr lang="en-US" sz="2800">
                <a:latin typeface="Courier New" pitchFamily="49" charset="0"/>
              </a:rPr>
              <a:t>init</a:t>
            </a:r>
            <a:r>
              <a:rPr lang="en-US" sz="2800"/>
              <a:t>.</a:t>
            </a:r>
          </a:p>
          <a:p>
            <a:pPr marL="273050" indent="-273050">
              <a:buFontTx/>
              <a:buNone/>
            </a:pP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void make_main_menu()</a:t>
            </a:r>
            <a:r>
              <a:rPr lang="tr-TR" sz="240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{</a:t>
            </a:r>
            <a:br>
              <a:rPr lang="tr-TR" sz="240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glutCreateMenu(handle_main_menu);   glutAddMenuEntry("Toggle eye color", 1);   glutAddMenuEntry("Toggle mouth motion", 2);   glutAddMenuEntry("Quit", 3); glutAttachMenu(GLUT_RIGHT_BUTTON);</a:t>
            </a:r>
            <a:br>
              <a:rPr lang="tr-TR" sz="240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}</a:t>
            </a:r>
          </a:p>
          <a:p>
            <a:pPr marL="273050" indent="-273050"/>
            <a:r>
              <a:rPr lang="en-US" sz="2800"/>
              <a:t>Value passed to handler callback can be the same for multiple entries.</a:t>
            </a: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1CF1A2E6-7520-4A6D-A0C7-D258ED41CAE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4A60C892-E18E-4E4C-934F-7CDF082B71F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55B71B4-6756-4381-944A-C80A341653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3ADA86-3086-4785-A727-C73A36470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81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795031"/>
      </p:ext>
    </p:extLst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en-US"/>
              <a:t>Using GLUT Menus:</a:t>
            </a:r>
            <a:r>
              <a:rPr lang="tr-TR"/>
              <a:t> </a:t>
            </a:r>
            <a:r>
              <a:rPr lang="en-US"/>
              <a:t>Example [2/2]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8175"/>
            <a:ext cx="8201025" cy="4090988"/>
          </a:xfrm>
        </p:spPr>
        <p:txBody>
          <a:bodyPr/>
          <a:lstStyle/>
          <a:p>
            <a:pPr marL="273050" indent="-273050">
              <a:lnSpc>
                <a:spcPct val="90000"/>
              </a:lnSpc>
            </a:pPr>
            <a:r>
              <a:rPr lang="en-US" sz="2800"/>
              <a:t>Here is part of the handler callback function</a:t>
            </a:r>
          </a:p>
          <a:p>
            <a:pPr marL="273050" indent="-273050">
              <a:lnSpc>
                <a:spcPct val="90000"/>
              </a:lnSpc>
              <a:buFontTx/>
              <a:buNone/>
            </a:pP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void handle_main_menu(int value)</a:t>
            </a:r>
            <a:r>
              <a:rPr lang="tr-TR" sz="240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{</a:t>
            </a:r>
            <a:br>
              <a:rPr lang="tr-TR" sz="240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switch (value)</a:t>
            </a:r>
            <a:r>
              <a:rPr lang="tr-TR" sz="2400">
                <a:solidFill>
                  <a:schemeClr val="tx2"/>
                </a:solidFill>
                <a:latin typeface="Courier New" pitchFamily="49" charset="0"/>
              </a:rPr>
              <a:t> </a:t>
            </a: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{</a:t>
            </a:r>
            <a:br>
              <a:rPr lang="tr-TR" sz="240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case 1:   // Toggle eye color</a:t>
            </a:r>
            <a:br>
              <a:rPr lang="tr-TR" sz="2400">
                <a:solidFill>
                  <a:schemeClr val="tx2"/>
                </a:solidFill>
                <a:latin typeface="Courier New" pitchFamily="49" charset="0"/>
              </a:rPr>
            </a:br>
            <a:r>
              <a:rPr lang="tr-TR" sz="240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blueeyes = !blueeyes;</a:t>
            </a:r>
            <a:br>
              <a:rPr lang="tr-TR" sz="2400">
                <a:solidFill>
                  <a:schemeClr val="tx2"/>
                </a:solidFill>
                <a:latin typeface="Courier New" pitchFamily="49" charset="0"/>
              </a:rPr>
            </a:br>
            <a:r>
              <a:rPr lang="tr-TR" sz="240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glutPostRedisplay();</a:t>
            </a:r>
            <a:br>
              <a:rPr lang="tr-TR" sz="240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break;</a:t>
            </a:r>
            <a:br>
              <a:rPr lang="tr-TR" sz="240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sz="2400">
                <a:solidFill>
                  <a:schemeClr val="tx2"/>
                </a:solidFill>
              </a:rPr>
              <a:t>…</a:t>
            </a:r>
          </a:p>
          <a:p>
            <a:pPr marL="273050" indent="-273050">
              <a:lnSpc>
                <a:spcPct val="90000"/>
              </a:lnSpc>
              <a:buFontTx/>
              <a:buNone/>
            </a:pP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  case 3:   // Quit</a:t>
            </a:r>
            <a:br>
              <a:rPr lang="tr-TR" sz="2400">
                <a:solidFill>
                  <a:schemeClr val="tx2"/>
                </a:solidFill>
                <a:latin typeface="Courier New" pitchFamily="49" charset="0"/>
              </a:rPr>
            </a:br>
            <a:r>
              <a:rPr lang="tr-TR" sz="2400">
                <a:solidFill>
                  <a:schemeClr val="tx2"/>
                </a:solidFill>
                <a:latin typeface="Courier New" pitchFamily="49" charset="0"/>
              </a:rPr>
              <a:t>	</a:t>
            </a: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exit(0);</a:t>
            </a:r>
            <a:br>
              <a:rPr lang="tr-TR" sz="240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sz="2400">
                <a:solidFill>
                  <a:schemeClr val="tx2"/>
                </a:solidFill>
                <a:latin typeface="Courier New" pitchFamily="49" charset="0"/>
              </a:rPr>
              <a:t>break;     </a:t>
            </a:r>
            <a:endParaRPr lang="en-US" sz="2400">
              <a:solidFill>
                <a:schemeClr val="tx2"/>
              </a:solidFill>
            </a:endParaRPr>
          </a:p>
          <a:p>
            <a:pPr marL="273050" indent="-273050">
              <a:lnSpc>
                <a:spcPct val="90000"/>
              </a:lnSpc>
            </a:pPr>
            <a:r>
              <a:rPr lang="en-US" sz="2800"/>
              <a:t>Menu handlers, like keyboard functions, typically consist of one </a:t>
            </a:r>
            <a:r>
              <a:rPr lang="en-US" sz="2800">
                <a:latin typeface="Courier New" pitchFamily="49" charset="0"/>
              </a:rPr>
              <a:t>switch</a:t>
            </a:r>
            <a:r>
              <a:rPr lang="en-US" sz="2800"/>
              <a:t> statement.</a:t>
            </a: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351E0F8A-62F4-48C8-AFF0-3572ED773BC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9">
            <a:extLst>
              <a:ext uri="{FF2B5EF4-FFF2-40B4-BE49-F238E27FC236}">
                <a16:creationId xmlns:a16="http://schemas.microsoft.com/office/drawing/2014/main" id="{681FC841-A9EF-4B3D-979A-45B3D9B82CE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B71F54D-34A4-4B2A-8272-3AB80383EA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2D Viewing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CD46DE4-A335-4116-A2F1-F7FC7E0E59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54BC2-F888-44AB-98D5-27617C40A2DF}" type="slidenum">
              <a:rPr lang="en-US" altLang="en-US" smtClean="0"/>
              <a:pPr>
                <a:defRPr/>
              </a:pPr>
              <a:t>82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1456869"/>
      </p:ext>
    </p:extLst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CustomShape 1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5" name="CustomShape 2"/>
          <p:cNvSpPr/>
          <p:nvPr/>
        </p:nvSpPr>
        <p:spPr>
          <a:xfrm>
            <a:off x="460080" y="380880"/>
            <a:ext cx="75430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200" b="0" strike="noStrike" spc="-1">
                <a:solidFill>
                  <a:srgbClr val="262626"/>
                </a:solidFill>
                <a:latin typeface="Times New Roman"/>
                <a:ea typeface="DejaVu Sans"/>
              </a:rPr>
              <a:t>Next Lecture</a:t>
            </a:r>
            <a:endParaRPr lang="de-DE" sz="3200" b="0" strike="noStrike" spc="-1">
              <a:latin typeface="Arial"/>
            </a:endParaRPr>
          </a:p>
        </p:txBody>
      </p:sp>
      <p:sp>
        <p:nvSpPr>
          <p:cNvPr id="1426" name="CustomShape 3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7" name="CustomShape 4"/>
          <p:cNvSpPr/>
          <p:nvPr/>
        </p:nvSpPr>
        <p:spPr>
          <a:xfrm>
            <a:off x="460440" y="2438280"/>
            <a:ext cx="8530560" cy="7399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r>
              <a:rPr lang="tr-TR" sz="3200" spc="-1" dirty="0">
                <a:solidFill>
                  <a:srgbClr val="333333"/>
                </a:solidFill>
                <a:latin typeface="Times New Roman"/>
              </a:rPr>
              <a:t>3D Viewing</a:t>
            </a: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endParaRPr lang="de-DE" sz="3200" spc="-1" dirty="0">
              <a:solidFill>
                <a:srgbClr val="333333"/>
              </a:solidFill>
              <a:latin typeface="Times New Roman"/>
            </a:endParaRPr>
          </a:p>
        </p:txBody>
      </p:sp>
      <p:sp>
        <p:nvSpPr>
          <p:cNvPr id="1428" name="CustomShape 5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F3C3B2F-F0CD-4985-8515-AD49FB7B0D8E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83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29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0" name="Grafik 10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pic>
        <p:nvPicPr>
          <p:cNvPr id="1431" name="Grafik 8"/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2" name="Grafik 9"/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CustomShape 1"/>
          <p:cNvSpPr/>
          <p:nvPr/>
        </p:nvSpPr>
        <p:spPr>
          <a:xfrm>
            <a:off x="457200" y="277920"/>
            <a:ext cx="822888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4200" b="0" strike="noStrike" spc="-1">
                <a:solidFill>
                  <a:srgbClr val="0B0506"/>
                </a:solidFill>
                <a:latin typeface="Arial"/>
              </a:rPr>
              <a:t>References</a:t>
            </a:r>
            <a:endParaRPr lang="de-DE" sz="4200" b="0" strike="noStrike" spc="-1">
              <a:latin typeface="Arial"/>
            </a:endParaRPr>
          </a:p>
        </p:txBody>
      </p:sp>
      <p:sp>
        <p:nvSpPr>
          <p:cNvPr id="1434" name="CustomShape 2"/>
          <p:cNvSpPr/>
          <p:nvPr/>
        </p:nvSpPr>
        <p:spPr>
          <a:xfrm>
            <a:off x="228600" y="1203840"/>
            <a:ext cx="8762400" cy="557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Donald Hearn, M. Pauline Baker, Warren R.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Carithers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, “Computer Graphics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with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OpenGL, 4th Edition”; Pearson, 2011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Sumanta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Guha, “Computer Graphics Through OpenGL: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From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Theory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to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Experiments”, CRC Press, 2010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8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Edward Angel, “Interactive Computer Graphics. A Top-Down Approach </a:t>
            </a:r>
            <a:r>
              <a:rPr lang="de-DE" sz="2900" b="0" strike="noStrike" spc="-1" dirty="0" err="1">
                <a:solidFill>
                  <a:srgbClr val="003399"/>
                </a:solidFill>
                <a:latin typeface="Arial"/>
              </a:rPr>
              <a:t>Using</a:t>
            </a: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 OpenGL”, Addison-Wesley, 2005</a:t>
            </a:r>
            <a:endParaRPr lang="de-DE" sz="2900" b="0" strike="noStrike" spc="-1" dirty="0">
              <a:latin typeface="Arial"/>
            </a:endParaRPr>
          </a:p>
        </p:txBody>
      </p:sp>
      <p:sp>
        <p:nvSpPr>
          <p:cNvPr id="1435" name="CustomShape 3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D925B17-792F-4A37-814B-2B19E8163974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84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36" name="Grafik 5"/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7" name="Grafik 6"/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2732</Words>
  <Application>Microsoft Office PowerPoint</Application>
  <PresentationFormat>Bildschirmpräsentation (4:3)</PresentationFormat>
  <Paragraphs>680</Paragraphs>
  <Slides>84</Slides>
  <Notes>14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14</vt:i4>
      </vt:variant>
      <vt:variant>
        <vt:lpstr>Design</vt:lpstr>
      </vt:variant>
      <vt:variant>
        <vt:i4>4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84</vt:i4>
      </vt:variant>
    </vt:vector>
  </HeadingPairs>
  <TitlesOfParts>
    <vt:vector size="104" baseType="lpstr">
      <vt:lpstr>Arial</vt:lpstr>
      <vt:lpstr>Arial Black</vt:lpstr>
      <vt:lpstr>Arial Narrow</vt:lpstr>
      <vt:lpstr>Comic Sans MS</vt:lpstr>
      <vt:lpstr>Courier New</vt:lpstr>
      <vt:lpstr>Garamond</vt:lpstr>
      <vt:lpstr>Helvetica</vt:lpstr>
      <vt:lpstr>Helvetica-Narrow</vt:lpstr>
      <vt:lpstr>Monotype Sorts</vt:lpstr>
      <vt:lpstr>Symbol</vt:lpstr>
      <vt:lpstr>Tahoma</vt:lpstr>
      <vt:lpstr>Times New Roman</vt:lpstr>
      <vt:lpstr>Verdana</vt:lpstr>
      <vt:lpstr>Wingdings</vt:lpstr>
      <vt:lpstr>Office Theme</vt:lpstr>
      <vt:lpstr>Office Theme</vt:lpstr>
      <vt:lpstr>Office Theme</vt:lpstr>
      <vt:lpstr>2_Edge</vt:lpstr>
      <vt:lpstr>Formel</vt:lpstr>
      <vt:lpstr>Clip</vt:lpstr>
      <vt:lpstr>PowerPoint-Präsentation</vt:lpstr>
      <vt:lpstr>Objectives</vt:lpstr>
      <vt:lpstr>2D Viewing</vt:lpstr>
      <vt:lpstr>2D Viewing (cont.)</vt:lpstr>
      <vt:lpstr>2D Viewing (cont.)</vt:lpstr>
      <vt:lpstr>2D Viewing (cont.)</vt:lpstr>
      <vt:lpstr>2D Viewing (cont.)</vt:lpstr>
      <vt:lpstr>2D Viewing (cont.)</vt:lpstr>
      <vt:lpstr>2D Viewing Pipeline</vt:lpstr>
      <vt:lpstr>2D Viewing Pipeline (cont.)</vt:lpstr>
      <vt:lpstr>Viewing coordinate reference system</vt:lpstr>
      <vt:lpstr>Viewing coordinate reference system (cont.)</vt:lpstr>
      <vt:lpstr>Viewing coordinate reference system (cont.)</vt:lpstr>
      <vt:lpstr>World-Coordinate Clipping Window</vt:lpstr>
      <vt:lpstr>Window-to-viewport coordinate transformation</vt:lpstr>
      <vt:lpstr>Normalization and Viewport Transformations</vt:lpstr>
      <vt:lpstr>Mapping the Clipping Window into a Normalized Window</vt:lpstr>
      <vt:lpstr>Mapping the Clipping Window into a Normalized Window</vt:lpstr>
      <vt:lpstr>Mapping the Clipping Window into a Normalized Window</vt:lpstr>
      <vt:lpstr>World Coordinates to Viewport Coordinates</vt:lpstr>
      <vt:lpstr>2D Viewing Transformation Pipeline</vt:lpstr>
      <vt:lpstr>OpenGL 2D viewing functions</vt:lpstr>
      <vt:lpstr>OpenGL 2D viewing functions (cont.)</vt:lpstr>
      <vt:lpstr>OpenGL 2D viewing program example</vt:lpstr>
      <vt:lpstr>Clipping</vt:lpstr>
      <vt:lpstr>Clipping (cont.)</vt:lpstr>
      <vt:lpstr>Why WorldCamera before clipping?</vt:lpstr>
      <vt:lpstr>Clip to what?</vt:lpstr>
      <vt:lpstr>Why Clip?</vt:lpstr>
      <vt:lpstr>Clipping</vt:lpstr>
      <vt:lpstr>Trivial Accepts </vt:lpstr>
      <vt:lpstr>Trivial Rejects</vt:lpstr>
      <vt:lpstr>Clipping Lines to Viewport</vt:lpstr>
      <vt:lpstr>2D Point Clipping</vt:lpstr>
      <vt:lpstr>Cohen-Sutherland Line Clipping</vt:lpstr>
      <vt:lpstr>Cohen-Sutherland Line Clipping (cont.)</vt:lpstr>
      <vt:lpstr>PowerPoint-Präsentation</vt:lpstr>
      <vt:lpstr>PowerPoint-Präsentation</vt:lpstr>
      <vt:lpstr>PowerPoint-Präsentation</vt:lpstr>
      <vt:lpstr>Other Line Clipping Algorithms</vt:lpstr>
      <vt:lpstr>Clipping Polygons</vt:lpstr>
      <vt:lpstr>Why Is Clipping Hard?</vt:lpstr>
      <vt:lpstr>Why Is Clipping Hard? (cont.)</vt:lpstr>
      <vt:lpstr>Sutherland-Hodgman Clipping</vt:lpstr>
      <vt:lpstr>Sutherland-Hodgman Clipping (cont.)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Sutherland-Hodgeman Clipping (cont.)</vt:lpstr>
      <vt:lpstr>Sutherland-Hodgman Clipping: The Algorithm</vt:lpstr>
      <vt:lpstr>Example: Sutherland-Hodgman Clipping</vt:lpstr>
      <vt:lpstr>Example: Sutherland-Hodgman Clipping (cont.)</vt:lpstr>
      <vt:lpstr>Finding Line-Plane Intersections</vt:lpstr>
      <vt:lpstr>Finding Line-Plane Intersections (cont.)</vt:lpstr>
      <vt:lpstr>Other Polygon Clipping Algorithms</vt:lpstr>
      <vt:lpstr>Curve and Text Clipping</vt:lpstr>
      <vt:lpstr>Curve and Text Clipping (cont.)</vt:lpstr>
      <vt:lpstr>Curve and Text Clipping (cont.)</vt:lpstr>
      <vt:lpstr>Curve and Text Clipping (cont.)</vt:lpstr>
      <vt:lpstr>Curve and Text Clipping (cont.)</vt:lpstr>
      <vt:lpstr>Curve and Text Clipping (cont.)</vt:lpstr>
      <vt:lpstr>Two Dimensional Viewing in OpenGL  Extra Slides </vt:lpstr>
      <vt:lpstr>Libraries</vt:lpstr>
      <vt:lpstr>OpenGL Projection Mode :</vt:lpstr>
      <vt:lpstr>GLU Clipping-Window Function</vt:lpstr>
      <vt:lpstr>OpenGL Viewport Function</vt:lpstr>
      <vt:lpstr>3D Viewing Example</vt:lpstr>
      <vt:lpstr>3D Viewing Example cont.</vt:lpstr>
      <vt:lpstr>Viewing Transformation</vt:lpstr>
      <vt:lpstr>Creating a GLUT Display Window </vt:lpstr>
      <vt:lpstr>GLUT Display-Window Identifier</vt:lpstr>
      <vt:lpstr>Relocating and Resizing  a GLUT Display Window </vt:lpstr>
      <vt:lpstr>Managing Multiple GLUT Display Windows</vt:lpstr>
      <vt:lpstr>Other GLUT Functions</vt:lpstr>
      <vt:lpstr>Viewing Objects in a GLUT Display Window</vt:lpstr>
      <vt:lpstr>Other GLUT Functions</vt:lpstr>
      <vt:lpstr>Using GLUT Menus: Example [1/2]</vt:lpstr>
      <vt:lpstr>Using GLUT Menus: Example [2/2]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Mohmaed</dc:creator>
  <dc:description/>
  <cp:lastModifiedBy>Samsun</cp:lastModifiedBy>
  <cp:revision>522</cp:revision>
  <dcterms:created xsi:type="dcterms:W3CDTF">2006-08-16T00:00:00Z</dcterms:created>
  <dcterms:modified xsi:type="dcterms:W3CDTF">2018-12-14T09:43:24Z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149</vt:i4>
  </property>
</Properties>
</file>