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648" r:id="rId2"/>
    <p:sldId id="806" r:id="rId3"/>
    <p:sldId id="975" r:id="rId4"/>
    <p:sldId id="976" r:id="rId5"/>
    <p:sldId id="977" r:id="rId6"/>
    <p:sldId id="978" r:id="rId7"/>
    <p:sldId id="979" r:id="rId8"/>
    <p:sldId id="980" r:id="rId9"/>
    <p:sldId id="981" r:id="rId10"/>
    <p:sldId id="982" r:id="rId11"/>
    <p:sldId id="983" r:id="rId12"/>
    <p:sldId id="984" r:id="rId13"/>
    <p:sldId id="985" r:id="rId14"/>
    <p:sldId id="986" r:id="rId15"/>
    <p:sldId id="987" r:id="rId16"/>
    <p:sldId id="988" r:id="rId17"/>
    <p:sldId id="989" r:id="rId18"/>
    <p:sldId id="990" r:id="rId19"/>
    <p:sldId id="991" r:id="rId20"/>
    <p:sldId id="992" r:id="rId21"/>
    <p:sldId id="993" r:id="rId22"/>
    <p:sldId id="994" r:id="rId23"/>
    <p:sldId id="995" r:id="rId24"/>
    <p:sldId id="996" r:id="rId25"/>
    <p:sldId id="997" r:id="rId26"/>
    <p:sldId id="998" r:id="rId27"/>
    <p:sldId id="999" r:id="rId28"/>
    <p:sldId id="1000" r:id="rId29"/>
    <p:sldId id="1001" r:id="rId30"/>
    <p:sldId id="1002" r:id="rId31"/>
    <p:sldId id="1003" r:id="rId32"/>
    <p:sldId id="1004" r:id="rId33"/>
    <p:sldId id="1005" r:id="rId34"/>
    <p:sldId id="1006" r:id="rId35"/>
    <p:sldId id="796" r:id="rId36"/>
    <p:sldId id="797" r:id="rId3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#8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Support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334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Learn </a:t>
            </a:r>
            <a:r>
              <a:rPr lang="en-US" sz="2800" dirty="0" smtClean="0"/>
              <a:t>how HCI helps the programmer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</a:t>
            </a:r>
            <a:r>
              <a:rPr lang="en-US" sz="2800" dirty="0" smtClean="0"/>
              <a:t>elements, role and architecture of windowing systems  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Appreciate </a:t>
            </a:r>
            <a:r>
              <a:rPr lang="en-US" sz="2800" dirty="0" err="1" smtClean="0"/>
              <a:t>Seeheim</a:t>
            </a:r>
            <a:r>
              <a:rPr lang="en-US" sz="2800" dirty="0" smtClean="0"/>
              <a:t>, MVC and PAC Model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Implementation support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programming tools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levels of services for programmers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windowing systems 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core support for separate and simultaneous user-system activity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programming the application and control of dialogue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interaction toolkits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bring programming closer to level of user perception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user interface management systems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controls relationship between presentation and functionality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23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Introduction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How does HCI affect of the programmer?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Advances in coding have elevated programming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hardware specific</a:t>
            </a:r>
            <a:br>
              <a:rPr lang="en-GB" altLang="de-DE" sz="2000"/>
            </a:br>
            <a:r>
              <a:rPr lang="en-GB" altLang="de-DE" sz="2000"/>
              <a:t>		</a:t>
            </a:r>
            <a:r>
              <a:rPr lang="en-GB" altLang="de-DE" sz="2000">
                <a:sym typeface="Symbol" panose="05050102010706020507" pitchFamily="18" charset="2"/>
              </a:rPr>
              <a:t></a:t>
            </a:r>
            <a:r>
              <a:rPr lang="en-GB" altLang="de-DE" sz="2000"/>
              <a:t>     interaction-technique specific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Layers of development tools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windowing systems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interaction toolkits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user interface management systems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74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Elements of windowing systems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Device independence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programming the abstract terminal device drivers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image models for output and (partially) input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pixels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PostScript  (MacOS X, NextStep)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Graphical Kernel System (GKS)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Programmers' Hierarchical Interface to Graphics (PHIGS)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Resource sharing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achieving simultaneity of user tasks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window system supports independent processes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altLang="de-DE" sz="2000"/>
              <a:t>isolation of individual applications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6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roles of a windowing system </a:t>
            </a: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63700"/>
            <a:ext cx="440055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4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Architectures of windowing systems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6700" indent="-266700">
              <a:lnSpc>
                <a:spcPct val="90000"/>
              </a:lnSpc>
              <a:buFontTx/>
              <a:buNone/>
            </a:pPr>
            <a:r>
              <a:rPr lang="en-GB" altLang="de-DE" sz="2000"/>
              <a:t>three possible software architectures</a:t>
            </a:r>
          </a:p>
          <a:p>
            <a:pPr marL="762000" lvl="1" indent="-292100">
              <a:lnSpc>
                <a:spcPct val="90000"/>
              </a:lnSpc>
            </a:pPr>
            <a:r>
              <a:rPr lang="en-GB" altLang="de-DE" sz="1800"/>
              <a:t>all assume device driver is separate</a:t>
            </a:r>
          </a:p>
          <a:p>
            <a:pPr marL="762000" lvl="1" indent="-292100">
              <a:lnSpc>
                <a:spcPct val="90000"/>
              </a:lnSpc>
            </a:pPr>
            <a:r>
              <a:rPr lang="en-GB" altLang="de-DE" sz="1800"/>
              <a:t>differ in how multiple application management is implemented</a:t>
            </a:r>
            <a:endParaRPr lang="en-GB" altLang="de-DE" sz="2000"/>
          </a:p>
          <a:p>
            <a:pPr marL="266700" indent="-266700">
              <a:lnSpc>
                <a:spcPct val="90000"/>
              </a:lnSpc>
            </a:pPr>
            <a:endParaRPr lang="en-GB" altLang="de-DE" sz="1000"/>
          </a:p>
          <a:p>
            <a:pPr marL="266700" indent="-266700">
              <a:lnSpc>
                <a:spcPct val="90000"/>
              </a:lnSpc>
              <a:buFontTx/>
              <a:buNone/>
            </a:pPr>
            <a:r>
              <a:rPr lang="en-GB" altLang="de-DE" sz="2000"/>
              <a:t>1. each application manages all processes</a:t>
            </a:r>
          </a:p>
          <a:p>
            <a:pPr marL="762000" lvl="1" indent="-292100">
              <a:lnSpc>
                <a:spcPct val="90000"/>
              </a:lnSpc>
            </a:pPr>
            <a:r>
              <a:rPr lang="en-GB" altLang="de-DE" sz="1800"/>
              <a:t>everyone worries about synchronization</a:t>
            </a:r>
          </a:p>
          <a:p>
            <a:pPr marL="762000" lvl="1" indent="-292100">
              <a:lnSpc>
                <a:spcPct val="90000"/>
              </a:lnSpc>
            </a:pPr>
            <a:r>
              <a:rPr lang="en-GB" altLang="de-DE" sz="1800"/>
              <a:t>reduces portability of applications</a:t>
            </a:r>
          </a:p>
          <a:p>
            <a:pPr marL="762000" lvl="1" indent="-292100">
              <a:lnSpc>
                <a:spcPct val="90000"/>
              </a:lnSpc>
            </a:pPr>
            <a:endParaRPr lang="en-GB" altLang="de-DE" sz="1000"/>
          </a:p>
          <a:p>
            <a:pPr marL="266700" indent="-266700">
              <a:lnSpc>
                <a:spcPct val="90000"/>
              </a:lnSpc>
              <a:buFontTx/>
              <a:buNone/>
            </a:pPr>
            <a:r>
              <a:rPr lang="en-GB" altLang="de-DE" sz="2000"/>
              <a:t>2. management role within kernel of operating system</a:t>
            </a:r>
          </a:p>
          <a:p>
            <a:pPr marL="762000" lvl="1" indent="-292100">
              <a:lnSpc>
                <a:spcPct val="90000"/>
              </a:lnSpc>
            </a:pPr>
            <a:r>
              <a:rPr lang="en-GB" altLang="de-DE" sz="1800"/>
              <a:t>applications tied to operating system</a:t>
            </a:r>
          </a:p>
          <a:p>
            <a:pPr marL="762000" lvl="1" indent="-292100">
              <a:lnSpc>
                <a:spcPct val="90000"/>
              </a:lnSpc>
            </a:pPr>
            <a:endParaRPr lang="en-GB" altLang="de-DE" sz="1000"/>
          </a:p>
          <a:p>
            <a:pPr marL="266700" indent="-266700">
              <a:lnSpc>
                <a:spcPct val="90000"/>
              </a:lnSpc>
              <a:buFontTx/>
              <a:buNone/>
            </a:pPr>
            <a:r>
              <a:rPr lang="en-GB" altLang="de-DE" sz="2000"/>
              <a:t>3. management role as separate application</a:t>
            </a:r>
            <a:br>
              <a:rPr lang="en-GB" altLang="de-DE" sz="2000"/>
            </a:br>
            <a:r>
              <a:rPr lang="en-GB" altLang="de-DE" sz="2000"/>
              <a:t>	maximum portability</a:t>
            </a:r>
          </a:p>
          <a:p>
            <a:pPr marL="266700" indent="-266700"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9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client-server architecture 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1752600"/>
            <a:ext cx="470058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5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Windows architecture</a:t>
            </a:r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16125"/>
            <a:ext cx="632460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36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X Windows architecture (ctd)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pixel imaging model with some pointing mechanism</a:t>
            </a:r>
          </a:p>
          <a:p>
            <a:endParaRPr lang="en-GB" altLang="de-DE" sz="2400"/>
          </a:p>
          <a:p>
            <a:r>
              <a:rPr lang="en-GB" altLang="de-DE" sz="2400"/>
              <a:t>X protocol defines server-client communication</a:t>
            </a:r>
          </a:p>
          <a:p>
            <a:endParaRPr lang="en-GB" altLang="de-DE" sz="2400"/>
          </a:p>
          <a:p>
            <a:r>
              <a:rPr lang="en-GB" altLang="de-DE" sz="2400"/>
              <a:t>separate window manager client enforces policies for input/output:</a:t>
            </a:r>
          </a:p>
          <a:p>
            <a:pPr lvl="1"/>
            <a:r>
              <a:rPr lang="en-GB" altLang="de-DE" sz="2000"/>
              <a:t>how to change input focus</a:t>
            </a:r>
          </a:p>
          <a:p>
            <a:pPr lvl="1"/>
            <a:r>
              <a:rPr lang="en-GB" altLang="de-DE" sz="2000"/>
              <a:t>tiled vs. overlapping windows</a:t>
            </a:r>
          </a:p>
          <a:p>
            <a:pPr lvl="1"/>
            <a:r>
              <a:rPr lang="en-GB" altLang="de-DE" sz="2000"/>
              <a:t>inter-client data transfer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82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5111750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de-DE" sz="2800"/>
              <a:t>Programming the application - 1</a:t>
            </a:r>
            <a:r>
              <a:rPr lang="en-GB" altLang="de-DE"/>
              <a:t/>
            </a:r>
            <a:br>
              <a:rPr lang="en-GB" altLang="de-DE"/>
            </a:br>
            <a:r>
              <a:rPr lang="en-GB" altLang="de-DE"/>
              <a:t>read-evaluation loop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48200" y="3581400"/>
            <a:ext cx="3429000" cy="2819400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 b="1">
                <a:latin typeface="Courier New" panose="02070309020205020404" pitchFamily="49" charset="0"/>
              </a:rPr>
              <a:t>repeat</a:t>
            </a:r>
            <a:endParaRPr lang="en-GB" altLang="de-DE" sz="1400">
              <a:latin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read-event(myevent)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</a:t>
            </a:r>
            <a:r>
              <a:rPr lang="en-GB" altLang="de-DE" sz="1400" b="1">
                <a:latin typeface="Courier New" panose="02070309020205020404" pitchFamily="49" charset="0"/>
              </a:rPr>
              <a:t>case</a:t>
            </a:r>
            <a:r>
              <a:rPr lang="en-GB" altLang="de-DE" sz="1400">
                <a:latin typeface="Courier New" panose="02070309020205020404" pitchFamily="49" charset="0"/>
              </a:rPr>
              <a:t> myevent.type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type_1: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	</a:t>
            </a:r>
            <a:r>
              <a:rPr lang="en-GB" altLang="de-DE" sz="1400" i="1">
                <a:latin typeface="Courier New" panose="02070309020205020404" pitchFamily="49" charset="0"/>
              </a:rPr>
              <a:t>do type_1 processing</a:t>
            </a:r>
            <a:endParaRPr lang="en-GB" altLang="de-DE" sz="1400">
              <a:latin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type_2: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	</a:t>
            </a:r>
            <a:r>
              <a:rPr lang="en-GB" altLang="de-DE" sz="1400" i="1">
                <a:latin typeface="Courier New" panose="02070309020205020404" pitchFamily="49" charset="0"/>
              </a:rPr>
              <a:t>do type_2 processing</a:t>
            </a:r>
            <a:endParaRPr lang="en-GB" altLang="de-DE" sz="1400">
              <a:latin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...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type_n: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	</a:t>
            </a:r>
            <a:r>
              <a:rPr lang="en-GB" altLang="de-DE" sz="1400" i="1">
                <a:latin typeface="Courier New" panose="02070309020205020404" pitchFamily="49" charset="0"/>
              </a:rPr>
              <a:t>do type_n processing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</a:t>
            </a:r>
            <a:r>
              <a:rPr lang="en-GB" altLang="de-DE" sz="1400" b="1">
                <a:latin typeface="Courier New" panose="02070309020205020404" pitchFamily="49" charset="0"/>
              </a:rPr>
              <a:t>end case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 b="1">
                <a:latin typeface="Courier New" panose="02070309020205020404" pitchFamily="49" charset="0"/>
              </a:rPr>
              <a:t>end repeat</a:t>
            </a:r>
            <a:endParaRPr lang="en-GB" altLang="de-DE" sz="1400">
              <a:latin typeface="Courier New" panose="02070309020205020404" pitchFamily="49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9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de-DE" sz="2800"/>
              <a:t>Programming the application - 1</a:t>
            </a:r>
            <a:r>
              <a:rPr lang="en-GB" altLang="de-DE"/>
              <a:t/>
            </a:r>
            <a:br>
              <a:rPr lang="en-GB" altLang="de-DE"/>
            </a:br>
            <a:r>
              <a:rPr lang="en-GB" altLang="de-DE"/>
              <a:t>notification-based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191000" cy="41148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 b="1">
                <a:latin typeface="Courier New" panose="02070309020205020404" pitchFamily="49" charset="0"/>
              </a:rPr>
              <a:t>void </a:t>
            </a:r>
            <a:r>
              <a:rPr lang="en-GB" altLang="de-DE" sz="1400">
                <a:latin typeface="Courier New" panose="02070309020205020404" pitchFamily="49" charset="0"/>
              </a:rPr>
              <a:t>main(String[] args)</a:t>
            </a:r>
            <a:r>
              <a:rPr lang="en-GB" altLang="de-DE" sz="1400" b="1">
                <a:latin typeface="Courier New" panose="02070309020205020404" pitchFamily="49" charset="0"/>
              </a:rPr>
              <a:t> </a:t>
            </a:r>
            <a:r>
              <a:rPr lang="en-GB" altLang="de-DE" sz="1400">
                <a:latin typeface="Courier New" panose="02070309020205020404" pitchFamily="49" charset="0"/>
              </a:rPr>
              <a:t>{	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Menu menu = new Menu();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menu.setOption(“Save”);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menu.setOption(“Quit”);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menu.setAction(“Save”,mySave)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menu.setAction(“Quit”,myQuit)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	...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endParaRPr lang="en-GB" altLang="de-DE" sz="1400">
              <a:latin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 b="1">
                <a:latin typeface="Courier New" panose="02070309020205020404" pitchFamily="49" charset="0"/>
              </a:rPr>
              <a:t>int</a:t>
            </a:r>
            <a:r>
              <a:rPr lang="en-GB" altLang="de-DE" sz="1400">
                <a:latin typeface="Courier New" panose="02070309020205020404" pitchFamily="49" charset="0"/>
              </a:rPr>
              <a:t> mySave(Event e) {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//	</a:t>
            </a:r>
            <a:r>
              <a:rPr lang="en-GB" altLang="de-DE" sz="1400" i="1">
                <a:latin typeface="Courier New" panose="02070309020205020404" pitchFamily="49" charset="0"/>
              </a:rPr>
              <a:t>save the current file 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endParaRPr lang="en-GB" altLang="de-DE" sz="1400">
              <a:latin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 b="1">
                <a:latin typeface="Courier New" panose="02070309020205020404" pitchFamily="49" charset="0"/>
              </a:rPr>
              <a:t>int</a:t>
            </a:r>
            <a:r>
              <a:rPr lang="en-GB" altLang="de-DE" sz="1400">
                <a:latin typeface="Courier New" panose="02070309020205020404" pitchFamily="49" charset="0"/>
              </a:rPr>
              <a:t> myQuit(Event e) {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	//	</a:t>
            </a:r>
            <a:r>
              <a:rPr lang="en-GB" altLang="de-DE" sz="1400" i="1">
                <a:latin typeface="Courier New" panose="02070309020205020404" pitchFamily="49" charset="0"/>
              </a:rPr>
              <a:t>close down</a:t>
            </a:r>
          </a:p>
          <a:p>
            <a:pPr marL="0" indent="0">
              <a:lnSpc>
                <a:spcPct val="90000"/>
              </a:lnSpc>
              <a:buFontTx/>
              <a:buNone/>
              <a:tabLst>
                <a:tab pos="292100" algn="l"/>
                <a:tab pos="571500" algn="l"/>
                <a:tab pos="863600" algn="l"/>
              </a:tabLst>
            </a:pPr>
            <a:r>
              <a:rPr lang="en-GB" altLang="de-DE" sz="1400">
                <a:latin typeface="Courier New" panose="02070309020205020404" pitchFamily="49" charset="0"/>
              </a:rPr>
              <a:t>}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1295400"/>
            <a:ext cx="41275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980" name="Group 20"/>
          <p:cNvGrpSpPr>
            <a:grpSpLocks/>
          </p:cNvGrpSpPr>
          <p:nvPr/>
        </p:nvGrpSpPr>
        <p:grpSpPr bwMode="auto">
          <a:xfrm>
            <a:off x="4191000" y="2971800"/>
            <a:ext cx="2133600" cy="533400"/>
            <a:chOff x="2640" y="1872"/>
            <a:chExt cx="1344" cy="336"/>
          </a:xfrm>
        </p:grpSpPr>
        <p:sp>
          <p:nvSpPr>
            <p:cNvPr id="40965" name="AutoShape 5"/>
            <p:cNvSpPr>
              <a:spLocks/>
            </p:cNvSpPr>
            <p:nvPr/>
          </p:nvSpPr>
          <p:spPr bwMode="auto">
            <a:xfrm>
              <a:off x="2640" y="1872"/>
              <a:ext cx="96" cy="288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28575">
              <a:solidFill>
                <a:srgbClr val="ED181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67" name="Line 7"/>
            <p:cNvSpPr>
              <a:spLocks noChangeShapeType="1"/>
            </p:cNvSpPr>
            <p:nvPr/>
          </p:nvSpPr>
          <p:spPr bwMode="auto">
            <a:xfrm>
              <a:off x="2736" y="2016"/>
              <a:ext cx="576" cy="0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68" name="Rectangle 8"/>
            <p:cNvSpPr>
              <a:spLocks noChangeArrowheads="1"/>
            </p:cNvSpPr>
            <p:nvPr/>
          </p:nvSpPr>
          <p:spPr bwMode="auto">
            <a:xfrm>
              <a:off x="3312" y="1872"/>
              <a:ext cx="672" cy="336"/>
            </a:xfrm>
            <a:prstGeom prst="rect">
              <a:avLst/>
            </a:prstGeom>
            <a:noFill/>
            <a:ln w="28575">
              <a:solidFill>
                <a:srgbClr val="ED181E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40979" name="Group 19"/>
          <p:cNvGrpSpPr>
            <a:grpSpLocks/>
          </p:cNvGrpSpPr>
          <p:nvPr/>
        </p:nvGrpSpPr>
        <p:grpSpPr bwMode="auto">
          <a:xfrm>
            <a:off x="3276600" y="4038600"/>
            <a:ext cx="3048000" cy="1143000"/>
            <a:chOff x="2064" y="2544"/>
            <a:chExt cx="1920" cy="720"/>
          </a:xfrm>
        </p:grpSpPr>
        <p:sp>
          <p:nvSpPr>
            <p:cNvPr id="40972" name="Line 12"/>
            <p:cNvSpPr>
              <a:spLocks noChangeShapeType="1"/>
            </p:cNvSpPr>
            <p:nvPr/>
          </p:nvSpPr>
          <p:spPr bwMode="auto">
            <a:xfrm flipH="1">
              <a:off x="2064" y="2640"/>
              <a:ext cx="1248" cy="0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73" name="Rectangle 13"/>
            <p:cNvSpPr>
              <a:spLocks noChangeArrowheads="1"/>
            </p:cNvSpPr>
            <p:nvPr/>
          </p:nvSpPr>
          <p:spPr bwMode="auto">
            <a:xfrm>
              <a:off x="3312" y="2544"/>
              <a:ext cx="672" cy="336"/>
            </a:xfrm>
            <a:prstGeom prst="rect">
              <a:avLst/>
            </a:prstGeom>
            <a:noFill/>
            <a:ln w="28575">
              <a:solidFill>
                <a:srgbClr val="ED181E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75" name="Line 15"/>
            <p:cNvSpPr>
              <a:spLocks noChangeShapeType="1"/>
            </p:cNvSpPr>
            <p:nvPr/>
          </p:nvSpPr>
          <p:spPr bwMode="auto">
            <a:xfrm flipH="1">
              <a:off x="2064" y="3264"/>
              <a:ext cx="720" cy="0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76" name="Line 16"/>
            <p:cNvSpPr>
              <a:spLocks noChangeShapeType="1"/>
            </p:cNvSpPr>
            <p:nvPr/>
          </p:nvSpPr>
          <p:spPr bwMode="auto">
            <a:xfrm flipH="1">
              <a:off x="2784" y="2784"/>
              <a:ext cx="528" cy="0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0977" name="Line 17"/>
            <p:cNvSpPr>
              <a:spLocks noChangeShapeType="1"/>
            </p:cNvSpPr>
            <p:nvPr/>
          </p:nvSpPr>
          <p:spPr bwMode="auto">
            <a:xfrm flipH="1" flipV="1">
              <a:off x="2784" y="2784"/>
              <a:ext cx="0" cy="480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40998" name="Group 38"/>
          <p:cNvGrpSpPr>
            <a:grpSpLocks/>
          </p:cNvGrpSpPr>
          <p:nvPr/>
        </p:nvGrpSpPr>
        <p:grpSpPr bwMode="auto">
          <a:xfrm>
            <a:off x="1371600" y="4876800"/>
            <a:ext cx="7239000" cy="1371600"/>
            <a:chOff x="864" y="3072"/>
            <a:chExt cx="4560" cy="864"/>
          </a:xfrm>
        </p:grpSpPr>
        <p:grpSp>
          <p:nvGrpSpPr>
            <p:cNvPr id="40997" name="Group 37"/>
            <p:cNvGrpSpPr>
              <a:grpSpLocks/>
            </p:cNvGrpSpPr>
            <p:nvPr/>
          </p:nvGrpSpPr>
          <p:grpSpPr bwMode="auto">
            <a:xfrm>
              <a:off x="864" y="3072"/>
              <a:ext cx="4560" cy="864"/>
              <a:chOff x="864" y="3072"/>
              <a:chExt cx="4560" cy="864"/>
            </a:xfrm>
          </p:grpSpPr>
          <p:sp>
            <p:nvSpPr>
              <p:cNvPr id="40983" name="Line 23"/>
              <p:cNvSpPr>
                <a:spLocks noChangeShapeType="1"/>
              </p:cNvSpPr>
              <p:nvPr/>
            </p:nvSpPr>
            <p:spPr bwMode="auto">
              <a:xfrm flipV="1">
                <a:off x="1200" y="3936"/>
                <a:ext cx="1536" cy="0"/>
              </a:xfrm>
              <a:prstGeom prst="line">
                <a:avLst/>
              </a:prstGeom>
              <a:noFill/>
              <a:ln w="28575">
                <a:solidFill>
                  <a:srgbClr val="ED181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0989" name="Line 29"/>
              <p:cNvSpPr>
                <a:spLocks noChangeShapeType="1"/>
              </p:cNvSpPr>
              <p:nvPr/>
            </p:nvSpPr>
            <p:spPr bwMode="auto">
              <a:xfrm flipH="1">
                <a:off x="2736" y="3936"/>
                <a:ext cx="1200" cy="0"/>
              </a:xfrm>
              <a:prstGeom prst="line">
                <a:avLst/>
              </a:prstGeom>
              <a:noFill/>
              <a:ln w="28575">
                <a:solidFill>
                  <a:srgbClr val="ED181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0990" name="Line 30"/>
              <p:cNvSpPr>
                <a:spLocks noChangeShapeType="1"/>
              </p:cNvSpPr>
              <p:nvPr/>
            </p:nvSpPr>
            <p:spPr bwMode="auto">
              <a:xfrm flipH="1" flipV="1">
                <a:off x="1200" y="3600"/>
                <a:ext cx="0" cy="336"/>
              </a:xfrm>
              <a:prstGeom prst="line">
                <a:avLst/>
              </a:prstGeom>
              <a:noFill/>
              <a:ln w="28575">
                <a:solidFill>
                  <a:srgbClr val="ED181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0992" name="AutoShape 32"/>
              <p:cNvSpPr>
                <a:spLocks/>
              </p:cNvSpPr>
              <p:nvPr/>
            </p:nvSpPr>
            <p:spPr bwMode="auto">
              <a:xfrm rot="5400000">
                <a:off x="1152" y="3216"/>
                <a:ext cx="96" cy="672"/>
              </a:xfrm>
              <a:prstGeom prst="rightBrace">
                <a:avLst>
                  <a:gd name="adj1" fmla="val 58333"/>
                  <a:gd name="adj2" fmla="val 50000"/>
                </a:avLst>
              </a:prstGeom>
              <a:noFill/>
              <a:ln w="28575">
                <a:solidFill>
                  <a:srgbClr val="ED181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0993" name="Line 33"/>
              <p:cNvSpPr>
                <a:spLocks noChangeShapeType="1"/>
              </p:cNvSpPr>
              <p:nvPr/>
            </p:nvSpPr>
            <p:spPr bwMode="auto">
              <a:xfrm>
                <a:off x="3936" y="3408"/>
                <a:ext cx="816" cy="0"/>
              </a:xfrm>
              <a:prstGeom prst="line">
                <a:avLst/>
              </a:prstGeom>
              <a:noFill/>
              <a:ln w="28575">
                <a:solidFill>
                  <a:srgbClr val="ED181E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0995" name="Oval 35"/>
              <p:cNvSpPr>
                <a:spLocks noChangeArrowheads="1"/>
              </p:cNvSpPr>
              <p:nvPr/>
            </p:nvSpPr>
            <p:spPr bwMode="auto">
              <a:xfrm>
                <a:off x="4752" y="3072"/>
                <a:ext cx="672" cy="672"/>
              </a:xfrm>
              <a:prstGeom prst="ellipse">
                <a:avLst/>
              </a:prstGeom>
              <a:noFill/>
              <a:ln w="28575">
                <a:solidFill>
                  <a:srgbClr val="ED181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40996" name="Line 36"/>
            <p:cNvSpPr>
              <a:spLocks noChangeShapeType="1"/>
            </p:cNvSpPr>
            <p:nvPr/>
          </p:nvSpPr>
          <p:spPr bwMode="auto">
            <a:xfrm flipH="1" flipV="1">
              <a:off x="3936" y="3408"/>
              <a:ext cx="0" cy="528"/>
            </a:xfrm>
            <a:prstGeom prst="line">
              <a:avLst/>
            </a:prstGeom>
            <a:noFill/>
            <a:ln w="28575">
              <a:solidFill>
                <a:srgbClr val="ED181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24" name="Grafi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6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going with the grain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000500" algn="l"/>
              </a:tabLst>
            </a:pPr>
            <a:r>
              <a:rPr lang="en-US" altLang="de-DE" sz="2400"/>
              <a:t>system style affects the interfaces</a:t>
            </a:r>
          </a:p>
          <a:p>
            <a:pPr lvl="1">
              <a:tabLst>
                <a:tab pos="4000500" algn="l"/>
              </a:tabLst>
            </a:pPr>
            <a:r>
              <a:rPr lang="en-US" altLang="de-DE" sz="2000"/>
              <a:t>modal dialogue box</a:t>
            </a:r>
          </a:p>
          <a:p>
            <a:pPr lvl="2">
              <a:spcBef>
                <a:spcPct val="0"/>
              </a:spcBef>
              <a:tabLst>
                <a:tab pos="4000500" algn="l"/>
              </a:tabLst>
            </a:pPr>
            <a:r>
              <a:rPr lang="en-US" altLang="de-DE" sz="1800"/>
              <a:t>easy with event-loop	</a:t>
            </a:r>
            <a:r>
              <a:rPr lang="en-US" altLang="de-DE" sz="1600"/>
              <a:t>(just have extra read-event loop)</a:t>
            </a:r>
            <a:endParaRPr lang="en-US" altLang="de-DE" sz="1800"/>
          </a:p>
          <a:p>
            <a:pPr lvl="2">
              <a:spcBef>
                <a:spcPct val="0"/>
              </a:spcBef>
              <a:tabLst>
                <a:tab pos="4000500" algn="l"/>
              </a:tabLst>
            </a:pPr>
            <a:r>
              <a:rPr lang="en-US" altLang="de-DE" sz="1800"/>
              <a:t>hard with notification	</a:t>
            </a:r>
            <a:r>
              <a:rPr lang="en-US" altLang="de-DE" sz="1600"/>
              <a:t>(need lots of mode flags)</a:t>
            </a:r>
          </a:p>
          <a:p>
            <a:pPr lvl="1">
              <a:tabLst>
                <a:tab pos="4000500" algn="l"/>
              </a:tabLst>
            </a:pPr>
            <a:r>
              <a:rPr lang="en-US" altLang="de-DE" sz="2000"/>
              <a:t>non-modal dialogue box</a:t>
            </a:r>
          </a:p>
          <a:p>
            <a:pPr lvl="2">
              <a:spcBef>
                <a:spcPct val="0"/>
              </a:spcBef>
              <a:tabLst>
                <a:tab pos="4000500" algn="l"/>
              </a:tabLst>
            </a:pPr>
            <a:r>
              <a:rPr lang="en-US" altLang="de-DE" sz="1800"/>
              <a:t>hard with event-loop	</a:t>
            </a:r>
            <a:r>
              <a:rPr lang="en-US" altLang="de-DE" sz="1600"/>
              <a:t>(very complicated main loop)</a:t>
            </a:r>
            <a:endParaRPr lang="en-US" altLang="de-DE" sz="1800"/>
          </a:p>
          <a:p>
            <a:pPr lvl="2">
              <a:spcBef>
                <a:spcPct val="0"/>
              </a:spcBef>
              <a:tabLst>
                <a:tab pos="4000500" algn="l"/>
              </a:tabLst>
            </a:pPr>
            <a:r>
              <a:rPr lang="en-US" altLang="de-DE" sz="1800"/>
              <a:t>easy with notification	</a:t>
            </a:r>
            <a:r>
              <a:rPr lang="en-US" altLang="de-DE" sz="1600"/>
              <a:t>(just add extra handler)</a:t>
            </a:r>
            <a:endParaRPr lang="en-US" altLang="de-DE" sz="1800"/>
          </a:p>
          <a:p>
            <a:pPr>
              <a:spcBef>
                <a:spcPct val="0"/>
              </a:spcBef>
              <a:buFontTx/>
              <a:buNone/>
              <a:tabLst>
                <a:tab pos="4000500" algn="l"/>
              </a:tabLst>
            </a:pPr>
            <a:r>
              <a:rPr lang="en-US" altLang="de-DE" sz="2400"/>
              <a:t>		</a:t>
            </a:r>
          </a:p>
          <a:p>
            <a:pPr algn="ctr">
              <a:buFontTx/>
              <a:buNone/>
              <a:tabLst>
                <a:tab pos="4000500" algn="l"/>
              </a:tabLst>
            </a:pPr>
            <a:r>
              <a:rPr lang="en-US" altLang="de-DE" sz="2400"/>
              <a:t>	beware!</a:t>
            </a:r>
          </a:p>
          <a:p>
            <a:pPr algn="ctr">
              <a:buFontTx/>
              <a:buNone/>
              <a:tabLst>
                <a:tab pos="4000500" algn="l"/>
              </a:tabLst>
            </a:pPr>
            <a:r>
              <a:rPr lang="en-US" altLang="de-DE" sz="2400"/>
              <a:t>if you don’t explicitly design it will just happen </a:t>
            </a:r>
            <a:br>
              <a:rPr lang="en-US" altLang="de-DE" sz="2400"/>
            </a:br>
            <a:r>
              <a:rPr lang="en-US" altLang="de-DE" sz="2400"/>
              <a:t>implementation should not drive design</a:t>
            </a:r>
            <a:endParaRPr lang="en-GB" altLang="de-DE" sz="240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5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38400"/>
            <a:ext cx="5410200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Using toolkits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Interaction objects</a:t>
            </a:r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input and output</a:t>
            </a:r>
            <a:br>
              <a:rPr lang="en-GB" altLang="de-DE" sz="1800"/>
            </a:br>
            <a:r>
              <a:rPr lang="en-GB" altLang="de-DE" sz="1800"/>
              <a:t>intrinsically linked</a:t>
            </a:r>
            <a:endParaRPr lang="en-GB" altLang="de-DE" sz="2000"/>
          </a:p>
          <a:p>
            <a:pPr marL="476250" lvl="1">
              <a:lnSpc>
                <a:spcPct val="90000"/>
              </a:lnSpc>
            </a:pPr>
            <a:endParaRPr lang="en-GB" altLang="de-DE" sz="2000"/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2400"/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24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000"/>
              <a:t>Toolkits provide this level of abstraction</a:t>
            </a:r>
            <a:endParaRPr lang="en-GB" altLang="de-DE" sz="2400"/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programming with interaction objects (or</a:t>
            </a:r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techniques, widgets, gadgets)</a:t>
            </a:r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promote consistency and generalizability</a:t>
            </a:r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through similar look and feel</a:t>
            </a:r>
          </a:p>
          <a:p>
            <a:pPr marL="476250" lvl="1">
              <a:lnSpc>
                <a:spcPct val="90000"/>
              </a:lnSpc>
            </a:pPr>
            <a:r>
              <a:rPr lang="en-GB" altLang="de-DE" sz="1800"/>
              <a:t>amenable to object-oriented programming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4038600" y="3733800"/>
            <a:ext cx="44196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4191000" y="3581400"/>
            <a:ext cx="617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Arial" panose="020B0604020202020204" pitchFamily="34" charset="0"/>
              </a:rPr>
              <a:t>move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257800" y="3581400"/>
            <a:ext cx="617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Arial" panose="020B0604020202020204" pitchFamily="34" charset="0"/>
              </a:rPr>
              <a:t>press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324600" y="3581400"/>
            <a:ext cx="765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Arial" panose="020B0604020202020204" pitchFamily="34" charset="0"/>
              </a:rPr>
              <a:t>release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7612063" y="3581400"/>
            <a:ext cx="6175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Arial" panose="020B0604020202020204" pitchFamily="34" charset="0"/>
              </a:rPr>
              <a:t>move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49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interfaces in Java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Java toolkit – AWT </a:t>
            </a:r>
            <a:r>
              <a:rPr lang="en-GB" altLang="de-DE" sz="2000"/>
              <a:t>(abstract windowing toolkit)</a:t>
            </a:r>
          </a:p>
          <a:p>
            <a:endParaRPr lang="en-GB" altLang="de-DE" sz="1200"/>
          </a:p>
          <a:p>
            <a:r>
              <a:rPr lang="en-GB" altLang="de-DE" sz="2400"/>
              <a:t>Java classes for buttons, menus, etc.</a:t>
            </a:r>
          </a:p>
          <a:p>
            <a:endParaRPr lang="en-GB" altLang="de-DE" sz="1200"/>
          </a:p>
          <a:p>
            <a:r>
              <a:rPr lang="en-GB" altLang="de-DE" sz="2400"/>
              <a:t>Notification based;</a:t>
            </a:r>
          </a:p>
          <a:p>
            <a:pPr lvl="1"/>
            <a:r>
              <a:rPr lang="en-GB" altLang="de-DE" sz="2000"/>
              <a:t>AWT 1.0 – need to subclass basic widgets</a:t>
            </a:r>
          </a:p>
          <a:p>
            <a:pPr lvl="1"/>
            <a:r>
              <a:rPr lang="en-GB" altLang="de-DE" sz="2000"/>
              <a:t>AWT 1.1 and beyond -– callback objects</a:t>
            </a:r>
          </a:p>
          <a:p>
            <a:endParaRPr lang="en-GB" altLang="de-DE" sz="1200"/>
          </a:p>
          <a:p>
            <a:r>
              <a:rPr lang="en-GB" altLang="de-DE" sz="2400"/>
              <a:t>Swing toolkit</a:t>
            </a:r>
          </a:p>
          <a:p>
            <a:pPr lvl="1"/>
            <a:r>
              <a:rPr lang="en-GB" altLang="de-DE" sz="2000"/>
              <a:t>built on top of AWT – higher level features</a:t>
            </a:r>
          </a:p>
          <a:p>
            <a:pPr lvl="1"/>
            <a:r>
              <a:rPr lang="en-GB" altLang="de-DE" sz="2000"/>
              <a:t>uses MVC architecture (see later)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34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User Interface Management Systems (UIMS)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UIMS add another level above toolkits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toolkits too difficult for non-programmers</a:t>
            </a:r>
          </a:p>
          <a:p>
            <a:pPr>
              <a:lnSpc>
                <a:spcPct val="90000"/>
              </a:lnSpc>
            </a:pPr>
            <a:endParaRPr lang="en-GB" altLang="de-DE" sz="1400"/>
          </a:p>
          <a:p>
            <a:pPr>
              <a:lnSpc>
                <a:spcPct val="90000"/>
              </a:lnSpc>
            </a:pPr>
            <a:r>
              <a:rPr lang="en-GB" altLang="de-DE" sz="2400"/>
              <a:t>concerns of UIMS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conceptual architecture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implementation techniques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support infrastructure</a:t>
            </a:r>
          </a:p>
          <a:p>
            <a:pPr>
              <a:lnSpc>
                <a:spcPct val="90000"/>
              </a:lnSpc>
            </a:pPr>
            <a:endParaRPr lang="en-GB" altLang="de-DE" sz="1400"/>
          </a:p>
          <a:p>
            <a:pPr>
              <a:lnSpc>
                <a:spcPct val="90000"/>
              </a:lnSpc>
            </a:pPr>
            <a:r>
              <a:rPr lang="en-GB" altLang="de-DE" sz="2400"/>
              <a:t>non-UIMS terms: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UI development system (UIDS)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UI development environment (UIDE)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e.g. Visual Basic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83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z="3200"/>
              <a:t>UIMS as conceptual architecture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 i="1"/>
              <a:t>separation</a:t>
            </a:r>
            <a:r>
              <a:rPr lang="en-GB" altLang="de-DE" sz="2400"/>
              <a:t> between application semantics and presentation</a:t>
            </a:r>
          </a:p>
          <a:p>
            <a:endParaRPr lang="en-GB" altLang="de-DE" sz="1200"/>
          </a:p>
          <a:p>
            <a:r>
              <a:rPr lang="en-GB" altLang="de-DE" sz="2400"/>
              <a:t>improves:</a:t>
            </a:r>
          </a:p>
          <a:p>
            <a:pPr lvl="1"/>
            <a:r>
              <a:rPr lang="en-GB" altLang="de-DE" sz="2000"/>
              <a:t>portability – runs on different systems</a:t>
            </a:r>
          </a:p>
          <a:p>
            <a:pPr lvl="1"/>
            <a:r>
              <a:rPr lang="en-GB" altLang="de-DE" sz="2000"/>
              <a:t>reusability – components reused cutting costs</a:t>
            </a:r>
          </a:p>
          <a:p>
            <a:pPr lvl="1"/>
            <a:r>
              <a:rPr lang="en-GB" altLang="de-DE" sz="2000"/>
              <a:t>multiple interfaces – accessing same functionality</a:t>
            </a:r>
          </a:p>
          <a:p>
            <a:pPr lvl="1"/>
            <a:r>
              <a:rPr lang="en-GB" altLang="de-DE" sz="2000"/>
              <a:t>customizability – by designer and user</a:t>
            </a:r>
          </a:p>
          <a:p>
            <a:pPr lvl="1"/>
            <a:endParaRPr lang="en-GB" altLang="de-DE" sz="20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52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de-DE"/>
              <a:t>UIMS tradition – interface  layers / logical components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endParaRPr lang="en-GB" altLang="de-DE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/>
              <a:t>linguistic:	lexical/syntactic/semantic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altLang="de-DE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/>
              <a:t>Seeheim: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altLang="de-DE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/>
              <a:t>Arch/Slinky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886200" y="3429000"/>
          <a:ext cx="2984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2984500" imgH="1066800" progId="Word.Document.8">
                  <p:embed/>
                </p:oleObj>
              </mc:Choice>
              <mc:Fallback>
                <p:oleObj name="Document" r:id="rId3" imgW="2984500" imgH="1066800" progId="Word.Document.8">
                  <p:embed/>
                  <p:pic>
                    <p:nvPicPr>
                      <p:cNvPr id="174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429000"/>
                        <a:ext cx="2984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3962400" y="4648200"/>
          <a:ext cx="28321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Document" r:id="rId5" imgW="2832100" imgH="1155700" progId="Word.Document.8">
                  <p:embed/>
                </p:oleObj>
              </mc:Choice>
              <mc:Fallback>
                <p:oleObj name="Document" r:id="rId5" imgW="2832100" imgH="1155700" progId="Word.Document.8">
                  <p:embed/>
                  <p:pic>
                    <p:nvPicPr>
                      <p:cNvPr id="174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648200"/>
                        <a:ext cx="2832100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55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Seeheim model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0" y="2438400"/>
            <a:ext cx="9144000" cy="2743200"/>
            <a:chOff x="0" y="1536"/>
            <a:chExt cx="5760" cy="1728"/>
          </a:xfrm>
        </p:grpSpPr>
        <p:sp>
          <p:nvSpPr>
            <p:cNvPr id="19460" name="Rectangle 4"/>
            <p:cNvSpPr>
              <a:spLocks noChangeArrowheads="1"/>
            </p:cNvSpPr>
            <p:nvPr/>
          </p:nvSpPr>
          <p:spPr bwMode="auto">
            <a:xfrm>
              <a:off x="0" y="1536"/>
              <a:ext cx="5760" cy="1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461" name="Group 5"/>
            <p:cNvGrpSpPr>
              <a:grpSpLocks/>
            </p:cNvGrpSpPr>
            <p:nvPr/>
          </p:nvGrpSpPr>
          <p:grpSpPr bwMode="auto">
            <a:xfrm>
              <a:off x="0" y="1574"/>
              <a:ext cx="5760" cy="1642"/>
              <a:chOff x="0" y="1574"/>
              <a:chExt cx="5760" cy="1642"/>
            </a:xfrm>
          </p:grpSpPr>
          <p:sp>
            <p:nvSpPr>
              <p:cNvPr id="19462" name="Rectangle 6"/>
              <p:cNvSpPr>
                <a:spLocks noChangeArrowheads="1"/>
              </p:cNvSpPr>
              <p:nvPr/>
            </p:nvSpPr>
            <p:spPr bwMode="auto">
              <a:xfrm>
                <a:off x="864" y="1872"/>
                <a:ext cx="960" cy="5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Presentation</a:t>
                </a:r>
              </a:p>
            </p:txBody>
          </p:sp>
          <p:sp>
            <p:nvSpPr>
              <p:cNvPr id="19463" name="Rectangle 7"/>
              <p:cNvSpPr>
                <a:spLocks noChangeArrowheads="1"/>
              </p:cNvSpPr>
              <p:nvPr/>
            </p:nvSpPr>
            <p:spPr bwMode="auto">
              <a:xfrm>
                <a:off x="2160" y="1872"/>
                <a:ext cx="864" cy="5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Dialogue</a:t>
                </a:r>
              </a:p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Control</a:t>
                </a:r>
              </a:p>
            </p:txBody>
          </p:sp>
          <p:sp>
            <p:nvSpPr>
              <p:cNvPr id="19464" name="Rectangle 8"/>
              <p:cNvSpPr>
                <a:spLocks noChangeArrowheads="1"/>
              </p:cNvSpPr>
              <p:nvPr/>
            </p:nvSpPr>
            <p:spPr bwMode="auto">
              <a:xfrm>
                <a:off x="3456" y="1872"/>
                <a:ext cx="864" cy="5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Functionality</a:t>
                </a:r>
              </a:p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(application</a:t>
                </a:r>
              </a:p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interface)</a:t>
                </a:r>
                <a:endParaRPr lang="en-GB" altLang="de-DE" sz="1600" b="1">
                  <a:latin typeface="Arial" panose="020B0604020202020204" pitchFamily="34" charset="0"/>
                </a:endParaRPr>
              </a:p>
            </p:txBody>
          </p:sp>
          <p:sp>
            <p:nvSpPr>
              <p:cNvPr id="19465" name="Rectangle 9"/>
              <p:cNvSpPr>
                <a:spLocks noChangeArrowheads="1"/>
              </p:cNvSpPr>
              <p:nvPr/>
            </p:nvSpPr>
            <p:spPr bwMode="auto">
              <a:xfrm>
                <a:off x="0" y="1872"/>
                <a:ext cx="480" cy="5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USER</a:t>
                </a:r>
              </a:p>
            </p:txBody>
          </p:sp>
          <p:sp>
            <p:nvSpPr>
              <p:cNvPr id="19466" name="Rectangle 10"/>
              <p:cNvSpPr>
                <a:spLocks noChangeArrowheads="1"/>
              </p:cNvSpPr>
              <p:nvPr/>
            </p:nvSpPr>
            <p:spPr bwMode="auto">
              <a:xfrm>
                <a:off x="48" y="1920"/>
                <a:ext cx="480" cy="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USER</a:t>
                </a:r>
              </a:p>
            </p:txBody>
          </p:sp>
          <p:sp>
            <p:nvSpPr>
              <p:cNvPr id="19467" name="Rectangle 11"/>
              <p:cNvSpPr>
                <a:spLocks noChangeArrowheads="1"/>
              </p:cNvSpPr>
              <p:nvPr/>
            </p:nvSpPr>
            <p:spPr bwMode="auto">
              <a:xfrm>
                <a:off x="4752" y="1920"/>
                <a:ext cx="1008" cy="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APPLICATION</a:t>
                </a:r>
              </a:p>
            </p:txBody>
          </p:sp>
          <p:sp>
            <p:nvSpPr>
              <p:cNvPr id="19468" name="Rectangle 12"/>
              <p:cNvSpPr>
                <a:spLocks noChangeArrowheads="1"/>
              </p:cNvSpPr>
              <p:nvPr/>
            </p:nvSpPr>
            <p:spPr bwMode="auto">
              <a:xfrm>
                <a:off x="2328" y="2784"/>
                <a:ext cx="528" cy="43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 sz="1600" b="1">
                    <a:latin typeface="Arial" panose="020B0604020202020204" pitchFamily="34" charset="0"/>
                  </a:rPr>
                  <a:t>switch</a:t>
                </a:r>
              </a:p>
            </p:txBody>
          </p:sp>
          <p:cxnSp>
            <p:nvCxnSpPr>
              <p:cNvPr id="19469" name="AutoShape 13"/>
              <p:cNvCxnSpPr>
                <a:cxnSpLocks noChangeShapeType="1"/>
                <a:stCxn id="19464" idx="2"/>
                <a:endCxn id="19468" idx="3"/>
              </p:cNvCxnSpPr>
              <p:nvPr/>
            </p:nvCxnSpPr>
            <p:spPr bwMode="auto">
              <a:xfrm rot="5400000">
                <a:off x="3072" y="2184"/>
                <a:ext cx="600" cy="1032"/>
              </a:xfrm>
              <a:prstGeom prst="bentConnector2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0" name="AutoShape 14"/>
              <p:cNvCxnSpPr>
                <a:cxnSpLocks noChangeShapeType="1"/>
                <a:stCxn id="19462" idx="3"/>
                <a:endCxn id="19463" idx="1"/>
              </p:cNvCxnSpPr>
              <p:nvPr/>
            </p:nvCxnSpPr>
            <p:spPr bwMode="auto">
              <a:xfrm>
                <a:off x="1824" y="2136"/>
                <a:ext cx="336" cy="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1" name="AutoShape 15"/>
              <p:cNvCxnSpPr>
                <a:cxnSpLocks noChangeShapeType="1"/>
                <a:stCxn id="19463" idx="3"/>
                <a:endCxn id="19464" idx="1"/>
              </p:cNvCxnSpPr>
              <p:nvPr/>
            </p:nvCxnSpPr>
            <p:spPr bwMode="auto">
              <a:xfrm>
                <a:off x="3024" y="2136"/>
                <a:ext cx="432" cy="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2" name="AutoShape 16"/>
              <p:cNvCxnSpPr>
                <a:cxnSpLocks noChangeShapeType="1"/>
                <a:stCxn id="19464" idx="3"/>
                <a:endCxn id="19467" idx="1"/>
              </p:cNvCxnSpPr>
              <p:nvPr/>
            </p:nvCxnSpPr>
            <p:spPr bwMode="auto">
              <a:xfrm>
                <a:off x="4320" y="2136"/>
                <a:ext cx="432" cy="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3" name="AutoShape 17"/>
              <p:cNvCxnSpPr>
                <a:cxnSpLocks noChangeShapeType="1"/>
                <a:stCxn id="19466" idx="3"/>
                <a:endCxn id="19462" idx="1"/>
              </p:cNvCxnSpPr>
              <p:nvPr/>
            </p:nvCxnSpPr>
            <p:spPr bwMode="auto">
              <a:xfrm>
                <a:off x="528" y="2136"/>
                <a:ext cx="336" cy="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4" name="AutoShape 18"/>
              <p:cNvCxnSpPr>
                <a:cxnSpLocks noChangeShapeType="1"/>
                <a:stCxn id="19468" idx="1"/>
                <a:endCxn id="19462" idx="2"/>
              </p:cNvCxnSpPr>
              <p:nvPr/>
            </p:nvCxnSpPr>
            <p:spPr bwMode="auto">
              <a:xfrm rot="10800000">
                <a:off x="1344" y="2400"/>
                <a:ext cx="984" cy="600"/>
              </a:xfrm>
              <a:prstGeom prst="bentConnector2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475" name="AutoShape 19"/>
              <p:cNvCxnSpPr>
                <a:cxnSpLocks noChangeShapeType="1"/>
                <a:stCxn id="19463" idx="2"/>
                <a:endCxn id="19468" idx="0"/>
              </p:cNvCxnSpPr>
              <p:nvPr/>
            </p:nvCxnSpPr>
            <p:spPr bwMode="auto">
              <a:xfrm>
                <a:off x="2592" y="2400"/>
                <a:ext cx="0" cy="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476" name="Text Box 20"/>
              <p:cNvSpPr txBox="1">
                <a:spLocks noChangeArrowheads="1"/>
              </p:cNvSpPr>
              <p:nvPr/>
            </p:nvSpPr>
            <p:spPr bwMode="auto">
              <a:xfrm>
                <a:off x="1104" y="1574"/>
                <a:ext cx="47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lexical</a:t>
                </a:r>
              </a:p>
            </p:txBody>
          </p:sp>
          <p:sp>
            <p:nvSpPr>
              <p:cNvPr id="19477" name="Text Box 21"/>
              <p:cNvSpPr txBox="1">
                <a:spLocks noChangeArrowheads="1"/>
              </p:cNvSpPr>
              <p:nvPr/>
            </p:nvSpPr>
            <p:spPr bwMode="auto">
              <a:xfrm>
                <a:off x="2291" y="1584"/>
                <a:ext cx="61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syntactic</a:t>
                </a:r>
              </a:p>
            </p:txBody>
          </p:sp>
          <p:sp>
            <p:nvSpPr>
              <p:cNvPr id="19478" name="Text Box 22"/>
              <p:cNvSpPr txBox="1">
                <a:spLocks noChangeArrowheads="1"/>
              </p:cNvSpPr>
              <p:nvPr/>
            </p:nvSpPr>
            <p:spPr bwMode="auto">
              <a:xfrm>
                <a:off x="3557" y="1584"/>
                <a:ext cx="62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altLang="de-DE" sz="1600">
                    <a:latin typeface="Arial" panose="020B0604020202020204" pitchFamily="34" charset="0"/>
                  </a:rPr>
                  <a:t>semantic</a:t>
                </a:r>
              </a:p>
            </p:txBody>
          </p:sp>
        </p:grpSp>
      </p:grpSp>
      <p:pic>
        <p:nvPicPr>
          <p:cNvPr id="23" name="Grafik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52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conceptual vs. implementation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400"/>
              <a:t>Seeheim</a:t>
            </a:r>
          </a:p>
          <a:p>
            <a:pPr lvl="1"/>
            <a:r>
              <a:rPr lang="en-GB" altLang="de-DE" sz="2000"/>
              <a:t>arose out of implementation experience</a:t>
            </a:r>
          </a:p>
          <a:p>
            <a:pPr lvl="1"/>
            <a:r>
              <a:rPr lang="en-GB" altLang="de-DE" sz="2000"/>
              <a:t>but principal contribution is conceptual</a:t>
            </a:r>
          </a:p>
          <a:p>
            <a:pPr lvl="1"/>
            <a:r>
              <a:rPr lang="en-GB" altLang="de-DE" sz="2000"/>
              <a:t>concepts part of ‘normal’ UI language</a:t>
            </a:r>
          </a:p>
          <a:p>
            <a:endParaRPr lang="en-GB" altLang="de-DE" sz="1200"/>
          </a:p>
          <a:p>
            <a:pPr>
              <a:buFontTx/>
              <a:buChar char=" "/>
            </a:pPr>
            <a:r>
              <a:rPr lang="en-GB" altLang="de-DE" sz="2400"/>
              <a:t>… because of Seeheim …</a:t>
            </a:r>
            <a:br>
              <a:rPr lang="en-GB" altLang="de-DE" sz="2400"/>
            </a:br>
            <a:r>
              <a:rPr lang="en-GB" altLang="de-DE" sz="2400"/>
              <a:t>		… we think differently!</a:t>
            </a:r>
          </a:p>
          <a:p>
            <a:pPr lvl="1"/>
            <a:endParaRPr lang="en-GB" altLang="de-DE" sz="1200"/>
          </a:p>
          <a:p>
            <a:pPr lvl="1">
              <a:buFontTx/>
              <a:buNone/>
            </a:pPr>
            <a:r>
              <a:rPr lang="en-GB" altLang="de-DE" sz="2000"/>
              <a:t>e.g. the lower box, the switch</a:t>
            </a:r>
          </a:p>
          <a:p>
            <a:pPr lvl="2"/>
            <a:r>
              <a:rPr lang="en-GB" altLang="de-DE" sz="1800"/>
              <a:t>needed for implementation</a:t>
            </a:r>
          </a:p>
          <a:p>
            <a:pPr lvl="2"/>
            <a:r>
              <a:rPr lang="en-GB" altLang="de-DE" sz="1800"/>
              <a:t>but not conceptual  </a:t>
            </a: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5638800" y="5334000"/>
          <a:ext cx="2984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Document" r:id="rId3" imgW="2984500" imgH="1066800" progId="Word.Document.8">
                  <p:embed/>
                </p:oleObj>
              </mc:Choice>
              <mc:Fallback>
                <p:oleObj name="Document" r:id="rId3" imgW="2984500" imgH="1066800" progId="Word.Document.8">
                  <p:embed/>
                  <p:pic>
                    <p:nvPicPr>
                      <p:cNvPr id="522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334000"/>
                        <a:ext cx="2984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03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semantic feedback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different kinds of feedback:</a:t>
            </a:r>
          </a:p>
          <a:p>
            <a:pPr lvl="1"/>
            <a:r>
              <a:rPr lang="en-GB" altLang="de-DE" sz="2000"/>
              <a:t>lexical  – movement of mouse</a:t>
            </a:r>
          </a:p>
          <a:p>
            <a:pPr lvl="1"/>
            <a:r>
              <a:rPr lang="en-GB" altLang="de-DE" sz="2000"/>
              <a:t>syntactic – menu highlights</a:t>
            </a:r>
          </a:p>
          <a:p>
            <a:pPr lvl="1"/>
            <a:r>
              <a:rPr lang="en-GB" altLang="de-DE" sz="2000"/>
              <a:t>semantic – sum of numbers changes</a:t>
            </a:r>
          </a:p>
          <a:p>
            <a:endParaRPr lang="en-GB" altLang="de-DE" sz="1200"/>
          </a:p>
          <a:p>
            <a:r>
              <a:rPr lang="en-GB" altLang="de-DE" sz="2400"/>
              <a:t>semantic feedback often slower</a:t>
            </a:r>
          </a:p>
          <a:p>
            <a:pPr lvl="1"/>
            <a:r>
              <a:rPr lang="en-GB" altLang="de-DE" sz="2000"/>
              <a:t>use rapid lexical/syntactic feedback</a:t>
            </a:r>
          </a:p>
          <a:p>
            <a:endParaRPr lang="en-GB" altLang="de-DE" sz="1200"/>
          </a:p>
          <a:p>
            <a:r>
              <a:rPr lang="en-GB" altLang="de-DE" sz="2400"/>
              <a:t>but may need rapid semantic feedback</a:t>
            </a:r>
          </a:p>
          <a:p>
            <a:pPr lvl="1"/>
            <a:r>
              <a:rPr lang="en-GB" altLang="de-DE" sz="2000"/>
              <a:t>freehand drawing</a:t>
            </a:r>
          </a:p>
          <a:p>
            <a:pPr lvl="1"/>
            <a:r>
              <a:rPr lang="en-GB" altLang="de-DE" sz="2000"/>
              <a:t>highlight trash can or folder when file dragged 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45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41275" y="2209800"/>
          <a:ext cx="9102725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Document" r:id="rId3" imgW="5708904" imgH="1676400" progId="Word.Document.8">
                  <p:embed/>
                </p:oleObj>
              </mc:Choice>
              <mc:Fallback>
                <p:oleObj name="Document" r:id="rId3" imgW="5708904" imgH="1676400" progId="Word.Document.8">
                  <p:embed/>
                  <p:pic>
                    <p:nvPicPr>
                      <p:cNvPr id="20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" y="2209800"/>
                        <a:ext cx="9102725" cy="267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1676400" y="3505200"/>
            <a:ext cx="2057400" cy="1600200"/>
            <a:chOff x="1056" y="2400"/>
            <a:chExt cx="1296" cy="1008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1056" y="2448"/>
              <a:ext cx="1248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486" name="Line 6"/>
            <p:cNvSpPr>
              <a:spLocks noChangeShapeType="1"/>
            </p:cNvSpPr>
            <p:nvPr/>
          </p:nvSpPr>
          <p:spPr bwMode="auto">
            <a:xfrm flipV="1">
              <a:off x="1344" y="2400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487" name="Line 7"/>
            <p:cNvSpPr>
              <a:spLocks noChangeShapeType="1"/>
            </p:cNvSpPr>
            <p:nvPr/>
          </p:nvSpPr>
          <p:spPr bwMode="auto">
            <a:xfrm>
              <a:off x="1344" y="3024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3429000" y="3733800"/>
            <a:ext cx="1447800" cy="14478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30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bypass/switch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1275" y="2209800"/>
          <a:ext cx="9102725" cy="267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Document" r:id="rId3" imgW="5708904" imgH="1676400" progId="Word.Document.8">
                  <p:embed/>
                </p:oleObj>
              </mc:Choice>
              <mc:Fallback>
                <p:oleObj name="Document" r:id="rId3" imgW="5708904" imgH="1676400" progId="Word.Document.8">
                  <p:embed/>
                  <p:pic>
                    <p:nvPicPr>
                      <p:cNvPr id="215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" y="2209800"/>
                        <a:ext cx="9102725" cy="267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676400" y="3429000"/>
            <a:ext cx="2057400" cy="1600200"/>
            <a:chOff x="1056" y="2400"/>
            <a:chExt cx="1296" cy="1008"/>
          </a:xfrm>
        </p:grpSpPr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1056" y="2448"/>
              <a:ext cx="1248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 flipV="1">
              <a:off x="1344" y="2400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>
              <a:off x="1344" y="3024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3429000" y="3733800"/>
            <a:ext cx="1447800" cy="14478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533400" y="4953000"/>
            <a:ext cx="3200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de-DE" sz="3200" b="1"/>
              <a:t>rapid semantic feedback </a:t>
            </a:r>
          </a:p>
        </p:txBody>
      </p:sp>
      <p:grpSp>
        <p:nvGrpSpPr>
          <p:cNvPr id="21514" name="Group 10"/>
          <p:cNvGrpSpPr>
            <a:grpSpLocks/>
          </p:cNvGrpSpPr>
          <p:nvPr/>
        </p:nvGrpSpPr>
        <p:grpSpPr bwMode="auto">
          <a:xfrm>
            <a:off x="2133600" y="3352800"/>
            <a:ext cx="4038600" cy="1066800"/>
            <a:chOff x="1344" y="2304"/>
            <a:chExt cx="2544" cy="720"/>
          </a:xfrm>
        </p:grpSpPr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>
              <a:off x="3888" y="2352"/>
              <a:ext cx="0" cy="67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1344" y="3024"/>
              <a:ext cx="2544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V="1">
              <a:off x="1344" y="2304"/>
              <a:ext cx="0" cy="72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prstDash val="dash"/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1523" name="Group 19"/>
          <p:cNvGrpSpPr>
            <a:grpSpLocks/>
          </p:cNvGrpSpPr>
          <p:nvPr/>
        </p:nvGrpSpPr>
        <p:grpSpPr bwMode="auto">
          <a:xfrm>
            <a:off x="6248400" y="4267200"/>
            <a:ext cx="2660650" cy="1382713"/>
            <a:chOff x="3936" y="2688"/>
            <a:chExt cx="1676" cy="871"/>
          </a:xfrm>
        </p:grpSpPr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3936" y="2976"/>
              <a:ext cx="1676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altLang="de-DE" sz="1800">
                  <a:latin typeface="Verdana" panose="020B0604030504040204" pitchFamily="34" charset="0"/>
                </a:rPr>
                <a:t>direct communication</a:t>
              </a:r>
              <a:br>
                <a:rPr lang="en-GB" altLang="de-DE" sz="1800">
                  <a:latin typeface="Verdana" panose="020B0604030504040204" pitchFamily="34" charset="0"/>
                </a:rPr>
              </a:br>
              <a:r>
                <a:rPr lang="en-GB" altLang="de-DE" sz="1800">
                  <a:latin typeface="Verdana" panose="020B0604030504040204" pitchFamily="34" charset="0"/>
                </a:rPr>
                <a:t>between application</a:t>
              </a:r>
              <a:br>
                <a:rPr lang="en-GB" altLang="de-DE" sz="1800">
                  <a:latin typeface="Verdana" panose="020B0604030504040204" pitchFamily="34" charset="0"/>
                </a:rPr>
              </a:br>
              <a:r>
                <a:rPr lang="en-GB" altLang="de-DE" sz="1800">
                  <a:latin typeface="Verdana" panose="020B0604030504040204" pitchFamily="34" charset="0"/>
                </a:rPr>
                <a:t>and presentation</a:t>
              </a:r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 flipH="1" flipV="1">
              <a:off x="3936" y="2688"/>
              <a:ext cx="576" cy="336"/>
            </a:xfrm>
            <a:prstGeom prst="line">
              <a:avLst/>
            </a:prstGeom>
            <a:noFill/>
            <a:ln w="38100">
              <a:solidFill>
                <a:srgbClr val="ED181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1524" name="Group 20"/>
          <p:cNvGrpSpPr>
            <a:grpSpLocks/>
          </p:cNvGrpSpPr>
          <p:nvPr/>
        </p:nvGrpSpPr>
        <p:grpSpPr bwMode="auto">
          <a:xfrm>
            <a:off x="4343400" y="3581400"/>
            <a:ext cx="2514600" cy="2781300"/>
            <a:chOff x="2736" y="2256"/>
            <a:chExt cx="1584" cy="1752"/>
          </a:xfrm>
        </p:grpSpPr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3002" y="3600"/>
              <a:ext cx="1318" cy="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altLang="de-DE" sz="1800">
                  <a:latin typeface="Verdana" panose="020B0604030504040204" pitchFamily="34" charset="0"/>
                </a:rPr>
                <a:t>but regulated by</a:t>
              </a:r>
            </a:p>
            <a:p>
              <a:pPr algn="ctr"/>
              <a:r>
                <a:rPr lang="en-GB" altLang="de-DE" sz="1800">
                  <a:latin typeface="Verdana" panose="020B0604030504040204" pitchFamily="34" charset="0"/>
                </a:rPr>
                <a:t>dialogue control</a:t>
              </a:r>
            </a:p>
          </p:txBody>
        </p:sp>
        <p:sp>
          <p:nvSpPr>
            <p:cNvPr id="21522" name="Arc 18"/>
            <p:cNvSpPr>
              <a:spLocks/>
            </p:cNvSpPr>
            <p:nvPr/>
          </p:nvSpPr>
          <p:spPr bwMode="auto">
            <a:xfrm>
              <a:off x="2736" y="2256"/>
              <a:ext cx="912" cy="13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ED181E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20" name="Grafi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9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layers!</a:t>
            </a: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52400" y="2438400"/>
          <a:ext cx="8763000" cy="35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Document" r:id="rId3" imgW="2832100" imgH="1155700" progId="Word.Document.8">
                  <p:embed/>
                </p:oleObj>
              </mc:Choice>
              <mc:Fallback>
                <p:oleObj name="Document" r:id="rId3" imgW="2832100" imgH="1155700" progId="Word.Document.8">
                  <p:embed/>
                  <p:pic>
                    <p:nvPicPr>
                      <p:cNvPr id="225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438400"/>
                        <a:ext cx="8763000" cy="357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60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Arch/Slinky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more layers! – distinguishes lexical/physical</a:t>
            </a:r>
          </a:p>
          <a:p>
            <a:r>
              <a:rPr lang="en-GB" altLang="de-DE" sz="2400"/>
              <a:t>like a ‘slinky’ spring different layers may be thicker (more important) in different systems</a:t>
            </a:r>
          </a:p>
          <a:p>
            <a:r>
              <a:rPr lang="en-GB" altLang="de-DE" sz="2400"/>
              <a:t>or in different components</a:t>
            </a: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3048000" y="3854450"/>
          <a:ext cx="5867400" cy="239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Document" r:id="rId3" imgW="2832100" imgH="1155700" progId="Word.Document.8">
                  <p:embed/>
                </p:oleObj>
              </mc:Choice>
              <mc:Fallback>
                <p:oleObj name="Document" r:id="rId3" imgW="2832100" imgH="1155700" progId="Word.Document.8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854450"/>
                        <a:ext cx="5867400" cy="239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14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monolithic vs. components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Seeheim has big components</a:t>
            </a:r>
          </a:p>
          <a:p>
            <a:endParaRPr lang="en-GB" altLang="de-DE" sz="1800"/>
          </a:p>
          <a:p>
            <a:r>
              <a:rPr lang="en-GB" altLang="de-DE" sz="2400"/>
              <a:t>often easier to use smaller ones</a:t>
            </a:r>
          </a:p>
          <a:p>
            <a:pPr lvl="1"/>
            <a:r>
              <a:rPr lang="en-GB" altLang="de-DE" sz="2000"/>
              <a:t>esp. if using object-oriented toolkits </a:t>
            </a:r>
          </a:p>
          <a:p>
            <a:pPr lvl="1"/>
            <a:endParaRPr lang="en-GB" altLang="de-DE" sz="2000"/>
          </a:p>
          <a:p>
            <a:r>
              <a:rPr lang="en-GB" altLang="de-DE" sz="2400"/>
              <a:t>Smalltalk used MVC – model–view–controller</a:t>
            </a:r>
          </a:p>
          <a:p>
            <a:pPr lvl="1"/>
            <a:r>
              <a:rPr lang="en-GB" altLang="de-DE" sz="2000"/>
              <a:t>model – internal logical state of component</a:t>
            </a:r>
          </a:p>
          <a:p>
            <a:pPr lvl="1"/>
            <a:r>
              <a:rPr lang="en-GB" altLang="de-DE" sz="2000"/>
              <a:t>view – how it is rendered on screen</a:t>
            </a:r>
          </a:p>
          <a:p>
            <a:pPr lvl="1"/>
            <a:r>
              <a:rPr lang="en-GB" altLang="de-DE" sz="2000"/>
              <a:t>controller – processes user input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4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MVC</a:t>
            </a:r>
            <a:b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- view  - controller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1676400" y="3200400"/>
            <a:ext cx="1676400" cy="16764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/>
              <a:t>model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622925" y="3870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91000" y="2057400"/>
            <a:ext cx="1676400" cy="16764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/>
              <a:t>view</a:t>
            </a:r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4191000" y="4191000"/>
            <a:ext cx="1676400" cy="16764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/>
              <a:t>controller</a:t>
            </a:r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63" y="4419600"/>
            <a:ext cx="8334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09800"/>
            <a:ext cx="11049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5943600" y="50292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V="1">
            <a:off x="6019800" y="27432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rot="20152881" flipV="1">
            <a:off x="3200400" y="33528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rot="1447119" flipH="1" flipV="1">
            <a:off x="3200400" y="45720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4953000" y="3810000"/>
            <a:ext cx="228600" cy="304800"/>
          </a:xfrm>
          <a:prstGeom prst="upDownArrow">
            <a:avLst>
              <a:gd name="adj1" fmla="val 50000"/>
              <a:gd name="adj2" fmla="val 2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06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MVC issues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MVC is largely pipeline model:</a:t>
            </a:r>
          </a:p>
          <a:p>
            <a:pPr lvl="1">
              <a:buFontTx/>
              <a:buChar char=" "/>
            </a:pPr>
            <a:r>
              <a:rPr lang="en-GB" altLang="de-DE" sz="2000"/>
              <a:t>input </a:t>
            </a:r>
            <a:r>
              <a:rPr lang="en-GB" altLang="de-DE" sz="2000">
                <a:sym typeface="Symbol" panose="05050102010706020507" pitchFamily="18" charset="2"/>
              </a:rPr>
              <a:t></a:t>
            </a:r>
            <a:r>
              <a:rPr lang="en-GB" altLang="de-DE" sz="2000"/>
              <a:t> control </a:t>
            </a:r>
            <a:r>
              <a:rPr lang="en-GB" altLang="de-DE" sz="2000">
                <a:sym typeface="Symbol" panose="05050102010706020507" pitchFamily="18" charset="2"/>
              </a:rPr>
              <a:t></a:t>
            </a:r>
            <a:r>
              <a:rPr lang="en-GB" altLang="de-DE" sz="2000"/>
              <a:t> model </a:t>
            </a:r>
            <a:r>
              <a:rPr lang="en-GB" altLang="de-DE" sz="2000">
                <a:sym typeface="Symbol" panose="05050102010706020507" pitchFamily="18" charset="2"/>
              </a:rPr>
              <a:t></a:t>
            </a:r>
            <a:r>
              <a:rPr lang="en-GB" altLang="de-DE" sz="2000"/>
              <a:t> view </a:t>
            </a:r>
            <a:r>
              <a:rPr lang="en-GB" altLang="de-DE" sz="2000">
                <a:sym typeface="Symbol" panose="05050102010706020507" pitchFamily="18" charset="2"/>
              </a:rPr>
              <a:t></a:t>
            </a:r>
            <a:r>
              <a:rPr lang="en-GB" altLang="de-DE" sz="2000"/>
              <a:t> output</a:t>
            </a:r>
          </a:p>
          <a:p>
            <a:r>
              <a:rPr lang="en-GB" altLang="de-DE" sz="2400"/>
              <a:t>but in graphical interface</a:t>
            </a:r>
          </a:p>
          <a:p>
            <a:pPr lvl="1"/>
            <a:r>
              <a:rPr lang="en-GB" altLang="de-DE" sz="2000"/>
              <a:t>input only has meaning in relation to output</a:t>
            </a:r>
          </a:p>
          <a:p>
            <a:pPr>
              <a:buFontTx/>
              <a:buChar char=" "/>
            </a:pPr>
            <a:r>
              <a:rPr lang="en-GB" altLang="de-DE" sz="2400"/>
              <a:t>e.g. mouse click</a:t>
            </a:r>
          </a:p>
          <a:p>
            <a:pPr lvl="1"/>
            <a:r>
              <a:rPr lang="en-GB" altLang="de-DE" sz="2000"/>
              <a:t>need to know </a:t>
            </a:r>
            <a:r>
              <a:rPr lang="en-GB" altLang="de-DE" sz="2000" i="1"/>
              <a:t>what</a:t>
            </a:r>
            <a:r>
              <a:rPr lang="en-GB" altLang="de-DE" sz="2000"/>
              <a:t> was clicked</a:t>
            </a:r>
          </a:p>
          <a:p>
            <a:pPr lvl="1"/>
            <a:r>
              <a:rPr lang="en-GB" altLang="de-DE" sz="2000"/>
              <a:t>controller has to decide what to do with click</a:t>
            </a:r>
          </a:p>
          <a:p>
            <a:pPr lvl="1"/>
            <a:r>
              <a:rPr lang="en-GB" altLang="de-DE" sz="2000"/>
              <a:t>but view knows what is shown where!</a:t>
            </a:r>
          </a:p>
          <a:p>
            <a:r>
              <a:rPr lang="en-GB" altLang="de-DE" sz="2400"/>
              <a:t>in practice controller ‘talks’ to view</a:t>
            </a:r>
          </a:p>
          <a:p>
            <a:pPr lvl="1"/>
            <a:r>
              <a:rPr lang="en-GB" altLang="de-DE" sz="2000"/>
              <a:t>separation not complete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8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PAC model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PAC model closer to Seeheim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abstraction – logical state of component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presentation – manages input and output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control – mediates between them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400"/>
              <a:t>manages hierarchy and multiple views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control part of PAC objects communicate</a:t>
            </a:r>
          </a:p>
          <a:p>
            <a:pPr lvl="1">
              <a:lnSpc>
                <a:spcPct val="90000"/>
              </a:lnSpc>
            </a:pP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400"/>
              <a:t>PAC cleaner in many ways …</a:t>
            </a:r>
            <a:br>
              <a:rPr lang="en-GB" altLang="de-DE" sz="2400"/>
            </a:br>
            <a:r>
              <a:rPr lang="en-GB" altLang="de-DE" sz="2400"/>
              <a:t>	but MVC used more in practice</a:t>
            </a:r>
          </a:p>
          <a:p>
            <a:pPr lvl="2">
              <a:lnSpc>
                <a:spcPct val="90000"/>
              </a:lnSpc>
              <a:buFontTx/>
              <a:buChar char=" "/>
            </a:pPr>
            <a:r>
              <a:rPr lang="en-GB" altLang="de-DE" sz="1800"/>
              <a:t>(e.g. Java Swing)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41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1143000"/>
          </a:xfrm>
        </p:spPr>
        <p:txBody>
          <a:bodyPr vert="horz" lIns="0" tIns="45720" rIns="0" bIns="0" anchor="ctr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</a:t>
            </a:r>
            <a:b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- abstraction  - control</a:t>
            </a:r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2362200" y="3048000"/>
            <a:ext cx="1676400" cy="16764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 sz="2000">
                <a:latin typeface="Arial" panose="020B0604020202020204" pitchFamily="34" charset="0"/>
              </a:rPr>
              <a:t>abstraction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622925" y="3870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4343400" y="3048000"/>
            <a:ext cx="1676400" cy="1676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 sz="2000">
                <a:latin typeface="Arial" panose="020B0604020202020204" pitchFamily="34" charset="0"/>
              </a:rPr>
              <a:t>presentation</a:t>
            </a: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3429000" y="4038600"/>
            <a:ext cx="1676400" cy="16764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de-DE" sz="2000">
                <a:latin typeface="Arial" panose="020B0604020202020204" pitchFamily="34" charset="0"/>
              </a:rPr>
              <a:t>control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810000"/>
            <a:ext cx="8334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667000"/>
            <a:ext cx="11049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6019800" y="3733800"/>
            <a:ext cx="1066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4586" name="Group 10"/>
          <p:cNvGrpSpPr>
            <a:grpSpLocks/>
          </p:cNvGrpSpPr>
          <p:nvPr/>
        </p:nvGrpSpPr>
        <p:grpSpPr bwMode="auto">
          <a:xfrm>
            <a:off x="1981200" y="1905000"/>
            <a:ext cx="3962400" cy="4699000"/>
            <a:chOff x="1248" y="1200"/>
            <a:chExt cx="2496" cy="2960"/>
          </a:xfrm>
        </p:grpSpPr>
        <p:grpSp>
          <p:nvGrpSpPr>
            <p:cNvPr id="24587" name="Group 11"/>
            <p:cNvGrpSpPr>
              <a:grpSpLocks/>
            </p:cNvGrpSpPr>
            <p:nvPr/>
          </p:nvGrpSpPr>
          <p:grpSpPr bwMode="auto">
            <a:xfrm>
              <a:off x="1440" y="1200"/>
              <a:ext cx="768" cy="560"/>
              <a:chOff x="0" y="2640"/>
              <a:chExt cx="2304" cy="1680"/>
            </a:xfrm>
          </p:grpSpPr>
          <p:sp>
            <p:nvSpPr>
              <p:cNvPr id="24588" name="Oval 12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1056" cy="1056"/>
              </a:xfrm>
              <a:prstGeom prst="ellipse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4589" name="Oval 13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1056" cy="105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4590" name="Oval 14"/>
              <p:cNvSpPr>
                <a:spLocks noChangeArrowheads="1"/>
              </p:cNvSpPr>
              <p:nvPr/>
            </p:nvSpPr>
            <p:spPr bwMode="auto">
              <a:xfrm>
                <a:off x="672" y="3264"/>
                <a:ext cx="1056" cy="1056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C</a:t>
                </a:r>
              </a:p>
            </p:txBody>
          </p:sp>
        </p:grpSp>
        <p:grpSp>
          <p:nvGrpSpPr>
            <p:cNvPr id="24591" name="Group 15"/>
            <p:cNvGrpSpPr>
              <a:grpSpLocks/>
            </p:cNvGrpSpPr>
            <p:nvPr/>
          </p:nvGrpSpPr>
          <p:grpSpPr bwMode="auto">
            <a:xfrm>
              <a:off x="2592" y="1248"/>
              <a:ext cx="768" cy="560"/>
              <a:chOff x="0" y="2640"/>
              <a:chExt cx="2304" cy="1680"/>
            </a:xfrm>
          </p:grpSpPr>
          <p:sp>
            <p:nvSpPr>
              <p:cNvPr id="24592" name="Oval 16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1056" cy="1056"/>
              </a:xfrm>
              <a:prstGeom prst="ellipse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4593" name="Oval 17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1056" cy="105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4594" name="Oval 18"/>
              <p:cNvSpPr>
                <a:spLocks noChangeArrowheads="1"/>
              </p:cNvSpPr>
              <p:nvPr/>
            </p:nvSpPr>
            <p:spPr bwMode="auto">
              <a:xfrm>
                <a:off x="672" y="3264"/>
                <a:ext cx="1056" cy="1056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C</a:t>
                </a:r>
              </a:p>
            </p:txBody>
          </p:sp>
        </p:grpSp>
        <p:grpSp>
          <p:nvGrpSpPr>
            <p:cNvPr id="24595" name="Group 19"/>
            <p:cNvGrpSpPr>
              <a:grpSpLocks/>
            </p:cNvGrpSpPr>
            <p:nvPr/>
          </p:nvGrpSpPr>
          <p:grpSpPr bwMode="auto">
            <a:xfrm>
              <a:off x="1248" y="3456"/>
              <a:ext cx="768" cy="560"/>
              <a:chOff x="0" y="2640"/>
              <a:chExt cx="2304" cy="1680"/>
            </a:xfrm>
          </p:grpSpPr>
          <p:sp>
            <p:nvSpPr>
              <p:cNvPr id="24596" name="Oval 20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1056" cy="1056"/>
              </a:xfrm>
              <a:prstGeom prst="ellipse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4597" name="Oval 21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1056" cy="105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4598" name="Oval 22"/>
              <p:cNvSpPr>
                <a:spLocks noChangeArrowheads="1"/>
              </p:cNvSpPr>
              <p:nvPr/>
            </p:nvSpPr>
            <p:spPr bwMode="auto">
              <a:xfrm>
                <a:off x="672" y="3264"/>
                <a:ext cx="1056" cy="1056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C</a:t>
                </a:r>
              </a:p>
            </p:txBody>
          </p:sp>
        </p:grpSp>
        <p:grpSp>
          <p:nvGrpSpPr>
            <p:cNvPr id="24599" name="Group 23"/>
            <p:cNvGrpSpPr>
              <a:grpSpLocks/>
            </p:cNvGrpSpPr>
            <p:nvPr/>
          </p:nvGrpSpPr>
          <p:grpSpPr bwMode="auto">
            <a:xfrm>
              <a:off x="2976" y="3600"/>
              <a:ext cx="768" cy="560"/>
              <a:chOff x="0" y="2640"/>
              <a:chExt cx="2304" cy="1680"/>
            </a:xfrm>
          </p:grpSpPr>
          <p:sp>
            <p:nvSpPr>
              <p:cNvPr id="24600" name="Oval 24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1056" cy="1056"/>
              </a:xfrm>
              <a:prstGeom prst="ellipse">
                <a:avLst/>
              </a:prstGeom>
              <a:solidFill>
                <a:srgbClr val="FFCC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4601" name="Oval 25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1056" cy="105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4602" name="Oval 26"/>
              <p:cNvSpPr>
                <a:spLocks noChangeArrowheads="1"/>
              </p:cNvSpPr>
              <p:nvPr/>
            </p:nvSpPr>
            <p:spPr bwMode="auto">
              <a:xfrm>
                <a:off x="672" y="3264"/>
                <a:ext cx="1056" cy="1056"/>
              </a:xfrm>
              <a:prstGeom prst="ellipse">
                <a:avLst/>
              </a:prstGeom>
              <a:solidFill>
                <a:srgbClr val="99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de-DE">
                    <a:latin typeface="Arial" panose="020B0604020202020204" pitchFamily="34" charset="0"/>
                  </a:rPr>
                  <a:t>C</a:t>
                </a:r>
              </a:p>
            </p:txBody>
          </p:sp>
        </p:grpSp>
        <p:sp>
          <p:nvSpPr>
            <p:cNvPr id="24603" name="Line 27"/>
            <p:cNvSpPr>
              <a:spLocks noChangeShapeType="1"/>
            </p:cNvSpPr>
            <p:nvPr/>
          </p:nvSpPr>
          <p:spPr bwMode="auto">
            <a:xfrm flipV="1">
              <a:off x="1776" y="3360"/>
              <a:ext cx="624" cy="43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604" name="Line 28"/>
            <p:cNvSpPr>
              <a:spLocks noChangeShapeType="1"/>
            </p:cNvSpPr>
            <p:nvPr/>
          </p:nvSpPr>
          <p:spPr bwMode="auto">
            <a:xfrm flipH="1" flipV="1">
              <a:off x="1776" y="3888"/>
              <a:ext cx="1440" cy="1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 flipH="1" flipV="1">
              <a:off x="1920" y="1632"/>
              <a:ext cx="576" cy="105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4606" name="Line 30"/>
            <p:cNvSpPr>
              <a:spLocks noChangeShapeType="1"/>
            </p:cNvSpPr>
            <p:nvPr/>
          </p:nvSpPr>
          <p:spPr bwMode="auto">
            <a:xfrm flipV="1">
              <a:off x="2736" y="1728"/>
              <a:ext cx="240" cy="9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31" name="Grafik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6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Implementation of UIMS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3810000" algn="l"/>
              </a:tabLst>
            </a:pPr>
            <a:r>
              <a:rPr lang="en-GB" altLang="de-DE" sz="2400" dirty="0"/>
              <a:t>Techniques for dialogue controller</a:t>
            </a:r>
          </a:p>
          <a:p>
            <a:pPr lvl="1">
              <a:buFontTx/>
              <a:buNone/>
              <a:tabLst>
                <a:tab pos="3810000" algn="l"/>
              </a:tabLst>
            </a:pPr>
            <a:r>
              <a:rPr lang="en-GB" altLang="de-DE" sz="1800" dirty="0"/>
              <a:t>• menu networks	• state transition diagrams</a:t>
            </a:r>
          </a:p>
          <a:p>
            <a:pPr lvl="1">
              <a:buFontTx/>
              <a:buNone/>
              <a:tabLst>
                <a:tab pos="3810000" algn="l"/>
              </a:tabLst>
            </a:pPr>
            <a:r>
              <a:rPr lang="en-GB" altLang="de-DE" sz="1800" dirty="0"/>
              <a:t>• grammar notations	• event languages</a:t>
            </a:r>
          </a:p>
          <a:p>
            <a:pPr lvl="1">
              <a:buFontTx/>
              <a:buNone/>
              <a:tabLst>
                <a:tab pos="3810000" algn="l"/>
              </a:tabLst>
            </a:pPr>
            <a:r>
              <a:rPr lang="en-GB" altLang="de-DE" sz="1800" dirty="0"/>
              <a:t>• declarative languages	• constraints</a:t>
            </a:r>
          </a:p>
          <a:p>
            <a:pPr lvl="1">
              <a:buFontTx/>
              <a:buNone/>
              <a:tabLst>
                <a:tab pos="3810000" algn="l"/>
              </a:tabLst>
            </a:pPr>
            <a:r>
              <a:rPr lang="en-GB" altLang="de-DE" sz="1800" dirty="0"/>
              <a:t>• graphical specification	</a:t>
            </a:r>
            <a:endParaRPr lang="en-GB" altLang="de-DE" sz="2000" dirty="0"/>
          </a:p>
          <a:p>
            <a:pPr>
              <a:tabLst>
                <a:tab pos="3810000" algn="l"/>
              </a:tabLst>
            </a:pPr>
            <a:endParaRPr lang="en-GB" altLang="de-DE" sz="1000" dirty="0"/>
          </a:p>
          <a:p>
            <a:pPr lvl="1">
              <a:tabLst>
                <a:tab pos="3810000" algn="l"/>
              </a:tabLst>
            </a:pPr>
            <a:r>
              <a:rPr lang="en-GB" altLang="de-DE" sz="2000" dirty="0"/>
              <a:t>for most of these see chapter </a:t>
            </a:r>
            <a:r>
              <a:rPr lang="en-GB" altLang="de-DE" sz="2000" dirty="0" smtClean="0"/>
              <a:t>16 of your textbook</a:t>
            </a:r>
            <a:endParaRPr lang="en-GB" altLang="de-DE" sz="2000" dirty="0"/>
          </a:p>
          <a:p>
            <a:pPr>
              <a:tabLst>
                <a:tab pos="3810000" algn="l"/>
              </a:tabLst>
            </a:pPr>
            <a:endParaRPr lang="en-GB" altLang="de-DE" sz="1000" dirty="0"/>
          </a:p>
          <a:p>
            <a:pPr>
              <a:tabLst>
                <a:tab pos="3810000" algn="l"/>
              </a:tabLst>
            </a:pPr>
            <a:r>
              <a:rPr lang="en-GB" altLang="de-DE" sz="2400" dirty="0"/>
              <a:t>N.B. constraints </a:t>
            </a:r>
          </a:p>
          <a:p>
            <a:pPr lvl="1">
              <a:tabLst>
                <a:tab pos="3810000" algn="l"/>
              </a:tabLst>
            </a:pPr>
            <a:r>
              <a:rPr lang="en-GB" altLang="de-DE" sz="2000" dirty="0"/>
              <a:t>instead of what </a:t>
            </a:r>
            <a:r>
              <a:rPr lang="en-GB" altLang="de-DE" sz="2000" i="1" dirty="0"/>
              <a:t>happens</a:t>
            </a:r>
            <a:r>
              <a:rPr lang="en-GB" altLang="de-DE" sz="2000" dirty="0"/>
              <a:t> say what should be </a:t>
            </a:r>
            <a:r>
              <a:rPr lang="en-GB" altLang="de-DE" sz="2000" i="1" dirty="0"/>
              <a:t>true</a:t>
            </a:r>
          </a:p>
          <a:p>
            <a:pPr lvl="1">
              <a:tabLst>
                <a:tab pos="3810000" algn="l"/>
              </a:tabLst>
            </a:pPr>
            <a:r>
              <a:rPr lang="en-GB" altLang="de-DE" sz="2000" dirty="0"/>
              <a:t>used in groupware as well as single user interfaces</a:t>
            </a:r>
          </a:p>
          <a:p>
            <a:pPr lvl="2">
              <a:buFontTx/>
              <a:buChar char=" "/>
              <a:tabLst>
                <a:tab pos="3810000" algn="l"/>
              </a:tabLst>
            </a:pPr>
            <a:r>
              <a:rPr lang="en-GB" altLang="de-DE" sz="1800" dirty="0"/>
              <a:t>(ALV - abstraction–link–view)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84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graphical specification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what it is</a:t>
            </a:r>
          </a:p>
          <a:p>
            <a:pPr lvl="1"/>
            <a:r>
              <a:rPr lang="en-GB" altLang="de-DE" sz="1800"/>
              <a:t>draw components on screen</a:t>
            </a:r>
          </a:p>
          <a:p>
            <a:pPr lvl="1"/>
            <a:r>
              <a:rPr lang="en-GB" altLang="de-DE" sz="1800"/>
              <a:t>set actions with script or links to program</a:t>
            </a:r>
          </a:p>
          <a:p>
            <a:endParaRPr lang="en-GB" altLang="de-DE" sz="1600"/>
          </a:p>
          <a:p>
            <a:r>
              <a:rPr lang="en-GB" altLang="de-DE" sz="2000"/>
              <a:t>in use</a:t>
            </a:r>
          </a:p>
          <a:p>
            <a:pPr lvl="1"/>
            <a:r>
              <a:rPr lang="en-GB" altLang="de-DE" sz="1800"/>
              <a:t>with raw programming most popular technique</a:t>
            </a:r>
          </a:p>
          <a:p>
            <a:pPr lvl="1"/>
            <a:r>
              <a:rPr lang="en-GB" altLang="de-DE" sz="1800"/>
              <a:t>e.g. Visual Basic,  Dreamweaver,  Flash</a:t>
            </a:r>
          </a:p>
          <a:p>
            <a:endParaRPr lang="en-GB" altLang="de-DE" sz="1600"/>
          </a:p>
          <a:p>
            <a:r>
              <a:rPr lang="en-GB" altLang="de-DE" sz="2000"/>
              <a:t>local vs. global</a:t>
            </a:r>
          </a:p>
          <a:p>
            <a:pPr lvl="1"/>
            <a:r>
              <a:rPr lang="en-GB" altLang="de-DE" sz="1800"/>
              <a:t>hard to ‘see’ the paths through system</a:t>
            </a:r>
          </a:p>
          <a:p>
            <a:pPr lvl="1"/>
            <a:r>
              <a:rPr lang="en-GB" altLang="de-DE" sz="1800"/>
              <a:t>focus on what can be seen on one screen</a:t>
            </a:r>
          </a:p>
          <a:p>
            <a:endParaRPr lang="en-GB" altLang="de-DE" sz="20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112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The drift of dialogue control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internal control</a:t>
            </a:r>
          </a:p>
          <a:p>
            <a:pPr lvl="1">
              <a:buFontTx/>
              <a:buNone/>
            </a:pPr>
            <a:r>
              <a:rPr lang="en-GB" altLang="de-DE" sz="2000"/>
              <a:t>(e.g., read-evaluation loop)</a:t>
            </a:r>
            <a:endParaRPr lang="en-GB" altLang="de-DE"/>
          </a:p>
          <a:p>
            <a:endParaRPr lang="en-GB" altLang="de-DE" sz="1800"/>
          </a:p>
          <a:p>
            <a:r>
              <a:rPr lang="en-GB" altLang="de-DE"/>
              <a:t>external control</a:t>
            </a:r>
          </a:p>
          <a:p>
            <a:pPr lvl="1">
              <a:buFontTx/>
              <a:buNone/>
            </a:pPr>
            <a:r>
              <a:rPr lang="en-GB" altLang="de-DE" sz="2000"/>
              <a:t>(independent of application semantics or presentation)</a:t>
            </a:r>
            <a:endParaRPr lang="en-GB" altLang="de-DE"/>
          </a:p>
          <a:p>
            <a:endParaRPr lang="en-GB" altLang="de-DE" sz="1800"/>
          </a:p>
          <a:p>
            <a:r>
              <a:rPr lang="en-GB" altLang="de-DE"/>
              <a:t>presentation control</a:t>
            </a:r>
          </a:p>
          <a:p>
            <a:pPr lvl="1">
              <a:buFontTx/>
              <a:buNone/>
            </a:pPr>
            <a:r>
              <a:rPr lang="en-GB" altLang="de-DE" sz="2000"/>
              <a:t>(e.g., graphical specification)</a:t>
            </a:r>
            <a:endParaRPr lang="en-GB" altLang="de-DE"/>
          </a:p>
          <a:p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72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Summary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Levels of programming support tools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Windowing systems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device independence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multiple tasks</a:t>
            </a: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400"/>
              <a:t>Paradigms for programming the application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read-evaluation loop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notification-based</a:t>
            </a: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400"/>
              <a:t>Toolkits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programming interaction objects</a:t>
            </a: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400"/>
              <a:t>UIMS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conceptual architectures for separation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techniques for expressing dialogue</a:t>
            </a:r>
            <a:endParaRPr lang="en-GB" altLang="de-DE" sz="2000"/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61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Evaluation </a:t>
            </a:r>
            <a:r>
              <a:rPr lang="de-DE" sz="3200" dirty="0" err="1" smtClean="0">
                <a:solidFill>
                  <a:schemeClr val="dk1"/>
                </a:solidFill>
                <a:latin typeface="Times New Roman"/>
                <a:ea typeface="Times New Roman"/>
              </a:rPr>
              <a:t>Techniques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942</Words>
  <Application>Microsoft Office PowerPoint</Application>
  <PresentationFormat>Bildschirmpräsentation (4:3)</PresentationFormat>
  <Paragraphs>321</Paragraphs>
  <Slides>36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48" baseType="lpstr">
      <vt:lpstr>Arial</vt:lpstr>
      <vt:lpstr>Calibri</vt:lpstr>
      <vt:lpstr>Constantia</vt:lpstr>
      <vt:lpstr>Courier New</vt:lpstr>
      <vt:lpstr>Symbol</vt:lpstr>
      <vt:lpstr>Times New Roman</vt:lpstr>
      <vt:lpstr>Verdana</vt:lpstr>
      <vt:lpstr>Wingdings</vt:lpstr>
      <vt:lpstr>Wingdings 2</vt:lpstr>
      <vt:lpstr>Flow</vt:lpstr>
      <vt:lpstr>Microsoft Word 2001 Document</vt:lpstr>
      <vt:lpstr>Microsoft Word Document</vt:lpstr>
      <vt:lpstr>PowerPoint-Präsentation</vt:lpstr>
      <vt:lpstr>Learning Objectives</vt:lpstr>
      <vt:lpstr>Implementation support</vt:lpstr>
      <vt:lpstr>Introduction</vt:lpstr>
      <vt:lpstr>Elements of windowing systems</vt:lpstr>
      <vt:lpstr>roles of a windowing system </vt:lpstr>
      <vt:lpstr>Architectures of windowing systems</vt:lpstr>
      <vt:lpstr>The client-server architecture </vt:lpstr>
      <vt:lpstr>X Windows architecture</vt:lpstr>
      <vt:lpstr>X Windows architecture (ctd)</vt:lpstr>
      <vt:lpstr>Programming the application - 1 read-evaluation loop</vt:lpstr>
      <vt:lpstr>Programming the application - 1 notification-based</vt:lpstr>
      <vt:lpstr>going with the grain</vt:lpstr>
      <vt:lpstr>Using toolkits</vt:lpstr>
      <vt:lpstr>interfaces in Java</vt:lpstr>
      <vt:lpstr>User Interface Management Systems (UIMS)</vt:lpstr>
      <vt:lpstr>UIMS as conceptual architecture</vt:lpstr>
      <vt:lpstr>UIMS tradition – interface  layers / logical components</vt:lpstr>
      <vt:lpstr>Seeheim model</vt:lpstr>
      <vt:lpstr>conceptual vs. implementation</vt:lpstr>
      <vt:lpstr>semantic feedback</vt:lpstr>
      <vt:lpstr>what’s this?</vt:lpstr>
      <vt:lpstr>the bypass/switch</vt:lpstr>
      <vt:lpstr> more layers!</vt:lpstr>
      <vt:lpstr>Arch/Slinky</vt:lpstr>
      <vt:lpstr>monolithic vs. components</vt:lpstr>
      <vt:lpstr>MVC model - view  - controller</vt:lpstr>
      <vt:lpstr>MVC issues</vt:lpstr>
      <vt:lpstr>PAC model</vt:lpstr>
      <vt:lpstr>PAC presentation - abstraction  - control</vt:lpstr>
      <vt:lpstr>Implementation of UIMS</vt:lpstr>
      <vt:lpstr>graphical specification</vt:lpstr>
      <vt:lpstr>The drift of dialogue control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542</cp:revision>
  <dcterms:created xsi:type="dcterms:W3CDTF">2006-08-16T00:00:00Z</dcterms:created>
  <dcterms:modified xsi:type="dcterms:W3CDTF">2018-05-10T08:38:59Z</dcterms:modified>
</cp:coreProperties>
</file>