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141"/>
  </p:notesMasterIdLst>
  <p:sldIdLst>
    <p:sldId id="530" r:id="rId3"/>
    <p:sldId id="737" r:id="rId4"/>
    <p:sldId id="964" r:id="rId5"/>
    <p:sldId id="1123" r:id="rId6"/>
    <p:sldId id="1046" r:id="rId7"/>
    <p:sldId id="1047" r:id="rId8"/>
    <p:sldId id="1048" r:id="rId9"/>
    <p:sldId id="1049" r:id="rId10"/>
    <p:sldId id="1050" r:id="rId11"/>
    <p:sldId id="1051" r:id="rId12"/>
    <p:sldId id="1052" r:id="rId13"/>
    <p:sldId id="1053" r:id="rId14"/>
    <p:sldId id="1054" r:id="rId15"/>
    <p:sldId id="1055" r:id="rId16"/>
    <p:sldId id="1178" r:id="rId17"/>
    <p:sldId id="1056" r:id="rId18"/>
    <p:sldId id="1057" r:id="rId19"/>
    <p:sldId id="1058" r:id="rId20"/>
    <p:sldId id="1059" r:id="rId21"/>
    <p:sldId id="1060" r:id="rId22"/>
    <p:sldId id="1061" r:id="rId23"/>
    <p:sldId id="1062" r:id="rId24"/>
    <p:sldId id="1063" r:id="rId25"/>
    <p:sldId id="1064" r:id="rId26"/>
    <p:sldId id="1065" r:id="rId27"/>
    <p:sldId id="1066" r:id="rId28"/>
    <p:sldId id="1067" r:id="rId29"/>
    <p:sldId id="1068" r:id="rId30"/>
    <p:sldId id="1069" r:id="rId31"/>
    <p:sldId id="1070" r:id="rId32"/>
    <p:sldId id="1071" r:id="rId33"/>
    <p:sldId id="1072" r:id="rId34"/>
    <p:sldId id="1073" r:id="rId35"/>
    <p:sldId id="1074" r:id="rId36"/>
    <p:sldId id="1075" r:id="rId37"/>
    <p:sldId id="1076" r:id="rId38"/>
    <p:sldId id="1077" r:id="rId39"/>
    <p:sldId id="1078" r:id="rId40"/>
    <p:sldId id="1079" r:id="rId41"/>
    <p:sldId id="1080" r:id="rId42"/>
    <p:sldId id="1081" r:id="rId43"/>
    <p:sldId id="1124" r:id="rId44"/>
    <p:sldId id="1082" r:id="rId45"/>
    <p:sldId id="1083" r:id="rId46"/>
    <p:sldId id="1084" r:id="rId47"/>
    <p:sldId id="1085" r:id="rId48"/>
    <p:sldId id="1086" r:id="rId49"/>
    <p:sldId id="1087" r:id="rId50"/>
    <p:sldId id="1088" r:id="rId51"/>
    <p:sldId id="1089" r:id="rId52"/>
    <p:sldId id="1090" r:id="rId53"/>
    <p:sldId id="1091" r:id="rId54"/>
    <p:sldId id="1092" r:id="rId55"/>
    <p:sldId id="1093" r:id="rId56"/>
    <p:sldId id="1094" r:id="rId57"/>
    <p:sldId id="1095" r:id="rId58"/>
    <p:sldId id="1096" r:id="rId59"/>
    <p:sldId id="1097" r:id="rId60"/>
    <p:sldId id="1098" r:id="rId61"/>
    <p:sldId id="1099" r:id="rId62"/>
    <p:sldId id="1100" r:id="rId63"/>
    <p:sldId id="1101" r:id="rId64"/>
    <p:sldId id="1102" r:id="rId65"/>
    <p:sldId id="1103" r:id="rId66"/>
    <p:sldId id="1104" r:id="rId67"/>
    <p:sldId id="1105" r:id="rId68"/>
    <p:sldId id="1106" r:id="rId69"/>
    <p:sldId id="1107" r:id="rId70"/>
    <p:sldId id="1108" r:id="rId71"/>
    <p:sldId id="1109" r:id="rId72"/>
    <p:sldId id="1110" r:id="rId73"/>
    <p:sldId id="1111" r:id="rId74"/>
    <p:sldId id="1112" r:id="rId75"/>
    <p:sldId id="1113" r:id="rId76"/>
    <p:sldId id="1114" r:id="rId77"/>
    <p:sldId id="1115" r:id="rId78"/>
    <p:sldId id="1116" r:id="rId79"/>
    <p:sldId id="1117" r:id="rId80"/>
    <p:sldId id="1118" r:id="rId81"/>
    <p:sldId id="1119" r:id="rId82"/>
    <p:sldId id="1120" r:id="rId83"/>
    <p:sldId id="1121" r:id="rId84"/>
    <p:sldId id="1122" r:id="rId85"/>
    <p:sldId id="1125" r:id="rId86"/>
    <p:sldId id="1126" r:id="rId87"/>
    <p:sldId id="1127" r:id="rId88"/>
    <p:sldId id="1128" r:id="rId89"/>
    <p:sldId id="1129" r:id="rId90"/>
    <p:sldId id="1130" r:id="rId91"/>
    <p:sldId id="1131" r:id="rId92"/>
    <p:sldId id="1132" r:id="rId93"/>
    <p:sldId id="1133" r:id="rId94"/>
    <p:sldId id="1134" r:id="rId95"/>
    <p:sldId id="1135" r:id="rId96"/>
    <p:sldId id="1136" r:id="rId97"/>
    <p:sldId id="1137" r:id="rId98"/>
    <p:sldId id="1138" r:id="rId99"/>
    <p:sldId id="1139" r:id="rId100"/>
    <p:sldId id="1140" r:id="rId101"/>
    <p:sldId id="1141" r:id="rId102"/>
    <p:sldId id="1142" r:id="rId103"/>
    <p:sldId id="1143" r:id="rId104"/>
    <p:sldId id="1144" r:id="rId105"/>
    <p:sldId id="1145" r:id="rId106"/>
    <p:sldId id="1146" r:id="rId107"/>
    <p:sldId id="1147" r:id="rId108"/>
    <p:sldId id="1148" r:id="rId109"/>
    <p:sldId id="1149" r:id="rId110"/>
    <p:sldId id="1150" r:id="rId111"/>
    <p:sldId id="1151" r:id="rId112"/>
    <p:sldId id="1152" r:id="rId113"/>
    <p:sldId id="1153" r:id="rId114"/>
    <p:sldId id="1154" r:id="rId115"/>
    <p:sldId id="1155" r:id="rId116"/>
    <p:sldId id="1156" r:id="rId117"/>
    <p:sldId id="1157" r:id="rId118"/>
    <p:sldId id="1158" r:id="rId119"/>
    <p:sldId id="1159" r:id="rId120"/>
    <p:sldId id="1160" r:id="rId121"/>
    <p:sldId id="1161" r:id="rId122"/>
    <p:sldId id="1162" r:id="rId123"/>
    <p:sldId id="1163" r:id="rId124"/>
    <p:sldId id="1164" r:id="rId125"/>
    <p:sldId id="1165" r:id="rId126"/>
    <p:sldId id="1166" r:id="rId127"/>
    <p:sldId id="1167" r:id="rId128"/>
    <p:sldId id="1168" r:id="rId129"/>
    <p:sldId id="1169" r:id="rId130"/>
    <p:sldId id="1170" r:id="rId131"/>
    <p:sldId id="1171" r:id="rId132"/>
    <p:sldId id="1172" r:id="rId133"/>
    <p:sldId id="1173" r:id="rId134"/>
    <p:sldId id="1174" r:id="rId135"/>
    <p:sldId id="1175" r:id="rId136"/>
    <p:sldId id="1176" r:id="rId137"/>
    <p:sldId id="1177" r:id="rId138"/>
    <p:sldId id="963" r:id="rId139"/>
    <p:sldId id="362" r:id="rId14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6740" autoAdjust="0"/>
    <p:restoredTop sz="72950" autoAdjust="0"/>
  </p:normalViewPr>
  <p:slideViewPr>
    <p:cSldViewPr>
      <p:cViewPr varScale="1">
        <p:scale>
          <a:sx n="80" d="100"/>
          <a:sy n="80" d="100"/>
        </p:scale>
        <p:origin x="2034"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5/2/2017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a:p>
        </p:txBody>
      </p:sp>
      <p:sp>
        <p:nvSpPr>
          <p:cNvPr id="50179" name="Rectangle 2"/>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de-DE" altLang="de-DE" smtClean="0"/>
          </a:p>
        </p:txBody>
      </p:sp>
    </p:spTree>
    <p:extLst>
      <p:ext uri="{BB962C8B-B14F-4D97-AF65-F5344CB8AC3E}">
        <p14:creationId xmlns:p14="http://schemas.microsoft.com/office/powerpoint/2010/main" val="278030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31609D-638D-4A42-BA91-818A8C1012A6}" type="slidenum">
              <a:rPr lang="en-CA" altLang="de-DE"/>
              <a:pPr/>
              <a:t>43</a:t>
            </a:fld>
            <a:endParaRPr lang="en-CA" altLang="de-DE"/>
          </a:p>
        </p:txBody>
      </p:sp>
      <p:sp>
        <p:nvSpPr>
          <p:cNvPr id="760834" name="Rectangle 2"/>
          <p:cNvSpPr>
            <a:spLocks noGrp="1" noRot="1" noChangeAspect="1" noChangeArrowheads="1" noTextEdit="1"/>
          </p:cNvSpPr>
          <p:nvPr>
            <p:ph type="sldImg"/>
          </p:nvPr>
        </p:nvSpPr>
        <p:spPr>
          <a:ln/>
        </p:spPr>
      </p:sp>
      <p:sp>
        <p:nvSpPr>
          <p:cNvPr id="7608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30424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5F4949-51E2-4D49-8E5D-86B9A5F4691A}" type="slidenum">
              <a:rPr lang="en-CA" altLang="de-DE"/>
              <a:pPr/>
              <a:t>44</a:t>
            </a:fld>
            <a:endParaRPr lang="en-CA" altLang="de-DE"/>
          </a:p>
        </p:txBody>
      </p:sp>
      <p:sp>
        <p:nvSpPr>
          <p:cNvPr id="762882" name="Rectangle 2"/>
          <p:cNvSpPr>
            <a:spLocks noGrp="1" noRot="1" noChangeAspect="1" noChangeArrowheads="1" noTextEdit="1"/>
          </p:cNvSpPr>
          <p:nvPr>
            <p:ph type="sldImg"/>
          </p:nvPr>
        </p:nvSpPr>
        <p:spPr>
          <a:ln/>
        </p:spPr>
      </p:sp>
      <p:sp>
        <p:nvSpPr>
          <p:cNvPr id="7628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98617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B59F11-9391-44AD-8C8B-9161D149A077}" type="slidenum">
              <a:rPr lang="en-CA" altLang="de-DE"/>
              <a:pPr/>
              <a:t>45</a:t>
            </a:fld>
            <a:endParaRPr lang="en-CA" altLang="de-DE"/>
          </a:p>
        </p:txBody>
      </p:sp>
      <p:sp>
        <p:nvSpPr>
          <p:cNvPr id="764930" name="Rectangle 2"/>
          <p:cNvSpPr>
            <a:spLocks noGrp="1" noRot="1" noChangeAspect="1" noChangeArrowheads="1" noTextEdit="1"/>
          </p:cNvSpPr>
          <p:nvPr>
            <p:ph type="sldImg"/>
          </p:nvPr>
        </p:nvSpPr>
        <p:spPr>
          <a:ln/>
        </p:spPr>
      </p:sp>
      <p:sp>
        <p:nvSpPr>
          <p:cNvPr id="7649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294478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60C055-33C3-4A0B-ABC8-B762F29BD579}" type="slidenum">
              <a:rPr lang="en-CA" altLang="de-DE"/>
              <a:pPr/>
              <a:t>46</a:t>
            </a:fld>
            <a:endParaRPr lang="en-CA" altLang="de-DE"/>
          </a:p>
        </p:txBody>
      </p:sp>
      <p:sp>
        <p:nvSpPr>
          <p:cNvPr id="766978" name="Rectangle 2"/>
          <p:cNvSpPr>
            <a:spLocks noGrp="1" noRot="1" noChangeAspect="1" noChangeArrowheads="1" noTextEdit="1"/>
          </p:cNvSpPr>
          <p:nvPr>
            <p:ph type="sldImg"/>
          </p:nvPr>
        </p:nvSpPr>
        <p:spPr>
          <a:ln/>
        </p:spPr>
      </p:sp>
      <p:sp>
        <p:nvSpPr>
          <p:cNvPr id="7669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09327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12C26D-350C-4E82-8E60-B18502ABC80D}" type="slidenum">
              <a:rPr lang="en-CA" altLang="de-DE"/>
              <a:pPr/>
              <a:t>47</a:t>
            </a:fld>
            <a:endParaRPr lang="en-CA" altLang="de-DE"/>
          </a:p>
        </p:txBody>
      </p:sp>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73382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23A9F3-B2BE-4A41-85D3-73C58C4A8708}" type="slidenum">
              <a:rPr lang="en-CA" altLang="de-DE"/>
              <a:pPr/>
              <a:t>48</a:t>
            </a:fld>
            <a:endParaRPr lang="en-CA" altLang="de-DE"/>
          </a:p>
        </p:txBody>
      </p:sp>
      <p:sp>
        <p:nvSpPr>
          <p:cNvPr id="769026" name="Rectangle 2"/>
          <p:cNvSpPr>
            <a:spLocks noGrp="1" noRot="1" noChangeAspect="1" noChangeArrowheads="1" noTextEdit="1"/>
          </p:cNvSpPr>
          <p:nvPr>
            <p:ph type="sldImg"/>
          </p:nvPr>
        </p:nvSpPr>
        <p:spPr>
          <a:ln/>
        </p:spPr>
      </p:sp>
      <p:sp>
        <p:nvSpPr>
          <p:cNvPr id="7690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65037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12BD74-A79B-424B-BDE3-84AE08C9C6BB}" type="slidenum">
              <a:rPr lang="en-CA" altLang="de-DE"/>
              <a:pPr/>
              <a:t>49</a:t>
            </a:fld>
            <a:endParaRPr lang="en-CA" altLang="de-DE"/>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77150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D4EDC2-2F68-4EA6-AD38-99A3931DA8DE}" type="slidenum">
              <a:rPr lang="en-CA" altLang="de-DE"/>
              <a:pPr/>
              <a:t>50</a:t>
            </a:fld>
            <a:endParaRPr lang="en-CA" altLang="de-DE"/>
          </a:p>
        </p:txBody>
      </p:sp>
      <p:sp>
        <p:nvSpPr>
          <p:cNvPr id="773122" name="Rectangle 2"/>
          <p:cNvSpPr>
            <a:spLocks noGrp="1" noRot="1" noChangeAspect="1" noChangeArrowheads="1" noTextEdit="1"/>
          </p:cNvSpPr>
          <p:nvPr>
            <p:ph type="sldImg"/>
          </p:nvPr>
        </p:nvSpPr>
        <p:spPr>
          <a:ln/>
        </p:spPr>
      </p:sp>
      <p:sp>
        <p:nvSpPr>
          <p:cNvPr id="7731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92095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70E8EC-DCE2-4FF3-8BB8-3F2AEEDF1164}" type="slidenum">
              <a:rPr lang="en-CA" altLang="de-DE"/>
              <a:pPr/>
              <a:t>51</a:t>
            </a:fld>
            <a:endParaRPr lang="en-CA" altLang="de-DE"/>
          </a:p>
        </p:txBody>
      </p:sp>
      <p:sp>
        <p:nvSpPr>
          <p:cNvPr id="775170" name="Rectangle 2"/>
          <p:cNvSpPr>
            <a:spLocks noGrp="1" noRot="1" noChangeAspect="1" noChangeArrowheads="1" noTextEdit="1"/>
          </p:cNvSpPr>
          <p:nvPr>
            <p:ph type="sldImg"/>
          </p:nvPr>
        </p:nvSpPr>
        <p:spPr>
          <a:ln/>
        </p:spPr>
      </p:sp>
      <p:sp>
        <p:nvSpPr>
          <p:cNvPr id="7751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39216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1FDDC8-4ECE-44EE-A1DE-A43218606387}" type="slidenum">
              <a:rPr lang="en-CA" altLang="de-DE"/>
              <a:pPr/>
              <a:t>52</a:t>
            </a:fld>
            <a:endParaRPr lang="en-CA" altLang="de-DE"/>
          </a:p>
        </p:txBody>
      </p:sp>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90231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75AC05-8B61-406C-9A40-CFE7A5937D61}" type="slidenum">
              <a:rPr lang="en-CA" altLang="de-DE"/>
              <a:pPr/>
              <a:t>53</a:t>
            </a:fld>
            <a:endParaRPr lang="en-CA" altLang="de-DE"/>
          </a:p>
        </p:txBody>
      </p:sp>
      <p:sp>
        <p:nvSpPr>
          <p:cNvPr id="779266" name="Rectangle 2"/>
          <p:cNvSpPr>
            <a:spLocks noGrp="1" noRot="1" noChangeAspect="1" noChangeArrowheads="1" noTextEdit="1"/>
          </p:cNvSpPr>
          <p:nvPr>
            <p:ph type="sldImg"/>
          </p:nvPr>
        </p:nvSpPr>
        <p:spPr>
          <a:ln/>
        </p:spPr>
      </p:sp>
      <p:sp>
        <p:nvSpPr>
          <p:cNvPr id="7792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19858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17F54C-7BFE-4863-879A-2E63CF6C3E86}" type="slidenum">
              <a:rPr lang="en-CA" altLang="de-DE"/>
              <a:pPr/>
              <a:t>54</a:t>
            </a:fld>
            <a:endParaRPr lang="en-CA" altLang="de-DE"/>
          </a:p>
        </p:txBody>
      </p:sp>
      <p:sp>
        <p:nvSpPr>
          <p:cNvPr id="781314" name="Rectangle 2"/>
          <p:cNvSpPr>
            <a:spLocks noGrp="1" noRot="1" noChangeAspect="1" noChangeArrowheads="1" noTextEdit="1"/>
          </p:cNvSpPr>
          <p:nvPr>
            <p:ph type="sldImg"/>
          </p:nvPr>
        </p:nvSpPr>
        <p:spPr>
          <a:ln/>
        </p:spPr>
      </p:sp>
      <p:sp>
        <p:nvSpPr>
          <p:cNvPr id="7813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006300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1F81C2-A505-4803-85E5-577185D36331}" type="slidenum">
              <a:rPr lang="en-CA" altLang="de-DE"/>
              <a:pPr/>
              <a:t>55</a:t>
            </a:fld>
            <a:endParaRPr lang="en-CA" altLang="de-DE"/>
          </a:p>
        </p:txBody>
      </p:sp>
      <p:sp>
        <p:nvSpPr>
          <p:cNvPr id="783362" name="Rectangle 2"/>
          <p:cNvSpPr>
            <a:spLocks noGrp="1" noRot="1" noChangeAspect="1" noChangeArrowheads="1" noTextEdit="1"/>
          </p:cNvSpPr>
          <p:nvPr>
            <p:ph type="sldImg"/>
          </p:nvPr>
        </p:nvSpPr>
        <p:spPr>
          <a:ln/>
        </p:spPr>
      </p:sp>
      <p:sp>
        <p:nvSpPr>
          <p:cNvPr id="7833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59381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4B3BAE-DABE-49E2-AA8F-570436D06B75}" type="slidenum">
              <a:rPr lang="en-CA" altLang="de-DE"/>
              <a:pPr/>
              <a:t>56</a:t>
            </a:fld>
            <a:endParaRPr lang="en-CA" altLang="de-DE"/>
          </a:p>
        </p:txBody>
      </p:sp>
      <p:sp>
        <p:nvSpPr>
          <p:cNvPr id="785410" name="Rectangle 2"/>
          <p:cNvSpPr>
            <a:spLocks noGrp="1" noRot="1" noChangeAspect="1" noChangeArrowheads="1" noTextEdit="1"/>
          </p:cNvSpPr>
          <p:nvPr>
            <p:ph type="sldImg"/>
          </p:nvPr>
        </p:nvSpPr>
        <p:spPr>
          <a:ln/>
        </p:spPr>
      </p:sp>
      <p:sp>
        <p:nvSpPr>
          <p:cNvPr id="7854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842340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D9DED6-042C-43B3-B3A9-6E6263A2133E}" type="slidenum">
              <a:rPr lang="en-CA" altLang="de-DE"/>
              <a:pPr/>
              <a:t>57</a:t>
            </a:fld>
            <a:endParaRPr lang="en-CA" altLang="de-DE"/>
          </a:p>
        </p:txBody>
      </p:sp>
      <p:sp>
        <p:nvSpPr>
          <p:cNvPr id="787458" name="Rectangle 2"/>
          <p:cNvSpPr>
            <a:spLocks noGrp="1" noRot="1" noChangeAspect="1" noChangeArrowheads="1" noTextEdit="1"/>
          </p:cNvSpPr>
          <p:nvPr>
            <p:ph type="sldImg"/>
          </p:nvPr>
        </p:nvSpPr>
        <p:spPr>
          <a:ln/>
        </p:spPr>
      </p:sp>
      <p:sp>
        <p:nvSpPr>
          <p:cNvPr id="7874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20103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354179-8106-4F65-8A11-5FB5FF8C8A65}" type="slidenum">
              <a:rPr lang="en-CA" altLang="de-DE"/>
              <a:pPr/>
              <a:t>58</a:t>
            </a:fld>
            <a:endParaRPr lang="en-CA" altLang="de-DE"/>
          </a:p>
        </p:txBody>
      </p:sp>
      <p:sp>
        <p:nvSpPr>
          <p:cNvPr id="789506" name="Rectangle 2"/>
          <p:cNvSpPr>
            <a:spLocks noGrp="1" noRot="1" noChangeAspect="1" noChangeArrowheads="1" noTextEdit="1"/>
          </p:cNvSpPr>
          <p:nvPr>
            <p:ph type="sldImg"/>
          </p:nvPr>
        </p:nvSpPr>
        <p:spPr>
          <a:ln/>
        </p:spPr>
      </p:sp>
      <p:sp>
        <p:nvSpPr>
          <p:cNvPr id="7895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17475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FB8E60-AD34-46F7-B85A-95FFB927BA1B}" type="slidenum">
              <a:rPr lang="en-CA" altLang="de-DE"/>
              <a:pPr/>
              <a:t>59</a:t>
            </a:fld>
            <a:endParaRPr lang="en-CA" altLang="de-DE"/>
          </a:p>
        </p:txBody>
      </p:sp>
      <p:sp>
        <p:nvSpPr>
          <p:cNvPr id="791554" name="Rectangle 2"/>
          <p:cNvSpPr>
            <a:spLocks noGrp="1" noRot="1" noChangeAspect="1" noChangeArrowheads="1" noTextEdit="1"/>
          </p:cNvSpPr>
          <p:nvPr>
            <p:ph type="sldImg"/>
          </p:nvPr>
        </p:nvSpPr>
        <p:spPr>
          <a:ln/>
        </p:spPr>
      </p:sp>
      <p:sp>
        <p:nvSpPr>
          <p:cNvPr id="7915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659203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7219C2-27A7-4A43-8063-481461AF9B20}" type="slidenum">
              <a:rPr lang="en-CA" altLang="de-DE"/>
              <a:pPr/>
              <a:t>60</a:t>
            </a:fld>
            <a:endParaRPr lang="en-CA" altLang="de-DE"/>
          </a:p>
        </p:txBody>
      </p:sp>
      <p:sp>
        <p:nvSpPr>
          <p:cNvPr id="793602" name="Rectangle 2"/>
          <p:cNvSpPr>
            <a:spLocks noGrp="1" noRot="1" noChangeAspect="1" noChangeArrowheads="1" noTextEdit="1"/>
          </p:cNvSpPr>
          <p:nvPr>
            <p:ph type="sldImg"/>
          </p:nvPr>
        </p:nvSpPr>
        <p:spPr>
          <a:ln/>
        </p:spPr>
      </p:sp>
      <p:sp>
        <p:nvSpPr>
          <p:cNvPr id="7936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53291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3EC18E-2994-43D0-A874-C6F6CFED7162}" type="slidenum">
              <a:rPr lang="en-CA" altLang="de-DE"/>
              <a:pPr/>
              <a:t>61</a:t>
            </a:fld>
            <a:endParaRPr lang="en-CA" altLang="de-DE"/>
          </a:p>
        </p:txBody>
      </p:sp>
      <p:sp>
        <p:nvSpPr>
          <p:cNvPr id="795650" name="Rectangle 2"/>
          <p:cNvSpPr>
            <a:spLocks noGrp="1" noRot="1" noChangeAspect="1" noChangeArrowheads="1" noTextEdit="1"/>
          </p:cNvSpPr>
          <p:nvPr>
            <p:ph type="sldImg"/>
          </p:nvPr>
        </p:nvSpPr>
        <p:spPr>
          <a:ln/>
        </p:spPr>
      </p:sp>
      <p:sp>
        <p:nvSpPr>
          <p:cNvPr id="7956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399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D4BB68-5E76-43A0-8C71-22CE7B3EE44A}" type="slidenum">
              <a:rPr lang="en-CA" altLang="de-DE"/>
              <a:pPr/>
              <a:t>62</a:t>
            </a:fld>
            <a:endParaRPr lang="en-CA" altLang="de-DE"/>
          </a:p>
        </p:txBody>
      </p:sp>
      <p:sp>
        <p:nvSpPr>
          <p:cNvPr id="797698" name="Rectangle 2"/>
          <p:cNvSpPr>
            <a:spLocks noGrp="1" noRot="1" noChangeAspect="1" noChangeArrowheads="1" noTextEdit="1"/>
          </p:cNvSpPr>
          <p:nvPr>
            <p:ph type="sldImg"/>
          </p:nvPr>
        </p:nvSpPr>
        <p:spPr>
          <a:ln/>
        </p:spPr>
      </p:sp>
      <p:sp>
        <p:nvSpPr>
          <p:cNvPr id="7976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51968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ACE70D-EA84-4566-9C21-DBDC454D5CB4}" type="slidenum">
              <a:rPr lang="en-CA" altLang="de-DE"/>
              <a:pPr/>
              <a:t>63</a:t>
            </a:fld>
            <a:endParaRPr lang="en-CA" altLang="de-DE"/>
          </a:p>
        </p:txBody>
      </p:sp>
      <p:sp>
        <p:nvSpPr>
          <p:cNvPr id="799746" name="Rectangle 2"/>
          <p:cNvSpPr>
            <a:spLocks noGrp="1" noRot="1" noChangeAspect="1" noChangeArrowheads="1" noTextEdit="1"/>
          </p:cNvSpPr>
          <p:nvPr>
            <p:ph type="sldImg"/>
          </p:nvPr>
        </p:nvSpPr>
        <p:spPr>
          <a:ln/>
        </p:spPr>
      </p:sp>
      <p:sp>
        <p:nvSpPr>
          <p:cNvPr id="7997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50906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4B881D-81E2-412F-B5A7-4477A1FF27E4}" type="slidenum">
              <a:rPr lang="en-CA" altLang="de-DE"/>
              <a:pPr/>
              <a:t>64</a:t>
            </a:fld>
            <a:endParaRPr lang="en-CA" altLang="de-DE"/>
          </a:p>
        </p:txBody>
      </p:sp>
      <p:sp>
        <p:nvSpPr>
          <p:cNvPr id="801794" name="Rectangle 2"/>
          <p:cNvSpPr>
            <a:spLocks noGrp="1" noRot="1" noChangeAspect="1" noChangeArrowheads="1" noTextEdit="1"/>
          </p:cNvSpPr>
          <p:nvPr>
            <p:ph type="sldImg"/>
          </p:nvPr>
        </p:nvSpPr>
        <p:spPr>
          <a:ln/>
        </p:spPr>
      </p:sp>
      <p:sp>
        <p:nvSpPr>
          <p:cNvPr id="8017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789824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C75A90-0981-49A0-AF39-9E1306E86C95}" type="slidenum">
              <a:rPr lang="en-CA" altLang="de-DE"/>
              <a:pPr/>
              <a:t>65</a:t>
            </a:fld>
            <a:endParaRPr lang="en-CA" altLang="de-DE"/>
          </a:p>
        </p:txBody>
      </p:sp>
      <p:sp>
        <p:nvSpPr>
          <p:cNvPr id="803842" name="Rectangle 2"/>
          <p:cNvSpPr>
            <a:spLocks noGrp="1" noRot="1" noChangeAspect="1" noChangeArrowheads="1" noTextEdit="1"/>
          </p:cNvSpPr>
          <p:nvPr>
            <p:ph type="sldImg"/>
          </p:nvPr>
        </p:nvSpPr>
        <p:spPr>
          <a:ln/>
        </p:spPr>
      </p:sp>
      <p:sp>
        <p:nvSpPr>
          <p:cNvPr id="8038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98221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939323-23B2-423C-8012-F6461C627D27}" type="slidenum">
              <a:rPr lang="en-CA" altLang="de-DE"/>
              <a:pPr/>
              <a:t>66</a:t>
            </a:fld>
            <a:endParaRPr lang="en-CA" altLang="de-DE"/>
          </a:p>
        </p:txBody>
      </p:sp>
      <p:sp>
        <p:nvSpPr>
          <p:cNvPr id="805890" name="Rectangle 2"/>
          <p:cNvSpPr>
            <a:spLocks noGrp="1" noRot="1" noChangeAspect="1" noChangeArrowheads="1" noTextEdit="1"/>
          </p:cNvSpPr>
          <p:nvPr>
            <p:ph type="sldImg"/>
          </p:nvPr>
        </p:nvSpPr>
        <p:spPr>
          <a:ln/>
        </p:spPr>
      </p:sp>
      <p:sp>
        <p:nvSpPr>
          <p:cNvPr id="8058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40797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5DF1EE-485D-49B0-A103-41F88DABF428}" type="slidenum">
              <a:rPr lang="en-CA" altLang="de-DE"/>
              <a:pPr/>
              <a:t>67</a:t>
            </a:fld>
            <a:endParaRPr lang="en-CA" altLang="de-DE"/>
          </a:p>
        </p:txBody>
      </p:sp>
      <p:sp>
        <p:nvSpPr>
          <p:cNvPr id="807938" name="Rectangle 2"/>
          <p:cNvSpPr>
            <a:spLocks noGrp="1" noRot="1" noChangeAspect="1" noChangeArrowheads="1" noTextEdit="1"/>
          </p:cNvSpPr>
          <p:nvPr>
            <p:ph type="sldImg"/>
          </p:nvPr>
        </p:nvSpPr>
        <p:spPr>
          <a:ln/>
        </p:spPr>
      </p:sp>
      <p:sp>
        <p:nvSpPr>
          <p:cNvPr id="8079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4209197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734469-1C7E-42FE-B2F5-51043F0B7A1D}" type="slidenum">
              <a:rPr lang="en-CA" altLang="de-DE"/>
              <a:pPr/>
              <a:t>68</a:t>
            </a:fld>
            <a:endParaRPr lang="en-CA" altLang="de-DE"/>
          </a:p>
        </p:txBody>
      </p:sp>
      <p:sp>
        <p:nvSpPr>
          <p:cNvPr id="809986" name="Rectangle 2"/>
          <p:cNvSpPr>
            <a:spLocks noGrp="1" noRot="1" noChangeAspect="1" noChangeArrowheads="1" noTextEdit="1"/>
          </p:cNvSpPr>
          <p:nvPr>
            <p:ph type="sldImg"/>
          </p:nvPr>
        </p:nvSpPr>
        <p:spPr>
          <a:ln/>
        </p:spPr>
      </p:sp>
      <p:sp>
        <p:nvSpPr>
          <p:cNvPr id="8099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57967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58C51D-0CB2-4314-B56E-B2A1A93E548B}" type="slidenum">
              <a:rPr lang="en-CA" altLang="de-DE"/>
              <a:pPr/>
              <a:t>69</a:t>
            </a:fld>
            <a:endParaRPr lang="en-CA" altLang="de-DE"/>
          </a:p>
        </p:txBody>
      </p:sp>
      <p:sp>
        <p:nvSpPr>
          <p:cNvPr id="812034" name="Rectangle 2"/>
          <p:cNvSpPr>
            <a:spLocks noGrp="1" noRot="1" noChangeAspect="1" noChangeArrowheads="1" noTextEdit="1"/>
          </p:cNvSpPr>
          <p:nvPr>
            <p:ph type="sldImg"/>
          </p:nvPr>
        </p:nvSpPr>
        <p:spPr>
          <a:ln/>
        </p:spPr>
      </p:sp>
      <p:sp>
        <p:nvSpPr>
          <p:cNvPr id="8120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007797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F5D06C-DF8F-4D74-B242-720B6F6C14F0}" type="slidenum">
              <a:rPr lang="en-CA" altLang="de-DE"/>
              <a:pPr/>
              <a:t>70</a:t>
            </a:fld>
            <a:endParaRPr lang="en-CA" altLang="de-DE"/>
          </a:p>
        </p:txBody>
      </p:sp>
      <p:sp>
        <p:nvSpPr>
          <p:cNvPr id="814082" name="Rectangle 2"/>
          <p:cNvSpPr>
            <a:spLocks noGrp="1" noRot="1" noChangeAspect="1" noChangeArrowheads="1" noTextEdit="1"/>
          </p:cNvSpPr>
          <p:nvPr>
            <p:ph type="sldImg"/>
          </p:nvPr>
        </p:nvSpPr>
        <p:spPr>
          <a:ln/>
        </p:spPr>
      </p:sp>
      <p:sp>
        <p:nvSpPr>
          <p:cNvPr id="8140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66930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1C6CFA-2573-418A-B10D-C47A37EF59F1}" type="slidenum">
              <a:rPr lang="en-CA" altLang="de-DE"/>
              <a:pPr/>
              <a:t>71</a:t>
            </a:fld>
            <a:endParaRPr lang="en-CA" altLang="de-DE"/>
          </a:p>
        </p:txBody>
      </p:sp>
      <p:sp>
        <p:nvSpPr>
          <p:cNvPr id="816130" name="Rectangle 2"/>
          <p:cNvSpPr>
            <a:spLocks noGrp="1" noRot="1" noChangeAspect="1" noChangeArrowheads="1" noTextEdit="1"/>
          </p:cNvSpPr>
          <p:nvPr>
            <p:ph type="sldImg"/>
          </p:nvPr>
        </p:nvSpPr>
        <p:spPr>
          <a:ln/>
        </p:spPr>
      </p:sp>
      <p:sp>
        <p:nvSpPr>
          <p:cNvPr id="8161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52401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9ACBCF-C049-4329-BBF7-C7172F08631D}" type="slidenum">
              <a:rPr lang="en-CA" altLang="de-DE"/>
              <a:pPr/>
              <a:t>72</a:t>
            </a:fld>
            <a:endParaRPr lang="en-CA" altLang="de-DE"/>
          </a:p>
        </p:txBody>
      </p:sp>
      <p:sp>
        <p:nvSpPr>
          <p:cNvPr id="818178" name="Rectangle 2"/>
          <p:cNvSpPr>
            <a:spLocks noGrp="1" noRot="1" noChangeAspect="1" noChangeArrowheads="1" noTextEdit="1"/>
          </p:cNvSpPr>
          <p:nvPr>
            <p:ph type="sldImg"/>
          </p:nvPr>
        </p:nvSpPr>
        <p:spPr>
          <a:ln/>
        </p:spPr>
      </p:sp>
      <p:sp>
        <p:nvSpPr>
          <p:cNvPr id="8181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958379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166A2A-30ED-49B4-92FC-9ED2331B56E7}" type="slidenum">
              <a:rPr lang="en-CA" altLang="de-DE"/>
              <a:pPr/>
              <a:t>73</a:t>
            </a:fld>
            <a:endParaRPr lang="en-CA" altLang="de-DE"/>
          </a:p>
        </p:txBody>
      </p:sp>
      <p:sp>
        <p:nvSpPr>
          <p:cNvPr id="820226" name="Rectangle 2"/>
          <p:cNvSpPr>
            <a:spLocks noGrp="1" noRot="1" noChangeAspect="1" noChangeArrowheads="1" noTextEdit="1"/>
          </p:cNvSpPr>
          <p:nvPr>
            <p:ph type="sldImg"/>
          </p:nvPr>
        </p:nvSpPr>
        <p:spPr>
          <a:ln/>
        </p:spPr>
      </p:sp>
      <p:sp>
        <p:nvSpPr>
          <p:cNvPr id="8202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24534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DD592F-F317-44EA-8885-28E643884F3D}" type="slidenum">
              <a:rPr lang="en-CA" altLang="de-DE"/>
              <a:pPr/>
              <a:t>74</a:t>
            </a:fld>
            <a:endParaRPr lang="en-CA" altLang="de-DE"/>
          </a:p>
        </p:txBody>
      </p:sp>
      <p:sp>
        <p:nvSpPr>
          <p:cNvPr id="822274" name="Rectangle 2"/>
          <p:cNvSpPr>
            <a:spLocks noGrp="1" noRot="1" noChangeAspect="1" noChangeArrowheads="1" noTextEdit="1"/>
          </p:cNvSpPr>
          <p:nvPr>
            <p:ph type="sldImg"/>
          </p:nvPr>
        </p:nvSpPr>
        <p:spPr>
          <a:ln/>
        </p:spPr>
      </p:sp>
      <p:sp>
        <p:nvSpPr>
          <p:cNvPr id="8222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265724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5303FA-AE76-45F3-AAF1-ABB8394C054E}" type="slidenum">
              <a:rPr lang="en-CA" altLang="de-DE"/>
              <a:pPr/>
              <a:t>75</a:t>
            </a:fld>
            <a:endParaRPr lang="en-CA" altLang="de-DE"/>
          </a:p>
        </p:txBody>
      </p:sp>
      <p:sp>
        <p:nvSpPr>
          <p:cNvPr id="824322" name="Rectangle 2"/>
          <p:cNvSpPr>
            <a:spLocks noGrp="1" noRot="1" noChangeAspect="1" noChangeArrowheads="1" noTextEdit="1"/>
          </p:cNvSpPr>
          <p:nvPr>
            <p:ph type="sldImg"/>
          </p:nvPr>
        </p:nvSpPr>
        <p:spPr>
          <a:ln/>
        </p:spPr>
      </p:sp>
      <p:sp>
        <p:nvSpPr>
          <p:cNvPr id="8243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866357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CA3598-E8F4-4126-B49F-5F23F72F04C8}" type="slidenum">
              <a:rPr lang="en-CA" altLang="de-DE"/>
              <a:pPr/>
              <a:t>76</a:t>
            </a:fld>
            <a:endParaRPr lang="en-CA" altLang="de-DE"/>
          </a:p>
        </p:txBody>
      </p:sp>
      <p:sp>
        <p:nvSpPr>
          <p:cNvPr id="826370" name="Rectangle 2"/>
          <p:cNvSpPr>
            <a:spLocks noGrp="1" noRot="1" noChangeAspect="1" noChangeArrowheads="1" noTextEdit="1"/>
          </p:cNvSpPr>
          <p:nvPr>
            <p:ph type="sldImg"/>
          </p:nvPr>
        </p:nvSpPr>
        <p:spPr>
          <a:ln/>
        </p:spPr>
      </p:sp>
      <p:sp>
        <p:nvSpPr>
          <p:cNvPr id="8263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0969917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A43FF3-337C-43F4-AF60-3B7A22B0D87B}" type="slidenum">
              <a:rPr lang="en-CA" altLang="de-DE"/>
              <a:pPr/>
              <a:t>77</a:t>
            </a:fld>
            <a:endParaRPr lang="en-CA" altLang="de-DE"/>
          </a:p>
        </p:txBody>
      </p:sp>
      <p:sp>
        <p:nvSpPr>
          <p:cNvPr id="828418" name="Rectangle 2"/>
          <p:cNvSpPr>
            <a:spLocks noGrp="1" noRot="1" noChangeAspect="1" noChangeArrowheads="1" noTextEdit="1"/>
          </p:cNvSpPr>
          <p:nvPr>
            <p:ph type="sldImg"/>
          </p:nvPr>
        </p:nvSpPr>
        <p:spPr>
          <a:ln/>
        </p:spPr>
      </p:sp>
      <p:sp>
        <p:nvSpPr>
          <p:cNvPr id="8284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63112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CFD5CA-55F3-4A7D-B329-E0C0250A79ED}" type="slidenum">
              <a:rPr lang="en-CA" altLang="de-DE"/>
              <a:pPr/>
              <a:t>78</a:t>
            </a:fld>
            <a:endParaRPr lang="en-CA" altLang="de-DE"/>
          </a:p>
        </p:txBody>
      </p:sp>
      <p:sp>
        <p:nvSpPr>
          <p:cNvPr id="830466" name="Rectangle 2"/>
          <p:cNvSpPr>
            <a:spLocks noGrp="1" noRot="1" noChangeAspect="1" noChangeArrowheads="1" noTextEdit="1"/>
          </p:cNvSpPr>
          <p:nvPr>
            <p:ph type="sldImg"/>
          </p:nvPr>
        </p:nvSpPr>
        <p:spPr>
          <a:ln/>
        </p:spPr>
      </p:sp>
      <p:sp>
        <p:nvSpPr>
          <p:cNvPr id="8304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4999806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51FE1-BD3B-4062-965E-DE07C9EEB4C2}" type="slidenum">
              <a:rPr lang="en-CA" altLang="de-DE"/>
              <a:pPr/>
              <a:t>79</a:t>
            </a:fld>
            <a:endParaRPr lang="en-CA" altLang="de-DE"/>
          </a:p>
        </p:txBody>
      </p:sp>
      <p:sp>
        <p:nvSpPr>
          <p:cNvPr id="832514" name="Rectangle 2"/>
          <p:cNvSpPr>
            <a:spLocks noGrp="1" noRot="1" noChangeAspect="1" noChangeArrowheads="1" noTextEdit="1"/>
          </p:cNvSpPr>
          <p:nvPr>
            <p:ph type="sldImg"/>
          </p:nvPr>
        </p:nvSpPr>
        <p:spPr>
          <a:ln/>
        </p:spPr>
      </p:sp>
      <p:sp>
        <p:nvSpPr>
          <p:cNvPr id="8325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237808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E319BB-B0FF-4459-9670-48844C100034}" type="slidenum">
              <a:rPr lang="en-CA" altLang="de-DE"/>
              <a:pPr/>
              <a:t>80</a:t>
            </a:fld>
            <a:endParaRPr lang="en-CA" altLang="de-DE"/>
          </a:p>
        </p:txBody>
      </p:sp>
      <p:sp>
        <p:nvSpPr>
          <p:cNvPr id="834562" name="Rectangle 2"/>
          <p:cNvSpPr>
            <a:spLocks noGrp="1" noRot="1" noChangeAspect="1" noChangeArrowheads="1" noTextEdit="1"/>
          </p:cNvSpPr>
          <p:nvPr>
            <p:ph type="sldImg"/>
          </p:nvPr>
        </p:nvSpPr>
        <p:spPr>
          <a:ln/>
        </p:spPr>
      </p:sp>
      <p:sp>
        <p:nvSpPr>
          <p:cNvPr id="8345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059469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6022A6-A899-481D-AF39-BD3E1BD1F2DC}" type="slidenum">
              <a:rPr lang="en-CA" altLang="de-DE"/>
              <a:pPr/>
              <a:t>81</a:t>
            </a:fld>
            <a:endParaRPr lang="en-CA" altLang="de-DE"/>
          </a:p>
        </p:txBody>
      </p:sp>
      <p:sp>
        <p:nvSpPr>
          <p:cNvPr id="836610" name="Rectangle 2"/>
          <p:cNvSpPr>
            <a:spLocks noGrp="1" noRot="1" noChangeAspect="1" noChangeArrowheads="1" noTextEdit="1"/>
          </p:cNvSpPr>
          <p:nvPr>
            <p:ph type="sldImg"/>
          </p:nvPr>
        </p:nvSpPr>
        <p:spPr>
          <a:ln/>
        </p:spPr>
      </p:sp>
      <p:sp>
        <p:nvSpPr>
          <p:cNvPr id="8366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0800924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BFC0DD-AB0E-49C3-A2B8-FC839DF3344A}" type="slidenum">
              <a:rPr lang="en-CA" altLang="de-DE"/>
              <a:pPr/>
              <a:t>82</a:t>
            </a:fld>
            <a:endParaRPr lang="en-CA" altLang="de-DE"/>
          </a:p>
        </p:txBody>
      </p:sp>
      <p:sp>
        <p:nvSpPr>
          <p:cNvPr id="838658" name="Rectangle 2"/>
          <p:cNvSpPr>
            <a:spLocks noGrp="1" noRot="1" noChangeAspect="1" noChangeArrowheads="1" noTextEdit="1"/>
          </p:cNvSpPr>
          <p:nvPr>
            <p:ph type="sldImg"/>
          </p:nvPr>
        </p:nvSpPr>
        <p:spPr>
          <a:ln/>
        </p:spPr>
      </p:sp>
      <p:sp>
        <p:nvSpPr>
          <p:cNvPr id="8386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0577458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9A34C6-DA42-4657-96CD-6C26EB566305}" type="slidenum">
              <a:rPr lang="en-CA" altLang="de-DE"/>
              <a:pPr/>
              <a:t>83</a:t>
            </a:fld>
            <a:endParaRPr lang="en-CA" altLang="de-DE"/>
          </a:p>
        </p:txBody>
      </p:sp>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87230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137</a:t>
            </a:fld>
            <a:endParaRPr lang="en-US" dirty="0">
              <a:solidFill>
                <a:prstClr val="black"/>
              </a:solidFill>
            </a:endParaRPr>
          </a:p>
        </p:txBody>
      </p:sp>
    </p:spTree>
    <p:extLst>
      <p:ext uri="{BB962C8B-B14F-4D97-AF65-F5344CB8AC3E}">
        <p14:creationId xmlns:p14="http://schemas.microsoft.com/office/powerpoint/2010/main" val="2487442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elfolie">
    <p:bg>
      <p:bgPr>
        <a:gradFill rotWithShape="0">
          <a:gsLst>
            <a:gs pos="0">
              <a:srgbClr val="EAFFC1"/>
            </a:gs>
            <a:gs pos="100000">
              <a:srgbClr val="EAFFC1">
                <a:gamma/>
                <a:tint val="0"/>
                <a:invGamma/>
              </a:srgbClr>
            </a:gs>
          </a:gsLst>
          <a:path path="rect">
            <a:fillToRect r="100000" b="100000"/>
          </a:path>
        </a:gradFill>
        <a:effectLst/>
      </p:bgPr>
    </p:bg>
    <p:spTree>
      <p:nvGrpSpPr>
        <p:cNvPr id="1" name=""/>
        <p:cNvGrpSpPr/>
        <p:nvPr/>
      </p:nvGrpSpPr>
      <p:grpSpPr>
        <a:xfrm>
          <a:off x="0" y="0"/>
          <a:ext cx="0" cy="0"/>
          <a:chOff x="0" y="0"/>
          <a:chExt cx="0" cy="0"/>
        </a:xfrm>
      </p:grpSpPr>
      <p:sp>
        <p:nvSpPr>
          <p:cNvPr id="9" name="Rectangle 3"/>
          <p:cNvSpPr>
            <a:spLocks noChangeArrowheads="1"/>
          </p:cNvSpPr>
          <p:nvPr userDrawn="1"/>
        </p:nvSpPr>
        <p:spPr bwMode="auto">
          <a:xfrm>
            <a:off x="1147763" y="6553200"/>
            <a:ext cx="6548437" cy="304800"/>
          </a:xfrm>
          <a:prstGeom prst="rect">
            <a:avLst/>
          </a:prstGeom>
          <a:noFill/>
          <a:ln w="9525">
            <a:noFill/>
            <a:miter lim="800000"/>
            <a:headEnd/>
            <a:tailEnd/>
          </a:ln>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hangingPunct="0">
              <a:spcBef>
                <a:spcPct val="50000"/>
              </a:spcBef>
            </a:pPr>
            <a:r>
              <a:rPr lang="en-US" altLang="de-DE" sz="1000">
                <a:latin typeface="Century Gothic" panose="020B0502020202020204" pitchFamily="34" charset="0"/>
                <a:ea typeface="ヒラギノ角ゴ Pro W3" pitchFamily="1" charset="-128"/>
              </a:rPr>
              <a:t>Copyright © 2011 Pearson Education, Inc. Publishing as Pearson Addison-Wesley</a:t>
            </a:r>
          </a:p>
        </p:txBody>
      </p:sp>
      <p:pic>
        <p:nvPicPr>
          <p:cNvPr id="4099" name="Picture 12" descr="AW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116638"/>
            <a:ext cx="99060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86800" y="0"/>
            <a:ext cx="4667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1867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grpSp>
          <p:nvGrpSpPr>
            <p:cNvPr id="6" name="Group 4"/>
            <p:cNvGrpSpPr>
              <a:grpSpLocks/>
            </p:cNvGrpSpPr>
            <p:nvPr/>
          </p:nvGrpSpPr>
          <p:grpSpPr bwMode="auto">
            <a:xfrm>
              <a:off x="1776" y="3024"/>
              <a:ext cx="3929" cy="1290"/>
              <a:chOff x="1776" y="3024"/>
              <a:chExt cx="3929" cy="1290"/>
            </a:xfrm>
          </p:grpSpPr>
          <p:grpSp>
            <p:nvGrpSpPr>
              <p:cNvPr id="7" name="Group 5"/>
              <p:cNvGrpSpPr>
                <a:grpSpLocks/>
              </p:cNvGrpSpPr>
              <p:nvPr/>
            </p:nvGrpSpPr>
            <p:grpSpPr bwMode="auto">
              <a:xfrm>
                <a:off x="2268" y="3934"/>
                <a:ext cx="638" cy="377"/>
                <a:chOff x="2268" y="3934"/>
                <a:chExt cx="638" cy="377"/>
              </a:xfrm>
            </p:grpSpPr>
            <p:sp>
              <p:nvSpPr>
                <p:cNvPr id="60" name="Oval 6"/>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61" name="Oval 7"/>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w="9525">
                  <a:noFill/>
                  <a:round/>
                  <a:headEnd/>
                  <a:tailEnd/>
                </a:ln>
                <a:effectLst/>
              </p:spPr>
              <p:txBody>
                <a:bodyPr/>
                <a:lstStyle/>
                <a:p>
                  <a:pPr>
                    <a:defRPr/>
                  </a:pPr>
                  <a:endParaRPr lang="en-US">
                    <a:latin typeface="Times"/>
                  </a:endParaRPr>
                </a:p>
              </p:txBody>
            </p:sp>
            <p:sp>
              <p:nvSpPr>
                <p:cNvPr id="62" name="Oval 8"/>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63" name="Oval 9"/>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4" name="Oval 10"/>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5" name="Oval 11"/>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66" name="Oval 12"/>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w="9525">
                  <a:noFill/>
                  <a:round/>
                  <a:headEnd/>
                  <a:tailEnd/>
                </a:ln>
                <a:effectLst/>
              </p:spPr>
              <p:txBody>
                <a:bodyPr/>
                <a:lstStyle/>
                <a:p>
                  <a:pPr>
                    <a:defRPr/>
                  </a:pPr>
                  <a:endParaRPr lang="en-US">
                    <a:latin typeface="Times"/>
                  </a:endParaRPr>
                </a:p>
              </p:txBody>
            </p:sp>
            <p:sp>
              <p:nvSpPr>
                <p:cNvPr id="67" name="Oval 13"/>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w="9525">
                  <a:noFill/>
                  <a:round/>
                  <a:headEnd/>
                  <a:tailEnd/>
                </a:ln>
                <a:effectLst/>
              </p:spPr>
              <p:txBody>
                <a:bodyPr/>
                <a:lstStyle/>
                <a:p>
                  <a:pPr>
                    <a:defRPr/>
                  </a:pPr>
                  <a:endParaRPr lang="en-US">
                    <a:latin typeface="Times"/>
                  </a:endParaRPr>
                </a:p>
              </p:txBody>
            </p:sp>
          </p:grpSp>
          <p:sp>
            <p:nvSpPr>
              <p:cNvPr id="8" name="Oval 14"/>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w="9525">
                <a:noFill/>
                <a:round/>
                <a:headEnd/>
                <a:tailEnd/>
              </a:ln>
              <a:effectLst/>
            </p:spPr>
            <p:txBody>
              <a:bodyPr/>
              <a:lstStyle/>
              <a:p>
                <a:pPr>
                  <a:defRPr/>
                </a:pPr>
                <a:endParaRPr lang="en-US">
                  <a:latin typeface="Times"/>
                </a:endParaRPr>
              </a:p>
            </p:txBody>
          </p:sp>
          <p:sp>
            <p:nvSpPr>
              <p:cNvPr id="9" name="Oval 15"/>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10" name="Oval 16"/>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11" name="Oval 17"/>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12" name="Oval 18"/>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13" name="Freeform 19"/>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14" name="Freeform 20"/>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w="9525">
                <a:noFill/>
                <a:round/>
                <a:headEnd/>
                <a:tailEnd/>
              </a:ln>
            </p:spPr>
            <p:txBody>
              <a:bodyPr/>
              <a:lstStyle/>
              <a:p>
                <a:pPr>
                  <a:defRPr/>
                </a:pPr>
                <a:endParaRPr lang="en-US">
                  <a:latin typeface="Times"/>
                </a:endParaRPr>
              </a:p>
            </p:txBody>
          </p:sp>
          <p:sp>
            <p:nvSpPr>
              <p:cNvPr id="15" name="Freeform 21"/>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16" name="Freeform 22"/>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w="9525">
                <a:noFill/>
                <a:round/>
                <a:headEnd/>
                <a:tailEnd/>
              </a:ln>
            </p:spPr>
            <p:txBody>
              <a:bodyPr/>
              <a:lstStyle/>
              <a:p>
                <a:pPr>
                  <a:defRPr/>
                </a:pPr>
                <a:endParaRPr lang="en-US">
                  <a:latin typeface="Times"/>
                </a:endParaRPr>
              </a:p>
            </p:txBody>
          </p:sp>
          <p:sp>
            <p:nvSpPr>
              <p:cNvPr id="17" name="Freeform 23"/>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w="9525">
                <a:noFill/>
                <a:round/>
                <a:headEnd/>
                <a:tailEnd/>
              </a:ln>
            </p:spPr>
            <p:txBody>
              <a:bodyPr/>
              <a:lstStyle/>
              <a:p>
                <a:pPr>
                  <a:defRPr/>
                </a:pPr>
                <a:endParaRPr lang="en-US">
                  <a:latin typeface="Times"/>
                </a:endParaRPr>
              </a:p>
            </p:txBody>
          </p:sp>
          <p:sp>
            <p:nvSpPr>
              <p:cNvPr id="18" name="Freeform 24"/>
              <p:cNvSpPr>
                <a:spLocks/>
              </p:cNvSpPr>
              <p:nvPr/>
            </p:nvSpPr>
            <p:spPr bwMode="hidden">
              <a:xfrm>
                <a:off x="4175" y="4050"/>
                <a:ext cx="180" cy="132"/>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w="9525">
                <a:noFill/>
                <a:round/>
                <a:headEnd/>
                <a:tailEnd/>
              </a:ln>
            </p:spPr>
            <p:txBody>
              <a:bodyPr/>
              <a:lstStyle/>
              <a:p>
                <a:pPr>
                  <a:defRPr/>
                </a:pPr>
                <a:endParaRPr lang="en-US">
                  <a:latin typeface="Times"/>
                </a:endParaRPr>
              </a:p>
            </p:txBody>
          </p:sp>
          <p:sp>
            <p:nvSpPr>
              <p:cNvPr id="19"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0"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w="9525">
                <a:noFill/>
                <a:round/>
                <a:headEnd/>
                <a:tailEnd/>
              </a:ln>
            </p:spPr>
            <p:txBody>
              <a:bodyPr/>
              <a:lstStyle/>
              <a:p>
                <a:pPr>
                  <a:defRPr/>
                </a:pPr>
                <a:endParaRPr lang="en-US">
                  <a:latin typeface="Times"/>
                </a:endParaRPr>
              </a:p>
            </p:txBody>
          </p:sp>
          <p:sp>
            <p:nvSpPr>
              <p:cNvPr id="21"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w="9525">
                <a:noFill/>
                <a:round/>
                <a:headEnd/>
                <a:tailEnd/>
              </a:ln>
            </p:spPr>
            <p:txBody>
              <a:bodyPr/>
              <a:lstStyle/>
              <a:p>
                <a:pPr>
                  <a:defRPr/>
                </a:pPr>
                <a:endParaRPr lang="en-US">
                  <a:latin typeface="Times"/>
                </a:endParaRPr>
              </a:p>
            </p:txBody>
          </p:sp>
          <p:sp>
            <p:nvSpPr>
              <p:cNvPr id="22"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w="9525">
                <a:noFill/>
                <a:round/>
                <a:headEnd/>
                <a:tailEnd/>
              </a:ln>
            </p:spPr>
            <p:txBody>
              <a:bodyPr/>
              <a:lstStyle/>
              <a:p>
                <a:pPr>
                  <a:defRPr/>
                </a:pPr>
                <a:endParaRPr lang="en-US">
                  <a:latin typeface="Times"/>
                </a:endParaRPr>
              </a:p>
            </p:txBody>
          </p:sp>
          <p:sp>
            <p:nvSpPr>
              <p:cNvPr id="23"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w="9525">
                <a:noFill/>
                <a:round/>
                <a:headEnd/>
                <a:tailEnd/>
              </a:ln>
            </p:spPr>
            <p:txBody>
              <a:bodyPr/>
              <a:lstStyle/>
              <a:p>
                <a:pPr>
                  <a:defRPr/>
                </a:pPr>
                <a:endParaRPr lang="en-US">
                  <a:latin typeface="Times"/>
                </a:endParaRPr>
              </a:p>
            </p:txBody>
          </p:sp>
          <p:sp>
            <p:nvSpPr>
              <p:cNvPr id="24"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w="9525">
                <a:noFill/>
                <a:round/>
                <a:headEnd/>
                <a:tailEnd/>
              </a:ln>
            </p:spPr>
            <p:txBody>
              <a:bodyPr/>
              <a:lstStyle/>
              <a:p>
                <a:pPr>
                  <a:defRPr/>
                </a:pPr>
                <a:endParaRPr lang="en-US">
                  <a:latin typeface="Times"/>
                </a:endParaRPr>
              </a:p>
            </p:txBody>
          </p:sp>
          <p:sp>
            <p:nvSpPr>
              <p:cNvPr id="25"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6"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7"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8"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w="9525">
                <a:noFill/>
                <a:round/>
                <a:headEnd/>
                <a:tailEnd/>
              </a:ln>
            </p:spPr>
            <p:txBody>
              <a:bodyPr/>
              <a:lstStyle/>
              <a:p>
                <a:pPr>
                  <a:defRPr/>
                </a:pPr>
                <a:endParaRPr lang="en-US">
                  <a:latin typeface="Times"/>
                </a:endParaRPr>
              </a:p>
            </p:txBody>
          </p:sp>
          <p:sp>
            <p:nvSpPr>
              <p:cNvPr id="29" name="Freeform 35"/>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0" name="Freeform 36"/>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1" name="Freeform 37"/>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2" name="Freeform 38"/>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3" name="Freeform 39"/>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4" name="Freeform 40"/>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5" name="Freeform 41"/>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36" name="Freeform 42"/>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w="9525">
                <a:noFill/>
                <a:round/>
                <a:headEnd/>
                <a:tailEnd/>
              </a:ln>
            </p:spPr>
            <p:txBody>
              <a:bodyPr/>
              <a:lstStyle/>
              <a:p>
                <a:pPr>
                  <a:defRPr/>
                </a:pPr>
                <a:endParaRPr lang="en-US">
                  <a:latin typeface="Times"/>
                </a:endParaRPr>
              </a:p>
            </p:txBody>
          </p:sp>
          <p:sp>
            <p:nvSpPr>
              <p:cNvPr id="37" name="Freeform 43"/>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w="9525">
                <a:noFill/>
                <a:round/>
                <a:headEnd/>
                <a:tailEnd/>
              </a:ln>
            </p:spPr>
            <p:txBody>
              <a:bodyPr/>
              <a:lstStyle/>
              <a:p>
                <a:pPr>
                  <a:defRPr/>
                </a:pPr>
                <a:endParaRPr lang="en-US">
                  <a:latin typeface="Times"/>
                </a:endParaRPr>
              </a:p>
            </p:txBody>
          </p:sp>
          <p:sp>
            <p:nvSpPr>
              <p:cNvPr id="38" name="Freeform 44"/>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39" name="Freeform 45"/>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40" name="Freeform 46"/>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1" name="Freeform 47"/>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2" name="Freeform 48"/>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3" name="Freeform 49"/>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4" name="Freeform 50"/>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45" name="Freeform 51"/>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46" name="Freeform 52"/>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47" name="Oval 53"/>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nvGrpSpPr>
              <p:cNvPr id="48" name="Group 54"/>
              <p:cNvGrpSpPr>
                <a:grpSpLocks/>
              </p:cNvGrpSpPr>
              <p:nvPr/>
            </p:nvGrpSpPr>
            <p:grpSpPr bwMode="auto">
              <a:xfrm>
                <a:off x="4546" y="3608"/>
                <a:ext cx="518" cy="319"/>
                <a:chOff x="4546" y="3608"/>
                <a:chExt cx="518" cy="319"/>
              </a:xfrm>
            </p:grpSpPr>
            <p:sp>
              <p:nvSpPr>
                <p:cNvPr id="54" name="Oval 55"/>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w="9525">
                  <a:noFill/>
                  <a:round/>
                  <a:headEnd/>
                  <a:tailEnd/>
                </a:ln>
                <a:effectLst/>
              </p:spPr>
              <p:txBody>
                <a:bodyPr/>
                <a:lstStyle/>
                <a:p>
                  <a:pPr>
                    <a:defRPr/>
                  </a:pPr>
                  <a:endParaRPr lang="en-US">
                    <a:latin typeface="Times"/>
                  </a:endParaRPr>
                </a:p>
              </p:txBody>
            </p:sp>
            <p:sp>
              <p:nvSpPr>
                <p:cNvPr id="55" name="Oval 56"/>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6" name="Oval 57"/>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57" name="Oval 58"/>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8" name="Oval 59"/>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59" name="Oval 60"/>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grpSp>
            <p:nvGrpSpPr>
              <p:cNvPr id="49" name="Group 61"/>
              <p:cNvGrpSpPr>
                <a:grpSpLocks/>
              </p:cNvGrpSpPr>
              <p:nvPr/>
            </p:nvGrpSpPr>
            <p:grpSpPr bwMode="auto">
              <a:xfrm>
                <a:off x="5381" y="3085"/>
                <a:ext cx="227" cy="132"/>
                <a:chOff x="5381" y="3085"/>
                <a:chExt cx="227" cy="132"/>
              </a:xfrm>
            </p:grpSpPr>
            <p:sp>
              <p:nvSpPr>
                <p:cNvPr id="50" name="Oval 62"/>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1" name="Oval 63"/>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sp>
              <p:nvSpPr>
                <p:cNvPr id="52" name="Oval 64"/>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53" name="Oval 65"/>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grpSp>
        </p:grpSp>
      </p:grpSp>
      <p:sp>
        <p:nvSpPr>
          <p:cNvPr id="23618" name="Rectangle 66"/>
          <p:cNvSpPr>
            <a:spLocks noGrp="1" noChangeArrowheads="1"/>
          </p:cNvSpPr>
          <p:nvPr>
            <p:ph type="ctrTitle" sz="quarter"/>
          </p:nvPr>
        </p:nvSpPr>
        <p:spPr>
          <a:xfrm>
            <a:off x="685800" y="533400"/>
            <a:ext cx="7696200" cy="2514600"/>
          </a:xfrm>
        </p:spPr>
        <p:txBody>
          <a:bodyPr anchor="b"/>
          <a:lstStyle>
            <a:lvl1pPr>
              <a:defRPr sz="5400"/>
            </a:lvl1pPr>
          </a:lstStyle>
          <a:p>
            <a:r>
              <a:rPr lang="en-US"/>
              <a:t>Click to edit Master title style</a:t>
            </a:r>
          </a:p>
        </p:txBody>
      </p:sp>
      <p:sp>
        <p:nvSpPr>
          <p:cNvPr id="23619" name="Rectangle 67"/>
          <p:cNvSpPr>
            <a:spLocks noGrp="1" noChangeArrowheads="1"/>
          </p:cNvSpPr>
          <p:nvPr>
            <p:ph type="subTitle" sz="quarter" idx="1"/>
          </p:nvPr>
        </p:nvSpPr>
        <p:spPr>
          <a:xfrm>
            <a:off x="685800" y="3352800"/>
            <a:ext cx="7772400" cy="2286000"/>
          </a:xfrm>
        </p:spPr>
        <p:txBody>
          <a:bodyPr/>
          <a:lstStyle>
            <a:lvl1pPr marL="0" indent="0" algn="ctr">
              <a:buFont typeface="Symbol" charset="2"/>
              <a:buNone/>
              <a:defRPr/>
            </a:lvl1pPr>
          </a:lstStyle>
          <a:p>
            <a:r>
              <a:rPr lang="en-US"/>
              <a:t>Click to edit Master subtitle style</a:t>
            </a:r>
          </a:p>
        </p:txBody>
      </p:sp>
      <p:sp>
        <p:nvSpPr>
          <p:cNvPr id="68" name="Rectangle 68"/>
          <p:cNvSpPr>
            <a:spLocks noGrp="1" noChangeArrowheads="1"/>
          </p:cNvSpPr>
          <p:nvPr>
            <p:ph type="dt" sz="quarter" idx="10"/>
          </p:nvPr>
        </p:nvSpPr>
        <p:spPr/>
        <p:txBody>
          <a:bodyPr/>
          <a:lstStyle>
            <a:lvl1pPr>
              <a:defRPr/>
            </a:lvl1pPr>
          </a:lstStyle>
          <a:p>
            <a:pPr>
              <a:defRPr/>
            </a:pPr>
            <a:endParaRPr lang="en-US"/>
          </a:p>
        </p:txBody>
      </p:sp>
      <p:sp>
        <p:nvSpPr>
          <p:cNvPr id="69" name="Rectangle 69"/>
          <p:cNvSpPr>
            <a:spLocks noGrp="1" noChangeArrowheads="1"/>
          </p:cNvSpPr>
          <p:nvPr>
            <p:ph type="ftr" sz="quarter" idx="11"/>
          </p:nvPr>
        </p:nvSpPr>
        <p:spPr/>
        <p:txBody>
          <a:bodyPr/>
          <a:lstStyle>
            <a:lvl1pPr>
              <a:defRPr/>
            </a:lvl1pPr>
          </a:lstStyle>
          <a:p>
            <a:pPr>
              <a:defRPr/>
            </a:pPr>
            <a:endParaRPr lang="en-US"/>
          </a:p>
        </p:txBody>
      </p:sp>
      <p:sp>
        <p:nvSpPr>
          <p:cNvPr id="70" name="Rectangle 70"/>
          <p:cNvSpPr>
            <a:spLocks noGrp="1" noChangeArrowheads="1"/>
          </p:cNvSpPr>
          <p:nvPr>
            <p:ph type="sldNum" sz="quarter" idx="12"/>
          </p:nvPr>
        </p:nvSpPr>
        <p:spPr/>
        <p:txBody>
          <a:bodyPr/>
          <a:lstStyle>
            <a:lvl1pPr>
              <a:defRPr/>
            </a:lvl1pPr>
          </a:lstStyle>
          <a:p>
            <a:fld id="{E22630FC-79FB-4D6E-8786-D357F81564FE}" type="slidenum">
              <a:rPr lang="en-US" altLang="de-DE"/>
              <a:pPr/>
              <a:t>‹Nr.›</a:t>
            </a:fld>
            <a:endParaRPr lang="en-US" altLang="de-DE"/>
          </a:p>
        </p:txBody>
      </p:sp>
    </p:spTree>
    <p:extLst>
      <p:ext uri="{BB962C8B-B14F-4D97-AF65-F5344CB8AC3E}">
        <p14:creationId xmlns:p14="http://schemas.microsoft.com/office/powerpoint/2010/main" val="1811426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E707DE88-3FAF-4000-A090-62BE2749624B}" type="slidenum">
              <a:rPr lang="en-US" altLang="de-DE"/>
              <a:pPr/>
              <a:t>‹Nr.›</a:t>
            </a:fld>
            <a:endParaRPr lang="en-US" altLang="de-DE"/>
          </a:p>
        </p:txBody>
      </p:sp>
    </p:spTree>
    <p:extLst>
      <p:ext uri="{BB962C8B-B14F-4D97-AF65-F5344CB8AC3E}">
        <p14:creationId xmlns:p14="http://schemas.microsoft.com/office/powerpoint/2010/main" val="2257542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FE19C7CB-35F9-4F84-BAF7-5B2FF3B3A6EE}" type="slidenum">
              <a:rPr lang="en-US" altLang="de-DE"/>
              <a:pPr/>
              <a:t>‹Nr.›</a:t>
            </a:fld>
            <a:endParaRPr lang="en-US" altLang="de-DE"/>
          </a:p>
        </p:txBody>
      </p:sp>
    </p:spTree>
    <p:extLst>
      <p:ext uri="{BB962C8B-B14F-4D97-AF65-F5344CB8AC3E}">
        <p14:creationId xmlns:p14="http://schemas.microsoft.com/office/powerpoint/2010/main" val="2895557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1F9A33C3-D33A-439C-94F8-640649A5DDA5}" type="slidenum">
              <a:rPr lang="en-US" altLang="de-DE"/>
              <a:pPr/>
              <a:t>‹Nr.›</a:t>
            </a:fld>
            <a:endParaRPr lang="en-US" altLang="de-DE"/>
          </a:p>
        </p:txBody>
      </p:sp>
    </p:spTree>
    <p:extLst>
      <p:ext uri="{BB962C8B-B14F-4D97-AF65-F5344CB8AC3E}">
        <p14:creationId xmlns:p14="http://schemas.microsoft.com/office/powerpoint/2010/main" val="3648154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r>
              <a:rPr lang="en-US" altLang="de-DE"/>
              <a:t>7-</a:t>
            </a:r>
            <a:fld id="{C77F2059-BB07-438D-A2BF-41892E9129D2}" type="slidenum">
              <a:rPr lang="en-US" altLang="de-DE"/>
              <a:pPr/>
              <a:t>‹Nr.›</a:t>
            </a:fld>
            <a:endParaRPr lang="en-US" altLang="de-DE"/>
          </a:p>
        </p:txBody>
      </p:sp>
    </p:spTree>
    <p:extLst>
      <p:ext uri="{BB962C8B-B14F-4D97-AF65-F5344CB8AC3E}">
        <p14:creationId xmlns:p14="http://schemas.microsoft.com/office/powerpoint/2010/main" val="32650187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7"/>
          <p:cNvSpPr>
            <a:spLocks noGrp="1" noChangeArrowheads="1"/>
          </p:cNvSpPr>
          <p:nvPr>
            <p:ph type="dt" sz="half" idx="10"/>
          </p:nvPr>
        </p:nvSpPr>
        <p:spPr>
          <a:ln/>
        </p:spPr>
        <p:txBody>
          <a:bodyPr/>
          <a:lstStyle>
            <a:lvl1pPr>
              <a:defRPr/>
            </a:lvl1pPr>
          </a:lstStyle>
          <a:p>
            <a:pPr>
              <a:defRPr/>
            </a:pPr>
            <a:endParaRPr lang="en-US"/>
          </a:p>
        </p:txBody>
      </p:sp>
      <p:sp>
        <p:nvSpPr>
          <p:cNvPr id="4" name="Rectangle 68"/>
          <p:cNvSpPr>
            <a:spLocks noGrp="1" noChangeArrowheads="1"/>
          </p:cNvSpPr>
          <p:nvPr>
            <p:ph type="ftr" sz="quarter" idx="11"/>
          </p:nvPr>
        </p:nvSpPr>
        <p:spPr>
          <a:ln/>
        </p:spPr>
        <p:txBody>
          <a:bodyPr/>
          <a:lstStyle>
            <a:lvl1pPr>
              <a:defRPr/>
            </a:lvl1pPr>
          </a:lstStyle>
          <a:p>
            <a:pPr>
              <a:defRPr/>
            </a:pPr>
            <a:endParaRPr lang="en-US"/>
          </a:p>
        </p:txBody>
      </p:sp>
      <p:sp>
        <p:nvSpPr>
          <p:cNvPr id="5" name="Rectangle 69"/>
          <p:cNvSpPr>
            <a:spLocks noGrp="1" noChangeArrowheads="1"/>
          </p:cNvSpPr>
          <p:nvPr>
            <p:ph type="sldNum" sz="quarter" idx="12"/>
          </p:nvPr>
        </p:nvSpPr>
        <p:spPr>
          <a:ln/>
        </p:spPr>
        <p:txBody>
          <a:bodyPr/>
          <a:lstStyle>
            <a:lvl1pPr>
              <a:defRPr/>
            </a:lvl1pPr>
          </a:lstStyle>
          <a:p>
            <a:r>
              <a:rPr lang="en-US" altLang="de-DE"/>
              <a:t>7-</a:t>
            </a:r>
            <a:fld id="{CA6A8C2E-C414-46AB-971C-F1C77E4733E2}" type="slidenum">
              <a:rPr lang="en-US" altLang="de-DE"/>
              <a:pPr/>
              <a:t>‹Nr.›</a:t>
            </a:fld>
            <a:endParaRPr lang="en-US" altLang="de-DE"/>
          </a:p>
        </p:txBody>
      </p:sp>
    </p:spTree>
    <p:extLst>
      <p:ext uri="{BB962C8B-B14F-4D97-AF65-F5344CB8AC3E}">
        <p14:creationId xmlns:p14="http://schemas.microsoft.com/office/powerpoint/2010/main" val="23603044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7"/>
          <p:cNvSpPr>
            <a:spLocks noGrp="1" noChangeArrowheads="1"/>
          </p:cNvSpPr>
          <p:nvPr>
            <p:ph type="dt" sz="half" idx="10"/>
          </p:nvPr>
        </p:nvSpPr>
        <p:spPr>
          <a:ln/>
        </p:spPr>
        <p:txBody>
          <a:bodyPr/>
          <a:lstStyle>
            <a:lvl1pPr>
              <a:defRPr/>
            </a:lvl1pPr>
          </a:lstStyle>
          <a:p>
            <a:pPr>
              <a:defRPr/>
            </a:pPr>
            <a:endParaRPr lang="en-US"/>
          </a:p>
        </p:txBody>
      </p:sp>
      <p:sp>
        <p:nvSpPr>
          <p:cNvPr id="3" name="Rectangle 68"/>
          <p:cNvSpPr>
            <a:spLocks noGrp="1" noChangeArrowheads="1"/>
          </p:cNvSpPr>
          <p:nvPr>
            <p:ph type="ftr" sz="quarter" idx="11"/>
          </p:nvPr>
        </p:nvSpPr>
        <p:spPr>
          <a:ln/>
        </p:spPr>
        <p:txBody>
          <a:bodyPr/>
          <a:lstStyle>
            <a:lvl1pPr>
              <a:defRPr/>
            </a:lvl1pPr>
          </a:lstStyle>
          <a:p>
            <a:pPr>
              <a:defRPr/>
            </a:pPr>
            <a:endParaRPr lang="en-US"/>
          </a:p>
        </p:txBody>
      </p:sp>
      <p:sp>
        <p:nvSpPr>
          <p:cNvPr id="4" name="Rectangle 69"/>
          <p:cNvSpPr>
            <a:spLocks noGrp="1" noChangeArrowheads="1"/>
          </p:cNvSpPr>
          <p:nvPr>
            <p:ph type="sldNum" sz="quarter" idx="12"/>
          </p:nvPr>
        </p:nvSpPr>
        <p:spPr>
          <a:ln/>
        </p:spPr>
        <p:txBody>
          <a:bodyPr/>
          <a:lstStyle>
            <a:lvl1pPr>
              <a:defRPr/>
            </a:lvl1pPr>
          </a:lstStyle>
          <a:p>
            <a:r>
              <a:rPr lang="en-US" altLang="de-DE"/>
              <a:t>7-</a:t>
            </a:r>
            <a:fld id="{47E57D93-9786-43C6-9043-1ED6A5D4E55C}" type="slidenum">
              <a:rPr lang="en-US" altLang="de-DE"/>
              <a:pPr/>
              <a:t>‹Nr.›</a:t>
            </a:fld>
            <a:endParaRPr lang="en-US" altLang="de-DE"/>
          </a:p>
        </p:txBody>
      </p:sp>
    </p:spTree>
    <p:extLst>
      <p:ext uri="{BB962C8B-B14F-4D97-AF65-F5344CB8AC3E}">
        <p14:creationId xmlns:p14="http://schemas.microsoft.com/office/powerpoint/2010/main" val="219613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A8C51C86-3192-4D59-BDFC-7D2540C655B5}" type="slidenum">
              <a:rPr lang="en-US" altLang="de-DE"/>
              <a:pPr/>
              <a:t>‹Nr.›</a:t>
            </a:fld>
            <a:endParaRPr lang="en-US" altLang="de-DE"/>
          </a:p>
        </p:txBody>
      </p:sp>
    </p:spTree>
    <p:extLst>
      <p:ext uri="{BB962C8B-B14F-4D97-AF65-F5344CB8AC3E}">
        <p14:creationId xmlns:p14="http://schemas.microsoft.com/office/powerpoint/2010/main" val="2264095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2BBC2F90-199E-4D4D-AD56-F4D7A773C333}" type="slidenum">
              <a:rPr lang="en-US" altLang="de-DE"/>
              <a:pPr/>
              <a:t>‹Nr.›</a:t>
            </a:fld>
            <a:endParaRPr lang="en-US" altLang="de-DE"/>
          </a:p>
        </p:txBody>
      </p:sp>
    </p:spTree>
    <p:extLst>
      <p:ext uri="{BB962C8B-B14F-4D97-AF65-F5344CB8AC3E}">
        <p14:creationId xmlns:p14="http://schemas.microsoft.com/office/powerpoint/2010/main" val="742486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323FFC30-C3BF-435F-AAA2-0F6E4BD0C959}" type="slidenum">
              <a:rPr lang="en-US" altLang="de-DE"/>
              <a:pPr/>
              <a:t>‹Nr.›</a:t>
            </a:fld>
            <a:endParaRPr lang="en-US" altLang="de-DE"/>
          </a:p>
        </p:txBody>
      </p:sp>
    </p:spTree>
    <p:extLst>
      <p:ext uri="{BB962C8B-B14F-4D97-AF65-F5344CB8AC3E}">
        <p14:creationId xmlns:p14="http://schemas.microsoft.com/office/powerpoint/2010/main" val="2021813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7"/>
          <p:cNvSpPr>
            <a:spLocks noGrp="1" noChangeArrowheads="1"/>
          </p:cNvSpPr>
          <p:nvPr>
            <p:ph type="dt" sz="half" idx="10"/>
          </p:nvPr>
        </p:nvSpPr>
        <p:spPr>
          <a:ln/>
        </p:spPr>
        <p:txBody>
          <a:bodyPr/>
          <a:lstStyle>
            <a:lvl1pPr>
              <a:defRPr/>
            </a:lvl1pPr>
          </a:lstStyle>
          <a:p>
            <a:pPr>
              <a:defRPr/>
            </a:pPr>
            <a:endParaRPr lang="en-US"/>
          </a:p>
        </p:txBody>
      </p:sp>
      <p:sp>
        <p:nvSpPr>
          <p:cNvPr id="5" name="Rectangle 68"/>
          <p:cNvSpPr>
            <a:spLocks noGrp="1" noChangeArrowheads="1"/>
          </p:cNvSpPr>
          <p:nvPr>
            <p:ph type="ftr" sz="quarter" idx="11"/>
          </p:nvPr>
        </p:nvSpPr>
        <p:spPr>
          <a:ln/>
        </p:spPr>
        <p:txBody>
          <a:bodyPr/>
          <a:lstStyle>
            <a:lvl1pPr>
              <a:defRPr/>
            </a:lvl1pPr>
          </a:lstStyle>
          <a:p>
            <a:pPr>
              <a:defRPr/>
            </a:pPr>
            <a:endParaRPr lang="en-US"/>
          </a:p>
        </p:txBody>
      </p:sp>
      <p:sp>
        <p:nvSpPr>
          <p:cNvPr id="6" name="Rectangle 69"/>
          <p:cNvSpPr>
            <a:spLocks noGrp="1" noChangeArrowheads="1"/>
          </p:cNvSpPr>
          <p:nvPr>
            <p:ph type="sldNum" sz="quarter" idx="12"/>
          </p:nvPr>
        </p:nvSpPr>
        <p:spPr>
          <a:ln/>
        </p:spPr>
        <p:txBody>
          <a:bodyPr/>
          <a:lstStyle>
            <a:lvl1pPr>
              <a:defRPr/>
            </a:lvl1pPr>
          </a:lstStyle>
          <a:p>
            <a:r>
              <a:rPr lang="en-US" altLang="de-DE"/>
              <a:t>7-</a:t>
            </a:r>
            <a:fld id="{EAEBE2B7-C042-4D9C-AE1C-7D79B16EBDB6}" type="slidenum">
              <a:rPr lang="en-US" altLang="de-DE"/>
              <a:pPr/>
              <a:t>‹Nr.›</a:t>
            </a:fld>
            <a:endParaRPr lang="en-US" altLang="de-DE"/>
          </a:p>
        </p:txBody>
      </p:sp>
    </p:spTree>
    <p:extLst>
      <p:ext uri="{BB962C8B-B14F-4D97-AF65-F5344CB8AC3E}">
        <p14:creationId xmlns:p14="http://schemas.microsoft.com/office/powerpoint/2010/main" val="4172390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7"/>
          <p:cNvSpPr>
            <a:spLocks noGrp="1" noChangeArrowheads="1"/>
          </p:cNvSpPr>
          <p:nvPr>
            <p:ph type="dt" sz="half" idx="10"/>
          </p:nvPr>
        </p:nvSpPr>
        <p:spPr>
          <a:ln/>
        </p:spPr>
        <p:txBody>
          <a:bodyPr/>
          <a:lstStyle>
            <a:lvl1pPr>
              <a:defRPr/>
            </a:lvl1pPr>
          </a:lstStyle>
          <a:p>
            <a:pPr>
              <a:defRPr/>
            </a:pPr>
            <a:endParaRPr lang="en-US"/>
          </a:p>
        </p:txBody>
      </p:sp>
      <p:sp>
        <p:nvSpPr>
          <p:cNvPr id="7" name="Rectangle 68"/>
          <p:cNvSpPr>
            <a:spLocks noGrp="1" noChangeArrowheads="1"/>
          </p:cNvSpPr>
          <p:nvPr>
            <p:ph type="ftr" sz="quarter" idx="11"/>
          </p:nvPr>
        </p:nvSpPr>
        <p:spPr>
          <a:ln/>
        </p:spPr>
        <p:txBody>
          <a:bodyPr/>
          <a:lstStyle>
            <a:lvl1pPr>
              <a:defRPr/>
            </a:lvl1pPr>
          </a:lstStyle>
          <a:p>
            <a:pPr>
              <a:defRPr/>
            </a:pPr>
            <a:endParaRPr lang="en-US"/>
          </a:p>
        </p:txBody>
      </p:sp>
      <p:sp>
        <p:nvSpPr>
          <p:cNvPr id="8" name="Rectangle 69"/>
          <p:cNvSpPr>
            <a:spLocks noGrp="1" noChangeArrowheads="1"/>
          </p:cNvSpPr>
          <p:nvPr>
            <p:ph type="sldNum" sz="quarter" idx="12"/>
          </p:nvPr>
        </p:nvSpPr>
        <p:spPr>
          <a:ln/>
        </p:spPr>
        <p:txBody>
          <a:bodyPr/>
          <a:lstStyle>
            <a:lvl1pPr>
              <a:defRPr/>
            </a:lvl1pPr>
          </a:lstStyle>
          <a:p>
            <a:r>
              <a:rPr lang="en-US" altLang="de-DE"/>
              <a:t>7-</a:t>
            </a:r>
            <a:fld id="{A013A710-7E9C-4514-A62C-36398ADB11E1}" type="slidenum">
              <a:rPr lang="en-US" altLang="de-DE"/>
              <a:pPr/>
              <a:t>‹Nr.›</a:t>
            </a:fld>
            <a:endParaRPr lang="en-US" altLang="de-DE"/>
          </a:p>
        </p:txBody>
      </p:sp>
    </p:spTree>
    <p:extLst>
      <p:ext uri="{BB962C8B-B14F-4D97-AF65-F5344CB8AC3E}">
        <p14:creationId xmlns:p14="http://schemas.microsoft.com/office/powerpoint/2010/main" val="37007269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E82B4DFB-3BAD-4D80-86EC-FAE6D0987404}" type="slidenum">
              <a:rPr lang="en-US" altLang="de-DE"/>
              <a:pPr/>
              <a:t>‹Nr.›</a:t>
            </a:fld>
            <a:endParaRPr lang="en-US" altLang="de-DE"/>
          </a:p>
        </p:txBody>
      </p:sp>
    </p:spTree>
    <p:extLst>
      <p:ext uri="{BB962C8B-B14F-4D97-AF65-F5344CB8AC3E}">
        <p14:creationId xmlns:p14="http://schemas.microsoft.com/office/powerpoint/2010/main" val="34874157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r>
              <a:rPr lang="en-US" altLang="de-DE"/>
              <a:t>7-</a:t>
            </a:r>
            <a:fld id="{A6523D2C-2307-4A1B-8DB4-2CACD0EDD4D5}" type="slidenum">
              <a:rPr lang="en-US" altLang="de-DE"/>
              <a:pPr/>
              <a:t>‹Nr.›</a:t>
            </a:fld>
            <a:endParaRPr lang="en-US" altLang="de-DE"/>
          </a:p>
        </p:txBody>
      </p:sp>
    </p:spTree>
    <p:extLst>
      <p:ext uri="{BB962C8B-B14F-4D97-AF65-F5344CB8AC3E}">
        <p14:creationId xmlns:p14="http://schemas.microsoft.com/office/powerpoint/2010/main" val="3516769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62ACA2C7-4CB5-4C3B-AE17-4D83EE01FD3F}" type="slidenum">
              <a:rPr lang="en-US" altLang="de-DE"/>
              <a:pPr/>
              <a:t>‹Nr.›</a:t>
            </a:fld>
            <a:endParaRPr lang="en-US" altLang="de-DE"/>
          </a:p>
        </p:txBody>
      </p:sp>
    </p:spTree>
    <p:extLst>
      <p:ext uri="{BB962C8B-B14F-4D97-AF65-F5344CB8AC3E}">
        <p14:creationId xmlns:p14="http://schemas.microsoft.com/office/powerpoint/2010/main" val="28255985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7-</a:t>
            </a:r>
            <a:fld id="{66ADDDE5-2DCF-4873-8A1E-6C325BBDDF60}" type="slidenum">
              <a:rPr lang="en-US" altLang="de-DE"/>
              <a:pPr/>
              <a:t>‹Nr.›</a:t>
            </a:fld>
            <a:endParaRPr lang="en-US" altLang="de-DE"/>
          </a:p>
        </p:txBody>
      </p:sp>
    </p:spTree>
    <p:extLst>
      <p:ext uri="{BB962C8B-B14F-4D97-AF65-F5344CB8AC3E}">
        <p14:creationId xmlns:p14="http://schemas.microsoft.com/office/powerpoint/2010/main" val="3379122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9" r:id="rId12"/>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175" y="4267200"/>
            <a:ext cx="9140825" cy="2590800"/>
            <a:chOff x="2" y="2688"/>
            <a:chExt cx="5758" cy="1632"/>
          </a:xfrm>
        </p:grpSpPr>
        <p:sp>
          <p:nvSpPr>
            <p:cNvPr id="22531" name="Freeform 3"/>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grpSp>
          <p:nvGrpSpPr>
            <p:cNvPr id="1033" name="Group 4"/>
            <p:cNvGrpSpPr>
              <a:grpSpLocks/>
            </p:cNvGrpSpPr>
            <p:nvPr/>
          </p:nvGrpSpPr>
          <p:grpSpPr bwMode="auto">
            <a:xfrm>
              <a:off x="1776" y="3024"/>
              <a:ext cx="3929" cy="1290"/>
              <a:chOff x="1776" y="3024"/>
              <a:chExt cx="3929" cy="1290"/>
            </a:xfrm>
          </p:grpSpPr>
          <p:grpSp>
            <p:nvGrpSpPr>
              <p:cNvPr id="1034" name="Group 5"/>
              <p:cNvGrpSpPr>
                <a:grpSpLocks/>
              </p:cNvGrpSpPr>
              <p:nvPr userDrawn="1"/>
            </p:nvGrpSpPr>
            <p:grpSpPr bwMode="auto">
              <a:xfrm>
                <a:off x="2268" y="3934"/>
                <a:ext cx="638" cy="377"/>
                <a:chOff x="2268" y="3934"/>
                <a:chExt cx="638" cy="377"/>
              </a:xfrm>
            </p:grpSpPr>
            <p:sp>
              <p:nvSpPr>
                <p:cNvPr id="22534" name="Oval 6"/>
                <p:cNvSpPr>
                  <a:spLocks noChangeArrowheads="1"/>
                </p:cNvSpPr>
                <p:nvPr/>
              </p:nvSpPr>
              <p:spPr bwMode="hidden">
                <a:xfrm>
                  <a:off x="2268" y="3934"/>
                  <a:ext cx="638" cy="377"/>
                </a:xfrm>
                <a:prstGeom prst="ellipse">
                  <a:avLst/>
                </a:prstGeom>
                <a:gradFill rotWithShape="0">
                  <a:gsLst>
                    <a:gs pos="0">
                      <a:schemeClr val="accent1">
                        <a:gamma/>
                        <a:shade val="87843"/>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22535" name="Oval 7"/>
                <p:cNvSpPr>
                  <a:spLocks noChangeArrowheads="1"/>
                </p:cNvSpPr>
                <p:nvPr/>
              </p:nvSpPr>
              <p:spPr bwMode="hidden">
                <a:xfrm>
                  <a:off x="2314" y="3958"/>
                  <a:ext cx="543" cy="332"/>
                </a:xfrm>
                <a:prstGeom prst="ellipse">
                  <a:avLst/>
                </a:prstGeom>
                <a:gradFill rotWithShape="0">
                  <a:gsLst>
                    <a:gs pos="0">
                      <a:schemeClr val="accent1"/>
                    </a:gs>
                    <a:gs pos="100000">
                      <a:schemeClr val="accent1">
                        <a:gamma/>
                        <a:shade val="87843"/>
                        <a:invGamma/>
                      </a:schemeClr>
                    </a:gs>
                  </a:gsLst>
                  <a:lin ang="2700000" scaled="1"/>
                </a:gradFill>
                <a:ln w="9525">
                  <a:noFill/>
                  <a:round/>
                  <a:headEnd/>
                  <a:tailEnd/>
                </a:ln>
                <a:effectLst/>
              </p:spPr>
              <p:txBody>
                <a:bodyPr/>
                <a:lstStyle/>
                <a:p>
                  <a:pPr>
                    <a:defRPr/>
                  </a:pPr>
                  <a:endParaRPr lang="en-US">
                    <a:latin typeface="Times"/>
                  </a:endParaRPr>
                </a:p>
              </p:txBody>
            </p:sp>
            <p:sp>
              <p:nvSpPr>
                <p:cNvPr id="22536" name="Oval 8"/>
                <p:cNvSpPr>
                  <a:spLocks noChangeArrowheads="1"/>
                </p:cNvSpPr>
                <p:nvPr/>
              </p:nvSpPr>
              <p:spPr bwMode="hidden">
                <a:xfrm>
                  <a:off x="2341" y="3979"/>
                  <a:ext cx="501" cy="299"/>
                </a:xfrm>
                <a:prstGeom prst="ellipse">
                  <a:avLst/>
                </a:prstGeom>
                <a:gradFill rotWithShape="0">
                  <a:gsLst>
                    <a:gs pos="0">
                      <a:schemeClr val="accent1">
                        <a:gamma/>
                        <a:shade val="90980"/>
                        <a:invGamma/>
                      </a:schemeClr>
                    </a:gs>
                    <a:gs pos="100000">
                      <a:schemeClr val="accent1"/>
                    </a:gs>
                  </a:gsLst>
                  <a:lin ang="2700000" scaled="1"/>
                </a:gradFill>
                <a:ln w="9525">
                  <a:noFill/>
                  <a:round/>
                  <a:headEnd/>
                  <a:tailEnd/>
                </a:ln>
                <a:effectLst/>
              </p:spPr>
              <p:txBody>
                <a:bodyPr/>
                <a:lstStyle/>
                <a:p>
                  <a:pPr>
                    <a:defRPr/>
                  </a:pPr>
                  <a:endParaRPr lang="en-US">
                    <a:latin typeface="Times"/>
                  </a:endParaRPr>
                </a:p>
              </p:txBody>
            </p:sp>
            <p:sp>
              <p:nvSpPr>
                <p:cNvPr id="22537" name="Oval 9"/>
                <p:cNvSpPr>
                  <a:spLocks noChangeArrowheads="1"/>
                </p:cNvSpPr>
                <p:nvPr/>
              </p:nvSpPr>
              <p:spPr bwMode="hidden">
                <a:xfrm>
                  <a:off x="2368" y="3997"/>
                  <a:ext cx="444" cy="258"/>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38" name="Oval 10"/>
                <p:cNvSpPr>
                  <a:spLocks noChangeArrowheads="1"/>
                </p:cNvSpPr>
                <p:nvPr/>
              </p:nvSpPr>
              <p:spPr bwMode="hidden">
                <a:xfrm>
                  <a:off x="2385" y="4005"/>
                  <a:ext cx="413" cy="240"/>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39" name="Oval 11"/>
                <p:cNvSpPr>
                  <a:spLocks noChangeArrowheads="1"/>
                </p:cNvSpPr>
                <p:nvPr/>
              </p:nvSpPr>
              <p:spPr bwMode="hidden">
                <a:xfrm>
                  <a:off x="2437" y="4026"/>
                  <a:ext cx="306" cy="192"/>
                </a:xfrm>
                <a:prstGeom prst="ellipse">
                  <a:avLst/>
                </a:prstGeom>
                <a:gradFill rotWithShape="0">
                  <a:gsLst>
                    <a:gs pos="0">
                      <a:schemeClr val="accent1">
                        <a:gamma/>
                        <a:shade val="8784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0" name="Oval 12"/>
                <p:cNvSpPr>
                  <a:spLocks noChangeArrowheads="1"/>
                </p:cNvSpPr>
                <p:nvPr/>
              </p:nvSpPr>
              <p:spPr bwMode="hidden">
                <a:xfrm>
                  <a:off x="2476" y="4056"/>
                  <a:ext cx="227" cy="135"/>
                </a:xfrm>
                <a:prstGeom prst="ellipse">
                  <a:avLst/>
                </a:prstGeom>
                <a:gradFill rotWithShape="0">
                  <a:gsLst>
                    <a:gs pos="0">
                      <a:schemeClr val="accent1"/>
                    </a:gs>
                    <a:gs pos="100000">
                      <a:schemeClr val="accent1">
                        <a:gamma/>
                        <a:shade val="90980"/>
                        <a:invGamma/>
                      </a:schemeClr>
                    </a:gs>
                  </a:gsLst>
                  <a:lin ang="2700000" scaled="1"/>
                </a:gradFill>
                <a:ln w="9525">
                  <a:noFill/>
                  <a:round/>
                  <a:headEnd/>
                  <a:tailEnd/>
                </a:ln>
                <a:effectLst/>
              </p:spPr>
              <p:txBody>
                <a:bodyPr/>
                <a:lstStyle/>
                <a:p>
                  <a:pPr>
                    <a:defRPr/>
                  </a:pPr>
                  <a:endParaRPr lang="en-US">
                    <a:latin typeface="Times"/>
                  </a:endParaRPr>
                </a:p>
              </p:txBody>
            </p:sp>
            <p:sp>
              <p:nvSpPr>
                <p:cNvPr id="22541" name="Oval 13"/>
                <p:cNvSpPr>
                  <a:spLocks noChangeArrowheads="1"/>
                </p:cNvSpPr>
                <p:nvPr/>
              </p:nvSpPr>
              <p:spPr bwMode="hidden">
                <a:xfrm>
                  <a:off x="2542" y="4097"/>
                  <a:ext cx="90" cy="60"/>
                </a:xfrm>
                <a:prstGeom prst="ellipse">
                  <a:avLst/>
                </a:prstGeom>
                <a:gradFill rotWithShape="0">
                  <a:gsLst>
                    <a:gs pos="0">
                      <a:schemeClr val="accent1"/>
                    </a:gs>
                    <a:gs pos="100000">
                      <a:schemeClr val="accent1">
                        <a:gamma/>
                        <a:shade val="90980"/>
                        <a:invGamma/>
                      </a:schemeClr>
                    </a:gs>
                  </a:gsLst>
                  <a:lin ang="0" scaled="1"/>
                </a:gradFill>
                <a:ln w="9525">
                  <a:noFill/>
                  <a:round/>
                  <a:headEnd/>
                  <a:tailEnd/>
                </a:ln>
                <a:effectLst/>
              </p:spPr>
              <p:txBody>
                <a:bodyPr/>
                <a:lstStyle/>
                <a:p>
                  <a:pPr>
                    <a:defRPr/>
                  </a:pPr>
                  <a:endParaRPr lang="en-US">
                    <a:latin typeface="Times"/>
                  </a:endParaRPr>
                </a:p>
              </p:txBody>
            </p:sp>
          </p:grpSp>
          <p:sp>
            <p:nvSpPr>
              <p:cNvPr id="22542" name="Oval 14"/>
              <p:cNvSpPr>
                <a:spLocks noChangeArrowheads="1"/>
              </p:cNvSpPr>
              <p:nvPr/>
            </p:nvSpPr>
            <p:spPr bwMode="hidden">
              <a:xfrm>
                <a:off x="3686" y="3810"/>
                <a:ext cx="532" cy="327"/>
              </a:xfrm>
              <a:prstGeom prst="ellipse">
                <a:avLst/>
              </a:prstGeom>
              <a:gradFill rotWithShape="0">
                <a:gsLst>
                  <a:gs pos="0">
                    <a:schemeClr val="accent1"/>
                  </a:gs>
                  <a:gs pos="100000">
                    <a:schemeClr val="accent1">
                      <a:gamma/>
                      <a:shade val="90980"/>
                      <a:invGamma/>
                    </a:schemeClr>
                  </a:gs>
                </a:gsLst>
                <a:path path="shape">
                  <a:fillToRect l="50000" t="50000" r="50000" b="50000"/>
                </a:path>
              </a:gradFill>
              <a:ln w="9525">
                <a:noFill/>
                <a:round/>
                <a:headEnd/>
                <a:tailEnd/>
              </a:ln>
              <a:effectLst/>
            </p:spPr>
            <p:txBody>
              <a:bodyPr/>
              <a:lstStyle/>
              <a:p>
                <a:pPr>
                  <a:defRPr/>
                </a:pPr>
                <a:endParaRPr lang="en-US">
                  <a:latin typeface="Times"/>
                </a:endParaRPr>
              </a:p>
            </p:txBody>
          </p:sp>
          <p:sp>
            <p:nvSpPr>
              <p:cNvPr id="22543" name="Oval 15"/>
              <p:cNvSpPr>
                <a:spLocks noChangeArrowheads="1"/>
              </p:cNvSpPr>
              <p:nvPr/>
            </p:nvSpPr>
            <p:spPr bwMode="hidden">
              <a:xfrm>
                <a:off x="3726" y="3840"/>
                <a:ext cx="452" cy="275"/>
              </a:xfrm>
              <a:prstGeom prst="ellipse">
                <a:avLst/>
              </a:prstGeom>
              <a:gradFill rotWithShape="0">
                <a:gsLst>
                  <a:gs pos="0">
                    <a:schemeClr val="accent1">
                      <a:gamma/>
                      <a:shade val="90980"/>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4" name="Oval 16"/>
              <p:cNvSpPr>
                <a:spLocks noChangeArrowheads="1"/>
              </p:cNvSpPr>
              <p:nvPr/>
            </p:nvSpPr>
            <p:spPr bwMode="hidden">
              <a:xfrm>
                <a:off x="3782" y="3872"/>
                <a:ext cx="344" cy="2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45" name="Oval 17"/>
              <p:cNvSpPr>
                <a:spLocks noChangeArrowheads="1"/>
              </p:cNvSpPr>
              <p:nvPr/>
            </p:nvSpPr>
            <p:spPr bwMode="hidden">
              <a:xfrm>
                <a:off x="3822" y="3896"/>
                <a:ext cx="262" cy="159"/>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46" name="Oval 18"/>
              <p:cNvSpPr>
                <a:spLocks noChangeArrowheads="1"/>
              </p:cNvSpPr>
              <p:nvPr/>
            </p:nvSpPr>
            <p:spPr bwMode="hidden">
              <a:xfrm>
                <a:off x="3856" y="3922"/>
                <a:ext cx="192" cy="107"/>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47" name="Freeform 19"/>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1">
                      <a:gamma/>
                      <a:shade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48" name="Freeform 20"/>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1">
                      <a:gamma/>
                      <a:shade val="84706"/>
                      <a:invGamma/>
                    </a:schemeClr>
                  </a:gs>
                  <a:gs pos="100000">
                    <a:schemeClr val="accent1"/>
                  </a:gs>
                </a:gsLst>
                <a:lin ang="18900000" scaled="1"/>
              </a:gradFill>
              <a:ln w="9525">
                <a:noFill/>
                <a:round/>
                <a:headEnd/>
                <a:tailEnd/>
              </a:ln>
            </p:spPr>
            <p:txBody>
              <a:bodyPr/>
              <a:lstStyle/>
              <a:p>
                <a:pPr>
                  <a:defRPr/>
                </a:pPr>
                <a:endParaRPr lang="en-US">
                  <a:latin typeface="Times"/>
                </a:endParaRPr>
              </a:p>
            </p:txBody>
          </p:sp>
          <p:sp>
            <p:nvSpPr>
              <p:cNvPr id="22549" name="Freeform 21"/>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50" name="Freeform 22"/>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1"/>
                  </a:gs>
                  <a:gs pos="100000">
                    <a:schemeClr val="accent1">
                      <a:gamma/>
                      <a:shade val="90980"/>
                      <a:invGamma/>
                    </a:schemeClr>
                  </a:gs>
                </a:gsLst>
                <a:path path="rect">
                  <a:fillToRect l="50000" t="50000" r="50000" b="50000"/>
                </a:path>
              </a:gradFill>
              <a:ln w="9525">
                <a:noFill/>
                <a:round/>
                <a:headEnd/>
                <a:tailEnd/>
              </a:ln>
            </p:spPr>
            <p:txBody>
              <a:bodyPr/>
              <a:lstStyle/>
              <a:p>
                <a:pPr>
                  <a:defRPr/>
                </a:pPr>
                <a:endParaRPr lang="en-US">
                  <a:latin typeface="Times"/>
                </a:endParaRPr>
              </a:p>
            </p:txBody>
          </p:sp>
          <p:sp>
            <p:nvSpPr>
              <p:cNvPr id="22551" name="Freeform 23"/>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1"/>
                  </a:gs>
                  <a:gs pos="100000">
                    <a:schemeClr val="accent1">
                      <a:gamma/>
                      <a:shade val="87843"/>
                      <a:invGamma/>
                    </a:schemeClr>
                  </a:gs>
                </a:gsLst>
                <a:lin ang="0" scaled="1"/>
              </a:gradFill>
              <a:ln w="9525">
                <a:noFill/>
                <a:round/>
                <a:headEnd/>
                <a:tailEnd/>
              </a:ln>
            </p:spPr>
            <p:txBody>
              <a:bodyPr/>
              <a:lstStyle/>
              <a:p>
                <a:pPr>
                  <a:defRPr/>
                </a:pPr>
                <a:endParaRPr lang="en-US">
                  <a:latin typeface="Times"/>
                </a:endParaRPr>
              </a:p>
            </p:txBody>
          </p:sp>
          <p:sp>
            <p:nvSpPr>
              <p:cNvPr id="22552" name="Freeform 24"/>
              <p:cNvSpPr>
                <a:spLocks/>
              </p:cNvSpPr>
              <p:nvPr/>
            </p:nvSpPr>
            <p:spPr bwMode="hidden">
              <a:xfrm>
                <a:off x="4175" y="4050"/>
                <a:ext cx="180" cy="132"/>
              </a:xfrm>
              <a:custGeom>
                <a:avLst/>
                <a:gdLst/>
                <a:ahLst/>
                <a:cxnLst>
                  <a:cxn ang="0">
                    <a:pos x="0" y="132"/>
                  </a:cxn>
                  <a:cxn ang="0">
                    <a:pos x="29" y="132"/>
                  </a:cxn>
                  <a:cxn ang="0">
                    <a:pos x="77" y="108"/>
                  </a:cxn>
                  <a:cxn ang="0">
                    <a:pos x="119" y="78"/>
                  </a:cxn>
                  <a:cxn ang="0">
                    <a:pos x="155" y="48"/>
                  </a:cxn>
                  <a:cxn ang="0">
                    <a:pos x="179" y="12"/>
                  </a:cxn>
                  <a:cxn ang="0">
                    <a:pos x="173" y="6"/>
                  </a:cxn>
                  <a:cxn ang="0">
                    <a:pos x="167" y="0"/>
                  </a:cxn>
                  <a:cxn ang="0">
                    <a:pos x="137" y="42"/>
                  </a:cxn>
                  <a:cxn ang="0">
                    <a:pos x="101" y="78"/>
                  </a:cxn>
                  <a:cxn ang="0">
                    <a:pos x="53" y="108"/>
                  </a:cxn>
                  <a:cxn ang="0">
                    <a:pos x="0" y="132"/>
                  </a:cxn>
                  <a:cxn ang="0">
                    <a:pos x="0" y="132"/>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1"/>
                  </a:gs>
                  <a:gs pos="100000">
                    <a:schemeClr val="accent1">
                      <a:gamma/>
                      <a:shade val="87843"/>
                      <a:invGamma/>
                    </a:schemeClr>
                  </a:gs>
                </a:gsLst>
                <a:lin ang="18900000" scaled="1"/>
              </a:gradFill>
              <a:ln w="9525">
                <a:noFill/>
                <a:round/>
                <a:headEnd/>
                <a:tailEnd/>
              </a:ln>
            </p:spPr>
            <p:txBody>
              <a:bodyPr/>
              <a:lstStyle/>
              <a:p>
                <a:pPr>
                  <a:defRPr/>
                </a:pPr>
                <a:endParaRPr lang="en-US">
                  <a:latin typeface="Times"/>
                </a:endParaRPr>
              </a:p>
            </p:txBody>
          </p:sp>
          <p:sp>
            <p:nvSpPr>
              <p:cNvPr id="22553" name="Freeform 25"/>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1">
                      <a:gamma/>
                      <a:shade val="90980"/>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54" name="Freeform 26"/>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1"/>
                  </a:gs>
                  <a:gs pos="100000">
                    <a:schemeClr val="accent1">
                      <a:gamma/>
                      <a:shade val="84706"/>
                      <a:invGamma/>
                    </a:schemeClr>
                  </a:gs>
                </a:gsLst>
                <a:lin ang="2700000" scaled="1"/>
              </a:gradFill>
              <a:ln w="9525">
                <a:noFill/>
                <a:round/>
                <a:headEnd/>
                <a:tailEnd/>
              </a:ln>
            </p:spPr>
            <p:txBody>
              <a:bodyPr/>
              <a:lstStyle/>
              <a:p>
                <a:pPr>
                  <a:defRPr/>
                </a:pPr>
                <a:endParaRPr lang="en-US">
                  <a:latin typeface="Times"/>
                </a:endParaRPr>
              </a:p>
            </p:txBody>
          </p:sp>
          <p:sp>
            <p:nvSpPr>
              <p:cNvPr id="22555" name="Freeform 27"/>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1"/>
                  </a:gs>
                  <a:gs pos="100000">
                    <a:schemeClr val="accent1">
                      <a:gamma/>
                      <a:shade val="90980"/>
                      <a:invGamma/>
                    </a:schemeClr>
                  </a:gs>
                </a:gsLst>
                <a:lin ang="0" scaled="1"/>
              </a:gradFill>
              <a:ln w="9525">
                <a:noFill/>
                <a:round/>
                <a:headEnd/>
                <a:tailEnd/>
              </a:ln>
            </p:spPr>
            <p:txBody>
              <a:bodyPr/>
              <a:lstStyle/>
              <a:p>
                <a:pPr>
                  <a:defRPr/>
                </a:pPr>
                <a:endParaRPr lang="en-US">
                  <a:latin typeface="Times"/>
                </a:endParaRPr>
              </a:p>
            </p:txBody>
          </p:sp>
          <p:sp>
            <p:nvSpPr>
              <p:cNvPr id="22556" name="Freeform 28"/>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1"/>
                  </a:gs>
                  <a:gs pos="100000">
                    <a:schemeClr val="accent1">
                      <a:gamma/>
                      <a:shade val="81961"/>
                      <a:invGamma/>
                    </a:schemeClr>
                  </a:gs>
                </a:gsLst>
                <a:lin ang="5400000" scaled="1"/>
              </a:gradFill>
              <a:ln w="9525">
                <a:noFill/>
                <a:round/>
                <a:headEnd/>
                <a:tailEnd/>
              </a:ln>
            </p:spPr>
            <p:txBody>
              <a:bodyPr/>
              <a:lstStyle/>
              <a:p>
                <a:pPr>
                  <a:defRPr/>
                </a:pPr>
                <a:endParaRPr lang="en-US">
                  <a:latin typeface="Times"/>
                </a:endParaRPr>
              </a:p>
            </p:txBody>
          </p:sp>
          <p:sp>
            <p:nvSpPr>
              <p:cNvPr id="22557" name="Freeform 29"/>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1"/>
              </a:solidFill>
              <a:ln w="9525">
                <a:noFill/>
                <a:round/>
                <a:headEnd/>
                <a:tailEnd/>
              </a:ln>
            </p:spPr>
            <p:txBody>
              <a:bodyPr/>
              <a:lstStyle/>
              <a:p>
                <a:pPr>
                  <a:defRPr/>
                </a:pPr>
                <a:endParaRPr lang="en-US">
                  <a:latin typeface="Times"/>
                </a:endParaRPr>
              </a:p>
            </p:txBody>
          </p:sp>
          <p:sp>
            <p:nvSpPr>
              <p:cNvPr id="22558" name="Freeform 30"/>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1"/>
              </a:solidFill>
              <a:ln w="9525">
                <a:noFill/>
                <a:round/>
                <a:headEnd/>
                <a:tailEnd/>
              </a:ln>
            </p:spPr>
            <p:txBody>
              <a:bodyPr/>
              <a:lstStyle/>
              <a:p>
                <a:pPr>
                  <a:defRPr/>
                </a:pPr>
                <a:endParaRPr lang="en-US">
                  <a:latin typeface="Times"/>
                </a:endParaRPr>
              </a:p>
            </p:txBody>
          </p:sp>
          <p:sp>
            <p:nvSpPr>
              <p:cNvPr id="22559" name="Freeform 31"/>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0" name="Freeform 32"/>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1" name="Freeform 33"/>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1"/>
                  </a:gs>
                  <a:gs pos="100000">
                    <a:schemeClr val="accent1">
                      <a:gamma/>
                      <a:shade val="87843"/>
                      <a:invGamma/>
                    </a:schemeClr>
                  </a:gs>
                </a:gsLst>
                <a:lin ang="5400000" scaled="1"/>
              </a:gradFill>
              <a:ln w="9525">
                <a:noFill/>
                <a:round/>
                <a:headEnd/>
                <a:tailEnd/>
              </a:ln>
            </p:spPr>
            <p:txBody>
              <a:bodyPr/>
              <a:lstStyle/>
              <a:p>
                <a:pPr>
                  <a:defRPr/>
                </a:pPr>
                <a:endParaRPr lang="en-US">
                  <a:latin typeface="Times"/>
                </a:endParaRPr>
              </a:p>
            </p:txBody>
          </p:sp>
          <p:sp>
            <p:nvSpPr>
              <p:cNvPr id="22562" name="Freeform 34"/>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1"/>
              </a:solidFill>
              <a:ln w="9525">
                <a:noFill/>
                <a:round/>
                <a:headEnd/>
                <a:tailEnd/>
              </a:ln>
            </p:spPr>
            <p:txBody>
              <a:bodyPr/>
              <a:lstStyle/>
              <a:p>
                <a:pPr>
                  <a:defRPr/>
                </a:pPr>
                <a:endParaRPr lang="en-US">
                  <a:latin typeface="Times"/>
                </a:endParaRPr>
              </a:p>
            </p:txBody>
          </p:sp>
          <p:sp>
            <p:nvSpPr>
              <p:cNvPr id="22563" name="Freeform 35"/>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4" name="Freeform 36"/>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5" name="Freeform 37"/>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1">
                      <a:gamma/>
                      <a:tint val="94118"/>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66" name="Freeform 38"/>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7" name="Freeform 39"/>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8" name="Freeform 40"/>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69" name="Freeform 41"/>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1"/>
                  </a:gs>
                  <a:gs pos="100000">
                    <a:schemeClr val="accent1">
                      <a:gamma/>
                      <a:shade val="94118"/>
                      <a:invGamma/>
                    </a:schemeClr>
                  </a:gs>
                </a:gsLst>
                <a:lin ang="5400000" scaled="1"/>
              </a:gradFill>
              <a:ln w="9525">
                <a:noFill/>
                <a:round/>
                <a:headEnd/>
                <a:tailEnd/>
              </a:ln>
            </p:spPr>
            <p:txBody>
              <a:bodyPr/>
              <a:lstStyle/>
              <a:p>
                <a:pPr>
                  <a:defRPr/>
                </a:pPr>
                <a:endParaRPr lang="en-US">
                  <a:latin typeface="Times"/>
                </a:endParaRPr>
              </a:p>
            </p:txBody>
          </p:sp>
          <p:sp>
            <p:nvSpPr>
              <p:cNvPr id="22570" name="Freeform 42"/>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gradFill rotWithShape="0">
                <a:gsLst>
                  <a:gs pos="0">
                    <a:schemeClr val="accent1"/>
                  </a:gs>
                  <a:gs pos="100000">
                    <a:schemeClr val="accent1">
                      <a:gamma/>
                      <a:shade val="96863"/>
                      <a:invGamma/>
                    </a:schemeClr>
                  </a:gs>
                </a:gsLst>
                <a:lin ang="5400000" scaled="1"/>
              </a:gradFill>
              <a:ln w="9525">
                <a:noFill/>
                <a:round/>
                <a:headEnd/>
                <a:tailEnd/>
              </a:ln>
            </p:spPr>
            <p:txBody>
              <a:bodyPr/>
              <a:lstStyle/>
              <a:p>
                <a:pPr>
                  <a:defRPr/>
                </a:pPr>
                <a:endParaRPr lang="en-US">
                  <a:latin typeface="Times"/>
                </a:endParaRPr>
              </a:p>
            </p:txBody>
          </p:sp>
          <p:sp>
            <p:nvSpPr>
              <p:cNvPr id="22571" name="Freeform 43"/>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1">
                      <a:gamma/>
                      <a:tint val="96863"/>
                      <a:invGamma/>
                    </a:schemeClr>
                  </a:gs>
                  <a:gs pos="100000">
                    <a:schemeClr val="accent1"/>
                  </a:gs>
                </a:gsLst>
                <a:lin ang="0" scaled="1"/>
              </a:gradFill>
              <a:ln w="9525">
                <a:noFill/>
                <a:round/>
                <a:headEnd/>
                <a:tailEnd/>
              </a:ln>
            </p:spPr>
            <p:txBody>
              <a:bodyPr/>
              <a:lstStyle/>
              <a:p>
                <a:pPr>
                  <a:defRPr/>
                </a:pPr>
                <a:endParaRPr lang="en-US">
                  <a:latin typeface="Times"/>
                </a:endParaRPr>
              </a:p>
            </p:txBody>
          </p:sp>
          <p:sp>
            <p:nvSpPr>
              <p:cNvPr id="22572" name="Freeform 44"/>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3" name="Freeform 45"/>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1">
                      <a:gamma/>
                      <a:tint val="96863"/>
                      <a:invGamma/>
                    </a:schemeClr>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4" name="Freeform 46"/>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5" name="Freeform 47"/>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6" name="Freeform 48"/>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7" name="Freeform 49"/>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78" name="Freeform 50"/>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22579" name="Freeform 51"/>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1"/>
                  </a:gs>
                </a:gsLst>
                <a:lin ang="5400000" scaled="1"/>
              </a:gradFill>
              <a:ln w="9525">
                <a:noFill/>
                <a:round/>
                <a:headEnd/>
                <a:tailEnd/>
              </a:ln>
            </p:spPr>
            <p:txBody>
              <a:bodyPr/>
              <a:lstStyle/>
              <a:p>
                <a:pPr>
                  <a:defRPr/>
                </a:pPr>
                <a:endParaRPr lang="en-US">
                  <a:latin typeface="Times"/>
                </a:endParaRPr>
              </a:p>
            </p:txBody>
          </p:sp>
          <p:sp>
            <p:nvSpPr>
              <p:cNvPr id="22580" name="Freeform 52"/>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1"/>
                  </a:gs>
                  <a:gs pos="100000">
                    <a:schemeClr val="bg1"/>
                  </a:gs>
                </a:gsLst>
                <a:lin ang="5400000" scaled="1"/>
              </a:gradFill>
              <a:ln w="9525">
                <a:noFill/>
                <a:round/>
                <a:headEnd/>
                <a:tailEnd/>
              </a:ln>
            </p:spPr>
            <p:txBody>
              <a:bodyPr/>
              <a:lstStyle/>
              <a:p>
                <a:pPr>
                  <a:defRPr/>
                </a:pPr>
                <a:endParaRPr lang="en-US">
                  <a:latin typeface="Times"/>
                </a:endParaRPr>
              </a:p>
            </p:txBody>
          </p:sp>
          <p:sp>
            <p:nvSpPr>
              <p:cNvPr id="22581" name="Oval 53"/>
              <p:cNvSpPr>
                <a:spLocks noChangeArrowheads="1"/>
              </p:cNvSpPr>
              <p:nvPr/>
            </p:nvSpPr>
            <p:spPr bwMode="hidden">
              <a:xfrm>
                <a:off x="3910" y="3948"/>
                <a:ext cx="84" cy="53"/>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nvGrpSpPr>
              <p:cNvPr id="1075" name="Group 54"/>
              <p:cNvGrpSpPr>
                <a:grpSpLocks/>
              </p:cNvGrpSpPr>
              <p:nvPr userDrawn="1"/>
            </p:nvGrpSpPr>
            <p:grpSpPr bwMode="auto">
              <a:xfrm>
                <a:off x="4546" y="3608"/>
                <a:ext cx="518" cy="319"/>
                <a:chOff x="4546" y="3608"/>
                <a:chExt cx="518" cy="319"/>
              </a:xfrm>
            </p:grpSpPr>
            <p:sp>
              <p:nvSpPr>
                <p:cNvPr id="22583" name="Oval 55"/>
                <p:cNvSpPr>
                  <a:spLocks noChangeArrowheads="1"/>
                </p:cNvSpPr>
                <p:nvPr/>
              </p:nvSpPr>
              <p:spPr bwMode="hidden">
                <a:xfrm>
                  <a:off x="4546" y="3608"/>
                  <a:ext cx="518" cy="319"/>
                </a:xfrm>
                <a:prstGeom prst="ellipse">
                  <a:avLst/>
                </a:prstGeom>
                <a:gradFill rotWithShape="0">
                  <a:gsLst>
                    <a:gs pos="0">
                      <a:schemeClr val="accent1">
                        <a:gamma/>
                        <a:shade val="94118"/>
                        <a:invGamma/>
                      </a:schemeClr>
                    </a:gs>
                    <a:gs pos="100000">
                      <a:schemeClr val="accent1"/>
                    </a:gs>
                  </a:gsLst>
                  <a:lin ang="0" scaled="1"/>
                </a:gradFill>
                <a:ln w="9525">
                  <a:noFill/>
                  <a:round/>
                  <a:headEnd/>
                  <a:tailEnd/>
                </a:ln>
                <a:effectLst/>
              </p:spPr>
              <p:txBody>
                <a:bodyPr/>
                <a:lstStyle/>
                <a:p>
                  <a:pPr>
                    <a:defRPr/>
                  </a:pPr>
                  <a:endParaRPr lang="en-US">
                    <a:latin typeface="Times"/>
                  </a:endParaRPr>
                </a:p>
              </p:txBody>
            </p:sp>
            <p:sp>
              <p:nvSpPr>
                <p:cNvPr id="22584" name="Oval 56"/>
                <p:cNvSpPr>
                  <a:spLocks noChangeArrowheads="1"/>
                </p:cNvSpPr>
                <p:nvPr/>
              </p:nvSpPr>
              <p:spPr bwMode="hidden">
                <a:xfrm>
                  <a:off x="4578" y="3630"/>
                  <a:ext cx="446" cy="271"/>
                </a:xfrm>
                <a:prstGeom prst="ellipse">
                  <a:avLst/>
                </a:prstGeom>
                <a:gradFill rotWithShape="0">
                  <a:gsLst>
                    <a:gs pos="0">
                      <a:schemeClr val="accent1">
                        <a:gamma/>
                        <a:tint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85" name="Oval 57"/>
                <p:cNvSpPr>
                  <a:spLocks noChangeArrowheads="1"/>
                </p:cNvSpPr>
                <p:nvPr/>
              </p:nvSpPr>
              <p:spPr bwMode="hidden">
                <a:xfrm>
                  <a:off x="4610" y="3650"/>
                  <a:ext cx="386" cy="233"/>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86" name="Oval 58"/>
                <p:cNvSpPr>
                  <a:spLocks noChangeArrowheads="1"/>
                </p:cNvSpPr>
                <p:nvPr/>
              </p:nvSpPr>
              <p:spPr bwMode="hidden">
                <a:xfrm>
                  <a:off x="4654" y="3678"/>
                  <a:ext cx="298" cy="177"/>
                </a:xfrm>
                <a:prstGeom prst="ellipse">
                  <a:avLst/>
                </a:prstGeom>
                <a:gradFill rotWithShape="0">
                  <a:gsLst>
                    <a:gs pos="0">
                      <a:schemeClr val="accent1">
                        <a:gamma/>
                        <a:shade val="94118"/>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87" name="Oval 59"/>
                <p:cNvSpPr>
                  <a:spLocks noChangeArrowheads="1"/>
                </p:cNvSpPr>
                <p:nvPr/>
              </p:nvSpPr>
              <p:spPr bwMode="hidden">
                <a:xfrm>
                  <a:off x="4690" y="3698"/>
                  <a:ext cx="222" cy="139"/>
                </a:xfrm>
                <a:prstGeom prst="ellipse">
                  <a:avLst/>
                </a:prstGeom>
                <a:gradFill rotWithShape="0">
                  <a:gsLst>
                    <a:gs pos="0">
                      <a:schemeClr val="accent1"/>
                    </a:gs>
                    <a:gs pos="100000">
                      <a:schemeClr val="accent1">
                        <a:gamma/>
                        <a:shade val="94118"/>
                        <a:invGamma/>
                      </a:schemeClr>
                    </a:gs>
                  </a:gsLst>
                  <a:lin ang="5400000" scaled="1"/>
                </a:gradFill>
                <a:ln w="9525">
                  <a:noFill/>
                  <a:round/>
                  <a:headEnd/>
                  <a:tailEnd/>
                </a:ln>
                <a:effectLst/>
              </p:spPr>
              <p:txBody>
                <a:bodyPr/>
                <a:lstStyle/>
                <a:p>
                  <a:pPr>
                    <a:defRPr/>
                  </a:pPr>
                  <a:endParaRPr lang="en-US">
                    <a:latin typeface="Times"/>
                  </a:endParaRPr>
                </a:p>
              </p:txBody>
            </p:sp>
            <p:sp>
              <p:nvSpPr>
                <p:cNvPr id="22588" name="Oval 60"/>
                <p:cNvSpPr>
                  <a:spLocks noChangeArrowheads="1"/>
                </p:cNvSpPr>
                <p:nvPr/>
              </p:nvSpPr>
              <p:spPr bwMode="hidden">
                <a:xfrm>
                  <a:off x="4738" y="3728"/>
                  <a:ext cx="126" cy="81"/>
                </a:xfrm>
                <a:prstGeom prst="ellipse">
                  <a:avLst/>
                </a:prstGeom>
                <a:gradFill rotWithShape="0">
                  <a:gsLst>
                    <a:gs pos="0">
                      <a:schemeClr val="accent1">
                        <a:gamma/>
                        <a:shade val="96863"/>
                        <a:invGamma/>
                      </a:schemeClr>
                    </a:gs>
                    <a:gs pos="100000">
                      <a:schemeClr val="accent1"/>
                    </a:gs>
                  </a:gsLst>
                  <a:lin ang="5400000" scaled="1"/>
                </a:gradFill>
                <a:ln w="9525">
                  <a:noFill/>
                  <a:round/>
                  <a:headEnd/>
                  <a:tailEnd/>
                </a:ln>
                <a:effectLst/>
              </p:spPr>
              <p:txBody>
                <a:bodyPr/>
                <a:lstStyle/>
                <a:p>
                  <a:pPr>
                    <a:defRPr/>
                  </a:pPr>
                  <a:endParaRPr lang="en-US">
                    <a:latin typeface="Times"/>
                  </a:endParaRPr>
                </a:p>
              </p:txBody>
            </p:sp>
          </p:grpSp>
          <p:grpSp>
            <p:nvGrpSpPr>
              <p:cNvPr id="1076" name="Group 61"/>
              <p:cNvGrpSpPr>
                <a:grpSpLocks/>
              </p:cNvGrpSpPr>
              <p:nvPr userDrawn="1"/>
            </p:nvGrpSpPr>
            <p:grpSpPr bwMode="auto">
              <a:xfrm>
                <a:off x="5381" y="3085"/>
                <a:ext cx="227" cy="132"/>
                <a:chOff x="5381" y="3085"/>
                <a:chExt cx="227" cy="132"/>
              </a:xfrm>
            </p:grpSpPr>
            <p:sp>
              <p:nvSpPr>
                <p:cNvPr id="22590" name="Oval 62"/>
                <p:cNvSpPr>
                  <a:spLocks noChangeArrowheads="1"/>
                </p:cNvSpPr>
                <p:nvPr/>
              </p:nvSpPr>
              <p:spPr bwMode="hidden">
                <a:xfrm>
                  <a:off x="5381" y="3085"/>
                  <a:ext cx="227" cy="13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91" name="Oval 63"/>
                <p:cNvSpPr>
                  <a:spLocks noChangeArrowheads="1"/>
                </p:cNvSpPr>
                <p:nvPr/>
              </p:nvSpPr>
              <p:spPr bwMode="hidden">
                <a:xfrm>
                  <a:off x="5403" y="3099"/>
                  <a:ext cx="182" cy="102"/>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sp>
              <p:nvSpPr>
                <p:cNvPr id="22592" name="Oval 64"/>
                <p:cNvSpPr>
                  <a:spLocks noChangeArrowheads="1"/>
                </p:cNvSpPr>
                <p:nvPr/>
              </p:nvSpPr>
              <p:spPr bwMode="hidden">
                <a:xfrm>
                  <a:off x="5431" y="3109"/>
                  <a:ext cx="125" cy="82"/>
                </a:xfrm>
                <a:prstGeom prst="ellipse">
                  <a:avLst/>
                </a:prstGeom>
                <a:gradFill rotWithShape="0">
                  <a:gsLst>
                    <a:gs pos="0">
                      <a:schemeClr val="bg1"/>
                    </a:gs>
                    <a:gs pos="100000">
                      <a:schemeClr val="accent1"/>
                    </a:gs>
                  </a:gsLst>
                  <a:lin ang="5400000" scaled="1"/>
                </a:gradFill>
                <a:ln w="9525">
                  <a:noFill/>
                  <a:round/>
                  <a:headEnd/>
                  <a:tailEnd/>
                </a:ln>
                <a:effectLst/>
              </p:spPr>
              <p:txBody>
                <a:bodyPr/>
                <a:lstStyle/>
                <a:p>
                  <a:pPr>
                    <a:defRPr/>
                  </a:pPr>
                  <a:endParaRPr lang="en-US">
                    <a:latin typeface="Times"/>
                  </a:endParaRPr>
                </a:p>
              </p:txBody>
            </p:sp>
            <p:sp>
              <p:nvSpPr>
                <p:cNvPr id="22593" name="Oval 65"/>
                <p:cNvSpPr>
                  <a:spLocks noChangeArrowheads="1"/>
                </p:cNvSpPr>
                <p:nvPr/>
              </p:nvSpPr>
              <p:spPr bwMode="hidden">
                <a:xfrm>
                  <a:off x="5458" y="3125"/>
                  <a:ext cx="73" cy="47"/>
                </a:xfrm>
                <a:prstGeom prst="ellipse">
                  <a:avLst/>
                </a:prstGeom>
                <a:gradFill rotWithShape="0">
                  <a:gsLst>
                    <a:gs pos="0">
                      <a:schemeClr val="accent1"/>
                    </a:gs>
                    <a:gs pos="100000">
                      <a:schemeClr val="bg1"/>
                    </a:gs>
                  </a:gsLst>
                  <a:lin ang="5400000" scaled="1"/>
                </a:gradFill>
                <a:ln w="9525">
                  <a:noFill/>
                  <a:round/>
                  <a:headEnd/>
                  <a:tailEnd/>
                </a:ln>
                <a:effectLst/>
              </p:spPr>
              <p:txBody>
                <a:bodyPr/>
                <a:lstStyle/>
                <a:p>
                  <a:pPr>
                    <a:defRPr/>
                  </a:pPr>
                  <a:endParaRPr lang="en-US">
                    <a:latin typeface="Times"/>
                  </a:endParaRPr>
                </a:p>
              </p:txBody>
            </p:sp>
          </p:grpSp>
        </p:grpSp>
      </p:grpSp>
      <p:sp>
        <p:nvSpPr>
          <p:cNvPr id="22594" name="Rectangle 66"/>
          <p:cNvSpPr>
            <a:spLocks noGrp="1" noChangeArrowheads="1"/>
          </p:cNvSpPr>
          <p:nvPr>
            <p:ph type="title"/>
          </p:nvPr>
        </p:nvSpPr>
        <p:spPr bwMode="black">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2595" name="Rectangle 67"/>
          <p:cNvSpPr>
            <a:spLocks noGrp="1" noChangeArrowheads="1"/>
          </p:cNvSpPr>
          <p:nvPr>
            <p:ph type="dt" sz="half" idx="2"/>
          </p:nvPr>
        </p:nvSpPr>
        <p:spPr bwMode="black">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pPr>
              <a:defRPr/>
            </a:pPr>
            <a:endParaRPr lang="en-US"/>
          </a:p>
        </p:txBody>
      </p:sp>
      <p:sp>
        <p:nvSpPr>
          <p:cNvPr id="22596" name="Rectangle 68"/>
          <p:cNvSpPr>
            <a:spLocks noGrp="1" noChangeArrowheads="1"/>
          </p:cNvSpPr>
          <p:nvPr>
            <p:ph type="ftr" sz="quarter" idx="3"/>
          </p:nvPr>
        </p:nvSpPr>
        <p:spPr bwMode="black">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pPr>
              <a:defRPr/>
            </a:pPr>
            <a:endParaRPr lang="en-US"/>
          </a:p>
        </p:txBody>
      </p:sp>
      <p:sp>
        <p:nvSpPr>
          <p:cNvPr id="22597" name="Rectangle 69"/>
          <p:cNvSpPr>
            <a:spLocks noGrp="1" noChangeArrowheads="1"/>
          </p:cNvSpPr>
          <p:nvPr>
            <p:ph type="sldNum" sz="quarter" idx="4"/>
          </p:nvPr>
        </p:nvSpPr>
        <p:spPr bwMode="black">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Arial" panose="020B0604020202020204" pitchFamily="34" charset="0"/>
              </a:defRPr>
            </a:lvl1pPr>
          </a:lstStyle>
          <a:p>
            <a:r>
              <a:rPr lang="en-US" altLang="de-DE"/>
              <a:t>7-</a:t>
            </a:r>
            <a:fld id="{1EE95064-FF8C-4140-8226-731763F6B06D}" type="slidenum">
              <a:rPr lang="en-US" altLang="de-DE"/>
              <a:pPr/>
              <a:t>‹Nr.›</a:t>
            </a:fld>
            <a:endParaRPr lang="en-US" altLang="de-DE"/>
          </a:p>
        </p:txBody>
      </p:sp>
      <p:sp>
        <p:nvSpPr>
          <p:cNvPr id="22598" name="Rectangle 70"/>
          <p:cNvSpPr>
            <a:spLocks noGrp="1" noChangeArrowheads="1"/>
          </p:cNvSpPr>
          <p:nvPr>
            <p:ph type="body" idx="1"/>
          </p:nvPr>
        </p:nvSpPr>
        <p:spPr bwMode="black">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575581299"/>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iming>
    <p:tnLst>
      <p:par>
        <p:cTn id="1" dur="indefinite" restart="never" nodeType="tmRoot"/>
      </p:par>
    </p:tnLst>
  </p:timing>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ECFF2B"/>
        </a:buClr>
        <a:buSzPct val="80000"/>
        <a:buFont typeface="Symbol" panose="05050102010706020507" pitchFamily="18"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FF381A"/>
        </a:buClr>
        <a:buSzPct val="80000"/>
        <a:buFont typeface="Symbol" panose="05050102010706020507" pitchFamily="18" charset="2"/>
        <a:buChar char="ª"/>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hemeOverride" Target="../theme/themeOverride1.xml"/><Relationship Id="rId4" Type="http://schemas.openxmlformats.org/officeDocument/2006/relationships/image" Target="../media/image6.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1.wmf"/></Relationships>
</file>

<file path=ppt/slides/_rels/slide64.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9.wmf"/><Relationship Id="rId4" Type="http://schemas.openxmlformats.org/officeDocument/2006/relationships/image" Target="../media/image38.w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4.xml"/><Relationship Id="rId4" Type="http://schemas.openxmlformats.org/officeDocument/2006/relationships/image" Target="../media/image46.jpeg"/></Relationships>
</file>

<file path=ppt/slides/_rels/slide9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4.xml"/><Relationship Id="rId4" Type="http://schemas.openxmlformats.org/officeDocument/2006/relationships/image" Target="../media/image46.jpeg"/></Relationships>
</file>

<file path=ppt/slides/_rels/slide9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6.xml"/><Relationship Id="rId4" Type="http://schemas.openxmlformats.org/officeDocument/2006/relationships/image" Target="../media/image54.jpeg"/></Relationships>
</file>

<file path=ppt/slides/_rels/slide9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4.xml"/><Relationship Id="rId5" Type="http://schemas.openxmlformats.org/officeDocument/2006/relationships/image" Target="../media/image59.jpeg"/><Relationship Id="rId4" Type="http://schemas.openxmlformats.org/officeDocument/2006/relationships/image" Target="../media/image58.png"/></Relationships>
</file>

<file path=ppt/slides/_rels/slide10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10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4.xml"/><Relationship Id="rId4" Type="http://schemas.openxmlformats.org/officeDocument/2006/relationships/image" Target="../media/image66.jpeg"/></Relationships>
</file>

<file path=ppt/slides/_rels/slide10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4.xml"/><Relationship Id="rId4" Type="http://schemas.openxmlformats.org/officeDocument/2006/relationships/image" Target="../media/image67.jpeg"/></Relationships>
</file>

<file path=ppt/slides/_rels/slide10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4.xml"/><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image" Target="../media/image70.png"/></Relationships>
</file>

<file path=ppt/slides/_rels/slide106.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3.png"/><Relationship Id="rId7" Type="http://schemas.openxmlformats.org/officeDocument/2006/relationships/image" Target="../media/image76.png"/><Relationship Id="rId2" Type="http://schemas.openxmlformats.org/officeDocument/2006/relationships/image" Target="../media/image58.png"/><Relationship Id="rId1" Type="http://schemas.openxmlformats.org/officeDocument/2006/relationships/slideLayout" Target="../slideLayouts/slideLayout2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68.png"/></Relationships>
</file>

<file path=ppt/slides/_rels/slide107.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28.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08.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25.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09.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jpeg"/><Relationship Id="rId2" Type="http://schemas.openxmlformats.org/officeDocument/2006/relationships/image" Target="../media/image92.png"/><Relationship Id="rId1" Type="http://schemas.openxmlformats.org/officeDocument/2006/relationships/slideLayout" Target="../slideLayouts/slideLayout28.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5.xml"/></Relationships>
</file>

<file path=ppt/slides/_rels/slide11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4.xml"/><Relationship Id="rId4" Type="http://schemas.openxmlformats.org/officeDocument/2006/relationships/image" Target="../media/image105.png"/></Relationships>
</file>

<file path=ppt/slides/_rels/slide12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6.xml"/><Relationship Id="rId4" Type="http://schemas.openxmlformats.org/officeDocument/2006/relationships/image" Target="../media/image108.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6.xml"/><Relationship Id="rId5" Type="http://schemas.openxmlformats.org/officeDocument/2006/relationships/image" Target="../media/image112.png"/><Relationship Id="rId4" Type="http://schemas.openxmlformats.org/officeDocument/2006/relationships/image" Target="../media/image111.png"/></Relationships>
</file>

<file path=ppt/slides/_rels/slide12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6.xml"/><Relationship Id="rId5" Type="http://schemas.openxmlformats.org/officeDocument/2006/relationships/image" Target="../media/image108.png"/><Relationship Id="rId4" Type="http://schemas.openxmlformats.org/officeDocument/2006/relationships/image" Target="../media/image115.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6.xml"/><Relationship Id="rId4" Type="http://schemas.openxmlformats.org/officeDocument/2006/relationships/image" Target="../media/image119.png"/></Relationships>
</file>

<file path=ppt/slides/_rels/slide13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4.xml"/></Relationships>
</file>

<file path=ppt/slides/_rels/slide13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4.xml"/></Relationships>
</file>

<file path=ppt/slides/_rels/slide13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CSE202 Database Management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a:solidFill>
                  <a:prstClr val="black"/>
                </a:solidFill>
                <a:effectLst/>
                <a:latin typeface="Times New Roman" panose="02020603050405020304" pitchFamily="18" charset="0"/>
                <a:cs typeface="Times New Roman" panose="02020603050405020304" pitchFamily="18" charset="0"/>
              </a:rPr>
              <a:t>8</a:t>
            </a:r>
            <a:endParaRPr lang="tr-TR" sz="2900" dirty="0">
              <a:solidFill>
                <a:prstClr val="black"/>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19200"/>
            <a:ext cx="9067800" cy="5045075"/>
          </a:xfrm>
        </p:spPr>
        <p:txBody>
          <a:bodyPr anchor="ctr" anchorCtr="0">
            <a:normAutofit/>
          </a:bodyPr>
          <a:lstStyle/>
          <a:p>
            <a:r>
              <a:rPr lang="en-US" altLang="de-DE" dirty="0" smtClean="0"/>
              <a:t>Overview of some informal </a:t>
            </a:r>
            <a:r>
              <a:rPr lang="en-US" altLang="de-DE" dirty="0"/>
              <a:t>design guidelines for relation schemas</a:t>
            </a:r>
          </a:p>
          <a:p>
            <a:r>
              <a:rPr lang="en-US" altLang="de-DE" dirty="0" smtClean="0"/>
              <a:t>Understanding functional </a:t>
            </a:r>
            <a:r>
              <a:rPr lang="en-US" altLang="de-DE" dirty="0"/>
              <a:t>dependencies</a:t>
            </a:r>
          </a:p>
          <a:p>
            <a:r>
              <a:rPr lang="en-US" altLang="de-DE" dirty="0" smtClean="0"/>
              <a:t>Recognizing normal </a:t>
            </a:r>
            <a:r>
              <a:rPr lang="en-US" altLang="de-DE" dirty="0"/>
              <a:t>forms based on primary keys</a:t>
            </a:r>
          </a:p>
          <a:p>
            <a:r>
              <a:rPr lang="en-US" altLang="de-DE" dirty="0" smtClean="0"/>
              <a:t>Defining and differentiating second </a:t>
            </a:r>
            <a:r>
              <a:rPr lang="en-US" altLang="de-DE" dirty="0"/>
              <a:t>and third normal forms</a:t>
            </a:r>
          </a:p>
          <a:p>
            <a:r>
              <a:rPr lang="en-US" altLang="de-DE" dirty="0" smtClean="0"/>
              <a:t>Understanding Boyce-</a:t>
            </a:r>
            <a:r>
              <a:rPr lang="en-US" altLang="de-DE" dirty="0" err="1" smtClean="0"/>
              <a:t>Codd</a:t>
            </a:r>
            <a:r>
              <a:rPr lang="en-US" altLang="de-DE" dirty="0" smtClean="0"/>
              <a:t> </a:t>
            </a:r>
            <a:r>
              <a:rPr lang="en-US" altLang="de-DE" dirty="0"/>
              <a:t>normal form </a:t>
            </a:r>
          </a:p>
          <a:p>
            <a:r>
              <a:rPr lang="en-US" altLang="de-DE" dirty="0" smtClean="0"/>
              <a:t>Discriminating multivalued </a:t>
            </a:r>
            <a:r>
              <a:rPr lang="en-US" altLang="de-DE" dirty="0"/>
              <a:t>dependency and fourth normal form</a:t>
            </a:r>
          </a:p>
          <a:p>
            <a:r>
              <a:rPr lang="en-US" altLang="de-DE" dirty="0" smtClean="0"/>
              <a:t>Understanding join </a:t>
            </a:r>
            <a:r>
              <a:rPr lang="en-US" altLang="de-DE" dirty="0"/>
              <a:t>dependencies and fifth normal form</a:t>
            </a:r>
          </a:p>
          <a:p>
            <a:r>
              <a:rPr lang="en-US" altLang="de-DE" dirty="0" smtClean="0"/>
              <a:t>Applying relational </a:t>
            </a:r>
            <a:r>
              <a:rPr lang="en-US" altLang="de-DE" dirty="0"/>
              <a:t>database design </a:t>
            </a:r>
            <a:r>
              <a:rPr lang="en-US" altLang="de-DE" dirty="0" smtClean="0"/>
              <a:t>algorithms</a:t>
            </a:r>
            <a:endParaRPr lang="en-US" sz="2000" dirty="0"/>
          </a:p>
        </p:txBody>
      </p:sp>
      <p:sp>
        <p:nvSpPr>
          <p:cNvPr id="2" name="Title 1"/>
          <p:cNvSpPr>
            <a:spLocks noGrp="1"/>
          </p:cNvSpPr>
          <p:nvPr>
            <p:ph type="title"/>
          </p:nvPr>
        </p:nvSpPr>
        <p:spPr>
          <a:xfrm>
            <a:off x="482367" y="223707"/>
            <a:ext cx="7543800" cy="914400"/>
          </a:xfrm>
        </p:spPr>
        <p:txBody>
          <a:bodyPr anchor="ct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597184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p:txBody>
          <a:bodyPr/>
          <a:lstStyle/>
          <a:p>
            <a:r>
              <a:rPr lang="en-US" altLang="de-DE" dirty="0" smtClean="0"/>
              <a:t>Outline</a:t>
            </a:r>
          </a:p>
        </p:txBody>
      </p:sp>
      <p:sp>
        <p:nvSpPr>
          <p:cNvPr id="6147" name="Rectangle 2"/>
          <p:cNvSpPr>
            <a:spLocks noGrp="1" noChangeArrowheads="1"/>
          </p:cNvSpPr>
          <p:nvPr>
            <p:ph idx="1"/>
          </p:nvPr>
        </p:nvSpPr>
        <p:spPr>
          <a:xfrm>
            <a:off x="381000" y="990600"/>
            <a:ext cx="8534400" cy="4953000"/>
          </a:xfrm>
        </p:spPr>
        <p:txBody>
          <a:bodyPr>
            <a:normAutofit/>
          </a:bodyPr>
          <a:lstStyle/>
          <a:p>
            <a:r>
              <a:rPr lang="en-US" altLang="de-DE" dirty="0"/>
              <a:t>Informal </a:t>
            </a:r>
            <a:r>
              <a:rPr lang="en-US" altLang="de-DE" dirty="0" smtClean="0"/>
              <a:t>design guidelines </a:t>
            </a:r>
            <a:r>
              <a:rPr lang="en-US" altLang="de-DE" dirty="0"/>
              <a:t>for </a:t>
            </a:r>
            <a:r>
              <a:rPr lang="en-US" altLang="de-DE" dirty="0" smtClean="0"/>
              <a:t>relation schemas</a:t>
            </a:r>
            <a:endParaRPr lang="en-US" altLang="de-DE" dirty="0"/>
          </a:p>
          <a:p>
            <a:r>
              <a:rPr lang="en-US" altLang="de-DE" dirty="0"/>
              <a:t>Functional </a:t>
            </a:r>
            <a:r>
              <a:rPr lang="en-US" altLang="de-DE" dirty="0" smtClean="0"/>
              <a:t>dependencies</a:t>
            </a:r>
            <a:endParaRPr lang="en-US" altLang="de-DE" dirty="0"/>
          </a:p>
          <a:p>
            <a:r>
              <a:rPr lang="en-US" altLang="de-DE" dirty="0"/>
              <a:t>Normal </a:t>
            </a:r>
            <a:r>
              <a:rPr lang="en-US" altLang="de-DE" dirty="0" smtClean="0"/>
              <a:t>forms based </a:t>
            </a:r>
            <a:r>
              <a:rPr lang="en-US" altLang="de-DE" dirty="0"/>
              <a:t>on </a:t>
            </a:r>
            <a:r>
              <a:rPr lang="en-US" altLang="de-DE" dirty="0" smtClean="0"/>
              <a:t>primary keys</a:t>
            </a:r>
            <a:endParaRPr lang="en-US" altLang="de-DE" dirty="0"/>
          </a:p>
          <a:p>
            <a:r>
              <a:rPr lang="en-US" altLang="de-DE" dirty="0"/>
              <a:t>General </a:t>
            </a:r>
            <a:r>
              <a:rPr lang="en-US" altLang="de-DE" dirty="0" smtClean="0"/>
              <a:t>definitions </a:t>
            </a:r>
            <a:r>
              <a:rPr lang="en-US" altLang="de-DE" dirty="0"/>
              <a:t>of </a:t>
            </a:r>
            <a:r>
              <a:rPr lang="en-US" altLang="de-DE" dirty="0" smtClean="0"/>
              <a:t>second </a:t>
            </a:r>
            <a:r>
              <a:rPr lang="en-US" altLang="de-DE" dirty="0"/>
              <a:t>and </a:t>
            </a:r>
            <a:r>
              <a:rPr lang="en-US" altLang="de-DE" dirty="0" smtClean="0"/>
              <a:t>third normal forms</a:t>
            </a:r>
            <a:endParaRPr lang="en-US" altLang="de-DE" dirty="0"/>
          </a:p>
          <a:p>
            <a:r>
              <a:rPr lang="en-US" altLang="de-DE" dirty="0"/>
              <a:t>Boyce-</a:t>
            </a:r>
            <a:r>
              <a:rPr lang="en-US" altLang="de-DE" dirty="0" err="1"/>
              <a:t>Codd</a:t>
            </a:r>
            <a:r>
              <a:rPr lang="en-US" altLang="de-DE" dirty="0"/>
              <a:t> </a:t>
            </a:r>
            <a:r>
              <a:rPr lang="en-US" altLang="de-DE" dirty="0" smtClean="0"/>
              <a:t>normal form </a:t>
            </a:r>
          </a:p>
          <a:p>
            <a:r>
              <a:rPr lang="en-US" altLang="de-DE" dirty="0"/>
              <a:t>Multivalued </a:t>
            </a:r>
            <a:r>
              <a:rPr lang="en-US" altLang="de-DE" dirty="0" smtClean="0"/>
              <a:t>dependency </a:t>
            </a:r>
            <a:r>
              <a:rPr lang="en-US" altLang="de-DE" dirty="0"/>
              <a:t>and </a:t>
            </a:r>
            <a:r>
              <a:rPr lang="en-US" altLang="de-DE" dirty="0" smtClean="0"/>
              <a:t>fourth normal form</a:t>
            </a:r>
            <a:endParaRPr lang="en-US" altLang="de-DE" dirty="0"/>
          </a:p>
          <a:p>
            <a:r>
              <a:rPr lang="en-US" altLang="de-DE" dirty="0"/>
              <a:t>Join </a:t>
            </a:r>
            <a:r>
              <a:rPr lang="en-US" altLang="de-DE" dirty="0" smtClean="0"/>
              <a:t>dependencies </a:t>
            </a:r>
            <a:r>
              <a:rPr lang="en-US" altLang="de-DE" dirty="0"/>
              <a:t>and </a:t>
            </a:r>
            <a:r>
              <a:rPr lang="en-US" altLang="de-DE" dirty="0" smtClean="0"/>
              <a:t>fifth normal form</a:t>
            </a:r>
          </a:p>
          <a:p>
            <a:r>
              <a:rPr lang="en-US" altLang="de-DE" dirty="0" smtClean="0"/>
              <a:t>Relational database design algorithms</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15724150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smtClean="0"/>
              <a:t>Part 1</a:t>
            </a:r>
            <a:r>
              <a:rPr lang="de-DE" sz="4000" dirty="0"/>
              <a:t/>
            </a:r>
            <a:br>
              <a:rPr lang="de-DE" sz="4000" dirty="0"/>
            </a:br>
            <a:r>
              <a:rPr lang="de-DE" sz="4000" dirty="0" err="1" smtClean="0"/>
              <a:t>Dependencies</a:t>
            </a:r>
            <a:r>
              <a:rPr lang="de-DE" sz="4000" dirty="0" smtClean="0"/>
              <a:t> &amp; Normal Forms</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1000284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de-DE" smtClean="0"/>
              <a:t>Introduction</a:t>
            </a:r>
          </a:p>
        </p:txBody>
      </p:sp>
      <p:sp>
        <p:nvSpPr>
          <p:cNvPr id="8195" name="Content Placeholder 4"/>
          <p:cNvSpPr>
            <a:spLocks noGrp="1"/>
          </p:cNvSpPr>
          <p:nvPr>
            <p:ph idx="1"/>
          </p:nvPr>
        </p:nvSpPr>
        <p:spPr/>
        <p:txBody>
          <a:bodyPr/>
          <a:lstStyle/>
          <a:p>
            <a:r>
              <a:rPr lang="en-US" altLang="de-DE" smtClean="0"/>
              <a:t>Levels at which we can discuss </a:t>
            </a:r>
            <a:r>
              <a:rPr lang="en-US" altLang="de-DE" i="1" smtClean="0"/>
              <a:t>goodness</a:t>
            </a:r>
            <a:r>
              <a:rPr lang="en-US" altLang="de-DE" smtClean="0"/>
              <a:t> of relation schemas</a:t>
            </a:r>
          </a:p>
          <a:p>
            <a:pPr lvl="1"/>
            <a:r>
              <a:rPr lang="en-US" altLang="de-DE" smtClean="0"/>
              <a:t>Logical (or conceptual) level</a:t>
            </a:r>
          </a:p>
          <a:p>
            <a:pPr lvl="1"/>
            <a:r>
              <a:rPr lang="en-US" altLang="de-DE" smtClean="0"/>
              <a:t>Implementation (or physical storage) level</a:t>
            </a:r>
          </a:p>
          <a:p>
            <a:r>
              <a:rPr lang="en-US" altLang="de-DE" smtClean="0"/>
              <a:t>Approaches to database design: </a:t>
            </a:r>
          </a:p>
          <a:p>
            <a:pPr lvl="1"/>
            <a:r>
              <a:rPr lang="en-US" altLang="de-DE" smtClean="0"/>
              <a:t>Bottom-up or top-down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3334909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76200" y="76200"/>
            <a:ext cx="8763000" cy="838200"/>
          </a:xfrm>
        </p:spPr>
        <p:txBody>
          <a:bodyPr>
            <a:normAutofit/>
          </a:bodyPr>
          <a:lstStyle/>
          <a:p>
            <a:r>
              <a:rPr lang="en-US" altLang="de-DE" dirty="0" smtClean="0"/>
              <a:t>Informal Design Guidelines for Relation Schemas</a:t>
            </a:r>
          </a:p>
        </p:txBody>
      </p:sp>
      <p:sp>
        <p:nvSpPr>
          <p:cNvPr id="9219" name="Content Placeholder 2"/>
          <p:cNvSpPr>
            <a:spLocks noGrp="1"/>
          </p:cNvSpPr>
          <p:nvPr>
            <p:ph idx="1"/>
          </p:nvPr>
        </p:nvSpPr>
        <p:spPr/>
        <p:txBody>
          <a:bodyPr/>
          <a:lstStyle/>
          <a:p>
            <a:r>
              <a:rPr lang="en-US" altLang="de-DE" smtClean="0"/>
              <a:t>Measures of quality</a:t>
            </a:r>
          </a:p>
          <a:p>
            <a:pPr lvl="1"/>
            <a:r>
              <a:rPr lang="en-US" altLang="de-DE" smtClean="0"/>
              <a:t>Making sure attribute semantics are clear</a:t>
            </a:r>
          </a:p>
          <a:p>
            <a:pPr lvl="1"/>
            <a:r>
              <a:rPr lang="en-US" altLang="de-DE" smtClean="0"/>
              <a:t>Reducing redundant information in tuples</a:t>
            </a:r>
          </a:p>
          <a:p>
            <a:pPr lvl="1"/>
            <a:r>
              <a:rPr lang="en-US" altLang="de-DE" smtClean="0"/>
              <a:t>Reducing NULL values in tuples</a:t>
            </a:r>
          </a:p>
          <a:p>
            <a:pPr lvl="1"/>
            <a:r>
              <a:rPr lang="en-US" altLang="de-DE" smtClean="0"/>
              <a:t>Disallowing possibility of generating spurious tuples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145400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fontScale="90000"/>
          </a:bodyPr>
          <a:lstStyle/>
          <a:p>
            <a:r>
              <a:rPr lang="en-US" altLang="de-DE" smtClean="0"/>
              <a:t>Imparting Clear Semantics to Attributes in Relations</a:t>
            </a:r>
          </a:p>
        </p:txBody>
      </p:sp>
      <p:sp>
        <p:nvSpPr>
          <p:cNvPr id="10243" name="Content Placeholder 2"/>
          <p:cNvSpPr>
            <a:spLocks noGrp="1"/>
          </p:cNvSpPr>
          <p:nvPr>
            <p:ph idx="1"/>
          </p:nvPr>
        </p:nvSpPr>
        <p:spPr/>
        <p:txBody>
          <a:bodyPr/>
          <a:lstStyle/>
          <a:p>
            <a:r>
              <a:rPr lang="en-US" altLang="de-DE" smtClean="0"/>
              <a:t>Semantics of a relation </a:t>
            </a:r>
          </a:p>
          <a:p>
            <a:pPr lvl="1"/>
            <a:r>
              <a:rPr lang="en-US" altLang="de-DE" smtClean="0"/>
              <a:t>Meaning resulting from interpretation of attribute values in a tuple</a:t>
            </a:r>
          </a:p>
          <a:p>
            <a:r>
              <a:rPr lang="en-US" altLang="de-DE" smtClean="0"/>
              <a:t>Easier to explain semantics of relation</a:t>
            </a:r>
          </a:p>
          <a:p>
            <a:pPr lvl="1"/>
            <a:r>
              <a:rPr lang="en-US" altLang="de-DE" smtClean="0"/>
              <a:t>Indicates better schema design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3639674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de-DE" smtClean="0"/>
              <a:t>Guideline 1</a:t>
            </a:r>
          </a:p>
        </p:txBody>
      </p:sp>
      <p:sp>
        <p:nvSpPr>
          <p:cNvPr id="11267" name="Content Placeholder 2"/>
          <p:cNvSpPr>
            <a:spLocks noGrp="1"/>
          </p:cNvSpPr>
          <p:nvPr>
            <p:ph idx="1"/>
          </p:nvPr>
        </p:nvSpPr>
        <p:spPr/>
        <p:txBody>
          <a:bodyPr/>
          <a:lstStyle/>
          <a:p>
            <a:r>
              <a:rPr lang="en-US" altLang="de-DE" dirty="0" smtClean="0"/>
              <a:t>Design relation schema so that it is easy to explain its meaning</a:t>
            </a:r>
          </a:p>
          <a:p>
            <a:r>
              <a:rPr lang="en-US" altLang="de-DE" dirty="0" smtClean="0"/>
              <a:t>Do not combine attributes from multiple entity types and relationship types into a single relation</a:t>
            </a:r>
          </a:p>
          <a:p>
            <a:r>
              <a:rPr lang="en-US" altLang="de-DE" dirty="0" smtClean="0"/>
              <a:t>Example of violating Guideline 1: Figure 15.3</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4261345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de-DE" dirty="0" smtClean="0"/>
              <a:t>Guideline 1 (cont.)</a:t>
            </a: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8239125"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1751108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76200" y="76200"/>
            <a:ext cx="8915400" cy="838200"/>
          </a:xfrm>
        </p:spPr>
        <p:txBody>
          <a:bodyPr>
            <a:normAutofit fontScale="90000"/>
          </a:bodyPr>
          <a:lstStyle/>
          <a:p>
            <a:r>
              <a:rPr lang="en-US" altLang="de-DE" dirty="0" smtClean="0"/>
              <a:t>Redundant Information in Tuples and Update Anomalies</a:t>
            </a:r>
          </a:p>
        </p:txBody>
      </p:sp>
      <p:sp>
        <p:nvSpPr>
          <p:cNvPr id="13315" name="Content Placeholder 2"/>
          <p:cNvSpPr>
            <a:spLocks noGrp="1"/>
          </p:cNvSpPr>
          <p:nvPr>
            <p:ph idx="1"/>
          </p:nvPr>
        </p:nvSpPr>
        <p:spPr/>
        <p:txBody>
          <a:bodyPr/>
          <a:lstStyle/>
          <a:p>
            <a:r>
              <a:rPr lang="en-US" altLang="de-DE" smtClean="0"/>
              <a:t>Grouping attributes into relation schemas</a:t>
            </a:r>
          </a:p>
          <a:p>
            <a:pPr lvl="1"/>
            <a:r>
              <a:rPr lang="en-US" altLang="de-DE" smtClean="0"/>
              <a:t>Significant effect on storage space</a:t>
            </a:r>
          </a:p>
          <a:p>
            <a:r>
              <a:rPr lang="en-US" altLang="de-DE" smtClean="0"/>
              <a:t>Storing natural joins of base relations leads to </a:t>
            </a:r>
            <a:r>
              <a:rPr lang="en-US" altLang="de-DE" b="1" smtClean="0"/>
              <a:t>update anomalies</a:t>
            </a:r>
          </a:p>
          <a:p>
            <a:r>
              <a:rPr lang="en-US" altLang="de-DE" smtClean="0"/>
              <a:t>Types of update anomalies:</a:t>
            </a:r>
          </a:p>
          <a:p>
            <a:pPr lvl="1"/>
            <a:r>
              <a:rPr lang="en-US" altLang="de-DE" smtClean="0"/>
              <a:t>Insertion</a:t>
            </a:r>
          </a:p>
          <a:p>
            <a:pPr lvl="1"/>
            <a:r>
              <a:rPr lang="en-US" altLang="de-DE" smtClean="0"/>
              <a:t>Deletion</a:t>
            </a:r>
          </a:p>
          <a:p>
            <a:pPr lvl="1"/>
            <a:r>
              <a:rPr lang="en-US" altLang="de-DE" smtClean="0"/>
              <a:t>Modification</a:t>
            </a:r>
          </a:p>
          <a:p>
            <a:pPr lvl="1"/>
            <a:endParaRPr lang="en-US" altLang="de-DE" smtClean="0"/>
          </a:p>
          <a:p>
            <a:endParaRPr lang="en-US" altLang="de-DE" smtClean="0"/>
          </a:p>
        </p:txBody>
      </p:sp>
      <p:sp>
        <p:nvSpPr>
          <p:cNvPr id="2" name="Foliennummernplatzhalter 1"/>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945711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de-DE" smtClean="0"/>
              <a:t>Guideline 2</a:t>
            </a:r>
          </a:p>
        </p:txBody>
      </p:sp>
      <p:sp>
        <p:nvSpPr>
          <p:cNvPr id="14339" name="Content Placeholder 2"/>
          <p:cNvSpPr>
            <a:spLocks noGrp="1"/>
          </p:cNvSpPr>
          <p:nvPr>
            <p:ph idx="1"/>
          </p:nvPr>
        </p:nvSpPr>
        <p:spPr/>
        <p:txBody>
          <a:bodyPr/>
          <a:lstStyle/>
          <a:p>
            <a:r>
              <a:rPr lang="en-US" altLang="de-DE" smtClean="0"/>
              <a:t>Design base relation schemas so that no update anomalies are present in the relations</a:t>
            </a:r>
          </a:p>
          <a:p>
            <a:r>
              <a:rPr lang="en-US" altLang="de-DE" smtClean="0"/>
              <a:t>If any anomalies are present:</a:t>
            </a:r>
          </a:p>
          <a:p>
            <a:pPr lvl="1"/>
            <a:r>
              <a:rPr lang="en-US" altLang="de-DE" smtClean="0"/>
              <a:t>Note them clearly</a:t>
            </a:r>
          </a:p>
          <a:p>
            <a:pPr lvl="1"/>
            <a:r>
              <a:rPr lang="en-US" altLang="de-DE" smtClean="0"/>
              <a:t>Make sure that the programs that update the database will operate correctly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2191742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de-DE" smtClean="0"/>
              <a:t>NULL Values in Tuples</a:t>
            </a:r>
          </a:p>
        </p:txBody>
      </p:sp>
      <p:sp>
        <p:nvSpPr>
          <p:cNvPr id="15363" name="Content Placeholder 2"/>
          <p:cNvSpPr>
            <a:spLocks noGrp="1"/>
          </p:cNvSpPr>
          <p:nvPr>
            <p:ph idx="1"/>
          </p:nvPr>
        </p:nvSpPr>
        <p:spPr/>
        <p:txBody>
          <a:bodyPr/>
          <a:lstStyle/>
          <a:p>
            <a:r>
              <a:rPr lang="en-US" altLang="de-DE" smtClean="0"/>
              <a:t>May group many attributes together into a “fat” relation</a:t>
            </a:r>
          </a:p>
          <a:p>
            <a:pPr lvl="1"/>
            <a:r>
              <a:rPr lang="en-US" altLang="de-DE" smtClean="0"/>
              <a:t>Can end up with many NULLs</a:t>
            </a:r>
          </a:p>
          <a:p>
            <a:r>
              <a:rPr lang="en-US" altLang="de-DE" smtClean="0"/>
              <a:t>Problems with NULLs</a:t>
            </a:r>
          </a:p>
          <a:p>
            <a:pPr lvl="1"/>
            <a:r>
              <a:rPr lang="en-US" altLang="de-DE" smtClean="0"/>
              <a:t>Wasted storage space</a:t>
            </a:r>
          </a:p>
          <a:p>
            <a:pPr lvl="1"/>
            <a:r>
              <a:rPr lang="en-US" altLang="de-DE" smtClean="0"/>
              <a:t>Problems understanding meaning</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2849873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de-DE" smtClean="0"/>
              <a:t>Guideline 3</a:t>
            </a:r>
          </a:p>
        </p:txBody>
      </p:sp>
      <p:sp>
        <p:nvSpPr>
          <p:cNvPr id="16387" name="Content Placeholder 2"/>
          <p:cNvSpPr>
            <a:spLocks noGrp="1"/>
          </p:cNvSpPr>
          <p:nvPr>
            <p:ph idx="1"/>
          </p:nvPr>
        </p:nvSpPr>
        <p:spPr/>
        <p:txBody>
          <a:bodyPr/>
          <a:lstStyle/>
          <a:p>
            <a:r>
              <a:rPr lang="en-US" altLang="de-DE" smtClean="0"/>
              <a:t>Avoid placing attributes in a base relation whose values may frequently be NULL</a:t>
            </a:r>
          </a:p>
          <a:p>
            <a:r>
              <a:rPr lang="en-US" altLang="de-DE" smtClean="0"/>
              <a:t>If NULLs are unavoidable:</a:t>
            </a:r>
          </a:p>
          <a:p>
            <a:pPr lvl="1"/>
            <a:r>
              <a:rPr lang="en-US" altLang="de-DE" smtClean="0"/>
              <a:t>Make sure that they apply in exceptional cases only, not to a majority of tuples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114521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de-DE" smtClean="0"/>
              <a:t>Generation of Spurious Tuples</a:t>
            </a:r>
          </a:p>
        </p:txBody>
      </p:sp>
      <p:sp>
        <p:nvSpPr>
          <p:cNvPr id="17411" name="Content Placeholder 2"/>
          <p:cNvSpPr>
            <a:spLocks noGrp="1"/>
          </p:cNvSpPr>
          <p:nvPr>
            <p:ph idx="1"/>
          </p:nvPr>
        </p:nvSpPr>
        <p:spPr/>
        <p:txBody>
          <a:bodyPr/>
          <a:lstStyle/>
          <a:p>
            <a:r>
              <a:rPr lang="en-US" altLang="de-DE" smtClean="0"/>
              <a:t>Figure 15.5(a)</a:t>
            </a:r>
          </a:p>
          <a:p>
            <a:pPr lvl="1"/>
            <a:r>
              <a:rPr lang="en-US" altLang="de-DE" smtClean="0"/>
              <a:t>Relation schemas EMP_LOCS and EMP_PROJ1</a:t>
            </a:r>
          </a:p>
          <a:p>
            <a:r>
              <a:rPr lang="en-US" altLang="de-DE" smtClean="0"/>
              <a:t>NATURAL JOIN </a:t>
            </a:r>
          </a:p>
          <a:p>
            <a:pPr lvl="1"/>
            <a:r>
              <a:rPr lang="en-US" altLang="de-DE" smtClean="0"/>
              <a:t>Result produces many more tuples than the original set of tuples in EMP_PROJ</a:t>
            </a:r>
          </a:p>
          <a:p>
            <a:pPr lvl="1"/>
            <a:r>
              <a:rPr lang="en-US" altLang="de-DE" smtClean="0"/>
              <a:t>Called </a:t>
            </a:r>
            <a:r>
              <a:rPr lang="en-US" altLang="de-DE" b="1" smtClean="0"/>
              <a:t>spurious tuples</a:t>
            </a:r>
          </a:p>
          <a:p>
            <a:pPr lvl="1"/>
            <a:r>
              <a:rPr lang="en-US" altLang="de-DE" smtClean="0"/>
              <a:t>Represent spurious information that is not valid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3564601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0"/>
            <a:ext cx="7313613" cy="646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042636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de-DE" smtClean="0"/>
              <a:t>Guideline 4</a:t>
            </a:r>
          </a:p>
        </p:txBody>
      </p:sp>
      <p:sp>
        <p:nvSpPr>
          <p:cNvPr id="18435" name="Content Placeholder 2"/>
          <p:cNvSpPr>
            <a:spLocks noGrp="1"/>
          </p:cNvSpPr>
          <p:nvPr>
            <p:ph idx="1"/>
          </p:nvPr>
        </p:nvSpPr>
        <p:spPr/>
        <p:txBody>
          <a:bodyPr/>
          <a:lstStyle/>
          <a:p>
            <a:r>
              <a:rPr lang="en-US" altLang="de-DE" smtClean="0"/>
              <a:t>Design relation schemas to be joined with equality conditions on attributes that are appropriately related </a:t>
            </a:r>
          </a:p>
          <a:p>
            <a:pPr lvl="1"/>
            <a:r>
              <a:rPr lang="en-US" altLang="de-DE" smtClean="0"/>
              <a:t>Guarantees that no spurious tuples are generated</a:t>
            </a:r>
          </a:p>
          <a:p>
            <a:r>
              <a:rPr lang="en-US" altLang="de-DE" smtClean="0"/>
              <a:t>Avoid relations that contain matching attributes that are not (foreign key, primary key) combinations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186947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de-DE" smtClean="0"/>
              <a:t>Summary and Discussion of Design Guidelines</a:t>
            </a:r>
          </a:p>
        </p:txBody>
      </p:sp>
      <p:sp>
        <p:nvSpPr>
          <p:cNvPr id="19459" name="Content Placeholder 2"/>
          <p:cNvSpPr>
            <a:spLocks noGrp="1"/>
          </p:cNvSpPr>
          <p:nvPr>
            <p:ph idx="1"/>
          </p:nvPr>
        </p:nvSpPr>
        <p:spPr/>
        <p:txBody>
          <a:bodyPr/>
          <a:lstStyle/>
          <a:p>
            <a:r>
              <a:rPr lang="en-US" altLang="de-DE" smtClean="0"/>
              <a:t>Anomalies cause redundant work to be done</a:t>
            </a:r>
          </a:p>
          <a:p>
            <a:r>
              <a:rPr lang="en-US" altLang="de-DE" smtClean="0"/>
              <a:t>Waste of storage space due to NULLs </a:t>
            </a:r>
          </a:p>
          <a:p>
            <a:r>
              <a:rPr lang="en-US" altLang="de-DE" smtClean="0"/>
              <a:t>Difficulty of performing operations and joins due to NULL values</a:t>
            </a:r>
          </a:p>
          <a:p>
            <a:r>
              <a:rPr lang="en-US" altLang="de-DE" smtClean="0"/>
              <a:t>Generation of invalid and spurious data during joins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537261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de-DE" smtClean="0"/>
              <a:t>Functional Dependencies</a:t>
            </a:r>
          </a:p>
        </p:txBody>
      </p:sp>
      <p:sp>
        <p:nvSpPr>
          <p:cNvPr id="20483" name="Content Placeholder 2"/>
          <p:cNvSpPr>
            <a:spLocks noGrp="1"/>
          </p:cNvSpPr>
          <p:nvPr>
            <p:ph idx="1"/>
          </p:nvPr>
        </p:nvSpPr>
        <p:spPr/>
        <p:txBody>
          <a:bodyPr/>
          <a:lstStyle/>
          <a:p>
            <a:r>
              <a:rPr lang="en-US" altLang="de-DE" smtClean="0"/>
              <a:t>Formal tool for analysis of relational schemas </a:t>
            </a:r>
          </a:p>
          <a:p>
            <a:r>
              <a:rPr lang="en-US" altLang="de-DE" smtClean="0"/>
              <a:t>Enables us to detect and describe some of the above-mentioned problems in precise terms</a:t>
            </a:r>
          </a:p>
          <a:p>
            <a:r>
              <a:rPr lang="en-US" altLang="de-DE" smtClean="0"/>
              <a:t>Theory of functional dependency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1325754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de-DE" smtClean="0"/>
              <a:t>Definition of Functional Dependency</a:t>
            </a:r>
          </a:p>
        </p:txBody>
      </p:sp>
      <p:sp>
        <p:nvSpPr>
          <p:cNvPr id="21507" name="Content Placeholder 2"/>
          <p:cNvSpPr>
            <a:spLocks noGrp="1"/>
          </p:cNvSpPr>
          <p:nvPr>
            <p:ph idx="1"/>
          </p:nvPr>
        </p:nvSpPr>
        <p:spPr/>
        <p:txBody>
          <a:bodyPr/>
          <a:lstStyle/>
          <a:p>
            <a:r>
              <a:rPr lang="en-US" altLang="de-DE" dirty="0" smtClean="0"/>
              <a:t>Constraint between two sets of attributes from the database</a:t>
            </a:r>
          </a:p>
          <a:p>
            <a:endParaRPr lang="en-US" altLang="de-DE" dirty="0" smtClean="0"/>
          </a:p>
          <a:p>
            <a:endParaRPr lang="en-US" altLang="de-DE" dirty="0" smtClean="0"/>
          </a:p>
          <a:p>
            <a:endParaRPr lang="en-US" altLang="de-DE" dirty="0" smtClean="0"/>
          </a:p>
          <a:p>
            <a:r>
              <a:rPr lang="en-US" altLang="de-DE" dirty="0" smtClean="0"/>
              <a:t>Property of semantics or meaning of the attributes</a:t>
            </a:r>
          </a:p>
          <a:p>
            <a:r>
              <a:rPr lang="en-US" altLang="de-DE" b="1" dirty="0" smtClean="0"/>
              <a:t>Legal relation states</a:t>
            </a:r>
          </a:p>
          <a:p>
            <a:pPr lvl="1"/>
            <a:r>
              <a:rPr lang="en-US" altLang="de-DE" dirty="0" smtClean="0"/>
              <a:t>Satisfy the functional dependency constraints</a:t>
            </a:r>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75" y="2590800"/>
            <a:ext cx="75406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881046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lstStyle/>
          <a:p>
            <a:r>
              <a:rPr lang="en-US" altLang="de-DE" dirty="0" smtClean="0"/>
              <a:t>Definition of Functional Dependency (</a:t>
            </a:r>
            <a:r>
              <a:rPr lang="en-US" altLang="de-DE" dirty="0" smtClean="0"/>
              <a:t>cont.)</a:t>
            </a:r>
            <a:endParaRPr lang="en-US" altLang="de-DE" dirty="0" smtClean="0"/>
          </a:p>
        </p:txBody>
      </p:sp>
      <p:sp>
        <p:nvSpPr>
          <p:cNvPr id="22531" name="Content Placeholder 2"/>
          <p:cNvSpPr>
            <a:spLocks noGrp="1"/>
          </p:cNvSpPr>
          <p:nvPr>
            <p:ph idx="1"/>
          </p:nvPr>
        </p:nvSpPr>
        <p:spPr/>
        <p:txBody>
          <a:bodyPr/>
          <a:lstStyle/>
          <a:p>
            <a:r>
              <a:rPr lang="en-US" altLang="de-DE" smtClean="0"/>
              <a:t>Given a populated relation</a:t>
            </a:r>
          </a:p>
          <a:p>
            <a:pPr lvl="1"/>
            <a:r>
              <a:rPr lang="en-US" altLang="de-DE" smtClean="0"/>
              <a:t>Cannot determine which FDs hold and which do not </a:t>
            </a:r>
          </a:p>
          <a:p>
            <a:pPr lvl="1"/>
            <a:r>
              <a:rPr lang="en-US" altLang="de-DE" smtClean="0"/>
              <a:t>Unless meaning of and relationships among attributes known</a:t>
            </a:r>
          </a:p>
          <a:p>
            <a:pPr lvl="1"/>
            <a:r>
              <a:rPr lang="en-US" altLang="de-DE" smtClean="0"/>
              <a:t>Can state that FD does not hold if there are tuples that show violation of such an FD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3398421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de-DE" smtClean="0"/>
              <a:t>Normal Forms Based on Primary Keys</a:t>
            </a:r>
          </a:p>
        </p:txBody>
      </p:sp>
      <p:sp>
        <p:nvSpPr>
          <p:cNvPr id="23555" name="Content Placeholder 2"/>
          <p:cNvSpPr>
            <a:spLocks noGrp="1"/>
          </p:cNvSpPr>
          <p:nvPr>
            <p:ph idx="1"/>
          </p:nvPr>
        </p:nvSpPr>
        <p:spPr/>
        <p:txBody>
          <a:bodyPr/>
          <a:lstStyle/>
          <a:p>
            <a:r>
              <a:rPr lang="en-US" altLang="de-DE" smtClean="0"/>
              <a:t>Normalization process</a:t>
            </a:r>
          </a:p>
          <a:p>
            <a:r>
              <a:rPr lang="en-US" altLang="de-DE" smtClean="0"/>
              <a:t>Approaches for relational schema design</a:t>
            </a:r>
          </a:p>
          <a:p>
            <a:pPr lvl="1"/>
            <a:r>
              <a:rPr lang="en-US" altLang="de-DE" smtClean="0"/>
              <a:t>Perform a conceptual schema design using a conceptual model then map conceptual design into a set of relations</a:t>
            </a:r>
          </a:p>
          <a:p>
            <a:pPr lvl="1"/>
            <a:r>
              <a:rPr lang="en-US" altLang="de-DE" smtClean="0"/>
              <a:t>Design relations based on external knowledge derived from existing implementation of files or forms or reports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2234072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de-DE" smtClean="0"/>
              <a:t>Normalization of Relations</a:t>
            </a:r>
          </a:p>
        </p:txBody>
      </p:sp>
      <p:sp>
        <p:nvSpPr>
          <p:cNvPr id="24579" name="Content Placeholder 2"/>
          <p:cNvSpPr>
            <a:spLocks noGrp="1"/>
          </p:cNvSpPr>
          <p:nvPr>
            <p:ph idx="1"/>
          </p:nvPr>
        </p:nvSpPr>
        <p:spPr/>
        <p:txBody>
          <a:bodyPr/>
          <a:lstStyle/>
          <a:p>
            <a:r>
              <a:rPr lang="en-US" altLang="de-DE" dirty="0" smtClean="0"/>
              <a:t>Takes a relation schema through a series of tests </a:t>
            </a:r>
          </a:p>
          <a:p>
            <a:pPr lvl="1"/>
            <a:r>
              <a:rPr lang="en-US" altLang="de-DE" dirty="0" smtClean="0"/>
              <a:t>Certify whether it satisfies a certain normal form</a:t>
            </a:r>
          </a:p>
          <a:p>
            <a:pPr lvl="1"/>
            <a:r>
              <a:rPr lang="en-US" altLang="de-DE" dirty="0" smtClean="0"/>
              <a:t>Proceeds in a top-down fashion</a:t>
            </a:r>
          </a:p>
          <a:p>
            <a:r>
              <a:rPr lang="en-US" altLang="de-DE" b="1" dirty="0" smtClean="0"/>
              <a:t>Normal form tests</a:t>
            </a:r>
          </a:p>
          <a:p>
            <a:endParaRPr lang="en-US" altLang="de-DE" dirty="0" smtClean="0"/>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388" y="3962400"/>
            <a:ext cx="77962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4237057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4"/>
          <p:cNvSpPr>
            <a:spLocks noGrp="1"/>
          </p:cNvSpPr>
          <p:nvPr>
            <p:ph type="title"/>
          </p:nvPr>
        </p:nvSpPr>
        <p:spPr/>
        <p:txBody>
          <a:bodyPr/>
          <a:lstStyle/>
          <a:p>
            <a:r>
              <a:rPr lang="en-US" altLang="de-DE" dirty="0" smtClean="0"/>
              <a:t>Normalization of Relations (cont.)</a:t>
            </a:r>
          </a:p>
        </p:txBody>
      </p:sp>
      <p:sp>
        <p:nvSpPr>
          <p:cNvPr id="25603" name="Content Placeholder 2"/>
          <p:cNvSpPr>
            <a:spLocks noGrp="1"/>
          </p:cNvSpPr>
          <p:nvPr>
            <p:ph idx="1"/>
          </p:nvPr>
        </p:nvSpPr>
        <p:spPr/>
        <p:txBody>
          <a:bodyPr/>
          <a:lstStyle/>
          <a:p>
            <a:r>
              <a:rPr lang="en-US" altLang="de-DE" smtClean="0"/>
              <a:t>Properties that the relational schemas should have:</a:t>
            </a:r>
          </a:p>
          <a:p>
            <a:pPr lvl="1"/>
            <a:r>
              <a:rPr lang="en-US" altLang="de-DE" b="1" smtClean="0"/>
              <a:t>Nonadditive join property</a:t>
            </a:r>
          </a:p>
          <a:p>
            <a:pPr lvl="2"/>
            <a:r>
              <a:rPr lang="en-US" altLang="de-DE" smtClean="0"/>
              <a:t>Extremely critical</a:t>
            </a:r>
          </a:p>
          <a:p>
            <a:pPr lvl="1"/>
            <a:r>
              <a:rPr lang="en-US" altLang="de-DE" b="1" smtClean="0"/>
              <a:t>Dependency preservation property</a:t>
            </a:r>
          </a:p>
          <a:p>
            <a:pPr lvl="2"/>
            <a:r>
              <a:rPr lang="en-US" altLang="de-DE" smtClean="0"/>
              <a:t>Desirable but sometimes sacrificed for other factors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3030004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de-DE" smtClean="0"/>
              <a:t>Practical Use of Normal Forms</a:t>
            </a:r>
          </a:p>
        </p:txBody>
      </p:sp>
      <p:sp>
        <p:nvSpPr>
          <p:cNvPr id="26627" name="Content Placeholder 2"/>
          <p:cNvSpPr>
            <a:spLocks noGrp="1"/>
          </p:cNvSpPr>
          <p:nvPr>
            <p:ph idx="1"/>
          </p:nvPr>
        </p:nvSpPr>
        <p:spPr/>
        <p:txBody>
          <a:bodyPr/>
          <a:lstStyle/>
          <a:p>
            <a:r>
              <a:rPr lang="en-US" altLang="de-DE" smtClean="0"/>
              <a:t>Normalization carried out in practice </a:t>
            </a:r>
          </a:p>
          <a:p>
            <a:pPr lvl="1"/>
            <a:r>
              <a:rPr lang="en-US" altLang="de-DE" smtClean="0"/>
              <a:t>Resulting designs are of high quality and meet the desirable properties stated previously</a:t>
            </a:r>
          </a:p>
          <a:p>
            <a:pPr lvl="1"/>
            <a:r>
              <a:rPr lang="en-US" altLang="de-DE" smtClean="0"/>
              <a:t>Pays particular attention to normalization only up to 3NF, BCNF, or at most 4NF</a:t>
            </a:r>
          </a:p>
          <a:p>
            <a:r>
              <a:rPr lang="en-US" altLang="de-DE" smtClean="0"/>
              <a:t>Do not need to normalize to the highest possible normal form</a:t>
            </a:r>
          </a:p>
        </p:txBody>
      </p:sp>
      <p:pic>
        <p:nvPicPr>
          <p:cNvPr id="2662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105400"/>
            <a:ext cx="75263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2587051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76200" y="76200"/>
            <a:ext cx="8991600" cy="838200"/>
          </a:xfrm>
        </p:spPr>
        <p:txBody>
          <a:bodyPr>
            <a:normAutofit fontScale="90000"/>
          </a:bodyPr>
          <a:lstStyle/>
          <a:p>
            <a:r>
              <a:rPr lang="en-US" altLang="de-DE" dirty="0" smtClean="0"/>
              <a:t>Definitions of Keys and Attributes Participating in Keys</a:t>
            </a:r>
          </a:p>
        </p:txBody>
      </p:sp>
      <p:sp>
        <p:nvSpPr>
          <p:cNvPr id="27651" name="Content Placeholder 2"/>
          <p:cNvSpPr>
            <a:spLocks noGrp="1"/>
          </p:cNvSpPr>
          <p:nvPr>
            <p:ph idx="1"/>
          </p:nvPr>
        </p:nvSpPr>
        <p:spPr/>
        <p:txBody>
          <a:bodyPr/>
          <a:lstStyle/>
          <a:p>
            <a:r>
              <a:rPr lang="en-US" altLang="de-DE" smtClean="0"/>
              <a:t>Definition of </a:t>
            </a:r>
            <a:r>
              <a:rPr lang="en-US" altLang="de-DE" b="1" smtClean="0"/>
              <a:t>superkey</a:t>
            </a:r>
            <a:r>
              <a:rPr lang="en-US" altLang="de-DE" smtClean="0"/>
              <a:t> and </a:t>
            </a:r>
            <a:r>
              <a:rPr lang="en-US" altLang="de-DE" b="1" smtClean="0"/>
              <a:t>key</a:t>
            </a:r>
          </a:p>
          <a:p>
            <a:r>
              <a:rPr lang="en-US" altLang="de-DE" b="1" smtClean="0"/>
              <a:t>Candidate key</a:t>
            </a:r>
          </a:p>
          <a:p>
            <a:pPr lvl="1"/>
            <a:r>
              <a:rPr lang="en-US" altLang="de-DE" smtClean="0"/>
              <a:t>If more than one key in a relation schema</a:t>
            </a:r>
          </a:p>
          <a:p>
            <a:pPr lvl="2"/>
            <a:r>
              <a:rPr lang="en-US" altLang="de-DE" smtClean="0"/>
              <a:t>One is </a:t>
            </a:r>
            <a:r>
              <a:rPr lang="en-US" altLang="de-DE" b="1" smtClean="0"/>
              <a:t>primary key</a:t>
            </a:r>
          </a:p>
          <a:p>
            <a:pPr lvl="2"/>
            <a:r>
              <a:rPr lang="en-US" altLang="de-DE" smtClean="0"/>
              <a:t>Others are </a:t>
            </a:r>
            <a:r>
              <a:rPr lang="en-US" altLang="de-DE" b="1" smtClean="0"/>
              <a:t>secondary keys</a:t>
            </a:r>
          </a:p>
          <a:p>
            <a:pPr lvl="1"/>
            <a:endParaRPr lang="en-US" altLang="de-DE" smtClean="0"/>
          </a:p>
          <a:p>
            <a:pPr lvl="1"/>
            <a:endParaRPr lang="en-US" altLang="de-DE" smtClean="0"/>
          </a:p>
        </p:txBody>
      </p:sp>
      <p:pic>
        <p:nvPicPr>
          <p:cNvPr id="276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267200"/>
            <a:ext cx="7721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1160199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de-DE" smtClean="0"/>
              <a:t>First Normal Form</a:t>
            </a:r>
          </a:p>
        </p:txBody>
      </p:sp>
      <p:sp>
        <p:nvSpPr>
          <p:cNvPr id="28675" name="Content Placeholder 2"/>
          <p:cNvSpPr>
            <a:spLocks noGrp="1"/>
          </p:cNvSpPr>
          <p:nvPr>
            <p:ph idx="1"/>
          </p:nvPr>
        </p:nvSpPr>
        <p:spPr/>
        <p:txBody>
          <a:bodyPr/>
          <a:lstStyle/>
          <a:p>
            <a:r>
              <a:rPr lang="en-US" altLang="de-DE" smtClean="0"/>
              <a:t>Part of the formal definition of a relation in the basic (flat) relational model</a:t>
            </a:r>
          </a:p>
          <a:p>
            <a:r>
              <a:rPr lang="en-US" altLang="de-DE" smtClean="0"/>
              <a:t>Only attribute values permitted are single </a:t>
            </a:r>
            <a:r>
              <a:rPr lang="en-US" altLang="de-DE" b="1" smtClean="0"/>
              <a:t>atomic (or indivisible) values</a:t>
            </a:r>
          </a:p>
          <a:p>
            <a:r>
              <a:rPr lang="en-US" altLang="de-DE" smtClean="0"/>
              <a:t>Techniques to achieve first normal form</a:t>
            </a:r>
          </a:p>
          <a:p>
            <a:pPr lvl="1"/>
            <a:r>
              <a:rPr lang="en-US" altLang="de-DE" smtClean="0"/>
              <a:t>Remove attribute and place in separate relation</a:t>
            </a:r>
          </a:p>
          <a:p>
            <a:pPr lvl="1"/>
            <a:r>
              <a:rPr lang="en-US" altLang="de-DE" smtClean="0"/>
              <a:t>Expand the key</a:t>
            </a:r>
          </a:p>
          <a:p>
            <a:pPr lvl="1"/>
            <a:r>
              <a:rPr lang="en-US" altLang="de-DE" smtClean="0"/>
              <a:t>Use several atomic attributes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4183858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4"/>
          <p:cNvSpPr>
            <a:spLocks noGrp="1"/>
          </p:cNvSpPr>
          <p:nvPr>
            <p:ph type="title"/>
          </p:nvPr>
        </p:nvSpPr>
        <p:spPr/>
        <p:txBody>
          <a:bodyPr/>
          <a:lstStyle/>
          <a:p>
            <a:r>
              <a:rPr lang="en-US" altLang="de-DE" dirty="0" smtClean="0"/>
              <a:t>First Normal Form (cont.)</a:t>
            </a:r>
          </a:p>
        </p:txBody>
      </p:sp>
      <p:sp>
        <p:nvSpPr>
          <p:cNvPr id="29699" name="Content Placeholder 2"/>
          <p:cNvSpPr>
            <a:spLocks noGrp="1"/>
          </p:cNvSpPr>
          <p:nvPr>
            <p:ph idx="1"/>
          </p:nvPr>
        </p:nvSpPr>
        <p:spPr/>
        <p:txBody>
          <a:bodyPr/>
          <a:lstStyle/>
          <a:p>
            <a:r>
              <a:rPr lang="en-US" altLang="de-DE" smtClean="0"/>
              <a:t>Does not allow </a:t>
            </a:r>
            <a:r>
              <a:rPr lang="en-US" altLang="de-DE" b="1" smtClean="0"/>
              <a:t>nested relations </a:t>
            </a:r>
          </a:p>
          <a:p>
            <a:pPr lvl="1"/>
            <a:r>
              <a:rPr lang="en-US" altLang="de-DE" smtClean="0"/>
              <a:t>Each tuple can have a relation within it</a:t>
            </a:r>
          </a:p>
          <a:p>
            <a:r>
              <a:rPr lang="en-US" altLang="de-DE" smtClean="0"/>
              <a:t>To change to 1NF:</a:t>
            </a:r>
          </a:p>
          <a:p>
            <a:pPr lvl="1"/>
            <a:r>
              <a:rPr lang="en-US" altLang="de-DE" smtClean="0"/>
              <a:t>Remove nested relation attributes into a new relation</a:t>
            </a:r>
          </a:p>
          <a:p>
            <a:pPr lvl="1"/>
            <a:r>
              <a:rPr lang="en-US" altLang="de-DE" smtClean="0"/>
              <a:t>Propagate the primary key into it</a:t>
            </a:r>
          </a:p>
          <a:p>
            <a:pPr lvl="1"/>
            <a:r>
              <a:rPr lang="en-US" altLang="de-DE" b="1" smtClean="0"/>
              <a:t>Unnest</a:t>
            </a:r>
            <a:r>
              <a:rPr lang="en-US" altLang="de-DE" smtClean="0"/>
              <a:t> relation into a set of 1NF relations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3366498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8" y="228600"/>
            <a:ext cx="8162925" cy="596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2986722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de-DE" smtClean="0"/>
              <a:t>Second Normal Form</a:t>
            </a:r>
          </a:p>
        </p:txBody>
      </p:sp>
      <p:sp>
        <p:nvSpPr>
          <p:cNvPr id="31747" name="Content Placeholder 2"/>
          <p:cNvSpPr>
            <a:spLocks noGrp="1"/>
          </p:cNvSpPr>
          <p:nvPr>
            <p:ph idx="1"/>
          </p:nvPr>
        </p:nvSpPr>
        <p:spPr/>
        <p:txBody>
          <a:bodyPr/>
          <a:lstStyle/>
          <a:p>
            <a:r>
              <a:rPr lang="en-US" altLang="de-DE" smtClean="0"/>
              <a:t>Based on concept of </a:t>
            </a:r>
            <a:r>
              <a:rPr lang="en-US" altLang="de-DE" b="1" smtClean="0"/>
              <a:t>full functional dependency</a:t>
            </a:r>
          </a:p>
          <a:p>
            <a:pPr lvl="1"/>
            <a:r>
              <a:rPr lang="en-US" altLang="de-DE" smtClean="0"/>
              <a:t>Versus </a:t>
            </a:r>
            <a:r>
              <a:rPr lang="en-US" altLang="de-DE" b="1" smtClean="0"/>
              <a:t>partial dependency</a:t>
            </a:r>
          </a:p>
          <a:p>
            <a:pPr lvl="1"/>
            <a:endParaRPr lang="en-US" altLang="de-DE" smtClean="0"/>
          </a:p>
          <a:p>
            <a:r>
              <a:rPr lang="en-US" altLang="de-DE" smtClean="0"/>
              <a:t>Second normalize into a number of 2NF relations </a:t>
            </a:r>
          </a:p>
          <a:p>
            <a:pPr lvl="1"/>
            <a:r>
              <a:rPr lang="en-US" altLang="de-DE" smtClean="0"/>
              <a:t>Nonprime attributes are associated only with part of primary key on which they are fully functionally dependent</a:t>
            </a:r>
          </a:p>
          <a:p>
            <a:pPr lvl="1"/>
            <a:endParaRPr lang="en-US" altLang="de-DE" smtClean="0"/>
          </a:p>
          <a:p>
            <a:endParaRPr lang="en-US" altLang="de-DE" smtClean="0"/>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100" y="3124200"/>
            <a:ext cx="69977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2252437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de-DE" smtClean="0"/>
              <a:t>Third Normal Form</a:t>
            </a:r>
          </a:p>
        </p:txBody>
      </p:sp>
      <p:sp>
        <p:nvSpPr>
          <p:cNvPr id="32771" name="Content Placeholder 2"/>
          <p:cNvSpPr>
            <a:spLocks noGrp="1"/>
          </p:cNvSpPr>
          <p:nvPr>
            <p:ph idx="1"/>
          </p:nvPr>
        </p:nvSpPr>
        <p:spPr/>
        <p:txBody>
          <a:bodyPr/>
          <a:lstStyle/>
          <a:p>
            <a:r>
              <a:rPr lang="en-US" altLang="de-DE" smtClean="0"/>
              <a:t>Based on concept of transitive dependency</a:t>
            </a:r>
          </a:p>
          <a:p>
            <a:endParaRPr lang="en-US" altLang="de-DE" smtClean="0"/>
          </a:p>
          <a:p>
            <a:endParaRPr lang="en-US" altLang="de-DE" smtClean="0"/>
          </a:p>
          <a:p>
            <a:r>
              <a:rPr lang="en-US" altLang="de-DE" smtClean="0"/>
              <a:t>Problematic FD</a:t>
            </a:r>
          </a:p>
          <a:p>
            <a:pPr lvl="1"/>
            <a:r>
              <a:rPr lang="en-US" altLang="de-DE" smtClean="0"/>
              <a:t>Left-hand side is part of primary key</a:t>
            </a:r>
          </a:p>
          <a:p>
            <a:pPr lvl="1"/>
            <a:r>
              <a:rPr lang="en-US" altLang="de-DE" smtClean="0"/>
              <a:t>Left-hand side is a nonkey attribute</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b="15385"/>
          <a:stretch>
            <a:fillRect/>
          </a:stretch>
        </p:blipFill>
        <p:spPr bwMode="auto">
          <a:xfrm>
            <a:off x="838200" y="2286000"/>
            <a:ext cx="73263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4113573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76200" y="76200"/>
            <a:ext cx="8915400" cy="838200"/>
          </a:xfrm>
        </p:spPr>
        <p:txBody>
          <a:bodyPr>
            <a:normAutofit fontScale="90000"/>
          </a:bodyPr>
          <a:lstStyle/>
          <a:p>
            <a:r>
              <a:rPr lang="en-US" altLang="de-DE" dirty="0" smtClean="0"/>
              <a:t>General Definitions of Second and Third Normal Forms</a:t>
            </a:r>
          </a:p>
        </p:txBody>
      </p:sp>
      <p:pic>
        <p:nvPicPr>
          <p:cNvPr id="3379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93713" y="1790700"/>
            <a:ext cx="8153400" cy="4152900"/>
          </a:xfrm>
          <a:noFill/>
        </p:spPr>
      </p:pic>
      <p:sp>
        <p:nvSpPr>
          <p:cNvPr id="2" name="Foliennummernplatzhalter 1"/>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20839619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p:cNvSpPr>
            <a:spLocks noGrp="1"/>
          </p:cNvSpPr>
          <p:nvPr>
            <p:ph type="title"/>
          </p:nvPr>
        </p:nvSpPr>
        <p:spPr>
          <a:xfrm>
            <a:off x="0" y="457200"/>
            <a:ext cx="9296400" cy="1143000"/>
          </a:xfrm>
        </p:spPr>
        <p:txBody>
          <a:bodyPr/>
          <a:lstStyle/>
          <a:p>
            <a:r>
              <a:rPr lang="en-US" altLang="de-DE" dirty="0" smtClean="0"/>
              <a:t>General Definitions of Second and Third Normal Forms (cont.)</a:t>
            </a:r>
          </a:p>
        </p:txBody>
      </p:sp>
      <p:sp>
        <p:nvSpPr>
          <p:cNvPr id="34819" name="Content Placeholder 2"/>
          <p:cNvSpPr>
            <a:spLocks noGrp="1"/>
          </p:cNvSpPr>
          <p:nvPr>
            <p:ph idx="1"/>
          </p:nvPr>
        </p:nvSpPr>
        <p:spPr>
          <a:xfrm>
            <a:off x="457200" y="1981200"/>
            <a:ext cx="8228013" cy="4148138"/>
          </a:xfrm>
        </p:spPr>
        <p:txBody>
          <a:bodyPr/>
          <a:lstStyle/>
          <a:p>
            <a:r>
              <a:rPr lang="en-US" altLang="de-DE" b="1" smtClean="0"/>
              <a:t>Prime attribute</a:t>
            </a:r>
          </a:p>
          <a:p>
            <a:pPr lvl="1"/>
            <a:r>
              <a:rPr lang="en-US" altLang="de-DE" smtClean="0"/>
              <a:t>Part of any candidate key will be considered as prime</a:t>
            </a:r>
          </a:p>
          <a:p>
            <a:r>
              <a:rPr lang="en-US" altLang="de-DE" smtClean="0"/>
              <a:t>Consider partial, full functional, and transitive dependencies with respect to all candidate keys of a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2129051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de-DE" smtClean="0"/>
              <a:t>General Definition of Second Normal Form</a:t>
            </a:r>
          </a:p>
        </p:txBody>
      </p:sp>
      <p:pic>
        <p:nvPicPr>
          <p:cNvPr id="35843"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1000" y="2384425"/>
            <a:ext cx="8228013" cy="3940175"/>
          </a:xfrm>
        </p:spPr>
      </p:pic>
      <p:pic>
        <p:nvPicPr>
          <p:cNvPr id="358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76400"/>
            <a:ext cx="76739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117888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77628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1001338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chor="t">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General Definition of Third Normal Form</a:t>
            </a:r>
          </a:p>
        </p:txBody>
      </p:sp>
      <p:pic>
        <p:nvPicPr>
          <p:cNvPr id="378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74818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743200"/>
            <a:ext cx="77104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584007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de-DE" dirty="0" smtClean="0"/>
              <a:t>Boyce-</a:t>
            </a:r>
            <a:r>
              <a:rPr lang="en-US" altLang="de-DE" dirty="0" err="1" smtClean="0"/>
              <a:t>Codd</a:t>
            </a:r>
            <a:r>
              <a:rPr lang="en-US" altLang="de-DE" dirty="0" smtClean="0"/>
              <a:t> Normal Form</a:t>
            </a:r>
          </a:p>
        </p:txBody>
      </p:sp>
      <p:sp>
        <p:nvSpPr>
          <p:cNvPr id="38915" name="Content Placeholder 4"/>
          <p:cNvSpPr>
            <a:spLocks noGrp="1"/>
          </p:cNvSpPr>
          <p:nvPr>
            <p:ph idx="1"/>
          </p:nvPr>
        </p:nvSpPr>
        <p:spPr/>
        <p:txBody>
          <a:bodyPr/>
          <a:lstStyle/>
          <a:p>
            <a:r>
              <a:rPr lang="en-US" altLang="de-DE" smtClean="0"/>
              <a:t>Every relation in BCNF is also in 3NF</a:t>
            </a:r>
          </a:p>
          <a:p>
            <a:pPr lvl="1"/>
            <a:r>
              <a:rPr lang="en-US" altLang="de-DE" smtClean="0"/>
              <a:t>Relation in 3NF is not necessarily in BCNF</a:t>
            </a:r>
          </a:p>
          <a:p>
            <a:endParaRPr lang="en-US" altLang="de-DE" smtClean="0"/>
          </a:p>
          <a:p>
            <a:r>
              <a:rPr lang="en-US" altLang="de-DE" smtClean="0"/>
              <a:t>Difference:</a:t>
            </a:r>
          </a:p>
          <a:p>
            <a:pPr lvl="1"/>
            <a:r>
              <a:rPr lang="en-US" altLang="de-DE" smtClean="0"/>
              <a:t>Condition which allows A to be prime is absent from BCNF</a:t>
            </a:r>
          </a:p>
          <a:p>
            <a:r>
              <a:rPr lang="en-US" altLang="de-DE" smtClean="0"/>
              <a:t>Most relation schemas that are in 3NF are also in BCNF</a:t>
            </a:r>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67000"/>
            <a:ext cx="64849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4315424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09650"/>
            <a:ext cx="8143875"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2561967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76200" y="76200"/>
            <a:ext cx="9067800" cy="838200"/>
          </a:xfrm>
        </p:spPr>
        <p:txBody>
          <a:bodyPr>
            <a:normAutofit/>
          </a:bodyPr>
          <a:lstStyle/>
          <a:p>
            <a:r>
              <a:rPr lang="en-US" altLang="de-DE" dirty="0" smtClean="0"/>
              <a:t>Multivalued Dependency and Fourth Normal Form</a:t>
            </a:r>
          </a:p>
        </p:txBody>
      </p:sp>
      <p:sp>
        <p:nvSpPr>
          <p:cNvPr id="40963" name="Content Placeholder 4"/>
          <p:cNvSpPr>
            <a:spLocks noGrp="1"/>
          </p:cNvSpPr>
          <p:nvPr>
            <p:ph idx="1"/>
          </p:nvPr>
        </p:nvSpPr>
        <p:spPr/>
        <p:txBody>
          <a:bodyPr/>
          <a:lstStyle/>
          <a:p>
            <a:r>
              <a:rPr lang="en-US" altLang="de-DE" smtClean="0"/>
              <a:t>Multivalued dependency (MVD)</a:t>
            </a:r>
          </a:p>
          <a:p>
            <a:pPr lvl="1"/>
            <a:r>
              <a:rPr lang="en-US" altLang="de-DE" smtClean="0"/>
              <a:t>Consequence of first normal form (1NF)</a:t>
            </a:r>
          </a:p>
          <a:p>
            <a:pPr lvl="1"/>
            <a:endParaRPr lang="en-US" altLang="de-DE" smtClean="0"/>
          </a:p>
        </p:txBody>
      </p:sp>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819400"/>
            <a:ext cx="760253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3829866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5"/>
          <p:cNvSpPr>
            <a:spLocks noGrp="1"/>
          </p:cNvSpPr>
          <p:nvPr>
            <p:ph type="title"/>
          </p:nvPr>
        </p:nvSpPr>
        <p:spPr>
          <a:xfrm>
            <a:off x="-152400" y="457200"/>
            <a:ext cx="9296400" cy="1143000"/>
          </a:xfrm>
        </p:spPr>
        <p:txBody>
          <a:bodyPr/>
          <a:lstStyle/>
          <a:p>
            <a:r>
              <a:rPr lang="en-US" altLang="de-DE" dirty="0" smtClean="0"/>
              <a:t>Multivalued Dependency and Fourth Normal Form (cont.)</a:t>
            </a:r>
          </a:p>
        </p:txBody>
      </p:sp>
      <p:sp>
        <p:nvSpPr>
          <p:cNvPr id="41987" name="Content Placeholder 2"/>
          <p:cNvSpPr>
            <a:spLocks noGrp="1"/>
          </p:cNvSpPr>
          <p:nvPr>
            <p:ph idx="1"/>
          </p:nvPr>
        </p:nvSpPr>
        <p:spPr>
          <a:xfrm>
            <a:off x="457200" y="1981200"/>
            <a:ext cx="8228013" cy="4148138"/>
          </a:xfrm>
        </p:spPr>
        <p:txBody>
          <a:bodyPr/>
          <a:lstStyle/>
          <a:p>
            <a:r>
              <a:rPr lang="en-US" altLang="de-DE" smtClean="0"/>
              <a:t>Relations containing nontrivial MVDs </a:t>
            </a:r>
          </a:p>
          <a:p>
            <a:pPr lvl="1"/>
            <a:r>
              <a:rPr lang="en-US" altLang="de-DE" b="1" smtClean="0"/>
              <a:t>All-key relations</a:t>
            </a:r>
          </a:p>
          <a:p>
            <a:r>
              <a:rPr lang="en-US" altLang="de-DE" b="1" smtClean="0"/>
              <a:t>Fourth normal form (4NF)</a:t>
            </a:r>
          </a:p>
          <a:p>
            <a:pPr lvl="1"/>
            <a:r>
              <a:rPr lang="en-US" altLang="de-DE" smtClean="0"/>
              <a:t>Violated when a relation has undesirable multivalued dependencies</a:t>
            </a:r>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0"/>
            <a:ext cx="77247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3435960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76200" y="76200"/>
            <a:ext cx="8763000" cy="838200"/>
          </a:xfrm>
        </p:spPr>
        <p:txBody>
          <a:bodyPr>
            <a:normAutofit/>
          </a:bodyPr>
          <a:lstStyle/>
          <a:p>
            <a:r>
              <a:rPr lang="en-US" altLang="de-DE" dirty="0" smtClean="0"/>
              <a:t>Join Dependencies  and Fifth Normal Form</a:t>
            </a:r>
          </a:p>
        </p:txBody>
      </p:sp>
      <p:sp>
        <p:nvSpPr>
          <p:cNvPr id="43011" name="Content Placeholder 4"/>
          <p:cNvSpPr>
            <a:spLocks noGrp="1"/>
          </p:cNvSpPr>
          <p:nvPr>
            <p:ph idx="1"/>
          </p:nvPr>
        </p:nvSpPr>
        <p:spPr/>
        <p:txBody>
          <a:bodyPr/>
          <a:lstStyle/>
          <a:p>
            <a:r>
              <a:rPr lang="en-US" altLang="de-DE" b="1" smtClean="0"/>
              <a:t>Join dependency </a:t>
            </a:r>
          </a:p>
          <a:p>
            <a:r>
              <a:rPr lang="en-US" altLang="de-DE" smtClean="0"/>
              <a:t>Multiway decomposition into fifth normal form (5NF)</a:t>
            </a:r>
          </a:p>
          <a:p>
            <a:r>
              <a:rPr lang="en-US" altLang="de-DE" smtClean="0"/>
              <a:t>Very peculiar semantic constraint</a:t>
            </a:r>
          </a:p>
          <a:p>
            <a:pPr lvl="1"/>
            <a:r>
              <a:rPr lang="en-US" altLang="de-DE" smtClean="0"/>
              <a:t>Normalization into 5NF is very rarely done in practice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1654450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5"/>
          <p:cNvSpPr>
            <a:spLocks noGrp="1"/>
          </p:cNvSpPr>
          <p:nvPr>
            <p:ph type="title"/>
          </p:nvPr>
        </p:nvSpPr>
        <p:spPr>
          <a:xfrm>
            <a:off x="-152400" y="704088"/>
            <a:ext cx="9296400" cy="1143000"/>
          </a:xfrm>
        </p:spPr>
        <p:txBody>
          <a:bodyPr anchor="ct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Join </a:t>
            </a:r>
            <a:r>
              <a:rPr lang="en-US" altLang="de-DE" sz="3200" dirty="0" smtClean="0">
                <a:solidFill>
                  <a:schemeClr val="tx1"/>
                </a:solidFill>
                <a:latin typeface="Times New Roman" panose="02020603050405020304" pitchFamily="18" charset="0"/>
                <a:cs typeface="Times New Roman" panose="02020603050405020304" pitchFamily="18" charset="0"/>
              </a:rPr>
              <a:t>Dependencies and </a:t>
            </a:r>
            <a:r>
              <a:rPr lang="en-US" altLang="de-DE" sz="3200" dirty="0">
                <a:solidFill>
                  <a:schemeClr val="tx1"/>
                </a:solidFill>
                <a:latin typeface="Times New Roman" panose="02020603050405020304" pitchFamily="18" charset="0"/>
                <a:cs typeface="Times New Roman" panose="02020603050405020304" pitchFamily="18" charset="0"/>
              </a:rPr>
              <a:t>Fifth Normal Form (</a:t>
            </a:r>
            <a:r>
              <a:rPr lang="en-US" altLang="de-DE" sz="3200" dirty="0" smtClean="0">
                <a:solidFill>
                  <a:schemeClr val="tx1"/>
                </a:solidFill>
                <a:latin typeface="Times New Roman" panose="02020603050405020304" pitchFamily="18" charset="0"/>
                <a:cs typeface="Times New Roman" panose="02020603050405020304" pitchFamily="18" charset="0"/>
              </a:rPr>
              <a:t>cont.)</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pic>
        <p:nvPicPr>
          <p:cNvPr id="440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828800"/>
            <a:ext cx="76676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505200"/>
            <a:ext cx="75993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3440497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smtClean="0"/>
              <a:t>Part 2</a:t>
            </a:r>
            <a:r>
              <a:rPr lang="de-DE" sz="4000" dirty="0"/>
              <a:t/>
            </a:r>
            <a:br>
              <a:rPr lang="de-DE" sz="4000" dirty="0"/>
            </a:br>
            <a:r>
              <a:rPr lang="de-DE" sz="4000" dirty="0" smtClean="0"/>
              <a:t>Relational DB Design </a:t>
            </a:r>
            <a:r>
              <a:rPr lang="de-DE" sz="4000" dirty="0" err="1" smtClean="0"/>
              <a:t>Algorithms</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40443910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2" name="Rectangle 4"/>
          <p:cNvSpPr>
            <a:spLocks noGrp="1" noChangeArrowheads="1"/>
          </p:cNvSpPr>
          <p:nvPr>
            <p:ph type="title"/>
          </p:nvPr>
        </p:nvSpPr>
        <p:spPr/>
        <p:txBody>
          <a:bodyPr/>
          <a:lstStyle/>
          <a:p>
            <a:r>
              <a:rPr lang="en-US" altLang="de-DE" dirty="0" smtClean="0"/>
              <a:t>Designing a Set of Relations (1</a:t>
            </a:r>
            <a:r>
              <a:rPr lang="en-US" altLang="de-DE" dirty="0"/>
              <a:t>) </a:t>
            </a:r>
          </a:p>
        </p:txBody>
      </p:sp>
      <p:sp>
        <p:nvSpPr>
          <p:cNvPr id="759813" name="Rectangle 5"/>
          <p:cNvSpPr>
            <a:spLocks noGrp="1" noChangeArrowheads="1"/>
          </p:cNvSpPr>
          <p:nvPr>
            <p:ph type="body" idx="1"/>
          </p:nvPr>
        </p:nvSpPr>
        <p:spPr/>
        <p:txBody>
          <a:bodyPr/>
          <a:lstStyle/>
          <a:p>
            <a:r>
              <a:rPr lang="en-US" altLang="de-DE" b="1"/>
              <a:t>The Approach of Relational Synthesis (Bottom-up Design):</a:t>
            </a:r>
          </a:p>
          <a:p>
            <a:pPr lvl="1"/>
            <a:r>
              <a:rPr lang="en-US" altLang="de-DE"/>
              <a:t>Assumes that all possible functional dependencies are known.</a:t>
            </a:r>
          </a:p>
          <a:p>
            <a:pPr lvl="1"/>
            <a:r>
              <a:rPr lang="en-US" altLang="de-DE"/>
              <a:t>First constructs a minimal set of FDs</a:t>
            </a:r>
          </a:p>
          <a:p>
            <a:pPr lvl="1"/>
            <a:r>
              <a:rPr lang="en-US" altLang="de-DE"/>
              <a:t>Then applies algorithms that construct a target set of 3NF or BCNF relations.</a:t>
            </a:r>
          </a:p>
          <a:p>
            <a:pPr lvl="1"/>
            <a:r>
              <a:rPr lang="en-US" altLang="de-DE"/>
              <a:t>Additional criteria may be needed to ensure the the </a:t>
            </a:r>
            <a:r>
              <a:rPr lang="en-US" altLang="de-DE" i="1"/>
              <a:t>set of relations</a:t>
            </a:r>
            <a:r>
              <a:rPr lang="en-US" altLang="de-DE"/>
              <a:t> in a relational database are satisfactory.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2033204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60" name="Rectangle 4"/>
          <p:cNvSpPr>
            <a:spLocks noGrp="1" noChangeArrowheads="1"/>
          </p:cNvSpPr>
          <p:nvPr>
            <p:ph type="title"/>
          </p:nvPr>
        </p:nvSpPr>
        <p:spPr/>
        <p:txBody>
          <a:bodyPr/>
          <a:lstStyle/>
          <a:p>
            <a:r>
              <a:rPr lang="en-US" altLang="de-DE" dirty="0"/>
              <a:t>Designing a Set of Relations </a:t>
            </a:r>
            <a:r>
              <a:rPr lang="en-US" altLang="de-DE" dirty="0" smtClean="0"/>
              <a:t>(2) </a:t>
            </a:r>
            <a:endParaRPr lang="en-US" altLang="de-DE" dirty="0"/>
          </a:p>
        </p:txBody>
      </p:sp>
      <p:sp>
        <p:nvSpPr>
          <p:cNvPr id="761861" name="Rectangle 5"/>
          <p:cNvSpPr>
            <a:spLocks noGrp="1" noChangeArrowheads="1"/>
          </p:cNvSpPr>
          <p:nvPr>
            <p:ph type="body" idx="1"/>
          </p:nvPr>
        </p:nvSpPr>
        <p:spPr/>
        <p:txBody>
          <a:bodyPr/>
          <a:lstStyle/>
          <a:p>
            <a:r>
              <a:rPr lang="en-US" altLang="de-DE" b="1"/>
              <a:t>Goals: </a:t>
            </a:r>
          </a:p>
          <a:p>
            <a:pPr lvl="1"/>
            <a:r>
              <a:rPr lang="en-US" altLang="de-DE"/>
              <a:t>Lossless join property (a must)</a:t>
            </a:r>
          </a:p>
          <a:p>
            <a:pPr lvl="2"/>
            <a:r>
              <a:rPr lang="en-US" altLang="de-DE"/>
              <a:t>Algorithm 16.3 tests for general losslessness.</a:t>
            </a:r>
          </a:p>
          <a:p>
            <a:pPr lvl="1"/>
            <a:r>
              <a:rPr lang="en-US" altLang="de-DE"/>
              <a:t>Dependency preservation property</a:t>
            </a:r>
          </a:p>
          <a:p>
            <a:pPr lvl="2"/>
            <a:r>
              <a:rPr lang="en-US" altLang="de-DE"/>
              <a:t>Algorithm 16.5 decomposes a relation into BCNF components by sacrificing the dependency preservation.</a:t>
            </a:r>
          </a:p>
          <a:p>
            <a:pPr lvl="1"/>
            <a:r>
              <a:rPr lang="en-US" altLang="de-DE"/>
              <a:t>Additional normal forms</a:t>
            </a:r>
          </a:p>
          <a:p>
            <a:pPr lvl="2"/>
            <a:r>
              <a:rPr lang="en-US" altLang="de-DE"/>
              <a:t>4NF (based on multi-valued dependencies)</a:t>
            </a:r>
          </a:p>
          <a:p>
            <a:pPr lvl="2"/>
            <a:r>
              <a:rPr lang="en-US" altLang="de-DE"/>
              <a:t>5NF (based on join dependencies)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1959544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08" name="Rectangle 4"/>
          <p:cNvSpPr>
            <a:spLocks noGrp="1" noChangeArrowheads="1"/>
          </p:cNvSpPr>
          <p:nvPr>
            <p:ph type="title"/>
          </p:nvPr>
        </p:nvSpPr>
        <p:spPr/>
        <p:txBody>
          <a:bodyPr/>
          <a:lstStyle/>
          <a:p>
            <a:r>
              <a:rPr lang="en-US" altLang="de-DE"/>
              <a:t>1. Properties of Relational Decompositions (1)</a:t>
            </a:r>
          </a:p>
        </p:txBody>
      </p:sp>
      <p:sp>
        <p:nvSpPr>
          <p:cNvPr id="763909" name="Rectangle 5"/>
          <p:cNvSpPr>
            <a:spLocks noGrp="1" noChangeArrowheads="1"/>
          </p:cNvSpPr>
          <p:nvPr>
            <p:ph type="body" idx="1"/>
          </p:nvPr>
        </p:nvSpPr>
        <p:spPr/>
        <p:txBody>
          <a:bodyPr/>
          <a:lstStyle/>
          <a:p>
            <a:pPr>
              <a:spcBef>
                <a:spcPct val="0"/>
              </a:spcBef>
            </a:pPr>
            <a:r>
              <a:rPr lang="en-US" altLang="de-DE" sz="3600" b="1"/>
              <a:t>Relation Decomposition and Insufficiency of Normal Forms:  </a:t>
            </a:r>
          </a:p>
          <a:p>
            <a:pPr lvl="1">
              <a:spcBef>
                <a:spcPct val="0"/>
              </a:spcBef>
            </a:pPr>
            <a:r>
              <a:rPr lang="en-US" altLang="de-DE" sz="3500"/>
              <a:t>Universal Relation Schema:</a:t>
            </a:r>
          </a:p>
          <a:p>
            <a:pPr lvl="2">
              <a:spcBef>
                <a:spcPct val="0"/>
              </a:spcBef>
            </a:pPr>
            <a:r>
              <a:rPr lang="en-US" altLang="de-DE" sz="3200"/>
              <a:t>A relation schema R = {A1, A2, …, An} that includes all the attributes of the database.</a:t>
            </a:r>
          </a:p>
          <a:p>
            <a:pPr lvl="1">
              <a:spcBef>
                <a:spcPct val="0"/>
              </a:spcBef>
            </a:pPr>
            <a:r>
              <a:rPr lang="en-US" altLang="de-DE" sz="3500"/>
              <a:t>Universal relation assumption:</a:t>
            </a:r>
          </a:p>
          <a:p>
            <a:pPr lvl="2">
              <a:spcBef>
                <a:spcPct val="0"/>
              </a:spcBef>
            </a:pPr>
            <a:r>
              <a:rPr lang="en-US" altLang="de-DE" sz="3200"/>
              <a:t>Every attribute name is unique.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3485539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6" name="Rectangle 4"/>
          <p:cNvSpPr>
            <a:spLocks noGrp="1" noChangeArrowheads="1"/>
          </p:cNvSpPr>
          <p:nvPr>
            <p:ph type="title"/>
          </p:nvPr>
        </p:nvSpPr>
        <p:spPr/>
        <p:txBody>
          <a:bodyPr/>
          <a:lstStyle/>
          <a:p>
            <a:r>
              <a:rPr lang="en-US" altLang="de-DE"/>
              <a:t>Properties of Relational Decompositions (2)</a:t>
            </a:r>
          </a:p>
        </p:txBody>
      </p:sp>
      <p:sp>
        <p:nvSpPr>
          <p:cNvPr id="765957" name="Rectangle 5"/>
          <p:cNvSpPr>
            <a:spLocks noGrp="1" noChangeArrowheads="1"/>
          </p:cNvSpPr>
          <p:nvPr>
            <p:ph type="body" idx="1"/>
          </p:nvPr>
        </p:nvSpPr>
        <p:spPr/>
        <p:txBody>
          <a:bodyPr/>
          <a:lstStyle/>
          <a:p>
            <a:pPr>
              <a:lnSpc>
                <a:spcPct val="80000"/>
              </a:lnSpc>
            </a:pPr>
            <a:r>
              <a:rPr lang="en-US" altLang="de-DE" sz="3200" b="1"/>
              <a:t>Relation Decomposition and Insufficiency of Normal Forms (cont.):  </a:t>
            </a:r>
          </a:p>
          <a:p>
            <a:pPr lvl="1">
              <a:spcBef>
                <a:spcPct val="0"/>
              </a:spcBef>
            </a:pPr>
            <a:r>
              <a:rPr lang="en-US" altLang="de-DE" sz="2800"/>
              <a:t>Decomposition:</a:t>
            </a:r>
          </a:p>
          <a:p>
            <a:pPr lvl="2">
              <a:spcBef>
                <a:spcPct val="0"/>
              </a:spcBef>
            </a:pPr>
            <a:r>
              <a:rPr lang="en-US" altLang="de-DE"/>
              <a:t>The process of decomposing the universal relation schema R into a set of relation schemas D = {R1,R2, …, Rm} that will become the relational database schema by using the functional dependencies.   </a:t>
            </a:r>
          </a:p>
          <a:p>
            <a:pPr lvl="1">
              <a:lnSpc>
                <a:spcPct val="80000"/>
              </a:lnSpc>
              <a:spcBef>
                <a:spcPct val="0"/>
              </a:spcBef>
            </a:pPr>
            <a:r>
              <a:rPr lang="en-US" altLang="de-DE" sz="2800"/>
              <a:t>Attribute preservation condition:</a:t>
            </a:r>
          </a:p>
          <a:p>
            <a:pPr lvl="2">
              <a:lnSpc>
                <a:spcPct val="80000"/>
              </a:lnSpc>
              <a:spcBef>
                <a:spcPct val="0"/>
              </a:spcBef>
            </a:pPr>
            <a:r>
              <a:rPr lang="en-US" altLang="de-DE"/>
              <a:t>Each attribute in R will appear in at least one relation schema Ri in the decomposition so that no attributes are “lost”.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4082614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0" name="Rectangle 2"/>
          <p:cNvSpPr>
            <a:spLocks noGrp="1" noChangeArrowheads="1"/>
          </p:cNvSpPr>
          <p:nvPr>
            <p:ph type="title"/>
          </p:nvPr>
        </p:nvSpPr>
        <p:spPr/>
        <p:txBody>
          <a:bodyPr/>
          <a:lstStyle/>
          <a:p>
            <a:r>
              <a:rPr lang="en-US" altLang="de-DE"/>
              <a:t>Properties of Relational Decompositions (2)</a:t>
            </a:r>
          </a:p>
        </p:txBody>
      </p:sp>
      <p:sp>
        <p:nvSpPr>
          <p:cNvPr id="841731" name="Rectangle 3"/>
          <p:cNvSpPr>
            <a:spLocks noGrp="1" noChangeArrowheads="1"/>
          </p:cNvSpPr>
          <p:nvPr>
            <p:ph type="body" idx="1"/>
          </p:nvPr>
        </p:nvSpPr>
        <p:spPr/>
        <p:txBody>
          <a:bodyPr/>
          <a:lstStyle/>
          <a:p>
            <a:r>
              <a:rPr lang="en-US" altLang="de-DE"/>
              <a:t>Another goal of decomposition is to have each individual relation Ri in the decomposition D be in BCNF or 3NF. </a:t>
            </a:r>
          </a:p>
          <a:p>
            <a:r>
              <a:rPr lang="en-US" altLang="de-DE"/>
              <a:t>Additional properties of decomposition  are needed to prevent from generating spurious tuples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689236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4" name="Rectangle 4"/>
          <p:cNvSpPr>
            <a:spLocks noGrp="1" noChangeArrowheads="1"/>
          </p:cNvSpPr>
          <p:nvPr>
            <p:ph type="title"/>
          </p:nvPr>
        </p:nvSpPr>
        <p:spPr/>
        <p:txBody>
          <a:bodyPr/>
          <a:lstStyle/>
          <a:p>
            <a:r>
              <a:rPr lang="en-US" altLang="de-DE"/>
              <a:t>Properties of Relational Decompositions (3)</a:t>
            </a:r>
          </a:p>
        </p:txBody>
      </p:sp>
      <p:sp>
        <p:nvSpPr>
          <p:cNvPr id="768005" name="Rectangle 5"/>
          <p:cNvSpPr>
            <a:spLocks noGrp="1" noChangeArrowheads="1"/>
          </p:cNvSpPr>
          <p:nvPr>
            <p:ph type="body" idx="1"/>
          </p:nvPr>
        </p:nvSpPr>
        <p:spPr/>
        <p:txBody>
          <a:bodyPr/>
          <a:lstStyle/>
          <a:p>
            <a:pPr>
              <a:lnSpc>
                <a:spcPct val="80000"/>
              </a:lnSpc>
            </a:pPr>
            <a:r>
              <a:rPr lang="en-US" altLang="de-DE" b="1"/>
              <a:t>Dependency Preservation Property of a Decomposition:</a:t>
            </a:r>
            <a:r>
              <a:rPr lang="en-US" altLang="de-DE"/>
              <a:t> </a:t>
            </a:r>
          </a:p>
          <a:p>
            <a:pPr lvl="1">
              <a:lnSpc>
                <a:spcPct val="80000"/>
              </a:lnSpc>
            </a:pPr>
            <a:r>
              <a:rPr lang="en-US" altLang="de-DE"/>
              <a:t>Definition: Given a set of dependencies F on R, the </a:t>
            </a:r>
            <a:r>
              <a:rPr lang="en-US" altLang="de-DE" b="1"/>
              <a:t>projection</a:t>
            </a:r>
            <a:r>
              <a:rPr lang="en-US" altLang="de-DE"/>
              <a:t> of F on R</a:t>
            </a:r>
            <a:r>
              <a:rPr lang="en-US" altLang="de-DE" baseline="-25000"/>
              <a:t>i</a:t>
            </a:r>
            <a:r>
              <a:rPr lang="en-US" altLang="de-DE"/>
              <a:t>, denoted by p</a:t>
            </a:r>
            <a:r>
              <a:rPr lang="en-US" altLang="de-DE" baseline="-25000"/>
              <a:t>Ri</a:t>
            </a:r>
            <a:r>
              <a:rPr lang="en-US" altLang="de-DE"/>
              <a:t>(F) where R</a:t>
            </a:r>
            <a:r>
              <a:rPr lang="en-US" altLang="de-DE" baseline="-25000"/>
              <a:t>i</a:t>
            </a:r>
            <a:r>
              <a:rPr lang="en-US" altLang="de-DE"/>
              <a:t> is a subset of R, is the set of dependencies X </a:t>
            </a:r>
            <a:r>
              <a:rPr lang="en-US" altLang="de-DE">
                <a:sym typeface="Wingdings 3" panose="05040102010807070707" pitchFamily="18" charset="2"/>
              </a:rPr>
              <a:t></a:t>
            </a:r>
            <a:r>
              <a:rPr lang="en-US" altLang="de-DE"/>
              <a:t> Y in F</a:t>
            </a:r>
            <a:r>
              <a:rPr lang="en-US" altLang="de-DE" baseline="30000"/>
              <a:t>+</a:t>
            </a:r>
            <a:r>
              <a:rPr lang="en-US" altLang="de-DE"/>
              <a:t> such that the attributes in X </a:t>
            </a:r>
            <a:r>
              <a:rPr lang="en-US" altLang="de-DE">
                <a:latin typeface="Lucida Grande" pitchFamily="1" charset="0"/>
              </a:rPr>
              <a:t>υ</a:t>
            </a:r>
            <a:r>
              <a:rPr lang="en-US" altLang="de-DE"/>
              <a:t> Y are all contained in R</a:t>
            </a:r>
            <a:r>
              <a:rPr lang="en-US" altLang="de-DE" baseline="-25000"/>
              <a:t>i</a:t>
            </a:r>
            <a:r>
              <a:rPr lang="en-US" altLang="de-DE"/>
              <a:t>.</a:t>
            </a:r>
          </a:p>
          <a:p>
            <a:pPr lvl="1">
              <a:lnSpc>
                <a:spcPct val="80000"/>
              </a:lnSpc>
            </a:pPr>
            <a:r>
              <a:rPr lang="en-US" altLang="de-DE"/>
              <a:t>Hence, the projection of F on each relation schema R</a:t>
            </a:r>
            <a:r>
              <a:rPr lang="en-US" altLang="de-DE" baseline="-25000"/>
              <a:t>i</a:t>
            </a:r>
            <a:r>
              <a:rPr lang="en-US" altLang="de-DE"/>
              <a:t> in the decomposition D is the set of functional dependencies in F</a:t>
            </a:r>
            <a:r>
              <a:rPr lang="en-US" altLang="de-DE" baseline="30000"/>
              <a:t>+</a:t>
            </a:r>
            <a:r>
              <a:rPr lang="en-US" altLang="de-DE"/>
              <a:t>, the closure of F, such that all their left- and right-hand-side attributes are in R</a:t>
            </a:r>
            <a:r>
              <a:rPr lang="en-US" altLang="de-DE" baseline="-25000"/>
              <a:t>i</a:t>
            </a:r>
            <a:r>
              <a:rPr lang="en-US" altLang="de-DE"/>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1729342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2" name="Rectangle 4"/>
          <p:cNvSpPr>
            <a:spLocks noGrp="1" noChangeArrowheads="1"/>
          </p:cNvSpPr>
          <p:nvPr>
            <p:ph type="title"/>
          </p:nvPr>
        </p:nvSpPr>
        <p:spPr/>
        <p:txBody>
          <a:bodyPr/>
          <a:lstStyle/>
          <a:p>
            <a:r>
              <a:rPr lang="en-US" altLang="de-DE"/>
              <a:t>Properties of Relational Decompositions (4)</a:t>
            </a:r>
          </a:p>
        </p:txBody>
      </p:sp>
      <p:sp>
        <p:nvSpPr>
          <p:cNvPr id="770053" name="Rectangle 5"/>
          <p:cNvSpPr>
            <a:spLocks noGrp="1" noChangeArrowheads="1"/>
          </p:cNvSpPr>
          <p:nvPr>
            <p:ph type="body" idx="1"/>
          </p:nvPr>
        </p:nvSpPr>
        <p:spPr/>
        <p:txBody>
          <a:bodyPr/>
          <a:lstStyle/>
          <a:p>
            <a:pPr>
              <a:lnSpc>
                <a:spcPct val="80000"/>
              </a:lnSpc>
            </a:pPr>
            <a:r>
              <a:rPr lang="en-US" altLang="de-DE" b="1"/>
              <a:t>Dependency Preservation Property of a Decomposition (cont.):</a:t>
            </a:r>
          </a:p>
          <a:p>
            <a:pPr lvl="1">
              <a:lnSpc>
                <a:spcPct val="80000"/>
              </a:lnSpc>
            </a:pPr>
            <a:r>
              <a:rPr lang="en-US" altLang="de-DE"/>
              <a:t>Dependency Preservation Property:</a:t>
            </a:r>
          </a:p>
          <a:p>
            <a:pPr lvl="2">
              <a:lnSpc>
                <a:spcPct val="80000"/>
              </a:lnSpc>
            </a:pPr>
            <a:r>
              <a:rPr lang="en-US" altLang="de-DE"/>
              <a:t>A decomposition D = {R1, R2, ..., Rm} of R is </a:t>
            </a:r>
            <a:r>
              <a:rPr lang="en-US" altLang="de-DE" b="1"/>
              <a:t>dependency-preserving</a:t>
            </a:r>
            <a:r>
              <a:rPr lang="en-US" altLang="de-DE"/>
              <a:t> with respect to F if the union of the projections of F on each Ri in D is equivalent to F; that is</a:t>
            </a:r>
            <a:br>
              <a:rPr lang="en-US" altLang="de-DE"/>
            </a:br>
            <a:r>
              <a:rPr lang="en-US" altLang="de-DE"/>
              <a:t>	((</a:t>
            </a:r>
            <a:r>
              <a:rPr lang="en-US" altLang="de-DE">
                <a:latin typeface="Symbol" panose="05050102010706020507" pitchFamily="18" charset="2"/>
              </a:rPr>
              <a:t></a:t>
            </a:r>
            <a:r>
              <a:rPr lang="en-US" altLang="de-DE" baseline="-25000"/>
              <a:t>R1</a:t>
            </a:r>
            <a:r>
              <a:rPr lang="en-US" altLang="de-DE"/>
              <a:t>(F)) </a:t>
            </a:r>
            <a:r>
              <a:rPr lang="en-US" altLang="de-DE">
                <a:latin typeface="Lucida Grande" pitchFamily="1" charset="0"/>
              </a:rPr>
              <a:t>υ</a:t>
            </a:r>
            <a:r>
              <a:rPr lang="en-US" altLang="de-DE"/>
              <a:t> . . . </a:t>
            </a:r>
            <a:r>
              <a:rPr lang="en-US" altLang="de-DE">
                <a:latin typeface="Lucida Grande" pitchFamily="1" charset="0"/>
              </a:rPr>
              <a:t>υ</a:t>
            </a:r>
            <a:r>
              <a:rPr lang="en-US" altLang="de-DE"/>
              <a:t> (</a:t>
            </a:r>
            <a:r>
              <a:rPr lang="en-US" altLang="de-DE">
                <a:latin typeface="Symbol" panose="05050102010706020507" pitchFamily="18" charset="2"/>
              </a:rPr>
              <a:t></a:t>
            </a:r>
            <a:r>
              <a:rPr lang="en-US" altLang="de-DE" baseline="-25000"/>
              <a:t>Rm</a:t>
            </a:r>
            <a:r>
              <a:rPr lang="en-US" altLang="de-DE"/>
              <a:t>(F)))</a:t>
            </a:r>
            <a:r>
              <a:rPr lang="en-US" altLang="de-DE" baseline="30000"/>
              <a:t>+</a:t>
            </a:r>
            <a:r>
              <a:rPr lang="en-US" altLang="de-DE"/>
              <a:t> = F</a:t>
            </a:r>
            <a:r>
              <a:rPr lang="en-US" altLang="de-DE" baseline="30000"/>
              <a:t>+</a:t>
            </a:r>
            <a:r>
              <a:rPr lang="en-US" altLang="de-DE"/>
              <a:t> </a:t>
            </a:r>
          </a:p>
          <a:p>
            <a:pPr lvl="2">
              <a:lnSpc>
                <a:spcPct val="80000"/>
              </a:lnSpc>
            </a:pPr>
            <a:r>
              <a:rPr lang="en-US" altLang="de-DE"/>
              <a:t>(See examples in Fig 15.13a and Fig 15.12)</a:t>
            </a:r>
          </a:p>
          <a:p>
            <a:pPr>
              <a:lnSpc>
                <a:spcPct val="80000"/>
              </a:lnSpc>
            </a:pPr>
            <a:r>
              <a:rPr lang="en-US" altLang="de-DE"/>
              <a:t>Claim 1:</a:t>
            </a:r>
          </a:p>
          <a:p>
            <a:pPr lvl="1">
              <a:lnSpc>
                <a:spcPct val="80000"/>
              </a:lnSpc>
            </a:pPr>
            <a:r>
              <a:rPr lang="en-US" altLang="de-DE"/>
              <a:t>It is always possible to find a dependency-preserving decomposition D with respect to F such that each relation Ri in D is in 3nf.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4023777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100" name="Rectangle 4"/>
          <p:cNvSpPr>
            <a:spLocks noGrp="1" noChangeArrowheads="1"/>
          </p:cNvSpPr>
          <p:nvPr>
            <p:ph type="title"/>
          </p:nvPr>
        </p:nvSpPr>
        <p:spPr/>
        <p:txBody>
          <a:bodyPr/>
          <a:lstStyle/>
          <a:p>
            <a:r>
              <a:rPr lang="en-US" altLang="de-DE"/>
              <a:t>Properties of Relational Decompositions (5)</a:t>
            </a:r>
          </a:p>
        </p:txBody>
      </p:sp>
      <p:sp>
        <p:nvSpPr>
          <p:cNvPr id="772101" name="Rectangle 5"/>
          <p:cNvSpPr>
            <a:spLocks noGrp="1" noChangeArrowheads="1"/>
          </p:cNvSpPr>
          <p:nvPr>
            <p:ph type="body" idx="1"/>
          </p:nvPr>
        </p:nvSpPr>
        <p:spPr/>
        <p:txBody>
          <a:bodyPr/>
          <a:lstStyle/>
          <a:p>
            <a:pPr>
              <a:lnSpc>
                <a:spcPct val="80000"/>
              </a:lnSpc>
            </a:pPr>
            <a:r>
              <a:rPr lang="en-US" altLang="de-DE" sz="2400" b="1"/>
              <a:t>Lossless (Non-additive) Join Property of a Decomposition: </a:t>
            </a:r>
          </a:p>
          <a:p>
            <a:pPr lvl="1">
              <a:lnSpc>
                <a:spcPct val="80000"/>
              </a:lnSpc>
            </a:pPr>
            <a:r>
              <a:rPr lang="en-US" altLang="de-DE" sz="2100"/>
              <a:t>Definition: Lossless join property: a decomposition D = {R1, R2, ..., Rm} of R has the </a:t>
            </a:r>
            <a:r>
              <a:rPr lang="en-US" altLang="de-DE" sz="2100" b="1"/>
              <a:t>lossless (nonadditive) join property</a:t>
            </a:r>
            <a:r>
              <a:rPr lang="en-US" altLang="de-DE" sz="2100"/>
              <a:t> with respect to the set of dependencies F on R if, for </a:t>
            </a:r>
            <a:r>
              <a:rPr lang="en-US" altLang="de-DE" sz="2100" i="1"/>
              <a:t>every</a:t>
            </a:r>
            <a:r>
              <a:rPr lang="en-US" altLang="de-DE" sz="2100"/>
              <a:t> relation state r of R that satisfies F, the following holds, where * is the natural join of all the relations in D:  </a:t>
            </a:r>
          </a:p>
          <a:p>
            <a:pPr algn="ctr">
              <a:lnSpc>
                <a:spcPct val="80000"/>
              </a:lnSpc>
              <a:buFont typeface="Wingdings" panose="05000000000000000000" pitchFamily="2" charset="2"/>
              <a:buNone/>
            </a:pPr>
            <a:r>
              <a:rPr lang="en-US" altLang="de-DE" sz="2400"/>
              <a:t>* (</a:t>
            </a:r>
            <a:r>
              <a:rPr lang="en-US" altLang="de-DE">
                <a:latin typeface="Symbol" panose="05050102010706020507" pitchFamily="18" charset="2"/>
              </a:rPr>
              <a:t></a:t>
            </a:r>
            <a:r>
              <a:rPr lang="en-US" altLang="de-DE" sz="2400" baseline="-25000"/>
              <a:t> R1</a:t>
            </a:r>
            <a:r>
              <a:rPr lang="en-US" altLang="de-DE" sz="2400"/>
              <a:t>(r), ..., </a:t>
            </a:r>
            <a:r>
              <a:rPr lang="en-US" altLang="de-DE">
                <a:latin typeface="Symbol" panose="05050102010706020507" pitchFamily="18" charset="2"/>
              </a:rPr>
              <a:t></a:t>
            </a:r>
            <a:r>
              <a:rPr lang="en-US" altLang="de-DE" sz="2400" baseline="-25000"/>
              <a:t>Rm</a:t>
            </a:r>
            <a:r>
              <a:rPr lang="en-US" altLang="de-DE" sz="2400"/>
              <a:t>(r)) = r</a:t>
            </a:r>
          </a:p>
          <a:p>
            <a:pPr lvl="1">
              <a:lnSpc>
                <a:spcPct val="80000"/>
              </a:lnSpc>
            </a:pPr>
            <a:r>
              <a:rPr lang="en-US" altLang="de-DE" sz="2100"/>
              <a:t>Note: The word loss in lossless refers to loss of information, not to loss of tuples. In fact, for “loss of information” a  better term is “</a:t>
            </a:r>
            <a:r>
              <a:rPr lang="en-US" altLang="de-DE" sz="2100" b="1"/>
              <a:t>addition of spurious information</a:t>
            </a:r>
            <a:r>
              <a:rPr lang="en-US" altLang="de-DE" sz="2100"/>
              <a: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385308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8" name="Rectangle 4"/>
          <p:cNvSpPr>
            <a:spLocks noGrp="1" noChangeArrowheads="1"/>
          </p:cNvSpPr>
          <p:nvPr>
            <p:ph type="title"/>
          </p:nvPr>
        </p:nvSpPr>
        <p:spPr/>
        <p:txBody>
          <a:bodyPr/>
          <a:lstStyle/>
          <a:p>
            <a:r>
              <a:rPr lang="en-US" altLang="de-DE"/>
              <a:t>Properties of Relational Decompositions (6)</a:t>
            </a:r>
          </a:p>
        </p:txBody>
      </p:sp>
      <p:sp>
        <p:nvSpPr>
          <p:cNvPr id="774149" name="Rectangle 5"/>
          <p:cNvSpPr>
            <a:spLocks noGrp="1" noChangeArrowheads="1"/>
          </p:cNvSpPr>
          <p:nvPr>
            <p:ph type="body" idx="1"/>
          </p:nvPr>
        </p:nvSpPr>
        <p:spPr/>
        <p:txBody>
          <a:bodyPr/>
          <a:lstStyle/>
          <a:p>
            <a:pPr marL="381000" indent="-381000">
              <a:lnSpc>
                <a:spcPct val="90000"/>
              </a:lnSpc>
            </a:pPr>
            <a:r>
              <a:rPr lang="en-US" altLang="de-DE" sz="2000" b="1" dirty="0"/>
              <a:t>Lossless (Non-additive) Join Property of a Decomposition (cont.): </a:t>
            </a:r>
          </a:p>
          <a:p>
            <a:pPr marL="381000" indent="-381000">
              <a:lnSpc>
                <a:spcPct val="90000"/>
              </a:lnSpc>
            </a:pPr>
            <a:r>
              <a:rPr lang="en-US" altLang="de-DE" sz="2000" b="1" dirty="0"/>
              <a:t>Algorithm 16.3: Testing for Lossless Join Property </a:t>
            </a:r>
          </a:p>
          <a:p>
            <a:pPr marL="838200" lvl="1" indent="-381000">
              <a:lnSpc>
                <a:spcPct val="90000"/>
              </a:lnSpc>
            </a:pPr>
            <a:r>
              <a:rPr lang="en-US" altLang="de-DE" sz="2000" b="1" dirty="0"/>
              <a:t>Input</a:t>
            </a:r>
            <a:r>
              <a:rPr lang="en-US" altLang="de-DE" sz="2000" dirty="0"/>
              <a:t>: A universal relation R, a decomposition D = {R1, R2, ..., Rm} of R, and a set F of functional dependencies. </a:t>
            </a:r>
          </a:p>
          <a:p>
            <a:pPr marL="381000" indent="-381000">
              <a:lnSpc>
                <a:spcPct val="90000"/>
              </a:lnSpc>
              <a:buSzTx/>
              <a:buFont typeface="Wingdings" panose="05000000000000000000" pitchFamily="2" charset="2"/>
              <a:buNone/>
            </a:pPr>
            <a:r>
              <a:rPr lang="en-US" altLang="de-DE" sz="2000" b="1" dirty="0">
                <a:solidFill>
                  <a:srgbClr val="990033"/>
                </a:solidFill>
              </a:rPr>
              <a:t>1. </a:t>
            </a:r>
            <a:r>
              <a:rPr lang="en-US" altLang="de-DE" sz="2000" dirty="0"/>
              <a:t>Create an initial matrix S with one row </a:t>
            </a:r>
            <a:r>
              <a:rPr lang="en-US" altLang="de-DE" sz="2000" dirty="0" err="1"/>
              <a:t>i</a:t>
            </a:r>
            <a:r>
              <a:rPr lang="en-US" altLang="de-DE" sz="2000" dirty="0"/>
              <a:t> for each relation </a:t>
            </a:r>
            <a:r>
              <a:rPr lang="en-US" altLang="de-DE" sz="2000" dirty="0" err="1"/>
              <a:t>Ri</a:t>
            </a:r>
            <a:r>
              <a:rPr lang="en-US" altLang="de-DE" sz="2000" dirty="0"/>
              <a:t> in D, and one column j for each attribute </a:t>
            </a:r>
            <a:r>
              <a:rPr lang="en-US" altLang="de-DE" sz="2000" dirty="0" err="1"/>
              <a:t>Aj</a:t>
            </a:r>
            <a:r>
              <a:rPr lang="en-US" altLang="de-DE" sz="2000" dirty="0"/>
              <a:t> in R.</a:t>
            </a:r>
          </a:p>
          <a:p>
            <a:pPr marL="381000" indent="-381000">
              <a:lnSpc>
                <a:spcPct val="90000"/>
              </a:lnSpc>
              <a:buSzTx/>
              <a:buFont typeface="Wingdings" panose="05000000000000000000" pitchFamily="2" charset="2"/>
              <a:buNone/>
            </a:pPr>
            <a:r>
              <a:rPr lang="en-US" altLang="de-DE" sz="2000" dirty="0">
                <a:solidFill>
                  <a:srgbClr val="990033"/>
                </a:solidFill>
              </a:rPr>
              <a:t>2. </a:t>
            </a:r>
            <a:r>
              <a:rPr lang="en-US" altLang="de-DE" sz="2000" dirty="0"/>
              <a:t>Set S(</a:t>
            </a:r>
            <a:r>
              <a:rPr lang="en-US" altLang="de-DE" sz="2000" dirty="0" err="1"/>
              <a:t>i,j</a:t>
            </a:r>
            <a:r>
              <a:rPr lang="en-US" altLang="de-DE" sz="2000" dirty="0"/>
              <a:t>):=</a:t>
            </a:r>
            <a:r>
              <a:rPr lang="en-US" altLang="de-DE" sz="2000" dirty="0" err="1"/>
              <a:t>bij</a:t>
            </a:r>
            <a:r>
              <a:rPr lang="en-US" altLang="de-DE" sz="2000" dirty="0"/>
              <a:t> for all matrix entries. (* each </a:t>
            </a:r>
            <a:r>
              <a:rPr lang="en-US" altLang="de-DE" sz="2000" dirty="0" err="1"/>
              <a:t>bij</a:t>
            </a:r>
            <a:r>
              <a:rPr lang="en-US" altLang="de-DE" sz="2000" dirty="0"/>
              <a:t> is a distinct symbol associated with indices (</a:t>
            </a:r>
            <a:r>
              <a:rPr lang="en-US" altLang="de-DE" sz="2000" dirty="0" err="1"/>
              <a:t>i,j</a:t>
            </a:r>
            <a:r>
              <a:rPr lang="en-US" altLang="de-DE" sz="2000" dirty="0"/>
              <a:t>) *).</a:t>
            </a:r>
          </a:p>
          <a:p>
            <a:pPr marL="381000" indent="-381000">
              <a:lnSpc>
                <a:spcPct val="90000"/>
              </a:lnSpc>
              <a:buSzTx/>
              <a:buFont typeface="Wingdings" panose="05000000000000000000" pitchFamily="2" charset="2"/>
              <a:buNone/>
            </a:pPr>
            <a:r>
              <a:rPr lang="en-US" altLang="de-DE" sz="2000" b="1" dirty="0">
                <a:solidFill>
                  <a:srgbClr val="990033"/>
                </a:solidFill>
              </a:rPr>
              <a:t>3. </a:t>
            </a:r>
            <a:r>
              <a:rPr lang="en-US" altLang="de-DE" sz="2000" dirty="0"/>
              <a:t>For each row </a:t>
            </a:r>
            <a:r>
              <a:rPr lang="en-US" altLang="de-DE" sz="2000" dirty="0" err="1"/>
              <a:t>i</a:t>
            </a:r>
            <a:r>
              <a:rPr lang="en-US" altLang="de-DE" sz="2000" dirty="0"/>
              <a:t> representing relation schema </a:t>
            </a:r>
            <a:r>
              <a:rPr lang="en-US" altLang="de-DE" sz="2000" dirty="0" err="1"/>
              <a:t>Ri</a:t>
            </a:r>
            <a:endParaRPr lang="en-US" altLang="de-DE" sz="2000" dirty="0"/>
          </a:p>
          <a:p>
            <a:pPr marL="381000" indent="-381000">
              <a:lnSpc>
                <a:spcPct val="90000"/>
              </a:lnSpc>
              <a:buSzTx/>
              <a:buFont typeface="Wingdings" panose="05000000000000000000" pitchFamily="2" charset="2"/>
              <a:buNone/>
            </a:pPr>
            <a:r>
              <a:rPr lang="en-US" altLang="de-DE" sz="2000" dirty="0"/>
              <a:t>		{for each column j representing attribute </a:t>
            </a:r>
            <a:r>
              <a:rPr lang="en-US" altLang="de-DE" sz="2000" dirty="0" err="1"/>
              <a:t>Aj</a:t>
            </a:r>
            <a:endParaRPr lang="en-US" altLang="de-DE" sz="2000" dirty="0"/>
          </a:p>
          <a:p>
            <a:pPr marL="381000" indent="-381000">
              <a:lnSpc>
                <a:spcPct val="90000"/>
              </a:lnSpc>
              <a:buSzTx/>
              <a:buFont typeface="Wingdings" panose="05000000000000000000" pitchFamily="2" charset="2"/>
              <a:buNone/>
            </a:pPr>
            <a:r>
              <a:rPr lang="en-US" altLang="de-DE" sz="2000" dirty="0"/>
              <a:t>		    {if (relation </a:t>
            </a:r>
            <a:r>
              <a:rPr lang="en-US" altLang="de-DE" sz="2000" dirty="0" err="1"/>
              <a:t>Ri</a:t>
            </a:r>
            <a:r>
              <a:rPr lang="en-US" altLang="de-DE" sz="2000" dirty="0"/>
              <a:t> includes attribute </a:t>
            </a:r>
            <a:r>
              <a:rPr lang="en-US" altLang="de-DE" sz="2000" dirty="0" err="1"/>
              <a:t>Aj</a:t>
            </a:r>
            <a:r>
              <a:rPr lang="en-US" altLang="de-DE" sz="2000" dirty="0"/>
              <a:t>) then set S(</a:t>
            </a:r>
            <a:r>
              <a:rPr lang="en-US" altLang="de-DE" sz="2000" dirty="0" err="1"/>
              <a:t>i,j</a:t>
            </a:r>
            <a:r>
              <a:rPr lang="en-US" altLang="de-DE" sz="2000" dirty="0"/>
              <a:t>):= </a:t>
            </a:r>
            <a:r>
              <a:rPr lang="en-US" altLang="de-DE" sz="2000" dirty="0" err="1"/>
              <a:t>aj</a:t>
            </a:r>
            <a:r>
              <a:rPr lang="en-US" altLang="de-DE" sz="2000" dirty="0"/>
              <a:t>;};};</a:t>
            </a:r>
          </a:p>
          <a:p>
            <a:pPr marL="838200" lvl="1" indent="-381000">
              <a:lnSpc>
                <a:spcPct val="90000"/>
              </a:lnSpc>
            </a:pPr>
            <a:r>
              <a:rPr lang="en-US" altLang="de-DE" sz="2000" dirty="0"/>
              <a:t>(* each </a:t>
            </a:r>
            <a:r>
              <a:rPr lang="en-US" altLang="de-DE" sz="2000" dirty="0" err="1"/>
              <a:t>aj</a:t>
            </a:r>
            <a:r>
              <a:rPr lang="en-US" altLang="de-DE" sz="2000" dirty="0"/>
              <a:t> is a distinct symbol associated with index (j) </a:t>
            </a:r>
            <a:r>
              <a:rPr lang="en-US" altLang="de-DE" sz="2000" dirty="0" smtClean="0"/>
              <a:t>*)</a:t>
            </a:r>
            <a:endParaRPr lang="en-US" altLang="de-DE" sz="2000"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2755808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6" name="Rectangle 4"/>
          <p:cNvSpPr>
            <a:spLocks noGrp="1" noChangeArrowheads="1"/>
          </p:cNvSpPr>
          <p:nvPr>
            <p:ph type="title"/>
          </p:nvPr>
        </p:nvSpPr>
        <p:spPr/>
        <p:txBody>
          <a:bodyPr/>
          <a:lstStyle/>
          <a:p>
            <a:r>
              <a:rPr lang="en-US" altLang="de-DE" dirty="0"/>
              <a:t>Properties of Relational Decompositions (7)</a:t>
            </a:r>
          </a:p>
        </p:txBody>
      </p:sp>
      <p:sp>
        <p:nvSpPr>
          <p:cNvPr id="776197" name="Rectangle 5"/>
          <p:cNvSpPr>
            <a:spLocks noGrp="1" noChangeArrowheads="1"/>
          </p:cNvSpPr>
          <p:nvPr>
            <p:ph type="body" idx="1"/>
          </p:nvPr>
        </p:nvSpPr>
        <p:spPr/>
        <p:txBody>
          <a:bodyPr/>
          <a:lstStyle/>
          <a:p>
            <a:pPr>
              <a:lnSpc>
                <a:spcPct val="80000"/>
              </a:lnSpc>
            </a:pPr>
            <a:r>
              <a:rPr lang="en-US" altLang="de-DE" sz="1600" b="1"/>
              <a:t>Lossless (Non-additive) Join Property of a Decomposition (cont.): </a:t>
            </a:r>
          </a:p>
          <a:p>
            <a:pPr>
              <a:lnSpc>
                <a:spcPct val="80000"/>
              </a:lnSpc>
            </a:pPr>
            <a:r>
              <a:rPr lang="en-US" altLang="de-DE" sz="1600" b="1"/>
              <a:t>Algorithm 16.3: Testing for Lossless Join Property </a:t>
            </a:r>
          </a:p>
          <a:p>
            <a:pPr>
              <a:lnSpc>
                <a:spcPct val="80000"/>
              </a:lnSpc>
              <a:buFont typeface="Wingdings" panose="05000000000000000000" pitchFamily="2" charset="2"/>
              <a:buNone/>
            </a:pPr>
            <a:r>
              <a:rPr lang="en-US" altLang="de-DE" sz="1600" b="1">
                <a:solidFill>
                  <a:srgbClr val="990033"/>
                </a:solidFill>
              </a:rPr>
              <a:t>4. </a:t>
            </a:r>
            <a:r>
              <a:rPr lang="en-US" altLang="de-DE" sz="1600"/>
              <a:t>Repeat the following loop until a complete loop execution results in no changes to S </a:t>
            </a:r>
          </a:p>
          <a:p>
            <a:pPr>
              <a:lnSpc>
                <a:spcPct val="80000"/>
              </a:lnSpc>
              <a:buFont typeface="Wingdings" panose="05000000000000000000" pitchFamily="2" charset="2"/>
              <a:buNone/>
            </a:pPr>
            <a:r>
              <a:rPr lang="en-US" altLang="de-DE" sz="1600"/>
              <a:t>	{for each functional dependency X </a:t>
            </a:r>
            <a:r>
              <a:rPr lang="en-US" altLang="de-DE" sz="1600">
                <a:sym typeface="Wingdings 3" panose="05040102010807070707" pitchFamily="18" charset="2"/>
              </a:rPr>
              <a:t></a:t>
            </a:r>
            <a:r>
              <a:rPr lang="en-US" altLang="de-DE" sz="1600"/>
              <a:t>Y in F </a:t>
            </a:r>
          </a:p>
          <a:p>
            <a:pPr>
              <a:lnSpc>
                <a:spcPct val="80000"/>
              </a:lnSpc>
              <a:buFont typeface="Wingdings" panose="05000000000000000000" pitchFamily="2" charset="2"/>
              <a:buNone/>
            </a:pPr>
            <a:r>
              <a:rPr lang="en-US" altLang="de-DE" sz="1600"/>
              <a:t>		{for all rows in S </a:t>
            </a:r>
            <a:r>
              <a:rPr lang="en-US" altLang="de-DE" sz="1600" i="1"/>
              <a:t>which have the same symbols</a:t>
            </a:r>
            <a:r>
              <a:rPr lang="en-US" altLang="de-DE" sz="1600"/>
              <a:t> in the columns corresponding to attributes in X</a:t>
            </a:r>
          </a:p>
          <a:p>
            <a:pPr>
              <a:lnSpc>
                <a:spcPct val="80000"/>
              </a:lnSpc>
              <a:buFont typeface="Wingdings" panose="05000000000000000000" pitchFamily="2" charset="2"/>
              <a:buNone/>
            </a:pPr>
            <a:r>
              <a:rPr lang="en-US" altLang="de-DE" sz="1600"/>
              <a:t>	     		{make the symbols in each column that correspond to an attribute in Y be the same in all these rows as follows:</a:t>
            </a:r>
          </a:p>
          <a:p>
            <a:pPr>
              <a:lnSpc>
                <a:spcPct val="80000"/>
              </a:lnSpc>
              <a:buFont typeface="Wingdings" panose="05000000000000000000" pitchFamily="2" charset="2"/>
              <a:buNone/>
            </a:pPr>
            <a:r>
              <a:rPr lang="en-US" altLang="de-DE" sz="1600"/>
              <a:t>				If any of the rows has an “a” symbol for the column, set the other rows to that </a:t>
            </a:r>
            <a:r>
              <a:rPr lang="en-US" altLang="de-DE" sz="1600" i="1"/>
              <a:t>same</a:t>
            </a:r>
            <a:r>
              <a:rPr lang="en-US" altLang="de-DE" sz="1600"/>
              <a:t> “a” symbol in the column.</a:t>
            </a:r>
          </a:p>
          <a:p>
            <a:pPr>
              <a:lnSpc>
                <a:spcPct val="80000"/>
              </a:lnSpc>
              <a:buFont typeface="Wingdings" panose="05000000000000000000" pitchFamily="2" charset="2"/>
              <a:buNone/>
            </a:pPr>
            <a:r>
              <a:rPr lang="en-US" altLang="de-DE" sz="1600"/>
              <a:t>				If no “a” symbol exists for the attribute in any of the rows, choose one of the “b” symbols that appear in one of the rows for the attribute and set the other rows to that same “b” symbol in the column ;};</a:t>
            </a:r>
          </a:p>
          <a:p>
            <a:pPr>
              <a:lnSpc>
                <a:spcPct val="80000"/>
              </a:lnSpc>
              <a:buFont typeface="Wingdings" panose="05000000000000000000" pitchFamily="2" charset="2"/>
              <a:buNone/>
            </a:pPr>
            <a:r>
              <a:rPr lang="en-US" altLang="de-DE" sz="1600"/>
              <a:t>		};</a:t>
            </a:r>
          </a:p>
          <a:p>
            <a:pPr>
              <a:lnSpc>
                <a:spcPct val="80000"/>
              </a:lnSpc>
              <a:buFont typeface="Wingdings" panose="05000000000000000000" pitchFamily="2" charset="2"/>
              <a:buNone/>
            </a:pPr>
            <a:r>
              <a:rPr lang="en-US" altLang="de-DE" sz="1600"/>
              <a:t>	};</a:t>
            </a:r>
          </a:p>
          <a:p>
            <a:pPr>
              <a:lnSpc>
                <a:spcPct val="80000"/>
              </a:lnSpc>
              <a:buFont typeface="Wingdings" panose="05000000000000000000" pitchFamily="2" charset="2"/>
              <a:buNone/>
            </a:pPr>
            <a:r>
              <a:rPr lang="en-US" altLang="de-DE" sz="1600" b="1">
                <a:solidFill>
                  <a:srgbClr val="990033"/>
                </a:solidFill>
              </a:rPr>
              <a:t>5. </a:t>
            </a:r>
            <a:r>
              <a:rPr lang="en-US" altLang="de-DE" sz="1600"/>
              <a:t>If a row is made up entirely of “a” symbols, then the decomposition has the lossless join property; otherwise it does not.</a:t>
            </a:r>
          </a:p>
          <a:p>
            <a:pPr>
              <a:lnSpc>
                <a:spcPct val="80000"/>
              </a:lnSpc>
            </a:pPr>
            <a:endParaRPr lang="en-US" altLang="de-DE" sz="1600"/>
          </a:p>
        </p:txBody>
      </p:sp>
      <p:sp>
        <p:nvSpPr>
          <p:cNvPr id="2" name="Foliennummernplatzhalter 1"/>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4098015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5" name="Rectangle 5"/>
          <p:cNvSpPr>
            <a:spLocks noGrp="1" noChangeArrowheads="1"/>
          </p:cNvSpPr>
          <p:nvPr>
            <p:ph type="title"/>
          </p:nvPr>
        </p:nvSpPr>
        <p:spPr>
          <a:xfrm>
            <a:off x="228600" y="303213"/>
            <a:ext cx="8382000" cy="611187"/>
          </a:xfrm>
        </p:spPr>
        <p:txBody>
          <a:bodyP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Properties of Relational Decompositions (8)</a:t>
            </a:r>
          </a:p>
        </p:txBody>
      </p:sp>
      <p:sp>
        <p:nvSpPr>
          <p:cNvPr id="778244" name="Rectangle 4"/>
          <p:cNvSpPr>
            <a:spLocks noChangeArrowheads="1"/>
          </p:cNvSpPr>
          <p:nvPr/>
        </p:nvSpPr>
        <p:spPr bwMode="auto">
          <a:xfrm flipH="1">
            <a:off x="762000" y="1066800"/>
            <a:ext cx="7467600" cy="1200150"/>
          </a:xfrm>
          <a:prstGeom prst="rect">
            <a:avLst/>
          </a:prstGeom>
          <a:solidFill>
            <a:srgbClr val="FFFF00"/>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de-DE">
                <a:solidFill>
                  <a:schemeClr val="tx2"/>
                </a:solidFill>
              </a:rPr>
              <a:t>Lossless (nonadditive) join test for </a:t>
            </a:r>
            <a:r>
              <a:rPr lang="en-US" altLang="de-DE" i="1">
                <a:solidFill>
                  <a:schemeClr val="tx2"/>
                </a:solidFill>
              </a:rPr>
              <a:t>n</a:t>
            </a:r>
            <a:r>
              <a:rPr lang="en-US" altLang="de-DE">
                <a:solidFill>
                  <a:schemeClr val="tx2"/>
                </a:solidFill>
              </a:rPr>
              <a:t>-ary decompositions. </a:t>
            </a:r>
            <a:br>
              <a:rPr lang="en-US" altLang="de-DE">
                <a:solidFill>
                  <a:schemeClr val="tx2"/>
                </a:solidFill>
              </a:rPr>
            </a:br>
            <a:r>
              <a:rPr lang="en-US" altLang="de-DE">
                <a:solidFill>
                  <a:schemeClr val="tx2"/>
                </a:solidFill>
              </a:rPr>
              <a:t>(a) Case 1: Decomposition of EMP_PROJ into EMP_PROJ1 and EMP_LOCS fails test.</a:t>
            </a:r>
          </a:p>
          <a:p>
            <a:r>
              <a:rPr lang="en-US" altLang="de-DE">
                <a:solidFill>
                  <a:schemeClr val="tx2"/>
                </a:solidFill>
              </a:rPr>
              <a:t>(b) A decomposition of EMP_PROJ that has the lossless join property.</a:t>
            </a:r>
          </a:p>
        </p:txBody>
      </p:sp>
      <p:pic>
        <p:nvPicPr>
          <p:cNvPr id="778246" name="Picture 6"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863" y="2266950"/>
            <a:ext cx="8186737" cy="383540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3351156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ChangeArrowheads="1"/>
          </p:cNvSpPr>
          <p:nvPr>
            <p:ph type="title"/>
          </p:nvPr>
        </p:nvSpPr>
        <p:spPr>
          <a:xfrm>
            <a:off x="0" y="0"/>
            <a:ext cx="8712200" cy="922338"/>
          </a:xfrm>
        </p:spPr>
        <p:txBody>
          <a:bodyPr/>
          <a:lstStyle/>
          <a:p>
            <a:r>
              <a:rPr lang="en-US" altLang="de-DE" sz="2800" dirty="0">
                <a:cs typeface="Times New Roman" panose="02020603050405020304" pitchFamily="18" charset="0"/>
              </a:rPr>
              <a:t>Properties of Relational Decompositions </a:t>
            </a:r>
            <a:r>
              <a:rPr lang="en-US" altLang="de-DE" sz="2800" dirty="0" smtClean="0">
                <a:cs typeface="Times New Roman" panose="02020603050405020304" pitchFamily="18" charset="0"/>
              </a:rPr>
              <a:t>(9)</a:t>
            </a:r>
            <a:r>
              <a:rPr lang="en-US" altLang="de-DE" sz="2800" dirty="0">
                <a:cs typeface="Times New Roman" panose="02020603050405020304" pitchFamily="18" charset="0"/>
              </a:rPr>
              <a:t/>
            </a:r>
            <a:br>
              <a:rPr lang="en-US" altLang="de-DE" sz="2800" dirty="0">
                <a:cs typeface="Times New Roman" panose="02020603050405020304" pitchFamily="18" charset="0"/>
              </a:rPr>
            </a:br>
            <a:endParaRPr lang="en-US" altLang="de-DE" sz="2800" dirty="0"/>
          </a:p>
        </p:txBody>
      </p:sp>
      <p:sp>
        <p:nvSpPr>
          <p:cNvPr id="780292" name="Text Box 4"/>
          <p:cNvSpPr txBox="1">
            <a:spLocks noChangeArrowheads="1"/>
          </p:cNvSpPr>
          <p:nvPr/>
        </p:nvSpPr>
        <p:spPr bwMode="auto">
          <a:xfrm>
            <a:off x="152400" y="509588"/>
            <a:ext cx="5638800" cy="1200150"/>
          </a:xfrm>
          <a:prstGeom prst="rect">
            <a:avLst/>
          </a:prstGeom>
          <a:solidFill>
            <a:srgbClr val="FFFF00"/>
          </a:solidFill>
          <a:ln w="9525" algn="ctr">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de-DE">
                <a:solidFill>
                  <a:schemeClr val="tx2"/>
                </a:solidFill>
              </a:rPr>
              <a:t>Lossless (nonadditive) join test for n-ary decompositions. </a:t>
            </a:r>
            <a:br>
              <a:rPr lang="en-US" altLang="de-DE">
                <a:solidFill>
                  <a:schemeClr val="tx2"/>
                </a:solidFill>
              </a:rPr>
            </a:br>
            <a:r>
              <a:rPr lang="en-US" altLang="de-DE">
                <a:solidFill>
                  <a:schemeClr val="tx2"/>
                </a:solidFill>
              </a:rPr>
              <a:t>(c) Case 2: Decomposition of EMP_PROJ into EMP, PROJECT, and WORKS_ON satisfies test.</a:t>
            </a:r>
          </a:p>
        </p:txBody>
      </p:sp>
      <p:pic>
        <p:nvPicPr>
          <p:cNvPr id="780294" name="Picture 6"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1762125"/>
            <a:ext cx="7467600" cy="479107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725614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40" name="Rectangle 4"/>
          <p:cNvSpPr>
            <a:spLocks noGrp="1" noChangeArrowheads="1"/>
          </p:cNvSpPr>
          <p:nvPr>
            <p:ph type="title"/>
          </p:nvPr>
        </p:nvSpPr>
        <p:spPr/>
        <p:txBody>
          <a:bodyPr/>
          <a:lstStyle/>
          <a:p>
            <a:r>
              <a:rPr lang="en-US" altLang="de-DE" dirty="0"/>
              <a:t>Properties of Relational Decompositions </a:t>
            </a:r>
            <a:r>
              <a:rPr lang="en-US" altLang="de-DE" dirty="0" smtClean="0"/>
              <a:t>(10)</a:t>
            </a:r>
            <a:endParaRPr lang="en-US" altLang="de-DE" dirty="0"/>
          </a:p>
        </p:txBody>
      </p:sp>
      <p:sp>
        <p:nvSpPr>
          <p:cNvPr id="782341" name="Rectangle 5"/>
          <p:cNvSpPr>
            <a:spLocks noGrp="1" noChangeArrowheads="1"/>
          </p:cNvSpPr>
          <p:nvPr>
            <p:ph type="body" idx="1"/>
          </p:nvPr>
        </p:nvSpPr>
        <p:spPr/>
        <p:txBody>
          <a:bodyPr/>
          <a:lstStyle/>
          <a:p>
            <a:pPr>
              <a:lnSpc>
                <a:spcPct val="90000"/>
              </a:lnSpc>
            </a:pPr>
            <a:r>
              <a:rPr lang="en-US" altLang="de-DE" b="1"/>
              <a:t>Testing Binary Decompositions for Lossless Join Property</a:t>
            </a:r>
          </a:p>
          <a:p>
            <a:pPr lvl="1">
              <a:lnSpc>
                <a:spcPct val="90000"/>
              </a:lnSpc>
            </a:pPr>
            <a:r>
              <a:rPr lang="en-US" altLang="de-DE" b="1"/>
              <a:t>Binary Decomposition:</a:t>
            </a:r>
            <a:r>
              <a:rPr lang="en-US" altLang="de-DE"/>
              <a:t> Decomposition of a relation R into two relations. </a:t>
            </a:r>
          </a:p>
          <a:p>
            <a:pPr lvl="1">
              <a:lnSpc>
                <a:spcPct val="90000"/>
              </a:lnSpc>
            </a:pPr>
            <a:r>
              <a:rPr lang="en-US" altLang="de-DE" b="1"/>
              <a:t>PROPERTY LJ1 (lossless join test for binary decompositions):</a:t>
            </a:r>
            <a:r>
              <a:rPr lang="en-US" altLang="de-DE"/>
              <a:t> A decomposition D = {R1, R2} of R has the lossless join property with respect to a set of functional dependencies F on R </a:t>
            </a:r>
            <a:r>
              <a:rPr lang="en-US" altLang="de-DE" i="1"/>
              <a:t>if and only if</a:t>
            </a:r>
            <a:r>
              <a:rPr lang="en-US" altLang="de-DE"/>
              <a:t> either</a:t>
            </a:r>
          </a:p>
          <a:p>
            <a:pPr lvl="2">
              <a:lnSpc>
                <a:spcPct val="90000"/>
              </a:lnSpc>
            </a:pPr>
            <a:r>
              <a:rPr lang="en-US" altLang="de-DE"/>
              <a:t>The f.d. ((R1 </a:t>
            </a:r>
            <a:r>
              <a:rPr lang="en-US" altLang="de-DE">
                <a:ea typeface="ヒラギノ角ゴ Pro W3" pitchFamily="1" charset="-128"/>
              </a:rPr>
              <a:t>∩</a:t>
            </a:r>
            <a:r>
              <a:rPr lang="en-US" altLang="de-DE"/>
              <a:t> R2) </a:t>
            </a:r>
            <a:r>
              <a:rPr lang="en-US" altLang="de-DE">
                <a:sym typeface="Wingdings 3" panose="05040102010807070707" pitchFamily="18" charset="2"/>
              </a:rPr>
              <a:t></a:t>
            </a:r>
            <a:r>
              <a:rPr lang="en-US" altLang="de-DE"/>
              <a:t> (R1- R2)) is in F</a:t>
            </a:r>
            <a:r>
              <a:rPr lang="en-US" altLang="de-DE" baseline="30000"/>
              <a:t>+</a:t>
            </a:r>
            <a:r>
              <a:rPr lang="en-US" altLang="de-DE"/>
              <a:t>, or</a:t>
            </a:r>
          </a:p>
          <a:p>
            <a:pPr lvl="2">
              <a:lnSpc>
                <a:spcPct val="90000"/>
              </a:lnSpc>
            </a:pPr>
            <a:r>
              <a:rPr lang="en-US" altLang="de-DE"/>
              <a:t>The f.d. ((R1 </a:t>
            </a:r>
            <a:r>
              <a:rPr lang="en-US" altLang="de-DE">
                <a:ea typeface="ヒラギノ角ゴ Pro W3" pitchFamily="1" charset="-128"/>
              </a:rPr>
              <a:t>∩</a:t>
            </a:r>
            <a:r>
              <a:rPr lang="en-US" altLang="de-DE"/>
              <a:t> R2) </a:t>
            </a:r>
            <a:r>
              <a:rPr lang="en-US" altLang="de-DE">
                <a:sym typeface="Wingdings 3" panose="05040102010807070707" pitchFamily="18" charset="2"/>
              </a:rPr>
              <a:t></a:t>
            </a:r>
            <a:r>
              <a:rPr lang="en-US" altLang="de-DE"/>
              <a:t> (R2 - R1)) is in F</a:t>
            </a:r>
            <a:r>
              <a:rPr lang="en-US" altLang="de-DE" baseline="30000"/>
              <a:t>+</a:t>
            </a:r>
            <a:r>
              <a:rPr lang="en-US" altLang="de-DE"/>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3731316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8" name="Rectangle 4"/>
          <p:cNvSpPr>
            <a:spLocks noGrp="1" noChangeArrowheads="1"/>
          </p:cNvSpPr>
          <p:nvPr>
            <p:ph type="title"/>
          </p:nvPr>
        </p:nvSpPr>
        <p:spPr/>
        <p:txBody>
          <a:bodyPr/>
          <a:lstStyle/>
          <a:p>
            <a:r>
              <a:rPr lang="en-US" altLang="de-DE" dirty="0"/>
              <a:t>Properties of Relational Decompositions (</a:t>
            </a:r>
            <a:r>
              <a:rPr lang="en-US" altLang="de-DE" dirty="0" smtClean="0"/>
              <a:t>11)</a:t>
            </a:r>
            <a:endParaRPr lang="en-US" altLang="de-DE" dirty="0"/>
          </a:p>
        </p:txBody>
      </p:sp>
      <p:sp>
        <p:nvSpPr>
          <p:cNvPr id="784389" name="Rectangle 5"/>
          <p:cNvSpPr>
            <a:spLocks noGrp="1" noChangeArrowheads="1"/>
          </p:cNvSpPr>
          <p:nvPr>
            <p:ph type="body" idx="1"/>
          </p:nvPr>
        </p:nvSpPr>
        <p:spPr/>
        <p:txBody>
          <a:bodyPr/>
          <a:lstStyle/>
          <a:p>
            <a:r>
              <a:rPr lang="en-US" altLang="de-DE" b="1"/>
              <a:t>Successive Lossless Join Decomposition: </a:t>
            </a:r>
          </a:p>
          <a:p>
            <a:pPr lvl="1"/>
            <a:r>
              <a:rPr lang="en-US" altLang="de-DE" b="1"/>
              <a:t>Claim 2 (Preservation of non-additivity in successive decompositions): </a:t>
            </a:r>
          </a:p>
          <a:p>
            <a:pPr lvl="2"/>
            <a:r>
              <a:rPr lang="en-US" altLang="de-DE"/>
              <a:t>If a decomposition D = {R1, R2, ..., Rm} of R has the lossless (non-additive) join property with respect to a set of functional dependencies F on R, </a:t>
            </a:r>
          </a:p>
          <a:p>
            <a:pPr lvl="2"/>
            <a:r>
              <a:rPr lang="en-US" altLang="de-DE"/>
              <a:t>and if a decomposition Di = {Q1, Q2, ..., Qk} of Ri has the lossless (non-additive) join property with respect to the projection of F on Ri,</a:t>
            </a:r>
          </a:p>
          <a:p>
            <a:pPr lvl="3"/>
            <a:r>
              <a:rPr lang="en-US" altLang="de-DE"/>
              <a:t>then the decomposition D2 = {R1, R2, ..., Ri-1, Q1, Q2, ..., Qk, Ri+1, ..., Rm} of R has the non-additive join property with respect to F.</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1881435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6" name="Rectangle 4"/>
          <p:cNvSpPr>
            <a:spLocks noGrp="1" noChangeArrowheads="1"/>
          </p:cNvSpPr>
          <p:nvPr>
            <p:ph type="title"/>
          </p:nvPr>
        </p:nvSpPr>
        <p:spPr/>
        <p:txBody>
          <a:bodyPr>
            <a:normAutofit fontScale="90000"/>
          </a:bodyPr>
          <a:lstStyle/>
          <a:p>
            <a:r>
              <a:rPr lang="en-US" altLang="de-DE"/>
              <a:t>2. Algorithms for Relational Database Schema Design (1)</a:t>
            </a:r>
          </a:p>
        </p:txBody>
      </p:sp>
      <p:sp>
        <p:nvSpPr>
          <p:cNvPr id="786437" name="Rectangle 5"/>
          <p:cNvSpPr>
            <a:spLocks noGrp="1" noChangeArrowheads="1"/>
          </p:cNvSpPr>
          <p:nvPr>
            <p:ph type="body" idx="1"/>
          </p:nvPr>
        </p:nvSpPr>
        <p:spPr/>
        <p:txBody>
          <a:bodyPr/>
          <a:lstStyle/>
          <a:p>
            <a:pPr>
              <a:lnSpc>
                <a:spcPct val="80000"/>
              </a:lnSpc>
            </a:pPr>
            <a:r>
              <a:rPr lang="en-US" altLang="de-DE" sz="2000" b="1"/>
              <a:t>Algorithm 16.4: Relational Synthesis into 3NF with Dependency Preservation (Relational Synthesis Algorithm) </a:t>
            </a:r>
          </a:p>
          <a:p>
            <a:pPr lvl="1">
              <a:lnSpc>
                <a:spcPct val="80000"/>
              </a:lnSpc>
            </a:pPr>
            <a:r>
              <a:rPr lang="en-US" altLang="de-DE" sz="2000" b="1"/>
              <a:t>Input: A universal relation R and a set of functional dependencies F on the attributes of R.</a:t>
            </a:r>
          </a:p>
          <a:p>
            <a:pPr>
              <a:lnSpc>
                <a:spcPct val="80000"/>
              </a:lnSpc>
              <a:buFont typeface="Wingdings" panose="05000000000000000000" pitchFamily="2" charset="2"/>
              <a:buNone/>
            </a:pPr>
            <a:r>
              <a:rPr lang="en-US" altLang="de-DE" sz="2000" b="1">
                <a:solidFill>
                  <a:srgbClr val="800000"/>
                </a:solidFill>
              </a:rPr>
              <a:t>1.</a:t>
            </a:r>
            <a:r>
              <a:rPr lang="en-US" altLang="de-DE" sz="2000" b="1"/>
              <a:t> </a:t>
            </a:r>
            <a:r>
              <a:rPr lang="en-US" altLang="de-DE" sz="2000"/>
              <a:t>Find a minimal cover G for F (use Algorithm 16.2);</a:t>
            </a:r>
          </a:p>
          <a:p>
            <a:pPr>
              <a:lnSpc>
                <a:spcPct val="80000"/>
              </a:lnSpc>
              <a:buFont typeface="Wingdings" panose="05000000000000000000" pitchFamily="2" charset="2"/>
              <a:buNone/>
            </a:pPr>
            <a:r>
              <a:rPr lang="en-US" altLang="de-DE" sz="2000" b="1">
                <a:solidFill>
                  <a:srgbClr val="800000"/>
                </a:solidFill>
              </a:rPr>
              <a:t>2.</a:t>
            </a:r>
            <a:r>
              <a:rPr lang="en-US" altLang="de-DE" sz="2000" b="1"/>
              <a:t> </a:t>
            </a:r>
            <a:r>
              <a:rPr lang="en-US" altLang="de-DE" sz="2000"/>
              <a:t>For each left-hand-side X of a functional dependency that appears in G, </a:t>
            </a:r>
          </a:p>
          <a:p>
            <a:pPr>
              <a:lnSpc>
                <a:spcPct val="80000"/>
              </a:lnSpc>
              <a:buFont typeface="Wingdings" panose="05000000000000000000" pitchFamily="2" charset="2"/>
              <a:buNone/>
            </a:pPr>
            <a:r>
              <a:rPr lang="en-US" altLang="de-DE" sz="2000"/>
              <a:t>		create a relation schema in D with attributes {X </a:t>
            </a:r>
            <a:r>
              <a:rPr lang="en-US" altLang="de-DE" sz="2000">
                <a:latin typeface="Lucida Grande" pitchFamily="1" charset="0"/>
              </a:rPr>
              <a:t>υ</a:t>
            </a:r>
            <a:r>
              <a:rPr lang="en-US" altLang="de-DE" sz="2000"/>
              <a:t> {A1} </a:t>
            </a:r>
            <a:r>
              <a:rPr lang="en-US" altLang="de-DE" sz="2000">
                <a:latin typeface="Lucida Grande" pitchFamily="1" charset="0"/>
              </a:rPr>
              <a:t>υ</a:t>
            </a:r>
            <a:r>
              <a:rPr lang="en-US" altLang="de-DE" sz="2000"/>
              <a:t> {A2} ... </a:t>
            </a:r>
            <a:r>
              <a:rPr lang="en-US" altLang="de-DE" sz="2000">
                <a:latin typeface="Lucida Grande" pitchFamily="1" charset="0"/>
              </a:rPr>
              <a:t>υ</a:t>
            </a:r>
            <a:r>
              <a:rPr lang="en-US" altLang="de-DE" sz="2000"/>
              <a:t> {Ak}}, </a:t>
            </a:r>
          </a:p>
          <a:p>
            <a:pPr>
              <a:lnSpc>
                <a:spcPct val="80000"/>
              </a:lnSpc>
              <a:buFont typeface="Wingdings" panose="05000000000000000000" pitchFamily="2" charset="2"/>
              <a:buNone/>
            </a:pPr>
            <a:r>
              <a:rPr lang="en-US" altLang="de-DE" sz="2000"/>
              <a:t>		where X </a:t>
            </a:r>
            <a:r>
              <a:rPr lang="en-US" altLang="de-DE" sz="2000">
                <a:sym typeface="Wingdings 3" panose="05040102010807070707" pitchFamily="18" charset="2"/>
              </a:rPr>
              <a:t></a:t>
            </a:r>
            <a:r>
              <a:rPr lang="en-US" altLang="de-DE" sz="2000"/>
              <a:t> A1, X </a:t>
            </a:r>
            <a:r>
              <a:rPr lang="en-US" altLang="de-DE" sz="2000">
                <a:sym typeface="Wingdings 3" panose="05040102010807070707" pitchFamily="18" charset="2"/>
              </a:rPr>
              <a:t></a:t>
            </a:r>
            <a:r>
              <a:rPr lang="en-US" altLang="de-DE" sz="2000"/>
              <a:t> A2, ..., X </a:t>
            </a:r>
            <a:r>
              <a:rPr lang="en-US" altLang="de-DE" sz="2000">
                <a:sym typeface="Wingdings 3" panose="05040102010807070707" pitchFamily="18" charset="2"/>
              </a:rPr>
              <a:t></a:t>
            </a:r>
            <a:r>
              <a:rPr lang="en-US" altLang="de-DE" sz="2000"/>
              <a:t> Ak are the only dependencies in G with X as left-hand-side (X is the key of this relation) ;</a:t>
            </a:r>
          </a:p>
          <a:p>
            <a:pPr>
              <a:lnSpc>
                <a:spcPct val="80000"/>
              </a:lnSpc>
              <a:buFont typeface="Wingdings" panose="05000000000000000000" pitchFamily="2" charset="2"/>
              <a:buNone/>
            </a:pPr>
            <a:r>
              <a:rPr lang="en-US" altLang="de-DE" sz="2000" b="1">
                <a:solidFill>
                  <a:srgbClr val="800000"/>
                </a:solidFill>
              </a:rPr>
              <a:t>3.</a:t>
            </a:r>
            <a:r>
              <a:rPr lang="en-US" altLang="de-DE" sz="2000" b="1"/>
              <a:t> </a:t>
            </a:r>
            <a:r>
              <a:rPr lang="en-US" altLang="de-DE" sz="2000"/>
              <a:t>Place any remaining attributes (that have not been placed in any relation) in a single relation schema to ensure the attribute preservation property. </a:t>
            </a:r>
          </a:p>
          <a:p>
            <a:pPr lvl="1">
              <a:lnSpc>
                <a:spcPct val="80000"/>
              </a:lnSpc>
            </a:pPr>
            <a:r>
              <a:rPr lang="en-US" altLang="de-DE" sz="2000" b="1"/>
              <a:t>Claim 3: Every relation schema created by Algorithm 16.4 is in 3NF.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2164235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4" name="Rectangle 4"/>
          <p:cNvSpPr>
            <a:spLocks noGrp="1" noChangeArrowheads="1"/>
          </p:cNvSpPr>
          <p:nvPr>
            <p:ph type="title"/>
          </p:nvPr>
        </p:nvSpPr>
        <p:spPr/>
        <p:txBody>
          <a:bodyPr>
            <a:normAutofit fontScale="90000"/>
          </a:bodyPr>
          <a:lstStyle/>
          <a:p>
            <a:r>
              <a:rPr lang="en-US" altLang="de-DE"/>
              <a:t>Algorithms for Relational Database Schema Design (2)</a:t>
            </a:r>
          </a:p>
        </p:txBody>
      </p:sp>
      <p:sp>
        <p:nvSpPr>
          <p:cNvPr id="788485" name="Rectangle 5"/>
          <p:cNvSpPr>
            <a:spLocks noGrp="1" noChangeArrowheads="1"/>
          </p:cNvSpPr>
          <p:nvPr>
            <p:ph type="body" idx="1"/>
          </p:nvPr>
        </p:nvSpPr>
        <p:spPr/>
        <p:txBody>
          <a:bodyPr/>
          <a:lstStyle/>
          <a:p>
            <a:pPr>
              <a:lnSpc>
                <a:spcPct val="90000"/>
              </a:lnSpc>
            </a:pPr>
            <a:r>
              <a:rPr lang="en-US" altLang="de-DE" sz="2000" b="1"/>
              <a:t>Algorithm 16.5: Relational Decomposition into BCNF with Lossless (non-additive) join property</a:t>
            </a:r>
          </a:p>
          <a:p>
            <a:pPr lvl="1">
              <a:lnSpc>
                <a:spcPct val="90000"/>
              </a:lnSpc>
            </a:pPr>
            <a:r>
              <a:rPr lang="en-US" altLang="de-DE" sz="2000" b="1"/>
              <a:t>Input: A universal relation R and a set of functional dependencies F on the attributes of R.</a:t>
            </a:r>
          </a:p>
          <a:p>
            <a:pPr>
              <a:lnSpc>
                <a:spcPct val="90000"/>
              </a:lnSpc>
              <a:buFont typeface="Wingdings" panose="05000000000000000000" pitchFamily="2" charset="2"/>
              <a:buNone/>
            </a:pPr>
            <a:r>
              <a:rPr lang="en-US" altLang="de-DE" sz="2000" b="1">
                <a:solidFill>
                  <a:srgbClr val="800000"/>
                </a:solidFill>
              </a:rPr>
              <a:t>1.</a:t>
            </a:r>
            <a:r>
              <a:rPr lang="en-US" altLang="de-DE" sz="2000" b="1"/>
              <a:t> </a:t>
            </a:r>
            <a:r>
              <a:rPr lang="en-US" altLang="de-DE" sz="2000"/>
              <a:t>Set D := {R};</a:t>
            </a:r>
          </a:p>
          <a:p>
            <a:pPr>
              <a:lnSpc>
                <a:spcPct val="90000"/>
              </a:lnSpc>
              <a:buFont typeface="Wingdings" panose="05000000000000000000" pitchFamily="2" charset="2"/>
              <a:buNone/>
            </a:pPr>
            <a:r>
              <a:rPr lang="en-US" altLang="de-DE" sz="2000" b="1">
                <a:solidFill>
                  <a:srgbClr val="800000"/>
                </a:solidFill>
              </a:rPr>
              <a:t>2.</a:t>
            </a:r>
            <a:r>
              <a:rPr lang="en-US" altLang="de-DE" sz="2000" b="1"/>
              <a:t> </a:t>
            </a:r>
            <a:r>
              <a:rPr lang="en-US" altLang="de-DE" sz="2000"/>
              <a:t>While there is a relation schema Q in D that is not in BCNF </a:t>
            </a:r>
          </a:p>
          <a:p>
            <a:pPr>
              <a:lnSpc>
                <a:spcPct val="90000"/>
              </a:lnSpc>
              <a:buFont typeface="Wingdings" panose="05000000000000000000" pitchFamily="2" charset="2"/>
              <a:buNone/>
            </a:pPr>
            <a:r>
              <a:rPr lang="en-US" altLang="de-DE" sz="2000"/>
              <a:t>	do {</a:t>
            </a:r>
          </a:p>
          <a:p>
            <a:pPr>
              <a:lnSpc>
                <a:spcPct val="90000"/>
              </a:lnSpc>
              <a:buFont typeface="Wingdings" panose="05000000000000000000" pitchFamily="2" charset="2"/>
              <a:buNone/>
            </a:pPr>
            <a:r>
              <a:rPr lang="en-US" altLang="de-DE" sz="2000"/>
              <a:t>		choose a relation schema Q in D that is not in BCNF;</a:t>
            </a:r>
          </a:p>
          <a:p>
            <a:pPr>
              <a:lnSpc>
                <a:spcPct val="90000"/>
              </a:lnSpc>
              <a:buFont typeface="Wingdings" panose="05000000000000000000" pitchFamily="2" charset="2"/>
              <a:buNone/>
            </a:pPr>
            <a:r>
              <a:rPr lang="en-US" altLang="de-DE" sz="2000"/>
              <a:t>		find a functional dependency X </a:t>
            </a:r>
            <a:r>
              <a:rPr lang="en-US" altLang="de-DE" sz="2000">
                <a:sym typeface="Wingdings 3" panose="05040102010807070707" pitchFamily="18" charset="2"/>
              </a:rPr>
              <a:t></a:t>
            </a:r>
            <a:r>
              <a:rPr lang="en-US" altLang="de-DE" sz="2000"/>
              <a:t> Y in Q that violates BCNF;</a:t>
            </a:r>
          </a:p>
          <a:p>
            <a:pPr>
              <a:lnSpc>
                <a:spcPct val="90000"/>
              </a:lnSpc>
              <a:buFont typeface="Wingdings" panose="05000000000000000000" pitchFamily="2" charset="2"/>
              <a:buNone/>
            </a:pPr>
            <a:r>
              <a:rPr lang="en-US" altLang="de-DE" sz="2000"/>
              <a:t>		replace Q in D by two relation schemas (Q - Y) and (X </a:t>
            </a:r>
            <a:r>
              <a:rPr lang="en-US" altLang="de-DE" sz="2000">
                <a:latin typeface="Lucida Grande" pitchFamily="1" charset="0"/>
              </a:rPr>
              <a:t>υ</a:t>
            </a:r>
            <a:r>
              <a:rPr lang="en-US" altLang="de-DE" sz="2000"/>
              <a:t> Y);</a:t>
            </a:r>
          </a:p>
          <a:p>
            <a:pPr>
              <a:lnSpc>
                <a:spcPct val="90000"/>
              </a:lnSpc>
              <a:buFont typeface="Wingdings" panose="05000000000000000000" pitchFamily="2" charset="2"/>
              <a:buNone/>
            </a:pPr>
            <a:r>
              <a:rPr lang="en-US" altLang="de-DE" sz="2000"/>
              <a:t>	}; </a:t>
            </a:r>
          </a:p>
          <a:p>
            <a:pPr>
              <a:lnSpc>
                <a:spcPct val="90000"/>
              </a:lnSpc>
              <a:buFont typeface="Wingdings" panose="05000000000000000000" pitchFamily="2" charset="2"/>
              <a:buNone/>
            </a:pPr>
            <a:endParaRPr lang="en-US" altLang="de-DE" sz="2000"/>
          </a:p>
          <a:p>
            <a:pPr>
              <a:lnSpc>
                <a:spcPct val="90000"/>
              </a:lnSpc>
              <a:buFont typeface="Wingdings" panose="05000000000000000000" pitchFamily="2" charset="2"/>
              <a:buNone/>
            </a:pPr>
            <a:r>
              <a:rPr lang="en-US" altLang="de-DE" sz="2000" i="1"/>
              <a:t>Assumption: No null values are allowed for the join attributes.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1346382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2" name="Rectangle 4"/>
          <p:cNvSpPr>
            <a:spLocks noGrp="1" noChangeArrowheads="1"/>
          </p:cNvSpPr>
          <p:nvPr>
            <p:ph type="title"/>
          </p:nvPr>
        </p:nvSpPr>
        <p:spPr/>
        <p:txBody>
          <a:bodyPr>
            <a:normAutofit fontScale="90000"/>
          </a:bodyPr>
          <a:lstStyle/>
          <a:p>
            <a:r>
              <a:rPr lang="en-US" altLang="de-DE"/>
              <a:t>Algorithms for Relational Database Schema Design (3)</a:t>
            </a:r>
          </a:p>
        </p:txBody>
      </p:sp>
      <p:sp>
        <p:nvSpPr>
          <p:cNvPr id="790533" name="Rectangle 5"/>
          <p:cNvSpPr>
            <a:spLocks noGrp="1" noChangeArrowheads="1"/>
          </p:cNvSpPr>
          <p:nvPr>
            <p:ph type="body" idx="1"/>
          </p:nvPr>
        </p:nvSpPr>
        <p:spPr/>
        <p:txBody>
          <a:bodyPr/>
          <a:lstStyle/>
          <a:p>
            <a:pPr>
              <a:lnSpc>
                <a:spcPct val="90000"/>
              </a:lnSpc>
            </a:pPr>
            <a:r>
              <a:rPr lang="en-US" altLang="de-DE" sz="2000" b="1"/>
              <a:t>Algorithm 16.6 Relational Synthesis into 3NF with Dependency Preservation and Lossless (Non-Additive) Join Property</a:t>
            </a:r>
          </a:p>
          <a:p>
            <a:pPr lvl="1">
              <a:lnSpc>
                <a:spcPct val="90000"/>
              </a:lnSpc>
            </a:pPr>
            <a:r>
              <a:rPr lang="en-US" altLang="de-DE" sz="2000" b="1"/>
              <a:t>Input: A universal relation R and a set of functional dependencies F on the attributes of R.</a:t>
            </a:r>
          </a:p>
          <a:p>
            <a:pPr>
              <a:lnSpc>
                <a:spcPct val="90000"/>
              </a:lnSpc>
              <a:buFont typeface="Wingdings" panose="05000000000000000000" pitchFamily="2" charset="2"/>
              <a:buNone/>
            </a:pPr>
            <a:r>
              <a:rPr lang="en-US" altLang="de-DE" sz="2000" b="1">
                <a:solidFill>
                  <a:srgbClr val="800000"/>
                </a:solidFill>
              </a:rPr>
              <a:t>1.</a:t>
            </a:r>
            <a:r>
              <a:rPr lang="en-US" altLang="de-DE" sz="2000" b="1"/>
              <a:t> </a:t>
            </a:r>
            <a:r>
              <a:rPr lang="en-US" altLang="de-DE" sz="2000"/>
              <a:t>Find a minimal cover G for F (Use Algorithm 16.2).</a:t>
            </a:r>
          </a:p>
          <a:p>
            <a:pPr>
              <a:lnSpc>
                <a:spcPct val="90000"/>
              </a:lnSpc>
              <a:buFont typeface="Wingdings" panose="05000000000000000000" pitchFamily="2" charset="2"/>
              <a:buNone/>
            </a:pPr>
            <a:r>
              <a:rPr lang="en-US" altLang="de-DE" sz="2000" b="1">
                <a:solidFill>
                  <a:srgbClr val="800000"/>
                </a:solidFill>
              </a:rPr>
              <a:t>2.</a:t>
            </a:r>
            <a:r>
              <a:rPr lang="en-US" altLang="de-DE" sz="2000" b="1"/>
              <a:t> </a:t>
            </a:r>
            <a:r>
              <a:rPr lang="en-US" altLang="de-DE" sz="2000"/>
              <a:t>For each left-hand-side X of a functional dependency that appears in G,</a:t>
            </a:r>
          </a:p>
          <a:p>
            <a:pPr>
              <a:lnSpc>
                <a:spcPct val="90000"/>
              </a:lnSpc>
              <a:buFont typeface="Wingdings" panose="05000000000000000000" pitchFamily="2" charset="2"/>
              <a:buNone/>
            </a:pPr>
            <a:r>
              <a:rPr lang="en-US" altLang="de-DE" sz="2000"/>
              <a:t>		create a relation schema in D with attributes {X </a:t>
            </a:r>
            <a:r>
              <a:rPr lang="en-US" altLang="de-DE" sz="2000">
                <a:latin typeface="Lucida Grande" pitchFamily="1" charset="0"/>
              </a:rPr>
              <a:t>υ</a:t>
            </a:r>
            <a:r>
              <a:rPr lang="en-US" altLang="de-DE" sz="2000"/>
              <a:t> {A1} </a:t>
            </a:r>
            <a:r>
              <a:rPr lang="en-US" altLang="de-DE" sz="2000">
                <a:latin typeface="Lucida Grande" pitchFamily="1" charset="0"/>
              </a:rPr>
              <a:t>υ</a:t>
            </a:r>
            <a:r>
              <a:rPr lang="en-US" altLang="de-DE" sz="2000"/>
              <a:t> {A2} ... </a:t>
            </a:r>
            <a:r>
              <a:rPr lang="en-US" altLang="de-DE" sz="2000">
                <a:latin typeface="Lucida Grande" pitchFamily="1" charset="0"/>
              </a:rPr>
              <a:t>υ</a:t>
            </a:r>
            <a:r>
              <a:rPr lang="en-US" altLang="de-DE" sz="2000"/>
              <a:t> {Ak}}, </a:t>
            </a:r>
          </a:p>
          <a:p>
            <a:pPr>
              <a:lnSpc>
                <a:spcPct val="90000"/>
              </a:lnSpc>
              <a:buFont typeface="Wingdings" panose="05000000000000000000" pitchFamily="2" charset="2"/>
              <a:buNone/>
            </a:pPr>
            <a:r>
              <a:rPr lang="en-US" altLang="de-DE" sz="2000"/>
              <a:t>		where X </a:t>
            </a:r>
            <a:r>
              <a:rPr lang="en-US" altLang="de-DE" sz="2000">
                <a:sym typeface="Wingdings 3" panose="05040102010807070707" pitchFamily="18" charset="2"/>
              </a:rPr>
              <a:t></a:t>
            </a:r>
            <a:r>
              <a:rPr lang="en-US" altLang="de-DE" sz="2000"/>
              <a:t> A1, X </a:t>
            </a:r>
            <a:r>
              <a:rPr lang="en-US" altLang="de-DE" sz="2000">
                <a:sym typeface="Wingdings 3" panose="05040102010807070707" pitchFamily="18" charset="2"/>
              </a:rPr>
              <a:t></a:t>
            </a:r>
            <a:r>
              <a:rPr lang="en-US" altLang="de-DE" sz="2000"/>
              <a:t> A2, ..., X </a:t>
            </a:r>
            <a:r>
              <a:rPr lang="en-US" altLang="de-DE" sz="2000">
                <a:sym typeface="Wingdings 3" panose="05040102010807070707" pitchFamily="18" charset="2"/>
              </a:rPr>
              <a:t>–&gt;</a:t>
            </a:r>
            <a:r>
              <a:rPr lang="en-US" altLang="de-DE" sz="2000"/>
              <a:t>Ak are the only dependencies in G with X as left-hand-side (X is the key of this relation).</a:t>
            </a:r>
          </a:p>
          <a:p>
            <a:pPr>
              <a:lnSpc>
                <a:spcPct val="90000"/>
              </a:lnSpc>
              <a:buFont typeface="Wingdings" panose="05000000000000000000" pitchFamily="2" charset="2"/>
              <a:buNone/>
            </a:pPr>
            <a:r>
              <a:rPr lang="en-US" altLang="de-DE" sz="2000" b="1">
                <a:solidFill>
                  <a:srgbClr val="800000"/>
                </a:solidFill>
              </a:rPr>
              <a:t>3.</a:t>
            </a:r>
            <a:r>
              <a:rPr lang="en-US" altLang="de-DE" sz="2000" b="1"/>
              <a:t> </a:t>
            </a:r>
            <a:r>
              <a:rPr lang="en-US" altLang="de-DE" sz="2000"/>
              <a:t>If none of the relation schemas in D contains a key of R, then create one more relation schema in D that contains attributes that form a key of R. </a:t>
            </a:r>
            <a:r>
              <a:rPr lang="en-US" altLang="de-DE" sz="2000" i="1"/>
              <a:t>(Use Algorithm 16.4a to find the key of R)</a:t>
            </a:r>
          </a:p>
          <a:p>
            <a:pPr>
              <a:lnSpc>
                <a:spcPct val="90000"/>
              </a:lnSpc>
            </a:pPr>
            <a:endParaRPr lang="en-US" altLang="de-DE" sz="2000" i="1"/>
          </a:p>
        </p:txBody>
      </p:sp>
      <p:sp>
        <p:nvSpPr>
          <p:cNvPr id="2" name="Foliennummernplatzhalter 1"/>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3896232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80" name="Rectangle 4"/>
          <p:cNvSpPr>
            <a:spLocks noGrp="1" noChangeArrowheads="1"/>
          </p:cNvSpPr>
          <p:nvPr>
            <p:ph type="title"/>
          </p:nvPr>
        </p:nvSpPr>
        <p:spPr/>
        <p:txBody>
          <a:bodyPr>
            <a:normAutofit fontScale="90000"/>
          </a:bodyPr>
          <a:lstStyle/>
          <a:p>
            <a:r>
              <a:rPr lang="en-US" altLang="de-DE" dirty="0"/>
              <a:t>Algorithms for Relational Database Schema Design (4)</a:t>
            </a:r>
          </a:p>
        </p:txBody>
      </p:sp>
      <p:sp>
        <p:nvSpPr>
          <p:cNvPr id="792581" name="Rectangle 5"/>
          <p:cNvSpPr>
            <a:spLocks noGrp="1" noChangeArrowheads="1"/>
          </p:cNvSpPr>
          <p:nvPr>
            <p:ph type="body" idx="1"/>
          </p:nvPr>
        </p:nvSpPr>
        <p:spPr/>
        <p:txBody>
          <a:bodyPr/>
          <a:lstStyle/>
          <a:p>
            <a:pPr>
              <a:lnSpc>
                <a:spcPct val="80000"/>
              </a:lnSpc>
            </a:pPr>
            <a:r>
              <a:rPr lang="en-US" altLang="de-DE" b="1"/>
              <a:t>Algorithm 16.2a Finding a Key K for R Given a set F of Functional Dependencies</a:t>
            </a:r>
          </a:p>
          <a:p>
            <a:pPr lvl="1">
              <a:lnSpc>
                <a:spcPct val="80000"/>
              </a:lnSpc>
            </a:pPr>
            <a:r>
              <a:rPr lang="en-US" altLang="de-DE" sz="2800" b="1"/>
              <a:t>Input: A universal relation R and a set of functional dependencies F on the attributes of R.</a:t>
            </a:r>
          </a:p>
          <a:p>
            <a:pPr>
              <a:lnSpc>
                <a:spcPct val="80000"/>
              </a:lnSpc>
              <a:buFont typeface="Wingdings" panose="05000000000000000000" pitchFamily="2" charset="2"/>
              <a:buNone/>
            </a:pPr>
            <a:r>
              <a:rPr lang="en-US" altLang="de-DE" sz="2400" b="1">
                <a:solidFill>
                  <a:srgbClr val="800000"/>
                </a:solidFill>
              </a:rPr>
              <a:t>1.</a:t>
            </a:r>
            <a:r>
              <a:rPr lang="en-US" altLang="de-DE" sz="2400" b="1"/>
              <a:t> </a:t>
            </a:r>
            <a:r>
              <a:rPr lang="en-US" altLang="de-DE"/>
              <a:t>Set K := R;</a:t>
            </a:r>
          </a:p>
          <a:p>
            <a:pPr>
              <a:lnSpc>
                <a:spcPct val="80000"/>
              </a:lnSpc>
              <a:buFont typeface="Wingdings" panose="05000000000000000000" pitchFamily="2" charset="2"/>
              <a:buNone/>
            </a:pPr>
            <a:r>
              <a:rPr lang="en-US" altLang="de-DE" sz="2400" b="1">
                <a:solidFill>
                  <a:srgbClr val="800000"/>
                </a:solidFill>
              </a:rPr>
              <a:t>2.</a:t>
            </a:r>
            <a:r>
              <a:rPr lang="en-US" altLang="de-DE" sz="2400" b="1"/>
              <a:t> </a:t>
            </a:r>
            <a:r>
              <a:rPr lang="en-US" altLang="de-DE"/>
              <a:t>For each attribute A in K {</a:t>
            </a:r>
          </a:p>
          <a:p>
            <a:pPr>
              <a:lnSpc>
                <a:spcPct val="80000"/>
              </a:lnSpc>
              <a:buFont typeface="Wingdings" panose="05000000000000000000" pitchFamily="2" charset="2"/>
              <a:buNone/>
            </a:pPr>
            <a:r>
              <a:rPr lang="en-US" altLang="de-DE"/>
              <a:t>		Compute (K - A)+ with respect to F;</a:t>
            </a:r>
          </a:p>
          <a:p>
            <a:pPr>
              <a:lnSpc>
                <a:spcPct val="80000"/>
              </a:lnSpc>
              <a:buFont typeface="Wingdings" panose="05000000000000000000" pitchFamily="2" charset="2"/>
              <a:buNone/>
            </a:pPr>
            <a:r>
              <a:rPr lang="en-US" altLang="de-DE"/>
              <a:t>		If (K - A)+ contains all the attributes in R, </a:t>
            </a:r>
          </a:p>
          <a:p>
            <a:pPr>
              <a:lnSpc>
                <a:spcPct val="80000"/>
              </a:lnSpc>
              <a:buFont typeface="Wingdings" panose="05000000000000000000" pitchFamily="2" charset="2"/>
              <a:buNone/>
            </a:pPr>
            <a:r>
              <a:rPr lang="en-US" altLang="de-DE"/>
              <a:t>			then set K := K - {A}; </a:t>
            </a:r>
          </a:p>
          <a:p>
            <a:pPr>
              <a:lnSpc>
                <a:spcPct val="80000"/>
              </a:lnSpc>
              <a:buFont typeface="Wingdings" panose="05000000000000000000" pitchFamily="2" charset="2"/>
              <a:buNone/>
            </a:pPr>
            <a:r>
              <a:rPr lang="en-US" altLang="de-DE"/>
              <a:t>	}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3998702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ChangeArrowheads="1"/>
          </p:cNvSpPr>
          <p:nvPr>
            <p:ph type="title"/>
          </p:nvPr>
        </p:nvSpPr>
        <p:spPr/>
        <p:txBody>
          <a:bodyPr/>
          <a:lstStyle/>
          <a:p>
            <a:r>
              <a:rPr lang="en-US" altLang="de-DE" sz="2800">
                <a:cs typeface="Times New Roman" panose="02020603050405020304" pitchFamily="18" charset="0"/>
              </a:rPr>
              <a:t>Algorithms for Relational Database Schema Design (5)</a:t>
            </a:r>
            <a:endParaRPr lang="en-US" altLang="de-DE" sz="3200"/>
          </a:p>
        </p:txBody>
      </p:sp>
      <p:pic>
        <p:nvPicPr>
          <p:cNvPr id="794631" name="Picture 7"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8610600" cy="479107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2347223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ChangeArrowheads="1"/>
          </p:cNvSpPr>
          <p:nvPr>
            <p:ph type="title"/>
          </p:nvPr>
        </p:nvSpPr>
        <p:spPr>
          <a:xfrm>
            <a:off x="0" y="76200"/>
            <a:ext cx="8839200" cy="706438"/>
          </a:xfrm>
        </p:spPr>
        <p:txBody>
          <a:bodyPr>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Algorithms for Relational Database Schema Design (5)</a:t>
            </a:r>
          </a:p>
        </p:txBody>
      </p:sp>
      <p:pic>
        <p:nvPicPr>
          <p:cNvPr id="796679" name="Picture 7"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866775"/>
            <a:ext cx="8077200" cy="545782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694495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6" name="Rectangle 6"/>
          <p:cNvSpPr>
            <a:spLocks noGrp="1" noChangeArrowheads="1"/>
          </p:cNvSpPr>
          <p:nvPr>
            <p:ph type="title"/>
          </p:nvPr>
        </p:nvSpPr>
        <p:spPr>
          <a:xfrm>
            <a:off x="457200" y="609600"/>
            <a:ext cx="8305800" cy="1143000"/>
          </a:xfrm>
        </p:spPr>
        <p:txBody>
          <a:bodyPr anchor="t">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Algorithms for Relational Database Schema Design (6)</a:t>
            </a:r>
          </a:p>
        </p:txBody>
      </p:sp>
      <p:pic>
        <p:nvPicPr>
          <p:cNvPr id="798728" name="Picture 8"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2317750"/>
            <a:ext cx="8001000" cy="4033838"/>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729" name="Picture 9" descr="Pink tissue pa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106488"/>
            <a:ext cx="3432175" cy="1211262"/>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1679593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Grp="1" noChangeArrowheads="1"/>
          </p:cNvSpPr>
          <p:nvPr>
            <p:ph type="title"/>
          </p:nvPr>
        </p:nvSpPr>
        <p:spPr/>
        <p:txBody>
          <a:bodyPr anchor="ctr"/>
          <a:lstStyle/>
          <a:p>
            <a:r>
              <a:rPr lang="en-US" altLang="de-DE" sz="2900" dirty="0">
                <a:solidFill>
                  <a:schemeClr val="tx1"/>
                </a:solidFill>
                <a:latin typeface="Times New Roman" panose="02020603050405020304" pitchFamily="18" charset="0"/>
                <a:cs typeface="Times New Roman" panose="02020603050405020304" pitchFamily="18" charset="0"/>
              </a:rPr>
              <a:t>Algorithms for Relational Database Schema Design </a:t>
            </a:r>
            <a:r>
              <a:rPr lang="en-US" altLang="de-DE" sz="2900" dirty="0" smtClean="0">
                <a:solidFill>
                  <a:schemeClr val="tx1"/>
                </a:solidFill>
                <a:latin typeface="Times New Roman" panose="02020603050405020304" pitchFamily="18" charset="0"/>
                <a:cs typeface="Times New Roman" panose="02020603050405020304" pitchFamily="18" charset="0"/>
              </a:rPr>
              <a:t>(7)</a:t>
            </a:r>
            <a:endParaRPr lang="en-US" altLang="de-DE" sz="2900" dirty="0">
              <a:solidFill>
                <a:schemeClr val="tx1"/>
              </a:solidFill>
              <a:latin typeface="Times New Roman" panose="02020603050405020304" pitchFamily="18" charset="0"/>
              <a:cs typeface="Times New Roman" panose="02020603050405020304" pitchFamily="18" charset="0"/>
            </a:endParaRPr>
          </a:p>
        </p:txBody>
      </p:sp>
      <p:pic>
        <p:nvPicPr>
          <p:cNvPr id="800776" name="Picture 8"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8842375" cy="351155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1238442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22" name="Rectangle 6"/>
          <p:cNvSpPr>
            <a:spLocks noGrp="1" noChangeArrowheads="1"/>
          </p:cNvSpPr>
          <p:nvPr>
            <p:ph type="title"/>
          </p:nvPr>
        </p:nvSpPr>
        <p:spPr/>
        <p:txBody>
          <a:bodyPr>
            <a:normAutofit fontScale="90000"/>
          </a:bodyPr>
          <a:lstStyle/>
          <a:p>
            <a:r>
              <a:rPr lang="en-US" altLang="de-DE" sz="3200" dirty="0"/>
              <a:t>Algorithms for Relational Database Schema Design </a:t>
            </a:r>
            <a:r>
              <a:rPr lang="en-US" altLang="de-DE" sz="3200" dirty="0" smtClean="0"/>
              <a:t>(8)</a:t>
            </a:r>
            <a:endParaRPr lang="en-US" altLang="de-DE" sz="3200" dirty="0"/>
          </a:p>
        </p:txBody>
      </p:sp>
      <p:sp>
        <p:nvSpPr>
          <p:cNvPr id="802823" name="Rectangle 7"/>
          <p:cNvSpPr>
            <a:spLocks noGrp="1" noChangeArrowheads="1"/>
          </p:cNvSpPr>
          <p:nvPr>
            <p:ph type="body" idx="1"/>
          </p:nvPr>
        </p:nvSpPr>
        <p:spPr/>
        <p:txBody>
          <a:bodyPr/>
          <a:lstStyle/>
          <a:p>
            <a:pPr>
              <a:lnSpc>
                <a:spcPct val="90000"/>
              </a:lnSpc>
            </a:pPr>
            <a:r>
              <a:rPr lang="en-US" altLang="de-DE" b="1"/>
              <a:t>Discussion of Normalization Algorithms:</a:t>
            </a:r>
          </a:p>
          <a:p>
            <a:pPr>
              <a:lnSpc>
                <a:spcPct val="90000"/>
              </a:lnSpc>
            </a:pPr>
            <a:r>
              <a:rPr lang="en-US" altLang="de-DE"/>
              <a:t>Problems:</a:t>
            </a:r>
          </a:p>
          <a:p>
            <a:pPr lvl="1">
              <a:lnSpc>
                <a:spcPct val="90000"/>
              </a:lnSpc>
            </a:pPr>
            <a:r>
              <a:rPr lang="en-US" altLang="de-DE"/>
              <a:t>The database designer must first specify </a:t>
            </a:r>
            <a:r>
              <a:rPr lang="en-US" altLang="de-DE" i="1"/>
              <a:t>all</a:t>
            </a:r>
            <a:r>
              <a:rPr lang="en-US" altLang="de-DE"/>
              <a:t> the relevant functional dependencies among the database attributes. </a:t>
            </a:r>
          </a:p>
          <a:p>
            <a:pPr lvl="1">
              <a:lnSpc>
                <a:spcPct val="90000"/>
              </a:lnSpc>
            </a:pPr>
            <a:r>
              <a:rPr lang="en-US" altLang="de-DE"/>
              <a:t>These algorithms are </a:t>
            </a:r>
            <a:r>
              <a:rPr lang="en-US" altLang="de-DE" i="1"/>
              <a:t>not deterministic</a:t>
            </a:r>
            <a:r>
              <a:rPr lang="en-US" altLang="de-DE"/>
              <a:t> in general. </a:t>
            </a:r>
          </a:p>
          <a:p>
            <a:pPr lvl="1">
              <a:lnSpc>
                <a:spcPct val="90000"/>
              </a:lnSpc>
            </a:pPr>
            <a:r>
              <a:rPr lang="en-US" altLang="de-DE"/>
              <a:t>It is not always possible to find a decomposition into relation schemas that preserves dependencies and allows each relation schema in the decomposition to be in BCNF (instead of 3NF as in Algorithm 16.6).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160217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962" name="Rectangle 98"/>
          <p:cNvSpPr>
            <a:spLocks noGrp="1" noChangeArrowheads="1"/>
          </p:cNvSpPr>
          <p:nvPr>
            <p:ph type="title"/>
          </p:nvPr>
        </p:nvSpPr>
        <p:spPr>
          <a:xfrm>
            <a:off x="0" y="0"/>
            <a:ext cx="8839200" cy="533400"/>
          </a:xfrm>
        </p:spPr>
        <p:txBody>
          <a:bodyPr>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Algorithms for Relational Database Schema Design </a:t>
            </a:r>
            <a:r>
              <a:rPr lang="en-US" altLang="de-DE" sz="2900" dirty="0" smtClean="0">
                <a:solidFill>
                  <a:schemeClr val="tx1"/>
                </a:solidFill>
                <a:latin typeface="Times New Roman" panose="02020603050405020304" pitchFamily="18" charset="0"/>
                <a:cs typeface="Times New Roman" panose="02020603050405020304" pitchFamily="18" charset="0"/>
              </a:rPr>
              <a:t>(9)</a:t>
            </a:r>
            <a:endParaRPr lang="en-US" altLang="de-DE" sz="2900" dirty="0">
              <a:solidFill>
                <a:schemeClr val="tx1"/>
              </a:solidFill>
              <a:latin typeface="Times New Roman" panose="02020603050405020304" pitchFamily="18" charset="0"/>
              <a:cs typeface="Times New Roman" panose="02020603050405020304" pitchFamily="18" charset="0"/>
            </a:endParaRPr>
          </a:p>
        </p:txBody>
      </p:sp>
      <p:pic>
        <p:nvPicPr>
          <p:cNvPr id="804964" name="Picture 100"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617538"/>
            <a:ext cx="6096000" cy="601345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1389250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8" name="Rectangle 6"/>
          <p:cNvSpPr>
            <a:spLocks noGrp="1" noChangeArrowheads="1"/>
          </p:cNvSpPr>
          <p:nvPr>
            <p:ph type="title"/>
          </p:nvPr>
        </p:nvSpPr>
        <p:spPr>
          <a:xfrm>
            <a:off x="457200" y="704088"/>
            <a:ext cx="8686800" cy="1143000"/>
          </a:xfrm>
        </p:spPr>
        <p:txBody>
          <a:bodyPr anchor="t"/>
          <a:lstStyle/>
          <a:p>
            <a:pPr algn="ctr"/>
            <a:r>
              <a:rPr lang="en-US" altLang="de-DE" sz="2900" dirty="0">
                <a:solidFill>
                  <a:schemeClr val="tx1"/>
                </a:solidFill>
                <a:latin typeface="Times New Roman" panose="02020603050405020304" pitchFamily="18" charset="0"/>
                <a:cs typeface="Times New Roman" panose="02020603050405020304" pitchFamily="18" charset="0"/>
              </a:rPr>
              <a:t>3. Multivalued Dependencies and Fourth Normal Form (1)</a:t>
            </a:r>
            <a:endParaRPr lang="en-US" altLang="de-DE" sz="29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endParaRPr>
          </a:p>
        </p:txBody>
      </p:sp>
      <p:pic>
        <p:nvPicPr>
          <p:cNvPr id="806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947988"/>
            <a:ext cx="5822950" cy="368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6916" name="Text Box 4"/>
          <p:cNvSpPr txBox="1">
            <a:spLocks noChangeArrowheads="1"/>
          </p:cNvSpPr>
          <p:nvPr/>
        </p:nvSpPr>
        <p:spPr bwMode="auto">
          <a:xfrm>
            <a:off x="762000" y="1600200"/>
            <a:ext cx="7467600" cy="1200150"/>
          </a:xfrm>
          <a:prstGeom prst="rect">
            <a:avLst/>
          </a:prstGeom>
          <a:solidFill>
            <a:srgbClr val="FFFF00"/>
          </a:solidFill>
          <a:ln w="9525" algn="ctr">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Arial" panose="020B0604020202020204" pitchFamily="34" charset="0"/>
              </a:defRPr>
            </a:lvl1pPr>
            <a:lvl2pPr marL="914400" indent="-457200">
              <a:defRPr sz="2400">
                <a:solidFill>
                  <a:schemeClr val="tx1"/>
                </a:solidFill>
                <a:latin typeface="Arial" panose="020B0604020202020204" pitchFamily="34" charset="0"/>
              </a:defRPr>
            </a:lvl2pPr>
            <a:lvl3pPr marL="1371600" indent="-457200">
              <a:defRPr sz="2400">
                <a:solidFill>
                  <a:schemeClr val="tx1"/>
                </a:solidFill>
                <a:latin typeface="Arial" panose="020B0604020202020204" pitchFamily="34" charset="0"/>
              </a:defRPr>
            </a:lvl3pPr>
            <a:lvl4pPr marL="1828800" indent="-457200">
              <a:defRPr sz="2400">
                <a:solidFill>
                  <a:schemeClr val="tx1"/>
                </a:solidFill>
                <a:latin typeface="Arial" panose="020B0604020202020204" pitchFamily="34" charset="0"/>
              </a:defRPr>
            </a:lvl4pPr>
            <a:lvl5pPr marL="2286000" indent="-457200">
              <a:defRPr sz="2400">
                <a:solidFill>
                  <a:schemeClr val="tx1"/>
                </a:solidFill>
                <a:latin typeface="Arial" panose="020B0604020202020204" pitchFamily="34" charset="0"/>
              </a:defRPr>
            </a:lvl5pPr>
            <a:lvl6pPr marL="2743200" indent="-457200" fontAlgn="base">
              <a:spcBef>
                <a:spcPct val="0"/>
              </a:spcBef>
              <a:spcAft>
                <a:spcPct val="0"/>
              </a:spcAft>
              <a:defRPr sz="2400">
                <a:solidFill>
                  <a:schemeClr val="tx1"/>
                </a:solidFill>
                <a:latin typeface="Arial" panose="020B0604020202020204" pitchFamily="34" charset="0"/>
              </a:defRPr>
            </a:lvl6pPr>
            <a:lvl7pPr marL="3200400" indent="-457200" fontAlgn="base">
              <a:spcBef>
                <a:spcPct val="0"/>
              </a:spcBef>
              <a:spcAft>
                <a:spcPct val="0"/>
              </a:spcAft>
              <a:defRPr sz="2400">
                <a:solidFill>
                  <a:schemeClr val="tx1"/>
                </a:solidFill>
                <a:latin typeface="Arial" panose="020B0604020202020204" pitchFamily="34" charset="0"/>
              </a:defRPr>
            </a:lvl7pPr>
            <a:lvl8pPr marL="3657600" indent="-457200" fontAlgn="base">
              <a:spcBef>
                <a:spcPct val="0"/>
              </a:spcBef>
              <a:spcAft>
                <a:spcPct val="0"/>
              </a:spcAft>
              <a:defRPr sz="2400">
                <a:solidFill>
                  <a:schemeClr val="tx1"/>
                </a:solidFill>
                <a:latin typeface="Arial" panose="020B0604020202020204" pitchFamily="34" charset="0"/>
              </a:defRPr>
            </a:lvl8pPr>
            <a:lvl9pPr marL="4114800" indent="-457200" fontAlgn="base">
              <a:spcBef>
                <a:spcPct val="0"/>
              </a:spcBef>
              <a:spcAft>
                <a:spcPct val="0"/>
              </a:spcAft>
              <a:defRPr sz="2400">
                <a:solidFill>
                  <a:schemeClr val="tx1"/>
                </a:solidFill>
                <a:latin typeface="Arial" panose="020B0604020202020204" pitchFamily="34" charset="0"/>
              </a:defRPr>
            </a:lvl9pPr>
          </a:lstStyle>
          <a:p>
            <a:pPr>
              <a:buFontTx/>
              <a:buAutoNum type="alphaLcParenBoth"/>
            </a:pPr>
            <a:r>
              <a:rPr lang="en-US" altLang="de-DE" sz="1800">
                <a:solidFill>
                  <a:schemeClr val="tx2"/>
                </a:solidFill>
              </a:rPr>
              <a:t>The EMP relation with two MVDs: ENAME —&gt;&gt; PNAME and ENAME —&gt;&gt; DNAME.</a:t>
            </a:r>
          </a:p>
          <a:p>
            <a:pPr>
              <a:buFontTx/>
              <a:buAutoNum type="alphaLcParenBoth"/>
            </a:pPr>
            <a:r>
              <a:rPr lang="en-US" altLang="de-DE" sz="1800">
                <a:solidFill>
                  <a:schemeClr val="tx2"/>
                </a:solidFill>
              </a:rPr>
              <a:t>Decomposing the EMP relation into two 4NF relations EMP_PROJECTS and EMP_DEPENDENTS.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19972879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5" name="Rectangle 5"/>
          <p:cNvSpPr>
            <a:spLocks noGrp="1" noChangeArrowheads="1"/>
          </p:cNvSpPr>
          <p:nvPr>
            <p:ph type="title"/>
          </p:nvPr>
        </p:nvSpPr>
        <p:spPr>
          <a:xfrm>
            <a:off x="76200" y="704088"/>
            <a:ext cx="9144000" cy="1143000"/>
          </a:xfrm>
        </p:spPr>
        <p:txBody>
          <a:bodyPr anchor="t">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3. Multivalued Dependencies and Fourth Normal Form </a:t>
            </a:r>
            <a:r>
              <a:rPr lang="en-US" altLang="de-DE" sz="2900" dirty="0" smtClean="0">
                <a:solidFill>
                  <a:schemeClr val="tx1"/>
                </a:solidFill>
                <a:latin typeface="Times New Roman" panose="02020603050405020304" pitchFamily="18" charset="0"/>
                <a:cs typeface="Times New Roman" panose="02020603050405020304" pitchFamily="18" charset="0"/>
              </a:rPr>
              <a:t>(2)</a:t>
            </a:r>
            <a:endParaRPr lang="en-US" altLang="de-DE" sz="29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endParaRPr>
          </a:p>
        </p:txBody>
      </p:sp>
      <p:pic>
        <p:nvPicPr>
          <p:cNvPr id="808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647950"/>
            <a:ext cx="6751638"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8964" name="Text Box 4"/>
          <p:cNvSpPr txBox="1">
            <a:spLocks noChangeArrowheads="1"/>
          </p:cNvSpPr>
          <p:nvPr/>
        </p:nvSpPr>
        <p:spPr bwMode="auto">
          <a:xfrm>
            <a:off x="838200" y="1589088"/>
            <a:ext cx="7467600" cy="925512"/>
          </a:xfrm>
          <a:prstGeom prst="rect">
            <a:avLst/>
          </a:prstGeom>
          <a:solidFill>
            <a:srgbClr val="FFFF00"/>
          </a:solidFill>
          <a:ln w="9525" algn="ctr">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Arial" panose="020B0604020202020204" pitchFamily="34" charset="0"/>
              </a:defRPr>
            </a:lvl1pPr>
            <a:lvl2pPr marL="914400" indent="-457200">
              <a:defRPr sz="2400">
                <a:solidFill>
                  <a:schemeClr val="tx1"/>
                </a:solidFill>
                <a:latin typeface="Arial" panose="020B0604020202020204" pitchFamily="34" charset="0"/>
              </a:defRPr>
            </a:lvl2pPr>
            <a:lvl3pPr marL="1371600" indent="-457200">
              <a:defRPr sz="2400">
                <a:solidFill>
                  <a:schemeClr val="tx1"/>
                </a:solidFill>
                <a:latin typeface="Arial" panose="020B0604020202020204" pitchFamily="34" charset="0"/>
              </a:defRPr>
            </a:lvl3pPr>
            <a:lvl4pPr marL="1828800" indent="-457200">
              <a:defRPr sz="2400">
                <a:solidFill>
                  <a:schemeClr val="tx1"/>
                </a:solidFill>
                <a:latin typeface="Arial" panose="020B0604020202020204" pitchFamily="34" charset="0"/>
              </a:defRPr>
            </a:lvl4pPr>
            <a:lvl5pPr marL="2286000" indent="-457200">
              <a:defRPr sz="2400">
                <a:solidFill>
                  <a:schemeClr val="tx1"/>
                </a:solidFill>
                <a:latin typeface="Arial" panose="020B0604020202020204" pitchFamily="34" charset="0"/>
              </a:defRPr>
            </a:lvl5pPr>
            <a:lvl6pPr marL="2743200" indent="-457200" fontAlgn="base">
              <a:spcBef>
                <a:spcPct val="0"/>
              </a:spcBef>
              <a:spcAft>
                <a:spcPct val="0"/>
              </a:spcAft>
              <a:defRPr sz="2400">
                <a:solidFill>
                  <a:schemeClr val="tx1"/>
                </a:solidFill>
                <a:latin typeface="Arial" panose="020B0604020202020204" pitchFamily="34" charset="0"/>
              </a:defRPr>
            </a:lvl6pPr>
            <a:lvl7pPr marL="3200400" indent="-457200" fontAlgn="base">
              <a:spcBef>
                <a:spcPct val="0"/>
              </a:spcBef>
              <a:spcAft>
                <a:spcPct val="0"/>
              </a:spcAft>
              <a:defRPr sz="2400">
                <a:solidFill>
                  <a:schemeClr val="tx1"/>
                </a:solidFill>
                <a:latin typeface="Arial" panose="020B0604020202020204" pitchFamily="34" charset="0"/>
              </a:defRPr>
            </a:lvl7pPr>
            <a:lvl8pPr marL="3657600" indent="-457200" fontAlgn="base">
              <a:spcBef>
                <a:spcPct val="0"/>
              </a:spcBef>
              <a:spcAft>
                <a:spcPct val="0"/>
              </a:spcAft>
              <a:defRPr sz="2400">
                <a:solidFill>
                  <a:schemeClr val="tx1"/>
                </a:solidFill>
                <a:latin typeface="Arial" panose="020B0604020202020204" pitchFamily="34" charset="0"/>
              </a:defRPr>
            </a:lvl8pPr>
            <a:lvl9pPr marL="4114800" indent="-457200" fontAlgn="base">
              <a:spcBef>
                <a:spcPct val="0"/>
              </a:spcBef>
              <a:spcAft>
                <a:spcPct val="0"/>
              </a:spcAft>
              <a:defRPr sz="2400">
                <a:solidFill>
                  <a:schemeClr val="tx1"/>
                </a:solidFill>
                <a:latin typeface="Arial" panose="020B0604020202020204" pitchFamily="34" charset="0"/>
              </a:defRPr>
            </a:lvl9pPr>
          </a:lstStyle>
          <a:p>
            <a:r>
              <a:rPr lang="en-US" altLang="de-DE" sz="1800">
                <a:solidFill>
                  <a:srgbClr val="800000"/>
                </a:solidFill>
                <a:sym typeface="Symbol" panose="05050102010706020507" pitchFamily="18" charset="2"/>
              </a:rPr>
              <a:t>(c) The relation SUPPLY with no MVDs is in 4NF but not in 5NF if it has the JD(R1, R2, R3). (d) Decomposing the relation SUPPLY into the 5NF relations R1, R2, and R3.</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3945687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Rectangle 2"/>
          <p:cNvSpPr>
            <a:spLocks noGrp="1" noChangeArrowheads="1"/>
          </p:cNvSpPr>
          <p:nvPr>
            <p:ph type="title"/>
          </p:nvPr>
        </p:nvSpPr>
        <p:spPr>
          <a:xfrm>
            <a:off x="254000" y="215900"/>
            <a:ext cx="87122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dirty="0">
                <a:cs typeface="Times New Roman" panose="02020603050405020304" pitchFamily="18" charset="0"/>
              </a:rPr>
              <a:t>Multivalued Dependencies and Fourth Normal Form </a:t>
            </a:r>
            <a:r>
              <a:rPr lang="en-US" altLang="de-DE" sz="3200" dirty="0" smtClean="0">
                <a:cs typeface="Times New Roman" panose="02020603050405020304" pitchFamily="18" charset="0"/>
              </a:rPr>
              <a:t>(3)</a:t>
            </a:r>
            <a:endParaRPr lang="en-US" altLang="de-DE" sz="3200" dirty="0">
              <a:cs typeface="Times New Roman" panose="02020603050405020304" pitchFamily="18" charset="0"/>
            </a:endParaRPr>
          </a:p>
        </p:txBody>
      </p:sp>
      <p:sp>
        <p:nvSpPr>
          <p:cNvPr id="811011" name="Rectangle 3"/>
          <p:cNvSpPr>
            <a:spLocks noGrp="1" noChangeArrowheads="1"/>
          </p:cNvSpPr>
          <p:nvPr>
            <p:ph type="body" idx="1"/>
          </p:nvPr>
        </p:nvSpPr>
        <p:spPr>
          <a:xfrm>
            <a:off x="254000" y="1574800"/>
            <a:ext cx="8356600" cy="4749800"/>
          </a:xfrm>
        </p:spPr>
        <p:txBody>
          <a:bodyPr/>
          <a:lstStyle/>
          <a:p>
            <a:pPr marL="609600" indent="-609600" algn="just">
              <a:lnSpc>
                <a:spcPct val="90000"/>
              </a:lnSpc>
              <a:buFont typeface="Wingdings" panose="05000000000000000000" pitchFamily="2" charset="2"/>
              <a:buNone/>
            </a:pPr>
            <a:r>
              <a:rPr lang="en-US" altLang="de-DE" sz="2000" b="1" u="sng">
                <a:cs typeface="Times New Roman" panose="02020603050405020304" pitchFamily="18" charset="0"/>
              </a:rPr>
              <a:t>Definition:</a:t>
            </a:r>
            <a:r>
              <a:rPr lang="en-US" altLang="de-DE" sz="2000" b="1">
                <a:cs typeface="Times New Roman" panose="02020603050405020304" pitchFamily="18" charset="0"/>
              </a:rPr>
              <a:t> </a:t>
            </a:r>
          </a:p>
          <a:p>
            <a:pPr marL="609600" indent="-609600" algn="just">
              <a:lnSpc>
                <a:spcPct val="120000"/>
              </a:lnSpc>
            </a:pPr>
            <a:r>
              <a:rPr lang="en-US" altLang="de-DE" sz="2000">
                <a:cs typeface="Times New Roman" panose="02020603050405020304" pitchFamily="18" charset="0"/>
              </a:rPr>
              <a:t>A </a:t>
            </a:r>
            <a:r>
              <a:rPr lang="en-US" altLang="de-DE" sz="2000" b="1">
                <a:cs typeface="Times New Roman" panose="02020603050405020304" pitchFamily="18" charset="0"/>
              </a:rPr>
              <a:t>multivalued dependency </a:t>
            </a:r>
            <a:r>
              <a:rPr lang="en-US" altLang="de-DE" sz="2000">
                <a:cs typeface="Times New Roman" panose="02020603050405020304" pitchFamily="18" charset="0"/>
              </a:rPr>
              <a:t>(</a:t>
            </a:r>
            <a:r>
              <a:rPr lang="en-US" altLang="de-DE" sz="2000" b="1">
                <a:cs typeface="Times New Roman" panose="02020603050405020304" pitchFamily="18" charset="0"/>
              </a:rPr>
              <a:t>MVD</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a:t>
            </a:r>
            <a:r>
              <a:rPr lang="en-US" altLang="de-DE" sz="2000" i="1">
                <a:cs typeface="Times New Roman" panose="02020603050405020304" pitchFamily="18" charset="0"/>
              </a:rPr>
              <a:t> Y</a:t>
            </a:r>
            <a:r>
              <a:rPr lang="en-US" altLang="de-DE" sz="2000">
                <a:cs typeface="Times New Roman" panose="02020603050405020304" pitchFamily="18" charset="0"/>
              </a:rPr>
              <a:t> specified on relation schema </a:t>
            </a:r>
            <a:r>
              <a:rPr lang="en-US" altLang="de-DE" sz="2000" i="1">
                <a:cs typeface="Times New Roman" panose="02020603050405020304" pitchFamily="18" charset="0"/>
              </a:rPr>
              <a:t>R</a:t>
            </a:r>
            <a:r>
              <a:rPr lang="en-US" altLang="de-DE" sz="2000">
                <a:cs typeface="Times New Roman" panose="02020603050405020304" pitchFamily="18" charset="0"/>
              </a:rPr>
              <a:t>, where </a:t>
            </a:r>
            <a:r>
              <a:rPr lang="en-US" altLang="de-DE" sz="2000" i="1">
                <a:cs typeface="Times New Roman" panose="02020603050405020304" pitchFamily="18" charset="0"/>
              </a:rPr>
              <a:t>X</a:t>
            </a:r>
            <a:r>
              <a:rPr lang="en-US" altLang="de-DE" sz="2000">
                <a:cs typeface="Times New Roman" panose="02020603050405020304" pitchFamily="18" charset="0"/>
              </a:rPr>
              <a:t> and </a:t>
            </a:r>
            <a:r>
              <a:rPr lang="en-US" altLang="de-DE" sz="2000" i="1">
                <a:cs typeface="Times New Roman" panose="02020603050405020304" pitchFamily="18" charset="0"/>
              </a:rPr>
              <a:t>Y</a:t>
            </a:r>
            <a:r>
              <a:rPr lang="en-US" altLang="de-DE" sz="2000">
                <a:cs typeface="Times New Roman" panose="02020603050405020304" pitchFamily="18" charset="0"/>
              </a:rPr>
              <a:t> are both subsets of </a:t>
            </a:r>
            <a:r>
              <a:rPr lang="en-US" altLang="de-DE" sz="2000" i="1">
                <a:cs typeface="Times New Roman" panose="02020603050405020304" pitchFamily="18" charset="0"/>
              </a:rPr>
              <a:t>R</a:t>
            </a:r>
            <a:r>
              <a:rPr lang="en-US" altLang="de-DE" sz="2000">
                <a:cs typeface="Times New Roman" panose="02020603050405020304" pitchFamily="18" charset="0"/>
              </a:rPr>
              <a:t>, specifies the following constraint on any relation state </a:t>
            </a:r>
            <a:r>
              <a:rPr lang="en-US" altLang="de-DE" sz="2000" i="1">
                <a:cs typeface="Times New Roman" panose="02020603050405020304" pitchFamily="18" charset="0"/>
              </a:rPr>
              <a:t>r</a:t>
            </a:r>
            <a:r>
              <a:rPr lang="en-US" altLang="de-DE" sz="2000">
                <a:cs typeface="Times New Roman" panose="02020603050405020304" pitchFamily="18" charset="0"/>
              </a:rPr>
              <a:t> of </a:t>
            </a:r>
            <a:r>
              <a:rPr lang="en-US" altLang="de-DE" sz="2000" i="1">
                <a:cs typeface="Times New Roman" panose="02020603050405020304" pitchFamily="18" charset="0"/>
              </a:rPr>
              <a:t>R</a:t>
            </a:r>
            <a:r>
              <a:rPr lang="en-US" altLang="de-DE" sz="2000">
                <a:cs typeface="Times New Roman" panose="02020603050405020304" pitchFamily="18" charset="0"/>
              </a:rPr>
              <a:t>: If two tuples </a:t>
            </a:r>
            <a:r>
              <a:rPr lang="en-US" altLang="de-DE" sz="2000" i="1">
                <a:cs typeface="Times New Roman" panose="02020603050405020304" pitchFamily="18" charset="0"/>
              </a:rPr>
              <a:t>t</a:t>
            </a:r>
            <a:r>
              <a:rPr lang="en-US" altLang="de-DE" sz="2000" baseline="-30000">
                <a:cs typeface="Times New Roman" panose="02020603050405020304" pitchFamily="18" charset="0"/>
              </a:rPr>
              <a:t>1</a:t>
            </a:r>
            <a:r>
              <a:rPr lang="en-US" altLang="de-DE" sz="2000">
                <a:cs typeface="Times New Roman" panose="02020603050405020304" pitchFamily="18" charset="0"/>
              </a:rPr>
              <a:t> and </a:t>
            </a:r>
            <a:r>
              <a:rPr lang="en-US" altLang="de-DE" sz="2000" i="1">
                <a:cs typeface="Times New Roman" panose="02020603050405020304" pitchFamily="18" charset="0"/>
              </a:rPr>
              <a:t>t</a:t>
            </a:r>
            <a:r>
              <a:rPr lang="en-US" altLang="de-DE" sz="2000" baseline="-30000">
                <a:cs typeface="Times New Roman" panose="02020603050405020304" pitchFamily="18" charset="0"/>
              </a:rPr>
              <a:t>2</a:t>
            </a:r>
            <a:r>
              <a:rPr lang="en-US" altLang="de-DE" sz="2000">
                <a:cs typeface="Times New Roman" panose="02020603050405020304" pitchFamily="18" charset="0"/>
              </a:rPr>
              <a:t> exist in </a:t>
            </a:r>
            <a:r>
              <a:rPr lang="en-US" altLang="de-DE" sz="2000" i="1">
                <a:cs typeface="Times New Roman" panose="02020603050405020304" pitchFamily="18" charset="0"/>
              </a:rPr>
              <a:t>r</a:t>
            </a:r>
            <a:r>
              <a:rPr lang="en-US" altLang="de-DE" sz="2000">
                <a:cs typeface="Times New Roman" panose="02020603050405020304" pitchFamily="18" charset="0"/>
              </a:rPr>
              <a:t> such that </a:t>
            </a:r>
            <a:r>
              <a:rPr lang="en-US" altLang="de-DE" sz="2000" i="1">
                <a:cs typeface="Times New Roman" panose="02020603050405020304" pitchFamily="18" charset="0"/>
              </a:rPr>
              <a:t>t</a:t>
            </a:r>
            <a:r>
              <a:rPr lang="en-US" altLang="de-DE" sz="2000" baseline="-30000">
                <a:cs typeface="Times New Roman" panose="02020603050405020304" pitchFamily="18" charset="0"/>
              </a:rPr>
              <a:t>1</a:t>
            </a:r>
            <a:r>
              <a:rPr lang="en-US" altLang="de-DE" sz="2000">
                <a:cs typeface="Times New Roman" panose="02020603050405020304" pitchFamily="18" charset="0"/>
              </a:rPr>
              <a:t>[</a:t>
            </a:r>
            <a:r>
              <a:rPr lang="en-US" altLang="de-DE" sz="2000" i="1">
                <a:cs typeface="Times New Roman" panose="02020603050405020304" pitchFamily="18" charset="0"/>
              </a:rPr>
              <a:t>X</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2</a:t>
            </a:r>
            <a:r>
              <a:rPr lang="en-US" altLang="de-DE" sz="2000">
                <a:cs typeface="Times New Roman" panose="02020603050405020304" pitchFamily="18" charset="0"/>
              </a:rPr>
              <a:t>[</a:t>
            </a:r>
            <a:r>
              <a:rPr lang="en-US" altLang="de-DE" sz="2000" i="1">
                <a:cs typeface="Times New Roman" panose="02020603050405020304" pitchFamily="18" charset="0"/>
              </a:rPr>
              <a:t>X</a:t>
            </a:r>
            <a:r>
              <a:rPr lang="en-US" altLang="de-DE" sz="2000">
                <a:cs typeface="Times New Roman" panose="02020603050405020304" pitchFamily="18" charset="0"/>
              </a:rPr>
              <a:t>], then two tuples </a:t>
            </a:r>
            <a:r>
              <a:rPr lang="en-US" altLang="de-DE" sz="2000" i="1">
                <a:cs typeface="Times New Roman" panose="02020603050405020304" pitchFamily="18" charset="0"/>
              </a:rPr>
              <a:t>t</a:t>
            </a:r>
            <a:r>
              <a:rPr lang="en-US" altLang="de-DE" sz="2000" baseline="-30000">
                <a:cs typeface="Times New Roman" panose="02020603050405020304" pitchFamily="18" charset="0"/>
              </a:rPr>
              <a:t>3</a:t>
            </a:r>
            <a:r>
              <a:rPr lang="en-US" altLang="de-DE" sz="2000">
                <a:cs typeface="Times New Roman" panose="02020603050405020304" pitchFamily="18" charset="0"/>
              </a:rPr>
              <a:t> and </a:t>
            </a:r>
            <a:r>
              <a:rPr lang="en-US" altLang="de-DE" sz="2000" i="1">
                <a:cs typeface="Times New Roman" panose="02020603050405020304" pitchFamily="18" charset="0"/>
              </a:rPr>
              <a:t>t</a:t>
            </a:r>
            <a:r>
              <a:rPr lang="en-US" altLang="de-DE" sz="2000" baseline="-30000">
                <a:cs typeface="Times New Roman" panose="02020603050405020304" pitchFamily="18" charset="0"/>
              </a:rPr>
              <a:t>4</a:t>
            </a:r>
            <a:r>
              <a:rPr lang="en-US" altLang="de-DE" sz="2000">
                <a:cs typeface="Times New Roman" panose="02020603050405020304" pitchFamily="18" charset="0"/>
              </a:rPr>
              <a:t> should also exist in </a:t>
            </a:r>
            <a:r>
              <a:rPr lang="en-US" altLang="de-DE" sz="2000" i="1">
                <a:cs typeface="Times New Roman" panose="02020603050405020304" pitchFamily="18" charset="0"/>
              </a:rPr>
              <a:t>r</a:t>
            </a:r>
            <a:r>
              <a:rPr lang="en-US" altLang="de-DE" sz="2000">
                <a:cs typeface="Times New Roman" panose="02020603050405020304" pitchFamily="18" charset="0"/>
              </a:rPr>
              <a:t> with the following properties, where we use </a:t>
            </a:r>
            <a:r>
              <a:rPr lang="en-US" altLang="de-DE" sz="2000" i="1">
                <a:cs typeface="Times New Roman" panose="02020603050405020304" pitchFamily="18" charset="0"/>
              </a:rPr>
              <a:t>Z</a:t>
            </a:r>
            <a:r>
              <a:rPr lang="en-US" altLang="de-DE" sz="2000">
                <a:cs typeface="Times New Roman" panose="02020603050405020304" pitchFamily="18" charset="0"/>
              </a:rPr>
              <a:t> to denote (</a:t>
            </a:r>
            <a:r>
              <a:rPr lang="en-US" altLang="de-DE" sz="2000" i="1">
                <a:cs typeface="Times New Roman" panose="02020603050405020304" pitchFamily="18" charset="0"/>
              </a:rPr>
              <a:t>R </a:t>
            </a:r>
            <a:r>
              <a:rPr lang="en-US" altLang="de-DE" sz="1800">
                <a:latin typeface="MathematicalPi 1" pitchFamily="82" charset="0"/>
                <a:cs typeface="Times New Roman" panose="02020603050405020304" pitchFamily="18" charset="0"/>
              </a:rPr>
              <a:t>2</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Lucida Grande" pitchFamily="1" charset="0"/>
              </a:rPr>
              <a:t>υ</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a:t>
            </a:r>
          </a:p>
          <a:p>
            <a:pPr marL="990600" lvl="1" indent="-533400" algn="just">
              <a:lnSpc>
                <a:spcPct val="120000"/>
              </a:lnSpc>
            </a:pPr>
            <a:r>
              <a:rPr lang="en-US" altLang="de-DE" sz="2000">
                <a:cs typeface="Times New Roman" panose="02020603050405020304" pitchFamily="18" charset="0"/>
              </a:rPr>
              <a:t> </a:t>
            </a:r>
            <a:r>
              <a:rPr lang="en-US" altLang="de-DE" sz="2000" i="1">
                <a:cs typeface="Times New Roman" panose="02020603050405020304" pitchFamily="18" charset="0"/>
              </a:rPr>
              <a:t>t</a:t>
            </a:r>
            <a:r>
              <a:rPr lang="en-US" altLang="de-DE" sz="2000" baseline="-30000">
                <a:cs typeface="Times New Roman" panose="02020603050405020304" pitchFamily="18" charset="0"/>
              </a:rPr>
              <a:t>3</a:t>
            </a:r>
            <a:r>
              <a:rPr lang="en-US" altLang="de-DE" sz="2000">
                <a:cs typeface="Times New Roman" panose="02020603050405020304" pitchFamily="18" charset="0"/>
              </a:rPr>
              <a:t>[</a:t>
            </a:r>
            <a:r>
              <a:rPr lang="en-US" altLang="de-DE" sz="2000" i="1">
                <a:cs typeface="Times New Roman" panose="02020603050405020304" pitchFamily="18" charset="0"/>
              </a:rPr>
              <a:t>X</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4</a:t>
            </a:r>
            <a:r>
              <a:rPr lang="en-US" altLang="de-DE" sz="2000">
                <a:cs typeface="Times New Roman" panose="02020603050405020304" pitchFamily="18" charset="0"/>
              </a:rPr>
              <a:t>[</a:t>
            </a:r>
            <a:r>
              <a:rPr lang="en-US" altLang="de-DE" sz="2000" i="1">
                <a:cs typeface="Times New Roman" panose="02020603050405020304" pitchFamily="18" charset="0"/>
              </a:rPr>
              <a:t>X</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1</a:t>
            </a:r>
            <a:r>
              <a:rPr lang="en-US" altLang="de-DE" sz="2000">
                <a:cs typeface="Times New Roman" panose="02020603050405020304" pitchFamily="18" charset="0"/>
              </a:rPr>
              <a:t>[</a:t>
            </a:r>
            <a:r>
              <a:rPr lang="en-US" altLang="de-DE" sz="2000" i="1">
                <a:cs typeface="Times New Roman" panose="02020603050405020304" pitchFamily="18" charset="0"/>
              </a:rPr>
              <a:t>X</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2</a:t>
            </a:r>
            <a:r>
              <a:rPr lang="en-US" altLang="de-DE" sz="2000">
                <a:cs typeface="Times New Roman" panose="02020603050405020304" pitchFamily="18" charset="0"/>
              </a:rPr>
              <a:t>[</a:t>
            </a:r>
            <a:r>
              <a:rPr lang="en-US" altLang="de-DE" sz="2000" i="1">
                <a:cs typeface="Times New Roman" panose="02020603050405020304" pitchFamily="18" charset="0"/>
              </a:rPr>
              <a:t>X</a:t>
            </a:r>
            <a:r>
              <a:rPr lang="en-US" altLang="de-DE" sz="2000">
                <a:cs typeface="Times New Roman" panose="02020603050405020304" pitchFamily="18" charset="0"/>
              </a:rPr>
              <a:t>].</a:t>
            </a:r>
          </a:p>
          <a:p>
            <a:pPr marL="990600" lvl="1" indent="-533400" algn="just">
              <a:lnSpc>
                <a:spcPct val="120000"/>
              </a:lnSpc>
            </a:pPr>
            <a:r>
              <a:rPr lang="en-US" altLang="de-DE" sz="2000" i="1">
                <a:cs typeface="Times New Roman" panose="02020603050405020304" pitchFamily="18" charset="0"/>
              </a:rPr>
              <a:t>t</a:t>
            </a:r>
            <a:r>
              <a:rPr lang="en-US" altLang="de-DE" sz="2000" baseline="-30000">
                <a:cs typeface="Times New Roman" panose="02020603050405020304" pitchFamily="18" charset="0"/>
              </a:rPr>
              <a:t>3</a:t>
            </a:r>
            <a:r>
              <a:rPr lang="en-US" altLang="de-DE" sz="2000">
                <a:cs typeface="Times New Roman" panose="02020603050405020304" pitchFamily="18" charset="0"/>
              </a:rPr>
              <a:t>[</a:t>
            </a:r>
            <a:r>
              <a:rPr lang="en-US" altLang="de-DE" sz="2000" i="1">
                <a:cs typeface="Times New Roman" panose="02020603050405020304" pitchFamily="18" charset="0"/>
              </a:rPr>
              <a:t>Y</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1</a:t>
            </a:r>
            <a:r>
              <a:rPr lang="en-US" altLang="de-DE" sz="2000">
                <a:cs typeface="Times New Roman" panose="02020603050405020304" pitchFamily="18" charset="0"/>
              </a:rPr>
              <a:t>[</a:t>
            </a:r>
            <a:r>
              <a:rPr lang="en-US" altLang="de-DE" sz="2000" i="1">
                <a:cs typeface="Times New Roman" panose="02020603050405020304" pitchFamily="18" charset="0"/>
              </a:rPr>
              <a:t>Y</a:t>
            </a:r>
            <a:r>
              <a:rPr lang="en-US" altLang="de-DE" sz="2000">
                <a:cs typeface="Times New Roman" panose="02020603050405020304" pitchFamily="18" charset="0"/>
              </a:rPr>
              <a:t>] and </a:t>
            </a:r>
            <a:r>
              <a:rPr lang="en-US" altLang="de-DE" sz="2000" i="1">
                <a:cs typeface="Times New Roman" panose="02020603050405020304" pitchFamily="18" charset="0"/>
              </a:rPr>
              <a:t>t</a:t>
            </a:r>
            <a:r>
              <a:rPr lang="en-US" altLang="de-DE" sz="2000" baseline="-30000">
                <a:cs typeface="Times New Roman" panose="02020603050405020304" pitchFamily="18" charset="0"/>
              </a:rPr>
              <a:t>4</a:t>
            </a:r>
            <a:r>
              <a:rPr lang="en-US" altLang="de-DE" sz="2000">
                <a:cs typeface="Times New Roman" panose="02020603050405020304" pitchFamily="18" charset="0"/>
              </a:rPr>
              <a:t>[</a:t>
            </a:r>
            <a:r>
              <a:rPr lang="en-US" altLang="de-DE" sz="2000" i="1">
                <a:cs typeface="Times New Roman" panose="02020603050405020304" pitchFamily="18" charset="0"/>
              </a:rPr>
              <a:t>Y</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2</a:t>
            </a:r>
            <a:r>
              <a:rPr lang="en-US" altLang="de-DE" sz="2000">
                <a:cs typeface="Times New Roman" panose="02020603050405020304" pitchFamily="18" charset="0"/>
              </a:rPr>
              <a:t>[</a:t>
            </a:r>
            <a:r>
              <a:rPr lang="en-US" altLang="de-DE" sz="2000" i="1">
                <a:cs typeface="Times New Roman" panose="02020603050405020304" pitchFamily="18" charset="0"/>
              </a:rPr>
              <a:t>Y</a:t>
            </a:r>
            <a:r>
              <a:rPr lang="en-US" altLang="de-DE" sz="2000">
                <a:cs typeface="Times New Roman" panose="02020603050405020304" pitchFamily="18" charset="0"/>
              </a:rPr>
              <a:t>].</a:t>
            </a:r>
          </a:p>
          <a:p>
            <a:pPr marL="990600" lvl="1" indent="-533400" algn="just">
              <a:lnSpc>
                <a:spcPct val="120000"/>
              </a:lnSpc>
            </a:pPr>
            <a:r>
              <a:rPr lang="en-US" altLang="de-DE" sz="2000" i="1">
                <a:cs typeface="Times New Roman" panose="02020603050405020304" pitchFamily="18" charset="0"/>
              </a:rPr>
              <a:t>t</a:t>
            </a:r>
            <a:r>
              <a:rPr lang="en-US" altLang="de-DE" sz="2000" baseline="-30000">
                <a:cs typeface="Times New Roman" panose="02020603050405020304" pitchFamily="18" charset="0"/>
              </a:rPr>
              <a:t>3</a:t>
            </a:r>
            <a:r>
              <a:rPr lang="en-US" altLang="de-DE" sz="2000">
                <a:cs typeface="Times New Roman" panose="02020603050405020304" pitchFamily="18" charset="0"/>
              </a:rPr>
              <a:t>[</a:t>
            </a:r>
            <a:r>
              <a:rPr lang="en-US" altLang="de-DE" sz="2000" i="1">
                <a:cs typeface="Times New Roman" panose="02020603050405020304" pitchFamily="18" charset="0"/>
              </a:rPr>
              <a:t>Z</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2</a:t>
            </a:r>
            <a:r>
              <a:rPr lang="en-US" altLang="de-DE" sz="2000">
                <a:cs typeface="Times New Roman" panose="02020603050405020304" pitchFamily="18" charset="0"/>
              </a:rPr>
              <a:t>[</a:t>
            </a:r>
            <a:r>
              <a:rPr lang="en-US" altLang="de-DE" sz="2000" i="1">
                <a:cs typeface="Times New Roman" panose="02020603050405020304" pitchFamily="18" charset="0"/>
              </a:rPr>
              <a:t>Z</a:t>
            </a:r>
            <a:r>
              <a:rPr lang="en-US" altLang="de-DE" sz="2000">
                <a:cs typeface="Times New Roman" panose="02020603050405020304" pitchFamily="18" charset="0"/>
              </a:rPr>
              <a:t>] and </a:t>
            </a:r>
            <a:r>
              <a:rPr lang="en-US" altLang="de-DE" sz="2000" i="1">
                <a:cs typeface="Times New Roman" panose="02020603050405020304" pitchFamily="18" charset="0"/>
              </a:rPr>
              <a:t>t</a:t>
            </a:r>
            <a:r>
              <a:rPr lang="en-US" altLang="de-DE" sz="2000" baseline="-30000">
                <a:cs typeface="Times New Roman" panose="02020603050405020304" pitchFamily="18" charset="0"/>
              </a:rPr>
              <a:t>4</a:t>
            </a:r>
            <a:r>
              <a:rPr lang="en-US" altLang="de-DE" sz="2000">
                <a:cs typeface="Times New Roman" panose="02020603050405020304" pitchFamily="18" charset="0"/>
              </a:rPr>
              <a:t>[</a:t>
            </a:r>
            <a:r>
              <a:rPr lang="en-US" altLang="de-DE" sz="2000" i="1">
                <a:cs typeface="Times New Roman" panose="02020603050405020304" pitchFamily="18" charset="0"/>
              </a:rPr>
              <a:t>Z</a:t>
            </a:r>
            <a:r>
              <a:rPr lang="en-US" altLang="de-DE" sz="2000">
                <a:cs typeface="Times New Roman" panose="02020603050405020304" pitchFamily="18" charset="0"/>
              </a:rPr>
              <a:t>] = </a:t>
            </a:r>
            <a:r>
              <a:rPr lang="en-US" altLang="de-DE" sz="2000" i="1">
                <a:cs typeface="Times New Roman" panose="02020603050405020304" pitchFamily="18" charset="0"/>
              </a:rPr>
              <a:t>t</a:t>
            </a:r>
            <a:r>
              <a:rPr lang="en-US" altLang="de-DE" sz="2000" baseline="-30000">
                <a:cs typeface="Times New Roman" panose="02020603050405020304" pitchFamily="18" charset="0"/>
              </a:rPr>
              <a:t>1</a:t>
            </a:r>
            <a:r>
              <a:rPr lang="en-US" altLang="de-DE" sz="2000">
                <a:cs typeface="Times New Roman" panose="02020603050405020304" pitchFamily="18" charset="0"/>
              </a:rPr>
              <a:t>[</a:t>
            </a:r>
            <a:r>
              <a:rPr lang="en-US" altLang="de-DE" sz="2000" i="1">
                <a:cs typeface="Times New Roman" panose="02020603050405020304" pitchFamily="18" charset="0"/>
              </a:rPr>
              <a:t>Z</a:t>
            </a:r>
            <a:r>
              <a:rPr lang="en-US" altLang="de-DE" sz="2000">
                <a:cs typeface="Times New Roman" panose="02020603050405020304" pitchFamily="18" charset="0"/>
              </a:rPr>
              <a:t>].</a:t>
            </a:r>
          </a:p>
          <a:p>
            <a:pPr marL="609600" indent="-609600" algn="just">
              <a:lnSpc>
                <a:spcPct val="90000"/>
              </a:lnSpc>
            </a:pPr>
            <a:r>
              <a:rPr lang="en-US" altLang="de-DE" sz="2000">
                <a:cs typeface="Times New Roman" panose="02020603050405020304" pitchFamily="18" charset="0"/>
              </a:rPr>
              <a:t>An MVD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1800">
                <a:latin typeface="Times New Roman" panose="02020603050405020304" pitchFamily="18" charset="0"/>
                <a:cs typeface="Times New Roman" panose="02020603050405020304" pitchFamily="18" charset="0"/>
              </a:rPr>
              <a:t>—</a:t>
            </a:r>
            <a:r>
              <a:rPr lang="en-US" altLang="de-DE" sz="1800">
                <a:cs typeface="Times New Roman" panose="02020603050405020304" pitchFamily="18" charset="0"/>
              </a:rPr>
              <a:t>&gt;&gt;</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 in </a:t>
            </a:r>
            <a:r>
              <a:rPr lang="en-US" altLang="de-DE" sz="2000" i="1">
                <a:cs typeface="Times New Roman" panose="02020603050405020304" pitchFamily="18" charset="0"/>
              </a:rPr>
              <a:t>R</a:t>
            </a:r>
            <a:r>
              <a:rPr lang="en-US" altLang="de-DE" sz="2000">
                <a:cs typeface="Times New Roman" panose="02020603050405020304" pitchFamily="18" charset="0"/>
              </a:rPr>
              <a:t> is called a </a:t>
            </a:r>
            <a:r>
              <a:rPr lang="en-US" altLang="de-DE" sz="2000" b="1">
                <a:cs typeface="Times New Roman" panose="02020603050405020304" pitchFamily="18" charset="0"/>
              </a:rPr>
              <a:t>trivial MVD</a:t>
            </a:r>
            <a:r>
              <a:rPr lang="en-US" altLang="de-DE" sz="2000">
                <a:cs typeface="Times New Roman" panose="02020603050405020304" pitchFamily="18" charset="0"/>
              </a:rPr>
              <a:t> if (a) </a:t>
            </a:r>
            <a:r>
              <a:rPr lang="en-US" altLang="de-DE" sz="2000" i="1">
                <a:cs typeface="Times New Roman" panose="02020603050405020304" pitchFamily="18" charset="0"/>
              </a:rPr>
              <a:t>Y</a:t>
            </a:r>
            <a:r>
              <a:rPr lang="en-US" altLang="de-DE" sz="2000">
                <a:cs typeface="Times New Roman" panose="02020603050405020304" pitchFamily="18" charset="0"/>
              </a:rPr>
              <a:t> is a subset of </a:t>
            </a:r>
            <a:r>
              <a:rPr lang="en-US" altLang="de-DE" sz="2000" i="1">
                <a:cs typeface="Times New Roman" panose="02020603050405020304" pitchFamily="18" charset="0"/>
              </a:rPr>
              <a:t>X</a:t>
            </a:r>
            <a:r>
              <a:rPr lang="en-US" altLang="de-DE" sz="2000">
                <a:cs typeface="Times New Roman" panose="02020603050405020304" pitchFamily="18" charset="0"/>
              </a:rPr>
              <a:t>, or (b)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Lucida Grande" pitchFamily="1" charset="0"/>
              </a:rPr>
              <a:t>υ</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 = </a:t>
            </a:r>
            <a:r>
              <a:rPr lang="en-US" altLang="de-DE" sz="2000" i="1">
                <a:cs typeface="Times New Roman" panose="02020603050405020304" pitchFamily="18" charset="0"/>
              </a:rPr>
              <a:t>R</a:t>
            </a:r>
            <a:r>
              <a:rPr lang="en-US" altLang="de-DE" sz="2000">
                <a:cs typeface="Times New Roman" panose="02020603050405020304" pitchFamily="18" charset="0"/>
              </a:rPr>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2678139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Rectangle 2"/>
          <p:cNvSpPr>
            <a:spLocks noGrp="1" noChangeArrowheads="1"/>
          </p:cNvSpPr>
          <p:nvPr>
            <p:ph type="title"/>
          </p:nvPr>
        </p:nvSpPr>
        <p:spPr>
          <a:xfrm>
            <a:off x="254000" y="215900"/>
            <a:ext cx="87122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dirty="0">
                <a:cs typeface="Times New Roman" panose="02020603050405020304" pitchFamily="18" charset="0"/>
              </a:rPr>
              <a:t>Multivalued Dependencies and Fourth Normal Form </a:t>
            </a:r>
            <a:r>
              <a:rPr lang="en-US" altLang="de-DE" sz="3200" dirty="0" smtClean="0">
                <a:cs typeface="Times New Roman" panose="02020603050405020304" pitchFamily="18" charset="0"/>
              </a:rPr>
              <a:t>(4)</a:t>
            </a:r>
            <a:endParaRPr lang="en-US" altLang="de-DE" sz="3200" dirty="0">
              <a:cs typeface="Times New Roman" panose="02020603050405020304" pitchFamily="18" charset="0"/>
            </a:endParaRPr>
          </a:p>
        </p:txBody>
      </p:sp>
      <p:sp>
        <p:nvSpPr>
          <p:cNvPr id="813059" name="Rectangle 3"/>
          <p:cNvSpPr>
            <a:spLocks noGrp="1" noChangeArrowheads="1"/>
          </p:cNvSpPr>
          <p:nvPr>
            <p:ph type="body" idx="1"/>
          </p:nvPr>
        </p:nvSpPr>
        <p:spPr>
          <a:xfrm>
            <a:off x="152400" y="1358900"/>
            <a:ext cx="8458200" cy="5041900"/>
          </a:xfrm>
        </p:spPr>
        <p:txBody>
          <a:bodyPr/>
          <a:lstStyle/>
          <a:p>
            <a:pPr marL="609600" indent="-609600">
              <a:lnSpc>
                <a:spcPct val="90000"/>
              </a:lnSpc>
            </a:pPr>
            <a:r>
              <a:rPr lang="en-US" altLang="de-DE" sz="2400" b="1">
                <a:cs typeface="Times New Roman" panose="02020603050405020304" pitchFamily="18" charset="0"/>
              </a:rPr>
              <a:t>Inference Rules for Functional and </a:t>
            </a:r>
            <a:br>
              <a:rPr lang="en-US" altLang="de-DE" sz="2400" b="1">
                <a:cs typeface="Times New Roman" panose="02020603050405020304" pitchFamily="18" charset="0"/>
              </a:rPr>
            </a:br>
            <a:r>
              <a:rPr lang="en-US" altLang="de-DE" sz="2400" b="1">
                <a:cs typeface="Times New Roman" panose="02020603050405020304" pitchFamily="18" charset="0"/>
              </a:rPr>
              <a:t>Multivalued Dependencies</a:t>
            </a:r>
            <a:r>
              <a:rPr lang="en-US" altLang="de-DE" sz="24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IR1 (</a:t>
            </a:r>
            <a:r>
              <a:rPr lang="en-US" altLang="de-DE" sz="2000" b="1">
                <a:cs typeface="Times New Roman" panose="02020603050405020304" pitchFamily="18" charset="0"/>
              </a:rPr>
              <a:t>reflexive rule for FDs</a:t>
            </a:r>
            <a:r>
              <a:rPr lang="en-US" altLang="de-DE" sz="2000">
                <a:cs typeface="Times New Roman" panose="02020603050405020304" pitchFamily="18" charset="0"/>
              </a:rPr>
              <a:t>): If </a:t>
            </a:r>
            <a:r>
              <a:rPr lang="en-US" altLang="de-DE" sz="2000" i="1">
                <a:cs typeface="Times New Roman" panose="02020603050405020304" pitchFamily="18" charset="0"/>
              </a:rPr>
              <a:t>X </a:t>
            </a:r>
            <a:r>
              <a:rPr lang="en-US" altLang="de-DE" sz="2000" i="1">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 then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sym typeface="Symbol" panose="05050102010706020507" pitchFamily="18" charset="2"/>
              </a:rPr>
              <a:t>–</a:t>
            </a:r>
            <a:r>
              <a:rPr lang="en-US" altLang="de-DE" sz="2000">
                <a:cs typeface="Times New Roman" panose="02020603050405020304" pitchFamily="18" charset="0"/>
                <a:sym typeface="Symbol" panose="05050102010706020507" pitchFamily="18" charset="2"/>
              </a:rPr>
              <a:t>&gt;</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IR2 (</a:t>
            </a:r>
            <a:r>
              <a:rPr lang="en-US" altLang="de-DE" sz="2000" b="1">
                <a:cs typeface="Times New Roman" panose="02020603050405020304" pitchFamily="18" charset="0"/>
              </a:rPr>
              <a:t>augmentation rule for FDs</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100">
                <a:latin typeface="Times New Roman" panose="02020603050405020304" pitchFamily="18" charset="0"/>
                <a:cs typeface="Tahoma" panose="020B0604030504040204" pitchFamily="34" charset="0"/>
                <a:sym typeface="Wingdings 3" panose="05040102010807070707" pitchFamily="18" charset="2"/>
              </a:rPr>
              <a:t>–</a:t>
            </a:r>
            <a:r>
              <a:rPr lang="en-US" altLang="de-DE" sz="2100">
                <a:cs typeface="Tahoma" panose="020B0604030504040204" pitchFamily="34" charset="0"/>
                <a:sym typeface="Wingdings 3" panose="05040102010807070707" pitchFamily="18" charset="2"/>
              </a:rPr>
              <a:t>&gt;</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 </a:t>
            </a:r>
            <a:r>
              <a:rPr lang="en-US" altLang="de-DE" sz="2000">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XZ</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sym typeface="Symbol" panose="05050102010706020507" pitchFamily="18" charset="2"/>
              </a:rPr>
              <a:t>–</a:t>
            </a:r>
            <a:r>
              <a:rPr lang="en-US" altLang="de-DE" sz="2000">
                <a:cs typeface="Times New Roman" panose="02020603050405020304" pitchFamily="18" charset="0"/>
                <a:sym typeface="Symbol" panose="05050102010706020507" pitchFamily="18" charset="2"/>
              </a:rPr>
              <a:t>&gt;</a:t>
            </a:r>
            <a:r>
              <a:rPr lang="en-US" altLang="de-DE" sz="2000">
                <a:cs typeface="Times New Roman" panose="02020603050405020304" pitchFamily="18" charset="0"/>
              </a:rPr>
              <a:t> </a:t>
            </a:r>
            <a:r>
              <a:rPr lang="en-US" altLang="de-DE" sz="2000" i="1">
                <a:cs typeface="Times New Roman" panose="02020603050405020304" pitchFamily="18" charset="0"/>
              </a:rPr>
              <a:t>YZ</a:t>
            </a:r>
            <a:r>
              <a:rPr lang="en-US" altLang="de-DE" sz="20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IR3 (</a:t>
            </a:r>
            <a:r>
              <a:rPr lang="en-US" altLang="de-DE" sz="2000" b="1">
                <a:cs typeface="Times New Roman" panose="02020603050405020304" pitchFamily="18" charset="0"/>
              </a:rPr>
              <a:t>transitive rule for FDs</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 </a:t>
            </a:r>
            <a:r>
              <a:rPr lang="en-US" altLang="de-DE" sz="2000" i="1">
                <a:cs typeface="Times New Roman" panose="02020603050405020304" pitchFamily="18" charset="0"/>
              </a:rPr>
              <a:t>Y</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a:t>
            </a:r>
            <a:r>
              <a:rPr lang="en-US" altLang="de-DE" sz="2000" i="1">
                <a:cs typeface="Times New Roman" panose="02020603050405020304" pitchFamily="18" charset="0"/>
              </a:rPr>
              <a:t>Z</a:t>
            </a:r>
            <a:r>
              <a:rPr lang="en-US" altLang="de-DE" sz="2000">
                <a:cs typeface="Times New Roman" panose="02020603050405020304" pitchFamily="18" charset="0"/>
              </a:rPr>
              <a:t>} </a:t>
            </a:r>
            <a:r>
              <a:rPr lang="en-US" altLang="de-DE" sz="2000">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sym typeface="Symbol" panose="05050102010706020507" pitchFamily="18" charset="2"/>
              </a:rPr>
              <a:t>–</a:t>
            </a:r>
            <a:r>
              <a:rPr lang="en-US" altLang="de-DE" sz="2000">
                <a:cs typeface="Times New Roman" panose="02020603050405020304" pitchFamily="18" charset="0"/>
                <a:sym typeface="Symbol" panose="05050102010706020507" pitchFamily="18" charset="2"/>
              </a:rPr>
              <a:t>&gt;</a:t>
            </a:r>
            <a:r>
              <a:rPr lang="en-US" altLang="de-DE" sz="2000">
                <a:cs typeface="Times New Roman" panose="02020603050405020304" pitchFamily="18" charset="0"/>
              </a:rPr>
              <a:t> </a:t>
            </a:r>
            <a:r>
              <a:rPr lang="en-US" altLang="de-DE" sz="2000" i="1">
                <a:cs typeface="Times New Roman" panose="02020603050405020304" pitchFamily="18" charset="0"/>
              </a:rPr>
              <a:t>Z</a:t>
            </a:r>
            <a:r>
              <a:rPr lang="en-US" altLang="de-DE" sz="20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IR4 (</a:t>
            </a:r>
            <a:r>
              <a:rPr lang="en-US" altLang="de-DE" sz="2000" b="1">
                <a:cs typeface="Times New Roman" panose="02020603050405020304" pitchFamily="18" charset="0"/>
              </a:rPr>
              <a:t>complementation rule for MVDs</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 </a:t>
            </a:r>
            <a:r>
              <a:rPr lang="en-US" altLang="de-DE" sz="2000" i="1">
                <a:cs typeface="Times New Roman" panose="02020603050405020304" pitchFamily="18" charset="0"/>
              </a:rPr>
              <a:t>Y</a:t>
            </a:r>
            <a:r>
              <a:rPr lang="en-US" altLang="de-DE" sz="2000">
                <a:cs typeface="Times New Roman" panose="02020603050405020304" pitchFamily="18" charset="0"/>
              </a:rPr>
              <a:t>} </a:t>
            </a:r>
            <a:r>
              <a:rPr lang="en-US" altLang="de-DE" sz="2000">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 </a:t>
            </a:r>
            <a:br>
              <a:rPr lang="en-US" altLang="de-DE" sz="2000">
                <a:cs typeface="Times New Roman" panose="02020603050405020304" pitchFamily="18" charset="0"/>
              </a:rPr>
            </a:br>
            <a:r>
              <a:rPr lang="en-US" altLang="de-DE" sz="2000">
                <a:cs typeface="Times New Roman" panose="02020603050405020304" pitchFamily="18" charset="0"/>
              </a:rPr>
              <a:t>(</a:t>
            </a:r>
            <a:r>
              <a:rPr lang="en-US" altLang="de-DE" sz="2000" i="1">
                <a:cs typeface="Times New Roman" panose="02020603050405020304" pitchFamily="18" charset="0"/>
              </a:rPr>
              <a:t>R</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10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IR5 (</a:t>
            </a:r>
            <a:r>
              <a:rPr lang="en-US" altLang="de-DE" sz="2000" b="1">
                <a:cs typeface="Times New Roman" panose="02020603050405020304" pitchFamily="18" charset="0"/>
              </a:rPr>
              <a:t>augmentation rule for MVDs</a:t>
            </a:r>
            <a:r>
              <a:rPr lang="en-US" altLang="de-DE" sz="2000">
                <a:cs typeface="Times New Roman" panose="02020603050405020304" pitchFamily="18" charset="0"/>
              </a:rPr>
              <a:t>): If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a:t>
            </a:r>
            <a:r>
              <a:rPr lang="en-US" altLang="de-DE" sz="2000" i="1">
                <a:cs typeface="Times New Roman" panose="02020603050405020304" pitchFamily="18" charset="0"/>
              </a:rPr>
              <a:t> Y</a:t>
            </a:r>
            <a:r>
              <a:rPr lang="en-US" altLang="de-DE" sz="2000">
                <a:cs typeface="Times New Roman" panose="02020603050405020304" pitchFamily="18" charset="0"/>
              </a:rPr>
              <a:t> and </a:t>
            </a:r>
            <a:r>
              <a:rPr lang="en-US" altLang="de-DE" sz="2000" i="1">
                <a:cs typeface="Times New Roman" panose="02020603050405020304" pitchFamily="18" charset="0"/>
              </a:rPr>
              <a:t>W</a:t>
            </a:r>
            <a:r>
              <a:rPr lang="en-US" altLang="de-DE" sz="2000">
                <a:cs typeface="Times New Roman" panose="02020603050405020304" pitchFamily="18" charset="0"/>
              </a:rPr>
              <a:t> </a:t>
            </a:r>
            <a:r>
              <a:rPr lang="en-US" altLang="de-DE" sz="2000" i="1">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Z</a:t>
            </a:r>
            <a:r>
              <a:rPr lang="en-US" altLang="de-DE" sz="2000">
                <a:cs typeface="Times New Roman" panose="02020603050405020304" pitchFamily="18" charset="0"/>
              </a:rPr>
              <a:t> </a:t>
            </a:r>
            <a:br>
              <a:rPr lang="en-US" altLang="de-DE" sz="2000">
                <a:cs typeface="Times New Roman" panose="02020603050405020304" pitchFamily="18" charset="0"/>
              </a:rPr>
            </a:br>
            <a:r>
              <a:rPr lang="en-US" altLang="de-DE" sz="2000">
                <a:cs typeface="Times New Roman" panose="02020603050405020304" pitchFamily="18" charset="0"/>
              </a:rPr>
              <a:t>then </a:t>
            </a:r>
            <a:r>
              <a:rPr lang="en-US" altLang="de-DE" sz="2000" i="1">
                <a:cs typeface="Times New Roman" panose="02020603050405020304" pitchFamily="18" charset="0"/>
              </a:rPr>
              <a:t>WX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a:t>
            </a:r>
            <a:r>
              <a:rPr lang="en-US" altLang="de-DE" sz="2000" i="1">
                <a:cs typeface="Times New Roman" panose="02020603050405020304" pitchFamily="18" charset="0"/>
              </a:rPr>
              <a:t> YZ</a:t>
            </a:r>
            <a:r>
              <a:rPr lang="en-US" altLang="de-DE" sz="20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IR6 (</a:t>
            </a:r>
            <a:r>
              <a:rPr lang="en-US" altLang="de-DE" sz="2000" b="1">
                <a:cs typeface="Times New Roman" panose="02020603050405020304" pitchFamily="18" charset="0"/>
              </a:rPr>
              <a:t>transitive rule for MVDs</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a:t>
            </a:r>
            <a:r>
              <a:rPr lang="en-US" altLang="de-DE" sz="2000" i="1">
                <a:cs typeface="Times New Roman" panose="02020603050405020304" pitchFamily="18" charset="0"/>
              </a:rPr>
              <a:t> Y</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a:t>
            </a:r>
            <a:r>
              <a:rPr lang="en-US" altLang="de-DE" sz="2000" i="1">
                <a:cs typeface="Times New Roman" panose="02020603050405020304" pitchFamily="18" charset="0"/>
              </a:rPr>
              <a:t> Z</a:t>
            </a:r>
            <a:r>
              <a:rPr lang="en-US" altLang="de-DE" sz="2000">
                <a:cs typeface="Times New Roman" panose="02020603050405020304" pitchFamily="18" charset="0"/>
              </a:rPr>
              <a:t>} </a:t>
            </a:r>
            <a:r>
              <a:rPr lang="en-US" altLang="de-DE" sz="2000">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 (</a:t>
            </a:r>
            <a:r>
              <a:rPr lang="en-US" altLang="de-DE" sz="2000" i="1">
                <a:cs typeface="Times New Roman" panose="02020603050405020304" pitchFamily="18" charset="0"/>
              </a:rPr>
              <a:t>Z</a:t>
            </a:r>
            <a:r>
              <a:rPr lang="en-US" altLang="de-DE" sz="2000">
                <a:cs typeface="Times New Roman" panose="02020603050405020304" pitchFamily="18" charset="0"/>
              </a:rPr>
              <a:t> </a:t>
            </a:r>
            <a:r>
              <a:rPr lang="en-US" altLang="de-DE" sz="2000">
                <a:latin typeface="MathematicalPi 1" pitchFamily="82" charset="0"/>
                <a:cs typeface="Times New Roman" panose="02020603050405020304" pitchFamily="18" charset="0"/>
              </a:rPr>
              <a:t>2</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IR7 (</a:t>
            </a:r>
            <a:r>
              <a:rPr lang="en-US" altLang="de-DE" sz="2000" b="1">
                <a:cs typeface="Times New Roman" panose="02020603050405020304" pitchFamily="18" charset="0"/>
              </a:rPr>
              <a:t>replication rule for FD to MVD</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100">
                <a:latin typeface="Times New Roman" panose="02020603050405020304" pitchFamily="18" charset="0"/>
                <a:cs typeface="Tahoma" panose="020B0604030504040204" pitchFamily="34" charset="0"/>
                <a:sym typeface="Wingdings 3" panose="05040102010807070707" pitchFamily="18" charset="2"/>
              </a:rPr>
              <a:t>–</a:t>
            </a:r>
            <a:r>
              <a:rPr lang="en-US" altLang="de-DE" sz="2100">
                <a:cs typeface="Tahoma" panose="020B0604030504040204" pitchFamily="34" charset="0"/>
                <a:sym typeface="Wingdings 3" panose="05040102010807070707" pitchFamily="18" charset="2"/>
              </a:rPr>
              <a:t>&gt;</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 </a:t>
            </a:r>
            <a:r>
              <a:rPr lang="en-US" altLang="de-DE" sz="2000">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a:t>
            </a:r>
            <a:r>
              <a:rPr lang="en-US" altLang="de-DE" sz="2000" i="1">
                <a:cs typeface="Times New Roman" panose="02020603050405020304" pitchFamily="18" charset="0"/>
              </a:rPr>
              <a:t> Y</a:t>
            </a:r>
            <a:r>
              <a:rPr lang="en-US" altLang="de-DE" sz="2000">
                <a:cs typeface="Times New Roman" panose="02020603050405020304" pitchFamily="18" charset="0"/>
              </a:rPr>
              <a:t>.</a:t>
            </a:r>
          </a:p>
          <a:p>
            <a:pPr marL="990600" lvl="1" indent="-533400" algn="just">
              <a:lnSpc>
                <a:spcPct val="90000"/>
              </a:lnSpc>
            </a:pPr>
            <a:r>
              <a:rPr lang="en-US" altLang="de-DE" sz="2000">
                <a:cs typeface="Times New Roman" panose="02020603050405020304" pitchFamily="18" charset="0"/>
              </a:rPr>
              <a:t>IR8 (</a:t>
            </a:r>
            <a:r>
              <a:rPr lang="en-US" altLang="de-DE" sz="2000" b="1">
                <a:cs typeface="Times New Roman" panose="02020603050405020304" pitchFamily="18" charset="0"/>
              </a:rPr>
              <a:t>coalescence rule for FDs and MVDs</a:t>
            </a:r>
            <a:r>
              <a:rPr lang="en-US" altLang="de-DE" sz="2000">
                <a:cs typeface="Times New Roman" panose="02020603050405020304" pitchFamily="18" charset="0"/>
              </a:rPr>
              <a:t>): If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a:t>
            </a:r>
            <a:r>
              <a:rPr lang="en-US" altLang="de-DE" sz="2000" i="1">
                <a:cs typeface="Times New Roman" panose="02020603050405020304" pitchFamily="18" charset="0"/>
              </a:rPr>
              <a:t> Y</a:t>
            </a:r>
            <a:r>
              <a:rPr lang="en-US" altLang="de-DE" sz="2000">
                <a:cs typeface="Times New Roman" panose="02020603050405020304" pitchFamily="18" charset="0"/>
              </a:rPr>
              <a:t> and there exists </a:t>
            </a:r>
            <a:r>
              <a:rPr lang="en-US" altLang="de-DE" sz="2000" i="1">
                <a:cs typeface="Times New Roman" panose="02020603050405020304" pitchFamily="18" charset="0"/>
              </a:rPr>
              <a:t>W</a:t>
            </a:r>
            <a:r>
              <a:rPr lang="en-US" altLang="de-DE" sz="2000">
                <a:cs typeface="Times New Roman" panose="02020603050405020304" pitchFamily="18" charset="0"/>
              </a:rPr>
              <a:t> with the properties that</a:t>
            </a:r>
          </a:p>
          <a:p>
            <a:pPr marL="1371600" lvl="2" indent="-457200" algn="just">
              <a:lnSpc>
                <a:spcPct val="90000"/>
              </a:lnSpc>
            </a:pPr>
            <a:r>
              <a:rPr lang="en-US" altLang="de-DE" sz="1800">
                <a:cs typeface="Times New Roman" panose="02020603050405020304" pitchFamily="18" charset="0"/>
              </a:rPr>
              <a:t>(a) </a:t>
            </a:r>
            <a:r>
              <a:rPr lang="en-US" altLang="de-DE" sz="1800" i="1">
                <a:cs typeface="Times New Roman" panose="02020603050405020304" pitchFamily="18" charset="0"/>
              </a:rPr>
              <a:t>W</a:t>
            </a:r>
            <a:r>
              <a:rPr lang="en-US" altLang="de-DE" sz="1800">
                <a:cs typeface="Times New Roman" panose="02020603050405020304" pitchFamily="18" charset="0"/>
              </a:rPr>
              <a:t> </a:t>
            </a:r>
            <a:r>
              <a:rPr lang="en-US" altLang="de-DE" sz="1800">
                <a:cs typeface="Times New Roman" panose="02020603050405020304" pitchFamily="18" charset="0"/>
                <a:sym typeface="Symbol" panose="05050102010706020507" pitchFamily="18" charset="2"/>
              </a:rPr>
              <a:t> </a:t>
            </a:r>
            <a:r>
              <a:rPr lang="en-US" altLang="de-DE" sz="1800" i="1">
                <a:cs typeface="Times New Roman" panose="02020603050405020304" pitchFamily="18" charset="0"/>
              </a:rPr>
              <a:t>Y</a:t>
            </a:r>
            <a:r>
              <a:rPr lang="en-US" altLang="de-DE" sz="1800">
                <a:cs typeface="Times New Roman" panose="02020603050405020304" pitchFamily="18" charset="0"/>
              </a:rPr>
              <a:t> is empty, (b) </a:t>
            </a:r>
            <a:r>
              <a:rPr lang="en-US" altLang="de-DE" sz="1800" i="1">
                <a:cs typeface="Times New Roman" panose="02020603050405020304" pitchFamily="18" charset="0"/>
              </a:rPr>
              <a:t>W</a:t>
            </a:r>
            <a:r>
              <a:rPr lang="en-US" altLang="de-DE" sz="1800">
                <a:cs typeface="Times New Roman" panose="02020603050405020304" pitchFamily="18" charset="0"/>
              </a:rPr>
              <a:t> </a:t>
            </a:r>
            <a:r>
              <a:rPr lang="en-US" altLang="de-DE" sz="2000">
                <a:latin typeface="Times New Roman" panose="02020603050405020304" pitchFamily="18" charset="0"/>
                <a:cs typeface="Tahoma" panose="020B0604030504040204" pitchFamily="34" charset="0"/>
                <a:sym typeface="Wingdings 3" panose="05040102010807070707" pitchFamily="18" charset="2"/>
              </a:rPr>
              <a:t>–</a:t>
            </a:r>
            <a:r>
              <a:rPr lang="en-US" altLang="de-DE" sz="2000">
                <a:cs typeface="Tahoma" panose="020B0604030504040204" pitchFamily="34" charset="0"/>
                <a:sym typeface="Wingdings 3" panose="05040102010807070707" pitchFamily="18" charset="2"/>
              </a:rPr>
              <a:t>&gt;</a:t>
            </a:r>
            <a:r>
              <a:rPr lang="en-US" altLang="de-DE" sz="1800">
                <a:cs typeface="Times New Roman" panose="02020603050405020304" pitchFamily="18" charset="0"/>
              </a:rPr>
              <a:t> </a:t>
            </a:r>
            <a:r>
              <a:rPr lang="en-US" altLang="de-DE" sz="1800" i="1">
                <a:cs typeface="Times New Roman" panose="02020603050405020304" pitchFamily="18" charset="0"/>
              </a:rPr>
              <a:t>Z</a:t>
            </a:r>
            <a:r>
              <a:rPr lang="en-US" altLang="de-DE" sz="1800">
                <a:cs typeface="Times New Roman" panose="02020603050405020304" pitchFamily="18" charset="0"/>
              </a:rPr>
              <a:t>, and (c) </a:t>
            </a:r>
            <a:r>
              <a:rPr lang="en-US" altLang="de-DE" sz="1800" i="1">
                <a:cs typeface="Times New Roman" panose="02020603050405020304" pitchFamily="18" charset="0"/>
              </a:rPr>
              <a:t>Y</a:t>
            </a:r>
            <a:r>
              <a:rPr lang="en-US" altLang="de-DE" sz="1800">
                <a:cs typeface="Times New Roman" panose="02020603050405020304" pitchFamily="18" charset="0"/>
              </a:rPr>
              <a:t> </a:t>
            </a:r>
            <a:r>
              <a:rPr lang="en-US" altLang="de-DE" sz="1800" i="1">
                <a:cs typeface="Times New Roman" panose="02020603050405020304" pitchFamily="18" charset="0"/>
                <a:sym typeface="Symbol" panose="05050102010706020507" pitchFamily="18" charset="2"/>
              </a:rPr>
              <a:t></a:t>
            </a:r>
            <a:r>
              <a:rPr lang="en-US" altLang="de-DE" sz="1800">
                <a:cs typeface="Times New Roman" panose="02020603050405020304" pitchFamily="18" charset="0"/>
              </a:rPr>
              <a:t> </a:t>
            </a:r>
            <a:r>
              <a:rPr lang="en-US" altLang="de-DE" sz="1800" i="1">
                <a:cs typeface="Times New Roman" panose="02020603050405020304" pitchFamily="18" charset="0"/>
              </a:rPr>
              <a:t>Z</a:t>
            </a:r>
            <a:r>
              <a:rPr lang="en-US" altLang="de-DE" sz="1800">
                <a:cs typeface="Times New Roman" panose="02020603050405020304" pitchFamily="18" charset="0"/>
              </a:rPr>
              <a:t>, then   </a:t>
            </a:r>
            <a:r>
              <a:rPr lang="en-US" altLang="de-DE" sz="1800" i="1">
                <a:cs typeface="Times New Roman" panose="02020603050405020304" pitchFamily="18" charset="0"/>
              </a:rPr>
              <a:t>X </a:t>
            </a:r>
            <a:r>
              <a:rPr lang="en-US" altLang="de-DE" sz="2000">
                <a:latin typeface="Times New Roman" panose="02020603050405020304" pitchFamily="18" charset="0"/>
                <a:cs typeface="Tahoma" panose="020B0604030504040204" pitchFamily="34" charset="0"/>
                <a:sym typeface="Wingdings 3" panose="05040102010807070707" pitchFamily="18" charset="2"/>
              </a:rPr>
              <a:t>–</a:t>
            </a:r>
            <a:r>
              <a:rPr lang="en-US" altLang="de-DE" sz="2000">
                <a:cs typeface="Tahoma" panose="020B0604030504040204" pitchFamily="34" charset="0"/>
                <a:sym typeface="Wingdings 3" panose="05040102010807070707" pitchFamily="18" charset="2"/>
              </a:rPr>
              <a:t>&gt;</a:t>
            </a:r>
            <a:r>
              <a:rPr lang="en-US" altLang="de-DE" sz="1800">
                <a:cs typeface="Times New Roman" panose="02020603050405020304" pitchFamily="18" charset="0"/>
              </a:rPr>
              <a:t> </a:t>
            </a:r>
            <a:r>
              <a:rPr lang="en-US" altLang="de-DE" sz="1800" i="1">
                <a:cs typeface="Times New Roman" panose="02020603050405020304" pitchFamily="18" charset="0"/>
              </a:rPr>
              <a:t>Z</a:t>
            </a:r>
            <a:r>
              <a:rPr lang="en-US" altLang="de-DE" sz="1800">
                <a:cs typeface="Times New Roman" panose="02020603050405020304" pitchFamily="18" charset="0"/>
              </a:rPr>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3314056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254000" y="215900"/>
            <a:ext cx="87122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dirty="0">
                <a:cs typeface="Times New Roman" panose="02020603050405020304" pitchFamily="18" charset="0"/>
              </a:rPr>
              <a:t>Multivalued Dependencies and Fourth Normal Form </a:t>
            </a:r>
            <a:r>
              <a:rPr lang="en-US" altLang="de-DE" sz="3200" dirty="0" smtClean="0">
                <a:cs typeface="Times New Roman" panose="02020603050405020304" pitchFamily="18" charset="0"/>
              </a:rPr>
              <a:t>(5)</a:t>
            </a:r>
            <a:endParaRPr lang="en-US" altLang="de-DE" sz="3200" dirty="0">
              <a:cs typeface="Times New Roman" panose="02020603050405020304" pitchFamily="18" charset="0"/>
            </a:endParaRPr>
          </a:p>
        </p:txBody>
      </p:sp>
      <p:sp>
        <p:nvSpPr>
          <p:cNvPr id="815107" name="Rectangle 3"/>
          <p:cNvSpPr>
            <a:spLocks noGrp="1" noChangeArrowheads="1"/>
          </p:cNvSpPr>
          <p:nvPr>
            <p:ph type="body" idx="1"/>
          </p:nvPr>
        </p:nvSpPr>
        <p:spPr>
          <a:xfrm>
            <a:off x="254000" y="1752600"/>
            <a:ext cx="8204200" cy="4419600"/>
          </a:xfrm>
        </p:spPr>
        <p:txBody>
          <a:bodyPr/>
          <a:lstStyle/>
          <a:p>
            <a:pPr marL="609600" indent="-609600" algn="just">
              <a:lnSpc>
                <a:spcPct val="90000"/>
              </a:lnSpc>
              <a:buFont typeface="Wingdings" panose="05000000000000000000" pitchFamily="2" charset="2"/>
              <a:buNone/>
            </a:pPr>
            <a:r>
              <a:rPr lang="en-US" altLang="de-DE" sz="2400" b="1" u="sng">
                <a:cs typeface="Times New Roman" panose="02020603050405020304" pitchFamily="18" charset="0"/>
              </a:rPr>
              <a:t>Definition:</a:t>
            </a:r>
            <a:r>
              <a:rPr lang="en-US" altLang="de-DE" sz="2000" b="1">
                <a:cs typeface="Times New Roman" panose="02020603050405020304" pitchFamily="18" charset="0"/>
              </a:rPr>
              <a:t> </a:t>
            </a:r>
          </a:p>
          <a:p>
            <a:pPr marL="609600" indent="-609600" algn="just">
              <a:lnSpc>
                <a:spcPct val="90000"/>
              </a:lnSpc>
            </a:pPr>
            <a:r>
              <a:rPr lang="en-US" altLang="de-DE" sz="2400">
                <a:cs typeface="Times New Roman" panose="02020603050405020304" pitchFamily="18" charset="0"/>
              </a:rPr>
              <a:t>A relation schema </a:t>
            </a:r>
            <a:r>
              <a:rPr lang="en-US" altLang="de-DE" sz="2400" i="1">
                <a:cs typeface="Times New Roman" panose="02020603050405020304" pitchFamily="18" charset="0"/>
              </a:rPr>
              <a:t>R</a:t>
            </a:r>
            <a:r>
              <a:rPr lang="en-US" altLang="de-DE" sz="2400">
                <a:cs typeface="Times New Roman" panose="02020603050405020304" pitchFamily="18" charset="0"/>
              </a:rPr>
              <a:t> is in </a:t>
            </a:r>
            <a:r>
              <a:rPr lang="en-US" altLang="de-DE" sz="2400" b="1">
                <a:cs typeface="Times New Roman" panose="02020603050405020304" pitchFamily="18" charset="0"/>
              </a:rPr>
              <a:t>4NF</a:t>
            </a:r>
            <a:r>
              <a:rPr lang="en-US" altLang="de-DE" sz="2400">
                <a:cs typeface="Times New Roman" panose="02020603050405020304" pitchFamily="18" charset="0"/>
              </a:rPr>
              <a:t> with respect to a set of dependencies </a:t>
            </a:r>
            <a:r>
              <a:rPr lang="en-US" altLang="de-DE" sz="2400" i="1">
                <a:cs typeface="Times New Roman" panose="02020603050405020304" pitchFamily="18" charset="0"/>
              </a:rPr>
              <a:t>F</a:t>
            </a:r>
            <a:r>
              <a:rPr lang="en-US" altLang="de-DE" sz="2400">
                <a:cs typeface="Times New Roman" panose="02020603050405020304" pitchFamily="18" charset="0"/>
              </a:rPr>
              <a:t> (that includes functional dependencies and multivalued dependencies) if, for every </a:t>
            </a:r>
            <a:r>
              <a:rPr lang="en-US" altLang="de-DE" sz="2400" i="1">
                <a:cs typeface="Times New Roman" panose="02020603050405020304" pitchFamily="18" charset="0"/>
              </a:rPr>
              <a:t>nontrivial</a:t>
            </a:r>
            <a:r>
              <a:rPr lang="en-US" altLang="de-DE" sz="2400">
                <a:cs typeface="Times New Roman" panose="02020603050405020304" pitchFamily="18" charset="0"/>
              </a:rPr>
              <a:t> multivalued dependency </a:t>
            </a:r>
            <a:r>
              <a:rPr lang="en-US" altLang="de-DE" sz="2400" i="1">
                <a:cs typeface="Times New Roman" panose="02020603050405020304" pitchFamily="18" charset="0"/>
              </a:rPr>
              <a:t>X</a:t>
            </a:r>
            <a:r>
              <a:rPr lang="en-US" altLang="de-DE" sz="2400">
                <a:cs typeface="Times New Roman" panose="02020603050405020304" pitchFamily="18" charset="0"/>
              </a:rPr>
              <a:t> </a:t>
            </a:r>
            <a:r>
              <a:rPr lang="en-US" altLang="de-DE" sz="1800">
                <a:latin typeface="Times New Roman" panose="02020603050405020304" pitchFamily="18" charset="0"/>
                <a:cs typeface="Times New Roman" panose="02020603050405020304" pitchFamily="18" charset="0"/>
              </a:rPr>
              <a:t>—</a:t>
            </a:r>
            <a:r>
              <a:rPr lang="en-US" altLang="de-DE" sz="1800">
                <a:cs typeface="Times New Roman" panose="02020603050405020304" pitchFamily="18" charset="0"/>
              </a:rPr>
              <a:t>&gt;&gt;</a:t>
            </a:r>
            <a:r>
              <a:rPr lang="en-US" altLang="de-DE" sz="2400" i="1">
                <a:cs typeface="Times New Roman" panose="02020603050405020304" pitchFamily="18" charset="0"/>
              </a:rPr>
              <a:t> Y</a:t>
            </a:r>
            <a:r>
              <a:rPr lang="en-US" altLang="de-DE" sz="2400">
                <a:cs typeface="Times New Roman" panose="02020603050405020304" pitchFamily="18" charset="0"/>
              </a:rPr>
              <a:t> in </a:t>
            </a:r>
            <a:r>
              <a:rPr lang="en-US" altLang="de-DE" sz="2400" i="1">
                <a:cs typeface="Times New Roman" panose="02020603050405020304" pitchFamily="18" charset="0"/>
              </a:rPr>
              <a:t>F</a:t>
            </a:r>
            <a:r>
              <a:rPr lang="en-US" altLang="de-DE" sz="2400" baseline="30000">
                <a:cs typeface="Times New Roman" panose="02020603050405020304" pitchFamily="18" charset="0"/>
              </a:rPr>
              <a:t>+</a:t>
            </a:r>
            <a:r>
              <a:rPr lang="en-US" altLang="de-DE" sz="2400">
                <a:cs typeface="Times New Roman" panose="02020603050405020304" pitchFamily="18" charset="0"/>
              </a:rPr>
              <a:t>, </a:t>
            </a:r>
            <a:r>
              <a:rPr lang="en-US" altLang="de-DE" sz="2400" i="1">
                <a:cs typeface="Times New Roman" panose="02020603050405020304" pitchFamily="18" charset="0"/>
              </a:rPr>
              <a:t>X</a:t>
            </a:r>
            <a:r>
              <a:rPr lang="en-US" altLang="de-DE" sz="2400">
                <a:cs typeface="Times New Roman" panose="02020603050405020304" pitchFamily="18" charset="0"/>
              </a:rPr>
              <a:t> is a superkey for R.</a:t>
            </a:r>
          </a:p>
          <a:p>
            <a:pPr marL="990600" lvl="1" indent="-533400" algn="just">
              <a:lnSpc>
                <a:spcPct val="90000"/>
              </a:lnSpc>
            </a:pPr>
            <a:r>
              <a:rPr lang="en-US" altLang="de-DE" sz="2200">
                <a:cs typeface="Times New Roman" panose="02020603050405020304" pitchFamily="18" charset="0"/>
              </a:rPr>
              <a:t>Note: </a:t>
            </a:r>
            <a:r>
              <a:rPr lang="en-US" altLang="de-DE" sz="2200" i="1">
                <a:cs typeface="Times New Roman" panose="02020603050405020304" pitchFamily="18" charset="0"/>
              </a:rPr>
              <a:t>F</a:t>
            </a:r>
            <a:r>
              <a:rPr lang="en-US" altLang="de-DE" sz="2200" baseline="30000">
                <a:cs typeface="Times New Roman" panose="02020603050405020304" pitchFamily="18" charset="0"/>
              </a:rPr>
              <a:t>+ </a:t>
            </a:r>
            <a:r>
              <a:rPr lang="en-US" altLang="de-DE" sz="2200">
                <a:cs typeface="Times New Roman" panose="02020603050405020304" pitchFamily="18" charset="0"/>
              </a:rPr>
              <a:t>is the (complete) set of all dependencies (functional or multivalued) that will hold in every relation state </a:t>
            </a:r>
            <a:r>
              <a:rPr lang="en-US" altLang="de-DE" sz="2200" i="1">
                <a:cs typeface="Times New Roman" panose="02020603050405020304" pitchFamily="18" charset="0"/>
              </a:rPr>
              <a:t>r</a:t>
            </a:r>
            <a:r>
              <a:rPr lang="en-US" altLang="de-DE" sz="2200">
                <a:cs typeface="Times New Roman" panose="02020603050405020304" pitchFamily="18" charset="0"/>
              </a:rPr>
              <a:t> of </a:t>
            </a:r>
            <a:r>
              <a:rPr lang="en-US" altLang="de-DE" sz="2200" i="1">
                <a:cs typeface="Times New Roman" panose="02020603050405020304" pitchFamily="18" charset="0"/>
              </a:rPr>
              <a:t>R</a:t>
            </a:r>
            <a:r>
              <a:rPr lang="en-US" altLang="de-DE" sz="2200">
                <a:cs typeface="Times New Roman" panose="02020603050405020304" pitchFamily="18" charset="0"/>
              </a:rPr>
              <a:t> that satisfies </a:t>
            </a:r>
            <a:r>
              <a:rPr lang="en-US" altLang="de-DE" sz="2200" i="1">
                <a:cs typeface="Times New Roman" panose="02020603050405020304" pitchFamily="18" charset="0"/>
              </a:rPr>
              <a:t>F</a:t>
            </a:r>
            <a:r>
              <a:rPr lang="en-US" altLang="de-DE" sz="2200">
                <a:cs typeface="Times New Roman" panose="02020603050405020304" pitchFamily="18" charset="0"/>
              </a:rPr>
              <a:t>. It is also called the </a:t>
            </a:r>
            <a:r>
              <a:rPr lang="en-US" altLang="de-DE" sz="2200" b="1">
                <a:cs typeface="Times New Roman" panose="02020603050405020304" pitchFamily="18" charset="0"/>
              </a:rPr>
              <a:t>closure</a:t>
            </a:r>
            <a:r>
              <a:rPr lang="en-US" altLang="de-DE" sz="2200">
                <a:cs typeface="Times New Roman" panose="02020603050405020304" pitchFamily="18" charset="0"/>
              </a:rPr>
              <a:t> of </a:t>
            </a:r>
            <a:r>
              <a:rPr lang="en-US" altLang="de-DE" sz="2200" i="1">
                <a:cs typeface="Times New Roman" panose="02020603050405020304" pitchFamily="18" charset="0"/>
              </a:rPr>
              <a:t>F</a:t>
            </a:r>
            <a:r>
              <a:rPr lang="en-US" altLang="de-DE" sz="2200">
                <a:cs typeface="Times New Roman" panose="02020603050405020304" pitchFamily="18" charset="0"/>
              </a:rPr>
              <a: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3310721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title"/>
          </p:nvPr>
        </p:nvSpPr>
        <p:spPr>
          <a:xfrm>
            <a:off x="204788" y="76200"/>
            <a:ext cx="8710612" cy="992188"/>
          </a:xfrm>
        </p:spPr>
        <p:txBody>
          <a:bodyPr>
            <a:no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Multivalued Dependencies and Fourth Normal Form </a:t>
            </a:r>
            <a:r>
              <a:rPr lang="en-US" altLang="de-DE" sz="3200" dirty="0" smtClean="0">
                <a:solidFill>
                  <a:schemeClr val="tx1"/>
                </a:solidFill>
                <a:latin typeface="Times New Roman" panose="02020603050405020304" pitchFamily="18" charset="0"/>
                <a:cs typeface="Times New Roman" panose="02020603050405020304" pitchFamily="18" charset="0"/>
              </a:rPr>
              <a:t>(6)</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pic>
        <p:nvPicPr>
          <p:cNvPr id="817157" name="Picture 5"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9288" y="1135063"/>
            <a:ext cx="6386512" cy="5722937"/>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1554044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2" name="Rectangle 2"/>
          <p:cNvSpPr>
            <a:spLocks noGrp="1" noChangeArrowheads="1"/>
          </p:cNvSpPr>
          <p:nvPr>
            <p:ph type="title"/>
          </p:nvPr>
        </p:nvSpPr>
        <p:spPr>
          <a:xfrm>
            <a:off x="254000" y="215900"/>
            <a:ext cx="87122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2800" dirty="0">
                <a:cs typeface="Times New Roman" panose="02020603050405020304" pitchFamily="18" charset="0"/>
              </a:rPr>
              <a:t>Multivalued Dependencies and Fourth Normal Form </a:t>
            </a:r>
            <a:r>
              <a:rPr lang="en-US" altLang="de-DE" sz="2800" dirty="0" smtClean="0">
                <a:cs typeface="Times New Roman" panose="02020603050405020304" pitchFamily="18" charset="0"/>
              </a:rPr>
              <a:t>(7)</a:t>
            </a:r>
            <a:endParaRPr lang="en-US" altLang="de-DE" sz="2800" dirty="0">
              <a:cs typeface="Times New Roman" panose="02020603050405020304" pitchFamily="18" charset="0"/>
            </a:endParaRPr>
          </a:p>
        </p:txBody>
      </p:sp>
      <p:sp>
        <p:nvSpPr>
          <p:cNvPr id="819203" name="Rectangle 3"/>
          <p:cNvSpPr>
            <a:spLocks noGrp="1" noChangeArrowheads="1"/>
          </p:cNvSpPr>
          <p:nvPr>
            <p:ph type="body" idx="1"/>
          </p:nvPr>
        </p:nvSpPr>
        <p:spPr>
          <a:xfrm>
            <a:off x="254000" y="1651000"/>
            <a:ext cx="8204200" cy="4673600"/>
          </a:xfrm>
        </p:spPr>
        <p:txBody>
          <a:bodyPr/>
          <a:lstStyle/>
          <a:p>
            <a:pPr marL="609600" indent="-609600" algn="just">
              <a:buFont typeface="Wingdings" panose="05000000000000000000" pitchFamily="2" charset="2"/>
              <a:buNone/>
            </a:pPr>
            <a:r>
              <a:rPr lang="en-US" altLang="de-DE" b="1">
                <a:cs typeface="Times New Roman" panose="02020603050405020304" pitchFamily="18" charset="0"/>
              </a:rPr>
              <a:t>Lossless (Non-additive) Join Decomposition into 4NF Relations:</a:t>
            </a:r>
          </a:p>
          <a:p>
            <a:pPr marL="609600" indent="-609600" algn="just"/>
            <a:r>
              <a:rPr lang="en-US" altLang="de-DE" b="1">
                <a:latin typeface="Bodega Sans" charset="0"/>
                <a:cs typeface="Times New Roman" panose="02020603050405020304" pitchFamily="18" charset="0"/>
              </a:rPr>
              <a:t>PROPERTY LJ1</a:t>
            </a:r>
            <a:r>
              <a:rPr lang="en-US" altLang="de-DE" b="1">
                <a:latin typeface="MathematicalPi 4" pitchFamily="82" charset="0"/>
                <a:cs typeface="Times New Roman" panose="02020603050405020304" pitchFamily="18" charset="0"/>
              </a:rPr>
              <a:t>’</a:t>
            </a:r>
            <a:endParaRPr lang="en-US" altLang="de-DE">
              <a:latin typeface="Bodega Sans" charset="0"/>
              <a:cs typeface="Times New Roman" panose="02020603050405020304" pitchFamily="18" charset="0"/>
            </a:endParaRPr>
          </a:p>
          <a:p>
            <a:pPr marL="990600" lvl="1" indent="-533400" algn="just"/>
            <a:r>
              <a:rPr lang="en-US" altLang="de-DE" sz="2400">
                <a:cs typeface="Times New Roman" panose="02020603050405020304" pitchFamily="18" charset="0"/>
              </a:rPr>
              <a:t>The relation schemas </a:t>
            </a:r>
            <a:r>
              <a:rPr lang="en-US" altLang="de-DE" sz="2400" i="1">
                <a:cs typeface="Times New Roman" panose="02020603050405020304" pitchFamily="18" charset="0"/>
              </a:rPr>
              <a:t>R</a:t>
            </a:r>
            <a:r>
              <a:rPr lang="en-US" altLang="de-DE" sz="2400" baseline="-30000">
                <a:cs typeface="Times New Roman" panose="02020603050405020304" pitchFamily="18" charset="0"/>
              </a:rPr>
              <a:t>1</a:t>
            </a:r>
            <a:r>
              <a:rPr lang="en-US" altLang="de-DE" sz="2400">
                <a:cs typeface="Times New Roman" panose="02020603050405020304" pitchFamily="18" charset="0"/>
              </a:rPr>
              <a:t> and </a:t>
            </a:r>
            <a:r>
              <a:rPr lang="en-US" altLang="de-DE" sz="2400" i="1">
                <a:cs typeface="Times New Roman" panose="02020603050405020304" pitchFamily="18" charset="0"/>
              </a:rPr>
              <a:t>R</a:t>
            </a:r>
            <a:r>
              <a:rPr lang="en-US" altLang="de-DE" sz="2400" baseline="-30000">
                <a:cs typeface="Times New Roman" panose="02020603050405020304" pitchFamily="18" charset="0"/>
              </a:rPr>
              <a:t>2</a:t>
            </a:r>
            <a:r>
              <a:rPr lang="en-US" altLang="de-DE" sz="2400">
                <a:cs typeface="Times New Roman" panose="02020603050405020304" pitchFamily="18" charset="0"/>
              </a:rPr>
              <a:t> form a lossless (non-additive) join decomposition of </a:t>
            </a:r>
            <a:r>
              <a:rPr lang="en-US" altLang="de-DE" sz="2400" i="1">
                <a:cs typeface="Times New Roman" panose="02020603050405020304" pitchFamily="18" charset="0"/>
              </a:rPr>
              <a:t>R</a:t>
            </a:r>
            <a:r>
              <a:rPr lang="en-US" altLang="de-DE" sz="2400">
                <a:cs typeface="Times New Roman" panose="02020603050405020304" pitchFamily="18" charset="0"/>
              </a:rPr>
              <a:t> with respect to a set F of functional </a:t>
            </a:r>
            <a:r>
              <a:rPr lang="en-US" altLang="de-DE" sz="2400" i="1">
                <a:cs typeface="Times New Roman" panose="02020603050405020304" pitchFamily="18" charset="0"/>
              </a:rPr>
              <a:t>and </a:t>
            </a:r>
            <a:r>
              <a:rPr lang="en-US" altLang="de-DE" sz="2400">
                <a:cs typeface="Times New Roman" panose="02020603050405020304" pitchFamily="18" charset="0"/>
              </a:rPr>
              <a:t>multivalued dependencies if and only if </a:t>
            </a:r>
          </a:p>
          <a:p>
            <a:pPr marL="1371600" lvl="2" indent="-457200" algn="just"/>
            <a:r>
              <a:rPr lang="en-US" altLang="de-DE" sz="2000">
                <a:cs typeface="Times New Roman" panose="02020603050405020304" pitchFamily="18" charset="0"/>
              </a:rPr>
              <a:t>(</a:t>
            </a:r>
            <a:r>
              <a:rPr lang="en-US" altLang="de-DE" sz="2000" i="1">
                <a:cs typeface="Times New Roman" panose="02020603050405020304" pitchFamily="18" charset="0"/>
              </a:rPr>
              <a:t>R</a:t>
            </a:r>
            <a:r>
              <a:rPr lang="en-US" altLang="de-DE" sz="2000" baseline="-30000">
                <a:cs typeface="Times New Roman" panose="02020603050405020304" pitchFamily="18" charset="0"/>
              </a:rPr>
              <a:t>1 </a:t>
            </a:r>
            <a:r>
              <a:rPr lang="en-US" altLang="de-DE" sz="1800">
                <a:ea typeface="ヒラギノ角ゴ Pro W3" pitchFamily="1" charset="-128"/>
              </a:rPr>
              <a:t>∩</a:t>
            </a:r>
            <a:r>
              <a:rPr lang="en-US" altLang="de-DE" sz="2000">
                <a:cs typeface="Times New Roman" panose="02020603050405020304" pitchFamily="18" charset="0"/>
              </a:rPr>
              <a:t>  </a:t>
            </a:r>
            <a:r>
              <a:rPr lang="en-US" altLang="de-DE" sz="2000" i="1">
                <a:cs typeface="Times New Roman" panose="02020603050405020304" pitchFamily="18" charset="0"/>
              </a:rPr>
              <a:t>R</a:t>
            </a:r>
            <a:r>
              <a:rPr lang="en-US" altLang="de-DE" sz="2000" baseline="-30000">
                <a:cs typeface="Times New Roman" panose="02020603050405020304" pitchFamily="18" charset="0"/>
              </a:rPr>
              <a:t>2</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 (</a:t>
            </a:r>
            <a:r>
              <a:rPr lang="en-US" altLang="de-DE" sz="2000" i="1">
                <a:cs typeface="Times New Roman" panose="02020603050405020304" pitchFamily="18" charset="0"/>
              </a:rPr>
              <a:t>R</a:t>
            </a:r>
            <a:r>
              <a:rPr lang="en-US" altLang="de-DE" sz="2000" baseline="-30000">
                <a:cs typeface="Times New Roman" panose="02020603050405020304" pitchFamily="18" charset="0"/>
              </a:rPr>
              <a:t>1</a:t>
            </a:r>
            <a:r>
              <a:rPr lang="en-US" altLang="de-DE" sz="2000">
                <a:cs typeface="Times New Roman" panose="02020603050405020304" pitchFamily="18" charset="0"/>
              </a:rPr>
              <a:t> - </a:t>
            </a:r>
            <a:r>
              <a:rPr lang="en-US" altLang="de-DE" sz="2000" i="1">
                <a:cs typeface="Times New Roman" panose="02020603050405020304" pitchFamily="18" charset="0"/>
              </a:rPr>
              <a:t>R</a:t>
            </a:r>
            <a:r>
              <a:rPr lang="en-US" altLang="de-DE" sz="2000" baseline="-30000">
                <a:cs typeface="Times New Roman" panose="02020603050405020304" pitchFamily="18" charset="0"/>
              </a:rPr>
              <a:t>2</a:t>
            </a:r>
            <a:r>
              <a:rPr lang="en-US" altLang="de-DE" sz="2000">
                <a:cs typeface="Times New Roman" panose="02020603050405020304" pitchFamily="18" charset="0"/>
              </a:rPr>
              <a:t>)</a:t>
            </a:r>
          </a:p>
          <a:p>
            <a:pPr marL="990600" lvl="1" indent="-533400" algn="just"/>
            <a:r>
              <a:rPr lang="en-US" altLang="de-DE" sz="2400">
                <a:cs typeface="Times New Roman" panose="02020603050405020304" pitchFamily="18" charset="0"/>
              </a:rPr>
              <a:t>or by symmetry, if and only if </a:t>
            </a:r>
          </a:p>
          <a:p>
            <a:pPr marL="1371600" lvl="2" indent="-457200" algn="just"/>
            <a:r>
              <a:rPr lang="en-US" altLang="de-DE" sz="2000">
                <a:cs typeface="Times New Roman" panose="02020603050405020304" pitchFamily="18" charset="0"/>
              </a:rPr>
              <a:t>(</a:t>
            </a:r>
            <a:r>
              <a:rPr lang="en-US" altLang="de-DE" sz="2000" i="1">
                <a:cs typeface="Times New Roman" panose="02020603050405020304" pitchFamily="18" charset="0"/>
              </a:rPr>
              <a:t>R</a:t>
            </a:r>
            <a:r>
              <a:rPr lang="en-US" altLang="de-DE" sz="2000" baseline="-30000">
                <a:cs typeface="Times New Roman" panose="02020603050405020304" pitchFamily="18" charset="0"/>
              </a:rPr>
              <a:t>1</a:t>
            </a:r>
            <a:r>
              <a:rPr lang="en-US" altLang="de-DE" sz="2000">
                <a:cs typeface="Times New Roman" panose="02020603050405020304" pitchFamily="18" charset="0"/>
              </a:rPr>
              <a:t> </a:t>
            </a:r>
            <a:r>
              <a:rPr lang="en-US" altLang="de-DE" sz="1800">
                <a:ea typeface="ヒラギノ角ゴ Pro W3" pitchFamily="1" charset="-128"/>
              </a:rPr>
              <a:t>∩</a:t>
            </a:r>
            <a:r>
              <a:rPr lang="en-US" altLang="de-DE" sz="2000">
                <a:cs typeface="Times New Roman" panose="02020603050405020304" pitchFamily="18" charset="0"/>
              </a:rPr>
              <a:t> </a:t>
            </a:r>
            <a:r>
              <a:rPr lang="en-US" altLang="de-DE" sz="2000" i="1">
                <a:cs typeface="Times New Roman" panose="02020603050405020304" pitchFamily="18" charset="0"/>
              </a:rPr>
              <a:t>R</a:t>
            </a:r>
            <a:r>
              <a:rPr lang="en-US" altLang="de-DE" sz="2000" baseline="-30000">
                <a:cs typeface="Times New Roman" panose="02020603050405020304" pitchFamily="18" charset="0"/>
              </a:rPr>
              <a:t>2</a:t>
            </a:r>
            <a:r>
              <a:rPr lang="en-US" altLang="de-DE" sz="2000">
                <a:cs typeface="Times New Roman" panose="02020603050405020304" pitchFamily="18" charset="0"/>
              </a:rPr>
              <a:t>) </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&gt;&gt; (</a:t>
            </a:r>
            <a:r>
              <a:rPr lang="en-US" altLang="de-DE" sz="2000" i="1">
                <a:cs typeface="Times New Roman" panose="02020603050405020304" pitchFamily="18" charset="0"/>
              </a:rPr>
              <a:t>R</a:t>
            </a:r>
            <a:r>
              <a:rPr lang="en-US" altLang="de-DE" sz="2000" baseline="-30000">
                <a:cs typeface="Times New Roman" panose="02020603050405020304" pitchFamily="18" charset="0"/>
              </a:rPr>
              <a:t>2</a:t>
            </a:r>
            <a:r>
              <a:rPr lang="en-US" altLang="de-DE" sz="2000">
                <a:cs typeface="Times New Roman" panose="02020603050405020304" pitchFamily="18" charset="0"/>
              </a:rPr>
              <a:t> - </a:t>
            </a:r>
            <a:r>
              <a:rPr lang="en-US" altLang="de-DE" sz="2000" i="1">
                <a:cs typeface="Times New Roman" panose="02020603050405020304" pitchFamily="18" charset="0"/>
              </a:rPr>
              <a:t>R</a:t>
            </a:r>
            <a:r>
              <a:rPr lang="en-US" altLang="de-DE" sz="2000" baseline="-30000">
                <a:cs typeface="Times New Roman" panose="02020603050405020304" pitchFamily="18" charset="0"/>
              </a:rPr>
              <a:t>1</a:t>
            </a:r>
            <a:r>
              <a:rPr lang="en-US" altLang="de-DE" sz="2000">
                <a:cs typeface="Times New Roman" panose="02020603050405020304" pitchFamily="18" charset="0"/>
              </a:rPr>
              <a:t>)).</a:t>
            </a:r>
            <a:r>
              <a:rPr lang="en-US" altLang="de-DE">
                <a:cs typeface="Times New Roman" panose="02020603050405020304" pitchFamily="18" charset="0"/>
              </a:rPr>
              <a:t> </a:t>
            </a:r>
            <a:r>
              <a:rPr lang="en-US" altLang="de-DE" b="1">
                <a:cs typeface="Times New Roman" panose="02020603050405020304" pitchFamily="18" charset="0"/>
              </a:rPr>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2512829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Rectangle 2"/>
          <p:cNvSpPr>
            <a:spLocks noGrp="1" noChangeArrowheads="1"/>
          </p:cNvSpPr>
          <p:nvPr>
            <p:ph type="title"/>
          </p:nvPr>
        </p:nvSpPr>
        <p:spPr>
          <a:xfrm>
            <a:off x="254000" y="215900"/>
            <a:ext cx="87122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2800" dirty="0">
                <a:cs typeface="Times New Roman" panose="02020603050405020304" pitchFamily="18" charset="0"/>
              </a:rPr>
              <a:t>Multivalued Dependencies and Fourth Normal Form </a:t>
            </a:r>
            <a:r>
              <a:rPr lang="en-US" altLang="de-DE" sz="2800" dirty="0" smtClean="0">
                <a:cs typeface="Times New Roman" panose="02020603050405020304" pitchFamily="18" charset="0"/>
              </a:rPr>
              <a:t>(8)</a:t>
            </a:r>
            <a:endParaRPr lang="en-US" altLang="de-DE" sz="2800" dirty="0">
              <a:cs typeface="Times New Roman" panose="02020603050405020304" pitchFamily="18" charset="0"/>
            </a:endParaRPr>
          </a:p>
        </p:txBody>
      </p:sp>
      <p:sp>
        <p:nvSpPr>
          <p:cNvPr id="821251" name="Rectangle 3"/>
          <p:cNvSpPr>
            <a:spLocks noGrp="1" noChangeArrowheads="1"/>
          </p:cNvSpPr>
          <p:nvPr>
            <p:ph type="body" idx="1"/>
          </p:nvPr>
        </p:nvSpPr>
        <p:spPr>
          <a:xfrm>
            <a:off x="228600" y="1574800"/>
            <a:ext cx="8229600" cy="4978400"/>
          </a:xfrm>
          <a:noFill/>
          <a:ln/>
          <a:extLst>
            <a:ext uri="{91240B29-F687-4F45-9708-019B960494DF}">
              <a14:hiddenLine xmlns:a14="http://schemas.microsoft.com/office/drawing/2010/main" w="9525">
                <a:solidFill>
                  <a:schemeClr val="tx1"/>
                </a:solidFill>
                <a:miter lim="800000"/>
                <a:headEnd/>
                <a:tailEnd/>
              </a14:hiddenLine>
            </a:ext>
          </a:extLst>
        </p:spPr>
        <p:txBody>
          <a:bodyPr/>
          <a:lstStyle/>
          <a:p>
            <a:pPr marL="609600" indent="-609600" algn="just">
              <a:buFont typeface="Wingdings" panose="05000000000000000000" pitchFamily="2" charset="2"/>
              <a:buNone/>
            </a:pPr>
            <a:r>
              <a:rPr lang="en-US" altLang="de-DE" sz="2400" b="1">
                <a:cs typeface="Courier New" panose="02070309020205020404" pitchFamily="49" charset="0"/>
              </a:rPr>
              <a:t>Algorithm 16.7: </a:t>
            </a:r>
            <a:r>
              <a:rPr lang="en-US" altLang="de-DE" sz="2400" b="1">
                <a:cs typeface="Times New Roman" panose="02020603050405020304" pitchFamily="18" charset="0"/>
              </a:rPr>
              <a:t>Relational decomposition into 4NF relations with non-additive join property</a:t>
            </a:r>
          </a:p>
          <a:p>
            <a:pPr marL="609600" indent="-609600" algn="just"/>
            <a:r>
              <a:rPr lang="en-US" altLang="de-DE" sz="2000" b="1">
                <a:cs typeface="Times New Roman" panose="02020603050405020304" pitchFamily="18" charset="0"/>
              </a:rPr>
              <a:t>Input: </a:t>
            </a:r>
            <a:r>
              <a:rPr lang="en-US" altLang="de-DE" sz="2000">
                <a:cs typeface="Times New Roman" panose="02020603050405020304" pitchFamily="18" charset="0"/>
              </a:rPr>
              <a:t>A universal relation R and a set of functional and multivalued dependencies F.</a:t>
            </a:r>
          </a:p>
          <a:p>
            <a:pPr marL="609600" indent="-609600" algn="just"/>
            <a:endParaRPr lang="en-US" altLang="de-DE" sz="2000">
              <a:cs typeface="Times New Roman" panose="02020603050405020304" pitchFamily="18" charset="0"/>
            </a:endParaRPr>
          </a:p>
          <a:p>
            <a:pPr marL="609600" indent="-609600" algn="just">
              <a:buSzTx/>
              <a:buFont typeface="Wingdings" panose="05000000000000000000" pitchFamily="2" charset="2"/>
              <a:buAutoNum type="arabicPeriod"/>
            </a:pPr>
            <a:r>
              <a:rPr lang="en-US" altLang="de-DE" sz="2000">
                <a:cs typeface="Times New Roman" panose="02020603050405020304" pitchFamily="18" charset="0"/>
              </a:rPr>
              <a:t>Set D := { R };</a:t>
            </a:r>
          </a:p>
          <a:p>
            <a:pPr marL="609600" indent="-609600" algn="just">
              <a:buSzTx/>
              <a:buFont typeface="Wingdings" panose="05000000000000000000" pitchFamily="2" charset="2"/>
              <a:buAutoNum type="arabicPeriod"/>
            </a:pPr>
            <a:r>
              <a:rPr lang="en-US" altLang="de-DE" sz="2000">
                <a:cs typeface="Times New Roman" panose="02020603050405020304" pitchFamily="18" charset="0"/>
              </a:rPr>
              <a:t>While there is a relation schema </a:t>
            </a:r>
            <a:r>
              <a:rPr lang="en-US" altLang="de-DE" sz="2000" i="1">
                <a:cs typeface="Times New Roman" panose="02020603050405020304" pitchFamily="18" charset="0"/>
              </a:rPr>
              <a:t>Q</a:t>
            </a:r>
            <a:r>
              <a:rPr lang="en-US" altLang="de-DE" sz="2000">
                <a:cs typeface="Times New Roman" panose="02020603050405020304" pitchFamily="18" charset="0"/>
              </a:rPr>
              <a:t> in </a:t>
            </a:r>
            <a:r>
              <a:rPr lang="en-US" altLang="de-DE" sz="2000" i="1">
                <a:cs typeface="Times New Roman" panose="02020603050405020304" pitchFamily="18" charset="0"/>
              </a:rPr>
              <a:t>D</a:t>
            </a:r>
            <a:r>
              <a:rPr lang="en-US" altLang="de-DE" sz="2000">
                <a:cs typeface="Times New Roman" panose="02020603050405020304" pitchFamily="18" charset="0"/>
              </a:rPr>
              <a:t> that is not in 4NF do {</a:t>
            </a:r>
          </a:p>
          <a:p>
            <a:pPr marL="609600" indent="-609600" algn="just">
              <a:buSzTx/>
              <a:buFont typeface="Wingdings" panose="05000000000000000000" pitchFamily="2" charset="2"/>
              <a:buNone/>
            </a:pPr>
            <a:r>
              <a:rPr lang="en-US" altLang="de-DE" sz="2000">
                <a:cs typeface="Times New Roman" panose="02020603050405020304" pitchFamily="18" charset="0"/>
              </a:rPr>
              <a:t>		choose a relation schema </a:t>
            </a:r>
            <a:r>
              <a:rPr lang="en-US" altLang="de-DE" sz="2000" i="1">
                <a:cs typeface="Times New Roman" panose="02020603050405020304" pitchFamily="18" charset="0"/>
              </a:rPr>
              <a:t>Q</a:t>
            </a:r>
            <a:r>
              <a:rPr lang="en-US" altLang="de-DE" sz="2000">
                <a:cs typeface="Times New Roman" panose="02020603050405020304" pitchFamily="18" charset="0"/>
              </a:rPr>
              <a:t> in </a:t>
            </a:r>
            <a:r>
              <a:rPr lang="en-US" altLang="de-DE" sz="2000" i="1">
                <a:cs typeface="Times New Roman" panose="02020603050405020304" pitchFamily="18" charset="0"/>
              </a:rPr>
              <a:t>D</a:t>
            </a:r>
            <a:r>
              <a:rPr lang="en-US" altLang="de-DE" sz="2000">
                <a:cs typeface="Times New Roman" panose="02020603050405020304" pitchFamily="18" charset="0"/>
              </a:rPr>
              <a:t> that is not in 4NF;</a:t>
            </a:r>
          </a:p>
          <a:p>
            <a:pPr marL="609600" indent="-609600" algn="just">
              <a:buFont typeface="Wingdings" panose="05000000000000000000" pitchFamily="2" charset="2"/>
              <a:buNone/>
            </a:pPr>
            <a:r>
              <a:rPr lang="en-US" altLang="de-DE" sz="2000">
                <a:cs typeface="Times New Roman" panose="02020603050405020304" pitchFamily="18" charset="0"/>
              </a:rPr>
              <a:t>		find a nontrivial MVD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1800">
                <a:latin typeface="Times New Roman" panose="02020603050405020304" pitchFamily="18" charset="0"/>
                <a:cs typeface="Times New Roman" panose="02020603050405020304" pitchFamily="18" charset="0"/>
              </a:rPr>
              <a:t>—</a:t>
            </a:r>
            <a:r>
              <a:rPr lang="en-US" altLang="de-DE" sz="1800">
                <a:cs typeface="Times New Roman" panose="02020603050405020304" pitchFamily="18" charset="0"/>
              </a:rPr>
              <a:t>&gt;&gt;</a:t>
            </a:r>
            <a:r>
              <a:rPr lang="en-US" altLang="de-DE" sz="2000" i="1">
                <a:cs typeface="Times New Roman" panose="02020603050405020304" pitchFamily="18" charset="0"/>
              </a:rPr>
              <a:t> Y</a:t>
            </a:r>
            <a:r>
              <a:rPr lang="en-US" altLang="de-DE" sz="2000">
                <a:cs typeface="Times New Roman" panose="02020603050405020304" pitchFamily="18" charset="0"/>
              </a:rPr>
              <a:t> in </a:t>
            </a:r>
            <a:r>
              <a:rPr lang="en-US" altLang="de-DE" sz="2000" i="1">
                <a:cs typeface="Times New Roman" panose="02020603050405020304" pitchFamily="18" charset="0"/>
              </a:rPr>
              <a:t>Q</a:t>
            </a:r>
            <a:r>
              <a:rPr lang="en-US" altLang="de-DE" sz="2000">
                <a:cs typeface="Times New Roman" panose="02020603050405020304" pitchFamily="18" charset="0"/>
              </a:rPr>
              <a:t> that violates 4NF;</a:t>
            </a:r>
          </a:p>
          <a:p>
            <a:pPr marL="609600" indent="-609600">
              <a:buFont typeface="Wingdings" panose="05000000000000000000" pitchFamily="2" charset="2"/>
              <a:buNone/>
            </a:pPr>
            <a:r>
              <a:rPr lang="en-US" altLang="de-DE" sz="2000">
                <a:cs typeface="Times New Roman" panose="02020603050405020304" pitchFamily="18" charset="0"/>
              </a:rPr>
              <a:t>		replace </a:t>
            </a:r>
            <a:r>
              <a:rPr lang="en-US" altLang="de-DE" sz="2000" i="1">
                <a:cs typeface="Times New Roman" panose="02020603050405020304" pitchFamily="18" charset="0"/>
              </a:rPr>
              <a:t>Q</a:t>
            </a:r>
            <a:r>
              <a:rPr lang="en-US" altLang="de-DE" sz="2000">
                <a:cs typeface="Times New Roman" panose="02020603050405020304" pitchFamily="18" charset="0"/>
              </a:rPr>
              <a:t> in </a:t>
            </a:r>
            <a:r>
              <a:rPr lang="en-US" altLang="de-DE" sz="2000" i="1">
                <a:cs typeface="Times New Roman" panose="02020603050405020304" pitchFamily="18" charset="0"/>
              </a:rPr>
              <a:t>D</a:t>
            </a:r>
            <a:r>
              <a:rPr lang="en-US" altLang="de-DE" sz="2000">
                <a:cs typeface="Times New Roman" panose="02020603050405020304" pitchFamily="18" charset="0"/>
              </a:rPr>
              <a:t> by two relation schemas (</a:t>
            </a:r>
            <a:r>
              <a:rPr lang="en-US" altLang="de-DE" sz="2000" i="1">
                <a:cs typeface="Times New Roman" panose="02020603050405020304" pitchFamily="18" charset="0"/>
              </a:rPr>
              <a:t>Q</a:t>
            </a:r>
            <a:r>
              <a:rPr lang="en-US" altLang="de-DE" sz="2000">
                <a:cs typeface="Times New Roman" panose="02020603050405020304" pitchFamily="18" charset="0"/>
              </a:rPr>
              <a:t> - </a:t>
            </a:r>
            <a:r>
              <a:rPr lang="en-US" altLang="de-DE" sz="2000" i="1">
                <a:cs typeface="Times New Roman" panose="02020603050405020304" pitchFamily="18" charset="0"/>
              </a:rPr>
              <a:t>Y</a:t>
            </a:r>
            <a:r>
              <a:rPr lang="en-US" altLang="de-DE" sz="2000">
                <a:cs typeface="Times New Roman" panose="02020603050405020304" pitchFamily="18" charset="0"/>
              </a:rPr>
              <a:t>) and (</a:t>
            </a:r>
            <a:r>
              <a:rPr lang="en-US" altLang="de-DE" sz="2000" i="1">
                <a:cs typeface="Times New Roman" panose="02020603050405020304" pitchFamily="18" charset="0"/>
              </a:rPr>
              <a:t>X</a:t>
            </a:r>
            <a:r>
              <a:rPr lang="en-US" altLang="de-DE" sz="2000">
                <a:cs typeface="Times New Roman" panose="02020603050405020304" pitchFamily="18" charset="0"/>
              </a:rPr>
              <a:t> </a:t>
            </a:r>
            <a:r>
              <a:rPr lang="en-US" altLang="de-DE" sz="2000">
                <a:latin typeface="Lucida Grande" pitchFamily="1" charset="0"/>
              </a:rPr>
              <a:t>υ</a:t>
            </a:r>
            <a:r>
              <a:rPr lang="en-US" altLang="de-DE" sz="2000">
                <a:cs typeface="Times New Roman" panose="02020603050405020304" pitchFamily="18" charset="0"/>
              </a:rPr>
              <a:t> </a:t>
            </a:r>
            <a:r>
              <a:rPr lang="en-US" altLang="de-DE" sz="2000" i="1">
                <a:cs typeface="Times New Roman" panose="02020603050405020304" pitchFamily="18" charset="0"/>
              </a:rPr>
              <a:t>Y</a:t>
            </a:r>
            <a:r>
              <a:rPr lang="en-US" altLang="de-DE" sz="2000">
                <a:cs typeface="Times New Roman" panose="02020603050405020304" pitchFamily="18" charset="0"/>
              </a:rPr>
              <a:t>);</a:t>
            </a:r>
          </a:p>
          <a:p>
            <a:pPr marL="609600" indent="-609600" algn="just">
              <a:buFont typeface="Wingdings" panose="05000000000000000000" pitchFamily="2" charset="2"/>
              <a:buNone/>
            </a:pPr>
            <a:r>
              <a:rPr lang="en-US" altLang="de-DE" sz="2000">
                <a:cs typeface="Times New Roman" panose="02020603050405020304" pitchFamily="18" charset="0"/>
              </a:rPr>
              <a:t>	};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3580814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Rectangle 2"/>
          <p:cNvSpPr>
            <a:spLocks noGrp="1" noChangeArrowheads="1"/>
          </p:cNvSpPr>
          <p:nvPr>
            <p:ph type="title"/>
          </p:nvPr>
        </p:nvSpPr>
        <p:spPr>
          <a:xfrm>
            <a:off x="254000" y="215900"/>
            <a:ext cx="8712200" cy="7747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2800">
                <a:cs typeface="Times New Roman" panose="02020603050405020304" pitchFamily="18" charset="0"/>
              </a:rPr>
              <a:t>4. Join Dependencies and Fifth Normal Form (1)</a:t>
            </a:r>
          </a:p>
        </p:txBody>
      </p:sp>
      <p:sp>
        <p:nvSpPr>
          <p:cNvPr id="823299" name="Rectangle 3"/>
          <p:cNvSpPr>
            <a:spLocks noGrp="1" noChangeArrowheads="1"/>
          </p:cNvSpPr>
          <p:nvPr>
            <p:ph type="body" idx="1"/>
          </p:nvPr>
        </p:nvSpPr>
        <p:spPr>
          <a:xfrm>
            <a:off x="228600" y="1371600"/>
            <a:ext cx="8305800" cy="4749800"/>
          </a:xfrm>
        </p:spPr>
        <p:txBody>
          <a:bodyPr/>
          <a:lstStyle/>
          <a:p>
            <a:pPr marL="609600" indent="-609600" algn="just">
              <a:buFont typeface="Wingdings" panose="05000000000000000000" pitchFamily="2" charset="2"/>
              <a:buNone/>
            </a:pPr>
            <a:r>
              <a:rPr lang="en-US" altLang="de-DE" sz="2400" b="1" u="sng">
                <a:cs typeface="Times New Roman" panose="02020603050405020304" pitchFamily="18" charset="0"/>
              </a:rPr>
              <a:t>Definition:</a:t>
            </a:r>
            <a:r>
              <a:rPr lang="en-US" altLang="de-DE" sz="2400" b="1">
                <a:cs typeface="Times New Roman" panose="02020603050405020304" pitchFamily="18" charset="0"/>
              </a:rPr>
              <a:t> </a:t>
            </a:r>
          </a:p>
          <a:p>
            <a:pPr marL="609600" indent="-609600" algn="just"/>
            <a:r>
              <a:rPr lang="en-US" altLang="de-DE" sz="2400">
                <a:cs typeface="Times New Roman" panose="02020603050405020304" pitchFamily="18" charset="0"/>
              </a:rPr>
              <a:t>A </a:t>
            </a:r>
            <a:r>
              <a:rPr lang="en-US" altLang="de-DE" sz="2400" b="1">
                <a:cs typeface="Times New Roman" panose="02020603050405020304" pitchFamily="18" charset="0"/>
              </a:rPr>
              <a:t>join dependency</a:t>
            </a:r>
            <a:r>
              <a:rPr lang="en-US" altLang="de-DE" sz="2400">
                <a:cs typeface="Times New Roman" panose="02020603050405020304" pitchFamily="18" charset="0"/>
              </a:rPr>
              <a:t> (</a:t>
            </a:r>
            <a:r>
              <a:rPr lang="en-US" altLang="de-DE" sz="2400" b="1">
                <a:cs typeface="Times New Roman" panose="02020603050405020304" pitchFamily="18" charset="0"/>
              </a:rPr>
              <a:t>JD</a:t>
            </a:r>
            <a:r>
              <a:rPr lang="en-US" altLang="de-DE" sz="2400">
                <a:cs typeface="Times New Roman" panose="02020603050405020304" pitchFamily="18" charset="0"/>
              </a:rPr>
              <a:t>), denoted by JD(</a:t>
            </a:r>
            <a:r>
              <a:rPr lang="en-US" altLang="de-DE" sz="2400" i="1">
                <a:cs typeface="Times New Roman" panose="02020603050405020304" pitchFamily="18" charset="0"/>
              </a:rPr>
              <a:t>R</a:t>
            </a:r>
            <a:r>
              <a:rPr lang="en-US" altLang="de-DE" sz="2400" baseline="-30000">
                <a:cs typeface="Times New Roman" panose="02020603050405020304" pitchFamily="18" charset="0"/>
              </a:rPr>
              <a:t>1</a:t>
            </a:r>
            <a:r>
              <a:rPr lang="en-US" altLang="de-DE" sz="2400">
                <a:cs typeface="Times New Roman" panose="02020603050405020304" pitchFamily="18" charset="0"/>
              </a:rPr>
              <a:t>, </a:t>
            </a:r>
            <a:r>
              <a:rPr lang="en-US" altLang="de-DE" sz="2400" i="1">
                <a:cs typeface="Times New Roman" panose="02020603050405020304" pitchFamily="18" charset="0"/>
              </a:rPr>
              <a:t>R</a:t>
            </a:r>
            <a:r>
              <a:rPr lang="en-US" altLang="de-DE" sz="2400" baseline="-30000">
                <a:cs typeface="Times New Roman" panose="02020603050405020304" pitchFamily="18" charset="0"/>
              </a:rPr>
              <a:t>2</a:t>
            </a:r>
            <a:r>
              <a:rPr lang="en-US" altLang="de-DE" sz="2400">
                <a:cs typeface="Times New Roman" panose="02020603050405020304" pitchFamily="18" charset="0"/>
              </a:rPr>
              <a:t>, ..., </a:t>
            </a:r>
            <a:r>
              <a:rPr lang="en-US" altLang="de-DE" sz="2400" i="1">
                <a:cs typeface="Times New Roman" panose="02020603050405020304" pitchFamily="18" charset="0"/>
              </a:rPr>
              <a:t>R</a:t>
            </a:r>
            <a:r>
              <a:rPr lang="en-US" altLang="de-DE" sz="2400" baseline="-30000">
                <a:cs typeface="Times New Roman" panose="02020603050405020304" pitchFamily="18" charset="0"/>
              </a:rPr>
              <a:t>n</a:t>
            </a:r>
            <a:r>
              <a:rPr lang="en-US" altLang="de-DE" sz="2400">
                <a:cs typeface="Times New Roman" panose="02020603050405020304" pitchFamily="18" charset="0"/>
              </a:rPr>
              <a:t>), specified on relation schema </a:t>
            </a:r>
            <a:r>
              <a:rPr lang="en-US" altLang="de-DE" sz="2400" i="1">
                <a:cs typeface="Times New Roman" panose="02020603050405020304" pitchFamily="18" charset="0"/>
              </a:rPr>
              <a:t>R</a:t>
            </a:r>
            <a:r>
              <a:rPr lang="en-US" altLang="de-DE" sz="2400">
                <a:cs typeface="Times New Roman" panose="02020603050405020304" pitchFamily="18" charset="0"/>
              </a:rPr>
              <a:t>, specifies a constraint on the states </a:t>
            </a:r>
            <a:r>
              <a:rPr lang="en-US" altLang="de-DE" sz="2400" i="1">
                <a:cs typeface="Times New Roman" panose="02020603050405020304" pitchFamily="18" charset="0"/>
              </a:rPr>
              <a:t>r</a:t>
            </a:r>
            <a:r>
              <a:rPr lang="en-US" altLang="de-DE" sz="2400">
                <a:cs typeface="Times New Roman" panose="02020603050405020304" pitchFamily="18" charset="0"/>
              </a:rPr>
              <a:t> of </a:t>
            </a:r>
            <a:r>
              <a:rPr lang="en-US" altLang="de-DE" sz="2400" i="1">
                <a:cs typeface="Times New Roman" panose="02020603050405020304" pitchFamily="18" charset="0"/>
              </a:rPr>
              <a:t>R</a:t>
            </a:r>
            <a:r>
              <a:rPr lang="en-US" altLang="de-DE" sz="2400">
                <a:cs typeface="Times New Roman" panose="02020603050405020304" pitchFamily="18" charset="0"/>
              </a:rPr>
              <a:t>.</a:t>
            </a:r>
          </a:p>
          <a:p>
            <a:pPr marL="990600" lvl="1" indent="-533400" algn="just"/>
            <a:r>
              <a:rPr lang="en-US" altLang="de-DE" sz="2200">
                <a:cs typeface="Times New Roman" panose="02020603050405020304" pitchFamily="18" charset="0"/>
              </a:rPr>
              <a:t>The constraint states that every legal state </a:t>
            </a:r>
            <a:r>
              <a:rPr lang="en-US" altLang="de-DE" sz="2200" i="1">
                <a:cs typeface="Times New Roman" panose="02020603050405020304" pitchFamily="18" charset="0"/>
              </a:rPr>
              <a:t>r</a:t>
            </a:r>
            <a:r>
              <a:rPr lang="en-US" altLang="de-DE" sz="2200">
                <a:cs typeface="Times New Roman" panose="02020603050405020304" pitchFamily="18" charset="0"/>
              </a:rPr>
              <a:t> of </a:t>
            </a:r>
            <a:r>
              <a:rPr lang="en-US" altLang="de-DE" sz="2200" i="1">
                <a:cs typeface="Times New Roman" panose="02020603050405020304" pitchFamily="18" charset="0"/>
              </a:rPr>
              <a:t>R</a:t>
            </a:r>
            <a:r>
              <a:rPr lang="en-US" altLang="de-DE" sz="2200">
                <a:cs typeface="Times New Roman" panose="02020603050405020304" pitchFamily="18" charset="0"/>
              </a:rPr>
              <a:t> should have a non-additive join decomposition into </a:t>
            </a:r>
            <a:r>
              <a:rPr lang="en-US" altLang="de-DE" sz="2200" i="1">
                <a:cs typeface="Times New Roman" panose="02020603050405020304" pitchFamily="18" charset="0"/>
              </a:rPr>
              <a:t>R</a:t>
            </a:r>
            <a:r>
              <a:rPr lang="en-US" altLang="de-DE" sz="2200" baseline="-30000">
                <a:cs typeface="Times New Roman" panose="02020603050405020304" pitchFamily="18" charset="0"/>
              </a:rPr>
              <a:t>1</a:t>
            </a:r>
            <a:r>
              <a:rPr lang="en-US" altLang="de-DE" sz="2200">
                <a:cs typeface="Times New Roman" panose="02020603050405020304" pitchFamily="18" charset="0"/>
              </a:rPr>
              <a:t>, </a:t>
            </a:r>
            <a:r>
              <a:rPr lang="en-US" altLang="de-DE" sz="2200" i="1">
                <a:cs typeface="Times New Roman" panose="02020603050405020304" pitchFamily="18" charset="0"/>
              </a:rPr>
              <a:t>R</a:t>
            </a:r>
            <a:r>
              <a:rPr lang="en-US" altLang="de-DE" sz="2200" baseline="-30000">
                <a:cs typeface="Times New Roman" panose="02020603050405020304" pitchFamily="18" charset="0"/>
              </a:rPr>
              <a:t>2</a:t>
            </a:r>
            <a:r>
              <a:rPr lang="en-US" altLang="de-DE" sz="2200">
                <a:cs typeface="Times New Roman" panose="02020603050405020304" pitchFamily="18" charset="0"/>
              </a:rPr>
              <a:t>, ..., </a:t>
            </a:r>
            <a:r>
              <a:rPr lang="en-US" altLang="de-DE" sz="2200" i="1">
                <a:cs typeface="Times New Roman" panose="02020603050405020304" pitchFamily="18" charset="0"/>
              </a:rPr>
              <a:t>R</a:t>
            </a:r>
            <a:r>
              <a:rPr lang="en-US" altLang="de-DE" sz="2200" baseline="-30000">
                <a:cs typeface="Times New Roman" panose="02020603050405020304" pitchFamily="18" charset="0"/>
              </a:rPr>
              <a:t>n</a:t>
            </a:r>
            <a:r>
              <a:rPr lang="en-US" altLang="de-DE" sz="2200">
                <a:cs typeface="Times New Roman" panose="02020603050405020304" pitchFamily="18" charset="0"/>
              </a:rPr>
              <a:t>; that is, for every such </a:t>
            </a:r>
            <a:r>
              <a:rPr lang="en-US" altLang="de-DE" sz="2200" i="1">
                <a:cs typeface="Times New Roman" panose="02020603050405020304" pitchFamily="18" charset="0"/>
              </a:rPr>
              <a:t>r</a:t>
            </a:r>
            <a:r>
              <a:rPr lang="en-US" altLang="de-DE" sz="2200">
                <a:cs typeface="Times New Roman" panose="02020603050405020304" pitchFamily="18" charset="0"/>
              </a:rPr>
              <a:t> we have</a:t>
            </a:r>
          </a:p>
          <a:p>
            <a:pPr marL="990600" lvl="1" indent="-533400" algn="just"/>
            <a:r>
              <a:rPr lang="en-US" altLang="de-DE" sz="2200">
                <a:cs typeface="Times New Roman" panose="02020603050405020304" pitchFamily="18" charset="0"/>
              </a:rPr>
              <a:t>		* (</a:t>
            </a:r>
            <a:r>
              <a:rPr lang="en-US" altLang="de-DE" sz="2200">
                <a:latin typeface="Symbol" panose="05050102010706020507" pitchFamily="18" charset="2"/>
              </a:rPr>
              <a:t></a:t>
            </a:r>
            <a:r>
              <a:rPr lang="en-US" altLang="de-DE" sz="2200" i="1" baseline="-30000">
                <a:cs typeface="Times New Roman" panose="02020603050405020304" pitchFamily="18" charset="0"/>
              </a:rPr>
              <a:t>R1</a:t>
            </a:r>
            <a:r>
              <a:rPr lang="en-US" altLang="de-DE" sz="2200">
                <a:cs typeface="Times New Roman" panose="02020603050405020304" pitchFamily="18" charset="0"/>
              </a:rPr>
              <a:t>(</a:t>
            </a:r>
            <a:r>
              <a:rPr lang="en-US" altLang="de-DE" sz="2200" i="1">
                <a:cs typeface="Times New Roman" panose="02020603050405020304" pitchFamily="18" charset="0"/>
              </a:rPr>
              <a:t>r</a:t>
            </a:r>
            <a:r>
              <a:rPr lang="en-US" altLang="de-DE" sz="2200">
                <a:cs typeface="Times New Roman" panose="02020603050405020304" pitchFamily="18" charset="0"/>
              </a:rPr>
              <a:t>), </a:t>
            </a:r>
            <a:r>
              <a:rPr lang="en-US" altLang="de-DE" sz="2200">
                <a:latin typeface="Symbol" panose="05050102010706020507" pitchFamily="18" charset="2"/>
              </a:rPr>
              <a:t></a:t>
            </a:r>
            <a:r>
              <a:rPr lang="en-US" altLang="de-DE" sz="2200" i="1" baseline="-30000">
                <a:cs typeface="Times New Roman" panose="02020603050405020304" pitchFamily="18" charset="0"/>
              </a:rPr>
              <a:t>R2</a:t>
            </a:r>
            <a:r>
              <a:rPr lang="en-US" altLang="de-DE" sz="2200">
                <a:cs typeface="Times New Roman" panose="02020603050405020304" pitchFamily="18" charset="0"/>
              </a:rPr>
              <a:t>(</a:t>
            </a:r>
            <a:r>
              <a:rPr lang="en-US" altLang="de-DE" sz="2200" i="1">
                <a:cs typeface="Times New Roman" panose="02020603050405020304" pitchFamily="18" charset="0"/>
              </a:rPr>
              <a:t>r</a:t>
            </a:r>
            <a:r>
              <a:rPr lang="en-US" altLang="de-DE" sz="2200">
                <a:cs typeface="Times New Roman" panose="02020603050405020304" pitchFamily="18" charset="0"/>
              </a:rPr>
              <a:t>), ..., </a:t>
            </a:r>
            <a:r>
              <a:rPr lang="en-US" altLang="de-DE" sz="2200">
                <a:latin typeface="Symbol" panose="05050102010706020507" pitchFamily="18" charset="2"/>
              </a:rPr>
              <a:t></a:t>
            </a:r>
            <a:r>
              <a:rPr lang="en-US" altLang="de-DE" sz="2200" i="1" baseline="-30000">
                <a:cs typeface="Times New Roman" panose="02020603050405020304" pitchFamily="18" charset="0"/>
              </a:rPr>
              <a:t>Rn</a:t>
            </a:r>
            <a:r>
              <a:rPr lang="en-US" altLang="de-DE" sz="2200">
                <a:cs typeface="Times New Roman" panose="02020603050405020304" pitchFamily="18" charset="0"/>
              </a:rPr>
              <a:t>(</a:t>
            </a:r>
            <a:r>
              <a:rPr lang="en-US" altLang="de-DE" sz="2200" i="1">
                <a:cs typeface="Times New Roman" panose="02020603050405020304" pitchFamily="18" charset="0"/>
              </a:rPr>
              <a:t>r</a:t>
            </a:r>
            <a:r>
              <a:rPr lang="en-US" altLang="de-DE" sz="2200">
                <a:cs typeface="Times New Roman" panose="02020603050405020304" pitchFamily="18" charset="0"/>
              </a:rPr>
              <a:t>)) = </a:t>
            </a:r>
            <a:r>
              <a:rPr lang="en-US" altLang="de-DE" sz="2200" i="1">
                <a:cs typeface="Times New Roman" panose="02020603050405020304" pitchFamily="18" charset="0"/>
              </a:rPr>
              <a:t>r</a:t>
            </a:r>
          </a:p>
          <a:p>
            <a:pPr marL="609600" indent="-609600" algn="just">
              <a:buFont typeface="Wingdings" panose="05000000000000000000" pitchFamily="2" charset="2"/>
              <a:buNone/>
            </a:pPr>
            <a:r>
              <a:rPr lang="en-US" altLang="de-DE" sz="2400" i="1">
                <a:cs typeface="Times New Roman" panose="02020603050405020304" pitchFamily="18" charset="0"/>
              </a:rPr>
              <a:t>	</a:t>
            </a:r>
            <a:r>
              <a:rPr lang="en-US" altLang="de-DE" sz="2400" b="1" i="1">
                <a:cs typeface="Times New Roman" panose="02020603050405020304" pitchFamily="18" charset="0"/>
              </a:rPr>
              <a:t>Note</a:t>
            </a:r>
            <a:r>
              <a:rPr lang="en-US" altLang="de-DE" sz="2400" i="1">
                <a:cs typeface="Times New Roman" panose="02020603050405020304" pitchFamily="18" charset="0"/>
              </a:rPr>
              <a:t>: an MVD is a special case of a JD where n = 2. </a:t>
            </a:r>
          </a:p>
          <a:p>
            <a:pPr marL="609600" indent="-609600" algn="just"/>
            <a:r>
              <a:rPr lang="en-US" altLang="de-DE" sz="2400">
                <a:cs typeface="Times New Roman" panose="02020603050405020304" pitchFamily="18" charset="0"/>
              </a:rPr>
              <a:t>A join dependency JD(</a:t>
            </a:r>
            <a:r>
              <a:rPr lang="en-US" altLang="de-DE" sz="2400" i="1">
                <a:cs typeface="Times New Roman" panose="02020603050405020304" pitchFamily="18" charset="0"/>
              </a:rPr>
              <a:t>R</a:t>
            </a:r>
            <a:r>
              <a:rPr lang="en-US" altLang="de-DE" sz="2400" baseline="-30000">
                <a:cs typeface="Times New Roman" panose="02020603050405020304" pitchFamily="18" charset="0"/>
              </a:rPr>
              <a:t>1</a:t>
            </a:r>
            <a:r>
              <a:rPr lang="en-US" altLang="de-DE" sz="2400">
                <a:cs typeface="Times New Roman" panose="02020603050405020304" pitchFamily="18" charset="0"/>
              </a:rPr>
              <a:t>, </a:t>
            </a:r>
            <a:r>
              <a:rPr lang="en-US" altLang="de-DE" sz="2400" i="1">
                <a:cs typeface="Times New Roman" panose="02020603050405020304" pitchFamily="18" charset="0"/>
              </a:rPr>
              <a:t>R</a:t>
            </a:r>
            <a:r>
              <a:rPr lang="en-US" altLang="de-DE" sz="2400" baseline="-30000">
                <a:cs typeface="Times New Roman" panose="02020603050405020304" pitchFamily="18" charset="0"/>
              </a:rPr>
              <a:t>2</a:t>
            </a:r>
            <a:r>
              <a:rPr lang="en-US" altLang="de-DE" sz="2400">
                <a:cs typeface="Times New Roman" panose="02020603050405020304" pitchFamily="18" charset="0"/>
              </a:rPr>
              <a:t>, ..., </a:t>
            </a:r>
            <a:r>
              <a:rPr lang="en-US" altLang="de-DE" sz="2400" i="1">
                <a:cs typeface="Times New Roman" panose="02020603050405020304" pitchFamily="18" charset="0"/>
              </a:rPr>
              <a:t>R</a:t>
            </a:r>
            <a:r>
              <a:rPr lang="en-US" altLang="de-DE" sz="2400" baseline="-30000">
                <a:cs typeface="Times New Roman" panose="02020603050405020304" pitchFamily="18" charset="0"/>
              </a:rPr>
              <a:t>n</a:t>
            </a:r>
            <a:r>
              <a:rPr lang="en-US" altLang="de-DE" sz="2400">
                <a:cs typeface="Times New Roman" panose="02020603050405020304" pitchFamily="18" charset="0"/>
              </a:rPr>
              <a:t>), specified on relation schema </a:t>
            </a:r>
            <a:r>
              <a:rPr lang="en-US" altLang="de-DE" sz="2400" i="1">
                <a:cs typeface="Times New Roman" panose="02020603050405020304" pitchFamily="18" charset="0"/>
              </a:rPr>
              <a:t>R</a:t>
            </a:r>
            <a:r>
              <a:rPr lang="en-US" altLang="de-DE" sz="2400">
                <a:cs typeface="Times New Roman" panose="02020603050405020304" pitchFamily="18" charset="0"/>
              </a:rPr>
              <a:t>, is a </a:t>
            </a:r>
            <a:r>
              <a:rPr lang="en-US" altLang="de-DE" sz="2400" b="1">
                <a:cs typeface="Times New Roman" panose="02020603050405020304" pitchFamily="18" charset="0"/>
              </a:rPr>
              <a:t>trivial JD</a:t>
            </a:r>
            <a:r>
              <a:rPr lang="en-US" altLang="de-DE" sz="2400">
                <a:cs typeface="Times New Roman" panose="02020603050405020304" pitchFamily="18" charset="0"/>
              </a:rPr>
              <a:t> if one of the relation schemas </a:t>
            </a:r>
            <a:r>
              <a:rPr lang="en-US" altLang="de-DE" sz="2400" i="1">
                <a:cs typeface="Times New Roman" panose="02020603050405020304" pitchFamily="18" charset="0"/>
              </a:rPr>
              <a:t>R</a:t>
            </a:r>
            <a:r>
              <a:rPr lang="en-US" altLang="de-DE" sz="2400" baseline="-30000">
                <a:cs typeface="Times New Roman" panose="02020603050405020304" pitchFamily="18" charset="0"/>
              </a:rPr>
              <a:t>i</a:t>
            </a:r>
            <a:r>
              <a:rPr lang="en-US" altLang="de-DE" sz="2400">
                <a:cs typeface="Times New Roman" panose="02020603050405020304" pitchFamily="18" charset="0"/>
              </a:rPr>
              <a:t> in JD(</a:t>
            </a:r>
            <a:r>
              <a:rPr lang="en-US" altLang="de-DE" sz="2400" i="1">
                <a:cs typeface="Times New Roman" panose="02020603050405020304" pitchFamily="18" charset="0"/>
              </a:rPr>
              <a:t>R</a:t>
            </a:r>
            <a:r>
              <a:rPr lang="en-US" altLang="de-DE" sz="2400" baseline="-30000">
                <a:cs typeface="Times New Roman" panose="02020603050405020304" pitchFamily="18" charset="0"/>
              </a:rPr>
              <a:t>1</a:t>
            </a:r>
            <a:r>
              <a:rPr lang="en-US" altLang="de-DE" sz="2400">
                <a:cs typeface="Times New Roman" panose="02020603050405020304" pitchFamily="18" charset="0"/>
              </a:rPr>
              <a:t>, </a:t>
            </a:r>
            <a:r>
              <a:rPr lang="en-US" altLang="de-DE" sz="2400" i="1">
                <a:cs typeface="Times New Roman" panose="02020603050405020304" pitchFamily="18" charset="0"/>
              </a:rPr>
              <a:t>R</a:t>
            </a:r>
            <a:r>
              <a:rPr lang="en-US" altLang="de-DE" sz="2400" baseline="-30000">
                <a:cs typeface="Times New Roman" panose="02020603050405020304" pitchFamily="18" charset="0"/>
              </a:rPr>
              <a:t>2</a:t>
            </a:r>
            <a:r>
              <a:rPr lang="en-US" altLang="de-DE" sz="2400">
                <a:cs typeface="Times New Roman" panose="02020603050405020304" pitchFamily="18" charset="0"/>
              </a:rPr>
              <a:t>, ..., </a:t>
            </a:r>
            <a:r>
              <a:rPr lang="en-US" altLang="de-DE" sz="2400" i="1">
                <a:cs typeface="Times New Roman" panose="02020603050405020304" pitchFamily="18" charset="0"/>
              </a:rPr>
              <a:t>R</a:t>
            </a:r>
            <a:r>
              <a:rPr lang="en-US" altLang="de-DE" sz="2400" baseline="-30000">
                <a:cs typeface="Times New Roman" panose="02020603050405020304" pitchFamily="18" charset="0"/>
              </a:rPr>
              <a:t>n</a:t>
            </a:r>
            <a:r>
              <a:rPr lang="en-US" altLang="de-DE" sz="2400">
                <a:cs typeface="Times New Roman" panose="02020603050405020304" pitchFamily="18" charset="0"/>
              </a:rPr>
              <a:t>) is equal to </a:t>
            </a:r>
            <a:r>
              <a:rPr lang="en-US" altLang="de-DE" sz="2400" i="1">
                <a:cs typeface="Times New Roman" panose="02020603050405020304" pitchFamily="18" charset="0"/>
              </a:rPr>
              <a:t>R</a:t>
            </a:r>
            <a:r>
              <a:rPr lang="en-US" altLang="de-DE" sz="2400">
                <a:cs typeface="Times New Roman" panose="02020603050405020304" pitchFamily="18" charset="0"/>
              </a:rPr>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75</a:t>
            </a:fld>
            <a:endParaRPr lang="en-US" dirty="0"/>
          </a:p>
        </p:txBody>
      </p:sp>
    </p:spTree>
    <p:extLst>
      <p:ext uri="{BB962C8B-B14F-4D97-AF65-F5344CB8AC3E}">
        <p14:creationId xmlns:p14="http://schemas.microsoft.com/office/powerpoint/2010/main" val="2135703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ChangeArrowheads="1"/>
          </p:cNvSpPr>
          <p:nvPr>
            <p:ph type="title"/>
          </p:nvPr>
        </p:nvSpPr>
        <p:spPr>
          <a:xfrm>
            <a:off x="254000" y="215900"/>
            <a:ext cx="8712200" cy="7747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2800">
                <a:cs typeface="Times New Roman" panose="02020603050405020304" pitchFamily="18" charset="0"/>
              </a:rPr>
              <a:t>Join Dependencies and Fifth Normal Form (2)</a:t>
            </a:r>
          </a:p>
        </p:txBody>
      </p:sp>
      <p:sp>
        <p:nvSpPr>
          <p:cNvPr id="825347" name="Rectangle 3"/>
          <p:cNvSpPr>
            <a:spLocks noGrp="1" noChangeArrowheads="1"/>
          </p:cNvSpPr>
          <p:nvPr>
            <p:ph type="body" idx="1"/>
          </p:nvPr>
        </p:nvSpPr>
        <p:spPr>
          <a:xfrm>
            <a:off x="254000" y="1574800"/>
            <a:ext cx="8356600" cy="4978400"/>
          </a:xfrm>
        </p:spPr>
        <p:txBody>
          <a:bodyPr/>
          <a:lstStyle/>
          <a:p>
            <a:pPr marL="609600" indent="-609600" algn="just">
              <a:buFont typeface="Wingdings" panose="05000000000000000000" pitchFamily="2" charset="2"/>
              <a:buNone/>
            </a:pPr>
            <a:r>
              <a:rPr lang="en-US" altLang="de-DE" b="1" u="sng">
                <a:cs typeface="Times New Roman" panose="02020603050405020304" pitchFamily="18" charset="0"/>
              </a:rPr>
              <a:t>Definition:</a:t>
            </a:r>
            <a:r>
              <a:rPr lang="en-US" altLang="de-DE" b="1">
                <a:cs typeface="Times New Roman" panose="02020603050405020304" pitchFamily="18" charset="0"/>
              </a:rPr>
              <a:t> </a:t>
            </a:r>
          </a:p>
          <a:p>
            <a:pPr marL="609600" indent="-609600" algn="just"/>
            <a:r>
              <a:rPr lang="en-US" altLang="de-DE">
                <a:cs typeface="Times New Roman" panose="02020603050405020304" pitchFamily="18" charset="0"/>
              </a:rPr>
              <a:t>A relation schema </a:t>
            </a:r>
            <a:r>
              <a:rPr lang="en-US" altLang="de-DE" i="1">
                <a:cs typeface="Times New Roman" panose="02020603050405020304" pitchFamily="18" charset="0"/>
              </a:rPr>
              <a:t>R</a:t>
            </a:r>
            <a:r>
              <a:rPr lang="en-US" altLang="de-DE">
                <a:cs typeface="Times New Roman" panose="02020603050405020304" pitchFamily="18" charset="0"/>
              </a:rPr>
              <a:t> is in </a:t>
            </a:r>
            <a:r>
              <a:rPr lang="en-US" altLang="de-DE" b="1">
                <a:cs typeface="Times New Roman" panose="02020603050405020304" pitchFamily="18" charset="0"/>
              </a:rPr>
              <a:t>fifth normal form </a:t>
            </a:r>
            <a:r>
              <a:rPr lang="en-US" altLang="de-DE">
                <a:cs typeface="Times New Roman" panose="02020603050405020304" pitchFamily="18" charset="0"/>
              </a:rPr>
              <a:t>(</a:t>
            </a:r>
            <a:r>
              <a:rPr lang="en-US" altLang="de-DE" b="1">
                <a:cs typeface="Times New Roman" panose="02020603050405020304" pitchFamily="18" charset="0"/>
              </a:rPr>
              <a:t>5NF</a:t>
            </a:r>
            <a:r>
              <a:rPr lang="en-US" altLang="de-DE">
                <a:cs typeface="Times New Roman" panose="02020603050405020304" pitchFamily="18" charset="0"/>
              </a:rPr>
              <a:t>) (or </a:t>
            </a:r>
            <a:r>
              <a:rPr lang="en-US" altLang="de-DE" b="1">
                <a:cs typeface="Times New Roman" panose="02020603050405020304" pitchFamily="18" charset="0"/>
              </a:rPr>
              <a:t>Project-Join Normal Form </a:t>
            </a:r>
            <a:r>
              <a:rPr lang="en-US" altLang="de-DE">
                <a:cs typeface="Times New Roman" panose="02020603050405020304" pitchFamily="18" charset="0"/>
              </a:rPr>
              <a:t>(</a:t>
            </a:r>
            <a:r>
              <a:rPr lang="en-US" altLang="de-DE" b="1">
                <a:cs typeface="Times New Roman" panose="02020603050405020304" pitchFamily="18" charset="0"/>
              </a:rPr>
              <a:t>PJNF</a:t>
            </a:r>
            <a:r>
              <a:rPr lang="en-US" altLang="de-DE">
                <a:cs typeface="Times New Roman" panose="02020603050405020304" pitchFamily="18" charset="0"/>
              </a:rPr>
              <a:t>)) with respect to a set </a:t>
            </a:r>
            <a:r>
              <a:rPr lang="en-US" altLang="de-DE" i="1">
                <a:cs typeface="Times New Roman" panose="02020603050405020304" pitchFamily="18" charset="0"/>
              </a:rPr>
              <a:t>F</a:t>
            </a:r>
            <a:r>
              <a:rPr lang="en-US" altLang="de-DE">
                <a:cs typeface="Times New Roman" panose="02020603050405020304" pitchFamily="18" charset="0"/>
              </a:rPr>
              <a:t> of functional, multivalued, and join dependencies if, </a:t>
            </a:r>
          </a:p>
          <a:p>
            <a:pPr marL="990600" lvl="1" indent="-533400" algn="just"/>
            <a:r>
              <a:rPr lang="en-US" altLang="de-DE">
                <a:cs typeface="Times New Roman" panose="02020603050405020304" pitchFamily="18" charset="0"/>
              </a:rPr>
              <a:t>for every nontrivial join dependency JD(</a:t>
            </a:r>
            <a:r>
              <a:rPr lang="en-US" altLang="de-DE" i="1">
                <a:cs typeface="Times New Roman" panose="02020603050405020304" pitchFamily="18" charset="0"/>
              </a:rPr>
              <a:t>R</a:t>
            </a:r>
            <a:r>
              <a:rPr lang="en-US" altLang="de-DE" baseline="-30000">
                <a:cs typeface="Times New Roman" panose="02020603050405020304" pitchFamily="18" charset="0"/>
              </a:rPr>
              <a:t>1</a:t>
            </a:r>
            <a:r>
              <a:rPr lang="en-US" altLang="de-DE">
                <a:cs typeface="Times New Roman" panose="02020603050405020304" pitchFamily="18" charset="0"/>
              </a:rPr>
              <a:t>, </a:t>
            </a:r>
            <a:r>
              <a:rPr lang="en-US" altLang="de-DE" i="1">
                <a:cs typeface="Times New Roman" panose="02020603050405020304" pitchFamily="18" charset="0"/>
              </a:rPr>
              <a:t>R</a:t>
            </a:r>
            <a:r>
              <a:rPr lang="en-US" altLang="de-DE" baseline="-30000">
                <a:cs typeface="Times New Roman" panose="02020603050405020304" pitchFamily="18" charset="0"/>
              </a:rPr>
              <a:t>2</a:t>
            </a:r>
            <a:r>
              <a:rPr lang="en-US" altLang="de-DE">
                <a:cs typeface="Times New Roman" panose="02020603050405020304" pitchFamily="18" charset="0"/>
              </a:rPr>
              <a:t>, ..., </a:t>
            </a:r>
            <a:r>
              <a:rPr lang="en-US" altLang="de-DE" i="1">
                <a:cs typeface="Times New Roman" panose="02020603050405020304" pitchFamily="18" charset="0"/>
              </a:rPr>
              <a:t>R</a:t>
            </a:r>
            <a:r>
              <a:rPr lang="en-US" altLang="de-DE" baseline="-30000">
                <a:cs typeface="Times New Roman" panose="02020603050405020304" pitchFamily="18" charset="0"/>
              </a:rPr>
              <a:t>n</a:t>
            </a:r>
            <a:r>
              <a:rPr lang="en-US" altLang="de-DE">
                <a:cs typeface="Times New Roman" panose="02020603050405020304" pitchFamily="18" charset="0"/>
              </a:rPr>
              <a:t>) in </a:t>
            </a:r>
            <a:r>
              <a:rPr lang="en-US" altLang="de-DE" i="1">
                <a:cs typeface="Times New Roman" panose="02020603050405020304" pitchFamily="18" charset="0"/>
              </a:rPr>
              <a:t>F</a:t>
            </a:r>
            <a:r>
              <a:rPr lang="en-US" altLang="de-DE" baseline="30000">
                <a:cs typeface="Times New Roman" panose="02020603050405020304" pitchFamily="18" charset="0"/>
              </a:rPr>
              <a:t>+</a:t>
            </a:r>
            <a:r>
              <a:rPr lang="en-US" altLang="de-DE">
                <a:cs typeface="Times New Roman" panose="02020603050405020304" pitchFamily="18" charset="0"/>
              </a:rPr>
              <a:t> (that is, implied by </a:t>
            </a:r>
            <a:r>
              <a:rPr lang="en-US" altLang="de-DE" i="1">
                <a:cs typeface="Times New Roman" panose="02020603050405020304" pitchFamily="18" charset="0"/>
              </a:rPr>
              <a:t>F</a:t>
            </a:r>
            <a:r>
              <a:rPr lang="en-US" altLang="de-DE">
                <a:cs typeface="Times New Roman" panose="02020603050405020304" pitchFamily="18" charset="0"/>
              </a:rPr>
              <a:t>), </a:t>
            </a:r>
          </a:p>
          <a:p>
            <a:pPr marL="1371600" lvl="2" indent="-457200" algn="just"/>
            <a:r>
              <a:rPr lang="en-US" altLang="de-DE">
                <a:cs typeface="Times New Roman" panose="02020603050405020304" pitchFamily="18" charset="0"/>
              </a:rPr>
              <a:t>every </a:t>
            </a:r>
            <a:r>
              <a:rPr lang="en-US" altLang="de-DE" i="1">
                <a:cs typeface="Times New Roman" panose="02020603050405020304" pitchFamily="18" charset="0"/>
              </a:rPr>
              <a:t>R</a:t>
            </a:r>
            <a:r>
              <a:rPr lang="en-US" altLang="de-DE" baseline="-30000">
                <a:cs typeface="Times New Roman" panose="02020603050405020304" pitchFamily="18" charset="0"/>
              </a:rPr>
              <a:t>i</a:t>
            </a:r>
            <a:r>
              <a:rPr lang="en-US" altLang="de-DE">
                <a:cs typeface="Times New Roman" panose="02020603050405020304" pitchFamily="18" charset="0"/>
              </a:rPr>
              <a:t> is a superkey of </a:t>
            </a:r>
            <a:r>
              <a:rPr lang="en-US" altLang="de-DE" i="1">
                <a:cs typeface="Times New Roman" panose="02020603050405020304" pitchFamily="18" charset="0"/>
              </a:rPr>
              <a:t>R</a:t>
            </a:r>
            <a:r>
              <a:rPr lang="en-US" altLang="de-DE">
                <a:cs typeface="Times New Roman" panose="02020603050405020304" pitchFamily="18" charset="0"/>
              </a:rPr>
              <a: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3271133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ChangeArrowheads="1"/>
          </p:cNvSpPr>
          <p:nvPr>
            <p:ph type="title"/>
          </p:nvPr>
        </p:nvSpPr>
        <p:spPr>
          <a:xfrm>
            <a:off x="0" y="0"/>
            <a:ext cx="87122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000">
                <a:cs typeface="Times New Roman" panose="02020603050405020304" pitchFamily="18" charset="0"/>
              </a:rPr>
              <a:t>Relation SUPPLY with Join Dependency and Conversion to Fifth Normal Form</a:t>
            </a:r>
            <a:endParaRPr lang="en-US" altLang="de-DE" sz="3000">
              <a:cs typeface="Times New Roman" panose="02020603050405020304" pitchFamily="18" charset="0"/>
              <a:sym typeface="Symbol" panose="05050102010706020507" pitchFamily="18" charset="2"/>
            </a:endParaRPr>
          </a:p>
        </p:txBody>
      </p:sp>
      <p:pic>
        <p:nvPicPr>
          <p:cNvPr id="827398" name="Picture 6"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981200"/>
            <a:ext cx="3486150" cy="2393950"/>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7399" name="Picture 7" descr="Pink tissue pap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4348163"/>
            <a:ext cx="8077200" cy="1976437"/>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7400" name="Picture 8" descr="Pink tissue pap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1331913"/>
            <a:ext cx="7997825" cy="601662"/>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77</a:t>
            </a:fld>
            <a:endParaRPr lang="en-US" dirty="0"/>
          </a:p>
        </p:txBody>
      </p:sp>
    </p:spTree>
    <p:extLst>
      <p:ext uri="{BB962C8B-B14F-4D97-AF65-F5344CB8AC3E}">
        <p14:creationId xmlns:p14="http://schemas.microsoft.com/office/powerpoint/2010/main" val="3049184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2" name="Rectangle 2"/>
          <p:cNvSpPr>
            <a:spLocks noGrp="1" noChangeArrowheads="1"/>
          </p:cNvSpPr>
          <p:nvPr>
            <p:ph type="title"/>
          </p:nvPr>
        </p:nvSpPr>
        <p:spPr>
          <a:xfrm>
            <a:off x="254000" y="215900"/>
            <a:ext cx="8483600" cy="7747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a:cs typeface="Times New Roman" panose="02020603050405020304" pitchFamily="18" charset="0"/>
              </a:rPr>
              <a:t>5. Inclusion Dependencies (1)</a:t>
            </a:r>
          </a:p>
        </p:txBody>
      </p:sp>
      <p:sp>
        <p:nvSpPr>
          <p:cNvPr id="829443" name="Rectangle 3"/>
          <p:cNvSpPr>
            <a:spLocks noGrp="1" noChangeArrowheads="1"/>
          </p:cNvSpPr>
          <p:nvPr>
            <p:ph type="body" idx="1"/>
          </p:nvPr>
        </p:nvSpPr>
        <p:spPr>
          <a:xfrm>
            <a:off x="152400" y="1371600"/>
            <a:ext cx="8432800" cy="4978400"/>
          </a:xfrm>
        </p:spPr>
        <p:txBody>
          <a:bodyPr/>
          <a:lstStyle/>
          <a:p>
            <a:pPr marL="609600" indent="-609600" algn="just">
              <a:lnSpc>
                <a:spcPct val="80000"/>
              </a:lnSpc>
              <a:buFont typeface="Wingdings" panose="05000000000000000000" pitchFamily="2" charset="2"/>
              <a:buNone/>
            </a:pPr>
            <a:r>
              <a:rPr lang="en-US" altLang="de-DE" sz="2400" b="1" u="sng">
                <a:cs typeface="Times New Roman" panose="02020603050405020304" pitchFamily="18" charset="0"/>
              </a:rPr>
              <a:t>Definition:</a:t>
            </a:r>
            <a:r>
              <a:rPr lang="en-US" altLang="de-DE" sz="2400" b="1">
                <a:cs typeface="Times New Roman" panose="02020603050405020304" pitchFamily="18" charset="0"/>
              </a:rPr>
              <a:t> </a:t>
            </a:r>
          </a:p>
          <a:p>
            <a:pPr marL="609600" indent="-609600" algn="just">
              <a:lnSpc>
                <a:spcPct val="80000"/>
              </a:lnSpc>
            </a:pPr>
            <a:r>
              <a:rPr lang="en-US" altLang="de-DE" sz="2400">
                <a:cs typeface="Times New Roman" panose="02020603050405020304" pitchFamily="18" charset="0"/>
              </a:rPr>
              <a:t>An </a:t>
            </a:r>
            <a:r>
              <a:rPr lang="en-US" altLang="de-DE" sz="2400" b="1">
                <a:cs typeface="Times New Roman" panose="02020603050405020304" pitchFamily="18" charset="0"/>
              </a:rPr>
              <a:t>inclusion dependency</a:t>
            </a:r>
            <a:r>
              <a:rPr lang="en-US" altLang="de-DE" sz="2400">
                <a:cs typeface="Times New Roman" panose="02020603050405020304" pitchFamily="18" charset="0"/>
              </a:rPr>
              <a:t> </a:t>
            </a:r>
            <a:r>
              <a:rPr lang="en-US" altLang="de-DE" sz="2400" i="1">
                <a:cs typeface="Times New Roman" panose="02020603050405020304" pitchFamily="18" charset="0"/>
              </a:rPr>
              <a:t>R</a:t>
            </a:r>
            <a:r>
              <a:rPr lang="en-US" altLang="de-DE" sz="2400">
                <a:cs typeface="Times New Roman" panose="02020603050405020304" pitchFamily="18" charset="0"/>
              </a:rPr>
              <a:t>.</a:t>
            </a:r>
            <a:r>
              <a:rPr lang="en-US" altLang="de-DE" sz="2400" i="1">
                <a:cs typeface="Times New Roman" panose="02020603050405020304" pitchFamily="18" charset="0"/>
              </a:rPr>
              <a:t>X</a:t>
            </a:r>
            <a:r>
              <a:rPr lang="en-US" altLang="de-DE" sz="2400">
                <a:cs typeface="Times New Roman" panose="02020603050405020304" pitchFamily="18" charset="0"/>
              </a:rPr>
              <a:t> &lt; </a:t>
            </a:r>
            <a:r>
              <a:rPr lang="en-US" altLang="de-DE" sz="2400" i="1">
                <a:cs typeface="Times New Roman" panose="02020603050405020304" pitchFamily="18" charset="0"/>
              </a:rPr>
              <a:t>S</a:t>
            </a:r>
            <a:r>
              <a:rPr lang="en-US" altLang="de-DE" sz="2400">
                <a:cs typeface="Times New Roman" panose="02020603050405020304" pitchFamily="18" charset="0"/>
              </a:rPr>
              <a:t>.</a:t>
            </a:r>
            <a:r>
              <a:rPr lang="en-US" altLang="de-DE" sz="2400" i="1">
                <a:cs typeface="Times New Roman" panose="02020603050405020304" pitchFamily="18" charset="0"/>
              </a:rPr>
              <a:t>Y</a:t>
            </a:r>
            <a:r>
              <a:rPr lang="en-US" altLang="de-DE" sz="2400">
                <a:cs typeface="Times New Roman" panose="02020603050405020304" pitchFamily="18" charset="0"/>
              </a:rPr>
              <a:t> between two sets of attributes</a:t>
            </a:r>
            <a:r>
              <a:rPr lang="en-US" altLang="de-DE" sz="2400">
                <a:latin typeface="Times New Roman" panose="02020603050405020304" pitchFamily="18" charset="0"/>
                <a:cs typeface="Times New Roman" panose="02020603050405020304" pitchFamily="18" charset="0"/>
              </a:rPr>
              <a:t>—</a:t>
            </a:r>
            <a:r>
              <a:rPr lang="en-US" altLang="de-DE" sz="2400" i="1">
                <a:cs typeface="Times New Roman" panose="02020603050405020304" pitchFamily="18" charset="0"/>
              </a:rPr>
              <a:t>X</a:t>
            </a:r>
            <a:r>
              <a:rPr lang="en-US" altLang="de-DE" sz="2400">
                <a:cs typeface="Times New Roman" panose="02020603050405020304" pitchFamily="18" charset="0"/>
              </a:rPr>
              <a:t> of relation schema </a:t>
            </a:r>
            <a:r>
              <a:rPr lang="en-US" altLang="de-DE" sz="2400" i="1">
                <a:cs typeface="Times New Roman" panose="02020603050405020304" pitchFamily="18" charset="0"/>
              </a:rPr>
              <a:t>R</a:t>
            </a:r>
            <a:r>
              <a:rPr lang="en-US" altLang="de-DE" sz="2400">
                <a:cs typeface="Times New Roman" panose="02020603050405020304" pitchFamily="18" charset="0"/>
              </a:rPr>
              <a:t>, and </a:t>
            </a:r>
            <a:r>
              <a:rPr lang="en-US" altLang="de-DE" sz="2400" i="1">
                <a:cs typeface="Times New Roman" panose="02020603050405020304" pitchFamily="18" charset="0"/>
              </a:rPr>
              <a:t>Y</a:t>
            </a:r>
            <a:r>
              <a:rPr lang="en-US" altLang="de-DE" sz="2400">
                <a:cs typeface="Times New Roman" panose="02020603050405020304" pitchFamily="18" charset="0"/>
              </a:rPr>
              <a:t> of relation schema </a:t>
            </a:r>
            <a:r>
              <a:rPr lang="en-US" altLang="de-DE" sz="2400" i="1">
                <a:cs typeface="Times New Roman" panose="02020603050405020304" pitchFamily="18" charset="0"/>
              </a:rPr>
              <a:t>S</a:t>
            </a:r>
            <a:r>
              <a:rPr lang="en-US" altLang="de-DE" sz="2400">
                <a:latin typeface="Times New Roman" panose="02020603050405020304" pitchFamily="18" charset="0"/>
                <a:cs typeface="Times New Roman" panose="02020603050405020304" pitchFamily="18" charset="0"/>
              </a:rPr>
              <a:t>—</a:t>
            </a:r>
            <a:r>
              <a:rPr lang="en-US" altLang="de-DE" sz="2400">
                <a:cs typeface="Times New Roman" panose="02020603050405020304" pitchFamily="18" charset="0"/>
              </a:rPr>
              <a:t>specifies the constraint that, at any specific time when </a:t>
            </a:r>
            <a:r>
              <a:rPr lang="en-US" altLang="de-DE" sz="2400" i="1">
                <a:cs typeface="Times New Roman" panose="02020603050405020304" pitchFamily="18" charset="0"/>
              </a:rPr>
              <a:t>r</a:t>
            </a:r>
            <a:r>
              <a:rPr lang="en-US" altLang="de-DE" sz="2400">
                <a:cs typeface="Times New Roman" panose="02020603050405020304" pitchFamily="18" charset="0"/>
              </a:rPr>
              <a:t> is a relation state of </a:t>
            </a:r>
            <a:r>
              <a:rPr lang="en-US" altLang="de-DE" sz="2400" i="1">
                <a:cs typeface="Times New Roman" panose="02020603050405020304" pitchFamily="18" charset="0"/>
              </a:rPr>
              <a:t>R</a:t>
            </a:r>
            <a:r>
              <a:rPr lang="en-US" altLang="de-DE" sz="2400">
                <a:cs typeface="Times New Roman" panose="02020603050405020304" pitchFamily="18" charset="0"/>
              </a:rPr>
              <a:t> and </a:t>
            </a:r>
            <a:r>
              <a:rPr lang="en-US" altLang="de-DE" sz="2400" i="1">
                <a:cs typeface="Times New Roman" panose="02020603050405020304" pitchFamily="18" charset="0"/>
              </a:rPr>
              <a:t>s</a:t>
            </a:r>
            <a:r>
              <a:rPr lang="en-US" altLang="de-DE" sz="2400">
                <a:cs typeface="Times New Roman" panose="02020603050405020304" pitchFamily="18" charset="0"/>
              </a:rPr>
              <a:t> a relation state of </a:t>
            </a:r>
            <a:r>
              <a:rPr lang="en-US" altLang="de-DE" sz="2400" i="1">
                <a:cs typeface="Times New Roman" panose="02020603050405020304" pitchFamily="18" charset="0"/>
              </a:rPr>
              <a:t>S</a:t>
            </a:r>
            <a:r>
              <a:rPr lang="en-US" altLang="de-DE" sz="2400">
                <a:cs typeface="Times New Roman" panose="02020603050405020304" pitchFamily="18" charset="0"/>
              </a:rPr>
              <a:t>, we must have</a:t>
            </a:r>
            <a:r>
              <a:rPr lang="en-US" altLang="de-DE" sz="2400">
                <a:latin typeface="MathematicalPi 1" pitchFamily="82" charset="0"/>
                <a:cs typeface="Times New Roman" panose="02020603050405020304" pitchFamily="18" charset="0"/>
              </a:rPr>
              <a:t>		</a:t>
            </a:r>
          </a:p>
          <a:p>
            <a:pPr marL="990600" lvl="1" indent="-533400" algn="ctr">
              <a:lnSpc>
                <a:spcPct val="80000"/>
              </a:lnSpc>
              <a:buFont typeface="Wingdings" panose="05000000000000000000" pitchFamily="2" charset="2"/>
              <a:buNone/>
            </a:pPr>
            <a:r>
              <a:rPr lang="en-US" altLang="de-DE" sz="2200">
                <a:latin typeface="Symbol" panose="05050102010706020507" pitchFamily="18" charset="2"/>
              </a:rPr>
              <a:t></a:t>
            </a:r>
            <a:r>
              <a:rPr lang="en-US" altLang="de-DE" sz="2200" baseline="-30000">
                <a:cs typeface="Times New Roman" panose="02020603050405020304" pitchFamily="18" charset="0"/>
              </a:rPr>
              <a:t>X</a:t>
            </a:r>
            <a:r>
              <a:rPr lang="en-US" altLang="de-DE" sz="2200">
                <a:cs typeface="Times New Roman" panose="02020603050405020304" pitchFamily="18" charset="0"/>
              </a:rPr>
              <a:t>(r(R)) </a:t>
            </a:r>
            <a:r>
              <a:rPr lang="en-US" altLang="de-DE" sz="2000" i="1">
                <a:cs typeface="Times New Roman" panose="02020603050405020304" pitchFamily="18" charset="0"/>
                <a:sym typeface="Symbol" panose="05050102010706020507" pitchFamily="18" charset="2"/>
              </a:rPr>
              <a:t></a:t>
            </a:r>
            <a:r>
              <a:rPr lang="en-US" altLang="de-DE" sz="2000">
                <a:cs typeface="Times New Roman" panose="02020603050405020304" pitchFamily="18" charset="0"/>
              </a:rPr>
              <a:t> </a:t>
            </a:r>
            <a:r>
              <a:rPr lang="en-US" altLang="de-DE" sz="2200">
                <a:latin typeface="Symbol" panose="05050102010706020507" pitchFamily="18" charset="2"/>
              </a:rPr>
              <a:t></a:t>
            </a:r>
            <a:r>
              <a:rPr lang="en-US" altLang="de-DE" sz="2200" baseline="-30000">
                <a:cs typeface="Times New Roman" panose="02020603050405020304" pitchFamily="18" charset="0"/>
              </a:rPr>
              <a:t>Y</a:t>
            </a:r>
            <a:r>
              <a:rPr lang="en-US" altLang="de-DE" sz="2200">
                <a:cs typeface="Times New Roman" panose="02020603050405020304" pitchFamily="18" charset="0"/>
              </a:rPr>
              <a:t>(s(S))</a:t>
            </a:r>
          </a:p>
          <a:p>
            <a:pPr marL="609600" indent="-609600" algn="just">
              <a:lnSpc>
                <a:spcPct val="80000"/>
              </a:lnSpc>
            </a:pPr>
            <a:r>
              <a:rPr lang="en-US" altLang="de-DE" sz="2400" b="1">
                <a:cs typeface="Times New Roman" panose="02020603050405020304" pitchFamily="18" charset="0"/>
              </a:rPr>
              <a:t>Note</a:t>
            </a:r>
            <a:r>
              <a:rPr lang="en-US" altLang="de-DE" sz="2400">
                <a:cs typeface="Times New Roman" panose="02020603050405020304" pitchFamily="18" charset="0"/>
              </a:rPr>
              <a:t>: </a:t>
            </a:r>
          </a:p>
          <a:p>
            <a:pPr marL="990600" lvl="1" indent="-533400" algn="just">
              <a:lnSpc>
                <a:spcPct val="80000"/>
              </a:lnSpc>
            </a:pPr>
            <a:r>
              <a:rPr lang="en-US" altLang="de-DE" sz="2200">
                <a:cs typeface="Times New Roman" panose="02020603050405020304" pitchFamily="18" charset="0"/>
              </a:rPr>
              <a:t>The </a:t>
            </a:r>
            <a:r>
              <a:rPr lang="en-US" altLang="de-DE" sz="2200">
                <a:latin typeface="MathematicalPi 4" pitchFamily="82" charset="0"/>
                <a:cs typeface="Times New Roman" panose="02020603050405020304" pitchFamily="18" charset="0"/>
              </a:rPr>
              <a:t>?</a:t>
            </a:r>
            <a:r>
              <a:rPr lang="en-US" altLang="de-DE" sz="2200">
                <a:cs typeface="Times New Roman" panose="02020603050405020304" pitchFamily="18" charset="0"/>
              </a:rPr>
              <a:t> (subset) relationship does not necessarily have to be a proper subset. </a:t>
            </a:r>
          </a:p>
          <a:p>
            <a:pPr marL="990600" lvl="1" indent="-533400" algn="just">
              <a:lnSpc>
                <a:spcPct val="80000"/>
              </a:lnSpc>
            </a:pPr>
            <a:r>
              <a:rPr lang="en-US" altLang="de-DE" sz="2200">
                <a:cs typeface="Times New Roman" panose="02020603050405020304" pitchFamily="18" charset="0"/>
              </a:rPr>
              <a:t>The sets of attributes on which the inclusion dependency is specified</a:t>
            </a:r>
            <a:r>
              <a:rPr lang="en-US" altLang="de-DE" sz="2200">
                <a:latin typeface="Times New Roman" panose="02020603050405020304" pitchFamily="18" charset="0"/>
                <a:cs typeface="Times New Roman" panose="02020603050405020304" pitchFamily="18" charset="0"/>
              </a:rPr>
              <a:t>—</a:t>
            </a:r>
            <a:r>
              <a:rPr lang="en-US" altLang="de-DE" sz="2200" i="1">
                <a:cs typeface="Times New Roman" panose="02020603050405020304" pitchFamily="18" charset="0"/>
              </a:rPr>
              <a:t>X</a:t>
            </a:r>
            <a:r>
              <a:rPr lang="en-US" altLang="de-DE" sz="2200">
                <a:cs typeface="Times New Roman" panose="02020603050405020304" pitchFamily="18" charset="0"/>
              </a:rPr>
              <a:t> of </a:t>
            </a:r>
            <a:r>
              <a:rPr lang="en-US" altLang="de-DE" sz="2200" i="1">
                <a:cs typeface="Times New Roman" panose="02020603050405020304" pitchFamily="18" charset="0"/>
              </a:rPr>
              <a:t>R</a:t>
            </a:r>
            <a:r>
              <a:rPr lang="en-US" altLang="de-DE" sz="2200">
                <a:cs typeface="Times New Roman" panose="02020603050405020304" pitchFamily="18" charset="0"/>
              </a:rPr>
              <a:t> and </a:t>
            </a:r>
            <a:r>
              <a:rPr lang="en-US" altLang="de-DE" sz="2200" i="1">
                <a:cs typeface="Times New Roman" panose="02020603050405020304" pitchFamily="18" charset="0"/>
              </a:rPr>
              <a:t>Y</a:t>
            </a:r>
            <a:r>
              <a:rPr lang="en-US" altLang="de-DE" sz="2200">
                <a:cs typeface="Times New Roman" panose="02020603050405020304" pitchFamily="18" charset="0"/>
              </a:rPr>
              <a:t> of </a:t>
            </a:r>
            <a:r>
              <a:rPr lang="en-US" altLang="de-DE" sz="2200" i="1">
                <a:cs typeface="Times New Roman" panose="02020603050405020304" pitchFamily="18" charset="0"/>
              </a:rPr>
              <a:t>S</a:t>
            </a:r>
            <a:r>
              <a:rPr lang="en-US" altLang="de-DE" sz="2200">
                <a:latin typeface="Times New Roman" panose="02020603050405020304" pitchFamily="18" charset="0"/>
                <a:cs typeface="Times New Roman" panose="02020603050405020304" pitchFamily="18" charset="0"/>
              </a:rPr>
              <a:t>—</a:t>
            </a:r>
            <a:r>
              <a:rPr lang="en-US" altLang="de-DE" sz="2200">
                <a:cs typeface="Times New Roman" panose="02020603050405020304" pitchFamily="18" charset="0"/>
              </a:rPr>
              <a:t>must have the same number of attributes.</a:t>
            </a:r>
          </a:p>
          <a:p>
            <a:pPr marL="990600" lvl="1" indent="-533400" algn="just">
              <a:lnSpc>
                <a:spcPct val="80000"/>
              </a:lnSpc>
            </a:pPr>
            <a:r>
              <a:rPr lang="en-US" altLang="de-DE" sz="2200">
                <a:cs typeface="Times New Roman" panose="02020603050405020304" pitchFamily="18" charset="0"/>
              </a:rPr>
              <a:t>In addition, the domains for each pair of corresponding attributes should be compatible.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78</a:t>
            </a:fld>
            <a:endParaRPr lang="en-US" dirty="0"/>
          </a:p>
        </p:txBody>
      </p:sp>
    </p:spTree>
    <p:extLst>
      <p:ext uri="{BB962C8B-B14F-4D97-AF65-F5344CB8AC3E}">
        <p14:creationId xmlns:p14="http://schemas.microsoft.com/office/powerpoint/2010/main" val="1007153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0" name="Rectangle 2"/>
          <p:cNvSpPr>
            <a:spLocks noGrp="1" noChangeArrowheads="1"/>
          </p:cNvSpPr>
          <p:nvPr>
            <p:ph type="title"/>
          </p:nvPr>
        </p:nvSpPr>
        <p:spPr>
          <a:xfrm>
            <a:off x="127000" y="215900"/>
            <a:ext cx="8712200" cy="6223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a:cs typeface="Times New Roman" panose="02020603050405020304" pitchFamily="18" charset="0"/>
              </a:rPr>
              <a:t>Inclusion Dependencies (2)</a:t>
            </a:r>
          </a:p>
        </p:txBody>
      </p:sp>
      <p:sp>
        <p:nvSpPr>
          <p:cNvPr id="831491" name="Rectangle 3"/>
          <p:cNvSpPr>
            <a:spLocks noGrp="1" noChangeArrowheads="1"/>
          </p:cNvSpPr>
          <p:nvPr>
            <p:ph type="body" idx="1"/>
          </p:nvPr>
        </p:nvSpPr>
        <p:spPr>
          <a:xfrm>
            <a:off x="152400" y="1295400"/>
            <a:ext cx="8483600" cy="4876800"/>
          </a:xfrm>
        </p:spPr>
        <p:txBody>
          <a:bodyPr/>
          <a:lstStyle/>
          <a:p>
            <a:pPr marL="609600" indent="-609600" algn="just">
              <a:lnSpc>
                <a:spcPct val="90000"/>
              </a:lnSpc>
            </a:pPr>
            <a:r>
              <a:rPr lang="en-US" altLang="de-DE" b="1">
                <a:cs typeface="Times New Roman" panose="02020603050405020304" pitchFamily="18" charset="0"/>
              </a:rPr>
              <a:t>Objective of Inclusion Dependencies</a:t>
            </a:r>
            <a:r>
              <a:rPr lang="en-US" altLang="de-DE" sz="2400" b="1">
                <a:cs typeface="Times New Roman" panose="02020603050405020304" pitchFamily="18" charset="0"/>
              </a:rPr>
              <a:t>:</a:t>
            </a:r>
          </a:p>
          <a:p>
            <a:pPr marL="990600" lvl="1" indent="-533400" algn="just">
              <a:lnSpc>
                <a:spcPct val="90000"/>
              </a:lnSpc>
            </a:pPr>
            <a:r>
              <a:rPr lang="en-US" altLang="de-DE" sz="2200">
                <a:cs typeface="Times New Roman" panose="02020603050405020304" pitchFamily="18" charset="0"/>
              </a:rPr>
              <a:t>To formalize two types of interrelational constraints which cannot be expressed using F.D.s or MVDs:</a:t>
            </a:r>
          </a:p>
          <a:p>
            <a:pPr marL="1371600" lvl="2" indent="-457200" algn="just">
              <a:lnSpc>
                <a:spcPct val="90000"/>
              </a:lnSpc>
            </a:pPr>
            <a:r>
              <a:rPr lang="en-US" altLang="de-DE">
                <a:cs typeface="Times New Roman" panose="02020603050405020304" pitchFamily="18" charset="0"/>
              </a:rPr>
              <a:t>Referential integrity constraints</a:t>
            </a:r>
          </a:p>
          <a:p>
            <a:pPr marL="1371600" lvl="2" indent="-457200" algn="just">
              <a:lnSpc>
                <a:spcPct val="90000"/>
              </a:lnSpc>
            </a:pPr>
            <a:r>
              <a:rPr lang="en-US" altLang="de-DE">
                <a:cs typeface="Times New Roman" panose="02020603050405020304" pitchFamily="18" charset="0"/>
              </a:rPr>
              <a:t>Class/subclass relationships</a:t>
            </a:r>
          </a:p>
          <a:p>
            <a:pPr marL="609600" indent="-609600" algn="just">
              <a:lnSpc>
                <a:spcPct val="90000"/>
              </a:lnSpc>
            </a:pPr>
            <a:r>
              <a:rPr lang="en-US" altLang="de-DE" b="1">
                <a:cs typeface="Times New Roman" panose="02020603050405020304" pitchFamily="18" charset="0"/>
              </a:rPr>
              <a:t>Inclusion dependency inference rules</a:t>
            </a:r>
            <a:r>
              <a:rPr lang="en-US" altLang="de-DE" sz="2400" b="1">
                <a:cs typeface="Times New Roman" panose="02020603050405020304" pitchFamily="18" charset="0"/>
              </a:rPr>
              <a:t> </a:t>
            </a:r>
          </a:p>
          <a:p>
            <a:pPr marL="990600" lvl="1" indent="-533400" algn="just">
              <a:lnSpc>
                <a:spcPct val="90000"/>
              </a:lnSpc>
            </a:pPr>
            <a:r>
              <a:rPr lang="en-US" altLang="de-DE" sz="2200" b="1">
                <a:cs typeface="Times New Roman" panose="02020603050405020304" pitchFamily="18" charset="0"/>
              </a:rPr>
              <a:t>IDIR1</a:t>
            </a:r>
            <a:r>
              <a:rPr lang="en-US" altLang="de-DE" sz="2200">
                <a:cs typeface="Times New Roman" panose="02020603050405020304" pitchFamily="18" charset="0"/>
              </a:rPr>
              <a:t> (</a:t>
            </a:r>
            <a:r>
              <a:rPr lang="en-US" altLang="de-DE" sz="2200" b="1">
                <a:cs typeface="Times New Roman" panose="02020603050405020304" pitchFamily="18" charset="0"/>
              </a:rPr>
              <a:t>reflexivity</a:t>
            </a:r>
            <a:r>
              <a:rPr lang="en-US" altLang="de-DE" sz="2200">
                <a:cs typeface="Times New Roman" panose="02020603050405020304" pitchFamily="18" charset="0"/>
              </a:rPr>
              <a:t>): </a:t>
            </a:r>
            <a:r>
              <a:rPr lang="en-US" altLang="de-DE" sz="2200" i="1">
                <a:cs typeface="Times New Roman" panose="02020603050405020304" pitchFamily="18" charset="0"/>
              </a:rPr>
              <a:t>R</a:t>
            </a:r>
            <a:r>
              <a:rPr lang="en-US" altLang="de-DE" sz="2200">
                <a:cs typeface="Times New Roman" panose="02020603050405020304" pitchFamily="18" charset="0"/>
              </a:rPr>
              <a:t>.</a:t>
            </a:r>
            <a:r>
              <a:rPr lang="en-US" altLang="de-DE" sz="2200" i="1">
                <a:cs typeface="Times New Roman" panose="02020603050405020304" pitchFamily="18" charset="0"/>
              </a:rPr>
              <a:t>X</a:t>
            </a:r>
            <a:r>
              <a:rPr lang="en-US" altLang="de-DE" sz="2200">
                <a:cs typeface="Times New Roman" panose="02020603050405020304" pitchFamily="18" charset="0"/>
              </a:rPr>
              <a:t> &lt; </a:t>
            </a:r>
            <a:r>
              <a:rPr lang="en-US" altLang="de-DE" sz="2200" i="1">
                <a:cs typeface="Times New Roman" panose="02020603050405020304" pitchFamily="18" charset="0"/>
              </a:rPr>
              <a:t>R</a:t>
            </a:r>
            <a:r>
              <a:rPr lang="en-US" altLang="de-DE" sz="2200">
                <a:cs typeface="Times New Roman" panose="02020603050405020304" pitchFamily="18" charset="0"/>
              </a:rPr>
              <a:t>.</a:t>
            </a:r>
            <a:r>
              <a:rPr lang="en-US" altLang="de-DE" sz="2200" i="1">
                <a:cs typeface="Times New Roman" panose="02020603050405020304" pitchFamily="18" charset="0"/>
              </a:rPr>
              <a:t>X</a:t>
            </a:r>
            <a:r>
              <a:rPr lang="en-US" altLang="de-DE" sz="2200">
                <a:cs typeface="Times New Roman" panose="02020603050405020304" pitchFamily="18" charset="0"/>
              </a:rPr>
              <a:t>.</a:t>
            </a:r>
          </a:p>
          <a:p>
            <a:pPr marL="990600" lvl="1" indent="-533400" algn="just">
              <a:lnSpc>
                <a:spcPct val="90000"/>
              </a:lnSpc>
            </a:pPr>
            <a:r>
              <a:rPr lang="en-US" altLang="de-DE" sz="2200" b="1">
                <a:cs typeface="Times New Roman" panose="02020603050405020304" pitchFamily="18" charset="0"/>
              </a:rPr>
              <a:t>IDIR2</a:t>
            </a:r>
            <a:r>
              <a:rPr lang="en-US" altLang="de-DE" sz="2200">
                <a:cs typeface="Times New Roman" panose="02020603050405020304" pitchFamily="18" charset="0"/>
              </a:rPr>
              <a:t> (</a:t>
            </a:r>
            <a:r>
              <a:rPr lang="en-US" altLang="de-DE" sz="2200" b="1">
                <a:cs typeface="Times New Roman" panose="02020603050405020304" pitchFamily="18" charset="0"/>
              </a:rPr>
              <a:t>attribute correspondence</a:t>
            </a:r>
            <a:r>
              <a:rPr lang="en-US" altLang="de-DE" sz="2200">
                <a:cs typeface="Times New Roman" panose="02020603050405020304" pitchFamily="18" charset="0"/>
              </a:rPr>
              <a:t>): If </a:t>
            </a:r>
            <a:r>
              <a:rPr lang="en-US" altLang="de-DE" sz="2200" i="1">
                <a:cs typeface="Times New Roman" panose="02020603050405020304" pitchFamily="18" charset="0"/>
              </a:rPr>
              <a:t>R</a:t>
            </a:r>
            <a:r>
              <a:rPr lang="en-US" altLang="de-DE" sz="2200">
                <a:cs typeface="Times New Roman" panose="02020603050405020304" pitchFamily="18" charset="0"/>
              </a:rPr>
              <a:t>.</a:t>
            </a:r>
            <a:r>
              <a:rPr lang="en-US" altLang="de-DE" sz="2200" i="1">
                <a:cs typeface="Times New Roman" panose="02020603050405020304" pitchFamily="18" charset="0"/>
              </a:rPr>
              <a:t>X</a:t>
            </a:r>
            <a:r>
              <a:rPr lang="en-US" altLang="de-DE" sz="2200">
                <a:cs typeface="Times New Roman" panose="02020603050405020304" pitchFamily="18" charset="0"/>
              </a:rPr>
              <a:t> &lt; </a:t>
            </a:r>
            <a:r>
              <a:rPr lang="en-US" altLang="de-DE" sz="2200" i="1">
                <a:cs typeface="Times New Roman" panose="02020603050405020304" pitchFamily="18" charset="0"/>
              </a:rPr>
              <a:t>S</a:t>
            </a:r>
            <a:r>
              <a:rPr lang="en-US" altLang="de-DE" sz="2200">
                <a:cs typeface="Times New Roman" panose="02020603050405020304" pitchFamily="18" charset="0"/>
              </a:rPr>
              <a:t>.</a:t>
            </a:r>
            <a:r>
              <a:rPr lang="en-US" altLang="de-DE" sz="2200" i="1">
                <a:cs typeface="Times New Roman" panose="02020603050405020304" pitchFamily="18" charset="0"/>
              </a:rPr>
              <a:t>Y</a:t>
            </a:r>
          </a:p>
          <a:p>
            <a:pPr marL="1371600" lvl="2" indent="-457200" algn="just">
              <a:lnSpc>
                <a:spcPct val="90000"/>
              </a:lnSpc>
            </a:pPr>
            <a:r>
              <a:rPr lang="en-US" altLang="de-DE" sz="2000">
                <a:cs typeface="Times New Roman" panose="02020603050405020304" pitchFamily="18" charset="0"/>
              </a:rPr>
              <a:t>where </a:t>
            </a:r>
            <a:r>
              <a:rPr lang="en-US" altLang="de-DE" sz="2000" i="1">
                <a:cs typeface="Times New Roman" panose="02020603050405020304" pitchFamily="18" charset="0"/>
              </a:rPr>
              <a:t>X </a:t>
            </a:r>
            <a:r>
              <a:rPr lang="en-US" altLang="de-DE" sz="2000">
                <a:cs typeface="Times New Roman" panose="02020603050405020304" pitchFamily="18" charset="0"/>
              </a:rPr>
              <a:t>= {</a:t>
            </a:r>
            <a:r>
              <a:rPr lang="en-US" altLang="de-DE" sz="2000" i="1">
                <a:cs typeface="Times New Roman" panose="02020603050405020304" pitchFamily="18" charset="0"/>
              </a:rPr>
              <a:t>A</a:t>
            </a:r>
            <a:r>
              <a:rPr lang="en-US" altLang="de-DE" sz="2000" baseline="-30000">
                <a:cs typeface="Times New Roman" panose="02020603050405020304" pitchFamily="18" charset="0"/>
              </a:rPr>
              <a:t>1</a:t>
            </a:r>
            <a:r>
              <a:rPr lang="en-US" altLang="de-DE" sz="2000">
                <a:cs typeface="Times New Roman" panose="02020603050405020304" pitchFamily="18" charset="0"/>
              </a:rPr>
              <a:t>, </a:t>
            </a:r>
            <a:r>
              <a:rPr lang="en-US" altLang="de-DE" sz="2000" i="1">
                <a:cs typeface="Times New Roman" panose="02020603050405020304" pitchFamily="18" charset="0"/>
              </a:rPr>
              <a:t>A</a:t>
            </a:r>
            <a:r>
              <a:rPr lang="en-US" altLang="de-DE" sz="2000" baseline="-30000">
                <a:cs typeface="Times New Roman" panose="02020603050405020304" pitchFamily="18" charset="0"/>
              </a:rPr>
              <a:t>2 </a:t>
            </a:r>
            <a:r>
              <a:rPr lang="en-US" altLang="de-DE" sz="2000">
                <a:cs typeface="Times New Roman" panose="02020603050405020304" pitchFamily="18" charset="0"/>
              </a:rPr>
              <a:t>,..., </a:t>
            </a:r>
            <a:r>
              <a:rPr lang="en-US" altLang="de-DE" sz="2000" i="1">
                <a:cs typeface="Times New Roman" panose="02020603050405020304" pitchFamily="18" charset="0"/>
              </a:rPr>
              <a:t>A</a:t>
            </a:r>
            <a:r>
              <a:rPr lang="en-US" altLang="de-DE" sz="2000" baseline="-30000">
                <a:cs typeface="Times New Roman" panose="02020603050405020304" pitchFamily="18" charset="0"/>
              </a:rPr>
              <a:t>n</a:t>
            </a:r>
            <a:r>
              <a:rPr lang="en-US" altLang="de-DE" sz="2000">
                <a:cs typeface="Times New Roman" panose="02020603050405020304" pitchFamily="18" charset="0"/>
              </a:rPr>
              <a:t>} and </a:t>
            </a:r>
            <a:r>
              <a:rPr lang="en-US" altLang="de-DE" sz="2000" i="1">
                <a:cs typeface="Times New Roman" panose="02020603050405020304" pitchFamily="18" charset="0"/>
              </a:rPr>
              <a:t>Y </a:t>
            </a:r>
            <a:r>
              <a:rPr lang="en-US" altLang="de-DE" sz="2000">
                <a:cs typeface="Times New Roman" panose="02020603050405020304" pitchFamily="18" charset="0"/>
              </a:rPr>
              <a:t>= {</a:t>
            </a:r>
            <a:r>
              <a:rPr lang="en-US" altLang="de-DE" sz="2000" i="1">
                <a:cs typeface="Times New Roman" panose="02020603050405020304" pitchFamily="18" charset="0"/>
              </a:rPr>
              <a:t>B</a:t>
            </a:r>
            <a:r>
              <a:rPr lang="en-US" altLang="de-DE" sz="2000" baseline="-30000">
                <a:cs typeface="Times New Roman" panose="02020603050405020304" pitchFamily="18" charset="0"/>
              </a:rPr>
              <a:t>1</a:t>
            </a:r>
            <a:r>
              <a:rPr lang="en-US" altLang="de-DE" sz="2000">
                <a:cs typeface="Times New Roman" panose="02020603050405020304" pitchFamily="18" charset="0"/>
              </a:rPr>
              <a:t>, </a:t>
            </a:r>
            <a:br>
              <a:rPr lang="en-US" altLang="de-DE" sz="2000">
                <a:cs typeface="Times New Roman" panose="02020603050405020304" pitchFamily="18" charset="0"/>
              </a:rPr>
            </a:br>
            <a:r>
              <a:rPr lang="en-US" altLang="de-DE" sz="2000">
                <a:cs typeface="Times New Roman" panose="02020603050405020304" pitchFamily="18" charset="0"/>
              </a:rPr>
              <a:t>	</a:t>
            </a:r>
            <a:r>
              <a:rPr lang="en-US" altLang="de-DE" sz="2000" i="1">
                <a:cs typeface="Times New Roman" panose="02020603050405020304" pitchFamily="18" charset="0"/>
              </a:rPr>
              <a:t>B</a:t>
            </a:r>
            <a:r>
              <a:rPr lang="en-US" altLang="de-DE" sz="2000" baseline="-30000">
                <a:cs typeface="Times New Roman" panose="02020603050405020304" pitchFamily="18" charset="0"/>
              </a:rPr>
              <a:t>2</a:t>
            </a:r>
            <a:r>
              <a:rPr lang="en-US" altLang="de-DE" sz="2000">
                <a:cs typeface="Times New Roman" panose="02020603050405020304" pitchFamily="18" charset="0"/>
              </a:rPr>
              <a:t>, ..., </a:t>
            </a:r>
            <a:r>
              <a:rPr lang="en-US" altLang="de-DE" sz="2000" i="1">
                <a:cs typeface="Times New Roman" panose="02020603050405020304" pitchFamily="18" charset="0"/>
              </a:rPr>
              <a:t>B</a:t>
            </a:r>
            <a:r>
              <a:rPr lang="en-US" altLang="de-DE" sz="2000" baseline="-30000">
                <a:cs typeface="Times New Roman" panose="02020603050405020304" pitchFamily="18" charset="0"/>
              </a:rPr>
              <a:t>n</a:t>
            </a:r>
            <a:r>
              <a:rPr lang="en-US" altLang="de-DE" sz="2000">
                <a:cs typeface="Times New Roman" panose="02020603050405020304" pitchFamily="18" charset="0"/>
              </a:rPr>
              <a:t>} and </a:t>
            </a:r>
            <a:r>
              <a:rPr lang="en-US" altLang="de-DE" sz="2000" i="1">
                <a:cs typeface="Times New Roman" panose="02020603050405020304" pitchFamily="18" charset="0"/>
              </a:rPr>
              <a:t>A</a:t>
            </a:r>
            <a:r>
              <a:rPr lang="en-US" altLang="de-DE" sz="2000" baseline="-30000">
                <a:cs typeface="Times New Roman" panose="02020603050405020304" pitchFamily="18" charset="0"/>
              </a:rPr>
              <a:t>i</a:t>
            </a:r>
            <a:r>
              <a:rPr lang="en-US" altLang="de-DE" sz="2000">
                <a:cs typeface="Times New Roman" panose="02020603050405020304" pitchFamily="18" charset="0"/>
              </a:rPr>
              <a:t> </a:t>
            </a:r>
            <a:r>
              <a:rPr lang="en-US" altLang="de-DE" sz="2000" i="1">
                <a:cs typeface="Times New Roman" panose="02020603050405020304" pitchFamily="18" charset="0"/>
              </a:rPr>
              <a:t>Corresponds-to</a:t>
            </a:r>
            <a:r>
              <a:rPr lang="en-US" altLang="de-DE" sz="2000">
                <a:cs typeface="Times New Roman" panose="02020603050405020304" pitchFamily="18" charset="0"/>
              </a:rPr>
              <a:t> </a:t>
            </a:r>
            <a:r>
              <a:rPr lang="en-US" altLang="de-DE" sz="2000" i="1">
                <a:cs typeface="Times New Roman" panose="02020603050405020304" pitchFamily="18" charset="0"/>
              </a:rPr>
              <a:t>B</a:t>
            </a:r>
            <a:r>
              <a:rPr lang="en-US" altLang="de-DE" sz="2000" baseline="-30000">
                <a:cs typeface="Times New Roman" panose="02020603050405020304" pitchFamily="18" charset="0"/>
              </a:rPr>
              <a:t>i</a:t>
            </a:r>
            <a:r>
              <a:rPr lang="en-US" altLang="de-DE" sz="2000">
                <a:cs typeface="Times New Roman" panose="02020603050405020304" pitchFamily="18" charset="0"/>
              </a:rPr>
              <a:t>, then </a:t>
            </a:r>
            <a:r>
              <a:rPr lang="en-US" altLang="de-DE" sz="2000" i="1">
                <a:cs typeface="Times New Roman" panose="02020603050405020304" pitchFamily="18" charset="0"/>
              </a:rPr>
              <a:t>R</a:t>
            </a:r>
            <a:r>
              <a:rPr lang="en-US" altLang="de-DE" sz="2000">
                <a:cs typeface="Times New Roman" panose="02020603050405020304" pitchFamily="18" charset="0"/>
              </a:rPr>
              <a:t>.</a:t>
            </a:r>
            <a:r>
              <a:rPr lang="en-US" altLang="de-DE" sz="2000" i="1">
                <a:cs typeface="Times New Roman" panose="02020603050405020304" pitchFamily="18" charset="0"/>
              </a:rPr>
              <a:t>A</a:t>
            </a:r>
            <a:r>
              <a:rPr lang="en-US" altLang="de-DE" sz="2000" baseline="-30000">
                <a:cs typeface="Times New Roman" panose="02020603050405020304" pitchFamily="18" charset="0"/>
              </a:rPr>
              <a:t>i</a:t>
            </a:r>
            <a:r>
              <a:rPr lang="en-US" altLang="de-DE" sz="2000">
                <a:cs typeface="Times New Roman" panose="02020603050405020304" pitchFamily="18" charset="0"/>
              </a:rPr>
              <a:t> &lt; </a:t>
            </a:r>
            <a:r>
              <a:rPr lang="en-US" altLang="de-DE" sz="2000" i="1">
                <a:cs typeface="Times New Roman" panose="02020603050405020304" pitchFamily="18" charset="0"/>
              </a:rPr>
              <a:t>S</a:t>
            </a:r>
            <a:r>
              <a:rPr lang="en-US" altLang="de-DE" sz="2000">
                <a:cs typeface="Times New Roman" panose="02020603050405020304" pitchFamily="18" charset="0"/>
              </a:rPr>
              <a:t>.</a:t>
            </a:r>
            <a:r>
              <a:rPr lang="en-US" altLang="de-DE" sz="2000" i="1">
                <a:cs typeface="Times New Roman" panose="02020603050405020304" pitchFamily="18" charset="0"/>
              </a:rPr>
              <a:t>B</a:t>
            </a:r>
            <a:r>
              <a:rPr lang="en-US" altLang="de-DE" sz="2000" baseline="-30000">
                <a:cs typeface="Times New Roman" panose="02020603050405020304" pitchFamily="18" charset="0"/>
              </a:rPr>
              <a:t>i</a:t>
            </a:r>
            <a:r>
              <a:rPr lang="en-US" altLang="de-DE" sz="2000">
                <a:cs typeface="Times New Roman" panose="02020603050405020304" pitchFamily="18" charset="0"/>
              </a:rPr>
              <a:t> </a:t>
            </a:r>
          </a:p>
          <a:p>
            <a:pPr marL="1371600" lvl="2" indent="-457200" algn="just">
              <a:lnSpc>
                <a:spcPct val="90000"/>
              </a:lnSpc>
            </a:pPr>
            <a:r>
              <a:rPr lang="en-US" altLang="de-DE" sz="2000">
                <a:cs typeface="Times New Roman" panose="02020603050405020304" pitchFamily="18" charset="0"/>
              </a:rPr>
              <a:t>for 1 </a:t>
            </a:r>
            <a:r>
              <a:rPr lang="en-US" altLang="de-DE" sz="1800"/>
              <a:t>≤</a:t>
            </a:r>
            <a:r>
              <a:rPr lang="en-US" altLang="de-DE" sz="2000">
                <a:cs typeface="Times New Roman" panose="02020603050405020304" pitchFamily="18" charset="0"/>
              </a:rPr>
              <a:t>  </a:t>
            </a:r>
            <a:r>
              <a:rPr lang="en-US" altLang="de-DE" sz="2000" i="1">
                <a:cs typeface="Times New Roman" panose="02020603050405020304" pitchFamily="18" charset="0"/>
              </a:rPr>
              <a:t>i </a:t>
            </a:r>
            <a:r>
              <a:rPr lang="en-US" altLang="de-DE" sz="1800"/>
              <a:t>≤</a:t>
            </a:r>
            <a:r>
              <a:rPr lang="en-US" altLang="de-DE" sz="2000">
                <a:cs typeface="Times New Roman" panose="02020603050405020304" pitchFamily="18" charset="0"/>
              </a:rPr>
              <a:t> </a:t>
            </a:r>
            <a:r>
              <a:rPr lang="en-US" altLang="de-DE" sz="2000" i="1">
                <a:cs typeface="Times New Roman" panose="02020603050405020304" pitchFamily="18" charset="0"/>
              </a:rPr>
              <a:t>n</a:t>
            </a:r>
            <a:r>
              <a:rPr lang="en-US" altLang="de-DE" sz="2000">
                <a:cs typeface="Times New Roman" panose="02020603050405020304" pitchFamily="18" charset="0"/>
              </a:rPr>
              <a:t>.</a:t>
            </a:r>
          </a:p>
          <a:p>
            <a:pPr marL="990600" lvl="1" indent="-533400" algn="just">
              <a:lnSpc>
                <a:spcPct val="90000"/>
              </a:lnSpc>
            </a:pPr>
            <a:r>
              <a:rPr lang="en-US" altLang="de-DE" sz="2200" b="1">
                <a:cs typeface="Times New Roman" panose="02020603050405020304" pitchFamily="18" charset="0"/>
              </a:rPr>
              <a:t>IDIR3</a:t>
            </a:r>
            <a:r>
              <a:rPr lang="en-US" altLang="de-DE" sz="2200">
                <a:cs typeface="Times New Roman" panose="02020603050405020304" pitchFamily="18" charset="0"/>
              </a:rPr>
              <a:t> (</a:t>
            </a:r>
            <a:r>
              <a:rPr lang="en-US" altLang="de-DE" sz="2200" b="1">
                <a:cs typeface="Times New Roman" panose="02020603050405020304" pitchFamily="18" charset="0"/>
              </a:rPr>
              <a:t>transitivity</a:t>
            </a:r>
            <a:r>
              <a:rPr lang="en-US" altLang="de-DE" sz="2200">
                <a:cs typeface="Times New Roman" panose="02020603050405020304" pitchFamily="18" charset="0"/>
              </a:rPr>
              <a:t>): If </a:t>
            </a:r>
            <a:r>
              <a:rPr lang="en-US" altLang="de-DE" sz="2200" i="1">
                <a:cs typeface="Times New Roman" panose="02020603050405020304" pitchFamily="18" charset="0"/>
              </a:rPr>
              <a:t>R</a:t>
            </a:r>
            <a:r>
              <a:rPr lang="en-US" altLang="de-DE" sz="2200">
                <a:cs typeface="Times New Roman" panose="02020603050405020304" pitchFamily="18" charset="0"/>
              </a:rPr>
              <a:t>.</a:t>
            </a:r>
            <a:r>
              <a:rPr lang="en-US" altLang="de-DE" sz="2200" i="1">
                <a:cs typeface="Times New Roman" panose="02020603050405020304" pitchFamily="18" charset="0"/>
              </a:rPr>
              <a:t>X</a:t>
            </a:r>
            <a:r>
              <a:rPr lang="en-US" altLang="de-DE" sz="2200">
                <a:cs typeface="Times New Roman" panose="02020603050405020304" pitchFamily="18" charset="0"/>
              </a:rPr>
              <a:t> &lt; </a:t>
            </a:r>
            <a:r>
              <a:rPr lang="en-US" altLang="de-DE" sz="2200" i="1">
                <a:cs typeface="Times New Roman" panose="02020603050405020304" pitchFamily="18" charset="0"/>
              </a:rPr>
              <a:t>S</a:t>
            </a:r>
            <a:r>
              <a:rPr lang="en-US" altLang="de-DE" sz="2200">
                <a:cs typeface="Times New Roman" panose="02020603050405020304" pitchFamily="18" charset="0"/>
              </a:rPr>
              <a:t>.</a:t>
            </a:r>
            <a:r>
              <a:rPr lang="en-US" altLang="de-DE" sz="2200" i="1">
                <a:cs typeface="Times New Roman" panose="02020603050405020304" pitchFamily="18" charset="0"/>
              </a:rPr>
              <a:t>Y</a:t>
            </a:r>
            <a:r>
              <a:rPr lang="en-US" altLang="de-DE" sz="2200">
                <a:cs typeface="Times New Roman" panose="02020603050405020304" pitchFamily="18" charset="0"/>
              </a:rPr>
              <a:t> and </a:t>
            </a:r>
            <a:r>
              <a:rPr lang="en-US" altLang="de-DE" sz="2200" i="1">
                <a:cs typeface="Times New Roman" panose="02020603050405020304" pitchFamily="18" charset="0"/>
              </a:rPr>
              <a:t>S</a:t>
            </a:r>
            <a:r>
              <a:rPr lang="en-US" altLang="de-DE" sz="2200">
                <a:cs typeface="Times New Roman" panose="02020603050405020304" pitchFamily="18" charset="0"/>
              </a:rPr>
              <a:t>.</a:t>
            </a:r>
            <a:r>
              <a:rPr lang="en-US" altLang="de-DE" sz="2200" i="1">
                <a:cs typeface="Times New Roman" panose="02020603050405020304" pitchFamily="18" charset="0"/>
              </a:rPr>
              <a:t>Y</a:t>
            </a:r>
            <a:r>
              <a:rPr lang="en-US" altLang="de-DE" sz="2200">
                <a:cs typeface="Times New Roman" panose="02020603050405020304" pitchFamily="18" charset="0"/>
              </a:rPr>
              <a:t> &lt; </a:t>
            </a:r>
            <a:r>
              <a:rPr lang="en-US" altLang="de-DE" sz="2200" i="1">
                <a:cs typeface="Times New Roman" panose="02020603050405020304" pitchFamily="18" charset="0"/>
              </a:rPr>
              <a:t>T</a:t>
            </a:r>
            <a:r>
              <a:rPr lang="en-US" altLang="de-DE" sz="2200">
                <a:cs typeface="Times New Roman" panose="02020603050405020304" pitchFamily="18" charset="0"/>
              </a:rPr>
              <a:t>.</a:t>
            </a:r>
            <a:r>
              <a:rPr lang="en-US" altLang="de-DE" sz="2200" i="1">
                <a:cs typeface="Times New Roman" panose="02020603050405020304" pitchFamily="18" charset="0"/>
              </a:rPr>
              <a:t>Z</a:t>
            </a:r>
            <a:r>
              <a:rPr lang="en-US" altLang="de-DE" sz="2200">
                <a:cs typeface="Times New Roman" panose="02020603050405020304" pitchFamily="18" charset="0"/>
              </a:rPr>
              <a:t>, then </a:t>
            </a:r>
            <a:r>
              <a:rPr lang="en-US" altLang="de-DE" sz="2200" i="1">
                <a:cs typeface="Times New Roman" panose="02020603050405020304" pitchFamily="18" charset="0"/>
              </a:rPr>
              <a:t>R</a:t>
            </a:r>
            <a:r>
              <a:rPr lang="en-US" altLang="de-DE" sz="2200">
                <a:cs typeface="Times New Roman" panose="02020603050405020304" pitchFamily="18" charset="0"/>
              </a:rPr>
              <a:t>.</a:t>
            </a:r>
            <a:r>
              <a:rPr lang="en-US" altLang="de-DE" sz="2200" i="1">
                <a:cs typeface="Times New Roman" panose="02020603050405020304" pitchFamily="18" charset="0"/>
              </a:rPr>
              <a:t>X</a:t>
            </a:r>
            <a:r>
              <a:rPr lang="en-US" altLang="de-DE" sz="2200">
                <a:cs typeface="Times New Roman" panose="02020603050405020304" pitchFamily="18" charset="0"/>
              </a:rPr>
              <a:t> &lt; 		</a:t>
            </a:r>
            <a:r>
              <a:rPr lang="en-US" altLang="de-DE" sz="2200" i="1">
                <a:cs typeface="Times New Roman" panose="02020603050405020304" pitchFamily="18" charset="0"/>
              </a:rPr>
              <a:t>T</a:t>
            </a:r>
            <a:r>
              <a:rPr lang="en-US" altLang="de-DE" sz="2200">
                <a:cs typeface="Times New Roman" panose="02020603050405020304" pitchFamily="18" charset="0"/>
              </a:rPr>
              <a:t>.</a:t>
            </a:r>
            <a:r>
              <a:rPr lang="en-US" altLang="de-DE" sz="2200" i="1">
                <a:cs typeface="Times New Roman" panose="02020603050405020304" pitchFamily="18" charset="0"/>
              </a:rPr>
              <a:t>Z</a:t>
            </a:r>
            <a:r>
              <a:rPr lang="en-US" altLang="de-DE" sz="2200">
                <a:cs typeface="Times New Roman" panose="02020603050405020304" pitchFamily="18" charset="0"/>
              </a:rPr>
              <a:t>.</a:t>
            </a:r>
          </a:p>
          <a:p>
            <a:pPr marL="609600" indent="-609600" algn="just">
              <a:lnSpc>
                <a:spcPct val="90000"/>
              </a:lnSpc>
              <a:buFont typeface="Wingdings" panose="05000000000000000000" pitchFamily="2" charset="2"/>
              <a:buNone/>
            </a:pPr>
            <a:endParaRPr lang="en-US" altLang="de-DE" sz="2400">
              <a:cs typeface="Times New Roman" panose="02020603050405020304" pitchFamily="18" charset="0"/>
            </a:endParaRPr>
          </a:p>
        </p:txBody>
      </p:sp>
      <p:sp>
        <p:nvSpPr>
          <p:cNvPr id="2" name="Foliennummernplatzhalter 1"/>
          <p:cNvSpPr>
            <a:spLocks noGrp="1"/>
          </p:cNvSpPr>
          <p:nvPr>
            <p:ph type="sldNum" sz="quarter" idx="12"/>
          </p:nvPr>
        </p:nvSpPr>
        <p:spPr/>
        <p:txBody>
          <a:bodyPr/>
          <a:lstStyle/>
          <a:p>
            <a:fld id="{B6F15528-21DE-4FAA-801E-634DDDAF4B2B}" type="slidenum">
              <a:rPr lang="en-US" smtClean="0"/>
              <a:pPr/>
              <a:t>79</a:t>
            </a:fld>
            <a:endParaRPr lang="en-US" dirty="0"/>
          </a:p>
        </p:txBody>
      </p:sp>
    </p:spTree>
    <p:extLst>
      <p:ext uri="{BB962C8B-B14F-4D97-AF65-F5344CB8AC3E}">
        <p14:creationId xmlns:p14="http://schemas.microsoft.com/office/powerpoint/2010/main" val="4216676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38" name="Rectangle 2"/>
          <p:cNvSpPr>
            <a:spLocks noGrp="1" noChangeArrowheads="1"/>
          </p:cNvSpPr>
          <p:nvPr>
            <p:ph type="title"/>
          </p:nvPr>
        </p:nvSpPr>
        <p:spPr>
          <a:xfrm>
            <a:off x="254000" y="215900"/>
            <a:ext cx="8712200" cy="6223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a:cs typeface="Times New Roman" panose="02020603050405020304" pitchFamily="18" charset="0"/>
              </a:rPr>
              <a:t>6. Other Dependencies and Normal Forms (1)</a:t>
            </a:r>
          </a:p>
        </p:txBody>
      </p:sp>
      <p:sp>
        <p:nvSpPr>
          <p:cNvPr id="833539" name="Rectangle 3"/>
          <p:cNvSpPr>
            <a:spLocks noGrp="1" noChangeArrowheads="1"/>
          </p:cNvSpPr>
          <p:nvPr>
            <p:ph type="body" idx="1"/>
          </p:nvPr>
        </p:nvSpPr>
        <p:spPr>
          <a:xfrm>
            <a:off x="254000" y="1143000"/>
            <a:ext cx="8509000" cy="4673600"/>
          </a:xfrm>
        </p:spPr>
        <p:txBody>
          <a:bodyPr/>
          <a:lstStyle/>
          <a:p>
            <a:pPr marL="609600" indent="-609600" algn="just">
              <a:buFont typeface="Wingdings" panose="05000000000000000000" pitchFamily="2" charset="2"/>
              <a:buNone/>
            </a:pPr>
            <a:r>
              <a:rPr lang="en-US" altLang="de-DE" sz="2400" b="1">
                <a:cs typeface="Times New Roman" panose="02020603050405020304" pitchFamily="18" charset="0"/>
              </a:rPr>
              <a:t>Template Dependencies:</a:t>
            </a:r>
            <a:r>
              <a:rPr lang="en-US" altLang="de-DE" sz="2000" b="1">
                <a:cs typeface="Times New Roman" panose="02020603050405020304" pitchFamily="18" charset="0"/>
              </a:rPr>
              <a:t> </a:t>
            </a:r>
          </a:p>
          <a:p>
            <a:pPr marL="609600" indent="-609600" algn="just"/>
            <a:r>
              <a:rPr lang="en-US" altLang="de-DE" sz="2000">
                <a:cs typeface="Times New Roman" panose="02020603050405020304" pitchFamily="18" charset="0"/>
              </a:rPr>
              <a:t>Template dependencies provide a technique for representing constraints in relations that typically have no easy and formal definitions. </a:t>
            </a:r>
          </a:p>
          <a:p>
            <a:pPr marL="609600" indent="-609600" algn="just"/>
            <a:r>
              <a:rPr lang="en-US" altLang="de-DE" sz="2000">
                <a:cs typeface="Times New Roman" panose="02020603050405020304" pitchFamily="18" charset="0"/>
              </a:rPr>
              <a:t>The idea is to specify a template</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or example</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that defines each constraint or dependency. </a:t>
            </a:r>
          </a:p>
          <a:p>
            <a:pPr marL="609600" indent="-609600" algn="just"/>
            <a:r>
              <a:rPr lang="en-US" altLang="de-DE" sz="2000">
                <a:cs typeface="Times New Roman" panose="02020603050405020304" pitchFamily="18" charset="0"/>
              </a:rPr>
              <a:t>There are two types of templates:</a:t>
            </a:r>
          </a:p>
          <a:p>
            <a:pPr marL="990600" lvl="1" indent="-533400" algn="just"/>
            <a:r>
              <a:rPr lang="en-US" altLang="de-DE" sz="2000">
                <a:cs typeface="Times New Roman" panose="02020603050405020304" pitchFamily="18" charset="0"/>
              </a:rPr>
              <a:t>tuple-generating templates</a:t>
            </a:r>
          </a:p>
          <a:p>
            <a:pPr marL="990600" lvl="1" indent="-533400" algn="just"/>
            <a:r>
              <a:rPr lang="en-US" altLang="de-DE" sz="2000">
                <a:cs typeface="Times New Roman" panose="02020603050405020304" pitchFamily="18" charset="0"/>
              </a:rPr>
              <a:t>constraint-generating templates. </a:t>
            </a:r>
          </a:p>
          <a:p>
            <a:pPr marL="609600" indent="-609600" algn="just"/>
            <a:r>
              <a:rPr lang="en-US" altLang="de-DE" sz="2000">
                <a:cs typeface="Times New Roman" panose="02020603050405020304" pitchFamily="18" charset="0"/>
              </a:rPr>
              <a:t>A template consists of a number of </a:t>
            </a:r>
            <a:r>
              <a:rPr lang="en-US" altLang="de-DE" sz="2000" b="1">
                <a:cs typeface="Times New Roman" panose="02020603050405020304" pitchFamily="18" charset="0"/>
              </a:rPr>
              <a:t>hypothesis tuples</a:t>
            </a:r>
            <a:r>
              <a:rPr lang="en-US" altLang="de-DE" sz="2000">
                <a:cs typeface="Times New Roman" panose="02020603050405020304" pitchFamily="18" charset="0"/>
              </a:rPr>
              <a:t> that are meant to show an example of the tuples that may appear in one or more relations. The other part of the template is the </a:t>
            </a:r>
            <a:r>
              <a:rPr lang="en-US" altLang="de-DE" sz="2000" b="1">
                <a:cs typeface="Times New Roman" panose="02020603050405020304" pitchFamily="18" charset="0"/>
              </a:rPr>
              <a:t>template conclusion.</a:t>
            </a:r>
            <a:r>
              <a:rPr lang="en-US" altLang="de-DE" sz="2000">
                <a:cs typeface="Times New Roman" panose="02020603050405020304" pitchFamily="18" charset="0"/>
              </a:rPr>
              <a: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80</a:t>
            </a:fld>
            <a:endParaRPr lang="en-US" dirty="0"/>
          </a:p>
        </p:txBody>
      </p:sp>
    </p:spTree>
    <p:extLst>
      <p:ext uri="{BB962C8B-B14F-4D97-AF65-F5344CB8AC3E}">
        <p14:creationId xmlns:p14="http://schemas.microsoft.com/office/powerpoint/2010/main" val="1641036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6" name="Rectangle 2"/>
          <p:cNvSpPr>
            <a:spLocks noGrp="1" noChangeArrowheads="1"/>
          </p:cNvSpPr>
          <p:nvPr>
            <p:ph type="title"/>
          </p:nvPr>
        </p:nvSpPr>
        <p:spPr>
          <a:xfrm>
            <a:off x="254000" y="76200"/>
            <a:ext cx="8712200" cy="6223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dirty="0">
                <a:cs typeface="Times New Roman" panose="02020603050405020304" pitchFamily="18" charset="0"/>
              </a:rPr>
              <a:t>Other Dependencies and Normal Forms (2)</a:t>
            </a:r>
          </a:p>
        </p:txBody>
      </p:sp>
      <p:pic>
        <p:nvPicPr>
          <p:cNvPr id="835590" name="Picture 6" descr="Pink tissue pap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762000"/>
            <a:ext cx="6821488" cy="5808663"/>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81</a:t>
            </a:fld>
            <a:endParaRPr lang="en-US" dirty="0"/>
          </a:p>
        </p:txBody>
      </p:sp>
    </p:spTree>
    <p:extLst>
      <p:ext uri="{BB962C8B-B14F-4D97-AF65-F5344CB8AC3E}">
        <p14:creationId xmlns:p14="http://schemas.microsoft.com/office/powerpoint/2010/main" val="345843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7" name="Rectangle 5"/>
          <p:cNvSpPr>
            <a:spLocks noGrp="1" noChangeArrowheads="1"/>
          </p:cNvSpPr>
          <p:nvPr>
            <p:ph type="title"/>
          </p:nvPr>
        </p:nvSpPr>
        <p:spPr/>
        <p:txBody>
          <a:bodyPr anchor="ctr">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Other Dependencies and Normal Forms (3)</a:t>
            </a:r>
          </a:p>
        </p:txBody>
      </p:sp>
      <p:pic>
        <p:nvPicPr>
          <p:cNvPr id="837639" name="Picture 7" descr="Pink tissue 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781175"/>
            <a:ext cx="7007225" cy="309562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82</a:t>
            </a:fld>
            <a:endParaRPr lang="en-US" dirty="0"/>
          </a:p>
        </p:txBody>
      </p:sp>
    </p:spTree>
    <p:extLst>
      <p:ext uri="{BB962C8B-B14F-4D97-AF65-F5344CB8AC3E}">
        <p14:creationId xmlns:p14="http://schemas.microsoft.com/office/powerpoint/2010/main" val="2112335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title"/>
          </p:nvPr>
        </p:nvSpPr>
        <p:spPr>
          <a:xfrm>
            <a:off x="254000" y="0"/>
            <a:ext cx="8356600" cy="7747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de-DE" sz="3200">
                <a:cs typeface="Times New Roman" panose="02020603050405020304" pitchFamily="18" charset="0"/>
              </a:rPr>
              <a:t>Other Dependencies and Normal Forms (4)</a:t>
            </a:r>
          </a:p>
        </p:txBody>
      </p:sp>
      <p:sp>
        <p:nvSpPr>
          <p:cNvPr id="839683" name="Rectangle 3"/>
          <p:cNvSpPr>
            <a:spLocks noGrp="1" noChangeArrowheads="1"/>
          </p:cNvSpPr>
          <p:nvPr>
            <p:ph type="body" idx="1"/>
          </p:nvPr>
        </p:nvSpPr>
        <p:spPr>
          <a:xfrm>
            <a:off x="152400" y="1066800"/>
            <a:ext cx="8509000" cy="4749800"/>
          </a:xfrm>
        </p:spPr>
        <p:txBody>
          <a:bodyPr/>
          <a:lstStyle/>
          <a:p>
            <a:pPr marL="609600" indent="-609600" algn="just">
              <a:lnSpc>
                <a:spcPct val="90000"/>
              </a:lnSpc>
              <a:buFont typeface="Wingdings" panose="05000000000000000000" pitchFamily="2" charset="2"/>
              <a:buNone/>
            </a:pPr>
            <a:r>
              <a:rPr lang="en-US" altLang="de-DE" sz="2400" b="1">
                <a:cs typeface="Times New Roman" panose="02020603050405020304" pitchFamily="18" charset="0"/>
              </a:rPr>
              <a:t>Domain-Key Normal Form (DKNF):</a:t>
            </a:r>
            <a:r>
              <a:rPr lang="en-US" altLang="de-DE" sz="2000" b="1">
                <a:cs typeface="Times New Roman" panose="02020603050405020304" pitchFamily="18" charset="0"/>
              </a:rPr>
              <a:t> </a:t>
            </a:r>
          </a:p>
          <a:p>
            <a:pPr marL="609600" indent="-609600" algn="just">
              <a:lnSpc>
                <a:spcPct val="90000"/>
              </a:lnSpc>
            </a:pPr>
            <a:r>
              <a:rPr lang="en-US" altLang="de-DE" sz="2000" b="1">
                <a:cs typeface="Times New Roman" panose="02020603050405020304" pitchFamily="18" charset="0"/>
              </a:rPr>
              <a:t>Definition:</a:t>
            </a:r>
          </a:p>
          <a:p>
            <a:pPr marL="990600" lvl="1" indent="-533400" algn="just">
              <a:lnSpc>
                <a:spcPct val="90000"/>
              </a:lnSpc>
            </a:pPr>
            <a:r>
              <a:rPr lang="en-US" altLang="de-DE" sz="2000">
                <a:cs typeface="Times New Roman" panose="02020603050405020304" pitchFamily="18" charset="0"/>
              </a:rPr>
              <a:t>A relation schema is said to be in </a:t>
            </a:r>
            <a:r>
              <a:rPr lang="en-US" altLang="de-DE" sz="2000" b="1">
                <a:cs typeface="Times New Roman" panose="02020603050405020304" pitchFamily="18" charset="0"/>
              </a:rPr>
              <a:t>DKNF</a:t>
            </a:r>
            <a:r>
              <a:rPr lang="en-US" altLang="de-DE" sz="2000">
                <a:cs typeface="Times New Roman" panose="02020603050405020304" pitchFamily="18" charset="0"/>
              </a:rPr>
              <a:t> if all constraints and dependencies that should hold on the valid relation states can be enforced simply by enforcing the domain constraints and key constraints on the relation. </a:t>
            </a:r>
          </a:p>
          <a:p>
            <a:pPr marL="609600" indent="-609600" algn="just">
              <a:lnSpc>
                <a:spcPct val="90000"/>
              </a:lnSpc>
            </a:pPr>
            <a:r>
              <a:rPr lang="en-US" altLang="de-DE" sz="2000">
                <a:cs typeface="Times New Roman" panose="02020603050405020304" pitchFamily="18" charset="0"/>
              </a:rPr>
              <a:t>The </a:t>
            </a:r>
            <a:r>
              <a:rPr lang="en-US" altLang="de-DE" sz="2000" b="1">
                <a:cs typeface="Times New Roman" panose="02020603050405020304" pitchFamily="18" charset="0"/>
              </a:rPr>
              <a:t>idea</a:t>
            </a:r>
            <a:r>
              <a:rPr lang="en-US" altLang="de-DE" sz="2000">
                <a:cs typeface="Times New Roman" panose="02020603050405020304" pitchFamily="18" charset="0"/>
              </a:rPr>
              <a:t> is to specify (theoretically, at least) the </a:t>
            </a:r>
            <a:r>
              <a:rPr lang="en-US" altLang="de-DE" sz="2000">
                <a:latin typeface="Times New Roman" panose="02020603050405020304" pitchFamily="18" charset="0"/>
                <a:cs typeface="Times New Roman" panose="02020603050405020304" pitchFamily="18" charset="0"/>
              </a:rPr>
              <a:t>“</a:t>
            </a:r>
            <a:r>
              <a:rPr lang="en-US" altLang="de-DE" sz="2000" i="1">
                <a:cs typeface="Times New Roman" panose="02020603050405020304" pitchFamily="18" charset="0"/>
              </a:rPr>
              <a:t>ultimate normal form</a:t>
            </a:r>
            <a:r>
              <a:rPr lang="en-US" altLang="de-DE" sz="2000">
                <a:latin typeface="Times New Roman" panose="02020603050405020304" pitchFamily="18" charset="0"/>
                <a:cs typeface="Times New Roman" panose="02020603050405020304" pitchFamily="18" charset="0"/>
              </a:rPr>
              <a:t>”</a:t>
            </a:r>
            <a:r>
              <a:rPr lang="en-US" altLang="de-DE" sz="2000">
                <a:cs typeface="Times New Roman" panose="02020603050405020304" pitchFamily="18" charset="0"/>
              </a:rPr>
              <a:t> that takes into account all possible types of dependencies and constraints. . </a:t>
            </a:r>
          </a:p>
          <a:p>
            <a:pPr marL="609600" indent="-609600" algn="just">
              <a:lnSpc>
                <a:spcPct val="90000"/>
              </a:lnSpc>
            </a:pPr>
            <a:r>
              <a:rPr lang="en-US" altLang="de-DE" sz="2000">
                <a:cs typeface="Times New Roman" panose="02020603050405020304" pitchFamily="18" charset="0"/>
              </a:rPr>
              <a:t>For a relation in DKNF, it becomes very straightforward to enforce all database constraints by simply checking that each attribute value in a tuple is of the appropriate domain and that every key constraint is enforced. </a:t>
            </a:r>
          </a:p>
          <a:p>
            <a:pPr marL="609600" indent="-609600" algn="just">
              <a:lnSpc>
                <a:spcPct val="90000"/>
              </a:lnSpc>
            </a:pPr>
            <a:r>
              <a:rPr lang="en-US" altLang="de-DE" sz="2000">
                <a:cs typeface="Times New Roman" panose="02020603050405020304" pitchFamily="18" charset="0"/>
              </a:rPr>
              <a:t>The practical utility of DKNF is limited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83</a:t>
            </a:fld>
            <a:endParaRPr lang="en-US" dirty="0"/>
          </a:p>
        </p:txBody>
      </p:sp>
    </p:spTree>
    <p:extLst>
      <p:ext uri="{BB962C8B-B14F-4D97-AF65-F5344CB8AC3E}">
        <p14:creationId xmlns:p14="http://schemas.microsoft.com/office/powerpoint/2010/main" val="5291297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Additional </a:t>
            </a:r>
            <a:r>
              <a:rPr lang="de-DE" sz="4000" dirty="0" smtClean="0"/>
              <a:t>Material (</a:t>
            </a:r>
            <a:r>
              <a:rPr lang="de-DE" sz="4000" dirty="0" err="1" smtClean="0"/>
              <a:t>Again</a:t>
            </a:r>
            <a:r>
              <a:rPr lang="de-DE" sz="4000" dirty="0" smtClean="0"/>
              <a:t>)</a:t>
            </a:r>
            <a:br>
              <a:rPr lang="de-DE" sz="4000" dirty="0" smtClean="0"/>
            </a:br>
            <a:r>
              <a:rPr lang="de-DE" sz="4000" dirty="0" smtClean="0"/>
              <a:t>Logical DB Design</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26322565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762000" y="228600"/>
            <a:ext cx="7924800" cy="2590800"/>
          </a:xfrm>
        </p:spPr>
        <p:txBody>
          <a:bodyPr/>
          <a:lstStyle/>
          <a:p>
            <a:pPr eaLnBrk="1" hangingPunct="1">
              <a:defRPr/>
            </a:pPr>
            <a:r>
              <a:rPr lang="en-US" smtClean="0"/>
              <a:t>Chapter 7</a:t>
            </a:r>
            <a:br>
              <a:rPr lang="en-US" smtClean="0"/>
            </a:br>
            <a:r>
              <a:rPr lang="en-US" smtClean="0"/>
              <a:t>Logical Database Design</a:t>
            </a:r>
          </a:p>
        </p:txBody>
      </p:sp>
      <p:sp>
        <p:nvSpPr>
          <p:cNvPr id="3075" name="Rectangle 3"/>
          <p:cNvSpPr>
            <a:spLocks noGrp="1" noChangeArrowheads="1"/>
          </p:cNvSpPr>
          <p:nvPr>
            <p:ph type="subTitle" idx="1"/>
          </p:nvPr>
        </p:nvSpPr>
        <p:spPr>
          <a:xfrm>
            <a:off x="1371600" y="3276600"/>
            <a:ext cx="6400800" cy="3124200"/>
          </a:xfrm>
        </p:spPr>
        <p:txBody>
          <a:bodyPr/>
          <a:lstStyle/>
          <a:p>
            <a:pPr eaLnBrk="1" hangingPunct="1">
              <a:buFont typeface="Symbol" panose="05050102010706020507" pitchFamily="18" charset="2"/>
              <a:buNone/>
            </a:pPr>
            <a:r>
              <a:rPr lang="en-US" altLang="de-DE" sz="2400" i="1" smtClean="0">
                <a:effectLst/>
                <a:latin typeface="Times New Roman" panose="02020603050405020304" pitchFamily="18" charset="0"/>
              </a:rPr>
              <a:t>Fundamentals of Database Management Systems, 2</a:t>
            </a:r>
            <a:r>
              <a:rPr lang="en-US" altLang="de-DE" sz="2400" i="1" baseline="30000" smtClean="0">
                <a:effectLst/>
                <a:latin typeface="Times New Roman" panose="02020603050405020304" pitchFamily="18" charset="0"/>
              </a:rPr>
              <a:t>nd</a:t>
            </a:r>
            <a:r>
              <a:rPr lang="en-US" altLang="de-DE" sz="2400" i="1" smtClean="0">
                <a:effectLst/>
                <a:latin typeface="Times New Roman" panose="02020603050405020304" pitchFamily="18" charset="0"/>
              </a:rPr>
              <a:t> ed.</a:t>
            </a:r>
          </a:p>
          <a:p>
            <a:pPr eaLnBrk="1" hangingPunct="1">
              <a:buFont typeface="Symbol" panose="05050102010706020507" pitchFamily="18" charset="2"/>
              <a:buNone/>
            </a:pPr>
            <a:r>
              <a:rPr lang="en-US" altLang="de-DE" sz="1800" smtClean="0">
                <a:effectLst/>
                <a:latin typeface="Times New Roman" panose="02020603050405020304" pitchFamily="18" charset="0"/>
              </a:rPr>
              <a:t>by</a:t>
            </a:r>
          </a:p>
          <a:p>
            <a:pPr eaLnBrk="1" hangingPunct="1">
              <a:buFont typeface="Symbol" panose="05050102010706020507" pitchFamily="18" charset="2"/>
              <a:buNone/>
            </a:pPr>
            <a:r>
              <a:rPr lang="en-US" altLang="de-DE" sz="1800" smtClean="0">
                <a:effectLst/>
                <a:latin typeface="Times New Roman" panose="02020603050405020304" pitchFamily="18" charset="0"/>
              </a:rPr>
              <a:t>Mark L. Gillenson, Ph.D.</a:t>
            </a:r>
          </a:p>
          <a:p>
            <a:pPr eaLnBrk="1" hangingPunct="1">
              <a:buFont typeface="Symbol" panose="05050102010706020507" pitchFamily="18" charset="2"/>
              <a:buNone/>
            </a:pPr>
            <a:r>
              <a:rPr lang="en-US" altLang="de-DE" sz="1800" smtClean="0">
                <a:effectLst/>
                <a:latin typeface="Times New Roman" panose="02020603050405020304" pitchFamily="18" charset="0"/>
              </a:rPr>
              <a:t>University of Memphis</a:t>
            </a:r>
          </a:p>
          <a:p>
            <a:pPr eaLnBrk="1" hangingPunct="1">
              <a:buFont typeface="Symbol" panose="05050102010706020507" pitchFamily="18" charset="2"/>
              <a:buNone/>
            </a:pPr>
            <a:endParaRPr lang="en-US" altLang="de-DE" sz="1800" smtClean="0">
              <a:effectLst/>
              <a:latin typeface="Times New Roman" panose="02020603050405020304" pitchFamily="18" charset="0"/>
            </a:endParaRPr>
          </a:p>
          <a:p>
            <a:pPr eaLnBrk="1" hangingPunct="1">
              <a:buFont typeface="Symbol" panose="05050102010706020507" pitchFamily="18" charset="2"/>
              <a:buNone/>
            </a:pPr>
            <a:endParaRPr lang="en-US" altLang="de-DE" sz="1800" smtClean="0">
              <a:effectLst/>
              <a:latin typeface="Times New Roman" panose="02020603050405020304" pitchFamily="18" charset="0"/>
            </a:endParaRPr>
          </a:p>
          <a:p>
            <a:pPr eaLnBrk="1" hangingPunct="1">
              <a:buFont typeface="Symbol" panose="05050102010706020507" pitchFamily="18" charset="2"/>
              <a:buNone/>
            </a:pPr>
            <a:r>
              <a:rPr lang="en-US" altLang="de-DE" sz="1800" smtClean="0">
                <a:effectLst/>
                <a:latin typeface="Times New Roman" panose="02020603050405020304" pitchFamily="18" charset="0"/>
              </a:rPr>
              <a:t>John Wiley &amp; Sons, Inc.</a:t>
            </a:r>
          </a:p>
        </p:txBody>
      </p:sp>
    </p:spTree>
    <p:extLst>
      <p:ext uri="{BB962C8B-B14F-4D97-AF65-F5344CB8AC3E}">
        <p14:creationId xmlns:p14="http://schemas.microsoft.com/office/powerpoint/2010/main" val="34248498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5FD36FE3-2A85-4CA2-A225-1C2169E4E155}"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8130" name="Rectangle 2"/>
          <p:cNvSpPr>
            <a:spLocks noGrp="1" noChangeArrowheads="1"/>
          </p:cNvSpPr>
          <p:nvPr>
            <p:ph type="title"/>
          </p:nvPr>
        </p:nvSpPr>
        <p:spPr/>
        <p:txBody>
          <a:bodyPr/>
          <a:lstStyle/>
          <a:p>
            <a:pPr eaLnBrk="1" hangingPunct="1">
              <a:defRPr/>
            </a:pPr>
            <a:r>
              <a:rPr lang="en-US" smtClean="0"/>
              <a:t>Chapter Objectives</a:t>
            </a:r>
          </a:p>
        </p:txBody>
      </p:sp>
      <p:sp>
        <p:nvSpPr>
          <p:cNvPr id="48131" name="Rectangle 3"/>
          <p:cNvSpPr>
            <a:spLocks noGrp="1" noChangeArrowheads="1"/>
          </p:cNvSpPr>
          <p:nvPr>
            <p:ph type="body" idx="1"/>
          </p:nvPr>
        </p:nvSpPr>
        <p:spPr/>
        <p:txBody>
          <a:bodyPr/>
          <a:lstStyle/>
          <a:p>
            <a:pPr eaLnBrk="1" hangingPunct="1">
              <a:buFont typeface="Symbol" charset="2"/>
              <a:buChar char="¨"/>
              <a:defRPr/>
            </a:pPr>
            <a:r>
              <a:rPr lang="en-US" smtClean="0"/>
              <a:t>Describe the concept of logical database design. </a:t>
            </a:r>
          </a:p>
          <a:p>
            <a:pPr eaLnBrk="1" hangingPunct="1">
              <a:buFont typeface="Symbol" charset="2"/>
              <a:buChar char="¨"/>
              <a:defRPr/>
            </a:pPr>
            <a:endParaRPr lang="en-US" smtClean="0"/>
          </a:p>
          <a:p>
            <a:pPr eaLnBrk="1" hangingPunct="1">
              <a:buFont typeface="Symbol" charset="2"/>
              <a:buChar char="¨"/>
              <a:defRPr/>
            </a:pPr>
            <a:r>
              <a:rPr lang="en-US" smtClean="0"/>
              <a:t>Design relational databases by converting entity-relationship diagrams into relational tables. </a:t>
            </a:r>
          </a:p>
          <a:p>
            <a:pPr eaLnBrk="1" hangingPunct="1">
              <a:buFont typeface="Symbol" charset="2"/>
              <a:buChar char="¨"/>
              <a:defRPr/>
            </a:pPr>
            <a:endParaRPr lang="en-US" smtClean="0"/>
          </a:p>
          <a:p>
            <a:pPr eaLnBrk="1" hangingPunct="1">
              <a:buFont typeface="Symbol" charset="2"/>
              <a:buChar char="¨"/>
              <a:defRPr/>
            </a:pPr>
            <a:r>
              <a:rPr lang="en-US" smtClean="0"/>
              <a:t>Describe the data normalization process.</a:t>
            </a:r>
          </a:p>
        </p:txBody>
      </p:sp>
    </p:spTree>
    <p:extLst>
      <p:ext uri="{BB962C8B-B14F-4D97-AF65-F5344CB8AC3E}">
        <p14:creationId xmlns:p14="http://schemas.microsoft.com/office/powerpoint/2010/main" val="25929719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BD33C2CB-CA5A-45C5-8A8B-528B80C52172}"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49154" name="Rectangle 2"/>
          <p:cNvSpPr>
            <a:spLocks noGrp="1" noChangeArrowheads="1"/>
          </p:cNvSpPr>
          <p:nvPr>
            <p:ph type="title"/>
          </p:nvPr>
        </p:nvSpPr>
        <p:spPr/>
        <p:txBody>
          <a:bodyPr/>
          <a:lstStyle/>
          <a:p>
            <a:pPr eaLnBrk="1" hangingPunct="1">
              <a:defRPr/>
            </a:pPr>
            <a:r>
              <a:rPr lang="en-US" smtClean="0"/>
              <a:t>Chapter Objectives</a:t>
            </a:r>
          </a:p>
        </p:txBody>
      </p:sp>
      <p:sp>
        <p:nvSpPr>
          <p:cNvPr id="49155" name="Rectangle 3"/>
          <p:cNvSpPr>
            <a:spLocks noGrp="1" noChangeArrowheads="1"/>
          </p:cNvSpPr>
          <p:nvPr>
            <p:ph type="body" idx="1"/>
          </p:nvPr>
        </p:nvSpPr>
        <p:spPr/>
        <p:txBody>
          <a:bodyPr/>
          <a:lstStyle/>
          <a:p>
            <a:pPr eaLnBrk="1" hangingPunct="1">
              <a:buFont typeface="Symbol" charset="2"/>
              <a:buChar char="¨"/>
              <a:defRPr/>
            </a:pPr>
            <a:r>
              <a:rPr lang="en-US" smtClean="0"/>
              <a:t>Perform the data normalization process. </a:t>
            </a:r>
          </a:p>
          <a:p>
            <a:pPr eaLnBrk="1" hangingPunct="1">
              <a:buFont typeface="Symbol" charset="2"/>
              <a:buChar char="¨"/>
              <a:defRPr/>
            </a:pPr>
            <a:endParaRPr lang="en-US" smtClean="0"/>
          </a:p>
          <a:p>
            <a:pPr eaLnBrk="1" hangingPunct="1">
              <a:buFont typeface="Symbol" charset="2"/>
              <a:buChar char="¨"/>
              <a:defRPr/>
            </a:pPr>
            <a:r>
              <a:rPr lang="en-US" smtClean="0"/>
              <a:t>Test tables for irregularities using the data normalization process. </a:t>
            </a:r>
          </a:p>
        </p:txBody>
      </p:sp>
    </p:spTree>
    <p:extLst>
      <p:ext uri="{BB962C8B-B14F-4D97-AF65-F5344CB8AC3E}">
        <p14:creationId xmlns:p14="http://schemas.microsoft.com/office/powerpoint/2010/main" val="37760051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t>7-</a:t>
            </a:r>
            <a:fld id="{302D6271-BD1D-4BB5-B1A2-A8791BAD733C}" type="slidenum">
              <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de-DE" sz="1000" b="0" i="0" u="none" strike="noStrike" kern="1200" cap="none" spc="0" normalizeH="0" baseline="0" noProof="0" smtClean="0">
              <a:ln>
                <a:noFill/>
              </a:ln>
              <a:solidFill>
                <a:srgbClr val="FFFFFF"/>
              </a:solidFill>
              <a:effectLst>
                <a:outerShdw blurRad="38100" dist="38100" dir="2700000" algn="tl">
                  <a:srgbClr val="000000"/>
                </a:outerShdw>
              </a:effectLst>
              <a:uLnTx/>
              <a:uFillTx/>
              <a:latin typeface="Arial" panose="020B0604020202020204" pitchFamily="34" charset="0"/>
              <a:ea typeface="+mn-ea"/>
              <a:cs typeface="+mn-cs"/>
            </a:endParaRPr>
          </a:p>
        </p:txBody>
      </p:sp>
      <p:sp>
        <p:nvSpPr>
          <p:cNvPr id="50178" name="Rectangle 2"/>
          <p:cNvSpPr>
            <a:spLocks noGrp="1" noChangeArrowheads="1"/>
          </p:cNvSpPr>
          <p:nvPr>
            <p:ph type="title"/>
          </p:nvPr>
        </p:nvSpPr>
        <p:spPr/>
        <p:txBody>
          <a:bodyPr/>
          <a:lstStyle/>
          <a:p>
            <a:pPr eaLnBrk="1" hangingPunct="1">
              <a:defRPr/>
            </a:pPr>
            <a:r>
              <a:rPr lang="en-US" smtClean="0"/>
              <a:t>Logical Database Design</a:t>
            </a:r>
          </a:p>
        </p:txBody>
      </p:sp>
      <p:sp>
        <p:nvSpPr>
          <p:cNvPr id="5017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mtClean="0"/>
              <a:t>The process of deciding how to arrange the attributes of the entities in the business environment into database structures, such as the tables of a relational database.</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The goal is to create well structured tables that properly reflect the company’s business environment.</a:t>
            </a:r>
          </a:p>
        </p:txBody>
      </p:sp>
    </p:spTree>
    <p:extLst>
      <p:ext uri="{BB962C8B-B14F-4D97-AF65-F5344CB8AC3E}">
        <p14:creationId xmlns:p14="http://schemas.microsoft.com/office/powerpoint/2010/main" val="35666111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mtClean="0"/>
              <a:t>Logical Design of Relational Database Systems</a:t>
            </a:r>
          </a:p>
        </p:txBody>
      </p:sp>
      <p:sp>
        <p:nvSpPr>
          <p:cNvPr id="51203" name="Rectangle 3"/>
          <p:cNvSpPr>
            <a:spLocks noGrp="1" noChangeArrowheads="1"/>
          </p:cNvSpPr>
          <p:nvPr>
            <p:ph type="body" idx="1"/>
          </p:nvPr>
        </p:nvSpPr>
        <p:spPr/>
        <p:txBody>
          <a:bodyPr/>
          <a:lstStyle/>
          <a:p>
            <a:pPr eaLnBrk="1" hangingPunct="1">
              <a:buFont typeface="Symbol" charset="2"/>
              <a:buChar char="¨"/>
              <a:defRPr/>
            </a:pPr>
            <a:r>
              <a:rPr lang="en-US" smtClean="0"/>
              <a:t>(1) The conversion of E-R diagrams into relational tables.</a:t>
            </a:r>
          </a:p>
          <a:p>
            <a:pPr eaLnBrk="1" hangingPunct="1">
              <a:buFont typeface="Symbol" charset="2"/>
              <a:buChar char="¨"/>
              <a:defRPr/>
            </a:pPr>
            <a:endParaRPr lang="en-US" smtClean="0"/>
          </a:p>
          <a:p>
            <a:pPr eaLnBrk="1" hangingPunct="1">
              <a:buFont typeface="Symbol" charset="2"/>
              <a:buChar char="¨"/>
              <a:defRPr/>
            </a:pPr>
            <a:r>
              <a:rPr lang="en-US" smtClean="0"/>
              <a:t>(2) The data normalization technique.</a:t>
            </a:r>
          </a:p>
          <a:p>
            <a:pPr eaLnBrk="1" hangingPunct="1">
              <a:buFont typeface="Symbol" charset="2"/>
              <a:buChar char="¨"/>
              <a:defRPr/>
            </a:pPr>
            <a:endParaRPr lang="en-US" smtClean="0"/>
          </a:p>
          <a:p>
            <a:pPr eaLnBrk="1" hangingPunct="1">
              <a:buFont typeface="Symbol" charset="2"/>
              <a:buChar char="¨"/>
              <a:defRPr/>
            </a:pPr>
            <a:r>
              <a:rPr lang="en-US" smtClean="0"/>
              <a:t>(3) The use of the data normalization technique to test the tables resulting from the E-R diagram conversions. </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89</a:t>
            </a:fld>
            <a:endParaRPr lang="en-US" altLang="de-DE"/>
          </a:p>
        </p:txBody>
      </p:sp>
    </p:spTree>
    <p:extLst>
      <p:ext uri="{BB962C8B-B14F-4D97-AF65-F5344CB8AC3E}">
        <p14:creationId xmlns:p14="http://schemas.microsoft.com/office/powerpoint/2010/main" val="30498943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smtClean="0"/>
              <a:t>Converting E-R Diagrams into Relational Tables</a:t>
            </a:r>
          </a:p>
        </p:txBody>
      </p:sp>
      <p:sp>
        <p:nvSpPr>
          <p:cNvPr id="52227" name="Rectangle 3"/>
          <p:cNvSpPr>
            <a:spLocks noGrp="1" noChangeArrowheads="1"/>
          </p:cNvSpPr>
          <p:nvPr>
            <p:ph type="body" idx="1"/>
          </p:nvPr>
        </p:nvSpPr>
        <p:spPr/>
        <p:txBody>
          <a:bodyPr/>
          <a:lstStyle/>
          <a:p>
            <a:pPr eaLnBrk="1" hangingPunct="1">
              <a:buFont typeface="Symbol" charset="2"/>
              <a:buChar char="¨"/>
              <a:defRPr/>
            </a:pPr>
            <a:r>
              <a:rPr lang="en-US" smtClean="0"/>
              <a:t>Each entity will convert to a table.</a:t>
            </a:r>
          </a:p>
          <a:p>
            <a:pPr eaLnBrk="1" hangingPunct="1">
              <a:buFont typeface="Symbol" charset="2"/>
              <a:buChar char="¨"/>
              <a:defRPr/>
            </a:pPr>
            <a:endParaRPr lang="en-US" smtClean="0"/>
          </a:p>
          <a:p>
            <a:pPr eaLnBrk="1" hangingPunct="1">
              <a:buFont typeface="Symbol" charset="2"/>
              <a:buChar char="¨"/>
              <a:defRPr/>
            </a:pPr>
            <a:r>
              <a:rPr lang="en-US" smtClean="0"/>
              <a:t>Each many-to-many relationship or associative entity will convert to a table.</a:t>
            </a:r>
          </a:p>
          <a:p>
            <a:pPr eaLnBrk="1" hangingPunct="1">
              <a:buFont typeface="Symbol" charset="2"/>
              <a:buChar char="¨"/>
              <a:defRPr/>
            </a:pPr>
            <a:endParaRPr lang="en-US" smtClean="0"/>
          </a:p>
          <a:p>
            <a:pPr eaLnBrk="1" hangingPunct="1">
              <a:buFont typeface="Symbol" charset="2"/>
              <a:buChar char="¨"/>
              <a:defRPr/>
            </a:pPr>
            <a:r>
              <a:rPr lang="en-US" smtClean="0"/>
              <a:t>During the conversion, certain rules must be followed to ensure that foreign keys appear in their proper places in the tables.</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90</a:t>
            </a:fld>
            <a:endParaRPr lang="en-US" altLang="de-DE"/>
          </a:p>
        </p:txBody>
      </p:sp>
    </p:spTree>
    <p:extLst>
      <p:ext uri="{BB962C8B-B14F-4D97-AF65-F5344CB8AC3E}">
        <p14:creationId xmlns:p14="http://schemas.microsoft.com/office/powerpoint/2010/main" val="12933067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n-US" smtClean="0"/>
              <a:t>Converting a Simple Entity</a:t>
            </a:r>
          </a:p>
        </p:txBody>
      </p:sp>
      <p:sp>
        <p:nvSpPr>
          <p:cNvPr id="53253" name="Rectangle 5"/>
          <p:cNvSpPr>
            <a:spLocks noGrp="1" noChangeArrowheads="1"/>
          </p:cNvSpPr>
          <p:nvPr>
            <p:ph type="body" sz="half" idx="3"/>
          </p:nvPr>
        </p:nvSpPr>
        <p:spPr/>
        <p:txBody>
          <a:bodyPr/>
          <a:lstStyle/>
          <a:p>
            <a:pPr eaLnBrk="1" hangingPunct="1">
              <a:lnSpc>
                <a:spcPct val="90000"/>
              </a:lnSpc>
              <a:buFont typeface="Symbol" charset="2"/>
              <a:buChar char="¨"/>
              <a:defRPr/>
            </a:pPr>
            <a:r>
              <a:rPr lang="en-US" sz="2400" smtClean="0"/>
              <a:t>The table simply contains the attributes that were specified in the entity box.</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Salesperson Number is underlined to indicate that it is the unique identifier of the entity and the primary key of the table.</a:t>
            </a:r>
          </a:p>
        </p:txBody>
      </p:sp>
      <p:pic>
        <p:nvPicPr>
          <p:cNvPr id="9221"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524000"/>
            <a:ext cx="6629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7" descr="w0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19939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91</a:t>
            </a:fld>
            <a:endParaRPr lang="en-US" altLang="de-DE"/>
          </a:p>
        </p:txBody>
      </p:sp>
    </p:spTree>
    <p:extLst>
      <p:ext uri="{BB962C8B-B14F-4D97-AF65-F5344CB8AC3E}">
        <p14:creationId xmlns:p14="http://schemas.microsoft.com/office/powerpoint/2010/main" val="28359738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smtClean="0"/>
              <a:t>Converting Entities in Binary Relationships: One-to-One</a:t>
            </a:r>
          </a:p>
        </p:txBody>
      </p:sp>
      <p:sp>
        <p:nvSpPr>
          <p:cNvPr id="54276" name="Rectangle 4"/>
          <p:cNvSpPr>
            <a:spLocks noGrp="1" noChangeArrowheads="1"/>
          </p:cNvSpPr>
          <p:nvPr>
            <p:ph type="body" sz="half" idx="2"/>
          </p:nvPr>
        </p:nvSpPr>
        <p:spPr>
          <a:xfrm>
            <a:off x="457200" y="4038600"/>
            <a:ext cx="8229600" cy="1163638"/>
          </a:xfrm>
        </p:spPr>
        <p:txBody>
          <a:bodyPr/>
          <a:lstStyle/>
          <a:p>
            <a:pPr eaLnBrk="1" hangingPunct="1">
              <a:buFont typeface="Symbol" charset="2"/>
              <a:buChar char="¨"/>
              <a:defRPr/>
            </a:pPr>
            <a:r>
              <a:rPr lang="en-US" sz="2800" dirty="0" smtClean="0"/>
              <a:t>There are three options for designing tables to represent this data.</a:t>
            </a:r>
          </a:p>
        </p:txBody>
      </p:sp>
      <p:pic>
        <p:nvPicPr>
          <p:cNvPr id="10245" name="Picture 6" descr="w000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828800"/>
            <a:ext cx="45720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82B4DFB-3BAD-4D80-86EC-FAE6D0987404}" type="slidenum">
              <a:rPr lang="en-US" altLang="de-DE" smtClean="0"/>
              <a:pPr/>
              <a:t>92</a:t>
            </a:fld>
            <a:endParaRPr lang="en-US" altLang="de-DE"/>
          </a:p>
        </p:txBody>
      </p:sp>
    </p:spTree>
    <p:extLst>
      <p:ext uri="{BB962C8B-B14F-4D97-AF65-F5344CB8AC3E}">
        <p14:creationId xmlns:p14="http://schemas.microsoft.com/office/powerpoint/2010/main" val="29386993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smtClean="0"/>
              <a:t>One-to-One: Option #1</a:t>
            </a:r>
          </a:p>
        </p:txBody>
      </p:sp>
      <p:sp>
        <p:nvSpPr>
          <p:cNvPr id="56325" name="Rectangle 5"/>
          <p:cNvSpPr>
            <a:spLocks noGrp="1" noChangeArrowheads="1"/>
          </p:cNvSpPr>
          <p:nvPr>
            <p:ph type="body" sz="half" idx="3"/>
          </p:nvPr>
        </p:nvSpPr>
        <p:spPr>
          <a:xfrm>
            <a:off x="4800600" y="1828800"/>
            <a:ext cx="3657600" cy="1676400"/>
          </a:xfrm>
        </p:spPr>
        <p:txBody>
          <a:bodyPr/>
          <a:lstStyle/>
          <a:p>
            <a:pPr eaLnBrk="1" hangingPunct="1">
              <a:buFont typeface="Symbol" charset="2"/>
              <a:buChar char="¨"/>
              <a:defRPr/>
            </a:pPr>
            <a:r>
              <a:rPr lang="en-US" sz="2800" smtClean="0"/>
              <a:t>The two entities are combined into one relational table.</a:t>
            </a:r>
          </a:p>
        </p:txBody>
      </p:sp>
      <p:pic>
        <p:nvPicPr>
          <p:cNvPr id="1126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8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7" descr="w00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76400"/>
            <a:ext cx="42672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93</a:t>
            </a:fld>
            <a:endParaRPr lang="en-US" altLang="de-DE"/>
          </a:p>
        </p:txBody>
      </p:sp>
    </p:spTree>
    <p:extLst>
      <p:ext uri="{BB962C8B-B14F-4D97-AF65-F5344CB8AC3E}">
        <p14:creationId xmlns:p14="http://schemas.microsoft.com/office/powerpoint/2010/main" val="1751770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en-US" dirty="0" smtClean="0"/>
              <a:t>One-to-One: Option #2</a:t>
            </a:r>
          </a:p>
        </p:txBody>
      </p:sp>
      <p:sp>
        <p:nvSpPr>
          <p:cNvPr id="57348" name="Rectangle 4"/>
          <p:cNvSpPr>
            <a:spLocks noGrp="1" noChangeArrowheads="1"/>
          </p:cNvSpPr>
          <p:nvPr>
            <p:ph type="body" sz="half" idx="3"/>
          </p:nvPr>
        </p:nvSpPr>
        <p:spPr>
          <a:xfrm>
            <a:off x="4800600" y="1752600"/>
            <a:ext cx="4038600" cy="1981200"/>
          </a:xfrm>
        </p:spPr>
        <p:txBody>
          <a:bodyPr/>
          <a:lstStyle/>
          <a:p>
            <a:pPr eaLnBrk="1" hangingPunct="1">
              <a:lnSpc>
                <a:spcPct val="90000"/>
              </a:lnSpc>
              <a:buFont typeface="Symbol" charset="2"/>
              <a:buChar char="¨"/>
              <a:defRPr/>
            </a:pPr>
            <a:r>
              <a:rPr lang="en-US" sz="2400" smtClean="0"/>
              <a:t>Separate tables for the SALESPERSON and OFFICE entities, with Office Number as a foreign key in the SALESPERSON table. </a:t>
            </a:r>
          </a:p>
        </p:txBody>
      </p:sp>
      <p:pic>
        <p:nvPicPr>
          <p:cNvPr id="1229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962400"/>
            <a:ext cx="66548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410200"/>
            <a:ext cx="343852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8" descr="w00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42672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94</a:t>
            </a:fld>
            <a:endParaRPr lang="en-US" altLang="de-DE"/>
          </a:p>
        </p:txBody>
      </p:sp>
    </p:spTree>
    <p:extLst>
      <p:ext uri="{BB962C8B-B14F-4D97-AF65-F5344CB8AC3E}">
        <p14:creationId xmlns:p14="http://schemas.microsoft.com/office/powerpoint/2010/main" val="27668891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smtClean="0"/>
              <a:t>One-to-One: Option #3</a:t>
            </a:r>
          </a:p>
        </p:txBody>
      </p:sp>
      <p:sp>
        <p:nvSpPr>
          <p:cNvPr id="58371" name="Rectangle 3"/>
          <p:cNvSpPr>
            <a:spLocks noGrp="1" noChangeArrowheads="1"/>
          </p:cNvSpPr>
          <p:nvPr>
            <p:ph type="body" sz="half" idx="3"/>
          </p:nvPr>
        </p:nvSpPr>
        <p:spPr>
          <a:xfrm>
            <a:off x="4800600" y="1752600"/>
            <a:ext cx="4038600" cy="1981200"/>
          </a:xfrm>
        </p:spPr>
        <p:txBody>
          <a:bodyPr/>
          <a:lstStyle/>
          <a:p>
            <a:pPr eaLnBrk="1" hangingPunct="1">
              <a:lnSpc>
                <a:spcPct val="90000"/>
              </a:lnSpc>
              <a:buFont typeface="Symbol" charset="2"/>
              <a:buChar char="¨"/>
              <a:defRPr/>
            </a:pPr>
            <a:r>
              <a:rPr lang="en-US" sz="2400" smtClean="0"/>
              <a:t>Separate tables for the SALESPERSON and OFFICE entities, with Salesperson Number as a foreign key in the OFFICE table. </a:t>
            </a:r>
          </a:p>
        </p:txBody>
      </p:sp>
      <p:pic>
        <p:nvPicPr>
          <p:cNvPr id="13317"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86200"/>
            <a:ext cx="6096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334000"/>
            <a:ext cx="4338638"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8" descr="w000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524000"/>
            <a:ext cx="4267200"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95</a:t>
            </a:fld>
            <a:endParaRPr lang="en-US" altLang="de-DE"/>
          </a:p>
        </p:txBody>
      </p:sp>
    </p:spTree>
    <p:extLst>
      <p:ext uri="{BB962C8B-B14F-4D97-AF65-F5344CB8AC3E}">
        <p14:creationId xmlns:p14="http://schemas.microsoft.com/office/powerpoint/2010/main" val="33003481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en-US" smtClean="0"/>
              <a:t>Converting Entities in Binary Relationships: One-to-Many</a:t>
            </a:r>
          </a:p>
        </p:txBody>
      </p:sp>
      <p:sp>
        <p:nvSpPr>
          <p:cNvPr id="59396" name="Rectangle 4"/>
          <p:cNvSpPr>
            <a:spLocks noGrp="1" noChangeArrowheads="1"/>
          </p:cNvSpPr>
          <p:nvPr>
            <p:ph type="body" sz="half" idx="2"/>
          </p:nvPr>
        </p:nvSpPr>
        <p:spPr/>
        <p:txBody>
          <a:bodyPr/>
          <a:lstStyle/>
          <a:p>
            <a:pPr eaLnBrk="1" hangingPunct="1">
              <a:lnSpc>
                <a:spcPct val="90000"/>
              </a:lnSpc>
              <a:buFont typeface="Symbol" charset="2"/>
              <a:buChar char="¨"/>
              <a:defRPr/>
            </a:pPr>
            <a:r>
              <a:rPr lang="en-US" sz="2400" smtClean="0"/>
              <a:t>The unique identifier of the entity on the “one side” of the one-to-many relationship is placed as a foreign key in the table representing the entity on the “many side.”</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So, the Salesperson Number attribute is placed in the CUSTOMER table as a foreign key.</a:t>
            </a:r>
          </a:p>
        </p:txBody>
      </p:sp>
      <p:pic>
        <p:nvPicPr>
          <p:cNvPr id="14341" name="Picture 6" descr="w000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93900" y="1676400"/>
            <a:ext cx="49672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82B4DFB-3BAD-4D80-86EC-FAE6D0987404}" type="slidenum">
              <a:rPr lang="en-US" altLang="de-DE" smtClean="0"/>
              <a:pPr/>
              <a:t>96</a:t>
            </a:fld>
            <a:endParaRPr lang="en-US" altLang="de-DE"/>
          </a:p>
        </p:txBody>
      </p:sp>
    </p:spTree>
    <p:extLst>
      <p:ext uri="{BB962C8B-B14F-4D97-AF65-F5344CB8AC3E}">
        <p14:creationId xmlns:p14="http://schemas.microsoft.com/office/powerpoint/2010/main" val="2281635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sz="quarter"/>
          </p:nvPr>
        </p:nvSpPr>
        <p:spPr/>
        <p:txBody>
          <a:bodyPr/>
          <a:lstStyle/>
          <a:p>
            <a:pPr eaLnBrk="1" hangingPunct="1">
              <a:defRPr/>
            </a:pPr>
            <a:r>
              <a:rPr lang="en-US" smtClean="0"/>
              <a:t>Converting Entities in Binary Relationships: One-to-Many</a:t>
            </a:r>
          </a:p>
        </p:txBody>
      </p:sp>
      <p:pic>
        <p:nvPicPr>
          <p:cNvPr id="1536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810000"/>
            <a:ext cx="64770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410200"/>
            <a:ext cx="5410200"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7" descr="w00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00200"/>
            <a:ext cx="45989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6523D2C-2307-4A1B-8DB4-2CACD0EDD4D5}" type="slidenum">
              <a:rPr lang="en-US" altLang="de-DE" smtClean="0"/>
              <a:pPr/>
              <a:t>97</a:t>
            </a:fld>
            <a:endParaRPr lang="en-US" altLang="de-DE"/>
          </a:p>
        </p:txBody>
      </p:sp>
    </p:spTree>
    <p:extLst>
      <p:ext uri="{BB962C8B-B14F-4D97-AF65-F5344CB8AC3E}">
        <p14:creationId xmlns:p14="http://schemas.microsoft.com/office/powerpoint/2010/main" val="4904586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smtClean="0"/>
              <a:t>Converting Entities in Binary Relationships: Many-to-Many</a:t>
            </a:r>
          </a:p>
        </p:txBody>
      </p:sp>
      <p:sp>
        <p:nvSpPr>
          <p:cNvPr id="61445" name="Rectangle 5"/>
          <p:cNvSpPr>
            <a:spLocks noGrp="1" noChangeArrowheads="1"/>
          </p:cNvSpPr>
          <p:nvPr>
            <p:ph type="body" sz="half" idx="3"/>
          </p:nvPr>
        </p:nvSpPr>
        <p:spPr>
          <a:xfrm>
            <a:off x="457200" y="4114800"/>
            <a:ext cx="8229600" cy="1544638"/>
          </a:xfrm>
        </p:spPr>
        <p:txBody>
          <a:bodyPr/>
          <a:lstStyle/>
          <a:p>
            <a:pPr eaLnBrk="1" hangingPunct="1">
              <a:buFont typeface="Symbol" charset="2"/>
              <a:buChar char="¨"/>
              <a:defRPr/>
            </a:pPr>
            <a:r>
              <a:rPr lang="en-US" sz="2800" dirty="0" smtClean="0"/>
              <a:t>E-R diagram with the many-to-many binary relationship and the equivalent diagram using an associative entity.</a:t>
            </a:r>
          </a:p>
        </p:txBody>
      </p:sp>
      <p:pic>
        <p:nvPicPr>
          <p:cNvPr id="16389" name="Picture 8" descr="w000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377666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9" descr="w000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981200"/>
            <a:ext cx="48371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98</a:t>
            </a:fld>
            <a:endParaRPr lang="en-US" altLang="de-DE"/>
          </a:p>
        </p:txBody>
      </p:sp>
    </p:spTree>
    <p:extLst>
      <p:ext uri="{BB962C8B-B14F-4D97-AF65-F5344CB8AC3E}">
        <p14:creationId xmlns:p14="http://schemas.microsoft.com/office/powerpoint/2010/main" val="313008196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lang="en-US" smtClean="0"/>
              <a:t>Converting Entities in Binary Relationships: Many-to-Many</a:t>
            </a:r>
          </a:p>
        </p:txBody>
      </p:sp>
      <p:sp>
        <p:nvSpPr>
          <p:cNvPr id="6246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An E-R diagram with two entities in a many-to-many relationship converts to three relational tables.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Each of the two entities converts to a table with its own attributes but with no foreign keys (regarding this relationship).</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In addition, there must be a third “many-to-many” table for the many-to-many relationship.</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99</a:t>
            </a:fld>
            <a:endParaRPr lang="en-US" altLang="de-DE"/>
          </a:p>
        </p:txBody>
      </p:sp>
    </p:spTree>
    <p:extLst>
      <p:ext uri="{BB962C8B-B14F-4D97-AF65-F5344CB8AC3E}">
        <p14:creationId xmlns:p14="http://schemas.microsoft.com/office/powerpoint/2010/main" val="27125687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smtClean="0"/>
              <a:t>Converting Entities in Binary Relationships: Many-to-Many</a:t>
            </a:r>
          </a:p>
        </p:txBody>
      </p:sp>
      <p:sp>
        <p:nvSpPr>
          <p:cNvPr id="63499" name="Rectangle 11"/>
          <p:cNvSpPr>
            <a:spLocks noGrp="1" noChangeArrowheads="1"/>
          </p:cNvSpPr>
          <p:nvPr>
            <p:ph type="body" sz="half" idx="3"/>
          </p:nvPr>
        </p:nvSpPr>
        <p:spPr>
          <a:xfrm>
            <a:off x="4953000" y="1828800"/>
            <a:ext cx="3962400" cy="2209800"/>
          </a:xfrm>
        </p:spPr>
        <p:txBody>
          <a:bodyPr/>
          <a:lstStyle/>
          <a:p>
            <a:pPr eaLnBrk="1" hangingPunct="1">
              <a:lnSpc>
                <a:spcPct val="90000"/>
              </a:lnSpc>
              <a:buFont typeface="Symbol" charset="2"/>
              <a:buChar char="¨"/>
              <a:defRPr/>
            </a:pPr>
            <a:r>
              <a:rPr lang="en-US" sz="2400" smtClean="0"/>
              <a:t>The primary key of SALE is the combination of the unique identifiers of the two entities in the many-to-many relationship. Additional attributes are the intersection data.</a:t>
            </a:r>
          </a:p>
        </p:txBody>
      </p:sp>
      <p:pic>
        <p:nvPicPr>
          <p:cNvPr id="1843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486400"/>
            <a:ext cx="586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191000"/>
            <a:ext cx="3814763"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4267200"/>
            <a:ext cx="32623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10" descr="w0008.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752600"/>
            <a:ext cx="45688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100</a:t>
            </a:fld>
            <a:endParaRPr lang="en-US" altLang="de-DE"/>
          </a:p>
        </p:txBody>
      </p:sp>
    </p:spTree>
    <p:extLst>
      <p:ext uri="{BB962C8B-B14F-4D97-AF65-F5344CB8AC3E}">
        <p14:creationId xmlns:p14="http://schemas.microsoft.com/office/powerpoint/2010/main" val="16364706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smtClean="0"/>
              <a:t>Converting Entities in Unary Relationships: One-to-One</a:t>
            </a:r>
          </a:p>
        </p:txBody>
      </p:sp>
      <p:sp>
        <p:nvSpPr>
          <p:cNvPr id="66565" name="Rectangle 5"/>
          <p:cNvSpPr>
            <a:spLocks noGrp="1" noChangeArrowheads="1"/>
          </p:cNvSpPr>
          <p:nvPr>
            <p:ph type="body" sz="half" idx="3"/>
          </p:nvPr>
        </p:nvSpPr>
        <p:spPr>
          <a:xfrm>
            <a:off x="4191000" y="1600200"/>
            <a:ext cx="4343400" cy="1697038"/>
          </a:xfrm>
        </p:spPr>
        <p:txBody>
          <a:bodyPr/>
          <a:lstStyle/>
          <a:p>
            <a:pPr eaLnBrk="1" hangingPunct="1">
              <a:lnSpc>
                <a:spcPct val="90000"/>
              </a:lnSpc>
              <a:buFont typeface="Symbol" charset="2"/>
              <a:buChar char="¨"/>
              <a:defRPr/>
            </a:pPr>
            <a:r>
              <a:rPr lang="en-US" sz="2400" smtClean="0"/>
              <a:t>With only one entity type involved and with a one-to-one relationship, the conversion requires only one table.</a:t>
            </a:r>
          </a:p>
        </p:txBody>
      </p:sp>
      <p:pic>
        <p:nvPicPr>
          <p:cNvPr id="19461" name="Picture 1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495800"/>
            <a:ext cx="815340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7" descr="w00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26670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101</a:t>
            </a:fld>
            <a:endParaRPr lang="en-US" altLang="de-DE"/>
          </a:p>
        </p:txBody>
      </p:sp>
    </p:spTree>
    <p:extLst>
      <p:ext uri="{BB962C8B-B14F-4D97-AF65-F5344CB8AC3E}">
        <p14:creationId xmlns:p14="http://schemas.microsoft.com/office/powerpoint/2010/main" val="23598811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en-US" smtClean="0"/>
              <a:t>Converting Entities in Unary Relationships: One-to-Many</a:t>
            </a:r>
          </a:p>
        </p:txBody>
      </p:sp>
      <p:sp>
        <p:nvSpPr>
          <p:cNvPr id="67588" name="Rectangle 4"/>
          <p:cNvSpPr>
            <a:spLocks noGrp="1" noChangeArrowheads="1"/>
          </p:cNvSpPr>
          <p:nvPr>
            <p:ph type="body" sz="half" idx="3"/>
          </p:nvPr>
        </p:nvSpPr>
        <p:spPr>
          <a:xfrm>
            <a:off x="4191000" y="1849438"/>
            <a:ext cx="4343400" cy="1697037"/>
          </a:xfrm>
        </p:spPr>
        <p:txBody>
          <a:bodyPr/>
          <a:lstStyle/>
          <a:p>
            <a:pPr eaLnBrk="1" hangingPunct="1">
              <a:lnSpc>
                <a:spcPct val="90000"/>
              </a:lnSpc>
              <a:buFont typeface="Symbol" charset="2"/>
              <a:buChar char="¨"/>
              <a:defRPr/>
            </a:pPr>
            <a:r>
              <a:rPr lang="en-US" sz="2800" dirty="0" smtClean="0"/>
              <a:t>Very similar to the one-to-one unary case.</a:t>
            </a:r>
          </a:p>
        </p:txBody>
      </p:sp>
      <p:pic>
        <p:nvPicPr>
          <p:cNvPr id="20485" name="Picture 1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4724400"/>
            <a:ext cx="6926263"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7" descr="w00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76400"/>
            <a:ext cx="285432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102</a:t>
            </a:fld>
            <a:endParaRPr lang="en-US" altLang="de-DE"/>
          </a:p>
        </p:txBody>
      </p:sp>
    </p:spTree>
    <p:extLst>
      <p:ext uri="{BB962C8B-B14F-4D97-AF65-F5344CB8AC3E}">
        <p14:creationId xmlns:p14="http://schemas.microsoft.com/office/powerpoint/2010/main" val="661505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US" smtClean="0"/>
              <a:t>Converting Entities in Unary Relationships: Many-to-Many</a:t>
            </a:r>
          </a:p>
        </p:txBody>
      </p:sp>
      <p:sp>
        <p:nvSpPr>
          <p:cNvPr id="68613" name="Rectangle 5"/>
          <p:cNvSpPr>
            <a:spLocks noGrp="1" noChangeArrowheads="1"/>
          </p:cNvSpPr>
          <p:nvPr>
            <p:ph type="body" sz="half" idx="3"/>
          </p:nvPr>
        </p:nvSpPr>
        <p:spPr>
          <a:xfrm>
            <a:off x="457200" y="4800600"/>
            <a:ext cx="8686800" cy="1731963"/>
          </a:xfrm>
        </p:spPr>
        <p:txBody>
          <a:bodyPr/>
          <a:lstStyle/>
          <a:p>
            <a:pPr eaLnBrk="1" hangingPunct="1">
              <a:buFont typeface="Symbol" charset="2"/>
              <a:buChar char="¨"/>
              <a:defRPr/>
            </a:pPr>
            <a:r>
              <a:rPr lang="en-US" sz="2600" dirty="0" smtClean="0"/>
              <a:t>This relationship requires two tables in the conversion.</a:t>
            </a:r>
          </a:p>
          <a:p>
            <a:pPr eaLnBrk="1" hangingPunct="1">
              <a:buFont typeface="Symbol" charset="2"/>
              <a:buChar char="¨"/>
              <a:defRPr/>
            </a:pPr>
            <a:endParaRPr lang="en-US" sz="2600" dirty="0" smtClean="0"/>
          </a:p>
          <a:p>
            <a:pPr eaLnBrk="1" hangingPunct="1">
              <a:buFont typeface="Symbol" charset="2"/>
              <a:buChar char="¨"/>
              <a:defRPr/>
            </a:pPr>
            <a:r>
              <a:rPr lang="en-US" sz="2600" dirty="0" smtClean="0"/>
              <a:t>The PRODUCT table has no foreign keys.</a:t>
            </a:r>
          </a:p>
        </p:txBody>
      </p:sp>
      <p:pic>
        <p:nvPicPr>
          <p:cNvPr id="2150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39338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971800"/>
            <a:ext cx="4343400"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8" descr="w001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524000"/>
            <a:ext cx="30638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103</a:t>
            </a:fld>
            <a:endParaRPr lang="en-US" altLang="de-DE"/>
          </a:p>
        </p:txBody>
      </p:sp>
    </p:spTree>
    <p:extLst>
      <p:ext uri="{BB962C8B-B14F-4D97-AF65-F5344CB8AC3E}">
        <p14:creationId xmlns:p14="http://schemas.microsoft.com/office/powerpoint/2010/main" val="219048778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dirty="0" smtClean="0"/>
              <a:t>Converting Entities in Unary Relationships: Many-to-Many</a:t>
            </a:r>
          </a:p>
        </p:txBody>
      </p:sp>
      <p:sp>
        <p:nvSpPr>
          <p:cNvPr id="69636" name="Rectangle 4"/>
          <p:cNvSpPr>
            <a:spLocks noGrp="1" noChangeArrowheads="1"/>
          </p:cNvSpPr>
          <p:nvPr>
            <p:ph type="body" sz="half" idx="3"/>
          </p:nvPr>
        </p:nvSpPr>
        <p:spPr>
          <a:xfrm>
            <a:off x="457200" y="4419600"/>
            <a:ext cx="8229600" cy="2016125"/>
          </a:xfrm>
        </p:spPr>
        <p:txBody>
          <a:bodyPr/>
          <a:lstStyle/>
          <a:p>
            <a:pPr eaLnBrk="1" hangingPunct="1">
              <a:lnSpc>
                <a:spcPct val="90000"/>
              </a:lnSpc>
              <a:buFont typeface="Symbol" charset="2"/>
              <a:buChar char="¨"/>
              <a:defRPr/>
            </a:pPr>
            <a:r>
              <a:rPr lang="en-US" sz="2400" dirty="0" smtClean="0"/>
              <a:t>A second table is created since in the conversion of a many-to-many relationship of any degree — unary, binary, or ternary — the number of tables will be equal to the number of entity types (one, two, or three, respectively) plus one more table for the many-to-many relationship.</a:t>
            </a:r>
          </a:p>
        </p:txBody>
      </p:sp>
      <p:pic>
        <p:nvPicPr>
          <p:cNvPr id="225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76400"/>
            <a:ext cx="3933825"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971800"/>
            <a:ext cx="4343400"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8" descr="w001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00200"/>
            <a:ext cx="2819400"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104</a:t>
            </a:fld>
            <a:endParaRPr lang="en-US" altLang="de-DE"/>
          </a:p>
        </p:txBody>
      </p:sp>
    </p:spTree>
    <p:extLst>
      <p:ext uri="{BB962C8B-B14F-4D97-AF65-F5344CB8AC3E}">
        <p14:creationId xmlns:p14="http://schemas.microsoft.com/office/powerpoint/2010/main" val="323580111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lang="en-US" smtClean="0"/>
              <a:t>Converting Entities in </a:t>
            </a:r>
            <a:br>
              <a:rPr lang="en-US" smtClean="0"/>
            </a:br>
            <a:r>
              <a:rPr lang="en-US" smtClean="0"/>
              <a:t>Ternary Relationships</a:t>
            </a:r>
          </a:p>
        </p:txBody>
      </p:sp>
      <p:sp>
        <p:nvSpPr>
          <p:cNvPr id="70661" name="Rectangle 5"/>
          <p:cNvSpPr>
            <a:spLocks noGrp="1" noChangeArrowheads="1"/>
          </p:cNvSpPr>
          <p:nvPr>
            <p:ph type="body" sz="half" idx="3"/>
          </p:nvPr>
        </p:nvSpPr>
        <p:spPr>
          <a:xfrm>
            <a:off x="381000" y="4724400"/>
            <a:ext cx="4572000" cy="1828800"/>
          </a:xfrm>
        </p:spPr>
        <p:txBody>
          <a:bodyPr/>
          <a:lstStyle/>
          <a:p>
            <a:pPr eaLnBrk="1" hangingPunct="1">
              <a:lnSpc>
                <a:spcPct val="90000"/>
              </a:lnSpc>
              <a:buFont typeface="Symbol" charset="2"/>
              <a:buChar char="¨"/>
              <a:defRPr/>
            </a:pPr>
            <a:r>
              <a:rPr lang="en-US" sz="2400" dirty="0" smtClean="0"/>
              <a:t>The primary key of the SALE table is the combination of the unique identifiers of the three entities involved, plus the Date attribute.</a:t>
            </a:r>
          </a:p>
        </p:txBody>
      </p:sp>
      <p:pic>
        <p:nvPicPr>
          <p:cNvPr id="2355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876675"/>
            <a:ext cx="32766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5029200"/>
            <a:ext cx="35052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743200"/>
            <a:ext cx="472440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1570038"/>
            <a:ext cx="4724400"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1" descr="w0016.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524000"/>
            <a:ext cx="40386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105</a:t>
            </a:fld>
            <a:endParaRPr lang="en-US" altLang="de-DE"/>
          </a:p>
        </p:txBody>
      </p:sp>
    </p:spTree>
    <p:extLst>
      <p:ext uri="{BB962C8B-B14F-4D97-AF65-F5344CB8AC3E}">
        <p14:creationId xmlns:p14="http://schemas.microsoft.com/office/powerpoint/2010/main" val="8029314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en-US" smtClean="0"/>
              <a:t>Designing the General Hardware Company Database</a:t>
            </a:r>
          </a:p>
        </p:txBody>
      </p:sp>
      <p:pic>
        <p:nvPicPr>
          <p:cNvPr id="24580"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5486400"/>
            <a:ext cx="28194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5486400"/>
            <a:ext cx="2474913"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572000"/>
            <a:ext cx="2819400"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590800"/>
            <a:ext cx="4354513"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3581400"/>
            <a:ext cx="432435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1524000"/>
            <a:ext cx="52292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1" descr="w0018.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1524000"/>
            <a:ext cx="24384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62ACA2C7-4CB5-4C3B-AE17-4D83EE01FD3F}" type="slidenum">
              <a:rPr lang="en-US" altLang="de-DE" smtClean="0"/>
              <a:pPr/>
              <a:t>106</a:t>
            </a:fld>
            <a:endParaRPr lang="en-US" altLang="de-DE"/>
          </a:p>
        </p:txBody>
      </p:sp>
    </p:spTree>
    <p:extLst>
      <p:ext uri="{BB962C8B-B14F-4D97-AF65-F5344CB8AC3E}">
        <p14:creationId xmlns:p14="http://schemas.microsoft.com/office/powerpoint/2010/main" val="41146803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defRPr/>
            </a:pPr>
            <a:r>
              <a:rPr lang="en-US" smtClean="0"/>
              <a:t>Designing the Good Reading Bookstores Database</a:t>
            </a:r>
          </a:p>
        </p:txBody>
      </p:sp>
      <p:pic>
        <p:nvPicPr>
          <p:cNvPr id="2560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676400"/>
            <a:ext cx="421481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4413" y="2590800"/>
            <a:ext cx="331946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9175" y="3581400"/>
            <a:ext cx="4262438"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4572000"/>
            <a:ext cx="5419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5562600"/>
            <a:ext cx="48863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4648200"/>
            <a:ext cx="204946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10" descr="w0020.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8600" y="1600200"/>
            <a:ext cx="4267200"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66ADDDE5-2DCF-4873-8A1E-6C325BBDDF60}" type="slidenum">
              <a:rPr lang="en-US" altLang="de-DE" smtClean="0"/>
              <a:pPr/>
              <a:t>107</a:t>
            </a:fld>
            <a:endParaRPr lang="en-US" altLang="de-DE"/>
          </a:p>
        </p:txBody>
      </p:sp>
    </p:spTree>
    <p:extLst>
      <p:ext uri="{BB962C8B-B14F-4D97-AF65-F5344CB8AC3E}">
        <p14:creationId xmlns:p14="http://schemas.microsoft.com/office/powerpoint/2010/main" val="340599086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152400"/>
            <a:ext cx="8229600" cy="1139825"/>
          </a:xfrm>
        </p:spPr>
        <p:txBody>
          <a:bodyPr/>
          <a:lstStyle/>
          <a:p>
            <a:pPr eaLnBrk="1" hangingPunct="1">
              <a:defRPr/>
            </a:pPr>
            <a:r>
              <a:rPr lang="en-US" sz="4200" dirty="0" smtClean="0"/>
              <a:t>Designing the World Music Association Database</a:t>
            </a:r>
          </a:p>
        </p:txBody>
      </p:sp>
      <p:pic>
        <p:nvPicPr>
          <p:cNvPr id="2662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097338"/>
            <a:ext cx="37433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011738"/>
            <a:ext cx="48196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114800"/>
            <a:ext cx="3200400"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4991100"/>
            <a:ext cx="25146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5942013"/>
            <a:ext cx="2824163"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5942013"/>
            <a:ext cx="4410075"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11" descr="w0022.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362200" y="1371600"/>
            <a:ext cx="42672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82B4DFB-3BAD-4D80-86EC-FAE6D0987404}" type="slidenum">
              <a:rPr lang="en-US" altLang="de-DE" smtClean="0"/>
              <a:pPr/>
              <a:t>108</a:t>
            </a:fld>
            <a:endParaRPr lang="en-US" altLang="de-DE"/>
          </a:p>
        </p:txBody>
      </p:sp>
    </p:spTree>
    <p:extLst>
      <p:ext uri="{BB962C8B-B14F-4D97-AF65-F5344CB8AC3E}">
        <p14:creationId xmlns:p14="http://schemas.microsoft.com/office/powerpoint/2010/main" val="37070209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noChangeArrowheads="1"/>
          </p:cNvSpPr>
          <p:nvPr>
            <p:ph type="title"/>
          </p:nvPr>
        </p:nvSpPr>
        <p:spPr/>
        <p:txBody>
          <a:bodyPr/>
          <a:lstStyle/>
          <a:p>
            <a:pPr eaLnBrk="1" hangingPunct="1">
              <a:defRPr/>
            </a:pPr>
            <a:r>
              <a:rPr lang="en-US" smtClean="0"/>
              <a:t>Designing the Lucky </a:t>
            </a:r>
            <a:br>
              <a:rPr lang="en-US" smtClean="0"/>
            </a:br>
            <a:r>
              <a:rPr lang="en-US" smtClean="0"/>
              <a:t>Rent-A-Car Database</a:t>
            </a:r>
          </a:p>
        </p:txBody>
      </p:sp>
      <p:pic>
        <p:nvPicPr>
          <p:cNvPr id="27652" name="Picture 1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1524000"/>
            <a:ext cx="485298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0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590800"/>
            <a:ext cx="4310063"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10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584575"/>
            <a:ext cx="487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0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4575175"/>
            <a:ext cx="4176713"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0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5641975"/>
            <a:ext cx="42957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0" descr="w0024.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5800" y="1524000"/>
            <a:ext cx="29718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66ADDDE5-2DCF-4873-8A1E-6C325BBDDF60}" type="slidenum">
              <a:rPr lang="en-US" altLang="de-DE" smtClean="0"/>
              <a:pPr/>
              <a:t>109</a:t>
            </a:fld>
            <a:endParaRPr lang="en-US" altLang="de-DE"/>
          </a:p>
        </p:txBody>
      </p:sp>
    </p:spTree>
    <p:extLst>
      <p:ext uri="{BB962C8B-B14F-4D97-AF65-F5344CB8AC3E}">
        <p14:creationId xmlns:p14="http://schemas.microsoft.com/office/powerpoint/2010/main" val="7592409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smtClean="0"/>
              <a:t>The Data Normalization Process</a:t>
            </a:r>
          </a:p>
        </p:txBody>
      </p:sp>
      <p:sp>
        <p:nvSpPr>
          <p:cNvPr id="79875" name="Rectangle 3"/>
          <p:cNvSpPr>
            <a:spLocks noGrp="1" noChangeArrowheads="1"/>
          </p:cNvSpPr>
          <p:nvPr>
            <p:ph type="body" idx="1"/>
          </p:nvPr>
        </p:nvSpPr>
        <p:spPr/>
        <p:txBody>
          <a:bodyPr/>
          <a:lstStyle/>
          <a:p>
            <a:pPr eaLnBrk="1" hangingPunct="1">
              <a:buFont typeface="Symbol" charset="2"/>
              <a:buChar char="¨"/>
              <a:defRPr/>
            </a:pPr>
            <a:r>
              <a:rPr lang="en-US" smtClean="0"/>
              <a:t>A methodology for organizing attributes into tables so that redundancy among the nonkey attributes is eliminated.</a:t>
            </a:r>
          </a:p>
          <a:p>
            <a:pPr eaLnBrk="1" hangingPunct="1">
              <a:buFont typeface="Symbol" charset="2"/>
              <a:buChar char="¨"/>
              <a:defRPr/>
            </a:pPr>
            <a:endParaRPr lang="en-US" smtClean="0"/>
          </a:p>
          <a:p>
            <a:pPr eaLnBrk="1" hangingPunct="1">
              <a:buFont typeface="Symbol" charset="2"/>
              <a:buChar char="¨"/>
              <a:defRPr/>
            </a:pPr>
            <a:r>
              <a:rPr lang="en-US" smtClean="0"/>
              <a:t>The output of the data normalization process is a properly structured relational database.</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110</a:t>
            </a:fld>
            <a:endParaRPr lang="en-US" altLang="de-DE"/>
          </a:p>
        </p:txBody>
      </p:sp>
    </p:spTree>
    <p:extLst>
      <p:ext uri="{BB962C8B-B14F-4D97-AF65-F5344CB8AC3E}">
        <p14:creationId xmlns:p14="http://schemas.microsoft.com/office/powerpoint/2010/main" val="1423143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defRPr/>
            </a:pPr>
            <a:r>
              <a:rPr lang="en-US" smtClean="0"/>
              <a:t>The Data Normalization Technique</a:t>
            </a:r>
          </a:p>
        </p:txBody>
      </p:sp>
      <p:sp>
        <p:nvSpPr>
          <p:cNvPr id="8089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Input:</a:t>
            </a:r>
          </a:p>
          <a:p>
            <a:pPr lvl="1" eaLnBrk="1" hangingPunct="1">
              <a:lnSpc>
                <a:spcPct val="90000"/>
              </a:lnSpc>
              <a:buFont typeface="Symbol" charset="2"/>
              <a:buChar char="ª"/>
              <a:defRPr/>
            </a:pPr>
            <a:r>
              <a:rPr lang="en-US" sz="2400" smtClean="0"/>
              <a:t>all the attributes that must be incorporated into the database</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a list of all the defining associations between the attributes (i.e., the </a:t>
            </a:r>
            <a:r>
              <a:rPr lang="en-US" sz="2400" b="1" smtClean="0"/>
              <a:t>functional dependencies</a:t>
            </a:r>
            <a:r>
              <a:rPr lang="en-US" sz="2400" smtClean="0"/>
              <a:t>).</a:t>
            </a:r>
          </a:p>
          <a:p>
            <a:pPr lvl="2" eaLnBrk="1" hangingPunct="1">
              <a:lnSpc>
                <a:spcPct val="90000"/>
              </a:lnSpc>
              <a:defRPr/>
            </a:pPr>
            <a:r>
              <a:rPr lang="en-US" sz="2000" smtClean="0"/>
              <a:t>a means of expressing that the value of one particular attribute is associated with a single, specific value of another attribute.</a:t>
            </a:r>
          </a:p>
          <a:p>
            <a:pPr lvl="2" eaLnBrk="1" hangingPunct="1">
              <a:lnSpc>
                <a:spcPct val="90000"/>
              </a:lnSpc>
              <a:defRPr/>
            </a:pPr>
            <a:endParaRPr lang="en-US" sz="2000" smtClean="0"/>
          </a:p>
          <a:p>
            <a:pPr lvl="2" eaLnBrk="1" hangingPunct="1">
              <a:lnSpc>
                <a:spcPct val="90000"/>
              </a:lnSpc>
              <a:defRPr/>
            </a:pPr>
            <a:r>
              <a:rPr lang="en-US" sz="2000" smtClean="0"/>
              <a:t>If we know that one of these attributes has a particular value, then the other attribute must have some other value.</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111</a:t>
            </a:fld>
            <a:endParaRPr lang="en-US" altLang="de-DE"/>
          </a:p>
        </p:txBody>
      </p:sp>
    </p:spTree>
    <p:extLst>
      <p:ext uri="{BB962C8B-B14F-4D97-AF65-F5344CB8AC3E}">
        <p14:creationId xmlns:p14="http://schemas.microsoft.com/office/powerpoint/2010/main" val="38186519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en-US" smtClean="0"/>
              <a:t>Functional Dependence</a:t>
            </a:r>
          </a:p>
        </p:txBody>
      </p:sp>
      <p:sp>
        <p:nvSpPr>
          <p:cNvPr id="81923" name="Rectangle 3"/>
          <p:cNvSpPr>
            <a:spLocks noGrp="1" noChangeArrowheads="1"/>
          </p:cNvSpPr>
          <p:nvPr>
            <p:ph type="body" idx="1"/>
          </p:nvPr>
        </p:nvSpPr>
        <p:spPr>
          <a:xfrm>
            <a:off x="381000" y="2971800"/>
            <a:ext cx="8305800" cy="3276600"/>
          </a:xfrm>
        </p:spPr>
        <p:txBody>
          <a:bodyPr/>
          <a:lstStyle/>
          <a:p>
            <a:pPr eaLnBrk="1" hangingPunct="1">
              <a:lnSpc>
                <a:spcPct val="90000"/>
              </a:lnSpc>
              <a:buFont typeface="Symbol" charset="2"/>
              <a:buChar char="¨"/>
              <a:defRPr/>
            </a:pPr>
            <a:r>
              <a:rPr lang="en-US" sz="2800" smtClean="0"/>
              <a:t>Salesperson Number is the </a:t>
            </a:r>
            <a:r>
              <a:rPr lang="en-US" sz="2800" b="1" smtClean="0"/>
              <a:t>determinant</a:t>
            </a:r>
            <a:r>
              <a:rPr lang="en-US" sz="2800" smtClean="0"/>
              <a:t>.</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The value of Salesperson Number </a:t>
            </a:r>
            <a:r>
              <a:rPr lang="en-US" sz="2800" i="1" smtClean="0"/>
              <a:t>determines</a:t>
            </a:r>
            <a:r>
              <a:rPr lang="en-US" sz="2800" smtClean="0"/>
              <a:t> the value of Salesperson Name.</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Salesperson Name is </a:t>
            </a:r>
            <a:r>
              <a:rPr lang="en-US" sz="2800" b="1" smtClean="0"/>
              <a:t>functionally dependent</a:t>
            </a:r>
            <a:r>
              <a:rPr lang="en-US" sz="2800" smtClean="0"/>
              <a:t> on Salesperson Number.</a:t>
            </a:r>
          </a:p>
        </p:txBody>
      </p:sp>
      <p:sp>
        <p:nvSpPr>
          <p:cNvPr id="30725" name="Text Box 4"/>
          <p:cNvSpPr txBox="1">
            <a:spLocks noChangeArrowheads="1"/>
          </p:cNvSpPr>
          <p:nvPr/>
        </p:nvSpPr>
        <p:spPr bwMode="auto">
          <a:xfrm>
            <a:off x="5105400" y="2057400"/>
            <a:ext cx="2443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Salesperson Name</a:t>
            </a:r>
          </a:p>
        </p:txBody>
      </p:sp>
      <p:sp>
        <p:nvSpPr>
          <p:cNvPr id="30726" name="Text Box 5"/>
          <p:cNvSpPr txBox="1">
            <a:spLocks noChangeArrowheads="1"/>
          </p:cNvSpPr>
          <p:nvPr/>
        </p:nvSpPr>
        <p:spPr bwMode="auto">
          <a:xfrm>
            <a:off x="1066800" y="2057400"/>
            <a:ext cx="2714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Salesperson Number</a:t>
            </a:r>
          </a:p>
        </p:txBody>
      </p:sp>
      <p:sp>
        <p:nvSpPr>
          <p:cNvPr id="30727" name="Line 6"/>
          <p:cNvSpPr>
            <a:spLocks noChangeShapeType="1"/>
          </p:cNvSpPr>
          <p:nvPr/>
        </p:nvSpPr>
        <p:spPr bwMode="auto">
          <a:xfrm>
            <a:off x="3810000" y="2286000"/>
            <a:ext cx="1219200" cy="0"/>
          </a:xfrm>
          <a:prstGeom prst="line">
            <a:avLst/>
          </a:prstGeom>
          <a:noFill/>
          <a:ln w="38100">
            <a:solidFill>
              <a:schemeClr val="tx1"/>
            </a:solidFill>
            <a:round/>
            <a:headEnd/>
            <a:tailEnd type="stealth"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tr-TR"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endParaRP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112</a:t>
            </a:fld>
            <a:endParaRPr lang="en-US" altLang="de-DE"/>
          </a:p>
        </p:txBody>
      </p:sp>
    </p:spTree>
    <p:extLst>
      <p:ext uri="{BB962C8B-B14F-4D97-AF65-F5344CB8AC3E}">
        <p14:creationId xmlns:p14="http://schemas.microsoft.com/office/powerpoint/2010/main" val="5210662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0" y="277813"/>
            <a:ext cx="8915400" cy="1474787"/>
          </a:xfrm>
        </p:spPr>
        <p:txBody>
          <a:bodyPr/>
          <a:lstStyle/>
          <a:p>
            <a:pPr eaLnBrk="1" hangingPunct="1">
              <a:defRPr/>
            </a:pPr>
            <a:r>
              <a:rPr lang="en-US" smtClean="0"/>
              <a:t>General Hardware Environment: SALESPERSON and PRODUCT</a:t>
            </a:r>
          </a:p>
        </p:txBody>
      </p:sp>
      <p:pic>
        <p:nvPicPr>
          <p:cNvPr id="31748"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438400"/>
            <a:ext cx="2449513"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438400"/>
            <a:ext cx="62484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113</a:t>
            </a:fld>
            <a:endParaRPr lang="en-US" altLang="de-DE"/>
          </a:p>
        </p:txBody>
      </p:sp>
    </p:spTree>
    <p:extLst>
      <p:ext uri="{BB962C8B-B14F-4D97-AF65-F5344CB8AC3E}">
        <p14:creationId xmlns:p14="http://schemas.microsoft.com/office/powerpoint/2010/main" val="21599050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en-US" smtClean="0"/>
              <a:t>Steps in the Data Normalization Process</a:t>
            </a:r>
          </a:p>
        </p:txBody>
      </p:sp>
      <p:sp>
        <p:nvSpPr>
          <p:cNvPr id="84995" name="Rectangle 3"/>
          <p:cNvSpPr>
            <a:spLocks noGrp="1" noChangeArrowheads="1"/>
          </p:cNvSpPr>
          <p:nvPr>
            <p:ph type="body" idx="1"/>
          </p:nvPr>
        </p:nvSpPr>
        <p:spPr/>
        <p:txBody>
          <a:bodyPr/>
          <a:lstStyle/>
          <a:p>
            <a:pPr eaLnBrk="1" hangingPunct="1">
              <a:buFont typeface="Symbol" charset="2"/>
              <a:buChar char="¨"/>
              <a:defRPr/>
            </a:pPr>
            <a:r>
              <a:rPr lang="en-US" smtClean="0"/>
              <a:t>First Normal Form</a:t>
            </a:r>
          </a:p>
          <a:p>
            <a:pPr eaLnBrk="1" hangingPunct="1">
              <a:buFont typeface="Symbol" charset="2"/>
              <a:buChar char="¨"/>
              <a:defRPr/>
            </a:pPr>
            <a:endParaRPr lang="en-US" smtClean="0"/>
          </a:p>
          <a:p>
            <a:pPr eaLnBrk="1" hangingPunct="1">
              <a:buFont typeface="Symbol" charset="2"/>
              <a:buChar char="¨"/>
              <a:defRPr/>
            </a:pPr>
            <a:r>
              <a:rPr lang="en-US" smtClean="0"/>
              <a:t>Second Normal Form</a:t>
            </a:r>
          </a:p>
          <a:p>
            <a:pPr eaLnBrk="1" hangingPunct="1">
              <a:buFont typeface="Symbol" charset="2"/>
              <a:buChar char="¨"/>
              <a:defRPr/>
            </a:pPr>
            <a:endParaRPr lang="en-US" smtClean="0"/>
          </a:p>
          <a:p>
            <a:pPr eaLnBrk="1" hangingPunct="1">
              <a:buFont typeface="Symbol" charset="2"/>
              <a:buChar char="¨"/>
              <a:defRPr/>
            </a:pPr>
            <a:r>
              <a:rPr lang="en-US" smtClean="0"/>
              <a:t>Third Normal Form </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114</a:t>
            </a:fld>
            <a:endParaRPr lang="en-US" altLang="de-DE"/>
          </a:p>
        </p:txBody>
      </p:sp>
    </p:spTree>
    <p:extLst>
      <p:ext uri="{BB962C8B-B14F-4D97-AF65-F5344CB8AC3E}">
        <p14:creationId xmlns:p14="http://schemas.microsoft.com/office/powerpoint/2010/main" val="29927883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lang="en-US" smtClean="0"/>
              <a:t>The Data Normalization Process</a:t>
            </a:r>
          </a:p>
        </p:txBody>
      </p:sp>
      <p:sp>
        <p:nvSpPr>
          <p:cNvPr id="10854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400" smtClean="0"/>
              <a:t>Once the attributes are arranged in third normal form, the group of tables that they comprise is a well-structured relational database with no data redundancy. </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A group of tables is said to be in a particular normal form if every table in the group is in that normal form.</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The data normalization process is progressive.</a:t>
            </a:r>
          </a:p>
          <a:p>
            <a:pPr lvl="1" eaLnBrk="1" hangingPunct="1">
              <a:lnSpc>
                <a:spcPct val="90000"/>
              </a:lnSpc>
              <a:buFont typeface="Symbol" charset="2"/>
              <a:buChar char="ª"/>
              <a:defRPr/>
            </a:pPr>
            <a:r>
              <a:rPr lang="en-US" sz="2000" smtClean="0"/>
              <a:t>For example, if a group of tables is in second normal form, it is also in first normal form.</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115</a:t>
            </a:fld>
            <a:endParaRPr lang="en-US" altLang="de-DE"/>
          </a:p>
        </p:txBody>
      </p:sp>
    </p:spTree>
    <p:extLst>
      <p:ext uri="{BB962C8B-B14F-4D97-AF65-F5344CB8AC3E}">
        <p14:creationId xmlns:p14="http://schemas.microsoft.com/office/powerpoint/2010/main" val="31110219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dirty="0" smtClean="0"/>
              <a:t>General Hardware Company: </a:t>
            </a:r>
            <a:r>
              <a:rPr lang="en-US" dirty="0" err="1" smtClean="0"/>
              <a:t>Unnormalized</a:t>
            </a:r>
            <a:r>
              <a:rPr lang="en-US" dirty="0" smtClean="0"/>
              <a:t> Data</a:t>
            </a:r>
          </a:p>
        </p:txBody>
      </p:sp>
      <p:sp>
        <p:nvSpPr>
          <p:cNvPr id="74758" name="Rectangle 6"/>
          <p:cNvSpPr>
            <a:spLocks noChangeArrowheads="1"/>
          </p:cNvSpPr>
          <p:nvPr/>
        </p:nvSpPr>
        <p:spPr bwMode="black">
          <a:xfrm>
            <a:off x="533400" y="5791200"/>
            <a:ext cx="8229600" cy="720725"/>
          </a:xfrm>
          <a:prstGeom prst="rect">
            <a:avLst/>
          </a:prstGeom>
          <a:noFill/>
          <a:ln w="9525">
            <a:noFill/>
            <a:miter lim="800000"/>
            <a:headEnd/>
            <a:tailEnd/>
          </a:ln>
          <a:effectLst/>
        </p:spPr>
        <p:txBody>
          <a:bodyPr/>
          <a:lstStyle/>
          <a:p>
            <a:pPr marL="342900" marR="0" lvl="0" indent="-342900" algn="l" defTabSz="914400" rtl="0" eaLnBrk="1" fontAlgn="base" latinLnBrk="0" hangingPunct="1">
              <a:lnSpc>
                <a:spcPct val="100000"/>
              </a:lnSpc>
              <a:spcBef>
                <a:spcPct val="20000"/>
              </a:spcBef>
              <a:spcAft>
                <a:spcPct val="0"/>
              </a:spcAft>
              <a:buClr>
                <a:srgbClr val="ECFF2B"/>
              </a:buClr>
              <a:buSzPct val="80000"/>
              <a:buFont typeface="Symbol" charset="2"/>
              <a:buChar char="¨"/>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Records contain </a:t>
            </a:r>
            <a:r>
              <a:rPr kumimoji="0" lang="en-US" sz="3200" b="0" i="0" u="none" strike="noStrike" kern="1200" cap="none" spc="0" normalizeH="0" baseline="0" noProof="0" dirty="0" err="1">
                <a:ln>
                  <a:noFill/>
                </a:ln>
                <a:solidFill>
                  <a:srgbClr val="FFFFFF"/>
                </a:solidFill>
                <a:effectLst>
                  <a:outerShdw blurRad="38100" dist="38100" dir="2700000" algn="tl">
                    <a:srgbClr val="000000"/>
                  </a:outerShdw>
                </a:effectLst>
                <a:uLnTx/>
                <a:uFillTx/>
                <a:latin typeface="Arial" charset="0"/>
                <a:ea typeface="+mn-ea"/>
                <a:cs typeface="+mn-cs"/>
              </a:rPr>
              <a:t>multivalued</a:t>
            </a:r>
            <a:r>
              <a:rPr kumimoji="0" lang="en-US" sz="32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Arial" charset="0"/>
                <a:ea typeface="+mn-ea"/>
                <a:cs typeface="+mn-cs"/>
              </a:rPr>
              <a:t> attributes.</a:t>
            </a:r>
          </a:p>
        </p:txBody>
      </p:sp>
      <p:pic>
        <p:nvPicPr>
          <p:cNvPr id="34821"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7597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116</a:t>
            </a:fld>
            <a:endParaRPr lang="en-US" altLang="de-DE"/>
          </a:p>
        </p:txBody>
      </p:sp>
    </p:spTree>
    <p:extLst>
      <p:ext uri="{BB962C8B-B14F-4D97-AF65-F5344CB8AC3E}">
        <p14:creationId xmlns:p14="http://schemas.microsoft.com/office/powerpoint/2010/main" val="31134672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defRPr/>
            </a:pPr>
            <a:r>
              <a:rPr lang="en-US" smtClean="0"/>
              <a:t>General Hardware Company: First Normal Form</a:t>
            </a:r>
          </a:p>
        </p:txBody>
      </p:sp>
      <p:sp>
        <p:nvSpPr>
          <p:cNvPr id="75783" name="Rectangle 7"/>
          <p:cNvSpPr>
            <a:spLocks noGrp="1" noChangeArrowheads="1"/>
          </p:cNvSpPr>
          <p:nvPr>
            <p:ph type="body" sz="half" idx="2"/>
          </p:nvPr>
        </p:nvSpPr>
        <p:spPr>
          <a:xfrm>
            <a:off x="457200" y="2895600"/>
            <a:ext cx="8229600" cy="3124200"/>
          </a:xfrm>
        </p:spPr>
        <p:txBody>
          <a:bodyPr/>
          <a:lstStyle/>
          <a:p>
            <a:pPr eaLnBrk="1" hangingPunct="1">
              <a:buFont typeface="Symbol" charset="2"/>
              <a:buChar char="¨"/>
              <a:defRPr/>
            </a:pPr>
            <a:r>
              <a:rPr lang="en-US" sz="2400" smtClean="0"/>
              <a:t>The attributes under consideration have been listed in one table, and a primary key has been established.</a:t>
            </a:r>
          </a:p>
          <a:p>
            <a:pPr eaLnBrk="1" hangingPunct="1">
              <a:buFont typeface="Symbol" charset="2"/>
              <a:buChar char="¨"/>
              <a:defRPr/>
            </a:pPr>
            <a:endParaRPr lang="en-US" sz="2400" smtClean="0"/>
          </a:p>
          <a:p>
            <a:pPr eaLnBrk="1" hangingPunct="1">
              <a:buFont typeface="Symbol" charset="2"/>
              <a:buChar char="¨"/>
              <a:defRPr/>
            </a:pPr>
            <a:r>
              <a:rPr lang="en-US" sz="2400" smtClean="0"/>
              <a:t>The number of records has been increased so that every attribute of every record has just one value.</a:t>
            </a:r>
          </a:p>
          <a:p>
            <a:pPr eaLnBrk="1" hangingPunct="1">
              <a:buFont typeface="Symbol" charset="2"/>
              <a:buChar char="¨"/>
              <a:defRPr/>
            </a:pPr>
            <a:endParaRPr lang="en-US" sz="2400" smtClean="0"/>
          </a:p>
          <a:p>
            <a:pPr eaLnBrk="1" hangingPunct="1">
              <a:buFont typeface="Symbol" charset="2"/>
              <a:buChar char="¨"/>
              <a:defRPr/>
            </a:pPr>
            <a:r>
              <a:rPr lang="en-US" sz="2400" smtClean="0"/>
              <a:t>The multivalued attributes have been eliminated.</a:t>
            </a:r>
          </a:p>
        </p:txBody>
      </p:sp>
      <p:pic>
        <p:nvPicPr>
          <p:cNvPr id="3584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52600"/>
            <a:ext cx="84296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82B4DFB-3BAD-4D80-86EC-FAE6D0987404}" type="slidenum">
              <a:rPr lang="en-US" altLang="de-DE" smtClean="0"/>
              <a:pPr/>
              <a:t>117</a:t>
            </a:fld>
            <a:endParaRPr lang="en-US" altLang="de-DE"/>
          </a:p>
        </p:txBody>
      </p:sp>
    </p:spTree>
    <p:extLst>
      <p:ext uri="{BB962C8B-B14F-4D97-AF65-F5344CB8AC3E}">
        <p14:creationId xmlns:p14="http://schemas.microsoft.com/office/powerpoint/2010/main" val="11482008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defRPr/>
            </a:pPr>
            <a:r>
              <a:rPr lang="en-US" smtClean="0"/>
              <a:t>General Hardware Company: First Normal Form</a:t>
            </a:r>
          </a:p>
        </p:txBody>
      </p:sp>
      <p:pic>
        <p:nvPicPr>
          <p:cNvPr id="3686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3" y="1714500"/>
            <a:ext cx="84486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118</a:t>
            </a:fld>
            <a:endParaRPr lang="en-US" altLang="de-DE"/>
          </a:p>
        </p:txBody>
      </p:sp>
    </p:spTree>
    <p:extLst>
      <p:ext uri="{BB962C8B-B14F-4D97-AF65-F5344CB8AC3E}">
        <p14:creationId xmlns:p14="http://schemas.microsoft.com/office/powerpoint/2010/main" val="31380377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defRPr/>
            </a:pPr>
            <a:r>
              <a:rPr lang="en-US" smtClean="0"/>
              <a:t>General Hardware Company: First Normal Form</a:t>
            </a:r>
          </a:p>
        </p:txBody>
      </p:sp>
      <p:sp>
        <p:nvSpPr>
          <p:cNvPr id="9113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First normal form is merely a starting point in the normalization process.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First normal form contains a great deal of data redundancy.</a:t>
            </a:r>
          </a:p>
          <a:p>
            <a:pPr lvl="1" eaLnBrk="1" hangingPunct="1">
              <a:lnSpc>
                <a:spcPct val="90000"/>
              </a:lnSpc>
              <a:buFont typeface="Symbol" charset="2"/>
              <a:buChar char="ª"/>
              <a:defRPr/>
            </a:pPr>
            <a:r>
              <a:rPr lang="en-US" sz="2400" smtClean="0"/>
              <a:t>Three records involve salesperson 137, so there are three places in which his name is listed as Baker, his commission percentage is listed as 10, and so on.</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Two records involve product 19440 and this product’s name is listed twice as Hammer and its unit price is listed twice as 17.50. </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119</a:t>
            </a:fld>
            <a:endParaRPr lang="en-US" altLang="de-DE"/>
          </a:p>
        </p:txBody>
      </p:sp>
    </p:spTree>
    <p:extLst>
      <p:ext uri="{BB962C8B-B14F-4D97-AF65-F5344CB8AC3E}">
        <p14:creationId xmlns:p14="http://schemas.microsoft.com/office/powerpoint/2010/main" val="36799549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defRPr/>
            </a:pPr>
            <a:r>
              <a:rPr lang="en-US" smtClean="0"/>
              <a:t>General Hardware Company: Second Normal Form</a:t>
            </a:r>
          </a:p>
        </p:txBody>
      </p:sp>
      <p:sp>
        <p:nvSpPr>
          <p:cNvPr id="92163" name="Rectangle 3"/>
          <p:cNvSpPr>
            <a:spLocks noGrp="1" noChangeArrowheads="1"/>
          </p:cNvSpPr>
          <p:nvPr>
            <p:ph type="body" idx="1"/>
          </p:nvPr>
        </p:nvSpPr>
        <p:spPr/>
        <p:txBody>
          <a:bodyPr/>
          <a:lstStyle/>
          <a:p>
            <a:pPr eaLnBrk="1" hangingPunct="1">
              <a:buFont typeface="Symbol" charset="2"/>
              <a:buChar char="¨"/>
              <a:defRPr/>
            </a:pPr>
            <a:r>
              <a:rPr lang="en-US" smtClean="0"/>
              <a:t>No Partial Functional Dependencies</a:t>
            </a:r>
          </a:p>
          <a:p>
            <a:pPr lvl="1" eaLnBrk="1" hangingPunct="1">
              <a:buFont typeface="Symbol" charset="2"/>
              <a:buChar char="ª"/>
              <a:defRPr/>
            </a:pPr>
            <a:r>
              <a:rPr lang="en-US" smtClean="0"/>
              <a:t>Every nonkey attribute must be fully functionally dependent on the entire key of that table.</a:t>
            </a:r>
          </a:p>
          <a:p>
            <a:pPr lvl="1" eaLnBrk="1" hangingPunct="1">
              <a:buFont typeface="Symbol" charset="2"/>
              <a:buChar char="ª"/>
              <a:defRPr/>
            </a:pPr>
            <a:endParaRPr lang="en-US" smtClean="0"/>
          </a:p>
          <a:p>
            <a:pPr lvl="1" eaLnBrk="1" hangingPunct="1">
              <a:buFont typeface="Symbol" charset="2"/>
              <a:buChar char="ª"/>
              <a:defRPr/>
            </a:pPr>
            <a:r>
              <a:rPr lang="en-US" smtClean="0"/>
              <a:t>A nonkey attribute cannot depend on only part of the key.</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120</a:t>
            </a:fld>
            <a:endParaRPr lang="en-US" altLang="de-DE"/>
          </a:p>
        </p:txBody>
      </p:sp>
    </p:spTree>
    <p:extLst>
      <p:ext uri="{BB962C8B-B14F-4D97-AF65-F5344CB8AC3E}">
        <p14:creationId xmlns:p14="http://schemas.microsoft.com/office/powerpoint/2010/main" val="6245960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en-US" smtClean="0"/>
              <a:t>General Hardware Company: Second Normal Form</a:t>
            </a:r>
          </a:p>
        </p:txBody>
      </p:sp>
      <p:sp>
        <p:nvSpPr>
          <p:cNvPr id="93189" name="Rectangle 5"/>
          <p:cNvSpPr>
            <a:spLocks noGrp="1" noChangeArrowheads="1"/>
          </p:cNvSpPr>
          <p:nvPr>
            <p:ph type="body" sz="half" idx="3"/>
          </p:nvPr>
        </p:nvSpPr>
        <p:spPr>
          <a:xfrm>
            <a:off x="457200" y="4191000"/>
            <a:ext cx="8229600" cy="1939925"/>
          </a:xfrm>
        </p:spPr>
        <p:txBody>
          <a:bodyPr/>
          <a:lstStyle/>
          <a:p>
            <a:pPr eaLnBrk="1" hangingPunct="1">
              <a:lnSpc>
                <a:spcPct val="90000"/>
              </a:lnSpc>
              <a:buFont typeface="Symbol" charset="2"/>
              <a:buChar char="¨"/>
              <a:defRPr/>
            </a:pPr>
            <a:r>
              <a:rPr lang="en-US" sz="2400" dirty="0" smtClean="0"/>
              <a:t>In SALESPERSON, Salesperson Number is the sole primary key attribute. Every </a:t>
            </a:r>
            <a:r>
              <a:rPr lang="en-US" sz="2400" dirty="0" err="1" smtClean="0"/>
              <a:t>nonkey</a:t>
            </a:r>
            <a:r>
              <a:rPr lang="en-US" sz="2400" dirty="0" smtClean="0"/>
              <a:t> attribute of the table is fully defined just by Salesperson Number.</a:t>
            </a:r>
          </a:p>
          <a:p>
            <a:pPr eaLnBrk="1" hangingPunct="1">
              <a:lnSpc>
                <a:spcPct val="90000"/>
              </a:lnSpc>
              <a:buFont typeface="Symbol" charset="2"/>
              <a:buChar char="¨"/>
              <a:defRPr/>
            </a:pPr>
            <a:endParaRPr lang="en-US" sz="2400" dirty="0" smtClean="0"/>
          </a:p>
          <a:p>
            <a:pPr eaLnBrk="1" hangingPunct="1">
              <a:lnSpc>
                <a:spcPct val="90000"/>
              </a:lnSpc>
              <a:buFont typeface="Symbol" charset="2"/>
              <a:buChar char="¨"/>
              <a:defRPr/>
            </a:pPr>
            <a:r>
              <a:rPr lang="en-US" sz="2400" dirty="0" smtClean="0"/>
              <a:t>Similar logic for PRODUCT and QUANTITY tables.</a:t>
            </a:r>
          </a:p>
        </p:txBody>
      </p:sp>
      <p:pic>
        <p:nvPicPr>
          <p:cNvPr id="39941"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35806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819400"/>
            <a:ext cx="3533775"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819400"/>
            <a:ext cx="37719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013A710-7E9C-4514-A62C-36398ADB11E1}" type="slidenum">
              <a:rPr lang="en-US" altLang="de-DE" smtClean="0"/>
              <a:pPr/>
              <a:t>121</a:t>
            </a:fld>
            <a:endParaRPr lang="en-US" altLang="de-DE"/>
          </a:p>
        </p:txBody>
      </p:sp>
    </p:spTree>
    <p:extLst>
      <p:ext uri="{BB962C8B-B14F-4D97-AF65-F5344CB8AC3E}">
        <p14:creationId xmlns:p14="http://schemas.microsoft.com/office/powerpoint/2010/main" val="41555713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sz="quarter"/>
          </p:nvPr>
        </p:nvSpPr>
        <p:spPr/>
        <p:txBody>
          <a:bodyPr/>
          <a:lstStyle/>
          <a:p>
            <a:pPr eaLnBrk="1" hangingPunct="1">
              <a:defRPr/>
            </a:pPr>
            <a:r>
              <a:rPr lang="en-US" smtClean="0"/>
              <a:t>General Hardware Company: Second Normal Form</a:t>
            </a:r>
          </a:p>
        </p:txBody>
      </p:sp>
      <p:pic>
        <p:nvPicPr>
          <p:cNvPr id="4096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600200"/>
            <a:ext cx="57515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657600"/>
            <a:ext cx="3662363"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5" y="1600200"/>
            <a:ext cx="30194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6523D2C-2307-4A1B-8DB4-2CACD0EDD4D5}" type="slidenum">
              <a:rPr lang="en-US" altLang="de-DE" smtClean="0"/>
              <a:pPr/>
              <a:t>122</a:t>
            </a:fld>
            <a:endParaRPr lang="en-US" altLang="de-DE"/>
          </a:p>
        </p:txBody>
      </p:sp>
    </p:spTree>
    <p:extLst>
      <p:ext uri="{BB962C8B-B14F-4D97-AF65-F5344CB8AC3E}">
        <p14:creationId xmlns:p14="http://schemas.microsoft.com/office/powerpoint/2010/main" val="32601869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en-US" smtClean="0"/>
              <a:t>General Hardware Company: Third Normal Form</a:t>
            </a:r>
          </a:p>
        </p:txBody>
      </p:sp>
      <p:sp>
        <p:nvSpPr>
          <p:cNvPr id="95235" name="Rectangle 3"/>
          <p:cNvSpPr>
            <a:spLocks noGrp="1" noChangeArrowheads="1"/>
          </p:cNvSpPr>
          <p:nvPr>
            <p:ph type="body" idx="1"/>
          </p:nvPr>
        </p:nvSpPr>
        <p:spPr/>
        <p:txBody>
          <a:bodyPr/>
          <a:lstStyle/>
          <a:p>
            <a:pPr eaLnBrk="1" hangingPunct="1">
              <a:buFont typeface="Symbol" charset="2"/>
              <a:buChar char="¨"/>
              <a:defRPr/>
            </a:pPr>
            <a:r>
              <a:rPr lang="en-US" smtClean="0"/>
              <a:t>Does not allow transitive dependencies in which one nonkey attribute is functionally dependent on another.</a:t>
            </a:r>
          </a:p>
          <a:p>
            <a:pPr eaLnBrk="1" hangingPunct="1">
              <a:buFont typeface="Symbol" charset="2"/>
              <a:buChar char="¨"/>
              <a:defRPr/>
            </a:pPr>
            <a:endParaRPr lang="en-US" smtClean="0"/>
          </a:p>
          <a:p>
            <a:pPr eaLnBrk="1" hangingPunct="1">
              <a:buFont typeface="Symbol" charset="2"/>
              <a:buChar char="¨"/>
              <a:defRPr/>
            </a:pPr>
            <a:r>
              <a:rPr lang="en-US" smtClean="0"/>
              <a:t>Nonkey attributes are not allowed to define other nonkey attributes.</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123</a:t>
            </a:fld>
            <a:endParaRPr lang="en-US" altLang="de-DE"/>
          </a:p>
        </p:txBody>
      </p:sp>
    </p:spTree>
    <p:extLst>
      <p:ext uri="{BB962C8B-B14F-4D97-AF65-F5344CB8AC3E}">
        <p14:creationId xmlns:p14="http://schemas.microsoft.com/office/powerpoint/2010/main" val="39041762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26"/>
          <p:cNvSpPr>
            <a:spLocks noGrp="1" noChangeArrowheads="1"/>
          </p:cNvSpPr>
          <p:nvPr>
            <p:ph type="title" sz="quarter"/>
          </p:nvPr>
        </p:nvSpPr>
        <p:spPr/>
        <p:txBody>
          <a:bodyPr/>
          <a:lstStyle/>
          <a:p>
            <a:pPr eaLnBrk="1" hangingPunct="1">
              <a:defRPr/>
            </a:pPr>
            <a:r>
              <a:rPr lang="en-US" smtClean="0"/>
              <a:t>General Hardware Company: Third Normal Form</a:t>
            </a:r>
          </a:p>
        </p:txBody>
      </p:sp>
      <p:pic>
        <p:nvPicPr>
          <p:cNvPr id="43012" name="Picture 1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736282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10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971800"/>
            <a:ext cx="37719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10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495800"/>
            <a:ext cx="41433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10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971800"/>
            <a:ext cx="295275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6523D2C-2307-4A1B-8DB4-2CACD0EDD4D5}" type="slidenum">
              <a:rPr lang="en-US" altLang="de-DE" smtClean="0"/>
              <a:pPr/>
              <a:t>124</a:t>
            </a:fld>
            <a:endParaRPr lang="en-US" altLang="de-DE"/>
          </a:p>
        </p:txBody>
      </p:sp>
    </p:spTree>
    <p:extLst>
      <p:ext uri="{BB962C8B-B14F-4D97-AF65-F5344CB8AC3E}">
        <p14:creationId xmlns:p14="http://schemas.microsoft.com/office/powerpoint/2010/main" val="14580404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sz="quarter"/>
          </p:nvPr>
        </p:nvSpPr>
        <p:spPr/>
        <p:txBody>
          <a:bodyPr/>
          <a:lstStyle/>
          <a:p>
            <a:pPr eaLnBrk="1" hangingPunct="1">
              <a:defRPr/>
            </a:pPr>
            <a:r>
              <a:rPr lang="en-US" smtClean="0"/>
              <a:t>General Hardware Company: Third Normal Form</a:t>
            </a:r>
          </a:p>
        </p:txBody>
      </p:sp>
      <p:pic>
        <p:nvPicPr>
          <p:cNvPr id="4403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54371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733800"/>
            <a:ext cx="27432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733800"/>
            <a:ext cx="2247900"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1752600"/>
            <a:ext cx="30194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6523D2C-2307-4A1B-8DB4-2CACD0EDD4D5}" type="slidenum">
              <a:rPr lang="en-US" altLang="de-DE" smtClean="0"/>
              <a:pPr/>
              <a:t>125</a:t>
            </a:fld>
            <a:endParaRPr lang="en-US" altLang="de-DE"/>
          </a:p>
        </p:txBody>
      </p:sp>
    </p:spTree>
    <p:extLst>
      <p:ext uri="{BB962C8B-B14F-4D97-AF65-F5344CB8AC3E}">
        <p14:creationId xmlns:p14="http://schemas.microsoft.com/office/powerpoint/2010/main" val="16682104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n-US" smtClean="0"/>
              <a:t>General Hardware Company: Third Normal Form</a:t>
            </a:r>
          </a:p>
        </p:txBody>
      </p:sp>
      <p:sp>
        <p:nvSpPr>
          <p:cNvPr id="99331"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Important points about the third normal form structure are:</a:t>
            </a:r>
          </a:p>
          <a:p>
            <a:pPr eaLnBrk="1" hangingPunct="1">
              <a:lnSpc>
                <a:spcPct val="90000"/>
              </a:lnSpc>
              <a:buFont typeface="Symbol" charset="2"/>
              <a:buChar char="¨"/>
              <a:defRPr/>
            </a:pPr>
            <a:endParaRPr lang="en-US" sz="2800" smtClean="0"/>
          </a:p>
          <a:p>
            <a:pPr lvl="1" eaLnBrk="1" hangingPunct="1">
              <a:lnSpc>
                <a:spcPct val="90000"/>
              </a:lnSpc>
              <a:buFont typeface="Symbol" charset="2"/>
              <a:buChar char="ª"/>
              <a:defRPr/>
            </a:pPr>
            <a:r>
              <a:rPr lang="en-US" sz="2400" smtClean="0"/>
              <a:t> It is completely free of data redundancy.</a:t>
            </a:r>
          </a:p>
          <a:p>
            <a:pPr lvl="1" eaLnBrk="1" hangingPunct="1">
              <a:lnSpc>
                <a:spcPct val="90000"/>
              </a:lnSpc>
              <a:buFont typeface="Symbol" charset="2"/>
              <a:buChar char="ª"/>
              <a:defRPr/>
            </a:pPr>
            <a:endParaRPr lang="en-US" sz="2400" smtClean="0"/>
          </a:p>
          <a:p>
            <a:pPr lvl="1" eaLnBrk="1" hangingPunct="1">
              <a:lnSpc>
                <a:spcPct val="90000"/>
              </a:lnSpc>
              <a:buFont typeface="Symbol" charset="2"/>
              <a:buChar char="ª"/>
              <a:defRPr/>
            </a:pPr>
            <a:r>
              <a:rPr lang="en-US" sz="2400" smtClean="0"/>
              <a:t>All foreign keys appear where needed to logically tie together related tables.</a:t>
            </a:r>
            <a:br>
              <a:rPr lang="en-US" sz="2400" smtClean="0"/>
            </a:br>
            <a:endParaRPr lang="en-US" sz="2400" smtClean="0"/>
          </a:p>
          <a:p>
            <a:pPr lvl="1" eaLnBrk="1" hangingPunct="1">
              <a:lnSpc>
                <a:spcPct val="90000"/>
              </a:lnSpc>
              <a:buFont typeface="Symbol" charset="2"/>
              <a:buChar char="ª"/>
              <a:defRPr/>
            </a:pPr>
            <a:r>
              <a:rPr lang="en-US" sz="2400" smtClean="0"/>
              <a:t>It is the same structure that would have been derived from a properly drawn entity-relationship diagram of the same business environment.</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126</a:t>
            </a:fld>
            <a:endParaRPr lang="en-US" altLang="de-DE"/>
          </a:p>
        </p:txBody>
      </p:sp>
    </p:spTree>
    <p:extLst>
      <p:ext uri="{BB962C8B-B14F-4D97-AF65-F5344CB8AC3E}">
        <p14:creationId xmlns:p14="http://schemas.microsoft.com/office/powerpoint/2010/main" val="667540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smtClean="0"/>
              <a:t>Candidate Keys as Determinants</a:t>
            </a:r>
          </a:p>
        </p:txBody>
      </p:sp>
      <p:sp>
        <p:nvSpPr>
          <p:cNvPr id="100356" name="Rectangle 4"/>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There is one exception to the rule that in third normal form, nonkey attributes are not allowed to define other nonkey attributes.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The rule does not hold if the defining nonkey attribute is a candidate key of the table.</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Candidate keys in a relation may define other nonkey attributes without violating third normal form.</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127</a:t>
            </a:fld>
            <a:endParaRPr lang="en-US" altLang="de-DE"/>
          </a:p>
        </p:txBody>
      </p:sp>
    </p:spTree>
    <p:extLst>
      <p:ext uri="{BB962C8B-B14F-4D97-AF65-F5344CB8AC3E}">
        <p14:creationId xmlns:p14="http://schemas.microsoft.com/office/powerpoint/2010/main" val="32138767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en-US" smtClean="0"/>
              <a:t>General Hardware Company: Functional Dependencies</a:t>
            </a:r>
          </a:p>
        </p:txBody>
      </p:sp>
      <p:pic>
        <p:nvPicPr>
          <p:cNvPr id="4710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697388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66ADDDE5-2DCF-4873-8A1E-6C325BBDDF60}" type="slidenum">
              <a:rPr lang="en-US" altLang="de-DE" smtClean="0"/>
              <a:pPr/>
              <a:t>128</a:t>
            </a:fld>
            <a:endParaRPr lang="en-US" altLang="de-DE"/>
          </a:p>
        </p:txBody>
      </p:sp>
    </p:spTree>
    <p:extLst>
      <p:ext uri="{BB962C8B-B14F-4D97-AF65-F5344CB8AC3E}">
        <p14:creationId xmlns:p14="http://schemas.microsoft.com/office/powerpoint/2010/main" val="41025048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sz="quarter"/>
          </p:nvPr>
        </p:nvSpPr>
        <p:spPr/>
        <p:txBody>
          <a:bodyPr/>
          <a:lstStyle/>
          <a:p>
            <a:pPr eaLnBrk="1" hangingPunct="1">
              <a:defRPr/>
            </a:pPr>
            <a:r>
              <a:rPr lang="en-US" smtClean="0"/>
              <a:t>General Hardware Company: First Normal Form</a:t>
            </a:r>
          </a:p>
        </p:txBody>
      </p:sp>
      <p:pic>
        <p:nvPicPr>
          <p:cNvPr id="4813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124200"/>
            <a:ext cx="84439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191000"/>
            <a:ext cx="4419600"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2038350"/>
            <a:ext cx="89058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A6523D2C-2307-4A1B-8DB4-2CACD0EDD4D5}" type="slidenum">
              <a:rPr lang="en-US" altLang="de-DE" smtClean="0"/>
              <a:pPr/>
              <a:t>129</a:t>
            </a:fld>
            <a:endParaRPr lang="en-US" altLang="de-DE"/>
          </a:p>
        </p:txBody>
      </p:sp>
    </p:spTree>
    <p:extLst>
      <p:ext uri="{BB962C8B-B14F-4D97-AF65-F5344CB8AC3E}">
        <p14:creationId xmlns:p14="http://schemas.microsoft.com/office/powerpoint/2010/main" val="2542581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smtClean="0"/>
              <a:t>Good Reading Bookstores: Functional Dependencies</a:t>
            </a:r>
          </a:p>
        </p:txBody>
      </p:sp>
      <p:pic>
        <p:nvPicPr>
          <p:cNvPr id="4915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24000"/>
            <a:ext cx="53244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130</a:t>
            </a:fld>
            <a:endParaRPr lang="en-US" altLang="de-DE"/>
          </a:p>
        </p:txBody>
      </p:sp>
    </p:spTree>
    <p:extLst>
      <p:ext uri="{BB962C8B-B14F-4D97-AF65-F5344CB8AC3E}">
        <p14:creationId xmlns:p14="http://schemas.microsoft.com/office/powerpoint/2010/main" val="266007709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r>
              <a:rPr lang="en-US" smtClean="0"/>
              <a:t>World Music Association: Functional Dependencies</a:t>
            </a:r>
          </a:p>
        </p:txBody>
      </p:sp>
      <p:pic>
        <p:nvPicPr>
          <p:cNvPr id="5018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76400"/>
            <a:ext cx="739140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131</a:t>
            </a:fld>
            <a:endParaRPr lang="en-US" altLang="de-DE"/>
          </a:p>
        </p:txBody>
      </p:sp>
    </p:spTree>
    <p:extLst>
      <p:ext uri="{BB962C8B-B14F-4D97-AF65-F5344CB8AC3E}">
        <p14:creationId xmlns:p14="http://schemas.microsoft.com/office/powerpoint/2010/main" val="180133935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defRPr/>
            </a:pPr>
            <a:r>
              <a:rPr lang="en-US" smtClean="0"/>
              <a:t>Lucky Rent-A-Car:</a:t>
            </a:r>
            <a:br>
              <a:rPr lang="en-US" smtClean="0"/>
            </a:br>
            <a:r>
              <a:rPr lang="en-US" smtClean="0"/>
              <a:t>Functional Dependencies</a:t>
            </a:r>
          </a:p>
        </p:txBody>
      </p:sp>
      <p:pic>
        <p:nvPicPr>
          <p:cNvPr id="5120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00200"/>
            <a:ext cx="7086600"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132</a:t>
            </a:fld>
            <a:endParaRPr lang="en-US" altLang="de-DE"/>
          </a:p>
        </p:txBody>
      </p:sp>
    </p:spTree>
    <p:extLst>
      <p:ext uri="{BB962C8B-B14F-4D97-AF65-F5344CB8AC3E}">
        <p14:creationId xmlns:p14="http://schemas.microsoft.com/office/powerpoint/2010/main" val="39221253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en-US" smtClean="0"/>
              <a:t>Data Normalization Check</a:t>
            </a:r>
          </a:p>
        </p:txBody>
      </p:sp>
      <p:sp>
        <p:nvSpPr>
          <p:cNvPr id="107523" name="Rectangle 3"/>
          <p:cNvSpPr>
            <a:spLocks noGrp="1" noChangeArrowheads="1"/>
          </p:cNvSpPr>
          <p:nvPr>
            <p:ph type="body" idx="1"/>
          </p:nvPr>
        </p:nvSpPr>
        <p:spPr/>
        <p:txBody>
          <a:bodyPr/>
          <a:lstStyle/>
          <a:p>
            <a:pPr eaLnBrk="1" hangingPunct="1">
              <a:buFont typeface="Symbol" charset="2"/>
              <a:buChar char="¨"/>
              <a:defRPr/>
            </a:pPr>
            <a:r>
              <a:rPr lang="en-US" dirty="0" smtClean="0"/>
              <a:t>The basic idea in checking the structural worthiness of relational tables, created through E-R diagram conversion, with the data normalization rules is to:</a:t>
            </a:r>
          </a:p>
          <a:p>
            <a:pPr lvl="1" eaLnBrk="1" hangingPunct="1">
              <a:buFont typeface="Symbol" charset="2"/>
              <a:buChar char="ª"/>
              <a:defRPr/>
            </a:pPr>
            <a:r>
              <a:rPr lang="en-US" dirty="0" smtClean="0"/>
              <a:t>Check to see if there are any partial functional dependencies. </a:t>
            </a:r>
          </a:p>
          <a:p>
            <a:pPr lvl="1" eaLnBrk="1" hangingPunct="1">
              <a:buFont typeface="Symbol" charset="2"/>
              <a:buChar char="ª"/>
              <a:defRPr/>
            </a:pPr>
            <a:endParaRPr lang="en-US" dirty="0" smtClean="0"/>
          </a:p>
          <a:p>
            <a:pPr lvl="1" eaLnBrk="1" hangingPunct="1">
              <a:buFont typeface="Symbol" charset="2"/>
              <a:buChar char="ª"/>
              <a:defRPr/>
            </a:pPr>
            <a:r>
              <a:rPr lang="en-US" dirty="0" smtClean="0"/>
              <a:t>Check to see if there are any transitive dependencies.</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133</a:t>
            </a:fld>
            <a:endParaRPr lang="en-US" altLang="de-DE"/>
          </a:p>
        </p:txBody>
      </p:sp>
    </p:spTree>
    <p:extLst>
      <p:ext uri="{BB962C8B-B14F-4D97-AF65-F5344CB8AC3E}">
        <p14:creationId xmlns:p14="http://schemas.microsoft.com/office/powerpoint/2010/main" val="17859937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ChangeArrowheads="1"/>
          </p:cNvSpPr>
          <p:nvPr/>
        </p:nvSpPr>
        <p:spPr bwMode="auto">
          <a:xfrm>
            <a:off x="609600" y="1600200"/>
            <a:ext cx="8001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CREATE   TABLE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(SPNUM		CHAR(3)  PRIMARY  KEY,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SPNAME		CHAR(12)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COMMPERCT	DECIMAL(3,0)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YEARHIRE		CHAR(4)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OFFNUM		CHAR(3) );</a:t>
            </a:r>
          </a:p>
        </p:txBody>
      </p:sp>
      <p:sp>
        <p:nvSpPr>
          <p:cNvPr id="7" name="Rectangle 2"/>
          <p:cNvSpPr txBox="1">
            <a:spLocks noChangeArrowheads="1"/>
          </p:cNvSpPr>
          <p:nvPr/>
        </p:nvSpPr>
        <p:spPr bwMode="black">
          <a:xfrm>
            <a:off x="685800" y="4191000"/>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Dropping a Table with SQL</a:t>
            </a:r>
          </a:p>
        </p:txBody>
      </p:sp>
      <p:sp>
        <p:nvSpPr>
          <p:cNvPr id="9" name="Rectangle 2"/>
          <p:cNvSpPr txBox="1">
            <a:spLocks noChangeArrowheads="1"/>
          </p:cNvSpPr>
          <p:nvPr/>
        </p:nvSpPr>
        <p:spPr bwMode="black">
          <a:xfrm>
            <a:off x="762000" y="582613"/>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Creating a Table with SQL</a:t>
            </a:r>
          </a:p>
        </p:txBody>
      </p:sp>
      <p:sp>
        <p:nvSpPr>
          <p:cNvPr id="53254" name="Rectangle 9"/>
          <p:cNvSpPr>
            <a:spLocks noChangeArrowheads="1"/>
          </p:cNvSpPr>
          <p:nvPr/>
        </p:nvSpPr>
        <p:spPr bwMode="auto">
          <a:xfrm>
            <a:off x="990600" y="5257800"/>
            <a:ext cx="556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DROP  TABLE  SALESPERSON;</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134</a:t>
            </a:fld>
            <a:endParaRPr lang="en-US" altLang="de-DE"/>
          </a:p>
        </p:txBody>
      </p:sp>
    </p:spTree>
    <p:extLst>
      <p:ext uri="{BB962C8B-B14F-4D97-AF65-F5344CB8AC3E}">
        <p14:creationId xmlns:p14="http://schemas.microsoft.com/office/powerpoint/2010/main" val="108306077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5"/>
          <p:cNvSpPr>
            <a:spLocks noChangeArrowheads="1"/>
          </p:cNvSpPr>
          <p:nvPr/>
        </p:nvSpPr>
        <p:spPr bwMode="auto">
          <a:xfrm>
            <a:off x="609600" y="1600200"/>
            <a:ext cx="8001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CREATE   VIEW  EMPLOYEE AS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SELECT SPNUM, SPNAME, YEARHIRE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	FROM SLAESPERSON;</a:t>
            </a:r>
          </a:p>
        </p:txBody>
      </p:sp>
      <p:sp>
        <p:nvSpPr>
          <p:cNvPr id="7" name="Rectangle 2"/>
          <p:cNvSpPr txBox="1">
            <a:spLocks noChangeArrowheads="1"/>
          </p:cNvSpPr>
          <p:nvPr/>
        </p:nvSpPr>
        <p:spPr bwMode="black">
          <a:xfrm>
            <a:off x="685800" y="4191000"/>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Dropping a View with SQL</a:t>
            </a:r>
          </a:p>
        </p:txBody>
      </p:sp>
      <p:sp>
        <p:nvSpPr>
          <p:cNvPr id="9" name="Rectangle 2"/>
          <p:cNvSpPr txBox="1">
            <a:spLocks noChangeArrowheads="1"/>
          </p:cNvSpPr>
          <p:nvPr/>
        </p:nvSpPr>
        <p:spPr bwMode="black">
          <a:xfrm>
            <a:off x="762000" y="582613"/>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Creating a View with SQL</a:t>
            </a:r>
          </a:p>
        </p:txBody>
      </p:sp>
      <p:sp>
        <p:nvSpPr>
          <p:cNvPr id="54278" name="Rectangle 9"/>
          <p:cNvSpPr>
            <a:spLocks noChangeArrowheads="1"/>
          </p:cNvSpPr>
          <p:nvPr/>
        </p:nvSpPr>
        <p:spPr bwMode="auto">
          <a:xfrm>
            <a:off x="990600" y="5257800"/>
            <a:ext cx="556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DROP VIEW  EMPLOYEE ;</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135</a:t>
            </a:fld>
            <a:endParaRPr lang="en-US" altLang="de-DE"/>
          </a:p>
        </p:txBody>
      </p:sp>
    </p:spTree>
    <p:extLst>
      <p:ext uri="{BB962C8B-B14F-4D97-AF65-F5344CB8AC3E}">
        <p14:creationId xmlns:p14="http://schemas.microsoft.com/office/powerpoint/2010/main" val="13465566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ChangeArrowheads="1"/>
          </p:cNvSpPr>
          <p:nvPr/>
        </p:nvSpPr>
        <p:spPr bwMode="auto">
          <a:xfrm>
            <a:off x="533400" y="1905000"/>
            <a:ext cx="441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UPDATE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SET  COMMPERCT = 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WHERE  SPNUM = ‘204’;</a:t>
            </a:r>
          </a:p>
        </p:txBody>
      </p:sp>
      <p:sp>
        <p:nvSpPr>
          <p:cNvPr id="9" name="Rectangle 2"/>
          <p:cNvSpPr txBox="1">
            <a:spLocks noChangeArrowheads="1"/>
          </p:cNvSpPr>
          <p:nvPr/>
        </p:nvSpPr>
        <p:spPr bwMode="black">
          <a:xfrm>
            <a:off x="762000" y="582613"/>
            <a:ext cx="8229600" cy="1139825"/>
          </a:xfrm>
          <a:prstGeom prst="rect">
            <a:avLst/>
          </a:prstGeom>
          <a:noFill/>
          <a:ln w="9525">
            <a:noFill/>
            <a:miter lim="800000"/>
            <a:headEnd/>
            <a:tailEnd/>
          </a:ln>
          <a:effectLst/>
        </p:spPr>
        <p:txBody>
          <a:bodyPr anchor="ctr" anchorCtr="1"/>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CCECFF"/>
                </a:solidFill>
                <a:effectLst>
                  <a:outerShdw blurRad="38100" dist="38100" dir="2700000" algn="tl">
                    <a:srgbClr val="000000"/>
                  </a:outerShdw>
                </a:effectLst>
                <a:uLnTx/>
                <a:uFillTx/>
                <a:latin typeface="Arial"/>
                <a:ea typeface="+mn-ea"/>
                <a:cs typeface="+mn-cs"/>
              </a:rPr>
              <a:t>The SQL Update, Insert, and Delete Commands</a:t>
            </a:r>
          </a:p>
        </p:txBody>
      </p:sp>
      <p:sp>
        <p:nvSpPr>
          <p:cNvPr id="55301" name="Rectangle 7"/>
          <p:cNvSpPr>
            <a:spLocks noChangeArrowheads="1"/>
          </p:cNvSpPr>
          <p:nvPr/>
        </p:nvSpPr>
        <p:spPr bwMode="auto">
          <a:xfrm>
            <a:off x="533400" y="3505200"/>
            <a:ext cx="5181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INSERT  INTO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VALUES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(‘489’, ‘Quinlan’, 15, ‘2011’, ‘59’);</a:t>
            </a:r>
          </a:p>
        </p:txBody>
      </p:sp>
      <p:sp>
        <p:nvSpPr>
          <p:cNvPr id="55302" name="Rectangle 10"/>
          <p:cNvSpPr>
            <a:spLocks noChangeArrowheads="1"/>
          </p:cNvSpPr>
          <p:nvPr/>
        </p:nvSpPr>
        <p:spPr bwMode="auto">
          <a:xfrm>
            <a:off x="533400" y="5334000"/>
            <a:ext cx="4953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DELETE  FROM  SALESPERSON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2400" b="0" i="0" u="none" strike="noStrike" kern="1200" cap="none" spc="0" normalizeH="0" baseline="0" noProof="0" smtClean="0">
                <a:ln>
                  <a:noFill/>
                </a:ln>
                <a:solidFill>
                  <a:srgbClr val="FFFFFF"/>
                </a:solidFill>
                <a:effectLst/>
                <a:uLnTx/>
                <a:uFillTx/>
                <a:latin typeface="Times" panose="02020603050405020304" pitchFamily="18" charset="0"/>
                <a:ea typeface="+mn-ea"/>
                <a:cs typeface="+mn-cs"/>
              </a:rPr>
              <a:t>WHERE  SPNUM = ‘186’;</a:t>
            </a:r>
          </a:p>
        </p:txBody>
      </p:sp>
      <p:sp>
        <p:nvSpPr>
          <p:cNvPr id="2" name="Foliennummernplatzhalter 1"/>
          <p:cNvSpPr>
            <a:spLocks noGrp="1"/>
          </p:cNvSpPr>
          <p:nvPr>
            <p:ph type="sldNum" sz="quarter" idx="12"/>
          </p:nvPr>
        </p:nvSpPr>
        <p:spPr/>
        <p:txBody>
          <a:bodyPr/>
          <a:lstStyle/>
          <a:p>
            <a:r>
              <a:rPr lang="en-US" altLang="de-DE" smtClean="0"/>
              <a:t>7-</a:t>
            </a:r>
            <a:fld id="{E707DE88-3FAF-4000-A090-62BE2749624B}" type="slidenum">
              <a:rPr lang="en-US" altLang="de-DE" smtClean="0"/>
              <a:pPr/>
              <a:t>136</a:t>
            </a:fld>
            <a:endParaRPr lang="en-US" altLang="de-DE"/>
          </a:p>
        </p:txBody>
      </p:sp>
    </p:spTree>
    <p:extLst>
      <p:ext uri="{BB962C8B-B14F-4D97-AF65-F5344CB8AC3E}">
        <p14:creationId xmlns:p14="http://schemas.microsoft.com/office/powerpoint/2010/main" val="10728784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0" y="2438400"/>
            <a:ext cx="9143999" cy="1371600"/>
          </a:xfrm>
        </p:spPr>
        <p:txBody>
          <a:bodyPr anchor="t" anchorCtr="0">
            <a:normAutofit/>
          </a:bodyPr>
          <a:lstStyle/>
          <a:p>
            <a:pPr marL="0" indent="0" algn="ctr">
              <a:spcBef>
                <a:spcPts val="0"/>
              </a:spcBef>
              <a:spcAft>
                <a:spcPts val="600"/>
              </a:spcAft>
              <a:buNone/>
            </a:pPr>
            <a:r>
              <a:rPr lang="de-DE" sz="3200" dirty="0" err="1" smtClean="0"/>
              <a:t>Physical</a:t>
            </a:r>
            <a:r>
              <a:rPr lang="de-DE" sz="3200" dirty="0" smtClean="0"/>
              <a:t> DB Design, Files, </a:t>
            </a:r>
            <a:r>
              <a:rPr lang="de-DE" sz="3200" dirty="0" err="1" smtClean="0"/>
              <a:t>Hashes</a:t>
            </a:r>
            <a:r>
              <a:rPr lang="de-DE" sz="3200" dirty="0" smtClean="0"/>
              <a:t>, </a:t>
            </a:r>
            <a:r>
              <a:rPr lang="de-DE" sz="3200" dirty="0" err="1" smtClean="0"/>
              <a:t>Indexing</a:t>
            </a:r>
            <a:endParaRPr lang="de-DE" sz="3200" dirty="0"/>
          </a:p>
          <a:p>
            <a:pPr marL="0" indent="0">
              <a:spcAft>
                <a:spcPts val="600"/>
              </a:spcAft>
              <a:buNone/>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marL="0" indent="0">
              <a:spcAft>
                <a:spcPts val="600"/>
              </a:spcAft>
              <a:buNone/>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137</a:t>
            </a:fld>
            <a:endParaRPr lang="en-US" dirty="0"/>
          </a:p>
        </p:txBody>
      </p:sp>
    </p:spTree>
    <p:extLst>
      <p:ext uri="{BB962C8B-B14F-4D97-AF65-F5344CB8AC3E}">
        <p14:creationId xmlns:p14="http://schemas.microsoft.com/office/powerpoint/2010/main" val="13091985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138</a:t>
            </a:fld>
            <a:endParaRPr lang="en-US" dirty="0"/>
          </a:p>
        </p:txBody>
      </p:sp>
      <p:sp>
        <p:nvSpPr>
          <p:cNvPr id="6" name="Content Placeholder 2"/>
          <p:cNvSpPr>
            <a:spLocks noGrp="1"/>
          </p:cNvSpPr>
          <p:nvPr>
            <p:ph idx="1"/>
          </p:nvPr>
        </p:nvSpPr>
        <p:spPr>
          <a:xfrm>
            <a:off x="381000" y="1752600"/>
            <a:ext cx="8229600" cy="4389120"/>
          </a:xfrm>
        </p:spPr>
        <p:txBody>
          <a:bodyPr/>
          <a:lstStyle/>
          <a:p>
            <a:pPr>
              <a:spcAft>
                <a:spcPts val="0"/>
              </a:spcAft>
            </a:pPr>
            <a:r>
              <a:rPr lang="en-US" sz="2800" dirty="0" err="1"/>
              <a:t>Ramez</a:t>
            </a:r>
            <a:r>
              <a:rPr lang="en-US" sz="2800" dirty="0"/>
              <a:t> </a:t>
            </a:r>
            <a:r>
              <a:rPr lang="en-US" sz="2800" dirty="0" err="1"/>
              <a:t>Elmasri</a:t>
            </a:r>
            <a:r>
              <a:rPr lang="en-US" sz="2800" dirty="0"/>
              <a:t>, </a:t>
            </a:r>
            <a:r>
              <a:rPr lang="en-US" sz="2800" dirty="0" err="1"/>
              <a:t>Shamkant</a:t>
            </a:r>
            <a:r>
              <a:rPr lang="en-US" sz="2800" dirty="0"/>
              <a:t> </a:t>
            </a:r>
            <a:r>
              <a:rPr lang="en-US" sz="2800" dirty="0" err="1"/>
              <a:t>Navathe</a:t>
            </a:r>
            <a:r>
              <a:rPr lang="en-US" sz="2800" dirty="0"/>
              <a:t>; “Fundamentals of Database Systems”, 6</a:t>
            </a:r>
            <a:r>
              <a:rPr lang="en-US" sz="2800" baseline="30000" dirty="0"/>
              <a:t>th</a:t>
            </a:r>
            <a:r>
              <a:rPr lang="en-US" sz="2800" dirty="0"/>
              <a:t> Ed., Pearson, </a:t>
            </a:r>
            <a:r>
              <a:rPr lang="en-US" sz="2800" dirty="0" smtClean="0"/>
              <a:t>2014</a:t>
            </a:r>
          </a:p>
          <a:p>
            <a:pPr>
              <a:spcAft>
                <a:spcPts val="0"/>
              </a:spcAft>
            </a:pPr>
            <a:r>
              <a:rPr lang="en-US" sz="2800" dirty="0"/>
              <a:t>Mark L. </a:t>
            </a:r>
            <a:r>
              <a:rPr lang="en-US" sz="2800" dirty="0" err="1"/>
              <a:t>Gillenson</a:t>
            </a:r>
            <a:r>
              <a:rPr lang="en-US" sz="2800" dirty="0"/>
              <a:t>; “Fundamentals of Database Management Systems”, 2nd  Ed., John Wiley, </a:t>
            </a:r>
            <a:r>
              <a:rPr lang="en-US" sz="2800" dirty="0" smtClean="0"/>
              <a:t>2012</a:t>
            </a:r>
            <a:endParaRPr lang="en-US" sz="2800" dirty="0"/>
          </a:p>
          <a:p>
            <a:pPr>
              <a:spcAft>
                <a:spcPts val="0"/>
              </a:spcAft>
            </a:pPr>
            <a:r>
              <a:rPr lang="en-US" sz="2800" dirty="0" err="1"/>
              <a:t>Universität</a:t>
            </a:r>
            <a:r>
              <a:rPr lang="en-US" sz="2800" dirty="0"/>
              <a:t> Hamburg, </a:t>
            </a:r>
            <a:r>
              <a:rPr lang="en-US" sz="2800" dirty="0" err="1"/>
              <a:t>Fachbereich</a:t>
            </a:r>
            <a:r>
              <a:rPr lang="en-US" sz="2800" dirty="0"/>
              <a:t> </a:t>
            </a:r>
            <a:r>
              <a:rPr lang="en-US" sz="2800" dirty="0" err="1"/>
              <a:t>Informatik</a:t>
            </a:r>
            <a:r>
              <a:rPr lang="en-US" sz="2800" dirty="0"/>
              <a:t>, </a:t>
            </a:r>
            <a:r>
              <a:rPr lang="en-US" sz="2800" dirty="0" err="1"/>
              <a:t>Einführung</a:t>
            </a:r>
            <a:r>
              <a:rPr lang="en-US" sz="2800" dirty="0"/>
              <a:t> in </a:t>
            </a:r>
            <a:r>
              <a:rPr lang="en-US" sz="2800" dirty="0" err="1"/>
              <a:t>Datenbanksysteme</a:t>
            </a:r>
            <a:r>
              <a:rPr lang="en-US" sz="2800" dirty="0"/>
              <a:t>, Lecture Notes, 1999</a:t>
            </a:r>
          </a:p>
          <a:p>
            <a:pPr>
              <a:spcAft>
                <a:spcPts val="0"/>
              </a:spcAft>
            </a:pPr>
            <a:endParaRPr lang="en-US" sz="2800" dirty="0" smtClean="0"/>
          </a:p>
          <a:p>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Ripple">
  <a:themeElements>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a:defRPr>
        </a:defPPr>
      </a:lstStyle>
    </a:lnDef>
  </a:objectDefaults>
  <a:extraClrSchemeLst>
    <a:extraClrScheme>
      <a:clrScheme name="Ripple 1">
        <a:dk1>
          <a:srgbClr val="2B2B85"/>
        </a:dk1>
        <a:lt1>
          <a:srgbClr val="FFFFFF"/>
        </a:lt1>
        <a:dk2>
          <a:srgbClr val="00254A"/>
        </a:dk2>
        <a:lt2>
          <a:srgbClr val="C0C0C0"/>
        </a:lt2>
        <a:accent1>
          <a:srgbClr val="2E2E8E"/>
        </a:accent1>
        <a:accent2>
          <a:srgbClr val="0066CC"/>
        </a:accent2>
        <a:accent3>
          <a:srgbClr val="AAACB1"/>
        </a:accent3>
        <a:accent4>
          <a:srgbClr val="DADADA"/>
        </a:accent4>
        <a:accent5>
          <a:srgbClr val="ADADC6"/>
        </a:accent5>
        <a:accent6>
          <a:srgbClr val="005CB9"/>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58718C"/>
        </a:accent1>
        <a:accent2>
          <a:srgbClr val="6D9D97"/>
        </a:accent2>
        <a:accent3>
          <a:srgbClr val="B0B9C3"/>
        </a:accent3>
        <a:accent4>
          <a:srgbClr val="DADADA"/>
        </a:accent4>
        <a:accent5>
          <a:srgbClr val="B4BBC5"/>
        </a:accent5>
        <a:accent6>
          <a:srgbClr val="628E88"/>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88E4"/>
        </a:accent1>
        <a:accent2>
          <a:srgbClr val="009999"/>
        </a:accent2>
        <a:accent3>
          <a:srgbClr val="AAB9D3"/>
        </a:accent3>
        <a:accent4>
          <a:srgbClr val="DADADA"/>
        </a:accent4>
        <a:accent5>
          <a:srgbClr val="AAC3EF"/>
        </a:accent5>
        <a:accent6>
          <a:srgbClr val="008A8A"/>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9966FF"/>
        </a:accent1>
        <a:accent2>
          <a:srgbClr val="00FFFF"/>
        </a:accent2>
        <a:accent3>
          <a:srgbClr val="B8B8CA"/>
        </a:accent3>
        <a:accent4>
          <a:srgbClr val="DADADA"/>
        </a:accent4>
        <a:accent5>
          <a:srgbClr val="CAB8FF"/>
        </a:accent5>
        <a:accent6>
          <a:srgbClr val="00E7E7"/>
        </a:accent6>
        <a:hlink>
          <a:srgbClr val="5FAFFF"/>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8080"/>
        </a:accent1>
        <a:accent2>
          <a:srgbClr val="0099FF"/>
        </a:accent2>
        <a:accent3>
          <a:srgbClr val="AAB8B8"/>
        </a:accent3>
        <a:accent4>
          <a:srgbClr val="DADADA"/>
        </a:accent4>
        <a:accent5>
          <a:srgbClr val="AAC0C0"/>
        </a:accent5>
        <a:accent6>
          <a:srgbClr val="008AE7"/>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CBD7CE"/>
        </a:accent1>
        <a:accent2>
          <a:srgbClr val="9CA8A4"/>
        </a:accent2>
        <a:accent3>
          <a:srgbClr val="CEDAD1"/>
        </a:accent3>
        <a:accent4>
          <a:srgbClr val="DADADA"/>
        </a:accent4>
        <a:accent5>
          <a:srgbClr val="E2E8E3"/>
        </a:accent5>
        <a:accent6>
          <a:srgbClr val="8D9894"/>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686B5D"/>
        </a:accent1>
        <a:accent2>
          <a:srgbClr val="5D8770"/>
        </a:accent2>
        <a:accent3>
          <a:srgbClr val="B3B3AF"/>
        </a:accent3>
        <a:accent4>
          <a:srgbClr val="BCBAB1"/>
        </a:accent4>
        <a:accent5>
          <a:srgbClr val="B9BAB6"/>
        </a:accent5>
        <a:accent6>
          <a:srgbClr val="537A65"/>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FFFFFF"/>
        </a:accent1>
        <a:accent2>
          <a:srgbClr val="A4BCC4"/>
        </a:accent2>
        <a:accent3>
          <a:srgbClr val="F3F3F3"/>
        </a:accent3>
        <a:accent4>
          <a:srgbClr val="000000"/>
        </a:accent4>
        <a:accent5>
          <a:srgbClr val="FFFFFF"/>
        </a:accent5>
        <a:accent6>
          <a:srgbClr val="94AAB1"/>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E6E3D4"/>
        </a:accent1>
        <a:accent2>
          <a:srgbClr val="A2A4AC"/>
        </a:accent2>
        <a:accent3>
          <a:srgbClr val="E8E5D9"/>
        </a:accent3>
        <a:accent4>
          <a:srgbClr val="000000"/>
        </a:accent4>
        <a:accent5>
          <a:srgbClr val="F0EFE6"/>
        </a:accent5>
        <a:accent6>
          <a:srgbClr val="9294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0</TotalTime>
  <Words>5386</Words>
  <Application>Microsoft Office PowerPoint</Application>
  <PresentationFormat>Bildschirmpräsentation (4:3)</PresentationFormat>
  <Paragraphs>787</Paragraphs>
  <Slides>138</Slides>
  <Notes>43</Notes>
  <HiddenSlides>0</HiddenSlides>
  <MMClips>0</MMClips>
  <ScaleCrop>false</ScaleCrop>
  <HeadingPairs>
    <vt:vector size="6" baseType="variant">
      <vt:variant>
        <vt:lpstr>Verwendete Schriftarten</vt:lpstr>
      </vt:variant>
      <vt:variant>
        <vt:i4>17</vt:i4>
      </vt:variant>
      <vt:variant>
        <vt:lpstr>Design</vt:lpstr>
      </vt:variant>
      <vt:variant>
        <vt:i4>2</vt:i4>
      </vt:variant>
      <vt:variant>
        <vt:lpstr>Folientitel</vt:lpstr>
      </vt:variant>
      <vt:variant>
        <vt:i4>138</vt:i4>
      </vt:variant>
    </vt:vector>
  </HeadingPairs>
  <TitlesOfParts>
    <vt:vector size="157" baseType="lpstr">
      <vt:lpstr>Arial</vt:lpstr>
      <vt:lpstr>Bodega Sans</vt:lpstr>
      <vt:lpstr>Calibri</vt:lpstr>
      <vt:lpstr>Century Gothic</vt:lpstr>
      <vt:lpstr>Constantia</vt:lpstr>
      <vt:lpstr>Courier New</vt:lpstr>
      <vt:lpstr>Lucida Grande</vt:lpstr>
      <vt:lpstr>MathematicalPi 1</vt:lpstr>
      <vt:lpstr>MathematicalPi 4</vt:lpstr>
      <vt:lpstr>Symbol</vt:lpstr>
      <vt:lpstr>Tahoma</vt:lpstr>
      <vt:lpstr>Times</vt:lpstr>
      <vt:lpstr>Times New Roman</vt:lpstr>
      <vt:lpstr>Wingdings</vt:lpstr>
      <vt:lpstr>Wingdings 2</vt:lpstr>
      <vt:lpstr>Wingdings 3</vt:lpstr>
      <vt:lpstr>ヒラギノ角ゴ Pro W3</vt:lpstr>
      <vt:lpstr>Flow</vt:lpstr>
      <vt:lpstr>Ripple</vt:lpstr>
      <vt:lpstr>PowerPoint-Präsentation</vt:lpstr>
      <vt:lpstr>Learning Objectives</vt:lpstr>
      <vt:lpstr>Outline</vt:lpstr>
      <vt:lpstr>Part 1 Dependencies &amp; Normal Forms</vt:lpstr>
      <vt:lpstr>Introduction</vt:lpstr>
      <vt:lpstr>Informal Design Guidelines for Relation Schemas</vt:lpstr>
      <vt:lpstr>Imparting Clear Semantics to Attributes in Relations</vt:lpstr>
      <vt:lpstr>Guideline 1</vt:lpstr>
      <vt:lpstr>Guideline 1 (cont.)</vt:lpstr>
      <vt:lpstr>Redundant Information in Tuples and Update Anomalies</vt:lpstr>
      <vt:lpstr>Guideline 2</vt:lpstr>
      <vt:lpstr>NULL Values in Tuples</vt:lpstr>
      <vt:lpstr>Guideline 3</vt:lpstr>
      <vt:lpstr>Generation of Spurious Tuples</vt:lpstr>
      <vt:lpstr>PowerPoint-Präsentation</vt:lpstr>
      <vt:lpstr>Guideline 4</vt:lpstr>
      <vt:lpstr>Summary and Discussion of Design Guidelines</vt:lpstr>
      <vt:lpstr>Functional Dependencies</vt:lpstr>
      <vt:lpstr>Definition of Functional Dependency</vt:lpstr>
      <vt:lpstr>Definition of Functional Dependency (cont.)</vt:lpstr>
      <vt:lpstr>Normal Forms Based on Primary Keys</vt:lpstr>
      <vt:lpstr>Normalization of Relations</vt:lpstr>
      <vt:lpstr>Normalization of Relations (cont.)</vt:lpstr>
      <vt:lpstr>Practical Use of Normal Forms</vt:lpstr>
      <vt:lpstr>Definitions of Keys and Attributes Participating in Keys</vt:lpstr>
      <vt:lpstr>First Normal Form</vt:lpstr>
      <vt:lpstr>First Normal Form (cont.)</vt:lpstr>
      <vt:lpstr>PowerPoint-Präsentation</vt:lpstr>
      <vt:lpstr>Second Normal Form</vt:lpstr>
      <vt:lpstr>Third Normal Form</vt:lpstr>
      <vt:lpstr>General Definitions of Second and Third Normal Forms</vt:lpstr>
      <vt:lpstr>General Definitions of Second and Third Normal Forms (cont.)</vt:lpstr>
      <vt:lpstr>General Definition of Second Normal Form</vt:lpstr>
      <vt:lpstr>PowerPoint-Präsentation</vt:lpstr>
      <vt:lpstr>General Definition of Third Normal Form</vt:lpstr>
      <vt:lpstr>Boyce-Codd Normal Form</vt:lpstr>
      <vt:lpstr>PowerPoint-Präsentation</vt:lpstr>
      <vt:lpstr>Multivalued Dependency and Fourth Normal Form</vt:lpstr>
      <vt:lpstr>Multivalued Dependency and Fourth Normal Form (cont.)</vt:lpstr>
      <vt:lpstr>Join Dependencies  and Fifth Normal Form</vt:lpstr>
      <vt:lpstr>Join Dependencies and Fifth Normal Form (cont.)</vt:lpstr>
      <vt:lpstr>Part 2 Relational DB Design Algorithms</vt:lpstr>
      <vt:lpstr>Designing a Set of Relations (1) </vt:lpstr>
      <vt:lpstr>Designing a Set of Relations (2) </vt:lpstr>
      <vt:lpstr>1. Properties of Relational Decompositions (1)</vt:lpstr>
      <vt:lpstr>Properties of Relational Decompositions (2)</vt:lpstr>
      <vt:lpstr>Properties of Relational Decompositions (2)</vt:lpstr>
      <vt:lpstr>Properties of Relational Decompositions (3)</vt:lpstr>
      <vt:lpstr>Properties of Relational Decompositions (4)</vt:lpstr>
      <vt:lpstr>Properties of Relational Decompositions (5)</vt:lpstr>
      <vt:lpstr>Properties of Relational Decompositions (6)</vt:lpstr>
      <vt:lpstr>Properties of Relational Decompositions (7)</vt:lpstr>
      <vt:lpstr>Properties of Relational Decompositions (8)</vt:lpstr>
      <vt:lpstr>Properties of Relational Decompositions (9) </vt:lpstr>
      <vt:lpstr>Properties of Relational Decompositions (10)</vt:lpstr>
      <vt:lpstr>Properties of Relational Decompositions (11)</vt:lpstr>
      <vt:lpstr>2. Algorithms for Relational Database Schema Design (1)</vt:lpstr>
      <vt:lpstr>Algorithms for Relational Database Schema Design (2)</vt:lpstr>
      <vt:lpstr>Algorithms for Relational Database Schema Design (3)</vt:lpstr>
      <vt:lpstr>Algorithms for Relational Database Schema Design (4)</vt:lpstr>
      <vt:lpstr>Algorithms for Relational Database Schema Design (5)</vt:lpstr>
      <vt:lpstr>Algorithms for Relational Database Schema Design (5)</vt:lpstr>
      <vt:lpstr>Algorithms for Relational Database Schema Design (6)</vt:lpstr>
      <vt:lpstr>Algorithms for Relational Database Schema Design (7)</vt:lpstr>
      <vt:lpstr>Algorithms for Relational Database Schema Design (8)</vt:lpstr>
      <vt:lpstr>Algorithms for Relational Database Schema Design (9)</vt:lpstr>
      <vt:lpstr>3. Multivalued Dependencies and Fourth Normal Form (1)</vt:lpstr>
      <vt:lpstr>3. Multivalued Dependencies and Fourth Normal Form (2)</vt:lpstr>
      <vt:lpstr>Multivalued Dependencies and Fourth Normal Form (3)</vt:lpstr>
      <vt:lpstr>Multivalued Dependencies and Fourth Normal Form (4)</vt:lpstr>
      <vt:lpstr>Multivalued Dependencies and Fourth Normal Form (5)</vt:lpstr>
      <vt:lpstr>Multivalued Dependencies and Fourth Normal Form (6)</vt:lpstr>
      <vt:lpstr>Multivalued Dependencies and Fourth Normal Form (7)</vt:lpstr>
      <vt:lpstr>Multivalued Dependencies and Fourth Normal Form (8)</vt:lpstr>
      <vt:lpstr>4. Join Dependencies and Fifth Normal Form (1)</vt:lpstr>
      <vt:lpstr>Join Dependencies and Fifth Normal Form (2)</vt:lpstr>
      <vt:lpstr>Relation SUPPLY with Join Dependency and Conversion to Fifth Normal Form</vt:lpstr>
      <vt:lpstr>5. Inclusion Dependencies (1)</vt:lpstr>
      <vt:lpstr>Inclusion Dependencies (2)</vt:lpstr>
      <vt:lpstr>6. Other Dependencies and Normal Forms (1)</vt:lpstr>
      <vt:lpstr>Other Dependencies and Normal Forms (2)</vt:lpstr>
      <vt:lpstr>Other Dependencies and Normal Forms (3)</vt:lpstr>
      <vt:lpstr>Other Dependencies and Normal Forms (4)</vt:lpstr>
      <vt:lpstr>Additional Material (Again) Logical DB Design</vt:lpstr>
      <vt:lpstr>Chapter 7 Logical Database Design</vt:lpstr>
      <vt:lpstr>Chapter Objectives</vt:lpstr>
      <vt:lpstr>Chapter Objectives</vt:lpstr>
      <vt:lpstr>Logical Database Design</vt:lpstr>
      <vt:lpstr>Logical Design of Relational Database Systems</vt:lpstr>
      <vt:lpstr>Converting E-R Diagrams into Relational Tables</vt:lpstr>
      <vt:lpstr>Converting a Simple Entity</vt:lpstr>
      <vt:lpstr>Converting Entities in Binary Relationships: One-to-One</vt:lpstr>
      <vt:lpstr>One-to-One: Option #1</vt:lpstr>
      <vt:lpstr>One-to-One: Option #2</vt:lpstr>
      <vt:lpstr>One-to-One: Option #3</vt:lpstr>
      <vt:lpstr>Converting Entities in Binary Relationships: One-to-Many</vt:lpstr>
      <vt:lpstr>Converting Entities in Binary Relationships: One-to-Many</vt:lpstr>
      <vt:lpstr>Converting Entities in Binary Relationships: Many-to-Many</vt:lpstr>
      <vt:lpstr>Converting Entities in Binary Relationships: Many-to-Many</vt:lpstr>
      <vt:lpstr>Converting Entities in Binary Relationships: Many-to-Many</vt:lpstr>
      <vt:lpstr>Converting Entities in Unary Relationships: One-to-One</vt:lpstr>
      <vt:lpstr>Converting Entities in Unary Relationships: One-to-Many</vt:lpstr>
      <vt:lpstr>Converting Entities in Unary Relationships: Many-to-Many</vt:lpstr>
      <vt:lpstr>Converting Entities in Unary Relationships: Many-to-Many</vt:lpstr>
      <vt:lpstr>Converting Entities in  Ternary Relationships</vt:lpstr>
      <vt:lpstr>Designing the General Hardware Company Database</vt:lpstr>
      <vt:lpstr>Designing the Good Reading Bookstores Database</vt:lpstr>
      <vt:lpstr>Designing the World Music Association Database</vt:lpstr>
      <vt:lpstr>Designing the Lucky  Rent-A-Car Database</vt:lpstr>
      <vt:lpstr>The Data Normalization Process</vt:lpstr>
      <vt:lpstr>The Data Normalization Technique</vt:lpstr>
      <vt:lpstr>Functional Dependence</vt:lpstr>
      <vt:lpstr>General Hardware Environment: SALESPERSON and PRODUCT</vt:lpstr>
      <vt:lpstr>Steps in the Data Normalization Process</vt:lpstr>
      <vt:lpstr>The Data Normalization Process</vt:lpstr>
      <vt:lpstr>General Hardware Company: Unnormalized Data</vt:lpstr>
      <vt:lpstr>General Hardware Company: First Normal Form</vt:lpstr>
      <vt:lpstr>General Hardware Company: First Normal Form</vt:lpstr>
      <vt:lpstr>General Hardware Company: First Normal Form</vt:lpstr>
      <vt:lpstr>General Hardware Company: Second Normal Form</vt:lpstr>
      <vt:lpstr>General Hardware Company: Second Normal Form</vt:lpstr>
      <vt:lpstr>General Hardware Company: Second Normal Form</vt:lpstr>
      <vt:lpstr>General Hardware Company: Third Normal Form</vt:lpstr>
      <vt:lpstr>General Hardware Company: Third Normal Form</vt:lpstr>
      <vt:lpstr>General Hardware Company: Third Normal Form</vt:lpstr>
      <vt:lpstr>General Hardware Company: Third Normal Form</vt:lpstr>
      <vt:lpstr>Candidate Keys as Determinants</vt:lpstr>
      <vt:lpstr>General Hardware Company: Functional Dependencies</vt:lpstr>
      <vt:lpstr>General Hardware Company: First Normal Form</vt:lpstr>
      <vt:lpstr>Good Reading Bookstores: Functional Dependencies</vt:lpstr>
      <vt:lpstr>World Music Association: Functional Dependencies</vt:lpstr>
      <vt:lpstr>Lucky Rent-A-Car: Functional Dependencies</vt:lpstr>
      <vt:lpstr>Data Normalization Check</vt:lpstr>
      <vt:lpstr>PowerPoint-Präsentation</vt:lpstr>
      <vt:lpstr>PowerPoint-Präsentation</vt:lpstr>
      <vt:lpstr>PowerPoint-Präsentation</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541</cp:revision>
  <dcterms:created xsi:type="dcterms:W3CDTF">2006-08-16T00:00:00Z</dcterms:created>
  <dcterms:modified xsi:type="dcterms:W3CDTF">2017-05-02T09:03:04Z</dcterms:modified>
</cp:coreProperties>
</file>