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61"/>
  </p:notesMasterIdLst>
  <p:sldIdLst>
    <p:sldId id="530"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579" r:id="rId31"/>
    <p:sldId id="286" r:id="rId32"/>
    <p:sldId id="287" r:id="rId33"/>
    <p:sldId id="289" r:id="rId34"/>
    <p:sldId id="288" r:id="rId35"/>
    <p:sldId id="290" r:id="rId36"/>
    <p:sldId id="291" r:id="rId37"/>
    <p:sldId id="292" r:id="rId38"/>
    <p:sldId id="293" r:id="rId39"/>
    <p:sldId id="294" r:id="rId40"/>
    <p:sldId id="295" r:id="rId41"/>
    <p:sldId id="296" r:id="rId42"/>
    <p:sldId id="297" r:id="rId43"/>
    <p:sldId id="300" r:id="rId44"/>
    <p:sldId id="298" r:id="rId45"/>
    <p:sldId id="299" r:id="rId46"/>
    <p:sldId id="313" r:id="rId47"/>
    <p:sldId id="301" r:id="rId48"/>
    <p:sldId id="302" r:id="rId49"/>
    <p:sldId id="303" r:id="rId50"/>
    <p:sldId id="304" r:id="rId51"/>
    <p:sldId id="305" r:id="rId52"/>
    <p:sldId id="306" r:id="rId53"/>
    <p:sldId id="580" r:id="rId54"/>
    <p:sldId id="308" r:id="rId55"/>
    <p:sldId id="309" r:id="rId56"/>
    <p:sldId id="310" r:id="rId57"/>
    <p:sldId id="311" r:id="rId58"/>
    <p:sldId id="440" r:id="rId59"/>
    <p:sldId id="362" r:id="rId60"/>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7" autoAdjust="0"/>
    <p:restoredTop sz="76628" autoAdjust="0"/>
  </p:normalViewPr>
  <p:slideViewPr>
    <p:cSldViewPr>
      <p:cViewPr varScale="1">
        <p:scale>
          <a:sx n="114" d="100"/>
          <a:sy n="114" d="100"/>
        </p:scale>
        <p:origin x="1386" y="11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3834" y="-96"/>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dirty="0"/>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6CB80335-EEF7-46CB-9124-4F645B7A6A81}" type="datetimeFigureOut">
              <a:rPr lang="en-US" smtClean="0"/>
              <a:t>5/4/2019</a:t>
            </a:fld>
            <a:endParaRPr lang="en-US" dirty="0"/>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n-US" dirty="0"/>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96394C6F-EDC9-4575-BB5A-26CCACBE67F9}" type="slidenum">
              <a:rPr lang="en-US" smtClean="0"/>
              <a:t>‹Nr.›</a:t>
            </a:fld>
            <a:endParaRPr lang="en-US" dirty="0"/>
          </a:p>
        </p:txBody>
      </p:sp>
    </p:spTree>
    <p:extLst>
      <p:ext uri="{BB962C8B-B14F-4D97-AF65-F5344CB8AC3E}">
        <p14:creationId xmlns:p14="http://schemas.microsoft.com/office/powerpoint/2010/main" val="344873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71F42B6-F5CC-4CE4-8940-4FB36B177E99}" type="slidenum">
              <a:rPr lang="en-US" altLang="en-US">
                <a:latin typeface="Tahoma" panose="020B0604030504040204" pitchFamily="34" charset="0"/>
              </a:rPr>
              <a:pPr eaLnBrk="1" hangingPunct="1"/>
              <a:t>2</a:t>
            </a:fld>
            <a:endParaRPr lang="en-US" altLang="en-US">
              <a:latin typeface="Tahoma" panose="020B0604030504040204" pitchFamily="34"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411385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991B385-D732-47B9-9083-AF59DF4C336E}" type="slidenum">
              <a:rPr lang="en-US" altLang="en-US">
                <a:latin typeface="Tahoma" panose="020B0604030504040204" pitchFamily="34" charset="0"/>
              </a:rPr>
              <a:pPr eaLnBrk="1" hangingPunct="1"/>
              <a:t>3</a:t>
            </a:fld>
            <a:endParaRPr lang="en-US" altLang="en-US">
              <a:latin typeface="Tahoma" panose="020B0604030504040204" pitchFamily="34" charset="0"/>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124263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Note the distinction between the conceptual</a:t>
            </a:r>
            <a:r>
              <a:rPr lang="en-US" altLang="en-US" baseline="0" dirty="0">
                <a:latin typeface="Arial" panose="020B0604020202020204" pitchFamily="34" charset="0"/>
                <a:cs typeface="Arial" panose="020B0604020202020204" pitchFamily="34" charset="0"/>
              </a:rPr>
              <a:t> data model and the actual implementation of the database (or even the database design). The conceptual model makes no assumptions about underlying technology. It’s only about the entities, attributes, and relationships that are to be captured.</a:t>
            </a: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A similar distinction can be made between the DFD diagrams from the previous chapter and final software design and implementation. </a:t>
            </a:r>
            <a:endParaRPr lang="en-US" altLang="en-US" dirty="0">
              <a:latin typeface="Arial" panose="020B0604020202020204" pitchFamily="34" charset="0"/>
              <a:cs typeface="Arial" panose="020B0604020202020204" pitchFamily="34" charset="0"/>
            </a:endParaRPr>
          </a:p>
        </p:txBody>
      </p:sp>
      <p:sp>
        <p:nvSpPr>
          <p:cNvPr id="645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D796DBA-422E-488A-8C81-83C96EC6ACB0}" type="slidenum">
              <a:rPr lang="en-US" altLang="en-US">
                <a:latin typeface="Tahoma" panose="020B0604030504040204" pitchFamily="34" charset="0"/>
              </a:rPr>
              <a:pPr eaLnBrk="1" hangingPunct="1"/>
              <a:t>4</a:t>
            </a:fld>
            <a:endParaRPr lang="en-US" altLang="en-US">
              <a:latin typeface="Tahoma" panose="020B0604030504040204" pitchFamily="34" charset="0"/>
            </a:endParaRPr>
          </a:p>
        </p:txBody>
      </p:sp>
    </p:spTree>
    <p:extLst>
      <p:ext uri="{BB962C8B-B14F-4D97-AF65-F5344CB8AC3E}">
        <p14:creationId xmlns:p14="http://schemas.microsoft.com/office/powerpoint/2010/main" val="37129429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We</a:t>
            </a:r>
            <a:r>
              <a:rPr lang="en-US" altLang="en-US" baseline="0" dirty="0">
                <a:latin typeface="Arial" panose="020B0604020202020204" pitchFamily="34" charset="0"/>
                <a:cs typeface="Arial" panose="020B0604020202020204" pitchFamily="34" charset="0"/>
              </a:rPr>
              <a:t> are still doing requirements structuring. In the previous chapter we structured processes, and described the data flows between these processes. Now, we structure the data elements that will need to be stored. In a sense, you can say that we are focusing on what would be in the </a:t>
            </a:r>
            <a:r>
              <a:rPr lang="en-US" altLang="en-US" b="1" baseline="0" dirty="0">
                <a:latin typeface="Arial" panose="020B0604020202020204" pitchFamily="34" charset="0"/>
                <a:cs typeface="Arial" panose="020B0604020202020204" pitchFamily="34" charset="0"/>
              </a:rPr>
              <a:t>data store </a:t>
            </a:r>
            <a:r>
              <a:rPr lang="en-US" altLang="en-US" baseline="0" dirty="0">
                <a:latin typeface="Arial" panose="020B0604020202020204" pitchFamily="34" charset="0"/>
                <a:cs typeface="Arial" panose="020B0604020202020204" pitchFamily="34" charset="0"/>
              </a:rPr>
              <a:t>aspects of the DFD diagrams.</a:t>
            </a: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So, data modeling is typically done in parallel with other requirements analysis and structuring activities.</a:t>
            </a:r>
            <a:endParaRPr lang="en-US" altLang="en-US" dirty="0">
              <a:latin typeface="Arial" panose="020B0604020202020204" pitchFamily="34" charset="0"/>
              <a:cs typeface="Arial" panose="020B0604020202020204" pitchFamily="34" charset="0"/>
            </a:endParaRPr>
          </a:p>
        </p:txBody>
      </p:sp>
      <p:sp>
        <p:nvSpPr>
          <p:cNvPr id="655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F3131C7-0B89-4F3B-89AB-88F7659CFE14}" type="slidenum">
              <a:rPr lang="en-US" altLang="en-US">
                <a:latin typeface="Tahoma" panose="020B0604030504040204" pitchFamily="34" charset="0"/>
              </a:rPr>
              <a:pPr eaLnBrk="1" hangingPunct="1"/>
              <a:t>5</a:t>
            </a:fld>
            <a:endParaRPr lang="en-US" altLang="en-US">
              <a:latin typeface="Tahoma" panose="020B0604030504040204" pitchFamily="34" charset="0"/>
            </a:endParaRPr>
          </a:p>
        </p:txBody>
      </p:sp>
    </p:spTree>
    <p:extLst>
      <p:ext uri="{BB962C8B-B14F-4D97-AF65-F5344CB8AC3E}">
        <p14:creationId xmlns:p14="http://schemas.microsoft.com/office/powerpoint/2010/main" val="30744780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AD6648F-E31F-4A21-9B47-DCBCC2EE569C}" type="slidenum">
              <a:rPr lang="en-US" altLang="en-US">
                <a:latin typeface="Tahoma" panose="020B0604030504040204" pitchFamily="34" charset="0"/>
              </a:rPr>
              <a:pPr eaLnBrk="1" hangingPunct="1"/>
              <a:t>6</a:t>
            </a:fld>
            <a:endParaRPr lang="en-US" altLang="en-US">
              <a:latin typeface="Tahoma" panose="020B0604030504040204" pitchFamily="34"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994738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Note</a:t>
            </a:r>
            <a:r>
              <a:rPr lang="en-US" altLang="en-US" baseline="0" dirty="0">
                <a:latin typeface="Arial" panose="020B0604020202020204" pitchFamily="34" charset="0"/>
                <a:cs typeface="Arial" panose="020B0604020202020204" pitchFamily="34" charset="0"/>
              </a:rPr>
              <a:t> that E-R modeling is useful for planning in addition to being used extensively with analysis. The E-R models done for the planning phase are typically at a much more general and less detailed level than in the analysis phase.</a:t>
            </a:r>
            <a:endParaRPr lang="en-US" altLang="en-US" dirty="0">
              <a:latin typeface="Arial" panose="020B0604020202020204" pitchFamily="34" charset="0"/>
              <a:cs typeface="Arial" panose="020B0604020202020204" pitchFamily="34" charset="0"/>
            </a:endParaRPr>
          </a:p>
        </p:txBody>
      </p:sp>
      <p:sp>
        <p:nvSpPr>
          <p:cNvPr id="675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692C072-20C3-440D-B090-21C9D28D5ACA}" type="slidenum">
              <a:rPr lang="en-US" altLang="en-US">
                <a:latin typeface="Tahoma" panose="020B0604030504040204" pitchFamily="34" charset="0"/>
              </a:rPr>
              <a:pPr eaLnBrk="1" hangingPunct="1"/>
              <a:t>7</a:t>
            </a:fld>
            <a:endParaRPr lang="en-US" altLang="en-US">
              <a:latin typeface="Tahoma" panose="020B0604030504040204" pitchFamily="34" charset="0"/>
            </a:endParaRPr>
          </a:p>
        </p:txBody>
      </p:sp>
    </p:spTree>
    <p:extLst>
      <p:ext uri="{BB962C8B-B14F-4D97-AF65-F5344CB8AC3E}">
        <p14:creationId xmlns:p14="http://schemas.microsoft.com/office/powerpoint/2010/main" val="20941983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877F5B4-6412-4A6B-886D-5C2D53556C8A}" type="slidenum">
              <a:rPr lang="en-US" altLang="en-US">
                <a:latin typeface="Tahoma" panose="020B0604030504040204" pitchFamily="34" charset="0"/>
              </a:rPr>
              <a:pPr eaLnBrk="1" hangingPunct="1"/>
              <a:t>8</a:t>
            </a:fld>
            <a:endParaRPr lang="en-US" altLang="en-US">
              <a:latin typeface="Tahoma" panose="020B0604030504040204" pitchFamily="34"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309034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This is an E-R diagram. The boxes represent</a:t>
            </a:r>
            <a:r>
              <a:rPr lang="en-US" altLang="en-US" baseline="0" dirty="0">
                <a:latin typeface="Arial" panose="020B0604020202020204" pitchFamily="34" charset="0"/>
                <a:cs typeface="Arial" panose="020B0604020202020204" pitchFamily="34" charset="0"/>
              </a:rPr>
              <a:t> entity types and the lines between boxes represent relationships between these entity types. Relationships can be one-to-one, one-to-many, or many-to-many.</a:t>
            </a: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For example, in this figure we see a one-to-many relationship between customers and orders. This means that a customer can have any number of orders, but that each order belongs to exactly one customer. On the other hand, there is a many-to-many relationship between orders and products. Each product may be included in many orders, and each order can have many products. These are called relationship </a:t>
            </a:r>
            <a:r>
              <a:rPr lang="en-US" altLang="en-US" b="1" baseline="0" dirty="0">
                <a:latin typeface="Arial" panose="020B0604020202020204" pitchFamily="34" charset="0"/>
                <a:cs typeface="Arial" panose="020B0604020202020204" pitchFamily="34" charset="0"/>
              </a:rPr>
              <a:t>cardinalities</a:t>
            </a:r>
            <a:r>
              <a:rPr lang="en-US" altLang="en-US" baseline="0" dirty="0">
                <a:latin typeface="Arial" panose="020B0604020202020204" pitchFamily="34" charset="0"/>
                <a:cs typeface="Arial" panose="020B0604020202020204" pitchFamily="34" charset="0"/>
              </a:rPr>
              <a:t>.</a:t>
            </a: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To add nuance to the relationship cardinalities, they can be either mandatory or optional. For example, in the relationship between products and orders, you see that a product may not be involved in any orders at all, but that an order must have at least one product.</a:t>
            </a: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We’ll go through several other diagrams and examples in this chapter, and define our terms in detail.</a:t>
            </a:r>
            <a:endParaRPr lang="en-US" altLang="en-US" dirty="0">
              <a:latin typeface="Arial" panose="020B0604020202020204" pitchFamily="34" charset="0"/>
              <a:cs typeface="Arial" panose="020B0604020202020204" pitchFamily="34" charset="0"/>
            </a:endParaRPr>
          </a:p>
        </p:txBody>
      </p:sp>
      <p:sp>
        <p:nvSpPr>
          <p:cNvPr id="696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946D0AB-435D-445F-82A9-276A39275C32}" type="slidenum">
              <a:rPr lang="en-US" altLang="en-US">
                <a:latin typeface="Tahoma" panose="020B0604030504040204" pitchFamily="34" charset="0"/>
              </a:rPr>
              <a:pPr eaLnBrk="1" hangingPunct="1"/>
              <a:t>9</a:t>
            </a:fld>
            <a:endParaRPr lang="en-US" altLang="en-US">
              <a:latin typeface="Tahoma" panose="020B0604030504040204" pitchFamily="34" charset="0"/>
            </a:endParaRPr>
          </a:p>
        </p:txBody>
      </p:sp>
    </p:spTree>
    <p:extLst>
      <p:ext uri="{BB962C8B-B14F-4D97-AF65-F5344CB8AC3E}">
        <p14:creationId xmlns:p14="http://schemas.microsoft.com/office/powerpoint/2010/main" val="36238298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69BB422-2480-4930-BFAD-BBEB00641CA2}" type="slidenum">
              <a:rPr lang="en-US" altLang="en-US">
                <a:latin typeface="Tahoma" panose="020B0604030504040204" pitchFamily="34" charset="0"/>
              </a:rPr>
              <a:pPr eaLnBrk="1" hangingPunct="1"/>
              <a:t>10</a:t>
            </a:fld>
            <a:endParaRPr lang="en-US" altLang="en-US">
              <a:latin typeface="Tahoma" panose="020B0604030504040204" pitchFamily="34" charset="0"/>
            </a:endParaRPr>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996742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cs typeface="Arial" panose="020B0604020202020204" pitchFamily="34" charset="0"/>
            </a:endParaRPr>
          </a:p>
        </p:txBody>
      </p:sp>
      <p:sp>
        <p:nvSpPr>
          <p:cNvPr id="716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C2499A0-43BE-4A86-8761-43557EBAEAB9}" type="slidenum">
              <a:rPr lang="en-US" altLang="en-US">
                <a:latin typeface="Tahoma" panose="020B0604030504040204" pitchFamily="34" charset="0"/>
              </a:rPr>
              <a:pPr eaLnBrk="1" hangingPunct="1"/>
              <a:t>11</a:t>
            </a:fld>
            <a:endParaRPr lang="en-US" altLang="en-US">
              <a:latin typeface="Tahoma" panose="020B0604030504040204" pitchFamily="34" charset="0"/>
            </a:endParaRPr>
          </a:p>
        </p:txBody>
      </p:sp>
    </p:spTree>
    <p:extLst>
      <p:ext uri="{BB962C8B-B14F-4D97-AF65-F5344CB8AC3E}">
        <p14:creationId xmlns:p14="http://schemas.microsoft.com/office/powerpoint/2010/main" val="33829783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727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C8B0531-52DD-49ED-ACE7-FF1117BF332E}" type="slidenum">
              <a:rPr lang="en-US" altLang="en-US">
                <a:latin typeface="Tahoma" panose="020B0604030504040204" pitchFamily="34" charset="0"/>
              </a:rPr>
              <a:pPr eaLnBrk="1" hangingPunct="1"/>
              <a:t>12</a:t>
            </a:fld>
            <a:endParaRPr lang="en-US" altLang="en-US">
              <a:latin typeface="Tahoma" panose="020B0604030504040204" pitchFamily="34" charset="0"/>
            </a:endParaRPr>
          </a:p>
        </p:txBody>
      </p:sp>
    </p:spTree>
    <p:extLst>
      <p:ext uri="{BB962C8B-B14F-4D97-AF65-F5344CB8AC3E}">
        <p14:creationId xmlns:p14="http://schemas.microsoft.com/office/powerpoint/2010/main" val="31557390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cs typeface="Arial" panose="020B0604020202020204" pitchFamily="34" charset="0"/>
            </a:endParaRPr>
          </a:p>
        </p:txBody>
      </p:sp>
      <p:sp>
        <p:nvSpPr>
          <p:cNvPr id="737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95B8A89-FE3C-41AA-AB78-B03F8B6ACA7F}" type="slidenum">
              <a:rPr lang="en-US" altLang="en-US">
                <a:latin typeface="Tahoma" panose="020B0604030504040204" pitchFamily="34" charset="0"/>
              </a:rPr>
              <a:pPr eaLnBrk="1" hangingPunct="1"/>
              <a:t>13</a:t>
            </a:fld>
            <a:endParaRPr lang="en-US" altLang="en-US">
              <a:latin typeface="Tahoma" panose="020B0604030504040204" pitchFamily="34" charset="0"/>
            </a:endParaRPr>
          </a:p>
        </p:txBody>
      </p:sp>
    </p:spTree>
    <p:extLst>
      <p:ext uri="{BB962C8B-B14F-4D97-AF65-F5344CB8AC3E}">
        <p14:creationId xmlns:p14="http://schemas.microsoft.com/office/powerpoint/2010/main" val="12785082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19B786B-7E80-4652-86E6-A41E6F1ED072}" type="slidenum">
              <a:rPr lang="en-US" altLang="en-US">
                <a:latin typeface="Tahoma" panose="020B0604030504040204" pitchFamily="34" charset="0"/>
              </a:rPr>
              <a:pPr eaLnBrk="1" hangingPunct="1"/>
              <a:t>14</a:t>
            </a:fld>
            <a:endParaRPr lang="en-US" altLang="en-US">
              <a:latin typeface="Tahoma" panose="020B0604030504040204" pitchFamily="34" charset="0"/>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975735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1E0E4DF-66B9-4260-8F0C-1836EAD8F1D0}" type="slidenum">
              <a:rPr lang="en-US" altLang="en-US">
                <a:latin typeface="Tahoma" panose="020B0604030504040204" pitchFamily="34" charset="0"/>
              </a:rPr>
              <a:pPr eaLnBrk="1" hangingPunct="1"/>
              <a:t>15</a:t>
            </a:fld>
            <a:endParaRPr lang="en-US" altLang="en-US">
              <a:latin typeface="Tahoma" panose="020B0604030504040204" pitchFamily="34"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Recall</a:t>
            </a:r>
            <a:r>
              <a:rPr lang="en-US" altLang="en-US" baseline="0" dirty="0">
                <a:latin typeface="Arial" panose="020B0604020202020204" pitchFamily="34" charset="0"/>
                <a:cs typeface="Arial" panose="020B0604020202020204" pitchFamily="34" charset="0"/>
              </a:rPr>
              <a:t> that with data flow models and DFDs, the key elements are processes, data stores, data flows, sources, and sinks.</a:t>
            </a:r>
            <a:endParaRPr lang="en-US" altLang="en-US" dirty="0">
              <a:latin typeface="Arial" panose="020B0604020202020204" pitchFamily="34" charset="0"/>
              <a:cs typeface="Arial" panose="020B0604020202020204" pitchFamily="34" charset="0"/>
            </a:endParaRPr>
          </a:p>
          <a:p>
            <a:pPr eaLnBrk="1" hangingPunct="1"/>
            <a:endParaRPr lang="en-US" altLang="en-US" dirty="0">
              <a:latin typeface="Arial" panose="020B0604020202020204" pitchFamily="34" charset="0"/>
              <a:cs typeface="Arial" panose="020B0604020202020204" pitchFamily="34" charset="0"/>
            </a:endParaRPr>
          </a:p>
          <a:p>
            <a:pPr eaLnBrk="1" hangingPunct="1"/>
            <a:r>
              <a:rPr lang="en-US" altLang="en-US" dirty="0">
                <a:latin typeface="Arial" panose="020B0604020202020204" pitchFamily="34" charset="0"/>
                <a:cs typeface="Arial" panose="020B0604020202020204" pitchFamily="34" charset="0"/>
              </a:rPr>
              <a:t>The key</a:t>
            </a:r>
            <a:r>
              <a:rPr lang="en-US" altLang="en-US" baseline="0" dirty="0">
                <a:latin typeface="Arial" panose="020B0604020202020204" pitchFamily="34" charset="0"/>
                <a:cs typeface="Arial" panose="020B0604020202020204" pitchFamily="34" charset="0"/>
              </a:rPr>
              <a:t> elements of an E-R mode are e</a:t>
            </a:r>
            <a:r>
              <a:rPr lang="en-US" altLang="en-US" dirty="0">
                <a:latin typeface="Arial" panose="020B0604020202020204" pitchFamily="34" charset="0"/>
                <a:cs typeface="Arial" panose="020B0604020202020204" pitchFamily="34" charset="0"/>
              </a:rPr>
              <a:t>ntities, relationships and attributes</a:t>
            </a:r>
            <a:r>
              <a:rPr lang="en-US" altLang="en-US" baseline="0" dirty="0">
                <a:latin typeface="Arial" panose="020B0604020202020204" pitchFamily="34" charset="0"/>
                <a:cs typeface="Arial" panose="020B0604020202020204" pitchFamily="34" charset="0"/>
              </a:rPr>
              <a:t>. And the whole E-R model is describing a breakdown of what you would see have a data store of the DFD.</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097429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9468A31-A104-4866-A003-E8B9A9D5AC3C}" type="slidenum">
              <a:rPr lang="en-US" altLang="en-US">
                <a:latin typeface="Tahoma" panose="020B0604030504040204" pitchFamily="34" charset="0"/>
              </a:rPr>
              <a:pPr eaLnBrk="1" hangingPunct="1"/>
              <a:t>16</a:t>
            </a:fld>
            <a:endParaRPr lang="en-US" altLang="en-US">
              <a:latin typeface="Tahoma" panose="020B0604030504040204" pitchFamily="34" charset="0"/>
            </a:endParaRPr>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Note the distinction between an entity type and an entity instance. For example, if Employee is an entity type, then John Smith (a particular employee) would be an entity instance. When you see the word “entity” alone, it’s important to discern</a:t>
            </a:r>
            <a:r>
              <a:rPr lang="en-US" altLang="en-US" baseline="0" dirty="0">
                <a:latin typeface="Arial" panose="020B0604020202020204" pitchFamily="34" charset="0"/>
                <a:cs typeface="Arial" panose="020B0604020202020204" pitchFamily="34" charset="0"/>
              </a:rPr>
              <a:t> whether you are talking about an entity type or an entity instance. In the E-R diagrams we see, the boxes represent entity types.</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996187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As you can see, there are different kinds of entity types. </a:t>
            </a:r>
            <a:r>
              <a:rPr lang="en-US" altLang="en-US" dirty="0">
                <a:cs typeface="Arial" pitchFamily="34" charset="0"/>
              </a:rPr>
              <a:t>Entities</a:t>
            </a:r>
            <a:r>
              <a:rPr lang="en-US" altLang="en-US" baseline="0" dirty="0">
                <a:cs typeface="Arial" pitchFamily="34" charset="0"/>
              </a:rPr>
              <a:t> can be strong, weak, or associative.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a:p>
            <a:r>
              <a:rPr lang="en-US" dirty="0"/>
              <a:t>Also, in addition to cardinalities, relationships also have degrees, which indicate how many entities are involved in the relationship.</a:t>
            </a:r>
          </a:p>
          <a:p>
            <a:endParaRPr lang="en-US" dirty="0"/>
          </a:p>
          <a:p>
            <a:r>
              <a:rPr lang="en-US" dirty="0"/>
              <a:t>In</a:t>
            </a:r>
            <a:r>
              <a:rPr lang="en-US" baseline="0" dirty="0"/>
              <a:t> this E-R notation, attributes are shown within the entity type rectangle. There are various types of attributes, including identifiers, derived, multivalued, and composite. An identifier uniquely identifies an entity instance; only one instance of the entity type can have a particular identifier value. Composite attributes can be decomposed; for example an address may include street number, street name, city, state, and zip code. Multivalued attributes are those that can contain many values. For example, maybe a person has more than one email address. Derived attributes are calculated, not stored in the database. For example, a person’s age is calculated based on birthdate and current date.</a:t>
            </a:r>
            <a:endParaRPr lang="en-US" dirty="0"/>
          </a:p>
          <a:p>
            <a:endParaRPr lang="en-US" dirty="0"/>
          </a:p>
          <a:p>
            <a:r>
              <a:rPr lang="en-US" dirty="0"/>
              <a:t>There are different notations for E-R diagrams, but this is a common one. </a:t>
            </a:r>
          </a:p>
          <a:p>
            <a:endParaRPr lang="en-US"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baseline="0" dirty="0">
                <a:cs typeface="Arial" pitchFamily="34" charset="0"/>
              </a:rPr>
              <a:t>All of this will be explained more later. </a:t>
            </a:r>
          </a:p>
          <a:p>
            <a:endParaRPr lang="en-US" dirty="0"/>
          </a:p>
          <a:p>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17</a:t>
            </a:fld>
            <a:endParaRPr lang="en-US" altLang="en-US"/>
          </a:p>
        </p:txBody>
      </p:sp>
    </p:spTree>
    <p:extLst>
      <p:ext uri="{BB962C8B-B14F-4D97-AF65-F5344CB8AC3E}">
        <p14:creationId xmlns:p14="http://schemas.microsoft.com/office/powerpoint/2010/main" val="42418121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An entity is </a:t>
            </a:r>
            <a:r>
              <a:rPr lang="en-US" sz="1200" dirty="0">
                <a:solidFill>
                  <a:srgbClr val="000000"/>
                </a:solidFill>
                <a:effectLst>
                  <a:outerShdw blurRad="38100" dist="38100" dir="2700000" algn="tl">
                    <a:srgbClr val="FFFFFF"/>
                  </a:outerShdw>
                </a:effectLst>
              </a:rPr>
              <a:t>a person, a place, an object, an event, or a concept in the user environment about which the organization wishes to maintain data.</a:t>
            </a:r>
          </a:p>
          <a:p>
            <a:endParaRPr lang="en-US" altLang="en-US" sz="1200" dirty="0">
              <a:solidFill>
                <a:srgbClr val="000000"/>
              </a:solidFill>
              <a:effectLst>
                <a:outerShdw blurRad="38100" dist="38100" dir="2700000" algn="tl">
                  <a:srgbClr val="FFFFFF"/>
                </a:outerShdw>
              </a:effectLst>
              <a:latin typeface="Arial" panose="020B0604020202020204" pitchFamily="34" charset="0"/>
              <a:cs typeface="Arial" panose="020B0604020202020204" pitchFamily="34" charset="0"/>
            </a:endParaRPr>
          </a:p>
          <a:p>
            <a:r>
              <a:rPr lang="en-US" altLang="en-US" sz="1200" dirty="0">
                <a:solidFill>
                  <a:srgbClr val="000000"/>
                </a:solidFill>
                <a:effectLst>
                  <a:outerShdw blurRad="38100" dist="38100" dir="2700000" algn="tl">
                    <a:srgbClr val="FFFFFF"/>
                  </a:outerShdw>
                </a:effectLst>
                <a:latin typeface="Arial" panose="020B0604020202020204" pitchFamily="34" charset="0"/>
                <a:cs typeface="Arial" panose="020B0604020202020204" pitchFamily="34" charset="0"/>
              </a:rPr>
              <a:t>Note: an entity should be about something that is being represented by the system. </a:t>
            </a:r>
          </a:p>
          <a:p>
            <a:endParaRPr lang="en-US" altLang="en-US" sz="1200" dirty="0">
              <a:solidFill>
                <a:srgbClr val="000000"/>
              </a:solidFill>
              <a:effectLst>
                <a:outerShdw blurRad="38100" dist="38100" dir="2700000" algn="tl">
                  <a:srgbClr val="FFFFFF"/>
                </a:outerShdw>
              </a:effectLst>
              <a:latin typeface="Arial" panose="020B0604020202020204" pitchFamily="34" charset="0"/>
              <a:cs typeface="Arial" panose="020B0604020202020204" pitchFamily="34" charset="0"/>
            </a:endParaRPr>
          </a:p>
          <a:p>
            <a:r>
              <a:rPr lang="en-US" altLang="en-US" sz="1200" dirty="0">
                <a:solidFill>
                  <a:srgbClr val="000000"/>
                </a:solidFill>
                <a:effectLst>
                  <a:outerShdw blurRad="38100" dist="38100" dir="2700000" algn="tl">
                    <a:srgbClr val="FFFFFF"/>
                  </a:outerShdw>
                </a:effectLst>
                <a:latin typeface="Arial" panose="020B0604020202020204" pitchFamily="34" charset="0"/>
                <a:cs typeface="Arial" panose="020B0604020202020204" pitchFamily="34" charset="0"/>
              </a:rPr>
              <a:t>An entity is NOT a user of the system, and an entity is not an output from the system. In other words, entities</a:t>
            </a:r>
            <a:r>
              <a:rPr lang="en-US" altLang="en-US" sz="1200" baseline="0" dirty="0">
                <a:solidFill>
                  <a:srgbClr val="000000"/>
                </a:solidFill>
                <a:effectLst>
                  <a:outerShdw blurRad="38100" dist="38100" dir="2700000" algn="tl">
                    <a:srgbClr val="FFFFFF"/>
                  </a:outerShdw>
                </a:effectLst>
                <a:latin typeface="Arial" panose="020B0604020202020204" pitchFamily="34" charset="0"/>
                <a:cs typeface="Arial" panose="020B0604020202020204" pitchFamily="34" charset="0"/>
              </a:rPr>
              <a:t> are not sources and sinks, nor are they reports or forms. </a:t>
            </a:r>
            <a:r>
              <a:rPr kumimoji="1" lang="en-US" sz="1200" b="0" i="0" u="none" strike="noStrike" kern="1200" baseline="0" dirty="0">
                <a:solidFill>
                  <a:schemeClr val="tx1"/>
                </a:solidFill>
                <a:latin typeface="Arial" charset="0"/>
                <a:ea typeface="+mn-ea"/>
                <a:cs typeface="Arial" charset="0"/>
              </a:rPr>
              <a:t>simple rule to avoid such confusion is that a true data entity will have</a:t>
            </a:r>
          </a:p>
          <a:p>
            <a:r>
              <a:rPr kumimoji="1" lang="en-US" sz="1200" b="0" i="0" u="none" strike="noStrike" kern="1200" baseline="0" dirty="0">
                <a:solidFill>
                  <a:schemeClr val="tx1"/>
                </a:solidFill>
                <a:latin typeface="Arial" charset="0"/>
                <a:ea typeface="+mn-ea"/>
                <a:cs typeface="Arial" charset="0"/>
              </a:rPr>
              <a:t>many possible instances, each with a distinguishing characteristic, as well as one or more other descriptive pieces of data.</a:t>
            </a:r>
            <a:endParaRPr lang="en-US" altLang="en-US" dirty="0">
              <a:latin typeface="Arial" panose="020B0604020202020204" pitchFamily="34" charset="0"/>
              <a:cs typeface="Arial" panose="020B0604020202020204" pitchFamily="34" charset="0"/>
            </a:endParaRPr>
          </a:p>
        </p:txBody>
      </p:sp>
      <p:sp>
        <p:nvSpPr>
          <p:cNvPr id="778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93B9F57-60D7-4AEA-972D-78516BD0E282}" type="slidenum">
              <a:rPr lang="en-US" altLang="en-US">
                <a:latin typeface="Tahoma" panose="020B0604030504040204" pitchFamily="34" charset="0"/>
              </a:rPr>
              <a:pPr eaLnBrk="1" hangingPunct="1"/>
              <a:t>18</a:t>
            </a:fld>
            <a:endParaRPr lang="en-US" altLang="en-US">
              <a:latin typeface="Tahoma" panose="020B0604030504040204" pitchFamily="34" charset="0"/>
            </a:endParaRPr>
          </a:p>
        </p:txBody>
      </p:sp>
    </p:spTree>
    <p:extLst>
      <p:ext uri="{BB962C8B-B14F-4D97-AF65-F5344CB8AC3E}">
        <p14:creationId xmlns:p14="http://schemas.microsoft.com/office/powerpoint/2010/main" val="10212728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788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9314667-BF05-4D10-BC87-FEF7EEC7464B}" type="slidenum">
              <a:rPr lang="en-US" altLang="en-US">
                <a:latin typeface="Tahoma" panose="020B0604030504040204" pitchFamily="34" charset="0"/>
              </a:rPr>
              <a:pPr eaLnBrk="1" hangingPunct="1"/>
              <a:t>19</a:t>
            </a:fld>
            <a:endParaRPr lang="en-US" altLang="en-US">
              <a:latin typeface="Tahoma" panose="020B0604030504040204" pitchFamily="34" charset="0"/>
            </a:endParaRPr>
          </a:p>
        </p:txBody>
      </p:sp>
    </p:spTree>
    <p:extLst>
      <p:ext uri="{BB962C8B-B14F-4D97-AF65-F5344CB8AC3E}">
        <p14:creationId xmlns:p14="http://schemas.microsoft.com/office/powerpoint/2010/main" val="21547658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798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BCF6BEA-1F94-48E5-AB6C-0EAA4C3B8E83}" type="slidenum">
              <a:rPr lang="en-US" altLang="en-US">
                <a:latin typeface="Tahoma" panose="020B0604030504040204" pitchFamily="34" charset="0"/>
              </a:rPr>
              <a:pPr eaLnBrk="1" hangingPunct="1"/>
              <a:t>20</a:t>
            </a:fld>
            <a:endParaRPr lang="en-US" altLang="en-US">
              <a:latin typeface="Tahoma" panose="020B0604030504040204" pitchFamily="34" charset="0"/>
            </a:endParaRPr>
          </a:p>
        </p:txBody>
      </p:sp>
    </p:spTree>
    <p:extLst>
      <p:ext uri="{BB962C8B-B14F-4D97-AF65-F5344CB8AC3E}">
        <p14:creationId xmlns:p14="http://schemas.microsoft.com/office/powerpoint/2010/main" val="27499629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Entities have attributes. For example, if the entity is a person, then attributes might include the person’s name, gender, age, etc. Additional attributes may include address, phone number, email address,</a:t>
            </a:r>
            <a:r>
              <a:rPr lang="en-US" altLang="en-US" baseline="0" dirty="0">
                <a:latin typeface="Arial" panose="020B0604020202020204" pitchFamily="34" charset="0"/>
                <a:cs typeface="Arial" panose="020B0604020202020204" pitchFamily="34" charset="0"/>
              </a:rPr>
              <a:t> etc.</a:t>
            </a:r>
            <a:endParaRPr lang="en-US" altLang="en-US" dirty="0">
              <a:latin typeface="Arial" panose="020B0604020202020204" pitchFamily="34" charset="0"/>
              <a:cs typeface="Arial" panose="020B0604020202020204" pitchFamily="34" charset="0"/>
            </a:endParaRPr>
          </a:p>
        </p:txBody>
      </p:sp>
      <p:sp>
        <p:nvSpPr>
          <p:cNvPr id="809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33416CD-DCBF-45B8-BDA6-179A3F88A043}" type="slidenum">
              <a:rPr lang="en-US" altLang="en-US">
                <a:latin typeface="Tahoma" panose="020B0604030504040204" pitchFamily="34" charset="0"/>
              </a:rPr>
              <a:pPr eaLnBrk="1" hangingPunct="1"/>
              <a:t>21</a:t>
            </a:fld>
            <a:endParaRPr lang="en-US" altLang="en-US">
              <a:latin typeface="Tahoma" panose="020B0604030504040204" pitchFamily="34" charset="0"/>
            </a:endParaRPr>
          </a:p>
        </p:txBody>
      </p:sp>
    </p:spTree>
    <p:extLst>
      <p:ext uri="{BB962C8B-B14F-4D97-AF65-F5344CB8AC3E}">
        <p14:creationId xmlns:p14="http://schemas.microsoft.com/office/powerpoint/2010/main" val="4708564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819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BCA2711-9EB9-40BE-96EF-4740DF8D2B83}" type="slidenum">
              <a:rPr lang="en-US" altLang="en-US">
                <a:latin typeface="Tahoma" panose="020B0604030504040204" pitchFamily="34" charset="0"/>
              </a:rPr>
              <a:pPr eaLnBrk="1" hangingPunct="1"/>
              <a:t>22</a:t>
            </a:fld>
            <a:endParaRPr lang="en-US" altLang="en-US">
              <a:latin typeface="Tahoma" panose="020B0604030504040204" pitchFamily="34" charset="0"/>
            </a:endParaRPr>
          </a:p>
        </p:txBody>
      </p:sp>
    </p:spTree>
    <p:extLst>
      <p:ext uri="{BB962C8B-B14F-4D97-AF65-F5344CB8AC3E}">
        <p14:creationId xmlns:p14="http://schemas.microsoft.com/office/powerpoint/2010/main" val="36903136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829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2CC28EB-247D-4C20-92EB-E77B9B83F809}" type="slidenum">
              <a:rPr lang="en-US" altLang="en-US">
                <a:latin typeface="Tahoma" panose="020B0604030504040204" pitchFamily="34" charset="0"/>
              </a:rPr>
              <a:pPr eaLnBrk="1" hangingPunct="1"/>
              <a:t>23</a:t>
            </a:fld>
            <a:endParaRPr lang="en-US" altLang="en-US">
              <a:latin typeface="Tahoma" panose="020B0604030504040204" pitchFamily="34" charset="0"/>
            </a:endParaRPr>
          </a:p>
        </p:txBody>
      </p:sp>
    </p:spTree>
    <p:extLst>
      <p:ext uri="{BB962C8B-B14F-4D97-AF65-F5344CB8AC3E}">
        <p14:creationId xmlns:p14="http://schemas.microsoft.com/office/powerpoint/2010/main" val="13860775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Some attributes may be optional. For example, a person may or may not have a phone number.</a:t>
            </a:r>
            <a:r>
              <a:rPr lang="en-US" altLang="en-US" baseline="0" dirty="0">
                <a:latin typeface="Arial" panose="020B0604020202020204" pitchFamily="34" charset="0"/>
                <a:cs typeface="Arial" panose="020B0604020202020204" pitchFamily="34" charset="0"/>
              </a:rPr>
              <a:t> </a:t>
            </a:r>
            <a:endParaRPr lang="en-US" altLang="en-US" dirty="0">
              <a:latin typeface="Arial" panose="020B0604020202020204" pitchFamily="34" charset="0"/>
              <a:cs typeface="Arial" panose="020B0604020202020204" pitchFamily="34" charset="0"/>
            </a:endParaRPr>
          </a:p>
        </p:txBody>
      </p:sp>
      <p:sp>
        <p:nvSpPr>
          <p:cNvPr id="839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BF210F9-9F58-4F23-8D2F-8CB3502AFDB6}" type="slidenum">
              <a:rPr lang="en-US" altLang="en-US">
                <a:latin typeface="Tahoma" panose="020B0604030504040204" pitchFamily="34" charset="0"/>
              </a:rPr>
              <a:pPr eaLnBrk="1" hangingPunct="1"/>
              <a:t>24</a:t>
            </a:fld>
            <a:endParaRPr lang="en-US" altLang="en-US">
              <a:latin typeface="Tahoma" panose="020B0604030504040204" pitchFamily="34" charset="0"/>
            </a:endParaRPr>
          </a:p>
        </p:txBody>
      </p:sp>
    </p:spTree>
    <p:extLst>
      <p:ext uri="{BB962C8B-B14F-4D97-AF65-F5344CB8AC3E}">
        <p14:creationId xmlns:p14="http://schemas.microsoft.com/office/powerpoint/2010/main" val="12602589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An identifier</a:t>
            </a:r>
            <a:r>
              <a:rPr lang="en-US" altLang="en-US" baseline="0" dirty="0">
                <a:latin typeface="Arial" panose="020B0604020202020204" pitchFamily="34" charset="0"/>
                <a:cs typeface="Arial" panose="020B0604020202020204" pitchFamily="34" charset="0"/>
              </a:rPr>
              <a:t> (or a candidate key) must is unique. So, for a person, his or her name doesn’t work as an identifier. But social security number, employee ID, credit card number are all candidate keys, and any one of these would work as an identifier.</a:t>
            </a:r>
            <a:endParaRPr lang="en-US" altLang="en-US" dirty="0">
              <a:latin typeface="Arial" panose="020B0604020202020204" pitchFamily="34" charset="0"/>
              <a:cs typeface="Arial" panose="020B0604020202020204" pitchFamily="34" charset="0"/>
            </a:endParaRPr>
          </a:p>
        </p:txBody>
      </p:sp>
      <p:sp>
        <p:nvSpPr>
          <p:cNvPr id="849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91B8302-AFE2-43D3-B0A9-C16F2C0ABF8B}" type="slidenum">
              <a:rPr lang="en-US" altLang="en-US">
                <a:latin typeface="Tahoma" panose="020B0604030504040204" pitchFamily="34" charset="0"/>
              </a:rPr>
              <a:pPr eaLnBrk="1" hangingPunct="1"/>
              <a:t>25</a:t>
            </a:fld>
            <a:endParaRPr lang="en-US" altLang="en-US">
              <a:latin typeface="Tahoma" panose="020B0604030504040204" pitchFamily="34" charset="0"/>
            </a:endParaRPr>
          </a:p>
        </p:txBody>
      </p:sp>
    </p:spTree>
    <p:extLst>
      <p:ext uri="{BB962C8B-B14F-4D97-AF65-F5344CB8AC3E}">
        <p14:creationId xmlns:p14="http://schemas.microsoft.com/office/powerpoint/2010/main" val="1959062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An example of an “intelligent identifier” </a:t>
            </a:r>
            <a:r>
              <a:rPr kumimoji="1" lang="en-US" sz="1200" b="0" i="0" u="none" strike="noStrike" kern="1200" baseline="0" dirty="0">
                <a:solidFill>
                  <a:schemeClr val="tx1"/>
                </a:solidFill>
                <a:latin typeface="Arial" charset="0"/>
                <a:ea typeface="+mn-ea"/>
                <a:cs typeface="Arial" charset="0"/>
              </a:rPr>
              <a:t>is the first two digits of a key for a PART entity may indicate the warehouse location. Such codes are often modified as conditions change, which renders the primary key values invalid.</a:t>
            </a:r>
          </a:p>
          <a:p>
            <a:endParaRPr kumimoji="1" lang="en-US" altLang="en-US" sz="1200" b="0" i="0" u="none" strike="noStrike" kern="1200" baseline="0" dirty="0">
              <a:solidFill>
                <a:schemeClr val="tx1"/>
              </a:solidFill>
              <a:latin typeface="Arial" charset="0"/>
              <a:ea typeface="+mn-ea"/>
              <a:cs typeface="Arial" charset="0"/>
            </a:endParaRPr>
          </a:p>
          <a:p>
            <a:endParaRPr lang="en-US" altLang="en-US" dirty="0">
              <a:latin typeface="Arial" panose="020B0604020202020204" pitchFamily="34" charset="0"/>
              <a:cs typeface="Arial" panose="020B0604020202020204" pitchFamily="34" charset="0"/>
            </a:endParaRPr>
          </a:p>
        </p:txBody>
      </p:sp>
      <p:sp>
        <p:nvSpPr>
          <p:cNvPr id="860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6F49D2A-8A76-42EB-8FD2-5CD0606C8773}" type="slidenum">
              <a:rPr lang="en-US" altLang="en-US">
                <a:latin typeface="Tahoma" panose="020B0604030504040204" pitchFamily="34" charset="0"/>
              </a:rPr>
              <a:pPr eaLnBrk="1" hangingPunct="1"/>
              <a:t>26</a:t>
            </a:fld>
            <a:endParaRPr lang="en-US" altLang="en-US">
              <a:latin typeface="Tahoma" panose="020B0604030504040204" pitchFamily="34" charset="0"/>
            </a:endParaRPr>
          </a:p>
        </p:txBody>
      </p:sp>
    </p:spTree>
    <p:extLst>
      <p:ext uri="{BB962C8B-B14F-4D97-AF65-F5344CB8AC3E}">
        <p14:creationId xmlns:p14="http://schemas.microsoft.com/office/powerpoint/2010/main" val="779315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A repeating group can also be thought of as a multivalued-composite attribute. The group</a:t>
            </a:r>
            <a:r>
              <a:rPr lang="en-US" altLang="en-US" baseline="0" dirty="0">
                <a:latin typeface="Arial" panose="020B0604020202020204" pitchFamily="34" charset="0"/>
                <a:cs typeface="Arial" panose="020B0604020202020204" pitchFamily="34" charset="0"/>
              </a:rPr>
              <a:t> is a composite of several attributes, and the repetition of them makes it multivalued.</a:t>
            </a:r>
            <a:endParaRPr lang="en-US" altLang="en-US" dirty="0">
              <a:latin typeface="Arial" panose="020B0604020202020204" pitchFamily="34" charset="0"/>
              <a:cs typeface="Arial" panose="020B0604020202020204" pitchFamily="34" charset="0"/>
            </a:endParaRPr>
          </a:p>
        </p:txBody>
      </p:sp>
      <p:sp>
        <p:nvSpPr>
          <p:cNvPr id="870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77C5459-0F46-4DE7-A752-374C51A85E93}" type="slidenum">
              <a:rPr lang="en-US" altLang="en-US">
                <a:latin typeface="Tahoma" panose="020B0604030504040204" pitchFamily="34" charset="0"/>
              </a:rPr>
              <a:pPr eaLnBrk="1" hangingPunct="1"/>
              <a:t>27</a:t>
            </a:fld>
            <a:endParaRPr lang="en-US" altLang="en-US">
              <a:latin typeface="Tahoma" panose="020B0604030504040204" pitchFamily="34" charset="0"/>
            </a:endParaRPr>
          </a:p>
        </p:txBody>
      </p:sp>
    </p:spTree>
    <p:extLst>
      <p:ext uri="{BB962C8B-B14F-4D97-AF65-F5344CB8AC3E}">
        <p14:creationId xmlns:p14="http://schemas.microsoft.com/office/powerpoint/2010/main" val="30436281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the notation for multivalued attributes with the curly braces. Underlined attributes</a:t>
            </a:r>
            <a:r>
              <a:rPr lang="en-US" baseline="0" dirty="0"/>
              <a:t> are identifiers.</a:t>
            </a:r>
            <a:endParaRPr lang="en-US" dirty="0"/>
          </a:p>
          <a:p>
            <a:endParaRPr lang="en-US" dirty="0"/>
          </a:p>
          <a:p>
            <a:r>
              <a:rPr lang="en-US" dirty="0"/>
              <a:t>Note that (b) and (c) are alternative</a:t>
            </a:r>
            <a:r>
              <a:rPr lang="en-US" baseline="0" dirty="0"/>
              <a:t> ways of representing the same thing. In (b) the information about an employee’s dependents is represented as a multivalued attribute. In (c), though, Dependent is another entity type and there is a relationship between Employee and Dependent. Note that the double lines indicate a </a:t>
            </a:r>
            <a:r>
              <a:rPr lang="en-US" b="1" baseline="0" dirty="0"/>
              <a:t>weak</a:t>
            </a:r>
            <a:r>
              <a:rPr lang="en-US" baseline="0" dirty="0"/>
              <a:t> entity with an </a:t>
            </a:r>
            <a:r>
              <a:rPr lang="en-US" b="1" baseline="0" dirty="0"/>
              <a:t>identifying</a:t>
            </a:r>
            <a:r>
              <a:rPr lang="en-US" baseline="0" dirty="0"/>
              <a:t> relationship. Weak entities cannot exist without a relationship to corresponding strong entities. In this case, there can be no Dependent without a related Employee. Also note that the Dependent’s identifier is only a partial identifier. The full identification of the dependent also includes the Employee’s ID.</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28</a:t>
            </a:fld>
            <a:endParaRPr lang="en-US" altLang="en-US"/>
          </a:p>
        </p:txBody>
      </p:sp>
    </p:spTree>
    <p:extLst>
      <p:ext uri="{BB962C8B-B14F-4D97-AF65-F5344CB8AC3E}">
        <p14:creationId xmlns:p14="http://schemas.microsoft.com/office/powerpoint/2010/main" val="40780328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Primary keys (identifiers)</a:t>
            </a:r>
            <a:r>
              <a:rPr lang="en-US" altLang="en-US" baseline="0" dirty="0">
                <a:latin typeface="Arial" panose="020B0604020202020204" pitchFamily="34" charset="0"/>
                <a:cs typeface="Arial" panose="020B0604020202020204" pitchFamily="34" charset="0"/>
              </a:rPr>
              <a:t> are always required. They must have a value. Other attributes may also be required (for example a person’s name), but others may be blank (optional).</a:t>
            </a:r>
          </a:p>
          <a:p>
            <a:endParaRPr lang="en-US" altLang="en-US" baseline="0" dirty="0">
              <a:latin typeface="Arial" panose="020B0604020202020204" pitchFamily="34" charset="0"/>
              <a:cs typeface="Arial" panose="020B0604020202020204" pitchFamily="34" charset="0"/>
            </a:endParaRPr>
          </a:p>
          <a:p>
            <a:r>
              <a:rPr lang="en-US" altLang="en-US" baseline="0" dirty="0">
                <a:latin typeface="Arial" panose="020B0604020202020204" pitchFamily="34" charset="0"/>
                <a:cs typeface="Arial" panose="020B0604020202020204" pitchFamily="34" charset="0"/>
              </a:rPr>
              <a:t>We already discussed composite and derived attributes. </a:t>
            </a:r>
            <a:endParaRPr lang="en-US" altLang="en-US" dirty="0">
              <a:latin typeface="Arial" panose="020B0604020202020204" pitchFamily="34" charset="0"/>
              <a:cs typeface="Arial" panose="020B0604020202020204" pitchFamily="34" charset="0"/>
            </a:endParaRPr>
          </a:p>
        </p:txBody>
      </p:sp>
      <p:sp>
        <p:nvSpPr>
          <p:cNvPr id="880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552E59C-237D-419B-9E94-16A6E92EF95E}" type="slidenum">
              <a:rPr lang="en-US" altLang="en-US">
                <a:latin typeface="Tahoma" panose="020B0604030504040204" pitchFamily="34" charset="0"/>
              </a:rPr>
              <a:pPr eaLnBrk="1" hangingPunct="1"/>
              <a:t>29</a:t>
            </a:fld>
            <a:endParaRPr lang="en-US" altLang="en-US">
              <a:latin typeface="Tahoma" panose="020B0604030504040204" pitchFamily="34" charset="0"/>
            </a:endParaRPr>
          </a:p>
        </p:txBody>
      </p:sp>
    </p:spTree>
    <p:extLst>
      <p:ext uri="{BB962C8B-B14F-4D97-AF65-F5344CB8AC3E}">
        <p14:creationId xmlns:p14="http://schemas.microsoft.com/office/powerpoint/2010/main" val="33788999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One</a:t>
            </a:r>
            <a:r>
              <a:rPr lang="en-US" altLang="en-US" baseline="0" dirty="0">
                <a:latin typeface="Arial" panose="020B0604020202020204" pitchFamily="34" charset="0"/>
                <a:cs typeface="Arial" panose="020B0604020202020204" pitchFamily="34" charset="0"/>
              </a:rPr>
              <a:t> of the real strengths of the E-R model is that it depicts the relationships that exist between entities of various types. </a:t>
            </a:r>
            <a:endParaRPr lang="en-US" altLang="en-US" dirty="0">
              <a:latin typeface="Arial" panose="020B0604020202020204" pitchFamily="34" charset="0"/>
              <a:cs typeface="Arial" panose="020B0604020202020204" pitchFamily="34" charset="0"/>
            </a:endParaRPr>
          </a:p>
        </p:txBody>
      </p:sp>
      <p:sp>
        <p:nvSpPr>
          <p:cNvPr id="890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F8124DC-D619-4D26-9723-8EFCEDB2E51E}" type="slidenum">
              <a:rPr lang="en-US" altLang="en-US">
                <a:latin typeface="Tahoma" panose="020B0604030504040204" pitchFamily="34" charset="0"/>
              </a:rPr>
              <a:pPr eaLnBrk="1" hangingPunct="1"/>
              <a:t>30</a:t>
            </a:fld>
            <a:endParaRPr lang="en-US" altLang="en-US">
              <a:latin typeface="Tahoma" panose="020B0604030504040204" pitchFamily="34" charset="0"/>
            </a:endParaRPr>
          </a:p>
        </p:txBody>
      </p:sp>
    </p:spTree>
    <p:extLst>
      <p:ext uri="{BB962C8B-B14F-4D97-AF65-F5344CB8AC3E}">
        <p14:creationId xmlns:p14="http://schemas.microsoft.com/office/powerpoint/2010/main" val="15286919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see Employee as an entity type, and Chen, Melton, Ritchie,</a:t>
            </a:r>
            <a:r>
              <a:rPr lang="en-US" baseline="0" dirty="0"/>
              <a:t> Celko, and Gosling are entity instances. Similarly, Course is an entity type, and we see six Course entity instances.</a:t>
            </a:r>
          </a:p>
          <a:p>
            <a:endParaRPr lang="en-US" baseline="0" dirty="0"/>
          </a:p>
          <a:p>
            <a:r>
              <a:rPr lang="en-US" baseline="0" dirty="0"/>
              <a:t>The many-to-many cardinality can be seen here. For most of the employees have completed multiple courses, and most of the courses were completed by multiple employees.</a:t>
            </a:r>
          </a:p>
          <a:p>
            <a:endParaRPr lang="en-US" baseline="0" dirty="0"/>
          </a:p>
          <a:p>
            <a:r>
              <a:rPr lang="en-US" baseline="0" dirty="0"/>
              <a:t>Notice that relationships can also have names. This is useful for describing what the relationship is depicting.</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31</a:t>
            </a:fld>
            <a:endParaRPr lang="en-US" altLang="en-US"/>
          </a:p>
        </p:txBody>
      </p:sp>
    </p:spTree>
    <p:extLst>
      <p:ext uri="{BB962C8B-B14F-4D97-AF65-F5344CB8AC3E}">
        <p14:creationId xmlns:p14="http://schemas.microsoft.com/office/powerpoint/2010/main" val="40890315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All of this has to do with relationship </a:t>
            </a:r>
            <a:r>
              <a:rPr lang="en-US" altLang="en-US" b="1" dirty="0">
                <a:latin typeface="Arial" panose="020B0604020202020204" pitchFamily="34" charset="0"/>
                <a:cs typeface="Arial" panose="020B0604020202020204" pitchFamily="34" charset="0"/>
              </a:rPr>
              <a:t>degree</a:t>
            </a:r>
            <a:r>
              <a:rPr lang="en-US" altLang="en-US" dirty="0">
                <a:latin typeface="Arial" panose="020B0604020202020204" pitchFamily="34" charset="0"/>
                <a:cs typeface="Arial" panose="020B0604020202020204" pitchFamily="34" charset="0"/>
              </a:rPr>
              <a:t>. It’s possible to have a relationship</a:t>
            </a:r>
            <a:r>
              <a:rPr lang="en-US" altLang="en-US" baseline="0" dirty="0">
                <a:latin typeface="Arial" panose="020B0604020202020204" pitchFamily="34" charset="0"/>
                <a:cs typeface="Arial" panose="020B0604020202020204" pitchFamily="34" charset="0"/>
              </a:rPr>
              <a:t> between 4 or more entities, although this tends to be rare. In general, we call these </a:t>
            </a:r>
            <a:r>
              <a:rPr lang="en-US" altLang="en-US" b="1" baseline="0" dirty="0">
                <a:latin typeface="Arial" panose="020B0604020202020204" pitchFamily="34" charset="0"/>
                <a:cs typeface="Arial" panose="020B0604020202020204" pitchFamily="34" charset="0"/>
              </a:rPr>
              <a:t>n-</a:t>
            </a:r>
            <a:r>
              <a:rPr lang="en-US" altLang="en-US" b="1" baseline="0" dirty="0" err="1">
                <a:latin typeface="Arial" panose="020B0604020202020204" pitchFamily="34" charset="0"/>
                <a:cs typeface="Arial" panose="020B0604020202020204" pitchFamily="34" charset="0"/>
              </a:rPr>
              <a:t>ary</a:t>
            </a:r>
            <a:r>
              <a:rPr lang="en-US" altLang="en-US" baseline="0" dirty="0">
                <a:latin typeface="Arial" panose="020B0604020202020204" pitchFamily="34" charset="0"/>
                <a:cs typeface="Arial" panose="020B0604020202020204" pitchFamily="34" charset="0"/>
              </a:rPr>
              <a:t> relationships.</a:t>
            </a:r>
            <a:endParaRPr lang="en-US" altLang="en-US" dirty="0">
              <a:latin typeface="Arial" panose="020B0604020202020204" pitchFamily="34" charset="0"/>
              <a:cs typeface="Arial" panose="020B0604020202020204" pitchFamily="34" charset="0"/>
            </a:endParaRPr>
          </a:p>
        </p:txBody>
      </p:sp>
      <p:sp>
        <p:nvSpPr>
          <p:cNvPr id="901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217C308-8BD1-4F2D-99A8-ADAED0B69C66}" type="slidenum">
              <a:rPr lang="en-US" altLang="en-US">
                <a:latin typeface="Tahoma" panose="020B0604030504040204" pitchFamily="34" charset="0"/>
              </a:rPr>
              <a:pPr eaLnBrk="1" hangingPunct="1"/>
              <a:t>32</a:t>
            </a:fld>
            <a:endParaRPr lang="en-US" altLang="en-US">
              <a:latin typeface="Tahoma" panose="020B0604030504040204" pitchFamily="34" charset="0"/>
            </a:endParaRPr>
          </a:p>
        </p:txBody>
      </p:sp>
    </p:spTree>
    <p:extLst>
      <p:ext uri="{BB962C8B-B14F-4D97-AF65-F5344CB8AC3E}">
        <p14:creationId xmlns:p14="http://schemas.microsoft.com/office/powerpoint/2010/main" val="11648356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C6DEB28-BD47-427E-948E-FB8FE531B4E7}" type="slidenum">
              <a:rPr lang="en-US" altLang="en-US">
                <a:latin typeface="Tahoma" panose="020B0604030504040204" pitchFamily="34" charset="0"/>
              </a:rPr>
              <a:pPr eaLnBrk="1" hangingPunct="1"/>
              <a:t>33</a:t>
            </a:fld>
            <a:endParaRPr lang="en-US" altLang="en-US">
              <a:latin typeface="Tahoma" panose="020B0604030504040204" pitchFamily="34" charset="0"/>
            </a:endParaRPr>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140379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see many assumptions and business rules in these relationships. For example, we are assuming that a person can be married to at most one other person. We</a:t>
            </a:r>
            <a:r>
              <a:rPr lang="en-US" baseline="0" dirty="0"/>
              <a:t> also see that an employee may have several subordinates, but will only have one manager. In these diagrams, we are not seeing whether these are mandatory or optional cardinalities, though. What do you think?</a:t>
            </a:r>
          </a:p>
          <a:p>
            <a:endParaRPr lang="en-US" baseline="0" dirty="0"/>
          </a:p>
          <a:p>
            <a:r>
              <a:rPr lang="en-US" i="1" baseline="0" dirty="0">
                <a:solidFill>
                  <a:srgbClr val="FF0000"/>
                </a:solidFill>
              </a:rPr>
              <a:t>Here, can have a discussion about optional vs. mandatory for each of the relationships.</a:t>
            </a:r>
          </a:p>
          <a:p>
            <a:endParaRPr lang="en-US" i="0" baseline="0" dirty="0"/>
          </a:p>
          <a:p>
            <a:r>
              <a:rPr lang="en-US" i="0" baseline="0" dirty="0"/>
              <a:t>Notice the ternary relationship, which is called “Supplies”. It is many-to-many-to-many in terms of cardinality. A given vendor may supply any number of parts to any number of warehouses. A given part can be supplied from any number of vendors to any number of warehouse. A given warehouse could be supplied any number of parts from any number of vendors.</a:t>
            </a:r>
          </a:p>
          <a:p>
            <a:endParaRPr lang="en-US" i="0" baseline="0" dirty="0"/>
          </a:p>
          <a:p>
            <a:r>
              <a:rPr lang="en-US" i="0" baseline="0" dirty="0"/>
              <a:t>In this case the relationship itself has attributes, represented by the dashed line to the box. Each supply instance (remember that relationships have instances just like entities do) has a shipping mode and a unit cost. If you have a relationship with attributes, you may want to consider representing this as an </a:t>
            </a:r>
            <a:r>
              <a:rPr lang="en-US" b="1" i="0" baseline="0" dirty="0"/>
              <a:t>associative entity </a:t>
            </a:r>
            <a:r>
              <a:rPr lang="en-US" i="0" baseline="0" dirty="0"/>
              <a:t>instead. We’ll talk about that later. </a:t>
            </a:r>
            <a:r>
              <a:rPr lang="en-US" i="1" baseline="0" dirty="0"/>
              <a:t> </a:t>
            </a:r>
            <a:endParaRPr lang="en-US" i="0" baseline="0"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34</a:t>
            </a:fld>
            <a:endParaRPr lang="en-US" altLang="en-US"/>
          </a:p>
        </p:txBody>
      </p:sp>
    </p:spTree>
    <p:extLst>
      <p:ext uri="{BB962C8B-B14F-4D97-AF65-F5344CB8AC3E}">
        <p14:creationId xmlns:p14="http://schemas.microsoft.com/office/powerpoint/2010/main" val="20468915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C33956B-1D63-45D1-A9C4-F5710396AC63}" type="slidenum">
              <a:rPr lang="en-US" altLang="en-US">
                <a:latin typeface="Tahoma" panose="020B0604030504040204" pitchFamily="34" charset="0"/>
              </a:rPr>
              <a:pPr eaLnBrk="1" hangingPunct="1"/>
              <a:t>35</a:t>
            </a:fld>
            <a:endParaRPr lang="en-US" altLang="en-US">
              <a:latin typeface="Tahoma" panose="020B0604030504040204" pitchFamily="34" charset="0"/>
            </a:endParaRPr>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As</a:t>
            </a:r>
            <a:r>
              <a:rPr lang="en-US" altLang="en-US" baseline="0" dirty="0">
                <a:latin typeface="Arial" panose="020B0604020202020204" pitchFamily="34" charset="0"/>
                <a:cs typeface="Arial" panose="020B0604020202020204" pitchFamily="34" charset="0"/>
              </a:rPr>
              <a:t> the E-R diagram becomes more refined and detailed, you may start to add indications of whether the cardinalities are mandatory or optional.</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223322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patient must have at least one patient history, and could have more. A given patient</a:t>
            </a:r>
            <a:r>
              <a:rPr lang="en-US" baseline="0" dirty="0"/>
              <a:t> history is related to exactly one patient.</a:t>
            </a:r>
            <a:endParaRPr lang="en-US" dirty="0"/>
          </a:p>
          <a:p>
            <a:endParaRPr lang="en-US" dirty="0"/>
          </a:p>
          <a:p>
            <a:r>
              <a:rPr lang="en-US" dirty="0"/>
              <a:t>A person may not be married, but if that person is married, he or she is married to only</a:t>
            </a:r>
            <a:r>
              <a:rPr lang="en-US" baseline="0" dirty="0"/>
              <a:t> one other person.</a:t>
            </a:r>
            <a:endParaRPr lang="en-US" dirty="0"/>
          </a:p>
          <a:p>
            <a:endParaRPr lang="en-US" dirty="0"/>
          </a:p>
          <a:p>
            <a:r>
              <a:rPr lang="en-US" dirty="0"/>
              <a:t>Question: Is it possible to have an employee who is not assigned to a project?</a:t>
            </a:r>
          </a:p>
          <a:p>
            <a:r>
              <a:rPr lang="en-US" dirty="0"/>
              <a:t>Answer: Yes, because of the optional symbol on the Project</a:t>
            </a:r>
            <a:r>
              <a:rPr lang="en-US" baseline="0" dirty="0"/>
              <a:t> side of the relationship.</a:t>
            </a:r>
          </a:p>
          <a:p>
            <a:endParaRPr lang="en-US" dirty="0"/>
          </a:p>
          <a:p>
            <a:r>
              <a:rPr lang="en-US" dirty="0"/>
              <a:t>Question: Is it possible to have a project with no employee assigned to it?</a:t>
            </a:r>
          </a:p>
          <a:p>
            <a:r>
              <a:rPr lang="en-US" dirty="0"/>
              <a:t>Answer: No, because of the mandatory symbol on the Employee</a:t>
            </a:r>
            <a:r>
              <a:rPr lang="en-US" baseline="0" dirty="0"/>
              <a:t> side of the relationship.</a:t>
            </a:r>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36</a:t>
            </a:fld>
            <a:endParaRPr lang="en-US" altLang="en-US"/>
          </a:p>
        </p:txBody>
      </p:sp>
    </p:spTree>
    <p:extLst>
      <p:ext uri="{BB962C8B-B14F-4D97-AF65-F5344CB8AC3E}">
        <p14:creationId xmlns:p14="http://schemas.microsoft.com/office/powerpoint/2010/main" val="24498610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Unlike entity</a:t>
            </a:r>
            <a:r>
              <a:rPr lang="en-US" altLang="en-US" baseline="0" dirty="0">
                <a:latin typeface="Arial" panose="020B0604020202020204" pitchFamily="34" charset="0"/>
                <a:cs typeface="Arial" panose="020B0604020202020204" pitchFamily="34" charset="0"/>
              </a:rPr>
              <a:t> names and attribute names, which are nouns, relationship names are verbs.</a:t>
            </a:r>
            <a:endParaRPr lang="en-US" altLang="en-US" dirty="0">
              <a:latin typeface="Arial" panose="020B0604020202020204" pitchFamily="34" charset="0"/>
              <a:cs typeface="Arial" panose="020B0604020202020204" pitchFamily="34" charset="0"/>
            </a:endParaRPr>
          </a:p>
        </p:txBody>
      </p:sp>
      <p:sp>
        <p:nvSpPr>
          <p:cNvPr id="931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D48443C-C1D2-4917-8883-1E47BFD25A06}" type="slidenum">
              <a:rPr lang="en-US" altLang="en-US">
                <a:latin typeface="Tahoma" panose="020B0604030504040204" pitchFamily="34" charset="0"/>
              </a:rPr>
              <a:pPr eaLnBrk="1" hangingPunct="1"/>
              <a:t>37</a:t>
            </a:fld>
            <a:endParaRPr lang="en-US" altLang="en-US">
              <a:latin typeface="Tahoma" panose="020B0604030504040204" pitchFamily="34" charset="0"/>
            </a:endParaRPr>
          </a:p>
        </p:txBody>
      </p:sp>
    </p:spTree>
    <p:extLst>
      <p:ext uri="{BB962C8B-B14F-4D97-AF65-F5344CB8AC3E}">
        <p14:creationId xmlns:p14="http://schemas.microsoft.com/office/powerpoint/2010/main" val="16504025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942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600438C-4332-45B0-A30D-4FFEC8626986}" type="slidenum">
              <a:rPr lang="en-US" altLang="en-US">
                <a:latin typeface="Tahoma" panose="020B0604030504040204" pitchFamily="34" charset="0"/>
              </a:rPr>
              <a:pPr eaLnBrk="1" hangingPunct="1"/>
              <a:t>38</a:t>
            </a:fld>
            <a:endParaRPr lang="en-US" altLang="en-US">
              <a:latin typeface="Tahoma" panose="020B0604030504040204" pitchFamily="34" charset="0"/>
            </a:endParaRPr>
          </a:p>
        </p:txBody>
      </p:sp>
    </p:spTree>
    <p:extLst>
      <p:ext uri="{BB962C8B-B14F-4D97-AF65-F5344CB8AC3E}">
        <p14:creationId xmlns:p14="http://schemas.microsoft.com/office/powerpoint/2010/main" val="34022460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An associative</a:t>
            </a:r>
            <a:r>
              <a:rPr lang="en-US" altLang="en-US" baseline="0" dirty="0">
                <a:latin typeface="Arial" panose="020B0604020202020204" pitchFamily="34" charset="0"/>
                <a:cs typeface="Arial" panose="020B0604020202020204" pitchFamily="34" charset="0"/>
              </a:rPr>
              <a:t> entity is kind of a combination of entity and relationship. Remember the “Supplies” relationship from figure 8-11? This could have been represented as an associative entity.</a:t>
            </a:r>
            <a:endParaRPr lang="en-US" altLang="en-US" dirty="0">
              <a:latin typeface="Arial" panose="020B0604020202020204" pitchFamily="34" charset="0"/>
              <a:cs typeface="Arial" panose="020B0604020202020204" pitchFamily="34" charset="0"/>
            </a:endParaRPr>
          </a:p>
        </p:txBody>
      </p:sp>
      <p:sp>
        <p:nvSpPr>
          <p:cNvPr id="952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4404D7B-6F8C-40AD-BD3D-089E64BE19CF}" type="slidenum">
              <a:rPr lang="en-US" altLang="en-US">
                <a:latin typeface="Tahoma" panose="020B0604030504040204" pitchFamily="34" charset="0"/>
              </a:rPr>
              <a:pPr eaLnBrk="1" hangingPunct="1"/>
              <a:t>39</a:t>
            </a:fld>
            <a:endParaRPr lang="en-US" altLang="en-US">
              <a:latin typeface="Tahoma" panose="020B0604030504040204" pitchFamily="34" charset="0"/>
            </a:endParaRPr>
          </a:p>
        </p:txBody>
      </p:sp>
    </p:spTree>
    <p:extLst>
      <p:ext uri="{BB962C8B-B14F-4D97-AF65-F5344CB8AC3E}">
        <p14:creationId xmlns:p14="http://schemas.microsoft.com/office/powerpoint/2010/main" val="415231076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(a) shows a</a:t>
            </a:r>
            <a:r>
              <a:rPr lang="en-US" baseline="0" dirty="0"/>
              <a:t> many-to-many relationship between employees and courses. This relationship has an attributes, the date completed. </a:t>
            </a:r>
          </a:p>
          <a:p>
            <a:endParaRPr lang="en-US" baseline="0" dirty="0"/>
          </a:p>
          <a:p>
            <a:r>
              <a:rPr lang="en-US" baseline="0" dirty="0"/>
              <a:t>By contrast, (b) shows an associative entity (note the curved corners) that links employees with courses. In (c) you see a Microsoft Visio version of this. As I said earlier, there are various notations for E-R diagrams, just like there are various notations for DFDs.</a:t>
            </a:r>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40</a:t>
            </a:fld>
            <a:endParaRPr lang="en-US" altLang="en-US"/>
          </a:p>
        </p:txBody>
      </p:sp>
    </p:spTree>
    <p:extLst>
      <p:ext uri="{BB962C8B-B14F-4D97-AF65-F5344CB8AC3E}">
        <p14:creationId xmlns:p14="http://schemas.microsoft.com/office/powerpoint/2010/main" val="22611425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cs typeface="Arial" panose="020B0604020202020204" pitchFamily="34" charset="0"/>
            </a:endParaRPr>
          </a:p>
        </p:txBody>
      </p:sp>
      <p:sp>
        <p:nvSpPr>
          <p:cNvPr id="962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603FBBB-4AC5-4B61-A40A-CE7353C1EDF9}" type="slidenum">
              <a:rPr lang="en-US" altLang="en-US">
                <a:latin typeface="Tahoma" panose="020B0604030504040204" pitchFamily="34" charset="0"/>
              </a:rPr>
              <a:pPr eaLnBrk="1" hangingPunct="1"/>
              <a:t>41</a:t>
            </a:fld>
            <a:endParaRPr lang="en-US" altLang="en-US">
              <a:latin typeface="Tahoma" panose="020B0604030504040204" pitchFamily="34" charset="0"/>
            </a:endParaRPr>
          </a:p>
        </p:txBody>
      </p:sp>
    </p:spTree>
    <p:extLst>
      <p:ext uri="{BB962C8B-B14F-4D97-AF65-F5344CB8AC3E}">
        <p14:creationId xmlns:p14="http://schemas.microsoft.com/office/powerpoint/2010/main" val="84521912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a:latin typeface="Arial" panose="020B0604020202020204" pitchFamily="34" charset="0"/>
                <a:cs typeface="Arial" panose="020B0604020202020204" pitchFamily="34" charset="0"/>
              </a:rPr>
              <a:t>After the original E-R model was created, it was enhanced</a:t>
            </a:r>
            <a:r>
              <a:rPr lang="en-US" altLang="en-US" baseline="0" dirty="0">
                <a:latin typeface="Arial" panose="020B0604020202020204" pitchFamily="34" charset="0"/>
                <a:cs typeface="Arial" panose="020B0604020202020204" pitchFamily="34" charset="0"/>
              </a:rPr>
              <a:t> into something often called EER (enhancer ER, or extended ER). </a:t>
            </a:r>
            <a:endParaRPr lang="en-US" altLang="en-US" dirty="0">
              <a:latin typeface="Arial" panose="020B0604020202020204" pitchFamily="34" charset="0"/>
              <a:cs typeface="Arial" panose="020B0604020202020204" pitchFamily="34" charset="0"/>
            </a:endParaRPr>
          </a:p>
          <a:p>
            <a:endParaRPr lang="en-US" altLang="en-US" dirty="0">
              <a:latin typeface="Arial" panose="020B0604020202020204" pitchFamily="34" charset="0"/>
              <a:cs typeface="Arial" panose="020B0604020202020204" pitchFamily="34" charset="0"/>
            </a:endParaRPr>
          </a:p>
          <a:p>
            <a:r>
              <a:rPr lang="en-US" altLang="en-US" dirty="0">
                <a:latin typeface="Arial" panose="020B0604020202020204" pitchFamily="34" charset="0"/>
                <a:cs typeface="Arial" panose="020B0604020202020204" pitchFamily="34" charset="0"/>
              </a:rPr>
              <a:t>This allows for </a:t>
            </a:r>
            <a:r>
              <a:rPr lang="en-US" altLang="en-US" dirty="0" err="1">
                <a:latin typeface="Arial" panose="020B0604020202020204" pitchFamily="34" charset="0"/>
                <a:cs typeface="Arial" panose="020B0604020202020204" pitchFamily="34" charset="0"/>
              </a:rPr>
              <a:t>supertype</a:t>
            </a:r>
            <a:r>
              <a:rPr lang="en-US" altLang="en-US" dirty="0">
                <a:latin typeface="Arial" panose="020B0604020202020204" pitchFamily="34" charset="0"/>
                <a:cs typeface="Arial" panose="020B0604020202020204" pitchFamily="34" charset="0"/>
              </a:rPr>
              <a:t>/subtype</a:t>
            </a:r>
            <a:r>
              <a:rPr lang="en-US" altLang="en-US" baseline="0" dirty="0">
                <a:latin typeface="Arial" panose="020B0604020202020204" pitchFamily="34" charset="0"/>
                <a:cs typeface="Arial" panose="020B0604020202020204" pitchFamily="34" charset="0"/>
              </a:rPr>
              <a:t> representations, and we’ll look at some examples in the next few slides.</a:t>
            </a:r>
            <a:endParaRPr lang="en-US" altLang="en-US" dirty="0">
              <a:latin typeface="Arial" panose="020B0604020202020204" pitchFamily="34" charset="0"/>
              <a:cs typeface="Arial" panose="020B0604020202020204" pitchFamily="34" charset="0"/>
            </a:endParaRPr>
          </a:p>
        </p:txBody>
      </p:sp>
      <p:sp>
        <p:nvSpPr>
          <p:cNvPr id="972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49FAB57-C21B-4EA9-8B66-E7FD0B49B7A7}" type="slidenum">
              <a:rPr lang="en-US" altLang="en-US">
                <a:latin typeface="Tahoma" panose="020B0604030504040204" pitchFamily="34" charset="0"/>
              </a:rPr>
              <a:pPr eaLnBrk="1" hangingPunct="1"/>
              <a:t>42</a:t>
            </a:fld>
            <a:endParaRPr lang="en-US" altLang="en-US">
              <a:latin typeface="Tahoma" panose="020B0604030504040204" pitchFamily="34" charset="0"/>
            </a:endParaRPr>
          </a:p>
        </p:txBody>
      </p:sp>
    </p:spTree>
    <p:extLst>
      <p:ext uri="{BB962C8B-B14F-4D97-AF65-F5344CB8AC3E}">
        <p14:creationId xmlns:p14="http://schemas.microsoft.com/office/powerpoint/2010/main" val="265823319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Here we see a supertype called Patient, with two subtypes called Outpatient and Resident Patient. All patients (including outpatients and resident patients) have a patient id, a patient</a:t>
            </a:r>
            <a:r>
              <a:rPr lang="en-US" baseline="0" dirty="0"/>
              <a:t> name and an admit date. The subtypes </a:t>
            </a:r>
            <a:r>
              <a:rPr lang="en-US" b="1" baseline="0" dirty="0"/>
              <a:t>inherit</a:t>
            </a:r>
            <a:r>
              <a:rPr lang="en-US" baseline="0" dirty="0"/>
              <a:t> these attributes from the supertype. Also, All patients (including outpatients and residents) inherit the Is_cared_for relationship.</a:t>
            </a:r>
          </a:p>
          <a:p>
            <a:endParaRPr lang="en-US" baseline="0" dirty="0"/>
          </a:p>
          <a:p>
            <a:r>
              <a:rPr lang="en-US" baseline="0" dirty="0"/>
              <a:t>Outpatients include an additional attribute, the checkback date. No other types of patients have this. Similarly, resident patients have their own specialized discharge date and their own assigned beds; outpatients do not have these.</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43</a:t>
            </a:fld>
            <a:endParaRPr lang="en-US" altLang="en-US"/>
          </a:p>
        </p:txBody>
      </p:sp>
    </p:spTree>
    <p:extLst>
      <p:ext uri="{BB962C8B-B14F-4D97-AF65-F5344CB8AC3E}">
        <p14:creationId xmlns:p14="http://schemas.microsoft.com/office/powerpoint/2010/main" val="338466791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983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780015A-8DB2-4009-80AC-0DD711ABE864}" type="slidenum">
              <a:rPr lang="en-US" altLang="en-US">
                <a:latin typeface="Tahoma" panose="020B0604030504040204" pitchFamily="34" charset="0"/>
              </a:rPr>
              <a:pPr eaLnBrk="1" hangingPunct="1"/>
              <a:t>44</a:t>
            </a:fld>
            <a:endParaRPr lang="en-US" altLang="en-US">
              <a:latin typeface="Tahoma" panose="020B0604030504040204" pitchFamily="34" charset="0"/>
            </a:endParaRPr>
          </a:p>
        </p:txBody>
      </p:sp>
    </p:spTree>
    <p:extLst>
      <p:ext uri="{BB962C8B-B14F-4D97-AF65-F5344CB8AC3E}">
        <p14:creationId xmlns:p14="http://schemas.microsoft.com/office/powerpoint/2010/main" val="298076670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993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6826692-5900-482F-A48C-16515FBE7D12}" type="slidenum">
              <a:rPr lang="en-US" altLang="en-US">
                <a:latin typeface="Tahoma" panose="020B0604030504040204" pitchFamily="34" charset="0"/>
              </a:rPr>
              <a:pPr eaLnBrk="1" hangingPunct="1"/>
              <a:t>45</a:t>
            </a:fld>
            <a:endParaRPr lang="en-US" altLang="en-US">
              <a:latin typeface="Tahoma" panose="020B0604030504040204" pitchFamily="34" charset="0"/>
            </a:endParaRPr>
          </a:p>
        </p:txBody>
      </p:sp>
    </p:spTree>
    <p:extLst>
      <p:ext uri="{BB962C8B-B14F-4D97-AF65-F5344CB8AC3E}">
        <p14:creationId xmlns:p14="http://schemas.microsoft.com/office/powerpoint/2010/main" val="88628371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Total specialization</a:t>
            </a:r>
            <a:r>
              <a:rPr lang="en-US" baseline="0" dirty="0"/>
              <a:t> is represented by double lines. Single lines mean partial specialization.</a:t>
            </a:r>
          </a:p>
          <a:p>
            <a:r>
              <a:rPr lang="en-US" baseline="0" dirty="0"/>
              <a:t>Overlap is represented with “o” and disjoint is represented with “d”.</a:t>
            </a:r>
            <a:endParaRPr lang="en-US" dirty="0"/>
          </a:p>
          <a:p>
            <a:endParaRPr lang="en-US" dirty="0"/>
          </a:p>
          <a:p>
            <a:endParaRPr lang="en-US" dirty="0"/>
          </a:p>
          <a:p>
            <a:r>
              <a:rPr lang="en-US" dirty="0"/>
              <a:t>Question: can there be another type of person who is</a:t>
            </a:r>
            <a:r>
              <a:rPr lang="en-US" baseline="0" dirty="0"/>
              <a:t> not an </a:t>
            </a:r>
            <a:r>
              <a:rPr lang="en-US" dirty="0"/>
              <a:t>employee, alumnus,</a:t>
            </a:r>
            <a:r>
              <a:rPr lang="en-US" baseline="0" dirty="0"/>
              <a:t> or student?</a:t>
            </a:r>
          </a:p>
          <a:p>
            <a:r>
              <a:rPr lang="en-US" baseline="0" dirty="0"/>
              <a:t>Answer: no, because of the total specialization.</a:t>
            </a:r>
          </a:p>
          <a:p>
            <a:endParaRPr lang="en-US" baseline="0" dirty="0"/>
          </a:p>
          <a:p>
            <a:r>
              <a:rPr lang="en-US" baseline="0" dirty="0"/>
              <a:t>Question: can a person be both an employee and a student?</a:t>
            </a:r>
          </a:p>
          <a:p>
            <a:r>
              <a:rPr lang="en-US" baseline="0" dirty="0"/>
              <a:t>Answer: yes, because of the overlap rule.</a:t>
            </a:r>
          </a:p>
          <a:p>
            <a:endParaRPr lang="en-US" baseline="0" dirty="0"/>
          </a:p>
          <a:p>
            <a:r>
              <a:rPr lang="en-US" baseline="0" dirty="0"/>
              <a:t>Question: can an employee be both faculty and staff?</a:t>
            </a:r>
          </a:p>
          <a:p>
            <a:r>
              <a:rPr lang="en-US" baseline="0" dirty="0"/>
              <a:t>Answer: no, only one of these, because of the disjoint rule.</a:t>
            </a:r>
          </a:p>
          <a:p>
            <a:endParaRPr lang="en-US" baseline="0" dirty="0"/>
          </a:p>
          <a:p>
            <a:r>
              <a:rPr lang="en-US" baseline="0" dirty="0"/>
              <a:t>Question: can an employee be something other than faculty or staff?</a:t>
            </a:r>
          </a:p>
          <a:p>
            <a:r>
              <a:rPr lang="en-US" baseline="0" dirty="0"/>
              <a:t>Answer: yes, because of partial specialization.</a:t>
            </a:r>
          </a:p>
          <a:p>
            <a:endParaRPr lang="en-US" baseline="0" dirty="0"/>
          </a:p>
          <a:p>
            <a:r>
              <a:rPr lang="en-US" baseline="0" dirty="0"/>
              <a:t>Question: what can you say about students?</a:t>
            </a:r>
          </a:p>
          <a:p>
            <a:r>
              <a:rPr lang="en-US" i="1" baseline="0" dirty="0"/>
              <a:t>Discussion here…</a:t>
            </a:r>
          </a:p>
          <a:p>
            <a:endParaRPr lang="en-US" dirty="0"/>
          </a:p>
        </p:txBody>
      </p:sp>
      <p:sp>
        <p:nvSpPr>
          <p:cNvPr id="4" name="Slide Number Placeholder 3"/>
          <p:cNvSpPr>
            <a:spLocks noGrp="1"/>
          </p:cNvSpPr>
          <p:nvPr>
            <p:ph type="sldNum" sz="quarter" idx="10"/>
          </p:nvPr>
        </p:nvSpPr>
        <p:spPr/>
        <p:txBody>
          <a:bodyPr/>
          <a:lstStyle/>
          <a:p>
            <a:fld id="{F5F488AC-279B-4D8B-A679-FF80C5A02C55}" type="slidenum">
              <a:rPr lang="en-US" altLang="en-US" smtClean="0"/>
              <a:pPr/>
              <a:t>46</a:t>
            </a:fld>
            <a:endParaRPr lang="en-US" altLang="en-US"/>
          </a:p>
        </p:txBody>
      </p:sp>
    </p:spTree>
    <p:extLst>
      <p:ext uri="{BB962C8B-B14F-4D97-AF65-F5344CB8AC3E}">
        <p14:creationId xmlns:p14="http://schemas.microsoft.com/office/powerpoint/2010/main" val="135619115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Some of the business rules are represented</a:t>
            </a:r>
            <a:r>
              <a:rPr lang="en-US" altLang="en-US" baseline="0" dirty="0">
                <a:latin typeface="Arial" panose="020B0604020202020204" pitchFamily="34" charset="0"/>
                <a:cs typeface="Arial" panose="020B0604020202020204" pitchFamily="34" charset="0"/>
              </a:rPr>
              <a:t> in the E-R diagram, but some require other means of representation. The CASE repository will include all of these rules.</a:t>
            </a:r>
            <a:endParaRPr lang="en-US" altLang="en-US" dirty="0">
              <a:latin typeface="Arial" panose="020B0604020202020204" pitchFamily="34" charset="0"/>
              <a:cs typeface="Arial" panose="020B0604020202020204" pitchFamily="34" charset="0"/>
            </a:endParaRPr>
          </a:p>
        </p:txBody>
      </p:sp>
      <p:sp>
        <p:nvSpPr>
          <p:cNvPr id="1003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7534001-67AF-470C-B726-D700E8DE985B}" type="slidenum">
              <a:rPr lang="en-US" altLang="en-US">
                <a:latin typeface="Tahoma" panose="020B0604030504040204" pitchFamily="34" charset="0"/>
              </a:rPr>
              <a:pPr eaLnBrk="1" hangingPunct="1"/>
              <a:t>47</a:t>
            </a:fld>
            <a:endParaRPr lang="en-US" altLang="en-US">
              <a:latin typeface="Tahoma" panose="020B0604030504040204" pitchFamily="34" charset="0"/>
            </a:endParaRPr>
          </a:p>
        </p:txBody>
      </p:sp>
    </p:spTree>
    <p:extLst>
      <p:ext uri="{BB962C8B-B14F-4D97-AF65-F5344CB8AC3E}">
        <p14:creationId xmlns:p14="http://schemas.microsoft.com/office/powerpoint/2010/main" val="186998133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ln/>
        </p:spPr>
      </p:sp>
      <p:sp>
        <p:nvSpPr>
          <p:cNvPr id="1013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Entity integrity and referential integrity are both expressed in the E-R model.</a:t>
            </a:r>
          </a:p>
          <a:p>
            <a:endParaRPr lang="en-US" altLang="en-US" dirty="0">
              <a:latin typeface="Arial" panose="020B0604020202020204" pitchFamily="34" charset="0"/>
              <a:cs typeface="Arial" panose="020B0604020202020204" pitchFamily="34" charset="0"/>
            </a:endParaRPr>
          </a:p>
          <a:p>
            <a:r>
              <a:rPr lang="en-US" altLang="en-US" dirty="0">
                <a:latin typeface="Arial" panose="020B0604020202020204" pitchFamily="34" charset="0"/>
                <a:cs typeface="Arial" panose="020B0604020202020204" pitchFamily="34" charset="0"/>
              </a:rPr>
              <a:t>But domains</a:t>
            </a:r>
            <a:r>
              <a:rPr lang="en-US" altLang="en-US" baseline="0" dirty="0">
                <a:latin typeface="Arial" panose="020B0604020202020204" pitchFamily="34" charset="0"/>
                <a:cs typeface="Arial" panose="020B0604020202020204" pitchFamily="34" charset="0"/>
              </a:rPr>
              <a:t> and triggers are not.</a:t>
            </a:r>
            <a:endParaRPr lang="en-US" altLang="en-US" dirty="0">
              <a:latin typeface="Arial" panose="020B0604020202020204" pitchFamily="34" charset="0"/>
              <a:cs typeface="Arial" panose="020B0604020202020204" pitchFamily="34" charset="0"/>
            </a:endParaRPr>
          </a:p>
        </p:txBody>
      </p:sp>
      <p:sp>
        <p:nvSpPr>
          <p:cNvPr id="1013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6C3DDB6-883B-416E-8DE8-6EC6F3650762}" type="slidenum">
              <a:rPr lang="en-US" altLang="en-US">
                <a:latin typeface="Tahoma" panose="020B0604030504040204" pitchFamily="34" charset="0"/>
              </a:rPr>
              <a:pPr eaLnBrk="1" hangingPunct="1"/>
              <a:t>48</a:t>
            </a:fld>
            <a:endParaRPr lang="en-US" altLang="en-US">
              <a:latin typeface="Tahoma" panose="020B0604030504040204" pitchFamily="34" charset="0"/>
            </a:endParaRPr>
          </a:p>
        </p:txBody>
      </p:sp>
    </p:spTree>
    <p:extLst>
      <p:ext uri="{BB962C8B-B14F-4D97-AF65-F5344CB8AC3E}">
        <p14:creationId xmlns:p14="http://schemas.microsoft.com/office/powerpoint/2010/main" val="153556382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F848C96-F0D7-46FD-8049-FF95C5E85091}" type="slidenum">
              <a:rPr lang="en-US" altLang="en-US">
                <a:latin typeface="Tahoma" panose="020B0604030504040204" pitchFamily="34" charset="0"/>
              </a:rPr>
              <a:pPr eaLnBrk="1" hangingPunct="1"/>
              <a:t>49</a:t>
            </a:fld>
            <a:endParaRPr lang="en-US" altLang="en-US">
              <a:latin typeface="Tahoma" panose="020B0604030504040204" pitchFamily="34" charset="0"/>
            </a:endParaRPr>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Let’s talk about a couple examples of domains. </a:t>
            </a:r>
          </a:p>
          <a:p>
            <a:pPr eaLnBrk="1" hangingPunct="1"/>
            <a:endParaRPr lang="en-US" altLang="en-US" dirty="0">
              <a:latin typeface="Arial" panose="020B0604020202020204" pitchFamily="34" charset="0"/>
              <a:cs typeface="Arial" panose="020B0604020202020204" pitchFamily="34" charset="0"/>
            </a:endParaRPr>
          </a:p>
          <a:p>
            <a:pPr eaLnBrk="1" hangingPunct="1"/>
            <a:r>
              <a:rPr lang="en-US" altLang="en-US" dirty="0">
                <a:latin typeface="Arial" panose="020B0604020202020204" pitchFamily="34" charset="0"/>
                <a:cs typeface="Arial" panose="020B0604020202020204" pitchFamily="34" charset="0"/>
              </a:rPr>
              <a:t>What would be the domain of a person’s birth date? Well,</a:t>
            </a:r>
            <a:r>
              <a:rPr lang="en-US" altLang="en-US" baseline="0" dirty="0">
                <a:latin typeface="Arial" panose="020B0604020202020204" pitchFamily="34" charset="0"/>
                <a:cs typeface="Arial" panose="020B0604020202020204" pitchFamily="34" charset="0"/>
              </a:rPr>
              <a:t> first of all, it must be a date type. It can’t be just a number or a piece of text. Second, you would think it must be a valid date. For example February 29, 2015 is not legitimate. Third, as a birth date, it should probably be a date that already happened. A person’s birth date shouldn’t be, for example January 1, 2050.</a:t>
            </a:r>
          </a:p>
          <a:p>
            <a:pPr eaLnBrk="1" hangingPunct="1"/>
            <a:endParaRPr lang="en-US" altLang="en-US" baseline="0" dirty="0">
              <a:latin typeface="Arial" panose="020B0604020202020204" pitchFamily="34" charset="0"/>
              <a:cs typeface="Arial" panose="020B0604020202020204" pitchFamily="34" charset="0"/>
            </a:endParaRPr>
          </a:p>
          <a:p>
            <a:pPr eaLnBrk="1" hangingPunct="1"/>
            <a:r>
              <a:rPr lang="en-US" altLang="en-US" baseline="0" dirty="0">
                <a:latin typeface="Arial" panose="020B0604020202020204" pitchFamily="34" charset="0"/>
                <a:cs typeface="Arial" panose="020B0604020202020204" pitchFamily="34" charset="0"/>
              </a:rPr>
              <a:t>How about an employee’s salary? Well, obviously this is a number. But some numbers don’t make sense. For example, -1000 is not a valid salary.</a:t>
            </a:r>
          </a:p>
          <a:p>
            <a:pPr eaLnBrk="1" hangingPunct="1"/>
            <a:endParaRPr lang="en-US" altLang="en-US" baseline="0" dirty="0">
              <a:latin typeface="Arial" panose="020B0604020202020204" pitchFamily="34" charset="0"/>
              <a:cs typeface="Arial" panose="020B0604020202020204" pitchFamily="34" charset="0"/>
            </a:endParaRPr>
          </a:p>
          <a:p>
            <a:pPr eaLnBrk="1" hangingPunct="1"/>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1052657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3BBF639-14B6-4F55-B975-4545B977D92B}" type="slidenum">
              <a:rPr lang="en-US" altLang="en-US">
                <a:latin typeface="Tahoma" panose="020B0604030504040204" pitchFamily="34" charset="0"/>
              </a:rPr>
              <a:pPr eaLnBrk="1" hangingPunct="1"/>
              <a:t>50</a:t>
            </a:fld>
            <a:endParaRPr lang="en-US" altLang="en-US">
              <a:latin typeface="Tahoma" panose="020B0604030504040204" pitchFamily="34" charset="0"/>
            </a:endParaRPr>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Triggers are actuall</a:t>
            </a:r>
            <a:r>
              <a:rPr lang="en-US" altLang="en-US" baseline="0" dirty="0">
                <a:latin typeface="Arial" panose="020B0604020202020204" pitchFamily="34" charset="0"/>
                <a:cs typeface="Arial" panose="020B0604020202020204" pitchFamily="34" charset="0"/>
              </a:rPr>
              <a:t>y implemented in databases as “event-driven actions”. When an update is attempted to the database, this might “trigger” further actions.</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3272460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B43E4C1-64CD-4837-8CBF-825891FB4B2B}" type="slidenum">
              <a:rPr lang="en-US" altLang="en-US">
                <a:latin typeface="Tahoma" panose="020B0604030504040204" pitchFamily="34" charset="0"/>
              </a:rPr>
              <a:pPr eaLnBrk="1" hangingPunct="1"/>
              <a:t>51</a:t>
            </a:fld>
            <a:endParaRPr lang="en-US" altLang="en-US">
              <a:latin typeface="Tahoma" panose="020B0604030504040204" pitchFamily="34" charset="0"/>
            </a:endParaRPr>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027782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a:ln/>
        </p:spPr>
      </p:sp>
      <p:sp>
        <p:nvSpPr>
          <p:cNvPr id="1054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There are a lot of similarities between the data needs of different organizations. For example, most</a:t>
            </a:r>
            <a:r>
              <a:rPr lang="en-US" altLang="en-US" baseline="0" dirty="0">
                <a:latin typeface="Arial" panose="020B0604020202020204" pitchFamily="34" charset="0"/>
                <a:cs typeface="Arial" panose="020B0604020202020204" pitchFamily="34" charset="0"/>
              </a:rPr>
              <a:t> companies have need to store employee and customer data. So, to simplify the conceptual modeling process, you may want to make use of pre-existing packaged or universal models.</a:t>
            </a:r>
            <a:endParaRPr lang="en-US" altLang="en-US" dirty="0">
              <a:latin typeface="Arial" panose="020B0604020202020204" pitchFamily="34" charset="0"/>
              <a:cs typeface="Arial" panose="020B0604020202020204" pitchFamily="34" charset="0"/>
            </a:endParaRPr>
          </a:p>
        </p:txBody>
      </p:sp>
      <p:sp>
        <p:nvSpPr>
          <p:cNvPr id="1054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49868E9-B302-47DF-B54F-9634E4BFD29A}" type="slidenum">
              <a:rPr lang="en-US" altLang="en-US">
                <a:latin typeface="Tahoma" panose="020B0604030504040204" pitchFamily="34" charset="0"/>
              </a:rPr>
              <a:pPr eaLnBrk="1" hangingPunct="1"/>
              <a:t>52</a:t>
            </a:fld>
            <a:endParaRPr lang="en-US" altLang="en-US">
              <a:latin typeface="Tahoma" panose="020B0604030504040204" pitchFamily="34" charset="0"/>
            </a:endParaRPr>
          </a:p>
        </p:txBody>
      </p:sp>
    </p:spTree>
    <p:extLst>
      <p:ext uri="{BB962C8B-B14F-4D97-AF65-F5344CB8AC3E}">
        <p14:creationId xmlns:p14="http://schemas.microsoft.com/office/powerpoint/2010/main" val="127016363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065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CBEA600-32DE-4F86-864E-6494627D73F1}" type="slidenum">
              <a:rPr lang="en-US" altLang="en-US">
                <a:latin typeface="Tahoma" panose="020B0604030504040204" pitchFamily="34" charset="0"/>
              </a:rPr>
              <a:pPr eaLnBrk="1" hangingPunct="1"/>
              <a:t>53</a:t>
            </a:fld>
            <a:endParaRPr lang="en-US" altLang="en-US">
              <a:latin typeface="Tahoma" panose="020B0604030504040204" pitchFamily="34" charset="0"/>
            </a:endParaRPr>
          </a:p>
        </p:txBody>
      </p:sp>
    </p:spTree>
    <p:extLst>
      <p:ext uri="{BB962C8B-B14F-4D97-AF65-F5344CB8AC3E}">
        <p14:creationId xmlns:p14="http://schemas.microsoft.com/office/powerpoint/2010/main" val="119386580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ln/>
        </p:spPr>
      </p:sp>
      <p:sp>
        <p:nvSpPr>
          <p:cNvPr id="1075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075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8318C50-C6CE-436D-B7B4-1E7E2E4D66A0}" type="slidenum">
              <a:rPr lang="en-US" altLang="en-US">
                <a:latin typeface="Tahoma" panose="020B0604030504040204" pitchFamily="34" charset="0"/>
              </a:rPr>
              <a:pPr eaLnBrk="1" hangingPunct="1"/>
              <a:t>54</a:t>
            </a:fld>
            <a:endParaRPr lang="en-US" altLang="en-US">
              <a:latin typeface="Tahoma" panose="020B0604030504040204" pitchFamily="34" charset="0"/>
            </a:endParaRPr>
          </a:p>
        </p:txBody>
      </p:sp>
    </p:spTree>
    <p:extLst>
      <p:ext uri="{BB962C8B-B14F-4D97-AF65-F5344CB8AC3E}">
        <p14:creationId xmlns:p14="http://schemas.microsoft.com/office/powerpoint/2010/main" val="116174650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085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9C4DCEC-D774-494C-9647-15297946758F}" type="slidenum">
              <a:rPr lang="en-US" altLang="en-US">
                <a:latin typeface="Tahoma" panose="020B0604030504040204" pitchFamily="34" charset="0"/>
              </a:rPr>
              <a:pPr eaLnBrk="1" hangingPunct="1"/>
              <a:t>55</a:t>
            </a:fld>
            <a:endParaRPr lang="en-US" altLang="en-US">
              <a:latin typeface="Tahoma" panose="020B0604030504040204" pitchFamily="34" charset="0"/>
            </a:endParaRPr>
          </a:p>
        </p:txBody>
      </p:sp>
    </p:spTree>
    <p:extLst>
      <p:ext uri="{BB962C8B-B14F-4D97-AF65-F5344CB8AC3E}">
        <p14:creationId xmlns:p14="http://schemas.microsoft.com/office/powerpoint/2010/main" val="389982198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095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8DF69B4-C4F2-4A68-9C51-7FD28237F991}" type="slidenum">
              <a:rPr lang="en-US" altLang="en-US">
                <a:latin typeface="Tahoma" panose="020B0604030504040204" pitchFamily="34" charset="0"/>
              </a:rPr>
              <a:pPr eaLnBrk="1" hangingPunct="1"/>
              <a:t>56</a:t>
            </a:fld>
            <a:endParaRPr lang="en-US" altLang="en-US">
              <a:latin typeface="Tahoma" panose="020B0604030504040204" pitchFamily="34" charset="0"/>
            </a:endParaRPr>
          </a:p>
        </p:txBody>
      </p:sp>
    </p:spTree>
    <p:extLst>
      <p:ext uri="{BB962C8B-B14F-4D97-AF65-F5344CB8AC3E}">
        <p14:creationId xmlns:p14="http://schemas.microsoft.com/office/powerpoint/2010/main" val="393027252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a:ln/>
        </p:spPr>
      </p:sp>
      <p:sp>
        <p:nvSpPr>
          <p:cNvPr id="1105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105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916B11A-EBD2-4085-B173-E487E20E0DB2}" type="slidenum">
              <a:rPr lang="en-US" altLang="en-US">
                <a:latin typeface="Tahoma" panose="020B0604030504040204" pitchFamily="34" charset="0"/>
              </a:rPr>
              <a:pPr eaLnBrk="1" hangingPunct="1"/>
              <a:t>57</a:t>
            </a:fld>
            <a:endParaRPr lang="en-US" altLang="en-US">
              <a:latin typeface="Tahoma" panose="020B0604030504040204" pitchFamily="34" charset="0"/>
            </a:endParaRPr>
          </a:p>
        </p:txBody>
      </p:sp>
    </p:spTree>
    <p:extLst>
      <p:ext uri="{BB962C8B-B14F-4D97-AF65-F5344CB8AC3E}">
        <p14:creationId xmlns:p14="http://schemas.microsoft.com/office/powerpoint/2010/main" val="6587296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p>
        </p:txBody>
      </p:sp>
      <p:sp>
        <p:nvSpPr>
          <p:cNvPr id="4" name="Slide Number Placeholder 3"/>
          <p:cNvSpPr>
            <a:spLocks noGrp="1"/>
          </p:cNvSpPr>
          <p:nvPr>
            <p:ph type="sldNum" sz="quarter" idx="10"/>
          </p:nvPr>
        </p:nvSpPr>
        <p:spPr/>
        <p:txBody>
          <a:bodyPr/>
          <a:lstStyle/>
          <a:p>
            <a:fld id="{AEBC2C10-FAD9-4442-9528-D6D6F9AF6595}" type="slidenum">
              <a:rPr lang="en-US" smtClean="0">
                <a:solidFill>
                  <a:prstClr val="black"/>
                </a:solidFill>
              </a:rPr>
              <a:pPr/>
              <a:t>58</a:t>
            </a:fld>
            <a:endParaRPr lang="en-US" dirty="0">
              <a:solidFill>
                <a:prstClr val="black"/>
              </a:solidFill>
            </a:endParaRPr>
          </a:p>
        </p:txBody>
      </p:sp>
    </p:spTree>
    <p:extLst>
      <p:ext uri="{BB962C8B-B14F-4D97-AF65-F5344CB8AC3E}">
        <p14:creationId xmlns:p14="http://schemas.microsoft.com/office/powerpoint/2010/main" val="2956658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dirty="0"/>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endParaRPr lang="en-US" dirty="0"/>
          </a:p>
        </p:txBody>
      </p:sp>
      <p:sp>
        <p:nvSpPr>
          <p:cNvPr id="19" name="Footer Placeholder 18"/>
          <p:cNvSpPr>
            <a:spLocks noGrp="1"/>
          </p:cNvSpPr>
          <p:nvPr>
            <p:ph type="ftr" sz="quarter" idx="11"/>
          </p:nvPr>
        </p:nvSpPr>
        <p:spPr/>
        <p:txBody>
          <a:bodyPr/>
          <a:lstStyle/>
          <a:p>
            <a:r>
              <a:rPr lang="en-US"/>
              <a:t>Lecture #7 Structuring Systems Data Requirements</a:t>
            </a:r>
            <a:endParaRPr lang="en-US" dirty="0"/>
          </a:p>
        </p:txBody>
      </p:sp>
      <p:sp>
        <p:nvSpPr>
          <p:cNvPr id="27" name="Slide Number Placeholder 2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229600" cy="838200"/>
          </a:xfrm>
        </p:spPr>
        <p:txBody>
          <a:bodyPr>
            <a:normAutofit/>
          </a:bodyPr>
          <a:lstStyle>
            <a:lvl1pPr algn="ctr">
              <a:defRPr sz="3200">
                <a:solidFill>
                  <a:schemeClr val="tx1"/>
                </a:solidFill>
                <a:latin typeface="Times New Roman" panose="02020603050405020304" pitchFamily="18" charset="0"/>
                <a:cs typeface="Times New Roman" panose="02020603050405020304" pitchFamily="18" charset="0"/>
              </a:defRPr>
            </a:lvl1pPr>
          </a:lstStyle>
          <a:p>
            <a:r>
              <a:rPr kumimoji="0" lang="en-US" dirty="0"/>
              <a:t>Click to edit Master title style</a:t>
            </a:r>
          </a:p>
        </p:txBody>
      </p:sp>
      <p:sp>
        <p:nvSpPr>
          <p:cNvPr id="3" name="Content Placeholder 2"/>
          <p:cNvSpPr>
            <a:spLocks noGrp="1"/>
          </p:cNvSpPr>
          <p:nvPr>
            <p:ph idx="1"/>
          </p:nvPr>
        </p:nvSpPr>
        <p:spPr>
          <a:xfrm>
            <a:off x="381000" y="1752600"/>
            <a:ext cx="8229600" cy="4389120"/>
          </a:xfrm>
        </p:spPr>
        <p:txBody>
          <a:bodyPr/>
          <a:lstStyle>
            <a:lvl1pPr marL="274320" indent="-274320">
              <a:buClrTx/>
              <a:buFont typeface="Wingdings" panose="05000000000000000000" pitchFamily="2" charset="2"/>
              <a:buChar char="§"/>
              <a:defRPr>
                <a:latin typeface="Times New Roman" panose="02020603050405020304" pitchFamily="18" charset="0"/>
                <a:cs typeface="Times New Roman" panose="02020603050405020304" pitchFamily="18" charset="0"/>
              </a:defRPr>
            </a:lvl1pPr>
            <a:lvl2pPr>
              <a:buClrTx/>
              <a:defRPr>
                <a:latin typeface="Times New Roman" panose="02020603050405020304" pitchFamily="18" charset="0"/>
                <a:cs typeface="Times New Roman" panose="02020603050405020304" pitchFamily="18" charset="0"/>
              </a:defRPr>
            </a:lvl2pPr>
            <a:lvl3pPr>
              <a:buClrTx/>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Date Placeholder 3"/>
          <p:cNvSpPr>
            <a:spLocks noGrp="1"/>
          </p:cNvSpPr>
          <p:nvPr>
            <p:ph type="dt" sz="half" idx="10"/>
          </p:nvPr>
        </p:nvSpPr>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5" name="Footer Placeholder 4"/>
          <p:cNvSpPr>
            <a:spLocks noGrp="1"/>
          </p:cNvSpPr>
          <p:nvPr>
            <p:ph type="ftr" sz="quarter" idx="11"/>
          </p:nvPr>
        </p:nvSpPr>
        <p:spPr/>
        <p:txBody>
          <a:bodyPr/>
          <a:lstStyle>
            <a:lvl1pPr>
              <a:defRPr>
                <a:latin typeface="Times New Roman" panose="02020603050405020304" pitchFamily="18" charset="0"/>
                <a:cs typeface="Times New Roman" panose="02020603050405020304" pitchFamily="18" charset="0"/>
              </a:defRPr>
            </a:lvl1pPr>
          </a:lstStyle>
          <a:p>
            <a:r>
              <a:rPr lang="en-US"/>
              <a:t>Lecture #7 Structuring Systems Data Requirements</a:t>
            </a:r>
            <a:endParaRPr lang="en-US" dirty="0"/>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cs typeface="Times New Roman" panose="02020603050405020304" pitchFamily="18" charset="0"/>
              </a:defRPr>
            </a:lvl1pPr>
          </a:lstStyle>
          <a:p>
            <a:fld id="{B6F15528-21DE-4FAA-801E-634DDDAF4B2B}" type="slidenum">
              <a:rPr lang="en-US" smtClean="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Lecture #7 Structuring Systems Data Requirements</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Lecture #7 Structuring Systems Data Requirements</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a:t>Lecture #7 Structuring Systems Data Requirements</a:t>
            </a:r>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a:t>Lecture #7 Structuring Systems Data Requirements</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a:t>Lecture #7 Structuring Systems Data Requirements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Lecture #7 Structuring Systems Data Requirements</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Lecture #7 Structuring Systems Data Requirements</a:t>
            </a:r>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‹Nr.›</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Lecture #7 Structuring Systems Data Requirements</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Lecture #7 Structuring Systems Data Requirements</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r="-1000"/>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en-US"/>
              <a:t>Lecture #7 Structuring Systems Data Requirements</a:t>
            </a:r>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‹Nr.›</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3.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9.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2.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5.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4.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ubtitle 2"/>
          <p:cNvSpPr txBox="1">
            <a:spLocks/>
          </p:cNvSpPr>
          <p:nvPr/>
        </p:nvSpPr>
        <p:spPr bwMode="auto">
          <a:xfrm>
            <a:off x="609600" y="4362450"/>
            <a:ext cx="81534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buFont typeface="Wingdings 2" panose="05020102010507070707" pitchFamily="18" charset="2"/>
              <a:buNone/>
            </a:pPr>
            <a:r>
              <a:rPr lang="tr-TR" altLang="de-DE" sz="2400">
                <a:solidFill>
                  <a:srgbClr val="000000"/>
                </a:solidFill>
                <a:latin typeface="Times New Roman" panose="02020603050405020304" pitchFamily="18" charset="0"/>
                <a:cs typeface="Times New Roman" panose="02020603050405020304" pitchFamily="18" charset="0"/>
              </a:rPr>
              <a:t>Prepared </a:t>
            </a:r>
            <a:r>
              <a:rPr lang="de-DE" altLang="de-DE" sz="2400">
                <a:solidFill>
                  <a:srgbClr val="000000"/>
                </a:solidFill>
                <a:latin typeface="Times New Roman" panose="02020603050405020304" pitchFamily="18" charset="0"/>
                <a:cs typeface="Times New Roman" panose="02020603050405020304" pitchFamily="18" charset="0"/>
              </a:rPr>
              <a:t>&amp; Presented </a:t>
            </a:r>
            <a:r>
              <a:rPr lang="en-US" altLang="de-DE" sz="2400">
                <a:solidFill>
                  <a:srgbClr val="000000"/>
                </a:solidFill>
                <a:latin typeface="Times New Roman" panose="02020603050405020304" pitchFamily="18" charset="0"/>
                <a:cs typeface="Times New Roman" panose="02020603050405020304" pitchFamily="18" charset="0"/>
              </a:rPr>
              <a:t>by</a:t>
            </a:r>
            <a:r>
              <a:rPr lang="tr-TR" altLang="de-DE" sz="2400">
                <a:solidFill>
                  <a:srgbClr val="000000"/>
                </a:solidFill>
                <a:latin typeface="Times New Roman" panose="02020603050405020304" pitchFamily="18" charset="0"/>
                <a:cs typeface="Times New Roman" panose="02020603050405020304" pitchFamily="18" charset="0"/>
              </a:rPr>
              <a:t> </a:t>
            </a:r>
            <a:r>
              <a:rPr lang="en-US" altLang="de-DE" sz="2400">
                <a:solidFill>
                  <a:srgbClr val="000000"/>
                </a:solidFill>
                <a:latin typeface="Times New Roman" panose="02020603050405020304" pitchFamily="18" charset="0"/>
                <a:cs typeface="Times New Roman" panose="02020603050405020304" pitchFamily="18" charset="0"/>
              </a:rPr>
              <a:t>Asst. Prof. Dr. Samsun M. BAŞARICI</a:t>
            </a:r>
            <a:endParaRPr lang="en-US" altLang="de-DE" sz="2400">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0" y="1752600"/>
            <a:ext cx="9144000" cy="2286000"/>
          </a:xfrm>
          <a:prstGeom prst="rect">
            <a:avLst/>
          </a:prstGeom>
        </p:spPr>
        <p:txBody>
          <a:bodyPr anchor="b">
            <a:normAutofit fontScale="97500"/>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fontAlgn="auto">
              <a:lnSpc>
                <a:spcPct val="110000"/>
              </a:lnSpc>
              <a:spcAft>
                <a:spcPts val="1200"/>
              </a:spcAft>
              <a:defRPr/>
            </a:pPr>
            <a:r>
              <a:rPr lang="en-US" sz="4100" dirty="0">
                <a:solidFill>
                  <a:prstClr val="black"/>
                </a:solidFill>
                <a:effectLst/>
                <a:latin typeface="Times New Roman" panose="02020603050405020304" pitchFamily="18" charset="0"/>
                <a:cs typeface="Times New Roman" panose="02020603050405020304" pitchFamily="18" charset="0"/>
              </a:rPr>
              <a:t>CSE 414 Systems Analysis and Design</a:t>
            </a:r>
            <a:endParaRPr lang="tr-TR" sz="4100" dirty="0">
              <a:solidFill>
                <a:prstClr val="black"/>
              </a:solidFill>
              <a:effectLst/>
              <a:latin typeface="Times New Roman" panose="02020603050405020304" pitchFamily="18" charset="0"/>
              <a:cs typeface="Times New Roman" panose="02020603050405020304" pitchFamily="18" charset="0"/>
            </a:endParaRPr>
          </a:p>
          <a:p>
            <a:pPr algn="ctr" fontAlgn="auto">
              <a:lnSpc>
                <a:spcPct val="110000"/>
              </a:lnSpc>
              <a:spcAft>
                <a:spcPts val="1200"/>
              </a:spcAft>
              <a:defRPr/>
            </a:pPr>
            <a:r>
              <a:rPr lang="tr-TR" sz="2900" dirty="0">
                <a:solidFill>
                  <a:prstClr val="black"/>
                </a:solidFill>
                <a:effectLst/>
                <a:latin typeface="Times New Roman" panose="02020603050405020304" pitchFamily="18" charset="0"/>
                <a:cs typeface="Times New Roman" panose="02020603050405020304" pitchFamily="18" charset="0"/>
              </a:rPr>
              <a:t> </a:t>
            </a:r>
            <a:r>
              <a:rPr lang="en-US" sz="2900" dirty="0">
                <a:solidFill>
                  <a:prstClr val="black"/>
                </a:solidFill>
                <a:effectLst/>
                <a:latin typeface="Times New Roman" panose="02020603050405020304" pitchFamily="18" charset="0"/>
                <a:cs typeface="Times New Roman" panose="02020603050405020304" pitchFamily="18" charset="0"/>
              </a:rPr>
              <a:t>Lecture #</a:t>
            </a:r>
            <a:r>
              <a:rPr lang="tr-TR" sz="2900" dirty="0">
                <a:solidFill>
                  <a:prstClr val="black"/>
                </a:solidFill>
                <a:effectLst/>
                <a:latin typeface="Times New Roman" panose="02020603050405020304" pitchFamily="18" charset="0"/>
                <a:cs typeface="Times New Roman" panose="02020603050405020304" pitchFamily="18" charset="0"/>
              </a:rPr>
              <a:t>7</a:t>
            </a:r>
            <a:endParaRPr lang="de-DE" sz="2900" dirty="0">
              <a:solidFill>
                <a:prstClr val="black"/>
              </a:solidFill>
              <a:effectLst/>
              <a:latin typeface="Times New Roman" panose="02020603050405020304" pitchFamily="18" charset="0"/>
              <a:cs typeface="Times New Roman" panose="02020603050405020304" pitchFamily="18" charset="0"/>
            </a:endParaRPr>
          </a:p>
          <a:p>
            <a:pPr algn="ctr" fontAlgn="auto">
              <a:lnSpc>
                <a:spcPct val="110000"/>
              </a:lnSpc>
              <a:spcAft>
                <a:spcPts val="1200"/>
              </a:spcAft>
              <a:defRPr/>
            </a:pPr>
            <a:r>
              <a:rPr lang="tr-TR" sz="2900" dirty="0">
                <a:solidFill>
                  <a:prstClr val="black"/>
                </a:solidFill>
                <a:effectLst/>
                <a:latin typeface="Times New Roman" panose="02020603050405020304" pitchFamily="18" charset="0"/>
                <a:cs typeface="Times New Roman" panose="02020603050405020304" pitchFamily="18" charset="0"/>
              </a:rPr>
              <a:t>Structuring Systems Data Requirements</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59506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7" name="Rectangle 2"/>
          <p:cNvSpPr>
            <a:spLocks noGrp="1" noChangeArrowheads="1"/>
          </p:cNvSpPr>
          <p:nvPr>
            <p:ph type="title"/>
          </p:nvPr>
        </p:nvSpPr>
        <p:spPr>
          <a:xfrm>
            <a:off x="457200" y="457200"/>
            <a:ext cx="8229600" cy="990600"/>
          </a:xfrm>
        </p:spPr>
        <p:txBody>
          <a:bodyPr/>
          <a:lstStyle/>
          <a:p>
            <a:pPr eaLnBrk="1" hangingPunct="1"/>
            <a:r>
              <a:rPr lang="en-US" altLang="en-US"/>
              <a:t>Learning Objectives</a:t>
            </a:r>
          </a:p>
        </p:txBody>
      </p:sp>
      <p:sp>
        <p:nvSpPr>
          <p:cNvPr id="3078" name="Rectangle 3"/>
          <p:cNvSpPr>
            <a:spLocks noGrp="1" noChangeArrowheads="1"/>
          </p:cNvSpPr>
          <p:nvPr>
            <p:ph type="body" idx="1"/>
          </p:nvPr>
        </p:nvSpPr>
        <p:spPr>
          <a:xfrm>
            <a:off x="457200" y="1676400"/>
            <a:ext cx="8229600" cy="4191000"/>
          </a:xfrm>
        </p:spPr>
        <p:txBody>
          <a:bodyPr/>
          <a:lstStyle/>
          <a:p>
            <a:pPr eaLnBrk="1" hangingPunct="1">
              <a:spcBef>
                <a:spcPts val="600"/>
              </a:spcBef>
              <a:buClr>
                <a:srgbClr val="BA2212"/>
              </a:buClr>
              <a:buFont typeface="Wingdings" panose="05000000000000000000" pitchFamily="2" charset="2"/>
              <a:buChar char="ü"/>
            </a:pPr>
            <a:r>
              <a:rPr lang="en-US" altLang="en-US" sz="2800" dirty="0"/>
              <a:t>Explain the role of conceptual data modeling in the overall analysis and design of an information system.</a:t>
            </a:r>
          </a:p>
          <a:p>
            <a:pPr eaLnBrk="1" hangingPunct="1">
              <a:spcBef>
                <a:spcPts val="600"/>
              </a:spcBef>
              <a:buClr>
                <a:srgbClr val="BA2212"/>
              </a:buClr>
              <a:buFont typeface="Wingdings" panose="05000000000000000000" pitchFamily="2" charset="2"/>
              <a:buChar char="ü"/>
            </a:pPr>
            <a:r>
              <a:rPr lang="en-US" altLang="en-US" sz="2800" dirty="0"/>
              <a:t>Describe the information gathering process for conceptual data modeling.</a:t>
            </a:r>
          </a:p>
          <a:p>
            <a:pPr eaLnBrk="1" hangingPunct="1">
              <a:spcBef>
                <a:spcPts val="600"/>
              </a:spcBef>
              <a:buClr>
                <a:srgbClr val="BA2212"/>
              </a:buClr>
              <a:buFont typeface="Wingdings" panose="05000000000000000000" pitchFamily="2" charset="2"/>
              <a:buChar char="ü"/>
            </a:pPr>
            <a:r>
              <a:rPr lang="en-US" altLang="en-US" sz="2800" dirty="0"/>
              <a:t>Describe how to represent an entity-relationship model and be able to define the terms: </a:t>
            </a:r>
            <a:r>
              <a:rPr lang="en-US" altLang="en-US" sz="2800" i="1" dirty="0"/>
              <a:t>entity type, attribute, multivalued attribute, </a:t>
            </a:r>
            <a:r>
              <a:rPr lang="en-US" altLang="en-US" sz="2800" dirty="0"/>
              <a:t>and</a:t>
            </a:r>
            <a:r>
              <a:rPr lang="en-US" altLang="en-US" sz="2800" i="1" dirty="0"/>
              <a:t> relationship</a:t>
            </a:r>
            <a:r>
              <a:rPr lang="en-US" altLang="en-US" sz="2800" dirty="0"/>
              <a:t>.</a:t>
            </a:r>
          </a:p>
          <a:p>
            <a:pPr eaLnBrk="1" hangingPunct="1">
              <a:spcBef>
                <a:spcPts val="600"/>
              </a:spcBef>
              <a:buClr>
                <a:srgbClr val="BA2212"/>
              </a:buClr>
              <a:buFont typeface="Wingdings" panose="05000000000000000000" pitchFamily="2" charset="2"/>
              <a:buChar char="ü"/>
            </a:pPr>
            <a:endParaRPr lang="en-US" altLang="en-US" sz="2800" dirty="0"/>
          </a:p>
        </p:txBody>
      </p:sp>
      <p:sp>
        <p:nvSpPr>
          <p:cNvPr id="2" name="Fußzeilenplatzhalter 1">
            <a:extLst>
              <a:ext uri="{FF2B5EF4-FFF2-40B4-BE49-F238E27FC236}">
                <a16:creationId xmlns:a16="http://schemas.microsoft.com/office/drawing/2014/main" id="{95E025CE-11F0-4D36-AA6C-00414AF49C3C}"/>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532D2C64-02FF-4AE9-8151-00FF40F87C9D}"/>
              </a:ext>
            </a:extLst>
          </p:cNvPr>
          <p:cNvSpPr>
            <a:spLocks noGrp="1"/>
          </p:cNvSpPr>
          <p:nvPr>
            <p:ph type="sldNum" sz="quarter" idx="12"/>
          </p:nvPr>
        </p:nvSpPr>
        <p:spPr/>
        <p:txBody>
          <a:bodyPr/>
          <a:lstStyle/>
          <a:p>
            <a:fld id="{B6F15528-21DE-4FAA-801E-634DDDAF4B2B}" type="slidenum">
              <a:rPr lang="en-US" smtClean="0"/>
              <a:pPr/>
              <a:t>2</a:t>
            </a:fld>
            <a:endParaRPr lang="en-US" dirty="0"/>
          </a:p>
        </p:txBody>
      </p:sp>
      <p:pic>
        <p:nvPicPr>
          <p:cNvPr id="6" name="Grafik 5">
            <a:extLst>
              <a:ext uri="{FF2B5EF4-FFF2-40B4-BE49-F238E27FC236}">
                <a16:creationId xmlns:a16="http://schemas.microsoft.com/office/drawing/2014/main" id="{22D75393-091F-4BC7-855C-89469359647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362FCECC-1A46-44A5-9884-7D2CA9B2806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511446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01" name="Rectangle 2"/>
          <p:cNvSpPr>
            <a:spLocks noGrp="1" noChangeArrowheads="1"/>
          </p:cNvSpPr>
          <p:nvPr>
            <p:ph type="title"/>
          </p:nvPr>
        </p:nvSpPr>
        <p:spPr>
          <a:xfrm>
            <a:off x="457200" y="457200"/>
            <a:ext cx="8229600" cy="990600"/>
          </a:xfrm>
        </p:spPr>
        <p:txBody>
          <a:bodyPr/>
          <a:lstStyle/>
          <a:p>
            <a:pPr eaLnBrk="1" hangingPunct="1"/>
            <a:r>
              <a:rPr lang="en-US" altLang="en-US"/>
              <a:t>Learning Objectives (Cont.)</a:t>
            </a:r>
          </a:p>
        </p:txBody>
      </p:sp>
      <p:sp>
        <p:nvSpPr>
          <p:cNvPr id="4102" name="Rectangle 3"/>
          <p:cNvSpPr>
            <a:spLocks noGrp="1" noChangeArrowheads="1"/>
          </p:cNvSpPr>
          <p:nvPr>
            <p:ph type="body" idx="1"/>
          </p:nvPr>
        </p:nvSpPr>
        <p:spPr>
          <a:xfrm>
            <a:off x="457200" y="1600200"/>
            <a:ext cx="8229600" cy="4267200"/>
          </a:xfrm>
        </p:spPr>
        <p:txBody>
          <a:bodyPr>
            <a:normAutofit lnSpcReduction="10000"/>
          </a:bodyPr>
          <a:lstStyle/>
          <a:p>
            <a:pPr eaLnBrk="1" hangingPunct="1">
              <a:spcBef>
                <a:spcPts val="600"/>
              </a:spcBef>
              <a:buClr>
                <a:srgbClr val="BA2212"/>
              </a:buClr>
              <a:buFont typeface="Wingdings" panose="05000000000000000000" pitchFamily="2" charset="2"/>
              <a:buChar char="ü"/>
            </a:pPr>
            <a:r>
              <a:rPr lang="en-US" altLang="en-US" sz="2800" dirty="0"/>
              <a:t>Distinguish among unary, binary, and ternary relationships as well as associative entities, providing an example of each.</a:t>
            </a:r>
          </a:p>
          <a:p>
            <a:pPr eaLnBrk="1" hangingPunct="1">
              <a:spcBef>
                <a:spcPts val="600"/>
              </a:spcBef>
              <a:buClr>
                <a:srgbClr val="BA2212"/>
              </a:buClr>
              <a:buFont typeface="Wingdings" panose="05000000000000000000" pitchFamily="2" charset="2"/>
              <a:buChar char="ü"/>
            </a:pPr>
            <a:r>
              <a:rPr lang="en-US" altLang="en-US" sz="2800" dirty="0"/>
              <a:t>Define supertypes and subtypes, showing how to represent these entity types with ER diagramming notation.</a:t>
            </a:r>
          </a:p>
          <a:p>
            <a:pPr eaLnBrk="1" hangingPunct="1">
              <a:spcBef>
                <a:spcPts val="600"/>
              </a:spcBef>
              <a:buClr>
                <a:srgbClr val="BA2212"/>
              </a:buClr>
              <a:buFont typeface="Wingdings" panose="05000000000000000000" pitchFamily="2" charset="2"/>
              <a:buChar char="ü"/>
            </a:pPr>
            <a:r>
              <a:rPr lang="en-US" altLang="en-US" sz="2800" dirty="0"/>
              <a:t>Define four basic types of business rules in a conceptual data model.</a:t>
            </a:r>
          </a:p>
          <a:p>
            <a:pPr eaLnBrk="1" hangingPunct="1">
              <a:spcBef>
                <a:spcPts val="600"/>
              </a:spcBef>
              <a:buClr>
                <a:srgbClr val="BA2212"/>
              </a:buClr>
              <a:buFont typeface="Wingdings" panose="05000000000000000000" pitchFamily="2" charset="2"/>
              <a:buChar char="ü"/>
            </a:pPr>
            <a:r>
              <a:rPr lang="en-US" altLang="en-US" sz="2800" dirty="0"/>
              <a:t>Explain the role of prepackaged database models (patterns) in data modeling.</a:t>
            </a:r>
          </a:p>
        </p:txBody>
      </p:sp>
      <p:sp>
        <p:nvSpPr>
          <p:cNvPr id="2" name="Fußzeilenplatzhalter 1">
            <a:extLst>
              <a:ext uri="{FF2B5EF4-FFF2-40B4-BE49-F238E27FC236}">
                <a16:creationId xmlns:a16="http://schemas.microsoft.com/office/drawing/2014/main" id="{AACE4DEF-B33E-4E17-BB65-A5557962514A}"/>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93815D54-DDAD-40DA-98C6-382E5F37568D}"/>
              </a:ext>
            </a:extLst>
          </p:cNvPr>
          <p:cNvSpPr>
            <a:spLocks noGrp="1"/>
          </p:cNvSpPr>
          <p:nvPr>
            <p:ph type="sldNum" sz="quarter" idx="12"/>
          </p:nvPr>
        </p:nvSpPr>
        <p:spPr/>
        <p:txBody>
          <a:bodyPr/>
          <a:lstStyle/>
          <a:p>
            <a:fld id="{B6F15528-21DE-4FAA-801E-634DDDAF4B2B}" type="slidenum">
              <a:rPr lang="en-US" smtClean="0"/>
              <a:pPr/>
              <a:t>3</a:t>
            </a:fld>
            <a:endParaRPr lang="en-US" dirty="0"/>
          </a:p>
        </p:txBody>
      </p:sp>
      <p:pic>
        <p:nvPicPr>
          <p:cNvPr id="6" name="Grafik 5">
            <a:extLst>
              <a:ext uri="{FF2B5EF4-FFF2-40B4-BE49-F238E27FC236}">
                <a16:creationId xmlns:a16="http://schemas.microsoft.com/office/drawing/2014/main" id="{539A7B30-7BCE-4A26-9271-66432895C6F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823D77A2-919E-4182-BD1F-6D8A2B476BD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1716114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p:cNvSpPr>
            <a:spLocks noGrp="1" noChangeArrowheads="1"/>
          </p:cNvSpPr>
          <p:nvPr>
            <p:ph type="title"/>
          </p:nvPr>
        </p:nvSpPr>
        <p:spPr/>
        <p:txBody>
          <a:bodyPr/>
          <a:lstStyle/>
          <a:p>
            <a:pPr eaLnBrk="1" hangingPunct="1"/>
            <a:r>
              <a:rPr lang="en-US" altLang="en-US" dirty="0"/>
              <a:t>Conceptual Data Modeling</a:t>
            </a:r>
          </a:p>
        </p:txBody>
      </p:sp>
      <p:sp>
        <p:nvSpPr>
          <p:cNvPr id="5126" name="Rectangle 3"/>
          <p:cNvSpPr>
            <a:spLocks noGrp="1" noChangeArrowheads="1"/>
          </p:cNvSpPr>
          <p:nvPr>
            <p:ph type="body" idx="1"/>
          </p:nvPr>
        </p:nvSpPr>
        <p:spPr/>
        <p:txBody>
          <a:bodyPr/>
          <a:lstStyle/>
          <a:p>
            <a:pPr eaLnBrk="1" hangingPunct="1"/>
            <a:r>
              <a:rPr lang="en-US" altLang="en-US" b="1"/>
              <a:t>Conceptual data modeling</a:t>
            </a:r>
            <a:r>
              <a:rPr lang="en-US" altLang="en-US"/>
              <a:t>: a detailed model that captures the overall structure of data in an organization</a:t>
            </a:r>
          </a:p>
          <a:p>
            <a:pPr lvl="1" eaLnBrk="1" hangingPunct="1"/>
            <a:r>
              <a:rPr lang="en-US" altLang="en-US"/>
              <a:t>Independent of any database management system (DBMS) or other implementation considerations</a:t>
            </a:r>
          </a:p>
        </p:txBody>
      </p:sp>
      <p:sp>
        <p:nvSpPr>
          <p:cNvPr id="2" name="Fußzeilenplatzhalter 1">
            <a:extLst>
              <a:ext uri="{FF2B5EF4-FFF2-40B4-BE49-F238E27FC236}">
                <a16:creationId xmlns:a16="http://schemas.microsoft.com/office/drawing/2014/main" id="{357C03D6-947C-4167-B875-5EE3A32386BB}"/>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B7FE27CC-6ABE-4C4B-A6A7-63EFAB41A2E3}"/>
              </a:ext>
            </a:extLst>
          </p:cNvPr>
          <p:cNvSpPr>
            <a:spLocks noGrp="1"/>
          </p:cNvSpPr>
          <p:nvPr>
            <p:ph type="sldNum" sz="quarter" idx="12"/>
          </p:nvPr>
        </p:nvSpPr>
        <p:spPr/>
        <p:txBody>
          <a:bodyPr/>
          <a:lstStyle/>
          <a:p>
            <a:fld id="{B6F15528-21DE-4FAA-801E-634DDDAF4B2B}" type="slidenum">
              <a:rPr lang="en-US" smtClean="0"/>
              <a:pPr/>
              <a:t>4</a:t>
            </a:fld>
            <a:endParaRPr lang="en-US" dirty="0"/>
          </a:p>
        </p:txBody>
      </p:sp>
      <p:pic>
        <p:nvPicPr>
          <p:cNvPr id="6" name="Grafik 5">
            <a:extLst>
              <a:ext uri="{FF2B5EF4-FFF2-40B4-BE49-F238E27FC236}">
                <a16:creationId xmlns:a16="http://schemas.microsoft.com/office/drawing/2014/main" id="{4CC76A59-5A94-4BCA-A61C-67AB7FC100E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BA579E1D-45F9-49DA-A334-768BD0DF214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2743696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itle 1"/>
          <p:cNvSpPr>
            <a:spLocks noGrp="1"/>
          </p:cNvSpPr>
          <p:nvPr>
            <p:ph type="title"/>
          </p:nvPr>
        </p:nvSpPr>
        <p:spPr/>
        <p:txBody>
          <a:bodyPr/>
          <a:lstStyle/>
          <a:p>
            <a:pPr eaLnBrk="1" hangingPunct="1"/>
            <a:r>
              <a:rPr lang="en-US" altLang="en-US"/>
              <a:t>Conceptual Data Modeling (Cont.)</a:t>
            </a:r>
          </a:p>
        </p:txBody>
      </p:sp>
      <p:sp>
        <p:nvSpPr>
          <p:cNvPr id="6150" name="Rectangle 8"/>
          <p:cNvSpPr>
            <a:spLocks noChangeArrowheads="1"/>
          </p:cNvSpPr>
          <p:nvPr/>
        </p:nvSpPr>
        <p:spPr bwMode="auto">
          <a:xfrm>
            <a:off x="838200" y="5562600"/>
            <a:ext cx="7467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8-1</a:t>
            </a:r>
          </a:p>
          <a:p>
            <a:pPr eaLnBrk="1" hangingPunct="1"/>
            <a:r>
              <a:rPr lang="en-US" altLang="en-US"/>
              <a:t>Systems development life cycle with analysis phase highlighted</a:t>
            </a:r>
          </a:p>
        </p:txBody>
      </p:sp>
      <p:pic>
        <p:nvPicPr>
          <p:cNvPr id="6151"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1905000"/>
            <a:ext cx="7475538" cy="362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ußzeilenplatzhalter 1">
            <a:extLst>
              <a:ext uri="{FF2B5EF4-FFF2-40B4-BE49-F238E27FC236}">
                <a16:creationId xmlns:a16="http://schemas.microsoft.com/office/drawing/2014/main" id="{7CA05335-AEC8-4A53-A210-C9212DE56878}"/>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662AE293-E71C-4368-A384-B3E1F1999B30}"/>
              </a:ext>
            </a:extLst>
          </p:cNvPr>
          <p:cNvSpPr>
            <a:spLocks noGrp="1"/>
          </p:cNvSpPr>
          <p:nvPr>
            <p:ph type="sldNum" sz="quarter" idx="12"/>
          </p:nvPr>
        </p:nvSpPr>
        <p:spPr/>
        <p:txBody>
          <a:bodyPr/>
          <a:lstStyle/>
          <a:p>
            <a:fld id="{B6F15528-21DE-4FAA-801E-634DDDAF4B2B}" type="slidenum">
              <a:rPr lang="en-US" smtClean="0"/>
              <a:pPr/>
              <a:t>5</a:t>
            </a:fld>
            <a:endParaRPr lang="en-US" dirty="0"/>
          </a:p>
        </p:txBody>
      </p:sp>
      <p:pic>
        <p:nvPicPr>
          <p:cNvPr id="7" name="Grafik 6">
            <a:extLst>
              <a:ext uri="{FF2B5EF4-FFF2-40B4-BE49-F238E27FC236}">
                <a16:creationId xmlns:a16="http://schemas.microsoft.com/office/drawing/2014/main" id="{B1566205-E123-40C6-866D-895C27FEA7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a:extLst>
              <a:ext uri="{FF2B5EF4-FFF2-40B4-BE49-F238E27FC236}">
                <a16:creationId xmlns:a16="http://schemas.microsoft.com/office/drawing/2014/main" id="{C91A5969-0A92-4A95-B562-3E19F332084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162900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Rectangle 2"/>
          <p:cNvSpPr>
            <a:spLocks noGrp="1" noChangeArrowheads="1"/>
          </p:cNvSpPr>
          <p:nvPr>
            <p:ph type="title"/>
          </p:nvPr>
        </p:nvSpPr>
        <p:spPr/>
        <p:txBody>
          <a:bodyPr/>
          <a:lstStyle/>
          <a:p>
            <a:pPr eaLnBrk="1" hangingPunct="1"/>
            <a:r>
              <a:rPr lang="en-US" altLang="en-US"/>
              <a:t>The Conceptual Data Modeling Process</a:t>
            </a:r>
          </a:p>
        </p:txBody>
      </p:sp>
      <p:sp>
        <p:nvSpPr>
          <p:cNvPr id="7174" name="Rectangle 3"/>
          <p:cNvSpPr>
            <a:spLocks noGrp="1" noChangeArrowheads="1"/>
          </p:cNvSpPr>
          <p:nvPr>
            <p:ph type="body" idx="1"/>
          </p:nvPr>
        </p:nvSpPr>
        <p:spPr/>
        <p:txBody>
          <a:bodyPr/>
          <a:lstStyle/>
          <a:p>
            <a:pPr eaLnBrk="1" hangingPunct="1"/>
            <a:r>
              <a:rPr lang="en-US" altLang="en-US" sz="2800" dirty="0"/>
              <a:t>Develop a data model for the current system.</a:t>
            </a:r>
          </a:p>
          <a:p>
            <a:pPr eaLnBrk="1" hangingPunct="1"/>
            <a:r>
              <a:rPr lang="en-US" altLang="en-US" sz="2800" dirty="0"/>
              <a:t>Develop (or purchase) a new conceptual data model that includes all requirements of the new system.</a:t>
            </a:r>
          </a:p>
          <a:p>
            <a:pPr eaLnBrk="1" hangingPunct="1"/>
            <a:r>
              <a:rPr lang="en-US" altLang="en-US" sz="2800" dirty="0"/>
              <a:t>In the design stage, the conceptual data model is translated into a physical design.</a:t>
            </a:r>
          </a:p>
          <a:p>
            <a:pPr eaLnBrk="1" hangingPunct="1"/>
            <a:r>
              <a:rPr lang="en-US" altLang="en-US" sz="2800" dirty="0"/>
              <a:t>Project repository links all design and data modeling steps performed during SDLC.</a:t>
            </a:r>
          </a:p>
        </p:txBody>
      </p:sp>
      <p:sp>
        <p:nvSpPr>
          <p:cNvPr id="2" name="Fußzeilenplatzhalter 1">
            <a:extLst>
              <a:ext uri="{FF2B5EF4-FFF2-40B4-BE49-F238E27FC236}">
                <a16:creationId xmlns:a16="http://schemas.microsoft.com/office/drawing/2014/main" id="{39C9D507-9D17-483D-B859-7EF6988E0D3A}"/>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DBF9D588-13E9-4E05-801D-E8FB0EE80DD2}"/>
              </a:ext>
            </a:extLst>
          </p:cNvPr>
          <p:cNvSpPr>
            <a:spLocks noGrp="1"/>
          </p:cNvSpPr>
          <p:nvPr>
            <p:ph type="sldNum" sz="quarter" idx="12"/>
          </p:nvPr>
        </p:nvSpPr>
        <p:spPr/>
        <p:txBody>
          <a:bodyPr/>
          <a:lstStyle/>
          <a:p>
            <a:fld id="{B6F15528-21DE-4FAA-801E-634DDDAF4B2B}" type="slidenum">
              <a:rPr lang="en-US" smtClean="0"/>
              <a:pPr/>
              <a:t>6</a:t>
            </a:fld>
            <a:endParaRPr lang="en-US" dirty="0"/>
          </a:p>
        </p:txBody>
      </p:sp>
      <p:pic>
        <p:nvPicPr>
          <p:cNvPr id="6" name="Grafik 5">
            <a:extLst>
              <a:ext uri="{FF2B5EF4-FFF2-40B4-BE49-F238E27FC236}">
                <a16:creationId xmlns:a16="http://schemas.microsoft.com/office/drawing/2014/main" id="{42258D70-D41A-4C2E-B9DC-2E4AA679BF3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F90A2000-3FAB-447E-96AD-1A4EF93061D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1652591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9" descr="Nonam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6800" y="1295400"/>
            <a:ext cx="7086600" cy="4398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Title 1"/>
          <p:cNvSpPr>
            <a:spLocks noGrp="1"/>
          </p:cNvSpPr>
          <p:nvPr>
            <p:ph type="title"/>
          </p:nvPr>
        </p:nvSpPr>
        <p:spPr/>
        <p:txBody>
          <a:bodyPr/>
          <a:lstStyle/>
          <a:p>
            <a:pPr eaLnBrk="1" hangingPunct="1"/>
            <a:r>
              <a:rPr lang="en-US" altLang="en-US" dirty="0"/>
              <a:t>Conceptual Data Modeling (Cont.)</a:t>
            </a:r>
          </a:p>
        </p:txBody>
      </p:sp>
      <p:sp>
        <p:nvSpPr>
          <p:cNvPr id="8199" name="Rectangle 10"/>
          <p:cNvSpPr>
            <a:spLocks noChangeArrowheads="1"/>
          </p:cNvSpPr>
          <p:nvPr/>
        </p:nvSpPr>
        <p:spPr bwMode="auto">
          <a:xfrm>
            <a:off x="609600" y="5638800"/>
            <a:ext cx="8305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8-2</a:t>
            </a:r>
          </a:p>
          <a:p>
            <a:pPr eaLnBrk="1" hangingPunct="1"/>
            <a:r>
              <a:rPr lang="en-US" altLang="en-US"/>
              <a:t>Relationship between data modeling and the SDLC</a:t>
            </a:r>
          </a:p>
        </p:txBody>
      </p:sp>
      <p:sp>
        <p:nvSpPr>
          <p:cNvPr id="2" name="Fußzeilenplatzhalter 1">
            <a:extLst>
              <a:ext uri="{FF2B5EF4-FFF2-40B4-BE49-F238E27FC236}">
                <a16:creationId xmlns:a16="http://schemas.microsoft.com/office/drawing/2014/main" id="{477C3899-2676-4B5A-B6F8-AE1CFFA450E5}"/>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40C116CE-DE7F-40D3-B3DF-AC9930F6479A}"/>
              </a:ext>
            </a:extLst>
          </p:cNvPr>
          <p:cNvSpPr>
            <a:spLocks noGrp="1"/>
          </p:cNvSpPr>
          <p:nvPr>
            <p:ph type="sldNum" sz="quarter" idx="12"/>
          </p:nvPr>
        </p:nvSpPr>
        <p:spPr/>
        <p:txBody>
          <a:bodyPr/>
          <a:lstStyle/>
          <a:p>
            <a:fld id="{B6F15528-21DE-4FAA-801E-634DDDAF4B2B}" type="slidenum">
              <a:rPr lang="en-US" smtClean="0"/>
              <a:pPr/>
              <a:t>7</a:t>
            </a:fld>
            <a:endParaRPr lang="en-US" dirty="0"/>
          </a:p>
        </p:txBody>
      </p:sp>
      <p:pic>
        <p:nvPicPr>
          <p:cNvPr id="7" name="Grafik 6">
            <a:extLst>
              <a:ext uri="{FF2B5EF4-FFF2-40B4-BE49-F238E27FC236}">
                <a16:creationId xmlns:a16="http://schemas.microsoft.com/office/drawing/2014/main" id="{B4D62777-571A-4C10-9AFB-B5051625424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a:extLst>
              <a:ext uri="{FF2B5EF4-FFF2-40B4-BE49-F238E27FC236}">
                <a16:creationId xmlns:a16="http://schemas.microsoft.com/office/drawing/2014/main" id="{0367293C-E31A-497C-8479-21564E8BE8E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9923680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Rectangle 2"/>
          <p:cNvSpPr>
            <a:spLocks noGrp="1" noChangeArrowheads="1"/>
          </p:cNvSpPr>
          <p:nvPr>
            <p:ph type="title"/>
          </p:nvPr>
        </p:nvSpPr>
        <p:spPr>
          <a:xfrm>
            <a:off x="457200" y="228600"/>
            <a:ext cx="8229600" cy="1006475"/>
          </a:xfrm>
        </p:spPr>
        <p:txBody>
          <a:bodyPr anchor="ctr"/>
          <a:lstStyle/>
          <a:p>
            <a:pPr eaLnBrk="1" hangingPunct="1"/>
            <a:r>
              <a:rPr lang="en-US" altLang="en-US" dirty="0"/>
              <a:t>Deliverables and Outcome</a:t>
            </a:r>
          </a:p>
        </p:txBody>
      </p:sp>
      <p:sp>
        <p:nvSpPr>
          <p:cNvPr id="19462" name="Rectangle 3"/>
          <p:cNvSpPr>
            <a:spLocks noGrp="1" noChangeArrowheads="1"/>
          </p:cNvSpPr>
          <p:nvPr>
            <p:ph type="body" idx="1"/>
          </p:nvPr>
        </p:nvSpPr>
        <p:spPr>
          <a:xfrm>
            <a:off x="381000" y="1676400"/>
            <a:ext cx="8153400" cy="4876800"/>
          </a:xfrm>
        </p:spPr>
        <p:txBody>
          <a:bodyPr/>
          <a:lstStyle/>
          <a:p>
            <a:pPr eaLnBrk="1" hangingPunct="1">
              <a:defRPr/>
            </a:pPr>
            <a:r>
              <a:rPr lang="en-US" altLang="en-US" sz="2400" dirty="0"/>
              <a:t>Entity-relationship (E-R) diagram or UML class diagram</a:t>
            </a:r>
          </a:p>
          <a:p>
            <a:pPr lvl="1" eaLnBrk="1" hangingPunct="1">
              <a:defRPr/>
            </a:pPr>
            <a:r>
              <a:rPr lang="en-US" altLang="en-US" sz="2000" dirty="0"/>
              <a:t>Entities (or classes) – categories of data, represented as rectangles</a:t>
            </a:r>
          </a:p>
          <a:p>
            <a:pPr lvl="1" eaLnBrk="1" hangingPunct="1">
              <a:defRPr/>
            </a:pPr>
            <a:r>
              <a:rPr lang="en-US" altLang="en-US" sz="2000" dirty="0"/>
              <a:t>Relationships (or associations) – lines between the entities</a:t>
            </a:r>
          </a:p>
          <a:p>
            <a:pPr eaLnBrk="1" hangingPunct="1">
              <a:defRPr/>
            </a:pPr>
            <a:r>
              <a:rPr lang="en-US" altLang="en-US" sz="2400" dirty="0"/>
              <a:t>Set of entries about data objects to be stored in repository project dictionary, or data modeling software</a:t>
            </a:r>
          </a:p>
          <a:p>
            <a:pPr lvl="1" eaLnBrk="1" hangingPunct="1">
              <a:defRPr/>
            </a:pPr>
            <a:r>
              <a:rPr lang="en-US" altLang="en-US" sz="1800" dirty="0"/>
              <a:t>Repository links data, process, and logic models of an information system.</a:t>
            </a:r>
          </a:p>
          <a:p>
            <a:pPr lvl="1" eaLnBrk="1" hangingPunct="1">
              <a:defRPr/>
            </a:pPr>
            <a:r>
              <a:rPr lang="en-US" altLang="en-US" sz="1800" dirty="0"/>
              <a:t>Data elements included in the data flow diagram (DFD) must appear in the data model and vice versa.</a:t>
            </a:r>
          </a:p>
          <a:p>
            <a:pPr lvl="1" eaLnBrk="1" hangingPunct="1">
              <a:defRPr/>
            </a:pPr>
            <a:r>
              <a:rPr lang="en-US" altLang="en-US" sz="1800" dirty="0"/>
              <a:t>Each data store in a process model must relate to business objects represented in the data model.</a:t>
            </a:r>
          </a:p>
          <a:p>
            <a:pPr marL="457200" lvl="1" indent="0" eaLnBrk="1" hangingPunct="1">
              <a:buFont typeface="Wingdings" panose="05000000000000000000" pitchFamily="2" charset="2"/>
              <a:buNone/>
              <a:defRPr/>
            </a:pPr>
            <a:endParaRPr lang="en-US" altLang="en-US" sz="2000" dirty="0"/>
          </a:p>
          <a:p>
            <a:pPr eaLnBrk="1" hangingPunct="1">
              <a:lnSpc>
                <a:spcPct val="80000"/>
              </a:lnSpc>
              <a:defRPr/>
            </a:pPr>
            <a:endParaRPr lang="en-US" altLang="en-US" sz="2800" dirty="0"/>
          </a:p>
        </p:txBody>
      </p:sp>
      <p:sp>
        <p:nvSpPr>
          <p:cNvPr id="2" name="Fußzeilenplatzhalter 1">
            <a:extLst>
              <a:ext uri="{FF2B5EF4-FFF2-40B4-BE49-F238E27FC236}">
                <a16:creationId xmlns:a16="http://schemas.microsoft.com/office/drawing/2014/main" id="{4B9D8035-6070-439C-A6A4-632BC1FBBE11}"/>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A947B5E9-467B-4660-82D3-5BB0C55136F5}"/>
              </a:ext>
            </a:extLst>
          </p:cNvPr>
          <p:cNvSpPr>
            <a:spLocks noGrp="1"/>
          </p:cNvSpPr>
          <p:nvPr>
            <p:ph type="sldNum" sz="quarter" idx="12"/>
          </p:nvPr>
        </p:nvSpPr>
        <p:spPr/>
        <p:txBody>
          <a:bodyPr/>
          <a:lstStyle/>
          <a:p>
            <a:fld id="{B6F15528-21DE-4FAA-801E-634DDDAF4B2B}" type="slidenum">
              <a:rPr lang="en-US" smtClean="0"/>
              <a:pPr/>
              <a:t>8</a:t>
            </a:fld>
            <a:endParaRPr lang="en-US" dirty="0"/>
          </a:p>
        </p:txBody>
      </p:sp>
      <p:pic>
        <p:nvPicPr>
          <p:cNvPr id="6" name="Grafik 5">
            <a:extLst>
              <a:ext uri="{FF2B5EF4-FFF2-40B4-BE49-F238E27FC236}">
                <a16:creationId xmlns:a16="http://schemas.microsoft.com/office/drawing/2014/main" id="{17C8F2D8-1187-4E58-8519-E540957BD1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93F988B0-B61A-40F6-9A4D-28BC5E94676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3277196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5" name="Picture 6" descr="Nonam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657225"/>
            <a:ext cx="8658225" cy="521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6" name="Rectangle 7"/>
          <p:cNvSpPr>
            <a:spLocks noChangeArrowheads="1"/>
          </p:cNvSpPr>
          <p:nvPr/>
        </p:nvSpPr>
        <p:spPr bwMode="auto">
          <a:xfrm>
            <a:off x="381000" y="5638800"/>
            <a:ext cx="4572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8-3</a:t>
            </a:r>
          </a:p>
          <a:p>
            <a:pPr eaLnBrk="1" hangingPunct="1"/>
            <a:r>
              <a:rPr lang="en-US" altLang="en-US"/>
              <a:t>Sample conceptual data model</a:t>
            </a:r>
          </a:p>
        </p:txBody>
      </p:sp>
      <p:sp>
        <p:nvSpPr>
          <p:cNvPr id="2" name="Fußzeilenplatzhalter 1">
            <a:extLst>
              <a:ext uri="{FF2B5EF4-FFF2-40B4-BE49-F238E27FC236}">
                <a16:creationId xmlns:a16="http://schemas.microsoft.com/office/drawing/2014/main" id="{CE429839-837E-48E6-AF2B-95185FDE1700}"/>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D8AF3AD3-5B6A-4F6D-9572-C452AD6B4A4B}"/>
              </a:ext>
            </a:extLst>
          </p:cNvPr>
          <p:cNvSpPr>
            <a:spLocks noGrp="1"/>
          </p:cNvSpPr>
          <p:nvPr>
            <p:ph type="sldNum" sz="quarter" idx="12"/>
          </p:nvPr>
        </p:nvSpPr>
        <p:spPr/>
        <p:txBody>
          <a:bodyPr/>
          <a:lstStyle/>
          <a:p>
            <a:fld id="{B6F15528-21DE-4FAA-801E-634DDDAF4B2B}" type="slidenum">
              <a:rPr lang="en-US" smtClean="0"/>
              <a:pPr/>
              <a:t>9</a:t>
            </a:fld>
            <a:endParaRPr lang="en-US" dirty="0"/>
          </a:p>
        </p:txBody>
      </p:sp>
      <p:pic>
        <p:nvPicPr>
          <p:cNvPr id="6" name="Grafik 5">
            <a:extLst>
              <a:ext uri="{FF2B5EF4-FFF2-40B4-BE49-F238E27FC236}">
                <a16:creationId xmlns:a16="http://schemas.microsoft.com/office/drawing/2014/main" id="{1D61EE61-7452-4DB8-AD6A-BFC04EFF65E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219008DA-7039-4318-AB11-DC20D09D063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230794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Rectangle 2"/>
          <p:cNvSpPr>
            <a:spLocks noGrp="1" noChangeArrowheads="1"/>
          </p:cNvSpPr>
          <p:nvPr>
            <p:ph type="title"/>
          </p:nvPr>
        </p:nvSpPr>
        <p:spPr>
          <a:xfrm>
            <a:off x="76200" y="228600"/>
            <a:ext cx="9067800" cy="838200"/>
          </a:xfrm>
        </p:spPr>
        <p:txBody>
          <a:bodyPr>
            <a:noAutofit/>
          </a:bodyPr>
          <a:lstStyle/>
          <a:p>
            <a:pPr eaLnBrk="1" hangingPunct="1"/>
            <a:r>
              <a:rPr lang="en-US" altLang="en-US" dirty="0"/>
              <a:t>Gathering Information for Conceptual Data Modeling</a:t>
            </a:r>
          </a:p>
        </p:txBody>
      </p:sp>
      <p:sp>
        <p:nvSpPr>
          <p:cNvPr id="11270" name="Rectangle 3"/>
          <p:cNvSpPr>
            <a:spLocks noGrp="1" noChangeArrowheads="1"/>
          </p:cNvSpPr>
          <p:nvPr>
            <p:ph type="body" idx="1"/>
          </p:nvPr>
        </p:nvSpPr>
        <p:spPr/>
        <p:txBody>
          <a:bodyPr/>
          <a:lstStyle/>
          <a:p>
            <a:pPr eaLnBrk="1" hangingPunct="1"/>
            <a:r>
              <a:rPr lang="en-US" altLang="en-US"/>
              <a:t>Two perspectives on data modeling:</a:t>
            </a:r>
          </a:p>
          <a:p>
            <a:pPr lvl="1" eaLnBrk="1" hangingPunct="1"/>
            <a:r>
              <a:rPr lang="en-US" altLang="en-US" i="1"/>
              <a:t>Top-down approach </a:t>
            </a:r>
            <a:r>
              <a:rPr lang="en-US" altLang="en-US"/>
              <a:t>for a data model is derived from an intimate understanding of the business.</a:t>
            </a:r>
          </a:p>
          <a:p>
            <a:pPr lvl="1" eaLnBrk="1" hangingPunct="1"/>
            <a:r>
              <a:rPr lang="en-US" altLang="en-US" i="1"/>
              <a:t>Bottom-up approach</a:t>
            </a:r>
            <a:r>
              <a:rPr lang="en-US" altLang="en-US"/>
              <a:t> for a data model is derived by reviewing specifications and business documents.</a:t>
            </a:r>
          </a:p>
        </p:txBody>
      </p:sp>
      <p:sp>
        <p:nvSpPr>
          <p:cNvPr id="2" name="Fußzeilenplatzhalter 1">
            <a:extLst>
              <a:ext uri="{FF2B5EF4-FFF2-40B4-BE49-F238E27FC236}">
                <a16:creationId xmlns:a16="http://schemas.microsoft.com/office/drawing/2014/main" id="{728D4141-B722-405B-95F3-B346F0D3BC86}"/>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7C2811BD-5C1D-4464-BF2B-434FD5F057D0}"/>
              </a:ext>
            </a:extLst>
          </p:cNvPr>
          <p:cNvSpPr>
            <a:spLocks noGrp="1"/>
          </p:cNvSpPr>
          <p:nvPr>
            <p:ph type="sldNum" sz="quarter" idx="12"/>
          </p:nvPr>
        </p:nvSpPr>
        <p:spPr/>
        <p:txBody>
          <a:bodyPr/>
          <a:lstStyle/>
          <a:p>
            <a:fld id="{B6F15528-21DE-4FAA-801E-634DDDAF4B2B}" type="slidenum">
              <a:rPr lang="en-US" smtClean="0"/>
              <a:pPr/>
              <a:t>10</a:t>
            </a:fld>
            <a:endParaRPr lang="en-US" dirty="0"/>
          </a:p>
        </p:txBody>
      </p:sp>
      <p:pic>
        <p:nvPicPr>
          <p:cNvPr id="6" name="Grafik 5">
            <a:extLst>
              <a:ext uri="{FF2B5EF4-FFF2-40B4-BE49-F238E27FC236}">
                <a16:creationId xmlns:a16="http://schemas.microsoft.com/office/drawing/2014/main" id="{32833172-6989-46C3-AC48-DCFA666F7B3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CC4F2B1E-AF6E-4AE2-9D82-49B07148ABF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7104934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Rectangle 2"/>
          <p:cNvSpPr>
            <a:spLocks noGrp="1" noChangeArrowheads="1"/>
          </p:cNvSpPr>
          <p:nvPr>
            <p:ph type="title"/>
          </p:nvPr>
        </p:nvSpPr>
        <p:spPr>
          <a:xfrm>
            <a:off x="76200" y="609600"/>
            <a:ext cx="8915400" cy="838200"/>
          </a:xfrm>
        </p:spPr>
        <p:txBody>
          <a:bodyPr vert="horz" lIns="0" rIns="0" bIns="0" anchor="b">
            <a:noAutofit/>
          </a:bodyPr>
          <a:lstStyle/>
          <a:p>
            <a:r>
              <a:rPr lang="en-US" altLang="en-US" dirty="0"/>
              <a:t>Gathering Information for Conceptual Data Modeling (Cont.)</a:t>
            </a:r>
          </a:p>
        </p:txBody>
      </p:sp>
      <p:sp>
        <p:nvSpPr>
          <p:cNvPr id="12294" name="Rectangle 3"/>
          <p:cNvSpPr>
            <a:spLocks noGrp="1" noChangeArrowheads="1"/>
          </p:cNvSpPr>
          <p:nvPr>
            <p:ph type="body" idx="1"/>
          </p:nvPr>
        </p:nvSpPr>
        <p:spPr>
          <a:xfrm>
            <a:off x="838200" y="1981200"/>
            <a:ext cx="7772400" cy="4343400"/>
          </a:xfrm>
        </p:spPr>
        <p:txBody>
          <a:bodyPr/>
          <a:lstStyle/>
          <a:p>
            <a:pPr eaLnBrk="1" hangingPunct="1"/>
            <a:r>
              <a:rPr lang="en-US" altLang="en-US" dirty="0"/>
              <a:t>Requirements Determination Questions for Data Modeling:</a:t>
            </a:r>
          </a:p>
          <a:p>
            <a:pPr lvl="1" eaLnBrk="1" hangingPunct="1"/>
            <a:r>
              <a:rPr lang="en-US" altLang="en-US" dirty="0"/>
              <a:t>What are subjects/objects of the business?</a:t>
            </a:r>
          </a:p>
          <a:p>
            <a:pPr lvl="2" eaLnBrk="1" hangingPunct="1"/>
            <a:r>
              <a:rPr lang="en-US" altLang="en-US" sz="2800" dirty="0">
                <a:sym typeface="Wingdings" panose="05000000000000000000" pitchFamily="2" charset="2"/>
              </a:rPr>
              <a:t>Data entities and descriptions</a:t>
            </a:r>
          </a:p>
          <a:p>
            <a:pPr lvl="1" eaLnBrk="1" hangingPunct="1"/>
            <a:r>
              <a:rPr lang="en-US" altLang="en-US" dirty="0"/>
              <a:t>What unique characteristics distinguish between subjects/objects of the same type?</a:t>
            </a:r>
          </a:p>
          <a:p>
            <a:pPr lvl="2" eaLnBrk="1" hangingPunct="1"/>
            <a:r>
              <a:rPr lang="en-US" altLang="en-US" sz="2800" dirty="0">
                <a:sym typeface="Wingdings" panose="05000000000000000000" pitchFamily="2" charset="2"/>
              </a:rPr>
              <a:t>Primary keys</a:t>
            </a:r>
            <a:endParaRPr lang="en-US" altLang="en-US" sz="2800" dirty="0"/>
          </a:p>
        </p:txBody>
      </p:sp>
      <p:sp>
        <p:nvSpPr>
          <p:cNvPr id="2" name="Fußzeilenplatzhalter 1">
            <a:extLst>
              <a:ext uri="{FF2B5EF4-FFF2-40B4-BE49-F238E27FC236}">
                <a16:creationId xmlns:a16="http://schemas.microsoft.com/office/drawing/2014/main" id="{33FDC80E-B7AE-451A-A3CE-AE344D688F59}"/>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9AC5805B-AAA6-4376-BE38-ED4C948580EE}"/>
              </a:ext>
            </a:extLst>
          </p:cNvPr>
          <p:cNvSpPr>
            <a:spLocks noGrp="1"/>
          </p:cNvSpPr>
          <p:nvPr>
            <p:ph type="sldNum" sz="quarter" idx="12"/>
          </p:nvPr>
        </p:nvSpPr>
        <p:spPr/>
        <p:txBody>
          <a:bodyPr/>
          <a:lstStyle/>
          <a:p>
            <a:fld id="{B6F15528-21DE-4FAA-801E-634DDDAF4B2B}" type="slidenum">
              <a:rPr lang="en-US" smtClean="0"/>
              <a:pPr/>
              <a:t>11</a:t>
            </a:fld>
            <a:endParaRPr lang="en-US" dirty="0"/>
          </a:p>
        </p:txBody>
      </p:sp>
      <p:pic>
        <p:nvPicPr>
          <p:cNvPr id="6" name="Grafik 5">
            <a:extLst>
              <a:ext uri="{FF2B5EF4-FFF2-40B4-BE49-F238E27FC236}">
                <a16:creationId xmlns:a16="http://schemas.microsoft.com/office/drawing/2014/main" id="{C4B2FD46-8FA9-40D1-9367-67211E82CDF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EB8A6BF3-BC47-4E96-AB91-1272DC4B79B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0462099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Rectangle 2"/>
          <p:cNvSpPr>
            <a:spLocks noGrp="1" noChangeArrowheads="1"/>
          </p:cNvSpPr>
          <p:nvPr>
            <p:ph type="title"/>
          </p:nvPr>
        </p:nvSpPr>
        <p:spPr>
          <a:xfrm>
            <a:off x="0" y="304800"/>
            <a:ext cx="9144000" cy="1143000"/>
          </a:xfrm>
        </p:spPr>
        <p:txBody>
          <a:bodyPr vert="horz" lIns="0" rIns="0" bIns="0" anchor="b">
            <a:noAutofit/>
          </a:bodyPr>
          <a:lstStyle/>
          <a:p>
            <a:r>
              <a:rPr lang="en-US" altLang="en-US" dirty="0"/>
              <a:t>Gathering Information for Conceptual Data Modeling (Cont.)</a:t>
            </a:r>
          </a:p>
        </p:txBody>
      </p:sp>
      <p:sp>
        <p:nvSpPr>
          <p:cNvPr id="13318" name="Rectangle 3"/>
          <p:cNvSpPr>
            <a:spLocks noGrp="1" noChangeArrowheads="1"/>
          </p:cNvSpPr>
          <p:nvPr>
            <p:ph type="body" idx="1"/>
          </p:nvPr>
        </p:nvSpPr>
        <p:spPr>
          <a:xfrm>
            <a:off x="457200" y="1676400"/>
            <a:ext cx="8305800" cy="4495800"/>
          </a:xfrm>
        </p:spPr>
        <p:txBody>
          <a:bodyPr/>
          <a:lstStyle/>
          <a:p>
            <a:pPr lvl="1" eaLnBrk="1" hangingPunct="1"/>
            <a:r>
              <a:rPr lang="en-US" altLang="en-US" dirty="0"/>
              <a:t>What characteristics describe each subject/object?</a:t>
            </a:r>
          </a:p>
          <a:p>
            <a:pPr lvl="2" eaLnBrk="1" hangingPunct="1"/>
            <a:r>
              <a:rPr lang="en-US" altLang="en-US" sz="2800" dirty="0">
                <a:sym typeface="Wingdings" panose="05000000000000000000" pitchFamily="2" charset="2"/>
              </a:rPr>
              <a:t>Attributes and secondary keys</a:t>
            </a:r>
          </a:p>
          <a:p>
            <a:pPr lvl="1" eaLnBrk="1" hangingPunct="1"/>
            <a:r>
              <a:rPr lang="en-US" altLang="en-US" dirty="0"/>
              <a:t>How do you use the data?</a:t>
            </a:r>
          </a:p>
          <a:p>
            <a:pPr lvl="2" eaLnBrk="1" hangingPunct="1"/>
            <a:r>
              <a:rPr lang="en-US" altLang="en-US" sz="2800" dirty="0">
                <a:sym typeface="Wingdings" panose="05000000000000000000" pitchFamily="2" charset="2"/>
              </a:rPr>
              <a:t>Security controls and user access privileges</a:t>
            </a:r>
          </a:p>
          <a:p>
            <a:pPr lvl="2" eaLnBrk="1" hangingPunct="1"/>
            <a:r>
              <a:rPr lang="en-US" altLang="en-US" sz="2800" dirty="0">
                <a:sym typeface="Wingdings" panose="05000000000000000000" pitchFamily="2" charset="2"/>
              </a:rPr>
              <a:t>Who knows the meaning of the data?</a:t>
            </a:r>
            <a:endParaRPr lang="en-US" altLang="en-US" sz="2800" dirty="0"/>
          </a:p>
          <a:p>
            <a:pPr lvl="1" eaLnBrk="1" hangingPunct="1"/>
            <a:r>
              <a:rPr lang="en-US" altLang="en-US" dirty="0"/>
              <a:t>Over what period of time are you interested in the data?</a:t>
            </a:r>
          </a:p>
          <a:p>
            <a:pPr lvl="2" eaLnBrk="1" hangingPunct="1"/>
            <a:r>
              <a:rPr lang="en-US" altLang="en-US" sz="2800" dirty="0">
                <a:sym typeface="Wingdings" panose="05000000000000000000" pitchFamily="2" charset="2"/>
              </a:rPr>
              <a:t>Cardinality and time dimensions</a:t>
            </a:r>
          </a:p>
        </p:txBody>
      </p:sp>
      <p:sp>
        <p:nvSpPr>
          <p:cNvPr id="2" name="Fußzeilenplatzhalter 1">
            <a:extLst>
              <a:ext uri="{FF2B5EF4-FFF2-40B4-BE49-F238E27FC236}">
                <a16:creationId xmlns:a16="http://schemas.microsoft.com/office/drawing/2014/main" id="{AE4628D4-B112-45D2-AB97-F8514E8F0AE2}"/>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120F65F2-AF37-4210-AD93-CA521E82AEA6}"/>
              </a:ext>
            </a:extLst>
          </p:cNvPr>
          <p:cNvSpPr>
            <a:spLocks noGrp="1"/>
          </p:cNvSpPr>
          <p:nvPr>
            <p:ph type="sldNum" sz="quarter" idx="12"/>
          </p:nvPr>
        </p:nvSpPr>
        <p:spPr/>
        <p:txBody>
          <a:bodyPr/>
          <a:lstStyle/>
          <a:p>
            <a:fld id="{B6F15528-21DE-4FAA-801E-634DDDAF4B2B}" type="slidenum">
              <a:rPr lang="en-US" smtClean="0"/>
              <a:pPr/>
              <a:t>12</a:t>
            </a:fld>
            <a:endParaRPr lang="en-US" dirty="0"/>
          </a:p>
        </p:txBody>
      </p:sp>
      <p:pic>
        <p:nvPicPr>
          <p:cNvPr id="6" name="Grafik 5">
            <a:extLst>
              <a:ext uri="{FF2B5EF4-FFF2-40B4-BE49-F238E27FC236}">
                <a16:creationId xmlns:a16="http://schemas.microsoft.com/office/drawing/2014/main" id="{3BB3EA56-2E28-4E63-AA15-135DA3DEAAE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72D90B1F-7CD7-4483-AC35-68183330925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566610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2" name="Rectangle 3"/>
          <p:cNvSpPr>
            <a:spLocks noGrp="1" noChangeArrowheads="1"/>
          </p:cNvSpPr>
          <p:nvPr>
            <p:ph type="body" idx="1"/>
          </p:nvPr>
        </p:nvSpPr>
        <p:spPr>
          <a:xfrm>
            <a:off x="838200" y="1828800"/>
            <a:ext cx="7772400" cy="4495800"/>
          </a:xfrm>
        </p:spPr>
        <p:txBody>
          <a:bodyPr/>
          <a:lstStyle/>
          <a:p>
            <a:pPr lvl="1" eaLnBrk="1" hangingPunct="1"/>
            <a:r>
              <a:rPr lang="en-US" altLang="en-US" dirty="0"/>
              <a:t>Are all instances of each object the same?</a:t>
            </a:r>
          </a:p>
          <a:p>
            <a:pPr lvl="2" eaLnBrk="1" hangingPunct="1"/>
            <a:r>
              <a:rPr lang="en-US" altLang="en-US" sz="2800" dirty="0">
                <a:sym typeface="Wingdings" panose="05000000000000000000" pitchFamily="2" charset="2"/>
              </a:rPr>
              <a:t>Supertypes, subtypes, and aggregations</a:t>
            </a:r>
            <a:endParaRPr lang="en-US" altLang="en-US" sz="2800" dirty="0"/>
          </a:p>
          <a:p>
            <a:pPr lvl="1" eaLnBrk="1" hangingPunct="1"/>
            <a:r>
              <a:rPr lang="en-US" altLang="en-US" dirty="0"/>
              <a:t>What events occur that imply associations between objects?</a:t>
            </a:r>
          </a:p>
          <a:p>
            <a:pPr lvl="2" eaLnBrk="1" hangingPunct="1"/>
            <a:r>
              <a:rPr lang="en-US" altLang="en-US" sz="2800" dirty="0">
                <a:sym typeface="Wingdings" panose="05000000000000000000" pitchFamily="2" charset="2"/>
              </a:rPr>
              <a:t>Relationships and cardinalities</a:t>
            </a:r>
          </a:p>
          <a:p>
            <a:pPr lvl="1" eaLnBrk="1" hangingPunct="1"/>
            <a:r>
              <a:rPr lang="en-US" altLang="en-US" dirty="0"/>
              <a:t>Are there special circumstances that affect the way events are handled?</a:t>
            </a:r>
          </a:p>
          <a:p>
            <a:pPr lvl="2" eaLnBrk="1" hangingPunct="1"/>
            <a:r>
              <a:rPr lang="en-US" altLang="en-US" sz="2800" dirty="0">
                <a:sym typeface="Wingdings" panose="05000000000000000000" pitchFamily="2" charset="2"/>
              </a:rPr>
              <a:t>Integrity rules, minimum and maximum cardinalities, time dimensions</a:t>
            </a:r>
            <a:endParaRPr lang="en-US" altLang="en-US" sz="2800" dirty="0"/>
          </a:p>
        </p:txBody>
      </p:sp>
      <p:sp>
        <p:nvSpPr>
          <p:cNvPr id="2" name="Fußzeilenplatzhalter 1">
            <a:extLst>
              <a:ext uri="{FF2B5EF4-FFF2-40B4-BE49-F238E27FC236}">
                <a16:creationId xmlns:a16="http://schemas.microsoft.com/office/drawing/2014/main" id="{DDD2261B-2E38-4CA4-BE15-C4D76358F73E}"/>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F370D480-CA0C-406E-8859-D7281F2CEB93}"/>
              </a:ext>
            </a:extLst>
          </p:cNvPr>
          <p:cNvSpPr>
            <a:spLocks noGrp="1"/>
          </p:cNvSpPr>
          <p:nvPr>
            <p:ph type="sldNum" sz="quarter" idx="12"/>
          </p:nvPr>
        </p:nvSpPr>
        <p:spPr/>
        <p:txBody>
          <a:bodyPr/>
          <a:lstStyle/>
          <a:p>
            <a:fld id="{B6F15528-21DE-4FAA-801E-634DDDAF4B2B}" type="slidenum">
              <a:rPr lang="en-US" smtClean="0"/>
              <a:pPr/>
              <a:t>13</a:t>
            </a:fld>
            <a:endParaRPr lang="en-US" dirty="0"/>
          </a:p>
        </p:txBody>
      </p:sp>
      <p:pic>
        <p:nvPicPr>
          <p:cNvPr id="6" name="Grafik 5">
            <a:extLst>
              <a:ext uri="{FF2B5EF4-FFF2-40B4-BE49-F238E27FC236}">
                <a16:creationId xmlns:a16="http://schemas.microsoft.com/office/drawing/2014/main" id="{32B78AB9-7C32-43DC-BC46-8B4694FC6D8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80E0FAD7-C2CD-445A-9895-E89FF27C61F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10" name="Rectangle 2">
            <a:extLst>
              <a:ext uri="{FF2B5EF4-FFF2-40B4-BE49-F238E27FC236}">
                <a16:creationId xmlns:a16="http://schemas.microsoft.com/office/drawing/2014/main" id="{BA19B352-2E31-42C3-89C8-580F0C648B47}"/>
              </a:ext>
            </a:extLst>
          </p:cNvPr>
          <p:cNvSpPr>
            <a:spLocks noGrp="1" noChangeArrowheads="1"/>
          </p:cNvSpPr>
          <p:nvPr>
            <p:ph type="title"/>
          </p:nvPr>
        </p:nvSpPr>
        <p:spPr>
          <a:xfrm>
            <a:off x="0" y="304800"/>
            <a:ext cx="9144000" cy="1143000"/>
          </a:xfrm>
        </p:spPr>
        <p:txBody>
          <a:bodyPr vert="horz" lIns="0" rIns="0" bIns="0" anchor="b">
            <a:noAutofit/>
          </a:bodyPr>
          <a:lstStyle/>
          <a:p>
            <a:r>
              <a:rPr lang="en-US" altLang="en-US" dirty="0"/>
              <a:t>Gathering Information for Conceptual Data Modeling (Cont.)</a:t>
            </a:r>
          </a:p>
        </p:txBody>
      </p:sp>
    </p:spTree>
    <p:extLst>
      <p:ext uri="{BB962C8B-B14F-4D97-AF65-F5344CB8AC3E}">
        <p14:creationId xmlns:p14="http://schemas.microsoft.com/office/powerpoint/2010/main" val="35992326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Rectangle 2"/>
          <p:cNvSpPr>
            <a:spLocks noGrp="1" noChangeArrowheads="1"/>
          </p:cNvSpPr>
          <p:nvPr>
            <p:ph type="title"/>
          </p:nvPr>
        </p:nvSpPr>
        <p:spPr>
          <a:xfrm>
            <a:off x="76200" y="228600"/>
            <a:ext cx="8915400" cy="838200"/>
          </a:xfrm>
        </p:spPr>
        <p:txBody>
          <a:bodyPr>
            <a:noAutofit/>
          </a:bodyPr>
          <a:lstStyle/>
          <a:p>
            <a:pPr eaLnBrk="1" hangingPunct="1"/>
            <a:r>
              <a:rPr lang="en-US" altLang="en-US" dirty="0"/>
              <a:t>Introduction to Entity-Relationship (E-R) Modeling</a:t>
            </a:r>
          </a:p>
        </p:txBody>
      </p:sp>
      <p:sp>
        <p:nvSpPr>
          <p:cNvPr id="15366" name="Rectangle 3"/>
          <p:cNvSpPr>
            <a:spLocks noGrp="1" noChangeArrowheads="1"/>
          </p:cNvSpPr>
          <p:nvPr>
            <p:ph type="body" idx="1"/>
          </p:nvPr>
        </p:nvSpPr>
        <p:spPr>
          <a:xfrm>
            <a:off x="457200" y="1981200"/>
            <a:ext cx="8229600" cy="4114800"/>
          </a:xfrm>
        </p:spPr>
        <p:txBody>
          <a:bodyPr/>
          <a:lstStyle/>
          <a:p>
            <a:pPr eaLnBrk="1" hangingPunct="1"/>
            <a:r>
              <a:rPr lang="en-US" altLang="en-US" b="1" dirty="0"/>
              <a:t>Entity-Relationship data model </a:t>
            </a:r>
            <a:r>
              <a:rPr lang="en-US" altLang="en-US" dirty="0"/>
              <a:t>(</a:t>
            </a:r>
            <a:r>
              <a:rPr lang="en-US" altLang="en-US" b="1" dirty="0"/>
              <a:t>E-R model</a:t>
            </a:r>
            <a:r>
              <a:rPr lang="en-US" altLang="en-US" dirty="0"/>
              <a:t>): a detailed, logical representation of the entities, associations and data elements for an organization or business area</a:t>
            </a:r>
          </a:p>
          <a:p>
            <a:pPr eaLnBrk="1" hangingPunct="1"/>
            <a:r>
              <a:rPr lang="en-US" altLang="en-US" b="1" dirty="0"/>
              <a:t>Entity-relationship diagram </a:t>
            </a:r>
            <a:r>
              <a:rPr lang="en-US" altLang="en-US" dirty="0"/>
              <a:t>(</a:t>
            </a:r>
            <a:r>
              <a:rPr lang="en-US" altLang="en-US" b="1" dirty="0"/>
              <a:t>E-R diagram</a:t>
            </a:r>
            <a:r>
              <a:rPr lang="en-US" altLang="en-US" dirty="0"/>
              <a:t>): a graphical representation of an E-R model</a:t>
            </a:r>
          </a:p>
        </p:txBody>
      </p:sp>
      <p:sp>
        <p:nvSpPr>
          <p:cNvPr id="2" name="Fußzeilenplatzhalter 1">
            <a:extLst>
              <a:ext uri="{FF2B5EF4-FFF2-40B4-BE49-F238E27FC236}">
                <a16:creationId xmlns:a16="http://schemas.microsoft.com/office/drawing/2014/main" id="{F542F291-52C0-4B96-A96E-30A826073E95}"/>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D2EA0A5A-3B75-40FA-8B0F-6BDF27397A7F}"/>
              </a:ext>
            </a:extLst>
          </p:cNvPr>
          <p:cNvSpPr>
            <a:spLocks noGrp="1"/>
          </p:cNvSpPr>
          <p:nvPr>
            <p:ph type="sldNum" sz="quarter" idx="12"/>
          </p:nvPr>
        </p:nvSpPr>
        <p:spPr/>
        <p:txBody>
          <a:bodyPr/>
          <a:lstStyle/>
          <a:p>
            <a:fld id="{B6F15528-21DE-4FAA-801E-634DDDAF4B2B}" type="slidenum">
              <a:rPr lang="en-US" smtClean="0"/>
              <a:pPr/>
              <a:t>14</a:t>
            </a:fld>
            <a:endParaRPr lang="en-US" dirty="0"/>
          </a:p>
        </p:txBody>
      </p:sp>
      <p:pic>
        <p:nvPicPr>
          <p:cNvPr id="6" name="Grafik 5">
            <a:extLst>
              <a:ext uri="{FF2B5EF4-FFF2-40B4-BE49-F238E27FC236}">
                <a16:creationId xmlns:a16="http://schemas.microsoft.com/office/drawing/2014/main" id="{E642DDBE-2C76-4A70-B5DD-4BE9F0320D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D7B1039A-055E-4834-BD68-E3AA770ADCC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4047823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0" name="Rectangle 3"/>
          <p:cNvSpPr>
            <a:spLocks noGrp="1" noChangeArrowheads="1"/>
          </p:cNvSpPr>
          <p:nvPr>
            <p:ph type="body" idx="1"/>
          </p:nvPr>
        </p:nvSpPr>
        <p:spPr/>
        <p:txBody>
          <a:bodyPr/>
          <a:lstStyle/>
          <a:p>
            <a:pPr eaLnBrk="1" hangingPunct="1"/>
            <a:r>
              <a:rPr lang="en-US" altLang="en-US" dirty="0"/>
              <a:t>The E-R model is expressed in terms of:</a:t>
            </a:r>
          </a:p>
          <a:p>
            <a:pPr lvl="1" eaLnBrk="1" hangingPunct="1"/>
            <a:r>
              <a:rPr lang="en-US" altLang="en-US" dirty="0"/>
              <a:t>Data entities in the business environment.</a:t>
            </a:r>
          </a:p>
          <a:p>
            <a:pPr lvl="1" eaLnBrk="1" hangingPunct="1"/>
            <a:r>
              <a:rPr lang="en-US" altLang="en-US" dirty="0"/>
              <a:t>Relationships or associations among those entities.</a:t>
            </a:r>
          </a:p>
          <a:p>
            <a:pPr lvl="1" eaLnBrk="1" hangingPunct="1"/>
            <a:r>
              <a:rPr lang="en-US" altLang="en-US" dirty="0"/>
              <a:t>Attributes or properties of both the entities and their relationships.</a:t>
            </a:r>
          </a:p>
        </p:txBody>
      </p:sp>
      <p:sp>
        <p:nvSpPr>
          <p:cNvPr id="2" name="Fußzeilenplatzhalter 1">
            <a:extLst>
              <a:ext uri="{FF2B5EF4-FFF2-40B4-BE49-F238E27FC236}">
                <a16:creationId xmlns:a16="http://schemas.microsoft.com/office/drawing/2014/main" id="{8F7D5AFC-8D7E-489A-95F3-421EF30095AF}"/>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75095F71-B180-4D3A-8283-307E55107100}"/>
              </a:ext>
            </a:extLst>
          </p:cNvPr>
          <p:cNvSpPr>
            <a:spLocks noGrp="1"/>
          </p:cNvSpPr>
          <p:nvPr>
            <p:ph type="sldNum" sz="quarter" idx="12"/>
          </p:nvPr>
        </p:nvSpPr>
        <p:spPr/>
        <p:txBody>
          <a:bodyPr/>
          <a:lstStyle/>
          <a:p>
            <a:fld id="{B6F15528-21DE-4FAA-801E-634DDDAF4B2B}" type="slidenum">
              <a:rPr lang="en-US" smtClean="0"/>
              <a:pPr/>
              <a:t>15</a:t>
            </a:fld>
            <a:endParaRPr lang="en-US" dirty="0"/>
          </a:p>
        </p:txBody>
      </p:sp>
      <p:pic>
        <p:nvPicPr>
          <p:cNvPr id="6" name="Grafik 5">
            <a:extLst>
              <a:ext uri="{FF2B5EF4-FFF2-40B4-BE49-F238E27FC236}">
                <a16:creationId xmlns:a16="http://schemas.microsoft.com/office/drawing/2014/main" id="{C7F85A3F-19D6-427B-A729-71BFFD4A1E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B4097476-FC18-4866-9CA2-77F4DF22515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10" name="Rectangle 2">
            <a:extLst>
              <a:ext uri="{FF2B5EF4-FFF2-40B4-BE49-F238E27FC236}">
                <a16:creationId xmlns:a16="http://schemas.microsoft.com/office/drawing/2014/main" id="{F8124A5E-E0D2-4FDD-8F8B-44CD6A1524E5}"/>
              </a:ext>
            </a:extLst>
          </p:cNvPr>
          <p:cNvSpPr>
            <a:spLocks noGrp="1" noChangeArrowheads="1"/>
          </p:cNvSpPr>
          <p:nvPr>
            <p:ph type="title"/>
          </p:nvPr>
        </p:nvSpPr>
        <p:spPr>
          <a:xfrm>
            <a:off x="76200" y="457200"/>
            <a:ext cx="8915400" cy="838200"/>
          </a:xfrm>
        </p:spPr>
        <p:txBody>
          <a:bodyPr anchor="ctr">
            <a:noAutofit/>
          </a:bodyPr>
          <a:lstStyle/>
          <a:p>
            <a:pPr eaLnBrk="1" hangingPunct="1"/>
            <a:r>
              <a:rPr lang="en-US" altLang="en-US" dirty="0"/>
              <a:t>Introduction to E-R Modeling</a:t>
            </a:r>
            <a:r>
              <a:rPr lang="tr-TR" altLang="en-US" dirty="0"/>
              <a:t> (Cont.)</a:t>
            </a:r>
            <a:endParaRPr lang="en-US" altLang="en-US" dirty="0"/>
          </a:p>
        </p:txBody>
      </p:sp>
    </p:spTree>
    <p:extLst>
      <p:ext uri="{BB962C8B-B14F-4D97-AF65-F5344CB8AC3E}">
        <p14:creationId xmlns:p14="http://schemas.microsoft.com/office/powerpoint/2010/main" val="31519397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2"/>
          <p:cNvSpPr>
            <a:spLocks noGrp="1" noChangeArrowheads="1"/>
          </p:cNvSpPr>
          <p:nvPr>
            <p:ph type="title"/>
          </p:nvPr>
        </p:nvSpPr>
        <p:spPr>
          <a:xfrm>
            <a:off x="304800" y="304800"/>
            <a:ext cx="8229600" cy="838200"/>
          </a:xfrm>
        </p:spPr>
        <p:txBody>
          <a:bodyPr/>
          <a:lstStyle/>
          <a:p>
            <a:pPr eaLnBrk="1" hangingPunct="1"/>
            <a:r>
              <a:rPr lang="en-US" altLang="en-US" dirty="0"/>
              <a:t>Introduction to E-R Modeling (Cont.)</a:t>
            </a:r>
          </a:p>
        </p:txBody>
      </p:sp>
      <p:sp>
        <p:nvSpPr>
          <p:cNvPr id="17414" name="Rectangle 3"/>
          <p:cNvSpPr>
            <a:spLocks noGrp="1" noChangeArrowheads="1"/>
          </p:cNvSpPr>
          <p:nvPr>
            <p:ph type="body" idx="1"/>
          </p:nvPr>
        </p:nvSpPr>
        <p:spPr>
          <a:xfrm>
            <a:off x="381000" y="1981200"/>
            <a:ext cx="8229600" cy="4267200"/>
          </a:xfrm>
        </p:spPr>
        <p:txBody>
          <a:bodyPr/>
          <a:lstStyle/>
          <a:p>
            <a:pPr eaLnBrk="1" hangingPunct="1">
              <a:buClr>
                <a:schemeClr val="hlink"/>
              </a:buClr>
              <a:buSzPct val="110000"/>
            </a:pPr>
            <a:r>
              <a:rPr lang="en-US" altLang="en-US" b="1"/>
              <a:t>Entity</a:t>
            </a:r>
            <a:r>
              <a:rPr lang="en-US" altLang="en-US"/>
              <a:t>: a person, place, object, event or concept in the user environment about which data is to be maintained</a:t>
            </a:r>
          </a:p>
          <a:p>
            <a:pPr eaLnBrk="1" hangingPunct="1">
              <a:buClr>
                <a:schemeClr val="hlink"/>
              </a:buClr>
              <a:buSzPct val="110000"/>
            </a:pPr>
            <a:r>
              <a:rPr lang="en-US" altLang="en-US" b="1"/>
              <a:t>Entity type</a:t>
            </a:r>
            <a:r>
              <a:rPr lang="en-US" altLang="en-US"/>
              <a:t>: collection of entities that share  common properties or characteristics</a:t>
            </a:r>
          </a:p>
          <a:p>
            <a:pPr eaLnBrk="1" hangingPunct="1">
              <a:buClr>
                <a:schemeClr val="hlink"/>
              </a:buClr>
              <a:buSzPct val="110000"/>
            </a:pPr>
            <a:r>
              <a:rPr lang="en-US" altLang="en-US" b="1"/>
              <a:t>Entity instance</a:t>
            </a:r>
            <a:r>
              <a:rPr lang="en-US" altLang="en-US"/>
              <a:t>: single occurrence of an entity type</a:t>
            </a:r>
          </a:p>
        </p:txBody>
      </p:sp>
      <p:sp>
        <p:nvSpPr>
          <p:cNvPr id="2" name="Fußzeilenplatzhalter 1">
            <a:extLst>
              <a:ext uri="{FF2B5EF4-FFF2-40B4-BE49-F238E27FC236}">
                <a16:creationId xmlns:a16="http://schemas.microsoft.com/office/drawing/2014/main" id="{8BF631A0-30FB-4283-AA92-B8BC60D3E09F}"/>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495AA560-3B18-4C1E-85B7-EC34674BC0B9}"/>
              </a:ext>
            </a:extLst>
          </p:cNvPr>
          <p:cNvSpPr>
            <a:spLocks noGrp="1"/>
          </p:cNvSpPr>
          <p:nvPr>
            <p:ph type="sldNum" sz="quarter" idx="12"/>
          </p:nvPr>
        </p:nvSpPr>
        <p:spPr/>
        <p:txBody>
          <a:bodyPr/>
          <a:lstStyle/>
          <a:p>
            <a:fld id="{B6F15528-21DE-4FAA-801E-634DDDAF4B2B}" type="slidenum">
              <a:rPr lang="en-US" smtClean="0"/>
              <a:pPr/>
              <a:t>16</a:t>
            </a:fld>
            <a:endParaRPr lang="en-US" dirty="0"/>
          </a:p>
        </p:txBody>
      </p:sp>
      <p:pic>
        <p:nvPicPr>
          <p:cNvPr id="6" name="Grafik 5">
            <a:extLst>
              <a:ext uri="{FF2B5EF4-FFF2-40B4-BE49-F238E27FC236}">
                <a16:creationId xmlns:a16="http://schemas.microsoft.com/office/drawing/2014/main" id="{61D259A0-29AD-4FCE-929A-7A20EFCD81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D07B2008-2984-4ED3-A3DB-D125A3130CF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40784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8" name="Rectangle 7"/>
          <p:cNvSpPr>
            <a:spLocks noChangeArrowheads="1"/>
          </p:cNvSpPr>
          <p:nvPr/>
        </p:nvSpPr>
        <p:spPr bwMode="auto">
          <a:xfrm>
            <a:off x="2590800" y="5867400"/>
            <a:ext cx="4572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dirty="0"/>
              <a:t>FIGURE 8-5   </a:t>
            </a:r>
            <a:r>
              <a:rPr lang="en-US" altLang="en-US" dirty="0"/>
              <a:t>Basic E-R notation</a:t>
            </a:r>
          </a:p>
        </p:txBody>
      </p:sp>
      <p:pic>
        <p:nvPicPr>
          <p:cNvPr id="2" name="Picture 1"/>
          <p:cNvPicPr>
            <a:picLocks noChangeAspect="1"/>
          </p:cNvPicPr>
          <p:nvPr/>
        </p:nvPicPr>
        <p:blipFill>
          <a:blip r:embed="rId3" cstate="print"/>
          <a:stretch>
            <a:fillRect/>
          </a:stretch>
        </p:blipFill>
        <p:spPr>
          <a:xfrm>
            <a:off x="685800" y="700924"/>
            <a:ext cx="7315200" cy="5101389"/>
          </a:xfrm>
          <a:prstGeom prst="rect">
            <a:avLst/>
          </a:prstGeom>
        </p:spPr>
      </p:pic>
      <p:sp>
        <p:nvSpPr>
          <p:cNvPr id="3" name="Fußzeilenplatzhalter 2">
            <a:extLst>
              <a:ext uri="{FF2B5EF4-FFF2-40B4-BE49-F238E27FC236}">
                <a16:creationId xmlns:a16="http://schemas.microsoft.com/office/drawing/2014/main" id="{9FCFB05C-AB00-4B1D-B235-466D79B26CCE}"/>
              </a:ext>
            </a:extLst>
          </p:cNvPr>
          <p:cNvSpPr>
            <a:spLocks noGrp="1"/>
          </p:cNvSpPr>
          <p:nvPr>
            <p:ph type="ftr" sz="quarter" idx="11"/>
          </p:nvPr>
        </p:nvSpPr>
        <p:spPr/>
        <p:txBody>
          <a:bodyPr/>
          <a:lstStyle/>
          <a:p>
            <a:r>
              <a:rPr lang="en-US"/>
              <a:t>Lecture #7 Structuring Systems Data Requirements</a:t>
            </a:r>
            <a:endParaRPr lang="en-US" dirty="0"/>
          </a:p>
        </p:txBody>
      </p:sp>
      <p:sp>
        <p:nvSpPr>
          <p:cNvPr id="4" name="Foliennummernplatzhalter 3">
            <a:extLst>
              <a:ext uri="{FF2B5EF4-FFF2-40B4-BE49-F238E27FC236}">
                <a16:creationId xmlns:a16="http://schemas.microsoft.com/office/drawing/2014/main" id="{5E653F17-D502-4CFF-B653-DF9797293721}"/>
              </a:ext>
            </a:extLst>
          </p:cNvPr>
          <p:cNvSpPr>
            <a:spLocks noGrp="1"/>
          </p:cNvSpPr>
          <p:nvPr>
            <p:ph type="sldNum" sz="quarter" idx="12"/>
          </p:nvPr>
        </p:nvSpPr>
        <p:spPr/>
        <p:txBody>
          <a:bodyPr/>
          <a:lstStyle/>
          <a:p>
            <a:fld id="{B6F15528-21DE-4FAA-801E-634DDDAF4B2B}" type="slidenum">
              <a:rPr lang="en-US" smtClean="0"/>
              <a:pPr/>
              <a:t>17</a:t>
            </a:fld>
            <a:endParaRPr lang="en-US" dirty="0"/>
          </a:p>
        </p:txBody>
      </p:sp>
      <p:pic>
        <p:nvPicPr>
          <p:cNvPr id="6" name="Grafik 5">
            <a:extLst>
              <a:ext uri="{FF2B5EF4-FFF2-40B4-BE49-F238E27FC236}">
                <a16:creationId xmlns:a16="http://schemas.microsoft.com/office/drawing/2014/main" id="{EF2A840E-2AF0-4FB8-B544-6A55E01939C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4EE20280-2263-403B-AB1F-0E0954EBF75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7804735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itle 1"/>
          <p:cNvSpPr>
            <a:spLocks noGrp="1"/>
          </p:cNvSpPr>
          <p:nvPr>
            <p:ph type="title"/>
          </p:nvPr>
        </p:nvSpPr>
        <p:spPr>
          <a:xfrm>
            <a:off x="228600" y="228600"/>
            <a:ext cx="8229600" cy="838200"/>
          </a:xfrm>
        </p:spPr>
        <p:txBody>
          <a:bodyPr/>
          <a:lstStyle/>
          <a:p>
            <a:pPr eaLnBrk="1" hangingPunct="1"/>
            <a:r>
              <a:rPr lang="en-US" altLang="en-US" dirty="0"/>
              <a:t>Naming and Defining Entity Types</a:t>
            </a:r>
          </a:p>
        </p:txBody>
      </p:sp>
      <p:sp>
        <p:nvSpPr>
          <p:cNvPr id="19460" name="Content Placeholder 2"/>
          <p:cNvSpPr>
            <a:spLocks noGrp="1"/>
          </p:cNvSpPr>
          <p:nvPr>
            <p:ph idx="1"/>
          </p:nvPr>
        </p:nvSpPr>
        <p:spPr/>
        <p:txBody>
          <a:bodyPr/>
          <a:lstStyle/>
          <a:p>
            <a:pPr eaLnBrk="1" hangingPunct="1"/>
            <a:r>
              <a:rPr lang="en-US" altLang="en-US"/>
              <a:t>An entity type name should be:</a:t>
            </a:r>
          </a:p>
          <a:p>
            <a:pPr lvl="1" eaLnBrk="1" hangingPunct="1"/>
            <a:r>
              <a:rPr lang="en-US" altLang="en-US" i="1"/>
              <a:t>A singular noun.</a:t>
            </a:r>
          </a:p>
          <a:p>
            <a:pPr lvl="1" eaLnBrk="1" hangingPunct="1"/>
            <a:r>
              <a:rPr lang="en-US" altLang="en-US" i="1"/>
              <a:t>Descriptive and specific to the organization.</a:t>
            </a:r>
          </a:p>
          <a:p>
            <a:pPr lvl="1" eaLnBrk="1" hangingPunct="1"/>
            <a:r>
              <a:rPr lang="en-US" altLang="en-US" i="1"/>
              <a:t>Concise.</a:t>
            </a:r>
          </a:p>
          <a:p>
            <a:pPr eaLnBrk="1" hangingPunct="1"/>
            <a:r>
              <a:rPr lang="en-US" altLang="en-US" i="1"/>
              <a:t>Event entity type </a:t>
            </a:r>
            <a:r>
              <a:rPr lang="en-US" altLang="en-US"/>
              <a:t>should be named for the </a:t>
            </a:r>
            <a:r>
              <a:rPr lang="en-US" altLang="en-US" i="1"/>
              <a:t>result of the event</a:t>
            </a:r>
            <a:r>
              <a:rPr lang="en-US" altLang="en-US"/>
              <a:t>, not the activity or process of the event.</a:t>
            </a:r>
          </a:p>
        </p:txBody>
      </p:sp>
      <p:sp>
        <p:nvSpPr>
          <p:cNvPr id="2" name="Fußzeilenplatzhalter 1">
            <a:extLst>
              <a:ext uri="{FF2B5EF4-FFF2-40B4-BE49-F238E27FC236}">
                <a16:creationId xmlns:a16="http://schemas.microsoft.com/office/drawing/2014/main" id="{DE0EDF86-37E5-49D1-921E-A5F465AB1079}"/>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BCF44AFC-51F0-478F-BD81-FCCB53D9EE21}"/>
              </a:ext>
            </a:extLst>
          </p:cNvPr>
          <p:cNvSpPr>
            <a:spLocks noGrp="1"/>
          </p:cNvSpPr>
          <p:nvPr>
            <p:ph type="sldNum" sz="quarter" idx="12"/>
          </p:nvPr>
        </p:nvSpPr>
        <p:spPr/>
        <p:txBody>
          <a:bodyPr/>
          <a:lstStyle/>
          <a:p>
            <a:fld id="{B6F15528-21DE-4FAA-801E-634DDDAF4B2B}" type="slidenum">
              <a:rPr lang="en-US" smtClean="0"/>
              <a:pPr/>
              <a:t>18</a:t>
            </a:fld>
            <a:endParaRPr lang="en-US" dirty="0"/>
          </a:p>
        </p:txBody>
      </p:sp>
      <p:pic>
        <p:nvPicPr>
          <p:cNvPr id="6" name="Grafik 5">
            <a:extLst>
              <a:ext uri="{FF2B5EF4-FFF2-40B4-BE49-F238E27FC236}">
                <a16:creationId xmlns:a16="http://schemas.microsoft.com/office/drawing/2014/main" id="{5E479523-2E51-40C3-90D1-AB1D17EBC5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5F2AFB83-D60C-4E64-B32F-CC6A5437772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617331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Title 1"/>
          <p:cNvSpPr>
            <a:spLocks noGrp="1"/>
          </p:cNvSpPr>
          <p:nvPr>
            <p:ph type="title"/>
          </p:nvPr>
        </p:nvSpPr>
        <p:spPr>
          <a:xfrm>
            <a:off x="228600" y="228600"/>
            <a:ext cx="8229600" cy="838200"/>
          </a:xfrm>
        </p:spPr>
        <p:txBody>
          <a:bodyPr/>
          <a:lstStyle/>
          <a:p>
            <a:pPr eaLnBrk="1" hangingPunct="1"/>
            <a:r>
              <a:rPr lang="en-US" altLang="en-US" dirty="0"/>
              <a:t>Naming and Defining Entity Types (Cont.)</a:t>
            </a:r>
          </a:p>
        </p:txBody>
      </p:sp>
      <p:sp>
        <p:nvSpPr>
          <p:cNvPr id="20484" name="Content Placeholder 2"/>
          <p:cNvSpPr>
            <a:spLocks noGrp="1"/>
          </p:cNvSpPr>
          <p:nvPr>
            <p:ph idx="1"/>
          </p:nvPr>
        </p:nvSpPr>
        <p:spPr/>
        <p:txBody>
          <a:bodyPr/>
          <a:lstStyle/>
          <a:p>
            <a:pPr eaLnBrk="1" hangingPunct="1"/>
            <a:r>
              <a:rPr lang="en-US" altLang="en-US"/>
              <a:t>An entity type definition:</a:t>
            </a:r>
          </a:p>
          <a:p>
            <a:pPr lvl="1" eaLnBrk="1" hangingPunct="1"/>
            <a:r>
              <a:rPr lang="en-US" altLang="en-US"/>
              <a:t>Includes a statement of </a:t>
            </a:r>
            <a:r>
              <a:rPr lang="en-US" altLang="en-US" i="1"/>
              <a:t>what the unique characteristic(s) is (are) for each instance</a:t>
            </a:r>
            <a:r>
              <a:rPr lang="en-US" altLang="en-US"/>
              <a:t>.</a:t>
            </a:r>
          </a:p>
          <a:p>
            <a:pPr lvl="1" eaLnBrk="1" hangingPunct="1"/>
            <a:r>
              <a:rPr lang="en-US" altLang="en-US"/>
              <a:t>Makes clear </a:t>
            </a:r>
            <a:r>
              <a:rPr lang="en-US" altLang="en-US" i="1"/>
              <a:t>what entity instances are included and not included</a:t>
            </a:r>
            <a:r>
              <a:rPr lang="en-US" altLang="en-US"/>
              <a:t> in the entity type.</a:t>
            </a:r>
          </a:p>
          <a:p>
            <a:pPr lvl="1" eaLnBrk="1" hangingPunct="1"/>
            <a:r>
              <a:rPr lang="en-US" altLang="en-US"/>
              <a:t>Often includes a description of </a:t>
            </a:r>
            <a:r>
              <a:rPr lang="en-US" altLang="en-US" i="1"/>
              <a:t>when an instance of the entity type is created or deleted</a:t>
            </a:r>
            <a:r>
              <a:rPr lang="en-US" altLang="en-US"/>
              <a:t>.</a:t>
            </a:r>
          </a:p>
        </p:txBody>
      </p:sp>
      <p:sp>
        <p:nvSpPr>
          <p:cNvPr id="2" name="Fußzeilenplatzhalter 1">
            <a:extLst>
              <a:ext uri="{FF2B5EF4-FFF2-40B4-BE49-F238E27FC236}">
                <a16:creationId xmlns:a16="http://schemas.microsoft.com/office/drawing/2014/main" id="{B8E6BBE7-FC08-4AEE-8B22-42C2C8E9F6F1}"/>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B967AD75-76C2-45CD-B198-38FAF20E957B}"/>
              </a:ext>
            </a:extLst>
          </p:cNvPr>
          <p:cNvSpPr>
            <a:spLocks noGrp="1"/>
          </p:cNvSpPr>
          <p:nvPr>
            <p:ph type="sldNum" sz="quarter" idx="12"/>
          </p:nvPr>
        </p:nvSpPr>
        <p:spPr/>
        <p:txBody>
          <a:bodyPr/>
          <a:lstStyle/>
          <a:p>
            <a:fld id="{B6F15528-21DE-4FAA-801E-634DDDAF4B2B}" type="slidenum">
              <a:rPr lang="en-US" smtClean="0"/>
              <a:pPr/>
              <a:t>19</a:t>
            </a:fld>
            <a:endParaRPr lang="en-US" dirty="0"/>
          </a:p>
        </p:txBody>
      </p:sp>
      <p:pic>
        <p:nvPicPr>
          <p:cNvPr id="6" name="Grafik 5">
            <a:extLst>
              <a:ext uri="{FF2B5EF4-FFF2-40B4-BE49-F238E27FC236}">
                <a16:creationId xmlns:a16="http://schemas.microsoft.com/office/drawing/2014/main" id="{AEFF4C35-FA89-425E-9E92-30A0056F4E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B06BC44A-80DA-48FB-AC97-E441707665B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3843867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Title 1"/>
          <p:cNvSpPr>
            <a:spLocks noGrp="1"/>
          </p:cNvSpPr>
          <p:nvPr>
            <p:ph type="title"/>
          </p:nvPr>
        </p:nvSpPr>
        <p:spPr>
          <a:xfrm>
            <a:off x="228600" y="228600"/>
            <a:ext cx="8229600" cy="838200"/>
          </a:xfrm>
        </p:spPr>
        <p:txBody>
          <a:bodyPr/>
          <a:lstStyle/>
          <a:p>
            <a:pPr eaLnBrk="1" hangingPunct="1"/>
            <a:r>
              <a:rPr lang="en-US" altLang="en-US" dirty="0"/>
              <a:t>Naming and Defining Entity Types (Cont.)</a:t>
            </a:r>
          </a:p>
        </p:txBody>
      </p:sp>
      <p:sp>
        <p:nvSpPr>
          <p:cNvPr id="21508" name="Content Placeholder 2"/>
          <p:cNvSpPr>
            <a:spLocks noGrp="1"/>
          </p:cNvSpPr>
          <p:nvPr>
            <p:ph idx="1"/>
          </p:nvPr>
        </p:nvSpPr>
        <p:spPr/>
        <p:txBody>
          <a:bodyPr/>
          <a:lstStyle/>
          <a:p>
            <a:pPr eaLnBrk="1" hangingPunct="1"/>
            <a:r>
              <a:rPr lang="en-US" altLang="en-US" dirty="0"/>
              <a:t>For some entity types the definition must specify:</a:t>
            </a:r>
          </a:p>
          <a:p>
            <a:pPr lvl="1" eaLnBrk="1" hangingPunct="1"/>
            <a:r>
              <a:rPr lang="en-US" altLang="en-US" i="1" dirty="0"/>
              <a:t>When an instance might change into an instance of another entity type</a:t>
            </a:r>
            <a:r>
              <a:rPr lang="en-US" altLang="en-US" dirty="0"/>
              <a:t>.</a:t>
            </a:r>
          </a:p>
          <a:p>
            <a:pPr lvl="1" eaLnBrk="1" hangingPunct="1"/>
            <a:r>
              <a:rPr lang="en-US" altLang="en-US" i="1" dirty="0"/>
              <a:t>What history is to be kept about entity instances</a:t>
            </a:r>
            <a:r>
              <a:rPr lang="en-US" altLang="en-US" dirty="0"/>
              <a:t>.</a:t>
            </a:r>
          </a:p>
        </p:txBody>
      </p:sp>
      <p:sp>
        <p:nvSpPr>
          <p:cNvPr id="2" name="Fußzeilenplatzhalter 1">
            <a:extLst>
              <a:ext uri="{FF2B5EF4-FFF2-40B4-BE49-F238E27FC236}">
                <a16:creationId xmlns:a16="http://schemas.microsoft.com/office/drawing/2014/main" id="{1B00A656-8543-4FD4-A9D8-C97F5336EA79}"/>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B7E153CC-F98F-445F-9FB4-9C7A58E0CCF0}"/>
              </a:ext>
            </a:extLst>
          </p:cNvPr>
          <p:cNvSpPr>
            <a:spLocks noGrp="1"/>
          </p:cNvSpPr>
          <p:nvPr>
            <p:ph type="sldNum" sz="quarter" idx="12"/>
          </p:nvPr>
        </p:nvSpPr>
        <p:spPr/>
        <p:txBody>
          <a:bodyPr/>
          <a:lstStyle/>
          <a:p>
            <a:fld id="{B6F15528-21DE-4FAA-801E-634DDDAF4B2B}" type="slidenum">
              <a:rPr lang="en-US" smtClean="0"/>
              <a:pPr/>
              <a:t>20</a:t>
            </a:fld>
            <a:endParaRPr lang="en-US" dirty="0"/>
          </a:p>
        </p:txBody>
      </p:sp>
      <p:pic>
        <p:nvPicPr>
          <p:cNvPr id="6" name="Grafik 5">
            <a:extLst>
              <a:ext uri="{FF2B5EF4-FFF2-40B4-BE49-F238E27FC236}">
                <a16:creationId xmlns:a16="http://schemas.microsoft.com/office/drawing/2014/main" id="{48BF4FAD-B648-4DB0-8338-32D68F74FEE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5A495F71-9EFB-4EC9-A051-75A26885A2C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479799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itle 1"/>
          <p:cNvSpPr>
            <a:spLocks noGrp="1"/>
          </p:cNvSpPr>
          <p:nvPr>
            <p:ph type="title"/>
          </p:nvPr>
        </p:nvSpPr>
        <p:spPr/>
        <p:txBody>
          <a:bodyPr/>
          <a:lstStyle/>
          <a:p>
            <a:pPr eaLnBrk="1" hangingPunct="1"/>
            <a:r>
              <a:rPr lang="en-US" altLang="en-US" dirty="0"/>
              <a:t>Attributes</a:t>
            </a:r>
          </a:p>
        </p:txBody>
      </p:sp>
      <p:sp>
        <p:nvSpPr>
          <p:cNvPr id="22532" name="Content Placeholder 2"/>
          <p:cNvSpPr>
            <a:spLocks noGrp="1"/>
          </p:cNvSpPr>
          <p:nvPr>
            <p:ph idx="1"/>
          </p:nvPr>
        </p:nvSpPr>
        <p:spPr/>
        <p:txBody>
          <a:bodyPr/>
          <a:lstStyle/>
          <a:p>
            <a:pPr eaLnBrk="1" hangingPunct="1"/>
            <a:r>
              <a:rPr lang="en-US" altLang="en-US" b="1"/>
              <a:t>Attribute</a:t>
            </a:r>
            <a:r>
              <a:rPr lang="en-US" altLang="en-US"/>
              <a:t>: a named property or characteristic of an entity that is of interest to the organization</a:t>
            </a:r>
          </a:p>
          <a:p>
            <a:pPr lvl="1" eaLnBrk="1" hangingPunct="1"/>
            <a:r>
              <a:rPr lang="en-US" altLang="en-US"/>
              <a:t>Naming an attribute: i.e. Vehicle_ID</a:t>
            </a:r>
          </a:p>
          <a:p>
            <a:pPr lvl="1" eaLnBrk="1" hangingPunct="1"/>
            <a:r>
              <a:rPr lang="en-US" altLang="en-US"/>
              <a:t>Place its name inside the rectangle  for the associated entity in the E-R diagram.</a:t>
            </a:r>
          </a:p>
        </p:txBody>
      </p:sp>
      <p:sp>
        <p:nvSpPr>
          <p:cNvPr id="2" name="Fußzeilenplatzhalter 1">
            <a:extLst>
              <a:ext uri="{FF2B5EF4-FFF2-40B4-BE49-F238E27FC236}">
                <a16:creationId xmlns:a16="http://schemas.microsoft.com/office/drawing/2014/main" id="{31EB815E-DE4E-4D56-AD59-15221AA2251C}"/>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886CA188-0BBB-46A1-ABE3-179F41B01462}"/>
              </a:ext>
            </a:extLst>
          </p:cNvPr>
          <p:cNvSpPr>
            <a:spLocks noGrp="1"/>
          </p:cNvSpPr>
          <p:nvPr>
            <p:ph type="sldNum" sz="quarter" idx="12"/>
          </p:nvPr>
        </p:nvSpPr>
        <p:spPr/>
        <p:txBody>
          <a:bodyPr/>
          <a:lstStyle/>
          <a:p>
            <a:fld id="{B6F15528-21DE-4FAA-801E-634DDDAF4B2B}" type="slidenum">
              <a:rPr lang="en-US" smtClean="0"/>
              <a:pPr/>
              <a:t>21</a:t>
            </a:fld>
            <a:endParaRPr lang="en-US" dirty="0"/>
          </a:p>
        </p:txBody>
      </p:sp>
      <p:pic>
        <p:nvPicPr>
          <p:cNvPr id="6" name="Grafik 5">
            <a:extLst>
              <a:ext uri="{FF2B5EF4-FFF2-40B4-BE49-F238E27FC236}">
                <a16:creationId xmlns:a16="http://schemas.microsoft.com/office/drawing/2014/main" id="{A87E4481-8C5A-4865-83AA-3D33AB4473A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2656820E-EC4B-4149-9CA8-F029FF3ECFC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800051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Title 1"/>
          <p:cNvSpPr>
            <a:spLocks noGrp="1"/>
          </p:cNvSpPr>
          <p:nvPr>
            <p:ph type="title"/>
          </p:nvPr>
        </p:nvSpPr>
        <p:spPr>
          <a:xfrm>
            <a:off x="228600" y="152400"/>
            <a:ext cx="8229600" cy="838200"/>
          </a:xfrm>
        </p:spPr>
        <p:txBody>
          <a:bodyPr/>
          <a:lstStyle/>
          <a:p>
            <a:pPr eaLnBrk="1" hangingPunct="1"/>
            <a:r>
              <a:rPr lang="en-US" altLang="en-US" dirty="0"/>
              <a:t>Naming and Defining Attributes</a:t>
            </a:r>
          </a:p>
        </p:txBody>
      </p:sp>
      <p:sp>
        <p:nvSpPr>
          <p:cNvPr id="23556" name="Content Placeholder 2"/>
          <p:cNvSpPr>
            <a:spLocks noGrp="1"/>
          </p:cNvSpPr>
          <p:nvPr>
            <p:ph idx="1"/>
          </p:nvPr>
        </p:nvSpPr>
        <p:spPr>
          <a:xfrm>
            <a:off x="457200" y="1981200"/>
            <a:ext cx="8229600" cy="4267200"/>
          </a:xfrm>
        </p:spPr>
        <p:txBody>
          <a:bodyPr/>
          <a:lstStyle/>
          <a:p>
            <a:pPr eaLnBrk="1" hangingPunct="1"/>
            <a:r>
              <a:rPr lang="en-US" altLang="en-US"/>
              <a:t>An attribute name is a </a:t>
            </a:r>
            <a:r>
              <a:rPr lang="en-US" altLang="en-US" i="1"/>
              <a:t>noun</a:t>
            </a:r>
            <a:r>
              <a:rPr lang="en-US" altLang="en-US"/>
              <a:t> and should be </a:t>
            </a:r>
            <a:r>
              <a:rPr lang="en-US" altLang="en-US" i="1"/>
              <a:t>unique</a:t>
            </a:r>
            <a:r>
              <a:rPr lang="en-US" altLang="en-US"/>
              <a:t>.</a:t>
            </a:r>
          </a:p>
          <a:p>
            <a:pPr eaLnBrk="1" hangingPunct="1"/>
            <a:r>
              <a:rPr lang="en-US" altLang="en-US"/>
              <a:t>To make an attribute name unique and for clarity, </a:t>
            </a:r>
            <a:r>
              <a:rPr lang="en-US" altLang="en-US" i="1"/>
              <a:t>each attribute name should follow a standard format</a:t>
            </a:r>
            <a:r>
              <a:rPr lang="en-US" altLang="en-US"/>
              <a:t>.</a:t>
            </a:r>
          </a:p>
          <a:p>
            <a:pPr eaLnBrk="1" hangingPunct="1"/>
            <a:r>
              <a:rPr lang="en-US" altLang="en-US" i="1"/>
              <a:t>Similar attributes of different entity types should use similar but distinguishing names</a:t>
            </a:r>
            <a:r>
              <a:rPr lang="en-US" altLang="en-US"/>
              <a:t>.</a:t>
            </a:r>
          </a:p>
          <a:p>
            <a:pPr eaLnBrk="1" hangingPunct="1"/>
            <a:endParaRPr lang="en-US" altLang="en-US"/>
          </a:p>
          <a:p>
            <a:pPr lvl="1" eaLnBrk="1" hangingPunct="1"/>
            <a:endParaRPr lang="en-US" altLang="en-US"/>
          </a:p>
        </p:txBody>
      </p:sp>
      <p:sp>
        <p:nvSpPr>
          <p:cNvPr id="2" name="Fußzeilenplatzhalter 1">
            <a:extLst>
              <a:ext uri="{FF2B5EF4-FFF2-40B4-BE49-F238E27FC236}">
                <a16:creationId xmlns:a16="http://schemas.microsoft.com/office/drawing/2014/main" id="{40A37437-6CE0-4059-9464-187AC256F7C0}"/>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B928B712-D5E6-4BFF-9C44-FE73C6B7F643}"/>
              </a:ext>
            </a:extLst>
          </p:cNvPr>
          <p:cNvSpPr>
            <a:spLocks noGrp="1"/>
          </p:cNvSpPr>
          <p:nvPr>
            <p:ph type="sldNum" sz="quarter" idx="12"/>
          </p:nvPr>
        </p:nvSpPr>
        <p:spPr/>
        <p:txBody>
          <a:bodyPr/>
          <a:lstStyle/>
          <a:p>
            <a:fld id="{B6F15528-21DE-4FAA-801E-634DDDAF4B2B}" type="slidenum">
              <a:rPr lang="en-US" smtClean="0"/>
              <a:pPr/>
              <a:t>22</a:t>
            </a:fld>
            <a:endParaRPr lang="en-US" dirty="0"/>
          </a:p>
        </p:txBody>
      </p:sp>
      <p:pic>
        <p:nvPicPr>
          <p:cNvPr id="6" name="Grafik 5">
            <a:extLst>
              <a:ext uri="{FF2B5EF4-FFF2-40B4-BE49-F238E27FC236}">
                <a16:creationId xmlns:a16="http://schemas.microsoft.com/office/drawing/2014/main" id="{668EA5EC-FD1A-4DC6-8688-9446ED37D54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4331F46D-9388-4D6B-ABED-0FD4B0DE286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0435937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Title 1"/>
          <p:cNvSpPr>
            <a:spLocks noGrp="1"/>
          </p:cNvSpPr>
          <p:nvPr>
            <p:ph type="title"/>
          </p:nvPr>
        </p:nvSpPr>
        <p:spPr/>
        <p:txBody>
          <a:bodyPr/>
          <a:lstStyle/>
          <a:p>
            <a:pPr eaLnBrk="1" hangingPunct="1"/>
            <a:r>
              <a:rPr lang="en-US" altLang="en-US" dirty="0"/>
              <a:t>Naming and Defining Attributes (Cont.)</a:t>
            </a:r>
          </a:p>
        </p:txBody>
      </p:sp>
      <p:sp>
        <p:nvSpPr>
          <p:cNvPr id="24580" name="Content Placeholder 2"/>
          <p:cNvSpPr>
            <a:spLocks noGrp="1"/>
          </p:cNvSpPr>
          <p:nvPr>
            <p:ph idx="1"/>
          </p:nvPr>
        </p:nvSpPr>
        <p:spPr>
          <a:xfrm>
            <a:off x="457200" y="1905000"/>
            <a:ext cx="8229600" cy="4343400"/>
          </a:xfrm>
        </p:spPr>
        <p:txBody>
          <a:bodyPr/>
          <a:lstStyle/>
          <a:p>
            <a:pPr eaLnBrk="1" hangingPunct="1"/>
            <a:r>
              <a:rPr lang="en-US" altLang="en-US"/>
              <a:t>An attribute definition:</a:t>
            </a:r>
          </a:p>
          <a:p>
            <a:pPr lvl="1" eaLnBrk="1" hangingPunct="1"/>
            <a:r>
              <a:rPr lang="en-US" altLang="en-US" i="1"/>
              <a:t>States what the attribute is and possibly why it is important</a:t>
            </a:r>
            <a:r>
              <a:rPr lang="en-US" altLang="en-US"/>
              <a:t>.</a:t>
            </a:r>
          </a:p>
          <a:p>
            <a:pPr lvl="1" eaLnBrk="1" hangingPunct="1"/>
            <a:r>
              <a:rPr lang="en-US" altLang="en-US"/>
              <a:t>Should make it clear </a:t>
            </a:r>
            <a:r>
              <a:rPr lang="en-US" altLang="en-US" i="1"/>
              <a:t>what is included and what is not included</a:t>
            </a:r>
            <a:r>
              <a:rPr lang="en-US" altLang="en-US"/>
              <a:t>.</a:t>
            </a:r>
          </a:p>
          <a:p>
            <a:pPr lvl="1" eaLnBrk="1" hangingPunct="1"/>
            <a:r>
              <a:rPr lang="en-US" altLang="en-US"/>
              <a:t>Contains any </a:t>
            </a:r>
            <a:r>
              <a:rPr lang="en-US" altLang="en-US" i="1"/>
              <a:t>aliases</a:t>
            </a:r>
            <a:r>
              <a:rPr lang="en-US" altLang="en-US"/>
              <a:t> or alternative names.</a:t>
            </a:r>
          </a:p>
          <a:p>
            <a:pPr lvl="1" eaLnBrk="1" hangingPunct="1"/>
            <a:r>
              <a:rPr lang="en-US" altLang="en-US"/>
              <a:t>States </a:t>
            </a:r>
            <a:r>
              <a:rPr lang="en-US" altLang="en-US" i="1"/>
              <a:t>the source of values for the attribute</a:t>
            </a:r>
            <a:r>
              <a:rPr lang="en-US" altLang="en-US"/>
              <a:t>.</a:t>
            </a:r>
          </a:p>
        </p:txBody>
      </p:sp>
      <p:sp>
        <p:nvSpPr>
          <p:cNvPr id="2" name="Fußzeilenplatzhalter 1">
            <a:extLst>
              <a:ext uri="{FF2B5EF4-FFF2-40B4-BE49-F238E27FC236}">
                <a16:creationId xmlns:a16="http://schemas.microsoft.com/office/drawing/2014/main" id="{0CE96932-8061-42CD-B412-2592F564CB44}"/>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1FD1EE34-D422-405C-8C49-2FFE87C23691}"/>
              </a:ext>
            </a:extLst>
          </p:cNvPr>
          <p:cNvSpPr>
            <a:spLocks noGrp="1"/>
          </p:cNvSpPr>
          <p:nvPr>
            <p:ph type="sldNum" sz="quarter" idx="12"/>
          </p:nvPr>
        </p:nvSpPr>
        <p:spPr/>
        <p:txBody>
          <a:bodyPr/>
          <a:lstStyle/>
          <a:p>
            <a:fld id="{B6F15528-21DE-4FAA-801E-634DDDAF4B2B}" type="slidenum">
              <a:rPr lang="en-US" smtClean="0"/>
              <a:pPr/>
              <a:t>23</a:t>
            </a:fld>
            <a:endParaRPr lang="en-US" dirty="0"/>
          </a:p>
        </p:txBody>
      </p:sp>
      <p:pic>
        <p:nvPicPr>
          <p:cNvPr id="6" name="Grafik 5">
            <a:extLst>
              <a:ext uri="{FF2B5EF4-FFF2-40B4-BE49-F238E27FC236}">
                <a16:creationId xmlns:a16="http://schemas.microsoft.com/office/drawing/2014/main" id="{938F7BD4-E25B-4F12-8232-46F23E88EF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7E54CD77-8054-4398-9672-4238DCFA571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037822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Title 1"/>
          <p:cNvSpPr>
            <a:spLocks noGrp="1"/>
          </p:cNvSpPr>
          <p:nvPr>
            <p:ph type="title"/>
          </p:nvPr>
        </p:nvSpPr>
        <p:spPr>
          <a:xfrm>
            <a:off x="228600" y="228600"/>
            <a:ext cx="8229600" cy="838200"/>
          </a:xfrm>
        </p:spPr>
        <p:txBody>
          <a:bodyPr/>
          <a:lstStyle/>
          <a:p>
            <a:pPr eaLnBrk="1" hangingPunct="1"/>
            <a:r>
              <a:rPr lang="en-US" altLang="en-US" dirty="0"/>
              <a:t>Naming and Defining Attributes (Cont.)</a:t>
            </a:r>
          </a:p>
        </p:txBody>
      </p:sp>
      <p:sp>
        <p:nvSpPr>
          <p:cNvPr id="25604" name="Content Placeholder 2"/>
          <p:cNvSpPr>
            <a:spLocks noGrp="1"/>
          </p:cNvSpPr>
          <p:nvPr>
            <p:ph idx="1"/>
          </p:nvPr>
        </p:nvSpPr>
        <p:spPr>
          <a:xfrm>
            <a:off x="457200" y="1905000"/>
            <a:ext cx="8229600" cy="4343400"/>
          </a:xfrm>
        </p:spPr>
        <p:txBody>
          <a:bodyPr/>
          <a:lstStyle/>
          <a:p>
            <a:pPr eaLnBrk="1" hangingPunct="1"/>
            <a:r>
              <a:rPr lang="en-US" altLang="en-US"/>
              <a:t>An attribute definition should indicate:</a:t>
            </a:r>
          </a:p>
          <a:p>
            <a:pPr lvl="1" eaLnBrk="1" hangingPunct="1"/>
            <a:r>
              <a:rPr lang="en-US" altLang="en-US" i="1"/>
              <a:t>If a value for the attribute is required or optional</a:t>
            </a:r>
            <a:r>
              <a:rPr lang="en-US" altLang="en-US"/>
              <a:t>.</a:t>
            </a:r>
          </a:p>
          <a:p>
            <a:pPr lvl="1" eaLnBrk="1" hangingPunct="1"/>
            <a:r>
              <a:rPr lang="en-US" altLang="en-US" i="1"/>
              <a:t>If a value for the attribute may change.</a:t>
            </a:r>
          </a:p>
          <a:p>
            <a:pPr lvl="1" eaLnBrk="1" hangingPunct="1"/>
            <a:r>
              <a:rPr lang="en-US" altLang="en-US"/>
              <a:t>Any </a:t>
            </a:r>
            <a:r>
              <a:rPr lang="en-US" altLang="en-US" i="1"/>
              <a:t>relationships that attribute has with other attributes.</a:t>
            </a:r>
            <a:endParaRPr lang="en-US" altLang="en-US"/>
          </a:p>
        </p:txBody>
      </p:sp>
      <p:sp>
        <p:nvSpPr>
          <p:cNvPr id="2" name="Fußzeilenplatzhalter 1">
            <a:extLst>
              <a:ext uri="{FF2B5EF4-FFF2-40B4-BE49-F238E27FC236}">
                <a16:creationId xmlns:a16="http://schemas.microsoft.com/office/drawing/2014/main" id="{E00620AF-E392-4AEA-9EF2-5C347335439C}"/>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F7070B01-DC7E-4C18-9E53-0DB9D38E40C9}"/>
              </a:ext>
            </a:extLst>
          </p:cNvPr>
          <p:cNvSpPr>
            <a:spLocks noGrp="1"/>
          </p:cNvSpPr>
          <p:nvPr>
            <p:ph type="sldNum" sz="quarter" idx="12"/>
          </p:nvPr>
        </p:nvSpPr>
        <p:spPr/>
        <p:txBody>
          <a:bodyPr/>
          <a:lstStyle/>
          <a:p>
            <a:fld id="{B6F15528-21DE-4FAA-801E-634DDDAF4B2B}" type="slidenum">
              <a:rPr lang="en-US" smtClean="0"/>
              <a:pPr/>
              <a:t>24</a:t>
            </a:fld>
            <a:endParaRPr lang="en-US" dirty="0"/>
          </a:p>
        </p:txBody>
      </p:sp>
      <p:pic>
        <p:nvPicPr>
          <p:cNvPr id="6" name="Grafik 5">
            <a:extLst>
              <a:ext uri="{FF2B5EF4-FFF2-40B4-BE49-F238E27FC236}">
                <a16:creationId xmlns:a16="http://schemas.microsoft.com/office/drawing/2014/main" id="{33F89BF9-ED3C-430F-9CA4-210A407BBB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270B166E-1E13-434A-89E5-2931B68496F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3485301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Title 1"/>
          <p:cNvSpPr>
            <a:spLocks noGrp="1"/>
          </p:cNvSpPr>
          <p:nvPr>
            <p:ph type="title"/>
          </p:nvPr>
        </p:nvSpPr>
        <p:spPr>
          <a:xfrm>
            <a:off x="152400" y="152400"/>
            <a:ext cx="8229600" cy="838200"/>
          </a:xfrm>
        </p:spPr>
        <p:txBody>
          <a:bodyPr/>
          <a:lstStyle/>
          <a:p>
            <a:pPr eaLnBrk="1" hangingPunct="1"/>
            <a:r>
              <a:rPr lang="en-US" altLang="en-US" dirty="0"/>
              <a:t>Candidate Keys and Identifiers</a:t>
            </a:r>
          </a:p>
        </p:txBody>
      </p:sp>
      <p:sp>
        <p:nvSpPr>
          <p:cNvPr id="26628" name="Content Placeholder 2"/>
          <p:cNvSpPr>
            <a:spLocks noGrp="1"/>
          </p:cNvSpPr>
          <p:nvPr>
            <p:ph idx="1"/>
          </p:nvPr>
        </p:nvSpPr>
        <p:spPr/>
        <p:txBody>
          <a:bodyPr/>
          <a:lstStyle/>
          <a:p>
            <a:pPr eaLnBrk="1" hangingPunct="1"/>
            <a:r>
              <a:rPr lang="en-US" altLang="en-US" b="1" dirty="0"/>
              <a:t>Candidate key</a:t>
            </a:r>
            <a:r>
              <a:rPr lang="en-US" altLang="en-US" dirty="0"/>
              <a:t>: an attribute (or combination of attributes) that uniquely identifies each instance of an entity type</a:t>
            </a:r>
          </a:p>
          <a:p>
            <a:pPr eaLnBrk="1" hangingPunct="1"/>
            <a:r>
              <a:rPr lang="en-US" altLang="en-US" b="1" dirty="0"/>
              <a:t>Identifier</a:t>
            </a:r>
            <a:r>
              <a:rPr lang="en-US" altLang="en-US" dirty="0"/>
              <a:t>: a candidate key that has been selected as the unique, identifying characteristic for an entity type</a:t>
            </a:r>
          </a:p>
        </p:txBody>
      </p:sp>
      <p:sp>
        <p:nvSpPr>
          <p:cNvPr id="2" name="Fußzeilenplatzhalter 1">
            <a:extLst>
              <a:ext uri="{FF2B5EF4-FFF2-40B4-BE49-F238E27FC236}">
                <a16:creationId xmlns:a16="http://schemas.microsoft.com/office/drawing/2014/main" id="{EF016851-B0B8-4615-BCA1-85578898E19F}"/>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04D666EF-7376-4C07-B9CC-BE31F2923759}"/>
              </a:ext>
            </a:extLst>
          </p:cNvPr>
          <p:cNvSpPr>
            <a:spLocks noGrp="1"/>
          </p:cNvSpPr>
          <p:nvPr>
            <p:ph type="sldNum" sz="quarter" idx="12"/>
          </p:nvPr>
        </p:nvSpPr>
        <p:spPr/>
        <p:txBody>
          <a:bodyPr/>
          <a:lstStyle/>
          <a:p>
            <a:fld id="{B6F15528-21DE-4FAA-801E-634DDDAF4B2B}" type="slidenum">
              <a:rPr lang="en-US" smtClean="0"/>
              <a:pPr/>
              <a:t>25</a:t>
            </a:fld>
            <a:endParaRPr lang="en-US" dirty="0"/>
          </a:p>
        </p:txBody>
      </p:sp>
      <p:pic>
        <p:nvPicPr>
          <p:cNvPr id="6" name="Grafik 5">
            <a:extLst>
              <a:ext uri="{FF2B5EF4-FFF2-40B4-BE49-F238E27FC236}">
                <a16:creationId xmlns:a16="http://schemas.microsoft.com/office/drawing/2014/main" id="{9C4DE5BF-319D-4DA1-8614-317379AA82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6BEED272-081A-4D5A-AEDB-A74CECB9805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387918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itle 1"/>
          <p:cNvSpPr>
            <a:spLocks noGrp="1"/>
          </p:cNvSpPr>
          <p:nvPr>
            <p:ph type="title"/>
          </p:nvPr>
        </p:nvSpPr>
        <p:spPr>
          <a:xfrm>
            <a:off x="228600" y="228600"/>
            <a:ext cx="8229600" cy="838200"/>
          </a:xfrm>
        </p:spPr>
        <p:txBody>
          <a:bodyPr/>
          <a:lstStyle/>
          <a:p>
            <a:pPr eaLnBrk="1" hangingPunct="1"/>
            <a:r>
              <a:rPr lang="en-US" altLang="en-US" dirty="0"/>
              <a:t>Candidate Keys and Identifiers (Cont.)</a:t>
            </a:r>
          </a:p>
        </p:txBody>
      </p:sp>
      <p:sp>
        <p:nvSpPr>
          <p:cNvPr id="27652" name="Content Placeholder 2"/>
          <p:cNvSpPr>
            <a:spLocks noGrp="1"/>
          </p:cNvSpPr>
          <p:nvPr>
            <p:ph idx="1"/>
          </p:nvPr>
        </p:nvSpPr>
        <p:spPr/>
        <p:txBody>
          <a:bodyPr/>
          <a:lstStyle/>
          <a:p>
            <a:pPr marL="609600" indent="-609600" eaLnBrk="1" hangingPunct="1"/>
            <a:r>
              <a:rPr lang="en-US" altLang="en-US" dirty="0"/>
              <a:t>Selection rules for an identifier</a:t>
            </a:r>
          </a:p>
          <a:p>
            <a:pPr marL="1009650" lvl="1" indent="-609600" eaLnBrk="1" hangingPunct="1"/>
            <a:r>
              <a:rPr lang="en-US" altLang="en-US" dirty="0"/>
              <a:t>Choose a candidate key that will not change its value.</a:t>
            </a:r>
          </a:p>
          <a:p>
            <a:pPr marL="1009650" lvl="1" indent="-609600" eaLnBrk="1" hangingPunct="1"/>
            <a:r>
              <a:rPr lang="en-US" altLang="en-US" dirty="0"/>
              <a:t>Choose a candidate key that will never be null.</a:t>
            </a:r>
          </a:p>
          <a:p>
            <a:pPr marL="1009650" lvl="1" indent="-609600" eaLnBrk="1" hangingPunct="1"/>
            <a:r>
              <a:rPr lang="en-US" altLang="en-US" dirty="0"/>
              <a:t>Avoid using intelligent keys.</a:t>
            </a:r>
          </a:p>
          <a:p>
            <a:pPr marL="1009650" lvl="1" indent="-609600" eaLnBrk="1" hangingPunct="1"/>
            <a:r>
              <a:rPr lang="en-US" altLang="en-US" dirty="0"/>
              <a:t>Consider substituting single value surrogate keys for large composite keys.</a:t>
            </a:r>
          </a:p>
        </p:txBody>
      </p:sp>
      <p:sp>
        <p:nvSpPr>
          <p:cNvPr id="2" name="Fußzeilenplatzhalter 1">
            <a:extLst>
              <a:ext uri="{FF2B5EF4-FFF2-40B4-BE49-F238E27FC236}">
                <a16:creationId xmlns:a16="http://schemas.microsoft.com/office/drawing/2014/main" id="{A7442CF8-6341-4CD0-8318-11C72191BA91}"/>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4E253391-1338-4A8E-830A-517A77DED842}"/>
              </a:ext>
            </a:extLst>
          </p:cNvPr>
          <p:cNvSpPr>
            <a:spLocks noGrp="1"/>
          </p:cNvSpPr>
          <p:nvPr>
            <p:ph type="sldNum" sz="quarter" idx="12"/>
          </p:nvPr>
        </p:nvSpPr>
        <p:spPr/>
        <p:txBody>
          <a:bodyPr/>
          <a:lstStyle/>
          <a:p>
            <a:fld id="{B6F15528-21DE-4FAA-801E-634DDDAF4B2B}" type="slidenum">
              <a:rPr lang="en-US" smtClean="0"/>
              <a:pPr/>
              <a:t>26</a:t>
            </a:fld>
            <a:endParaRPr lang="en-US" dirty="0"/>
          </a:p>
        </p:txBody>
      </p:sp>
      <p:pic>
        <p:nvPicPr>
          <p:cNvPr id="6" name="Grafik 5">
            <a:extLst>
              <a:ext uri="{FF2B5EF4-FFF2-40B4-BE49-F238E27FC236}">
                <a16:creationId xmlns:a16="http://schemas.microsoft.com/office/drawing/2014/main" id="{4C4A1A2C-890B-4FE1-A00C-B11B6E84C6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288C17F5-E9A6-4C89-834E-429CE668E61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06607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itle 1"/>
          <p:cNvSpPr>
            <a:spLocks noGrp="1"/>
          </p:cNvSpPr>
          <p:nvPr>
            <p:ph type="title"/>
          </p:nvPr>
        </p:nvSpPr>
        <p:spPr>
          <a:xfrm>
            <a:off x="228600" y="228600"/>
            <a:ext cx="8229600" cy="838200"/>
          </a:xfrm>
        </p:spPr>
        <p:txBody>
          <a:bodyPr/>
          <a:lstStyle/>
          <a:p>
            <a:pPr eaLnBrk="1" hangingPunct="1"/>
            <a:r>
              <a:rPr lang="en-US" altLang="en-US" dirty="0"/>
              <a:t>Other Attribute Types</a:t>
            </a:r>
          </a:p>
        </p:txBody>
      </p:sp>
      <p:sp>
        <p:nvSpPr>
          <p:cNvPr id="28676" name="Content Placeholder 2"/>
          <p:cNvSpPr>
            <a:spLocks noGrp="1"/>
          </p:cNvSpPr>
          <p:nvPr>
            <p:ph idx="1"/>
          </p:nvPr>
        </p:nvSpPr>
        <p:spPr/>
        <p:txBody>
          <a:bodyPr/>
          <a:lstStyle/>
          <a:p>
            <a:pPr eaLnBrk="1" hangingPunct="1"/>
            <a:r>
              <a:rPr lang="en-US" altLang="en-US" b="1" dirty="0"/>
              <a:t>Multivalued attribute</a:t>
            </a:r>
            <a:r>
              <a:rPr lang="en-US" altLang="en-US" dirty="0"/>
              <a:t>: an attribute that may take on more than one value for each entity instance</a:t>
            </a:r>
          </a:p>
          <a:p>
            <a:pPr eaLnBrk="1" hangingPunct="1"/>
            <a:r>
              <a:rPr lang="en-US" altLang="en-US" b="1" dirty="0"/>
              <a:t>Repeating group</a:t>
            </a:r>
            <a:r>
              <a:rPr lang="en-US" altLang="en-US" dirty="0"/>
              <a:t>: a set of two or more multivalued attributes that are logically related</a:t>
            </a:r>
          </a:p>
        </p:txBody>
      </p:sp>
      <p:sp>
        <p:nvSpPr>
          <p:cNvPr id="2" name="Fußzeilenplatzhalter 1">
            <a:extLst>
              <a:ext uri="{FF2B5EF4-FFF2-40B4-BE49-F238E27FC236}">
                <a16:creationId xmlns:a16="http://schemas.microsoft.com/office/drawing/2014/main" id="{9176D8FB-CD5E-4495-99C1-C3B1133E880C}"/>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81E3C7B8-15F3-491B-B099-69F4A281DED3}"/>
              </a:ext>
            </a:extLst>
          </p:cNvPr>
          <p:cNvSpPr>
            <a:spLocks noGrp="1"/>
          </p:cNvSpPr>
          <p:nvPr>
            <p:ph type="sldNum" sz="quarter" idx="12"/>
          </p:nvPr>
        </p:nvSpPr>
        <p:spPr/>
        <p:txBody>
          <a:bodyPr/>
          <a:lstStyle/>
          <a:p>
            <a:fld id="{B6F15528-21DE-4FAA-801E-634DDDAF4B2B}" type="slidenum">
              <a:rPr lang="en-US" smtClean="0"/>
              <a:pPr/>
              <a:t>27</a:t>
            </a:fld>
            <a:endParaRPr lang="en-US" dirty="0"/>
          </a:p>
        </p:txBody>
      </p:sp>
      <p:pic>
        <p:nvPicPr>
          <p:cNvPr id="6" name="Grafik 5">
            <a:extLst>
              <a:ext uri="{FF2B5EF4-FFF2-40B4-BE49-F238E27FC236}">
                <a16:creationId xmlns:a16="http://schemas.microsoft.com/office/drawing/2014/main" id="{219DF2E7-5FDB-4850-87F8-3DEB337FEB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3F5659A9-F8BD-4990-A068-BD82035CB28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943021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1" name="Picture 6" descr="Noname.gif"/>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000" y="685800"/>
            <a:ext cx="6781800" cy="512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2" name="Rectangle 7"/>
          <p:cNvSpPr>
            <a:spLocks noChangeArrowheads="1"/>
          </p:cNvSpPr>
          <p:nvPr/>
        </p:nvSpPr>
        <p:spPr bwMode="auto">
          <a:xfrm>
            <a:off x="5257800" y="2362200"/>
            <a:ext cx="24384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8-8</a:t>
            </a:r>
          </a:p>
          <a:p>
            <a:pPr eaLnBrk="1" hangingPunct="1"/>
            <a:r>
              <a:rPr lang="en-US" altLang="en-US"/>
              <a:t>Multivalued attributes</a:t>
            </a:r>
          </a:p>
          <a:p>
            <a:pPr eaLnBrk="1" hangingPunct="1"/>
            <a:r>
              <a:rPr lang="en-US" altLang="en-US"/>
              <a:t> and repeating groups</a:t>
            </a:r>
          </a:p>
        </p:txBody>
      </p:sp>
      <p:sp>
        <p:nvSpPr>
          <p:cNvPr id="2" name="Fußzeilenplatzhalter 1">
            <a:extLst>
              <a:ext uri="{FF2B5EF4-FFF2-40B4-BE49-F238E27FC236}">
                <a16:creationId xmlns:a16="http://schemas.microsoft.com/office/drawing/2014/main" id="{F804A56F-C245-4BEF-A225-FD2E466FE020}"/>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9D87C608-4A70-49A9-9A22-83B8E9EBA419}"/>
              </a:ext>
            </a:extLst>
          </p:cNvPr>
          <p:cNvSpPr>
            <a:spLocks noGrp="1"/>
          </p:cNvSpPr>
          <p:nvPr>
            <p:ph type="sldNum" sz="quarter" idx="12"/>
          </p:nvPr>
        </p:nvSpPr>
        <p:spPr/>
        <p:txBody>
          <a:bodyPr/>
          <a:lstStyle/>
          <a:p>
            <a:fld id="{B6F15528-21DE-4FAA-801E-634DDDAF4B2B}" type="slidenum">
              <a:rPr lang="en-US" smtClean="0"/>
              <a:pPr/>
              <a:t>28</a:t>
            </a:fld>
            <a:endParaRPr lang="en-US" dirty="0"/>
          </a:p>
        </p:txBody>
      </p:sp>
      <p:pic>
        <p:nvPicPr>
          <p:cNvPr id="6" name="Grafik 5">
            <a:extLst>
              <a:ext uri="{FF2B5EF4-FFF2-40B4-BE49-F238E27FC236}">
                <a16:creationId xmlns:a16="http://schemas.microsoft.com/office/drawing/2014/main" id="{6D937E5B-5E64-4DB4-AEEC-5788A11EB9E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E20F5457-A0D1-4D38-83AE-752C6C388FE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383729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Title 1"/>
          <p:cNvSpPr>
            <a:spLocks noGrp="1"/>
          </p:cNvSpPr>
          <p:nvPr>
            <p:ph type="title"/>
          </p:nvPr>
        </p:nvSpPr>
        <p:spPr>
          <a:xfrm>
            <a:off x="228600" y="228600"/>
            <a:ext cx="8229600" cy="838200"/>
          </a:xfrm>
        </p:spPr>
        <p:txBody>
          <a:bodyPr/>
          <a:lstStyle/>
          <a:p>
            <a:pPr eaLnBrk="1" hangingPunct="1"/>
            <a:r>
              <a:rPr lang="en-US" altLang="en-US" dirty="0"/>
              <a:t>Other Attribute Types</a:t>
            </a:r>
            <a:r>
              <a:rPr lang="tr-TR" altLang="en-US" dirty="0"/>
              <a:t> (Cont.)</a:t>
            </a:r>
            <a:endParaRPr lang="en-US" altLang="en-US" dirty="0"/>
          </a:p>
        </p:txBody>
      </p:sp>
      <p:sp>
        <p:nvSpPr>
          <p:cNvPr id="30724" name="Content Placeholder 2"/>
          <p:cNvSpPr>
            <a:spLocks noGrp="1"/>
          </p:cNvSpPr>
          <p:nvPr>
            <p:ph idx="1"/>
          </p:nvPr>
        </p:nvSpPr>
        <p:spPr/>
        <p:txBody>
          <a:bodyPr/>
          <a:lstStyle/>
          <a:p>
            <a:pPr eaLnBrk="1" hangingPunct="1"/>
            <a:r>
              <a:rPr lang="en-US" altLang="en-US" sz="2800" b="1" dirty="0"/>
              <a:t>Required attribute</a:t>
            </a:r>
            <a:r>
              <a:rPr lang="en-US" altLang="en-US" sz="2800" dirty="0"/>
              <a:t>: an attribute that must have a value for every entity instance</a:t>
            </a:r>
          </a:p>
          <a:p>
            <a:pPr eaLnBrk="1" hangingPunct="1"/>
            <a:r>
              <a:rPr lang="en-US" altLang="en-US" sz="2800" b="1" dirty="0"/>
              <a:t>Optional attribute</a:t>
            </a:r>
            <a:r>
              <a:rPr lang="en-US" altLang="en-US" sz="2800" dirty="0"/>
              <a:t>: an attribute that may not  have a value for every entity instance</a:t>
            </a:r>
          </a:p>
          <a:p>
            <a:pPr eaLnBrk="1" hangingPunct="1"/>
            <a:r>
              <a:rPr lang="en-US" altLang="en-US" sz="2800" b="1" dirty="0"/>
              <a:t>Composite attribute</a:t>
            </a:r>
            <a:r>
              <a:rPr lang="en-US" altLang="en-US" sz="2800" dirty="0"/>
              <a:t>: an attribute that has meaningful component parts</a:t>
            </a:r>
          </a:p>
          <a:p>
            <a:pPr eaLnBrk="1" hangingPunct="1"/>
            <a:r>
              <a:rPr lang="en-US" altLang="en-US" sz="2800" b="1" dirty="0"/>
              <a:t>Derived attribute</a:t>
            </a:r>
            <a:r>
              <a:rPr lang="en-US" altLang="en-US" sz="2800" dirty="0"/>
              <a:t>: an attribute whose value can be computed from related attribute values</a:t>
            </a:r>
          </a:p>
          <a:p>
            <a:pPr eaLnBrk="1" hangingPunct="1"/>
            <a:endParaRPr lang="en-US" altLang="en-US" dirty="0"/>
          </a:p>
        </p:txBody>
      </p:sp>
      <p:sp>
        <p:nvSpPr>
          <p:cNvPr id="2" name="Fußzeilenplatzhalter 1">
            <a:extLst>
              <a:ext uri="{FF2B5EF4-FFF2-40B4-BE49-F238E27FC236}">
                <a16:creationId xmlns:a16="http://schemas.microsoft.com/office/drawing/2014/main" id="{0BFE0209-71B3-4BB2-9D55-058FA65306D9}"/>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C2186D6F-51D9-4F57-9A96-C79F5E86967A}"/>
              </a:ext>
            </a:extLst>
          </p:cNvPr>
          <p:cNvSpPr>
            <a:spLocks noGrp="1"/>
          </p:cNvSpPr>
          <p:nvPr>
            <p:ph type="sldNum" sz="quarter" idx="12"/>
          </p:nvPr>
        </p:nvSpPr>
        <p:spPr/>
        <p:txBody>
          <a:bodyPr/>
          <a:lstStyle/>
          <a:p>
            <a:fld id="{B6F15528-21DE-4FAA-801E-634DDDAF4B2B}" type="slidenum">
              <a:rPr lang="en-US" smtClean="0"/>
              <a:pPr/>
              <a:t>29</a:t>
            </a:fld>
            <a:endParaRPr lang="en-US" dirty="0"/>
          </a:p>
        </p:txBody>
      </p:sp>
      <p:pic>
        <p:nvPicPr>
          <p:cNvPr id="6" name="Grafik 5">
            <a:extLst>
              <a:ext uri="{FF2B5EF4-FFF2-40B4-BE49-F238E27FC236}">
                <a16:creationId xmlns:a16="http://schemas.microsoft.com/office/drawing/2014/main" id="{2513F50B-0317-41C5-AFE3-413028AABDB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E315D369-D55F-4AAD-86A8-7DD51904D84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959250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Title 1"/>
          <p:cNvSpPr>
            <a:spLocks noGrp="1"/>
          </p:cNvSpPr>
          <p:nvPr>
            <p:ph type="title"/>
          </p:nvPr>
        </p:nvSpPr>
        <p:spPr>
          <a:xfrm>
            <a:off x="228600" y="228600"/>
            <a:ext cx="8229600" cy="838200"/>
          </a:xfrm>
        </p:spPr>
        <p:txBody>
          <a:bodyPr/>
          <a:lstStyle/>
          <a:p>
            <a:pPr eaLnBrk="1" hangingPunct="1"/>
            <a:r>
              <a:rPr lang="en-US" altLang="en-US" dirty="0"/>
              <a:t>Relationships</a:t>
            </a:r>
          </a:p>
        </p:txBody>
      </p:sp>
      <p:sp>
        <p:nvSpPr>
          <p:cNvPr id="31748" name="Content Placeholder 2"/>
          <p:cNvSpPr>
            <a:spLocks noGrp="1"/>
          </p:cNvSpPr>
          <p:nvPr>
            <p:ph idx="1"/>
          </p:nvPr>
        </p:nvSpPr>
        <p:spPr>
          <a:xfrm>
            <a:off x="228600" y="1981200"/>
            <a:ext cx="8458200" cy="4267200"/>
          </a:xfrm>
        </p:spPr>
        <p:txBody>
          <a:bodyPr/>
          <a:lstStyle/>
          <a:p>
            <a:pPr eaLnBrk="1" hangingPunct="1"/>
            <a:r>
              <a:rPr lang="en-US" altLang="en-US" b="1"/>
              <a:t>Relationship</a:t>
            </a:r>
            <a:r>
              <a:rPr lang="en-US" altLang="en-US"/>
              <a:t>: an association between the instances of one or more entity types that is of interest to the organization</a:t>
            </a:r>
          </a:p>
          <a:p>
            <a:pPr eaLnBrk="1" hangingPunct="1"/>
            <a:r>
              <a:rPr lang="en-US" altLang="en-US" b="1"/>
              <a:t>Degree</a:t>
            </a:r>
            <a:r>
              <a:rPr lang="en-US" altLang="en-US"/>
              <a:t>: the number of entity types that participate in a relationship</a:t>
            </a:r>
          </a:p>
        </p:txBody>
      </p:sp>
      <p:sp>
        <p:nvSpPr>
          <p:cNvPr id="2" name="Fußzeilenplatzhalter 1">
            <a:extLst>
              <a:ext uri="{FF2B5EF4-FFF2-40B4-BE49-F238E27FC236}">
                <a16:creationId xmlns:a16="http://schemas.microsoft.com/office/drawing/2014/main" id="{5435C730-A87B-4FA4-A2AE-AB94207C1B9F}"/>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4DFEFA39-4829-4CB3-9529-69FDD6CCEA6D}"/>
              </a:ext>
            </a:extLst>
          </p:cNvPr>
          <p:cNvSpPr>
            <a:spLocks noGrp="1"/>
          </p:cNvSpPr>
          <p:nvPr>
            <p:ph type="sldNum" sz="quarter" idx="12"/>
          </p:nvPr>
        </p:nvSpPr>
        <p:spPr/>
        <p:txBody>
          <a:bodyPr/>
          <a:lstStyle/>
          <a:p>
            <a:fld id="{B6F15528-21DE-4FAA-801E-634DDDAF4B2B}" type="slidenum">
              <a:rPr lang="en-US" smtClean="0"/>
              <a:pPr/>
              <a:t>30</a:t>
            </a:fld>
            <a:endParaRPr lang="en-US" dirty="0"/>
          </a:p>
        </p:txBody>
      </p:sp>
      <p:pic>
        <p:nvPicPr>
          <p:cNvPr id="6" name="Grafik 5">
            <a:extLst>
              <a:ext uri="{FF2B5EF4-FFF2-40B4-BE49-F238E27FC236}">
                <a16:creationId xmlns:a16="http://schemas.microsoft.com/office/drawing/2014/main" id="{28D9C087-4311-4762-88EC-DD3F37986E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7DE77A8A-702B-452F-A7C2-BE448EE5124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695135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3"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 y="838200"/>
            <a:ext cx="640715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4" name="Rectangle 1"/>
          <p:cNvSpPr>
            <a:spLocks noChangeArrowheads="1"/>
          </p:cNvSpPr>
          <p:nvPr/>
        </p:nvSpPr>
        <p:spPr bwMode="auto">
          <a:xfrm>
            <a:off x="6477000" y="4191000"/>
            <a:ext cx="2492375"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8-10</a:t>
            </a:r>
          </a:p>
          <a:p>
            <a:pPr eaLnBrk="1" hangingPunct="1"/>
            <a:r>
              <a:rPr lang="en-US" altLang="en-US"/>
              <a:t>Relationship type and instances</a:t>
            </a:r>
          </a:p>
          <a:p>
            <a:pPr eaLnBrk="1" hangingPunct="1"/>
            <a:r>
              <a:rPr lang="en-US" altLang="en-US"/>
              <a:t>(a) Relationship type (Completes)</a:t>
            </a:r>
          </a:p>
          <a:p>
            <a:pPr eaLnBrk="1" hangingPunct="1"/>
            <a:r>
              <a:rPr lang="en-US" altLang="en-US"/>
              <a:t>(b) Relationship instances</a:t>
            </a:r>
          </a:p>
        </p:txBody>
      </p:sp>
      <p:sp>
        <p:nvSpPr>
          <p:cNvPr id="2" name="Fußzeilenplatzhalter 1">
            <a:extLst>
              <a:ext uri="{FF2B5EF4-FFF2-40B4-BE49-F238E27FC236}">
                <a16:creationId xmlns:a16="http://schemas.microsoft.com/office/drawing/2014/main" id="{B757235A-90A7-40C7-AC3A-3A1498782A47}"/>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BEB4A11D-1FF5-44CD-9A78-191A9664B161}"/>
              </a:ext>
            </a:extLst>
          </p:cNvPr>
          <p:cNvSpPr>
            <a:spLocks noGrp="1"/>
          </p:cNvSpPr>
          <p:nvPr>
            <p:ph type="sldNum" sz="quarter" idx="12"/>
          </p:nvPr>
        </p:nvSpPr>
        <p:spPr/>
        <p:txBody>
          <a:bodyPr/>
          <a:lstStyle/>
          <a:p>
            <a:fld id="{B6F15528-21DE-4FAA-801E-634DDDAF4B2B}" type="slidenum">
              <a:rPr lang="en-US" smtClean="0"/>
              <a:pPr/>
              <a:t>31</a:t>
            </a:fld>
            <a:endParaRPr lang="en-US" dirty="0"/>
          </a:p>
        </p:txBody>
      </p:sp>
      <p:pic>
        <p:nvPicPr>
          <p:cNvPr id="6" name="Grafik 5">
            <a:extLst>
              <a:ext uri="{FF2B5EF4-FFF2-40B4-BE49-F238E27FC236}">
                <a16:creationId xmlns:a16="http://schemas.microsoft.com/office/drawing/2014/main" id="{4EA358F5-02FF-4901-8C44-19B8D324385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8EBF62C7-ACFE-4543-B949-22181C49DAC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6001084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Title 1"/>
          <p:cNvSpPr>
            <a:spLocks noGrp="1"/>
          </p:cNvSpPr>
          <p:nvPr>
            <p:ph type="title"/>
          </p:nvPr>
        </p:nvSpPr>
        <p:spPr>
          <a:xfrm>
            <a:off x="228600" y="228600"/>
            <a:ext cx="8229600" cy="838200"/>
          </a:xfrm>
        </p:spPr>
        <p:txBody>
          <a:bodyPr/>
          <a:lstStyle/>
          <a:p>
            <a:pPr eaLnBrk="1" hangingPunct="1"/>
            <a:r>
              <a:rPr lang="en-US" altLang="en-US"/>
              <a:t>Conceptual Data Modeling and the E-R Model</a:t>
            </a:r>
          </a:p>
        </p:txBody>
      </p:sp>
      <p:sp>
        <p:nvSpPr>
          <p:cNvPr id="33796" name="Content Placeholder 2"/>
          <p:cNvSpPr>
            <a:spLocks noGrp="1"/>
          </p:cNvSpPr>
          <p:nvPr>
            <p:ph idx="1"/>
          </p:nvPr>
        </p:nvSpPr>
        <p:spPr/>
        <p:txBody>
          <a:bodyPr/>
          <a:lstStyle/>
          <a:p>
            <a:pPr eaLnBrk="1" hangingPunct="1"/>
            <a:r>
              <a:rPr lang="en-US" altLang="en-US" sz="2600" b="1"/>
              <a:t>Unary relationship</a:t>
            </a:r>
            <a:r>
              <a:rPr lang="en-US" altLang="en-US" sz="2600"/>
              <a:t>: a relationship between the instances of one entity type</a:t>
            </a:r>
          </a:p>
          <a:p>
            <a:pPr lvl="1" eaLnBrk="1" hangingPunct="1"/>
            <a:r>
              <a:rPr lang="en-US" altLang="en-US" sz="2400"/>
              <a:t>Also called a </a:t>
            </a:r>
            <a:r>
              <a:rPr lang="en-US" altLang="en-US" sz="2400" i="1"/>
              <a:t>recursive relationship</a:t>
            </a:r>
            <a:r>
              <a:rPr lang="en-US" altLang="en-US" sz="2400"/>
              <a:t> </a:t>
            </a:r>
          </a:p>
          <a:p>
            <a:pPr eaLnBrk="1" hangingPunct="1"/>
            <a:r>
              <a:rPr lang="en-US" altLang="en-US" sz="2600" b="1"/>
              <a:t>Binary relationship</a:t>
            </a:r>
            <a:r>
              <a:rPr lang="en-US" altLang="en-US" sz="2600"/>
              <a:t>: a relationship between instances of two entity types</a:t>
            </a:r>
          </a:p>
          <a:p>
            <a:pPr lvl="1" eaLnBrk="1" hangingPunct="1"/>
            <a:r>
              <a:rPr lang="en-US" altLang="en-US" sz="2400"/>
              <a:t>Most common type of relationship encountered in data modeling</a:t>
            </a:r>
          </a:p>
          <a:p>
            <a:pPr eaLnBrk="1" hangingPunct="1"/>
            <a:r>
              <a:rPr lang="en-US" altLang="en-US" sz="2600" b="1"/>
              <a:t>Ternary relationship</a:t>
            </a:r>
            <a:r>
              <a:rPr lang="en-US" altLang="en-US" sz="2600"/>
              <a:t>: a simultaneous relationship among instances of three entity types</a:t>
            </a:r>
          </a:p>
          <a:p>
            <a:pPr lvl="1" eaLnBrk="1" hangingPunct="1"/>
            <a:endParaRPr lang="en-US" altLang="en-US"/>
          </a:p>
        </p:txBody>
      </p:sp>
      <p:sp>
        <p:nvSpPr>
          <p:cNvPr id="2" name="Fußzeilenplatzhalter 1">
            <a:extLst>
              <a:ext uri="{FF2B5EF4-FFF2-40B4-BE49-F238E27FC236}">
                <a16:creationId xmlns:a16="http://schemas.microsoft.com/office/drawing/2014/main" id="{2492AD9F-8FE0-4088-8C83-C21154D0979B}"/>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A7751863-36B7-4658-B68B-69DB7DE63166}"/>
              </a:ext>
            </a:extLst>
          </p:cNvPr>
          <p:cNvSpPr>
            <a:spLocks noGrp="1"/>
          </p:cNvSpPr>
          <p:nvPr>
            <p:ph type="sldNum" sz="quarter" idx="12"/>
          </p:nvPr>
        </p:nvSpPr>
        <p:spPr/>
        <p:txBody>
          <a:bodyPr/>
          <a:lstStyle/>
          <a:p>
            <a:fld id="{B6F15528-21DE-4FAA-801E-634DDDAF4B2B}" type="slidenum">
              <a:rPr lang="en-US" smtClean="0"/>
              <a:pPr/>
              <a:t>32</a:t>
            </a:fld>
            <a:endParaRPr lang="en-US" dirty="0"/>
          </a:p>
        </p:txBody>
      </p:sp>
      <p:pic>
        <p:nvPicPr>
          <p:cNvPr id="6" name="Grafik 5">
            <a:extLst>
              <a:ext uri="{FF2B5EF4-FFF2-40B4-BE49-F238E27FC236}">
                <a16:creationId xmlns:a16="http://schemas.microsoft.com/office/drawing/2014/main" id="{2191055C-F72C-4718-A5D1-FA55E599D18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755A1549-147A-4836-942B-16221273961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6004849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5" name="Rectangle 2"/>
          <p:cNvSpPr>
            <a:spLocks noGrp="1" noChangeArrowheads="1"/>
          </p:cNvSpPr>
          <p:nvPr>
            <p:ph type="title"/>
          </p:nvPr>
        </p:nvSpPr>
        <p:spPr>
          <a:xfrm>
            <a:off x="228600" y="228600"/>
            <a:ext cx="8229600" cy="838200"/>
          </a:xfrm>
        </p:spPr>
        <p:txBody>
          <a:bodyPr/>
          <a:lstStyle/>
          <a:p>
            <a:pPr eaLnBrk="1" hangingPunct="1"/>
            <a:r>
              <a:rPr lang="en-US" altLang="en-US" dirty="0"/>
              <a:t>Cardinalities in Relationships</a:t>
            </a:r>
          </a:p>
        </p:txBody>
      </p:sp>
      <p:sp>
        <p:nvSpPr>
          <p:cNvPr id="35846" name="Rectangle 3"/>
          <p:cNvSpPr>
            <a:spLocks noGrp="1" noChangeArrowheads="1"/>
          </p:cNvSpPr>
          <p:nvPr>
            <p:ph type="body" idx="1"/>
          </p:nvPr>
        </p:nvSpPr>
        <p:spPr>
          <a:xfrm>
            <a:off x="762000" y="1676400"/>
            <a:ext cx="7848600" cy="4343400"/>
          </a:xfrm>
        </p:spPr>
        <p:txBody>
          <a:bodyPr/>
          <a:lstStyle/>
          <a:p>
            <a:pPr eaLnBrk="1" hangingPunct="1"/>
            <a:r>
              <a:rPr lang="en-US" altLang="en-US" sz="2800" b="1" dirty="0"/>
              <a:t>Cardinality</a:t>
            </a:r>
            <a:r>
              <a:rPr lang="en-US" altLang="en-US" sz="2800" dirty="0"/>
              <a:t>: the number of instances of entity B that can (or must) be associated with each instance of entity A</a:t>
            </a:r>
          </a:p>
          <a:p>
            <a:pPr eaLnBrk="1" hangingPunct="1"/>
            <a:r>
              <a:rPr lang="en-US" altLang="en-US" sz="2800" dirty="0"/>
              <a:t>Minimum Cardinality</a:t>
            </a:r>
          </a:p>
          <a:p>
            <a:pPr lvl="1" eaLnBrk="1" hangingPunct="1"/>
            <a:r>
              <a:rPr lang="en-US" altLang="en-US" sz="2400" dirty="0"/>
              <a:t>The minimum number of instances of entity B that may be associated with each instance of entity A</a:t>
            </a:r>
          </a:p>
          <a:p>
            <a:pPr eaLnBrk="1" hangingPunct="1"/>
            <a:r>
              <a:rPr lang="en-US" altLang="en-US" sz="2800" dirty="0"/>
              <a:t>Maximum Cardinality</a:t>
            </a:r>
          </a:p>
          <a:p>
            <a:pPr lvl="1" eaLnBrk="1" hangingPunct="1"/>
            <a:r>
              <a:rPr lang="en-US" altLang="en-US" sz="2400" dirty="0"/>
              <a:t>The maximum number of instances of entity B that may be associated with each instance of entity A</a:t>
            </a:r>
          </a:p>
          <a:p>
            <a:pPr lvl="1" eaLnBrk="1" hangingPunct="1">
              <a:lnSpc>
                <a:spcPct val="90000"/>
              </a:lnSpc>
            </a:pPr>
            <a:endParaRPr lang="en-US" altLang="en-US" dirty="0"/>
          </a:p>
        </p:txBody>
      </p:sp>
      <p:sp>
        <p:nvSpPr>
          <p:cNvPr id="2" name="Fußzeilenplatzhalter 1">
            <a:extLst>
              <a:ext uri="{FF2B5EF4-FFF2-40B4-BE49-F238E27FC236}">
                <a16:creationId xmlns:a16="http://schemas.microsoft.com/office/drawing/2014/main" id="{5670B130-E3A8-4BDC-B733-229EED6ED7CA}"/>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314B0124-5343-4044-99C3-521015994B01}"/>
              </a:ext>
            </a:extLst>
          </p:cNvPr>
          <p:cNvSpPr>
            <a:spLocks noGrp="1"/>
          </p:cNvSpPr>
          <p:nvPr>
            <p:ph type="sldNum" sz="quarter" idx="12"/>
          </p:nvPr>
        </p:nvSpPr>
        <p:spPr/>
        <p:txBody>
          <a:bodyPr/>
          <a:lstStyle/>
          <a:p>
            <a:fld id="{B6F15528-21DE-4FAA-801E-634DDDAF4B2B}" type="slidenum">
              <a:rPr lang="en-US" smtClean="0"/>
              <a:pPr/>
              <a:t>33</a:t>
            </a:fld>
            <a:endParaRPr lang="en-US" dirty="0"/>
          </a:p>
        </p:txBody>
      </p:sp>
      <p:pic>
        <p:nvPicPr>
          <p:cNvPr id="6" name="Grafik 5">
            <a:extLst>
              <a:ext uri="{FF2B5EF4-FFF2-40B4-BE49-F238E27FC236}">
                <a16:creationId xmlns:a16="http://schemas.microsoft.com/office/drawing/2014/main" id="{3DBE6A18-C5BE-4907-8A76-5386FD879B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026B86A5-F506-48FF-A415-816ADB7B4D5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529645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21" name="Picture 6" descr="Noname.gif"/>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 y="533400"/>
            <a:ext cx="6683375" cy="560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2" name="Rectangle 7"/>
          <p:cNvSpPr>
            <a:spLocks noChangeArrowheads="1"/>
          </p:cNvSpPr>
          <p:nvPr/>
        </p:nvSpPr>
        <p:spPr bwMode="auto">
          <a:xfrm>
            <a:off x="5638800" y="3200400"/>
            <a:ext cx="32004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8-11</a:t>
            </a:r>
          </a:p>
          <a:p>
            <a:pPr eaLnBrk="1" hangingPunct="1"/>
            <a:r>
              <a:rPr lang="en-US" altLang="en-US"/>
              <a:t>Examples of relationships</a:t>
            </a:r>
          </a:p>
          <a:p>
            <a:pPr eaLnBrk="1" hangingPunct="1"/>
            <a:r>
              <a:rPr lang="en-US" altLang="en-US"/>
              <a:t> of different degrees</a:t>
            </a:r>
          </a:p>
        </p:txBody>
      </p:sp>
      <p:sp>
        <p:nvSpPr>
          <p:cNvPr id="34823" name="Rectangle 8"/>
          <p:cNvSpPr>
            <a:spLocks noChangeArrowheads="1"/>
          </p:cNvSpPr>
          <p:nvPr/>
        </p:nvSpPr>
        <p:spPr bwMode="auto">
          <a:xfrm>
            <a:off x="1019175" y="1600200"/>
            <a:ext cx="1392238"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100"/>
              <a:t>Unary relationships</a:t>
            </a:r>
          </a:p>
        </p:txBody>
      </p:sp>
      <p:sp>
        <p:nvSpPr>
          <p:cNvPr id="34824" name="Rectangle 9"/>
          <p:cNvSpPr>
            <a:spLocks noChangeArrowheads="1"/>
          </p:cNvSpPr>
          <p:nvPr/>
        </p:nvSpPr>
        <p:spPr bwMode="auto">
          <a:xfrm>
            <a:off x="990600" y="3429000"/>
            <a:ext cx="1417638"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100" dirty="0"/>
              <a:t>Binary relationships</a:t>
            </a:r>
          </a:p>
        </p:txBody>
      </p:sp>
      <p:sp>
        <p:nvSpPr>
          <p:cNvPr id="34825" name="Rectangle 10"/>
          <p:cNvSpPr>
            <a:spLocks noChangeArrowheads="1"/>
          </p:cNvSpPr>
          <p:nvPr/>
        </p:nvSpPr>
        <p:spPr bwMode="auto">
          <a:xfrm>
            <a:off x="990600" y="5834063"/>
            <a:ext cx="150177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1100" dirty="0"/>
              <a:t>Ternary relationships</a:t>
            </a:r>
          </a:p>
        </p:txBody>
      </p:sp>
      <p:sp>
        <p:nvSpPr>
          <p:cNvPr id="2" name="Fußzeilenplatzhalter 1">
            <a:extLst>
              <a:ext uri="{FF2B5EF4-FFF2-40B4-BE49-F238E27FC236}">
                <a16:creationId xmlns:a16="http://schemas.microsoft.com/office/drawing/2014/main" id="{2FBC3091-A668-4C66-BE92-4CB321A3C568}"/>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E5ABA499-BEC2-4AC4-AD0B-C28438A0CD05}"/>
              </a:ext>
            </a:extLst>
          </p:cNvPr>
          <p:cNvSpPr>
            <a:spLocks noGrp="1"/>
          </p:cNvSpPr>
          <p:nvPr>
            <p:ph type="sldNum" sz="quarter" idx="12"/>
          </p:nvPr>
        </p:nvSpPr>
        <p:spPr/>
        <p:txBody>
          <a:bodyPr/>
          <a:lstStyle/>
          <a:p>
            <a:fld id="{B6F15528-21DE-4FAA-801E-634DDDAF4B2B}" type="slidenum">
              <a:rPr lang="en-US" smtClean="0"/>
              <a:pPr/>
              <a:t>34</a:t>
            </a:fld>
            <a:endParaRPr lang="en-US" dirty="0"/>
          </a:p>
        </p:txBody>
      </p:sp>
      <p:pic>
        <p:nvPicPr>
          <p:cNvPr id="9" name="Grafik 8">
            <a:extLst>
              <a:ext uri="{FF2B5EF4-FFF2-40B4-BE49-F238E27FC236}">
                <a16:creationId xmlns:a16="http://schemas.microsoft.com/office/drawing/2014/main" id="{CF3945FC-EBE8-4890-9C85-4F41D938487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a:extLst>
              <a:ext uri="{FF2B5EF4-FFF2-40B4-BE49-F238E27FC236}">
                <a16:creationId xmlns:a16="http://schemas.microsoft.com/office/drawing/2014/main" id="{0C5AAA59-937E-4515-8F05-00D9F96F497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358412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9" name="Rectangle 2"/>
          <p:cNvSpPr>
            <a:spLocks noGrp="1" noChangeArrowheads="1"/>
          </p:cNvSpPr>
          <p:nvPr>
            <p:ph type="title"/>
          </p:nvPr>
        </p:nvSpPr>
        <p:spPr/>
        <p:txBody>
          <a:bodyPr/>
          <a:lstStyle/>
          <a:p>
            <a:pPr eaLnBrk="1" hangingPunct="1"/>
            <a:r>
              <a:rPr lang="en-US" altLang="en-US"/>
              <a:t>Cardinalities in Relationships (Cont.)</a:t>
            </a:r>
          </a:p>
        </p:txBody>
      </p:sp>
      <p:sp>
        <p:nvSpPr>
          <p:cNvPr id="36870" name="Rectangle 3"/>
          <p:cNvSpPr>
            <a:spLocks noGrp="1" noChangeArrowheads="1"/>
          </p:cNvSpPr>
          <p:nvPr>
            <p:ph type="body" idx="1"/>
          </p:nvPr>
        </p:nvSpPr>
        <p:spPr>
          <a:xfrm>
            <a:off x="533400" y="2286000"/>
            <a:ext cx="7848600" cy="3886200"/>
          </a:xfrm>
        </p:spPr>
        <p:txBody>
          <a:bodyPr/>
          <a:lstStyle/>
          <a:p>
            <a:pPr eaLnBrk="1" hangingPunct="1">
              <a:lnSpc>
                <a:spcPct val="90000"/>
              </a:lnSpc>
            </a:pPr>
            <a:r>
              <a:rPr lang="en-US" altLang="en-US"/>
              <a:t>Mandatory vs. Optional Cardinalities</a:t>
            </a:r>
          </a:p>
          <a:p>
            <a:pPr lvl="1" eaLnBrk="1" hangingPunct="1">
              <a:lnSpc>
                <a:spcPct val="90000"/>
              </a:lnSpc>
            </a:pPr>
            <a:r>
              <a:rPr lang="en-US" altLang="en-US"/>
              <a:t>Specifies whether an instance must exist or can be absent in the relationship</a:t>
            </a:r>
          </a:p>
        </p:txBody>
      </p:sp>
      <p:sp>
        <p:nvSpPr>
          <p:cNvPr id="2" name="Fußzeilenplatzhalter 1">
            <a:extLst>
              <a:ext uri="{FF2B5EF4-FFF2-40B4-BE49-F238E27FC236}">
                <a16:creationId xmlns:a16="http://schemas.microsoft.com/office/drawing/2014/main" id="{2E438AAC-C8BD-4ACA-A33B-B9D2DF5BBD58}"/>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CBDC1626-477A-43FE-8FC4-B54E715B7CD6}"/>
              </a:ext>
            </a:extLst>
          </p:cNvPr>
          <p:cNvSpPr>
            <a:spLocks noGrp="1"/>
          </p:cNvSpPr>
          <p:nvPr>
            <p:ph type="sldNum" sz="quarter" idx="12"/>
          </p:nvPr>
        </p:nvSpPr>
        <p:spPr/>
        <p:txBody>
          <a:bodyPr/>
          <a:lstStyle/>
          <a:p>
            <a:fld id="{B6F15528-21DE-4FAA-801E-634DDDAF4B2B}" type="slidenum">
              <a:rPr lang="en-US" smtClean="0"/>
              <a:pPr/>
              <a:t>35</a:t>
            </a:fld>
            <a:endParaRPr lang="en-US" dirty="0"/>
          </a:p>
        </p:txBody>
      </p:sp>
      <p:pic>
        <p:nvPicPr>
          <p:cNvPr id="6" name="Grafik 5">
            <a:extLst>
              <a:ext uri="{FF2B5EF4-FFF2-40B4-BE49-F238E27FC236}">
                <a16:creationId xmlns:a16="http://schemas.microsoft.com/office/drawing/2014/main" id="{01ED5BDE-A3BE-46D6-ACD9-D0EC076CB0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38422E1C-879A-4F69-BE4A-7AB4F77E423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0249394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3" name="Picture 6" descr="Noname.gif"/>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57425" y="795338"/>
            <a:ext cx="6124575" cy="526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4" name="Rectangle 7"/>
          <p:cNvSpPr>
            <a:spLocks noChangeArrowheads="1"/>
          </p:cNvSpPr>
          <p:nvPr/>
        </p:nvSpPr>
        <p:spPr bwMode="auto">
          <a:xfrm>
            <a:off x="762000" y="457200"/>
            <a:ext cx="5943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8-14 </a:t>
            </a:r>
            <a:r>
              <a:rPr lang="en-US" altLang="en-US"/>
              <a:t>Examples of cardinality constraints</a:t>
            </a:r>
          </a:p>
        </p:txBody>
      </p:sp>
      <p:sp>
        <p:nvSpPr>
          <p:cNvPr id="37895" name="Rectangle 8"/>
          <p:cNvSpPr>
            <a:spLocks noChangeArrowheads="1"/>
          </p:cNvSpPr>
          <p:nvPr/>
        </p:nvSpPr>
        <p:spPr bwMode="auto">
          <a:xfrm>
            <a:off x="304800" y="1676400"/>
            <a:ext cx="29035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t>(a) Mandatory cardinalities</a:t>
            </a:r>
          </a:p>
        </p:txBody>
      </p:sp>
      <p:sp>
        <p:nvSpPr>
          <p:cNvPr id="37896" name="Rectangle 9"/>
          <p:cNvSpPr>
            <a:spLocks noChangeArrowheads="1"/>
          </p:cNvSpPr>
          <p:nvPr/>
        </p:nvSpPr>
        <p:spPr bwMode="auto">
          <a:xfrm>
            <a:off x="228600" y="2971800"/>
            <a:ext cx="5486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t>(b) One optional, one mandatory cardinality</a:t>
            </a:r>
          </a:p>
        </p:txBody>
      </p:sp>
      <p:sp>
        <p:nvSpPr>
          <p:cNvPr id="37897" name="Rectangle 10"/>
          <p:cNvSpPr>
            <a:spLocks noChangeArrowheads="1"/>
          </p:cNvSpPr>
          <p:nvPr/>
        </p:nvSpPr>
        <p:spPr bwMode="auto">
          <a:xfrm>
            <a:off x="228600" y="5486400"/>
            <a:ext cx="26590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t>(c) Optional cardinalities</a:t>
            </a:r>
          </a:p>
        </p:txBody>
      </p:sp>
      <p:sp>
        <p:nvSpPr>
          <p:cNvPr id="2" name="Fußzeilenplatzhalter 1">
            <a:extLst>
              <a:ext uri="{FF2B5EF4-FFF2-40B4-BE49-F238E27FC236}">
                <a16:creationId xmlns:a16="http://schemas.microsoft.com/office/drawing/2014/main" id="{E1F25988-2CF8-4C5F-9185-746E892FBC64}"/>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C15E859E-9886-4CCD-9513-8ADDB6045DA5}"/>
              </a:ext>
            </a:extLst>
          </p:cNvPr>
          <p:cNvSpPr>
            <a:spLocks noGrp="1"/>
          </p:cNvSpPr>
          <p:nvPr>
            <p:ph type="sldNum" sz="quarter" idx="12"/>
          </p:nvPr>
        </p:nvSpPr>
        <p:spPr/>
        <p:txBody>
          <a:bodyPr/>
          <a:lstStyle/>
          <a:p>
            <a:fld id="{B6F15528-21DE-4FAA-801E-634DDDAF4B2B}" type="slidenum">
              <a:rPr lang="en-US" smtClean="0"/>
              <a:pPr/>
              <a:t>36</a:t>
            </a:fld>
            <a:endParaRPr lang="en-US" dirty="0"/>
          </a:p>
        </p:txBody>
      </p:sp>
      <p:pic>
        <p:nvPicPr>
          <p:cNvPr id="9" name="Grafik 8">
            <a:extLst>
              <a:ext uri="{FF2B5EF4-FFF2-40B4-BE49-F238E27FC236}">
                <a16:creationId xmlns:a16="http://schemas.microsoft.com/office/drawing/2014/main" id="{9C8DD5CC-7292-48F2-B94F-7AB20E20D05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a:extLst>
              <a:ext uri="{FF2B5EF4-FFF2-40B4-BE49-F238E27FC236}">
                <a16:creationId xmlns:a16="http://schemas.microsoft.com/office/drawing/2014/main" id="{A09A5FFD-7D2F-49ED-AB33-F9E07E79BA0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758768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Title 1"/>
          <p:cNvSpPr>
            <a:spLocks noGrp="1"/>
          </p:cNvSpPr>
          <p:nvPr>
            <p:ph type="title"/>
          </p:nvPr>
        </p:nvSpPr>
        <p:spPr>
          <a:xfrm>
            <a:off x="228600" y="228600"/>
            <a:ext cx="8229600" cy="838200"/>
          </a:xfrm>
        </p:spPr>
        <p:txBody>
          <a:bodyPr/>
          <a:lstStyle/>
          <a:p>
            <a:pPr eaLnBrk="1" hangingPunct="1"/>
            <a:r>
              <a:rPr lang="en-US" altLang="en-US"/>
              <a:t>Naming and Defining Relationships</a:t>
            </a:r>
          </a:p>
        </p:txBody>
      </p:sp>
      <p:sp>
        <p:nvSpPr>
          <p:cNvPr id="38916" name="Content Placeholder 2"/>
          <p:cNvSpPr>
            <a:spLocks noGrp="1"/>
          </p:cNvSpPr>
          <p:nvPr>
            <p:ph idx="1"/>
          </p:nvPr>
        </p:nvSpPr>
        <p:spPr>
          <a:xfrm>
            <a:off x="457200" y="2133600"/>
            <a:ext cx="8229600" cy="3886200"/>
          </a:xfrm>
        </p:spPr>
        <p:txBody>
          <a:bodyPr/>
          <a:lstStyle/>
          <a:p>
            <a:pPr eaLnBrk="1" hangingPunct="1"/>
            <a:r>
              <a:rPr lang="en-US" altLang="en-US" dirty="0"/>
              <a:t>A relationship name is a verb phrase; avoid vague names.</a:t>
            </a:r>
          </a:p>
          <a:p>
            <a:pPr eaLnBrk="1" hangingPunct="1"/>
            <a:r>
              <a:rPr lang="en-US" altLang="en-US" dirty="0"/>
              <a:t>A relationship definition:</a:t>
            </a:r>
          </a:p>
          <a:p>
            <a:pPr lvl="1" eaLnBrk="1" hangingPunct="1"/>
            <a:r>
              <a:rPr lang="en-US" altLang="en-US" dirty="0"/>
              <a:t>Explains what action is to be taken and possibly why it is important.</a:t>
            </a:r>
          </a:p>
          <a:p>
            <a:pPr lvl="1" eaLnBrk="1" hangingPunct="1"/>
            <a:r>
              <a:rPr lang="en-US" altLang="en-US" dirty="0"/>
              <a:t>Gives examples to clarify the action.</a:t>
            </a:r>
          </a:p>
        </p:txBody>
      </p:sp>
      <p:sp>
        <p:nvSpPr>
          <p:cNvPr id="2" name="Fußzeilenplatzhalter 1">
            <a:extLst>
              <a:ext uri="{FF2B5EF4-FFF2-40B4-BE49-F238E27FC236}">
                <a16:creationId xmlns:a16="http://schemas.microsoft.com/office/drawing/2014/main" id="{B99B10C6-75A4-4A5A-935F-34079AD4827D}"/>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12DA5A2D-B529-43B3-9ACE-6C77D31BD627}"/>
              </a:ext>
            </a:extLst>
          </p:cNvPr>
          <p:cNvSpPr>
            <a:spLocks noGrp="1"/>
          </p:cNvSpPr>
          <p:nvPr>
            <p:ph type="sldNum" sz="quarter" idx="12"/>
          </p:nvPr>
        </p:nvSpPr>
        <p:spPr/>
        <p:txBody>
          <a:bodyPr/>
          <a:lstStyle/>
          <a:p>
            <a:fld id="{B6F15528-21DE-4FAA-801E-634DDDAF4B2B}" type="slidenum">
              <a:rPr lang="en-US" smtClean="0"/>
              <a:pPr/>
              <a:t>37</a:t>
            </a:fld>
            <a:endParaRPr lang="en-US" dirty="0"/>
          </a:p>
        </p:txBody>
      </p:sp>
      <p:pic>
        <p:nvPicPr>
          <p:cNvPr id="6" name="Grafik 5">
            <a:extLst>
              <a:ext uri="{FF2B5EF4-FFF2-40B4-BE49-F238E27FC236}">
                <a16:creationId xmlns:a16="http://schemas.microsoft.com/office/drawing/2014/main" id="{F54BE4A0-B3E5-4B6D-BE1A-9CFD4FECDF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AA83393C-DA46-4E24-97AC-8A9C0A24BE0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2416263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Title 1"/>
          <p:cNvSpPr>
            <a:spLocks noGrp="1"/>
          </p:cNvSpPr>
          <p:nvPr>
            <p:ph type="title"/>
          </p:nvPr>
        </p:nvSpPr>
        <p:spPr>
          <a:xfrm>
            <a:off x="228600" y="228600"/>
            <a:ext cx="8229600" cy="838200"/>
          </a:xfrm>
        </p:spPr>
        <p:txBody>
          <a:bodyPr/>
          <a:lstStyle/>
          <a:p>
            <a:pPr eaLnBrk="1" hangingPunct="1"/>
            <a:r>
              <a:rPr lang="en-US" altLang="en-US" dirty="0"/>
              <a:t>Naming and Defining Relationships (Cont.)</a:t>
            </a:r>
          </a:p>
        </p:txBody>
      </p:sp>
      <p:sp>
        <p:nvSpPr>
          <p:cNvPr id="39940" name="Content Placeholder 2"/>
          <p:cNvSpPr>
            <a:spLocks noGrp="1"/>
          </p:cNvSpPr>
          <p:nvPr>
            <p:ph idx="1"/>
          </p:nvPr>
        </p:nvSpPr>
        <p:spPr>
          <a:xfrm>
            <a:off x="228600" y="2133600"/>
            <a:ext cx="8763000" cy="3886200"/>
          </a:xfrm>
        </p:spPr>
        <p:txBody>
          <a:bodyPr/>
          <a:lstStyle/>
          <a:p>
            <a:pPr eaLnBrk="1" hangingPunct="1"/>
            <a:r>
              <a:rPr lang="en-US" altLang="en-US"/>
              <a:t>A relationship definition should:</a:t>
            </a:r>
          </a:p>
          <a:p>
            <a:pPr lvl="1" eaLnBrk="1" hangingPunct="1">
              <a:spcBef>
                <a:spcPts val="800"/>
              </a:spcBef>
            </a:pPr>
            <a:r>
              <a:rPr lang="en-US" altLang="en-US" sz="2300"/>
              <a:t>Explain any optional participation.</a:t>
            </a:r>
          </a:p>
          <a:p>
            <a:pPr lvl="1" eaLnBrk="1" hangingPunct="1">
              <a:spcBef>
                <a:spcPts val="800"/>
              </a:spcBef>
            </a:pPr>
            <a:r>
              <a:rPr lang="en-US" altLang="en-US" sz="2300"/>
              <a:t>Explain the reason for any explicit maximum cardinality other than many.</a:t>
            </a:r>
          </a:p>
          <a:p>
            <a:pPr lvl="1" eaLnBrk="1" hangingPunct="1">
              <a:spcBef>
                <a:spcPts val="800"/>
              </a:spcBef>
            </a:pPr>
            <a:r>
              <a:rPr lang="en-US" altLang="en-US" sz="2300"/>
              <a:t>Explain any restrictions on participation in the relationship.</a:t>
            </a:r>
          </a:p>
          <a:p>
            <a:pPr lvl="1" eaLnBrk="1" hangingPunct="1">
              <a:spcBef>
                <a:spcPts val="800"/>
              </a:spcBef>
            </a:pPr>
            <a:r>
              <a:rPr lang="en-US" altLang="en-US" sz="2300"/>
              <a:t>Explain the extent of history that is kept in the relationship. </a:t>
            </a:r>
          </a:p>
          <a:p>
            <a:pPr lvl="1" eaLnBrk="1" hangingPunct="1">
              <a:spcBef>
                <a:spcPts val="800"/>
              </a:spcBef>
            </a:pPr>
            <a:r>
              <a:rPr lang="en-US" altLang="en-US" sz="2300"/>
              <a:t>Explain whether an entity instance involved in a relationship instance can transfer participation to another relationship instance</a:t>
            </a:r>
            <a:r>
              <a:rPr lang="en-US" altLang="en-US" sz="2400"/>
              <a:t>.</a:t>
            </a:r>
          </a:p>
          <a:p>
            <a:pPr lvl="1" eaLnBrk="1" hangingPunct="1"/>
            <a:endParaRPr lang="en-US" altLang="en-US" sz="2400"/>
          </a:p>
        </p:txBody>
      </p:sp>
      <p:sp>
        <p:nvSpPr>
          <p:cNvPr id="2" name="Fußzeilenplatzhalter 1">
            <a:extLst>
              <a:ext uri="{FF2B5EF4-FFF2-40B4-BE49-F238E27FC236}">
                <a16:creationId xmlns:a16="http://schemas.microsoft.com/office/drawing/2014/main" id="{A0A14702-A234-4B5B-8A53-CFD8DC362C75}"/>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478C9134-B024-48CB-8906-C4932B2D7FC3}"/>
              </a:ext>
            </a:extLst>
          </p:cNvPr>
          <p:cNvSpPr>
            <a:spLocks noGrp="1"/>
          </p:cNvSpPr>
          <p:nvPr>
            <p:ph type="sldNum" sz="quarter" idx="12"/>
          </p:nvPr>
        </p:nvSpPr>
        <p:spPr/>
        <p:txBody>
          <a:bodyPr/>
          <a:lstStyle/>
          <a:p>
            <a:fld id="{B6F15528-21DE-4FAA-801E-634DDDAF4B2B}" type="slidenum">
              <a:rPr lang="en-US" smtClean="0"/>
              <a:pPr/>
              <a:t>38</a:t>
            </a:fld>
            <a:endParaRPr lang="en-US" dirty="0"/>
          </a:p>
        </p:txBody>
      </p:sp>
      <p:pic>
        <p:nvPicPr>
          <p:cNvPr id="6" name="Grafik 5">
            <a:extLst>
              <a:ext uri="{FF2B5EF4-FFF2-40B4-BE49-F238E27FC236}">
                <a16:creationId xmlns:a16="http://schemas.microsoft.com/office/drawing/2014/main" id="{D3358AF0-A28C-4E47-8349-DFF8351DA4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54552F7B-26AB-4304-8320-016D0133CBB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448693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Title 1"/>
          <p:cNvSpPr>
            <a:spLocks noGrp="1"/>
          </p:cNvSpPr>
          <p:nvPr>
            <p:ph type="title"/>
          </p:nvPr>
        </p:nvSpPr>
        <p:spPr/>
        <p:txBody>
          <a:bodyPr/>
          <a:lstStyle/>
          <a:p>
            <a:r>
              <a:rPr lang="en-US" altLang="en-US" dirty="0"/>
              <a:t>Associative Entities</a:t>
            </a:r>
          </a:p>
        </p:txBody>
      </p:sp>
      <p:sp>
        <p:nvSpPr>
          <p:cNvPr id="40964" name="Content Placeholder 2"/>
          <p:cNvSpPr>
            <a:spLocks noGrp="1"/>
          </p:cNvSpPr>
          <p:nvPr>
            <p:ph idx="1"/>
          </p:nvPr>
        </p:nvSpPr>
        <p:spPr/>
        <p:txBody>
          <a:bodyPr/>
          <a:lstStyle/>
          <a:p>
            <a:pPr algn="just" eaLnBrk="1" hangingPunct="1">
              <a:lnSpc>
                <a:spcPct val="90000"/>
              </a:lnSpc>
            </a:pPr>
            <a:r>
              <a:rPr lang="en-US" altLang="en-US" sz="2800" b="1" dirty="0"/>
              <a:t>Associative Entity</a:t>
            </a:r>
            <a:r>
              <a:rPr lang="en-US" altLang="en-US" sz="2800" dirty="0"/>
              <a:t>: an entity type that associates the instances of one or more entity types and contains attributes that are peculiar to the relationship between those entity instances</a:t>
            </a:r>
          </a:p>
          <a:p>
            <a:pPr lvl="1" eaLnBrk="1" hangingPunct="1">
              <a:lnSpc>
                <a:spcPct val="90000"/>
              </a:lnSpc>
            </a:pPr>
            <a:r>
              <a:rPr lang="en-US" altLang="en-US" dirty="0"/>
              <a:t>Sometimes called a gerund</a:t>
            </a:r>
          </a:p>
          <a:p>
            <a:pPr algn="just" eaLnBrk="1" hangingPunct="1">
              <a:lnSpc>
                <a:spcPct val="90000"/>
              </a:lnSpc>
            </a:pPr>
            <a:r>
              <a:rPr lang="en-US" altLang="en-US" sz="2800" dirty="0"/>
              <a:t>The data modeler chooses to model the relationship as an entity type.</a:t>
            </a:r>
          </a:p>
        </p:txBody>
      </p:sp>
      <p:sp>
        <p:nvSpPr>
          <p:cNvPr id="2" name="Fußzeilenplatzhalter 1">
            <a:extLst>
              <a:ext uri="{FF2B5EF4-FFF2-40B4-BE49-F238E27FC236}">
                <a16:creationId xmlns:a16="http://schemas.microsoft.com/office/drawing/2014/main" id="{6E7B22B7-E603-4BB8-9E4D-2C198FD55315}"/>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A99A8760-16C0-4A77-8374-ECEECCBC5322}"/>
              </a:ext>
            </a:extLst>
          </p:cNvPr>
          <p:cNvSpPr>
            <a:spLocks noGrp="1"/>
          </p:cNvSpPr>
          <p:nvPr>
            <p:ph type="sldNum" sz="quarter" idx="12"/>
          </p:nvPr>
        </p:nvSpPr>
        <p:spPr/>
        <p:txBody>
          <a:bodyPr/>
          <a:lstStyle/>
          <a:p>
            <a:fld id="{B6F15528-21DE-4FAA-801E-634DDDAF4B2B}" type="slidenum">
              <a:rPr lang="en-US" smtClean="0"/>
              <a:pPr/>
              <a:t>39</a:t>
            </a:fld>
            <a:endParaRPr lang="en-US" dirty="0"/>
          </a:p>
        </p:txBody>
      </p:sp>
      <p:pic>
        <p:nvPicPr>
          <p:cNvPr id="6" name="Grafik 5">
            <a:extLst>
              <a:ext uri="{FF2B5EF4-FFF2-40B4-BE49-F238E27FC236}">
                <a16:creationId xmlns:a16="http://schemas.microsoft.com/office/drawing/2014/main" id="{DAC3FBF8-9C97-441A-8D17-EEBD2DF69EA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CADF75AB-A841-4148-9DAD-5D1D218854C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648007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7" name="Picture 12" descr="Noname.gif"/>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1143000"/>
            <a:ext cx="8229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0" name="Rectangle 7"/>
          <p:cNvSpPr>
            <a:spLocks noChangeArrowheads="1"/>
          </p:cNvSpPr>
          <p:nvPr/>
        </p:nvSpPr>
        <p:spPr bwMode="auto">
          <a:xfrm>
            <a:off x="1143000" y="849313"/>
            <a:ext cx="69342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8-15  </a:t>
            </a:r>
            <a:r>
              <a:rPr lang="en-US" altLang="en-US"/>
              <a:t>An associative entity</a:t>
            </a:r>
          </a:p>
        </p:txBody>
      </p:sp>
      <p:sp>
        <p:nvSpPr>
          <p:cNvPr id="41991" name="Rectangle 8"/>
          <p:cNvSpPr>
            <a:spLocks noChangeArrowheads="1"/>
          </p:cNvSpPr>
          <p:nvPr/>
        </p:nvSpPr>
        <p:spPr bwMode="auto">
          <a:xfrm>
            <a:off x="3124200" y="2514600"/>
            <a:ext cx="28781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t>Attribute on a relationship</a:t>
            </a:r>
          </a:p>
        </p:txBody>
      </p:sp>
      <p:sp>
        <p:nvSpPr>
          <p:cNvPr id="41992" name="Rectangle 9"/>
          <p:cNvSpPr>
            <a:spLocks noChangeArrowheads="1"/>
          </p:cNvSpPr>
          <p:nvPr/>
        </p:nvSpPr>
        <p:spPr bwMode="auto">
          <a:xfrm>
            <a:off x="2743200" y="4038600"/>
            <a:ext cx="39973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t>An associative entity (CERTIFICATE)</a:t>
            </a:r>
          </a:p>
        </p:txBody>
      </p:sp>
      <p:sp>
        <p:nvSpPr>
          <p:cNvPr id="41993" name="Rectangle 10"/>
          <p:cNvSpPr>
            <a:spLocks noChangeArrowheads="1"/>
          </p:cNvSpPr>
          <p:nvPr/>
        </p:nvSpPr>
        <p:spPr bwMode="auto">
          <a:xfrm>
            <a:off x="2362200" y="5410200"/>
            <a:ext cx="5410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a:t>An associative entity using Microsoft Visio®</a:t>
            </a:r>
          </a:p>
        </p:txBody>
      </p:sp>
      <p:sp>
        <p:nvSpPr>
          <p:cNvPr id="2" name="Fußzeilenplatzhalter 1">
            <a:extLst>
              <a:ext uri="{FF2B5EF4-FFF2-40B4-BE49-F238E27FC236}">
                <a16:creationId xmlns:a16="http://schemas.microsoft.com/office/drawing/2014/main" id="{687B5778-9688-40EA-AE1A-DE61E9ED15DF}"/>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C81BF98F-7091-4A40-AC7C-1F79D140CAAA}"/>
              </a:ext>
            </a:extLst>
          </p:cNvPr>
          <p:cNvSpPr>
            <a:spLocks noGrp="1"/>
          </p:cNvSpPr>
          <p:nvPr>
            <p:ph type="sldNum" sz="quarter" idx="12"/>
          </p:nvPr>
        </p:nvSpPr>
        <p:spPr/>
        <p:txBody>
          <a:bodyPr/>
          <a:lstStyle/>
          <a:p>
            <a:fld id="{B6F15528-21DE-4FAA-801E-634DDDAF4B2B}" type="slidenum">
              <a:rPr lang="en-US" smtClean="0"/>
              <a:pPr/>
              <a:t>40</a:t>
            </a:fld>
            <a:endParaRPr lang="en-US" dirty="0"/>
          </a:p>
        </p:txBody>
      </p:sp>
      <p:pic>
        <p:nvPicPr>
          <p:cNvPr id="9" name="Grafik 8">
            <a:extLst>
              <a:ext uri="{FF2B5EF4-FFF2-40B4-BE49-F238E27FC236}">
                <a16:creationId xmlns:a16="http://schemas.microsoft.com/office/drawing/2014/main" id="{72B2C41F-A953-4BD1-BAFF-3124B0B5C6A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a:extLst>
              <a:ext uri="{FF2B5EF4-FFF2-40B4-BE49-F238E27FC236}">
                <a16:creationId xmlns:a16="http://schemas.microsoft.com/office/drawing/2014/main" id="{11A18F96-56D3-405B-B65B-F5B92F54965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9014553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itle 1"/>
          <p:cNvSpPr>
            <a:spLocks noGrp="1"/>
          </p:cNvSpPr>
          <p:nvPr>
            <p:ph type="title"/>
          </p:nvPr>
        </p:nvSpPr>
        <p:spPr>
          <a:xfrm>
            <a:off x="0" y="533400"/>
            <a:ext cx="9144000" cy="838200"/>
          </a:xfrm>
        </p:spPr>
        <p:txBody>
          <a:bodyPr>
            <a:noAutofit/>
          </a:bodyPr>
          <a:lstStyle/>
          <a:p>
            <a:r>
              <a:rPr lang="en-US" altLang="en-US" dirty="0"/>
              <a:t>Summary of Conceptual Data Modeling with E-R Diagrams</a:t>
            </a:r>
          </a:p>
        </p:txBody>
      </p:sp>
      <p:sp>
        <p:nvSpPr>
          <p:cNvPr id="43012" name="Content Placeholder 2"/>
          <p:cNvSpPr>
            <a:spLocks noGrp="1"/>
          </p:cNvSpPr>
          <p:nvPr>
            <p:ph idx="1"/>
          </p:nvPr>
        </p:nvSpPr>
        <p:spPr/>
        <p:txBody>
          <a:bodyPr/>
          <a:lstStyle/>
          <a:p>
            <a:r>
              <a:rPr lang="en-US" altLang="en-US" dirty="0"/>
              <a:t>The purpose of E-R diagramming is to capture the richest possible understanding of the meaning of the data necessary for an information system or organization.</a:t>
            </a:r>
          </a:p>
        </p:txBody>
      </p:sp>
      <p:sp>
        <p:nvSpPr>
          <p:cNvPr id="2" name="Fußzeilenplatzhalter 1">
            <a:extLst>
              <a:ext uri="{FF2B5EF4-FFF2-40B4-BE49-F238E27FC236}">
                <a16:creationId xmlns:a16="http://schemas.microsoft.com/office/drawing/2014/main" id="{668DEB9E-2E10-4162-B7B9-420E8A6D6D0E}"/>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FDCB3996-9EDB-4E4A-ADB2-1D9C2F07DDA8}"/>
              </a:ext>
            </a:extLst>
          </p:cNvPr>
          <p:cNvSpPr>
            <a:spLocks noGrp="1"/>
          </p:cNvSpPr>
          <p:nvPr>
            <p:ph type="sldNum" sz="quarter" idx="12"/>
          </p:nvPr>
        </p:nvSpPr>
        <p:spPr/>
        <p:txBody>
          <a:bodyPr/>
          <a:lstStyle/>
          <a:p>
            <a:fld id="{B6F15528-21DE-4FAA-801E-634DDDAF4B2B}" type="slidenum">
              <a:rPr lang="en-US" smtClean="0"/>
              <a:pPr/>
              <a:t>41</a:t>
            </a:fld>
            <a:endParaRPr lang="en-US" dirty="0"/>
          </a:p>
        </p:txBody>
      </p:sp>
      <p:pic>
        <p:nvPicPr>
          <p:cNvPr id="6" name="Grafik 5">
            <a:extLst>
              <a:ext uri="{FF2B5EF4-FFF2-40B4-BE49-F238E27FC236}">
                <a16:creationId xmlns:a16="http://schemas.microsoft.com/office/drawing/2014/main" id="{D363026C-B337-45B4-9974-DEFFEA79F4A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2A1E762C-769B-430C-9970-24EDA84E3E9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3160510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7" name="Rectangle 2"/>
          <p:cNvSpPr>
            <a:spLocks noGrp="1" noChangeArrowheads="1"/>
          </p:cNvSpPr>
          <p:nvPr>
            <p:ph type="title"/>
          </p:nvPr>
        </p:nvSpPr>
        <p:spPr>
          <a:xfrm>
            <a:off x="228600" y="228600"/>
            <a:ext cx="8229600" cy="838200"/>
          </a:xfrm>
        </p:spPr>
        <p:txBody>
          <a:bodyPr/>
          <a:lstStyle/>
          <a:p>
            <a:pPr eaLnBrk="1" hangingPunct="1"/>
            <a:r>
              <a:rPr lang="en-US" altLang="en-US" dirty="0"/>
              <a:t>Representing Supertypes and Subtypes</a:t>
            </a:r>
          </a:p>
        </p:txBody>
      </p:sp>
      <p:sp>
        <p:nvSpPr>
          <p:cNvPr id="44038" name="Rectangle 3"/>
          <p:cNvSpPr>
            <a:spLocks noGrp="1" noChangeArrowheads="1"/>
          </p:cNvSpPr>
          <p:nvPr>
            <p:ph type="body" idx="1"/>
          </p:nvPr>
        </p:nvSpPr>
        <p:spPr/>
        <p:txBody>
          <a:bodyPr/>
          <a:lstStyle/>
          <a:p>
            <a:pPr eaLnBrk="1" hangingPunct="1"/>
            <a:r>
              <a:rPr lang="en-US" altLang="en-US" b="1" dirty="0"/>
              <a:t>Subtype</a:t>
            </a:r>
            <a:r>
              <a:rPr lang="en-US" altLang="en-US" dirty="0"/>
              <a:t>: a subgrouping of the entities in an entity type</a:t>
            </a:r>
          </a:p>
          <a:p>
            <a:pPr lvl="1" eaLnBrk="1" hangingPunct="1"/>
            <a:r>
              <a:rPr lang="en-US" altLang="en-US" dirty="0"/>
              <a:t>Is meaningful to the organization</a:t>
            </a:r>
          </a:p>
          <a:p>
            <a:pPr lvl="1" eaLnBrk="1" hangingPunct="1"/>
            <a:r>
              <a:rPr lang="en-US" altLang="en-US" dirty="0"/>
              <a:t>Shares common attributes or relationships distinct from other subgroupings</a:t>
            </a:r>
          </a:p>
          <a:p>
            <a:pPr eaLnBrk="1" hangingPunct="1"/>
            <a:r>
              <a:rPr lang="en-US" altLang="en-US" b="1" dirty="0"/>
              <a:t>Supertype</a:t>
            </a:r>
            <a:r>
              <a:rPr lang="en-US" altLang="en-US" dirty="0"/>
              <a:t>: a generic entity type that has a relationship with one or more subtypes</a:t>
            </a:r>
          </a:p>
        </p:txBody>
      </p:sp>
      <p:sp>
        <p:nvSpPr>
          <p:cNvPr id="2" name="Fußzeilenplatzhalter 1">
            <a:extLst>
              <a:ext uri="{FF2B5EF4-FFF2-40B4-BE49-F238E27FC236}">
                <a16:creationId xmlns:a16="http://schemas.microsoft.com/office/drawing/2014/main" id="{2397D2FB-E0A5-498A-B7ED-03B94AE61398}"/>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6E08BF09-14A2-43DC-82F3-6BD1239FA9D1}"/>
              </a:ext>
            </a:extLst>
          </p:cNvPr>
          <p:cNvSpPr>
            <a:spLocks noGrp="1"/>
          </p:cNvSpPr>
          <p:nvPr>
            <p:ph type="sldNum" sz="quarter" idx="12"/>
          </p:nvPr>
        </p:nvSpPr>
        <p:spPr/>
        <p:txBody>
          <a:bodyPr/>
          <a:lstStyle/>
          <a:p>
            <a:fld id="{B6F15528-21DE-4FAA-801E-634DDDAF4B2B}" type="slidenum">
              <a:rPr lang="en-US" smtClean="0"/>
              <a:pPr/>
              <a:t>42</a:t>
            </a:fld>
            <a:endParaRPr lang="en-US" dirty="0"/>
          </a:p>
        </p:txBody>
      </p:sp>
      <p:pic>
        <p:nvPicPr>
          <p:cNvPr id="6" name="Grafik 5">
            <a:extLst>
              <a:ext uri="{FF2B5EF4-FFF2-40B4-BE49-F238E27FC236}">
                <a16:creationId xmlns:a16="http://schemas.microsoft.com/office/drawing/2014/main" id="{BD2FBB87-4119-438E-A71E-7BC0BBC76F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A2C23B06-EB18-4ADE-8F10-E198D8C10B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7731658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10" name="Rectangle 7"/>
          <p:cNvSpPr>
            <a:spLocks noChangeArrowheads="1"/>
          </p:cNvSpPr>
          <p:nvPr/>
        </p:nvSpPr>
        <p:spPr bwMode="auto">
          <a:xfrm>
            <a:off x="1676400" y="533400"/>
            <a:ext cx="6172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b="1" dirty="0"/>
              <a:t>Figure 8-18</a:t>
            </a:r>
          </a:p>
          <a:p>
            <a:r>
              <a:rPr lang="en-US" dirty="0"/>
              <a:t>Supertype/subtype relationships in a hospital</a:t>
            </a:r>
            <a:endParaRPr lang="en-US" altLang="en-US" dirty="0"/>
          </a:p>
        </p:txBody>
      </p:sp>
      <p:pic>
        <p:nvPicPr>
          <p:cNvPr id="2" name="Picture 1"/>
          <p:cNvPicPr>
            <a:picLocks noChangeAspect="1"/>
          </p:cNvPicPr>
          <p:nvPr/>
        </p:nvPicPr>
        <p:blipFill>
          <a:blip r:embed="rId3" cstate="print"/>
          <a:stretch>
            <a:fillRect/>
          </a:stretch>
        </p:blipFill>
        <p:spPr>
          <a:xfrm>
            <a:off x="457200" y="1371599"/>
            <a:ext cx="7848600" cy="4682901"/>
          </a:xfrm>
          <a:prstGeom prst="rect">
            <a:avLst/>
          </a:prstGeom>
        </p:spPr>
      </p:pic>
      <p:sp>
        <p:nvSpPr>
          <p:cNvPr id="3" name="Fußzeilenplatzhalter 2">
            <a:extLst>
              <a:ext uri="{FF2B5EF4-FFF2-40B4-BE49-F238E27FC236}">
                <a16:creationId xmlns:a16="http://schemas.microsoft.com/office/drawing/2014/main" id="{A2B6289A-6588-4071-9AB0-DD94EC0E7274}"/>
              </a:ext>
            </a:extLst>
          </p:cNvPr>
          <p:cNvSpPr>
            <a:spLocks noGrp="1"/>
          </p:cNvSpPr>
          <p:nvPr>
            <p:ph type="ftr" sz="quarter" idx="11"/>
          </p:nvPr>
        </p:nvSpPr>
        <p:spPr/>
        <p:txBody>
          <a:bodyPr/>
          <a:lstStyle/>
          <a:p>
            <a:r>
              <a:rPr lang="en-US"/>
              <a:t>Lecture #7 Structuring Systems Data Requirements</a:t>
            </a:r>
            <a:endParaRPr lang="en-US" dirty="0"/>
          </a:p>
        </p:txBody>
      </p:sp>
      <p:sp>
        <p:nvSpPr>
          <p:cNvPr id="4" name="Foliennummernplatzhalter 3">
            <a:extLst>
              <a:ext uri="{FF2B5EF4-FFF2-40B4-BE49-F238E27FC236}">
                <a16:creationId xmlns:a16="http://schemas.microsoft.com/office/drawing/2014/main" id="{87CB6C2A-A145-47D0-B19B-E6B8872BA73E}"/>
              </a:ext>
            </a:extLst>
          </p:cNvPr>
          <p:cNvSpPr>
            <a:spLocks noGrp="1"/>
          </p:cNvSpPr>
          <p:nvPr>
            <p:ph type="sldNum" sz="quarter" idx="12"/>
          </p:nvPr>
        </p:nvSpPr>
        <p:spPr/>
        <p:txBody>
          <a:bodyPr/>
          <a:lstStyle/>
          <a:p>
            <a:fld id="{B6F15528-21DE-4FAA-801E-634DDDAF4B2B}" type="slidenum">
              <a:rPr lang="en-US" smtClean="0"/>
              <a:pPr/>
              <a:t>43</a:t>
            </a:fld>
            <a:endParaRPr lang="en-US" dirty="0"/>
          </a:p>
        </p:txBody>
      </p:sp>
      <p:pic>
        <p:nvPicPr>
          <p:cNvPr id="6" name="Grafik 5">
            <a:extLst>
              <a:ext uri="{FF2B5EF4-FFF2-40B4-BE49-F238E27FC236}">
                <a16:creationId xmlns:a16="http://schemas.microsoft.com/office/drawing/2014/main" id="{9E98F137-DE9C-448A-A4BC-BEDDDF05444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C0449B2B-5761-4562-9968-CCEF57DB4F1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1145986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1" name="Rectangle 2"/>
          <p:cNvSpPr>
            <a:spLocks noGrp="1" noChangeArrowheads="1"/>
          </p:cNvSpPr>
          <p:nvPr>
            <p:ph type="title"/>
          </p:nvPr>
        </p:nvSpPr>
        <p:spPr>
          <a:xfrm>
            <a:off x="228600" y="228600"/>
            <a:ext cx="8229600" cy="838200"/>
          </a:xfrm>
        </p:spPr>
        <p:txBody>
          <a:bodyPr>
            <a:normAutofit/>
          </a:bodyPr>
          <a:lstStyle/>
          <a:p>
            <a:pPr eaLnBrk="1" hangingPunct="1"/>
            <a:r>
              <a:rPr lang="en-US" altLang="en-US" dirty="0"/>
              <a:t>Representing Supertypes and Subtypes (Cont.)</a:t>
            </a:r>
          </a:p>
        </p:txBody>
      </p:sp>
      <p:sp>
        <p:nvSpPr>
          <p:cNvPr id="45062" name="Rectangle 3"/>
          <p:cNvSpPr>
            <a:spLocks noGrp="1" noChangeArrowheads="1"/>
          </p:cNvSpPr>
          <p:nvPr>
            <p:ph type="body" idx="1"/>
          </p:nvPr>
        </p:nvSpPr>
        <p:spPr/>
        <p:txBody>
          <a:bodyPr/>
          <a:lstStyle/>
          <a:p>
            <a:pPr eaLnBrk="1" hangingPunct="1"/>
            <a:r>
              <a:rPr lang="en-US" altLang="en-US" dirty="0"/>
              <a:t>Business Rules for Supertype/subtype Relationships:</a:t>
            </a:r>
          </a:p>
          <a:p>
            <a:pPr lvl="1" eaLnBrk="1" hangingPunct="1"/>
            <a:r>
              <a:rPr lang="en-US" altLang="en-US" b="1" dirty="0"/>
              <a:t>Total specialization</a:t>
            </a:r>
            <a:r>
              <a:rPr lang="en-US" altLang="en-US" dirty="0"/>
              <a:t> specifies that each entity instance of the supertype must be a member of some subtype in the relationship.</a:t>
            </a:r>
          </a:p>
          <a:p>
            <a:pPr lvl="1" eaLnBrk="1" hangingPunct="1"/>
            <a:r>
              <a:rPr lang="en-US" altLang="en-US" b="1" dirty="0"/>
              <a:t>Partial specialization</a:t>
            </a:r>
            <a:r>
              <a:rPr lang="en-US" altLang="en-US" dirty="0"/>
              <a:t> specifies that an entity instance of the supertype does not have to belong to any subtype, and may or may not be an instance of one of the subtypes.</a:t>
            </a:r>
          </a:p>
        </p:txBody>
      </p:sp>
      <p:sp>
        <p:nvSpPr>
          <p:cNvPr id="2" name="Fußzeilenplatzhalter 1">
            <a:extLst>
              <a:ext uri="{FF2B5EF4-FFF2-40B4-BE49-F238E27FC236}">
                <a16:creationId xmlns:a16="http://schemas.microsoft.com/office/drawing/2014/main" id="{6C74BF32-B2B4-49BC-BED3-B295A1F7DDE0}"/>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7857A583-038B-4D53-BBB3-4CF0771500BD}"/>
              </a:ext>
            </a:extLst>
          </p:cNvPr>
          <p:cNvSpPr>
            <a:spLocks noGrp="1"/>
          </p:cNvSpPr>
          <p:nvPr>
            <p:ph type="sldNum" sz="quarter" idx="12"/>
          </p:nvPr>
        </p:nvSpPr>
        <p:spPr/>
        <p:txBody>
          <a:bodyPr/>
          <a:lstStyle/>
          <a:p>
            <a:fld id="{B6F15528-21DE-4FAA-801E-634DDDAF4B2B}" type="slidenum">
              <a:rPr lang="en-US" smtClean="0"/>
              <a:pPr/>
              <a:t>44</a:t>
            </a:fld>
            <a:endParaRPr lang="en-US" dirty="0"/>
          </a:p>
        </p:txBody>
      </p:sp>
      <p:pic>
        <p:nvPicPr>
          <p:cNvPr id="6" name="Grafik 5">
            <a:extLst>
              <a:ext uri="{FF2B5EF4-FFF2-40B4-BE49-F238E27FC236}">
                <a16:creationId xmlns:a16="http://schemas.microsoft.com/office/drawing/2014/main" id="{BEEB60E4-1940-43B2-B4D0-DEDCFC55901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47242E2D-25C7-4BED-895F-BCC28AD893A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0910080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5" name="Rectangle 2"/>
          <p:cNvSpPr>
            <a:spLocks noGrp="1" noChangeArrowheads="1"/>
          </p:cNvSpPr>
          <p:nvPr>
            <p:ph type="title"/>
          </p:nvPr>
        </p:nvSpPr>
        <p:spPr>
          <a:xfrm>
            <a:off x="228600" y="228600"/>
            <a:ext cx="8229600" cy="838200"/>
          </a:xfrm>
        </p:spPr>
        <p:txBody>
          <a:bodyPr>
            <a:normAutofit/>
          </a:bodyPr>
          <a:lstStyle/>
          <a:p>
            <a:pPr eaLnBrk="1" hangingPunct="1"/>
            <a:r>
              <a:rPr lang="en-US" altLang="en-US" dirty="0"/>
              <a:t>Representing Supertypes and Subtypes (Cont.)</a:t>
            </a:r>
          </a:p>
        </p:txBody>
      </p:sp>
      <p:sp>
        <p:nvSpPr>
          <p:cNvPr id="46086" name="Rectangle 3"/>
          <p:cNvSpPr>
            <a:spLocks noGrp="1" noChangeArrowheads="1"/>
          </p:cNvSpPr>
          <p:nvPr>
            <p:ph type="body" idx="1"/>
          </p:nvPr>
        </p:nvSpPr>
        <p:spPr/>
        <p:txBody>
          <a:bodyPr/>
          <a:lstStyle/>
          <a:p>
            <a:pPr lvl="1" eaLnBrk="1" hangingPunct="1"/>
            <a:r>
              <a:rPr lang="en-US" altLang="en-US" b="1" dirty="0"/>
              <a:t>Disjoint rule</a:t>
            </a:r>
            <a:r>
              <a:rPr lang="en-US" altLang="en-US" dirty="0"/>
              <a:t> specifies that if an entity instance of the supertype is a member of one subtype, it cannot simultaneously be a member of any other subtype. </a:t>
            </a:r>
          </a:p>
          <a:p>
            <a:pPr lvl="1" eaLnBrk="1" hangingPunct="1"/>
            <a:r>
              <a:rPr lang="en-US" altLang="en-US" b="1" dirty="0"/>
              <a:t>Overlap rule</a:t>
            </a:r>
            <a:r>
              <a:rPr lang="en-US" altLang="en-US" dirty="0"/>
              <a:t> specifies that an entity instance can simultaneously be a member of two (or more) subtypes. </a:t>
            </a:r>
          </a:p>
        </p:txBody>
      </p:sp>
      <p:sp>
        <p:nvSpPr>
          <p:cNvPr id="2" name="Fußzeilenplatzhalter 1">
            <a:extLst>
              <a:ext uri="{FF2B5EF4-FFF2-40B4-BE49-F238E27FC236}">
                <a16:creationId xmlns:a16="http://schemas.microsoft.com/office/drawing/2014/main" id="{404DC426-0E4A-43C6-B6C5-63BD0DC8976F}"/>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0AECD3AB-EC37-48DF-93C0-105C6883EDF6}"/>
              </a:ext>
            </a:extLst>
          </p:cNvPr>
          <p:cNvSpPr>
            <a:spLocks noGrp="1"/>
          </p:cNvSpPr>
          <p:nvPr>
            <p:ph type="sldNum" sz="quarter" idx="12"/>
          </p:nvPr>
        </p:nvSpPr>
        <p:spPr/>
        <p:txBody>
          <a:bodyPr/>
          <a:lstStyle/>
          <a:p>
            <a:fld id="{B6F15528-21DE-4FAA-801E-634DDDAF4B2B}" type="slidenum">
              <a:rPr lang="en-US" smtClean="0"/>
              <a:pPr/>
              <a:t>45</a:t>
            </a:fld>
            <a:endParaRPr lang="en-US" dirty="0"/>
          </a:p>
        </p:txBody>
      </p:sp>
      <p:pic>
        <p:nvPicPr>
          <p:cNvPr id="6" name="Grafik 5">
            <a:extLst>
              <a:ext uri="{FF2B5EF4-FFF2-40B4-BE49-F238E27FC236}">
                <a16:creationId xmlns:a16="http://schemas.microsoft.com/office/drawing/2014/main" id="{FA0ADBF7-77A2-40D5-8D05-3044EBD68F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11FE4492-6224-4B72-A2CE-E6474E302F9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5290338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9" name="Picture 6" descr="Noname.gif"/>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457200"/>
            <a:ext cx="6124575" cy="591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0" name="Rectangle 7"/>
          <p:cNvSpPr>
            <a:spLocks noChangeArrowheads="1"/>
          </p:cNvSpPr>
          <p:nvPr/>
        </p:nvSpPr>
        <p:spPr bwMode="auto">
          <a:xfrm>
            <a:off x="4343400" y="1905000"/>
            <a:ext cx="4572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b="1"/>
              <a:t>FIGURE 8-19</a:t>
            </a:r>
          </a:p>
          <a:p>
            <a:pPr eaLnBrk="1" hangingPunct="1"/>
            <a:r>
              <a:rPr lang="en-US" altLang="en-US"/>
              <a:t>Example of supertype/subtype hierarchy</a:t>
            </a:r>
          </a:p>
        </p:txBody>
      </p:sp>
      <p:sp>
        <p:nvSpPr>
          <p:cNvPr id="2" name="Fußzeilenplatzhalter 1">
            <a:extLst>
              <a:ext uri="{FF2B5EF4-FFF2-40B4-BE49-F238E27FC236}">
                <a16:creationId xmlns:a16="http://schemas.microsoft.com/office/drawing/2014/main" id="{0D930274-ECF9-45DF-8D4E-DB26CBEC3CBB}"/>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E84E8E3E-ED88-420B-B719-B8AFAFB1C59A}"/>
              </a:ext>
            </a:extLst>
          </p:cNvPr>
          <p:cNvSpPr>
            <a:spLocks noGrp="1"/>
          </p:cNvSpPr>
          <p:nvPr>
            <p:ph type="sldNum" sz="quarter" idx="12"/>
          </p:nvPr>
        </p:nvSpPr>
        <p:spPr/>
        <p:txBody>
          <a:bodyPr/>
          <a:lstStyle/>
          <a:p>
            <a:fld id="{B6F15528-21DE-4FAA-801E-634DDDAF4B2B}" type="slidenum">
              <a:rPr lang="en-US" smtClean="0"/>
              <a:pPr/>
              <a:t>46</a:t>
            </a:fld>
            <a:endParaRPr lang="en-US" dirty="0"/>
          </a:p>
        </p:txBody>
      </p:sp>
      <p:pic>
        <p:nvPicPr>
          <p:cNvPr id="6" name="Grafik 5">
            <a:extLst>
              <a:ext uri="{FF2B5EF4-FFF2-40B4-BE49-F238E27FC236}">
                <a16:creationId xmlns:a16="http://schemas.microsoft.com/office/drawing/2014/main" id="{CC8E9DD2-EED7-4B5E-B1A6-0E4A99C53FC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E370E1FC-46B4-45D3-8DAE-F137D9A51F7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9384206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3" name="Rectangle 2"/>
          <p:cNvSpPr>
            <a:spLocks noGrp="1" noChangeArrowheads="1"/>
          </p:cNvSpPr>
          <p:nvPr>
            <p:ph type="title"/>
          </p:nvPr>
        </p:nvSpPr>
        <p:spPr/>
        <p:txBody>
          <a:bodyPr/>
          <a:lstStyle/>
          <a:p>
            <a:pPr eaLnBrk="1" hangingPunct="1"/>
            <a:r>
              <a:rPr lang="en-US" altLang="en-US"/>
              <a:t>Business Rules</a:t>
            </a:r>
          </a:p>
        </p:txBody>
      </p:sp>
      <p:sp>
        <p:nvSpPr>
          <p:cNvPr id="48134" name="Rectangle 3"/>
          <p:cNvSpPr>
            <a:spLocks noGrp="1" noChangeArrowheads="1"/>
          </p:cNvSpPr>
          <p:nvPr>
            <p:ph type="body" idx="1"/>
          </p:nvPr>
        </p:nvSpPr>
        <p:spPr/>
        <p:txBody>
          <a:bodyPr/>
          <a:lstStyle/>
          <a:p>
            <a:pPr eaLnBrk="1" hangingPunct="1"/>
            <a:r>
              <a:rPr lang="en-US" altLang="en-US" b="1"/>
              <a:t>Business rules</a:t>
            </a:r>
            <a:r>
              <a:rPr lang="en-US" altLang="en-US"/>
              <a:t>: specifications that preserve the integrity of the logical data model</a:t>
            </a:r>
          </a:p>
          <a:p>
            <a:pPr lvl="1" eaLnBrk="1" hangingPunct="1"/>
            <a:r>
              <a:rPr lang="en-US" altLang="en-US"/>
              <a:t>Captured during requirements determination</a:t>
            </a:r>
          </a:p>
          <a:p>
            <a:pPr lvl="1" eaLnBrk="1" hangingPunct="1"/>
            <a:r>
              <a:rPr lang="en-US" altLang="en-US"/>
              <a:t>Stored in CASE repository as they are documented</a:t>
            </a:r>
          </a:p>
        </p:txBody>
      </p:sp>
      <p:sp>
        <p:nvSpPr>
          <p:cNvPr id="2" name="Fußzeilenplatzhalter 1">
            <a:extLst>
              <a:ext uri="{FF2B5EF4-FFF2-40B4-BE49-F238E27FC236}">
                <a16:creationId xmlns:a16="http://schemas.microsoft.com/office/drawing/2014/main" id="{06E068E2-D5E0-491C-9A69-111D1F7E443E}"/>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FE412CFC-2092-4035-84ED-2035A124549D}"/>
              </a:ext>
            </a:extLst>
          </p:cNvPr>
          <p:cNvSpPr>
            <a:spLocks noGrp="1"/>
          </p:cNvSpPr>
          <p:nvPr>
            <p:ph type="sldNum" sz="quarter" idx="12"/>
          </p:nvPr>
        </p:nvSpPr>
        <p:spPr/>
        <p:txBody>
          <a:bodyPr/>
          <a:lstStyle/>
          <a:p>
            <a:fld id="{B6F15528-21DE-4FAA-801E-634DDDAF4B2B}" type="slidenum">
              <a:rPr lang="en-US" smtClean="0"/>
              <a:pPr/>
              <a:t>47</a:t>
            </a:fld>
            <a:endParaRPr lang="en-US" dirty="0"/>
          </a:p>
        </p:txBody>
      </p:sp>
      <p:pic>
        <p:nvPicPr>
          <p:cNvPr id="6" name="Grafik 5">
            <a:extLst>
              <a:ext uri="{FF2B5EF4-FFF2-40B4-BE49-F238E27FC236}">
                <a16:creationId xmlns:a16="http://schemas.microsoft.com/office/drawing/2014/main" id="{EA50A601-6773-4845-B2A3-F1EAC652BB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A1F6FA83-FD96-428B-9AA2-3E1C3A39F6D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9038661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7" name="Rectangle 2"/>
          <p:cNvSpPr>
            <a:spLocks noGrp="1" noChangeArrowheads="1"/>
          </p:cNvSpPr>
          <p:nvPr>
            <p:ph type="title"/>
          </p:nvPr>
        </p:nvSpPr>
        <p:spPr/>
        <p:txBody>
          <a:bodyPr/>
          <a:lstStyle/>
          <a:p>
            <a:pPr eaLnBrk="1" hangingPunct="1"/>
            <a:r>
              <a:rPr lang="en-US" altLang="en-US"/>
              <a:t>Business Rules (Cont.)</a:t>
            </a:r>
          </a:p>
        </p:txBody>
      </p:sp>
      <p:sp>
        <p:nvSpPr>
          <p:cNvPr id="49158" name="Rectangle 3"/>
          <p:cNvSpPr>
            <a:spLocks noGrp="1" noChangeArrowheads="1"/>
          </p:cNvSpPr>
          <p:nvPr>
            <p:ph type="body" idx="1"/>
          </p:nvPr>
        </p:nvSpPr>
        <p:spPr/>
        <p:txBody>
          <a:bodyPr/>
          <a:lstStyle/>
          <a:p>
            <a:pPr eaLnBrk="1" hangingPunct="1"/>
            <a:r>
              <a:rPr lang="en-US" altLang="en-US" dirty="0"/>
              <a:t>Four basic types of business rules are:</a:t>
            </a:r>
          </a:p>
          <a:p>
            <a:pPr lvl="1" eaLnBrk="1" hangingPunct="1"/>
            <a:r>
              <a:rPr lang="en-US" altLang="en-US" i="1" dirty="0"/>
              <a:t>Entity integrity</a:t>
            </a:r>
            <a:r>
              <a:rPr lang="en-US" altLang="en-US" dirty="0"/>
              <a:t>: unique, non-null identifiers</a:t>
            </a:r>
          </a:p>
          <a:p>
            <a:pPr lvl="1" eaLnBrk="1" hangingPunct="1"/>
            <a:r>
              <a:rPr lang="en-US" altLang="en-US" i="1" dirty="0"/>
              <a:t>Referential integrity constraints</a:t>
            </a:r>
            <a:r>
              <a:rPr lang="en-US" altLang="en-US" dirty="0"/>
              <a:t>: rules governing relationships between entity types</a:t>
            </a:r>
          </a:p>
          <a:p>
            <a:pPr lvl="1" eaLnBrk="1" hangingPunct="1"/>
            <a:r>
              <a:rPr lang="en-US" altLang="en-US" i="1" dirty="0"/>
              <a:t>Domains</a:t>
            </a:r>
            <a:r>
              <a:rPr lang="en-US" altLang="en-US" dirty="0"/>
              <a:t>: constraints on valid values for attributes</a:t>
            </a:r>
          </a:p>
          <a:p>
            <a:pPr lvl="1" eaLnBrk="1" hangingPunct="1"/>
            <a:r>
              <a:rPr lang="en-US" altLang="en-US" i="1" dirty="0"/>
              <a:t>Triggering operations</a:t>
            </a:r>
            <a:r>
              <a:rPr lang="en-US" altLang="en-US" dirty="0"/>
              <a:t>: other business rules that protect the validity of attribute values</a:t>
            </a:r>
          </a:p>
        </p:txBody>
      </p:sp>
      <p:sp>
        <p:nvSpPr>
          <p:cNvPr id="2" name="Fußzeilenplatzhalter 1">
            <a:extLst>
              <a:ext uri="{FF2B5EF4-FFF2-40B4-BE49-F238E27FC236}">
                <a16:creationId xmlns:a16="http://schemas.microsoft.com/office/drawing/2014/main" id="{98EBF4A1-B6E5-456A-81DD-9E7DB1ED924A}"/>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6ABB10C1-6978-409F-9B47-68A21DA7F680}"/>
              </a:ext>
            </a:extLst>
          </p:cNvPr>
          <p:cNvSpPr>
            <a:spLocks noGrp="1"/>
          </p:cNvSpPr>
          <p:nvPr>
            <p:ph type="sldNum" sz="quarter" idx="12"/>
          </p:nvPr>
        </p:nvSpPr>
        <p:spPr/>
        <p:txBody>
          <a:bodyPr/>
          <a:lstStyle/>
          <a:p>
            <a:fld id="{B6F15528-21DE-4FAA-801E-634DDDAF4B2B}" type="slidenum">
              <a:rPr lang="en-US" smtClean="0"/>
              <a:pPr/>
              <a:t>48</a:t>
            </a:fld>
            <a:endParaRPr lang="en-US" dirty="0"/>
          </a:p>
        </p:txBody>
      </p:sp>
      <p:pic>
        <p:nvPicPr>
          <p:cNvPr id="6" name="Grafik 5">
            <a:extLst>
              <a:ext uri="{FF2B5EF4-FFF2-40B4-BE49-F238E27FC236}">
                <a16:creationId xmlns:a16="http://schemas.microsoft.com/office/drawing/2014/main" id="{6C6BF455-EA5F-4BBF-82C3-3D880E84E67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2A3E5054-FC73-4D2B-889C-CB6BA2D137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3210182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1" name="Rectangle 2"/>
          <p:cNvSpPr>
            <a:spLocks noGrp="1" noChangeArrowheads="1"/>
          </p:cNvSpPr>
          <p:nvPr>
            <p:ph type="title"/>
          </p:nvPr>
        </p:nvSpPr>
        <p:spPr/>
        <p:txBody>
          <a:bodyPr/>
          <a:lstStyle/>
          <a:p>
            <a:pPr eaLnBrk="1" hangingPunct="1"/>
            <a:r>
              <a:rPr lang="en-US" altLang="en-US" dirty="0"/>
              <a:t>Domains</a:t>
            </a:r>
          </a:p>
        </p:txBody>
      </p:sp>
      <p:sp>
        <p:nvSpPr>
          <p:cNvPr id="50182" name="Rectangle 3"/>
          <p:cNvSpPr>
            <a:spLocks noGrp="1" noChangeArrowheads="1"/>
          </p:cNvSpPr>
          <p:nvPr>
            <p:ph type="body" idx="1"/>
          </p:nvPr>
        </p:nvSpPr>
        <p:spPr>
          <a:xfrm>
            <a:off x="381000" y="1676400"/>
            <a:ext cx="8229600" cy="4267200"/>
          </a:xfrm>
        </p:spPr>
        <p:txBody>
          <a:bodyPr/>
          <a:lstStyle/>
          <a:p>
            <a:pPr marL="609600" indent="-609600" eaLnBrk="1" hangingPunct="1">
              <a:lnSpc>
                <a:spcPct val="90000"/>
              </a:lnSpc>
            </a:pPr>
            <a:r>
              <a:rPr lang="en-US" altLang="en-US" b="1" dirty="0"/>
              <a:t>Domain</a:t>
            </a:r>
            <a:r>
              <a:rPr lang="en-US" altLang="en-US" dirty="0"/>
              <a:t>: the set of all data types and  values that an attribute can assume</a:t>
            </a:r>
          </a:p>
          <a:p>
            <a:pPr marL="609600" indent="-609600" eaLnBrk="1" hangingPunct="1">
              <a:lnSpc>
                <a:spcPct val="90000"/>
              </a:lnSpc>
            </a:pPr>
            <a:r>
              <a:rPr lang="en-US" altLang="en-US" dirty="0"/>
              <a:t>Several advantages</a:t>
            </a:r>
          </a:p>
          <a:p>
            <a:pPr marL="1009650" lvl="1" indent="-609600" eaLnBrk="1" hangingPunct="1">
              <a:lnSpc>
                <a:spcPct val="90000"/>
              </a:lnSpc>
            </a:pPr>
            <a:r>
              <a:rPr lang="en-US" altLang="en-US" dirty="0"/>
              <a:t>Verify that the values for an attribute are valid</a:t>
            </a:r>
          </a:p>
          <a:p>
            <a:pPr marL="1009650" lvl="1" indent="-609600" eaLnBrk="1" hangingPunct="1">
              <a:lnSpc>
                <a:spcPct val="90000"/>
              </a:lnSpc>
            </a:pPr>
            <a:r>
              <a:rPr lang="en-US" altLang="en-US" dirty="0"/>
              <a:t>Ensure that various data manipulation operations are logical</a:t>
            </a:r>
          </a:p>
          <a:p>
            <a:pPr marL="1009650" lvl="1" indent="-609600" eaLnBrk="1" hangingPunct="1">
              <a:lnSpc>
                <a:spcPct val="90000"/>
              </a:lnSpc>
            </a:pPr>
            <a:r>
              <a:rPr lang="en-US" altLang="en-US" dirty="0"/>
              <a:t>Help conserve effort in describing attribute characteristics</a:t>
            </a:r>
          </a:p>
        </p:txBody>
      </p:sp>
      <p:sp>
        <p:nvSpPr>
          <p:cNvPr id="2" name="Fußzeilenplatzhalter 1">
            <a:extLst>
              <a:ext uri="{FF2B5EF4-FFF2-40B4-BE49-F238E27FC236}">
                <a16:creationId xmlns:a16="http://schemas.microsoft.com/office/drawing/2014/main" id="{033F3409-7D25-4960-B574-DA631193ACE2}"/>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3B49A365-5ABB-439B-B137-5EA281F36358}"/>
              </a:ext>
            </a:extLst>
          </p:cNvPr>
          <p:cNvSpPr>
            <a:spLocks noGrp="1"/>
          </p:cNvSpPr>
          <p:nvPr>
            <p:ph type="sldNum" sz="quarter" idx="12"/>
          </p:nvPr>
        </p:nvSpPr>
        <p:spPr/>
        <p:txBody>
          <a:bodyPr/>
          <a:lstStyle/>
          <a:p>
            <a:fld id="{B6F15528-21DE-4FAA-801E-634DDDAF4B2B}" type="slidenum">
              <a:rPr lang="en-US" smtClean="0"/>
              <a:pPr/>
              <a:t>49</a:t>
            </a:fld>
            <a:endParaRPr lang="en-US" dirty="0"/>
          </a:p>
        </p:txBody>
      </p:sp>
      <p:pic>
        <p:nvPicPr>
          <p:cNvPr id="6" name="Grafik 5">
            <a:extLst>
              <a:ext uri="{FF2B5EF4-FFF2-40B4-BE49-F238E27FC236}">
                <a16:creationId xmlns:a16="http://schemas.microsoft.com/office/drawing/2014/main" id="{FF83E3C3-9431-47C4-B2FA-F13B0B8FF2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DA9420B8-5A43-4CCF-BC60-8A04219082B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9272664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5" name="Rectangle 2"/>
          <p:cNvSpPr>
            <a:spLocks noGrp="1" noChangeArrowheads="1"/>
          </p:cNvSpPr>
          <p:nvPr>
            <p:ph type="title"/>
          </p:nvPr>
        </p:nvSpPr>
        <p:spPr/>
        <p:txBody>
          <a:bodyPr/>
          <a:lstStyle/>
          <a:p>
            <a:pPr eaLnBrk="1" hangingPunct="1"/>
            <a:r>
              <a:rPr lang="en-US" altLang="en-US"/>
              <a:t>Triggering Operations</a:t>
            </a:r>
          </a:p>
        </p:txBody>
      </p:sp>
      <p:sp>
        <p:nvSpPr>
          <p:cNvPr id="51206" name="Rectangle 3"/>
          <p:cNvSpPr>
            <a:spLocks noGrp="1" noChangeArrowheads="1"/>
          </p:cNvSpPr>
          <p:nvPr>
            <p:ph type="body" idx="1"/>
          </p:nvPr>
        </p:nvSpPr>
        <p:spPr>
          <a:xfrm>
            <a:off x="838200" y="1752600"/>
            <a:ext cx="7772400" cy="4191000"/>
          </a:xfrm>
        </p:spPr>
        <p:txBody>
          <a:bodyPr/>
          <a:lstStyle/>
          <a:p>
            <a:pPr eaLnBrk="1" hangingPunct="1">
              <a:lnSpc>
                <a:spcPct val="90000"/>
              </a:lnSpc>
            </a:pPr>
            <a:r>
              <a:rPr lang="en-US" altLang="en-US" b="1" dirty="0"/>
              <a:t>Trigger</a:t>
            </a:r>
            <a:r>
              <a:rPr lang="en-US" altLang="en-US" dirty="0"/>
              <a:t>: an assertion or rule that governs the validity of data manipulation operations such as insert, update and delete</a:t>
            </a:r>
          </a:p>
        </p:txBody>
      </p:sp>
      <p:sp>
        <p:nvSpPr>
          <p:cNvPr id="2" name="Fußzeilenplatzhalter 1">
            <a:extLst>
              <a:ext uri="{FF2B5EF4-FFF2-40B4-BE49-F238E27FC236}">
                <a16:creationId xmlns:a16="http://schemas.microsoft.com/office/drawing/2014/main" id="{1B0258A9-B3CF-4EC1-9059-D54EA8EFD0C4}"/>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FFB52E47-83CE-45C3-AEC7-1A831847A858}"/>
              </a:ext>
            </a:extLst>
          </p:cNvPr>
          <p:cNvSpPr>
            <a:spLocks noGrp="1"/>
          </p:cNvSpPr>
          <p:nvPr>
            <p:ph type="sldNum" sz="quarter" idx="12"/>
          </p:nvPr>
        </p:nvSpPr>
        <p:spPr/>
        <p:txBody>
          <a:bodyPr/>
          <a:lstStyle/>
          <a:p>
            <a:fld id="{B6F15528-21DE-4FAA-801E-634DDDAF4B2B}" type="slidenum">
              <a:rPr lang="en-US" smtClean="0"/>
              <a:pPr/>
              <a:t>50</a:t>
            </a:fld>
            <a:endParaRPr lang="en-US" dirty="0"/>
          </a:p>
        </p:txBody>
      </p:sp>
      <p:pic>
        <p:nvPicPr>
          <p:cNvPr id="6" name="Grafik 5">
            <a:extLst>
              <a:ext uri="{FF2B5EF4-FFF2-40B4-BE49-F238E27FC236}">
                <a16:creationId xmlns:a16="http://schemas.microsoft.com/office/drawing/2014/main" id="{93AE82A0-878E-4148-9C1F-ADA03B6536C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AC88B671-38AC-44ED-B4A4-99A533D3CB3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6349086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9" name="Rectangle 2"/>
          <p:cNvSpPr>
            <a:spLocks noGrp="1" noChangeArrowheads="1"/>
          </p:cNvSpPr>
          <p:nvPr>
            <p:ph type="title"/>
          </p:nvPr>
        </p:nvSpPr>
        <p:spPr/>
        <p:txBody>
          <a:bodyPr/>
          <a:lstStyle/>
          <a:p>
            <a:pPr eaLnBrk="1" hangingPunct="1"/>
            <a:r>
              <a:rPr lang="en-US" altLang="en-US" dirty="0"/>
              <a:t>Triggering Operations</a:t>
            </a:r>
            <a:r>
              <a:rPr lang="tr-TR" altLang="en-US" dirty="0"/>
              <a:t> (Cont.)</a:t>
            </a:r>
            <a:endParaRPr lang="en-US" altLang="en-US" dirty="0"/>
          </a:p>
        </p:txBody>
      </p:sp>
      <p:sp>
        <p:nvSpPr>
          <p:cNvPr id="52230" name="Rectangle 3"/>
          <p:cNvSpPr>
            <a:spLocks noGrp="1" noChangeArrowheads="1"/>
          </p:cNvSpPr>
          <p:nvPr>
            <p:ph type="body" idx="1"/>
          </p:nvPr>
        </p:nvSpPr>
        <p:spPr>
          <a:xfrm>
            <a:off x="838200" y="1752600"/>
            <a:ext cx="7772400" cy="4191000"/>
          </a:xfrm>
        </p:spPr>
        <p:txBody>
          <a:bodyPr/>
          <a:lstStyle/>
          <a:p>
            <a:pPr eaLnBrk="1" hangingPunct="1"/>
            <a:r>
              <a:rPr lang="en-US" altLang="en-US" sz="2800" dirty="0"/>
              <a:t>Includes the following components:</a:t>
            </a:r>
          </a:p>
          <a:p>
            <a:pPr lvl="1" eaLnBrk="1" hangingPunct="1"/>
            <a:r>
              <a:rPr lang="en-US" altLang="en-US" sz="2400" i="1" dirty="0"/>
              <a:t>User rule</a:t>
            </a:r>
            <a:r>
              <a:rPr lang="en-US" altLang="en-US" sz="2400" dirty="0"/>
              <a:t>: statement of the business rule to be enforced by the trigger</a:t>
            </a:r>
          </a:p>
          <a:p>
            <a:pPr lvl="1" eaLnBrk="1" hangingPunct="1"/>
            <a:r>
              <a:rPr lang="en-US" altLang="en-US" sz="2400" i="1" dirty="0"/>
              <a:t>Event</a:t>
            </a:r>
            <a:r>
              <a:rPr lang="en-US" altLang="en-US" sz="2400" dirty="0"/>
              <a:t>: data manipulation operation that initiates the operation</a:t>
            </a:r>
          </a:p>
          <a:p>
            <a:pPr lvl="1" eaLnBrk="1" hangingPunct="1"/>
            <a:r>
              <a:rPr lang="en-US" altLang="en-US" sz="2400" i="1" dirty="0"/>
              <a:t>Entity Name</a:t>
            </a:r>
            <a:r>
              <a:rPr lang="en-US" altLang="en-US" sz="2400" dirty="0"/>
              <a:t>: name of entity being accessed or modified</a:t>
            </a:r>
          </a:p>
          <a:p>
            <a:pPr lvl="1" eaLnBrk="1" hangingPunct="1"/>
            <a:r>
              <a:rPr lang="en-US" altLang="en-US" sz="2400" i="1" dirty="0"/>
              <a:t>Condition</a:t>
            </a:r>
            <a:r>
              <a:rPr lang="en-US" altLang="en-US" sz="2400" dirty="0"/>
              <a:t>: condition that causes the operation to be triggered</a:t>
            </a:r>
          </a:p>
          <a:p>
            <a:pPr lvl="1" eaLnBrk="1" hangingPunct="1"/>
            <a:r>
              <a:rPr lang="en-US" altLang="en-US" sz="2400" i="1" dirty="0"/>
              <a:t>Action</a:t>
            </a:r>
            <a:r>
              <a:rPr lang="en-US" altLang="en-US" sz="2400" dirty="0"/>
              <a:t>: action taken when the operation is triggered</a:t>
            </a:r>
          </a:p>
        </p:txBody>
      </p:sp>
      <p:sp>
        <p:nvSpPr>
          <p:cNvPr id="2" name="Fußzeilenplatzhalter 1">
            <a:extLst>
              <a:ext uri="{FF2B5EF4-FFF2-40B4-BE49-F238E27FC236}">
                <a16:creationId xmlns:a16="http://schemas.microsoft.com/office/drawing/2014/main" id="{C3D5C8BF-586E-40C3-B43D-78414728952C}"/>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6550B6DE-8C03-4A37-B47C-52EA8DF615EE}"/>
              </a:ext>
            </a:extLst>
          </p:cNvPr>
          <p:cNvSpPr>
            <a:spLocks noGrp="1"/>
          </p:cNvSpPr>
          <p:nvPr>
            <p:ph type="sldNum" sz="quarter" idx="12"/>
          </p:nvPr>
        </p:nvSpPr>
        <p:spPr/>
        <p:txBody>
          <a:bodyPr/>
          <a:lstStyle/>
          <a:p>
            <a:fld id="{B6F15528-21DE-4FAA-801E-634DDDAF4B2B}" type="slidenum">
              <a:rPr lang="en-US" smtClean="0"/>
              <a:pPr/>
              <a:t>51</a:t>
            </a:fld>
            <a:endParaRPr lang="en-US" dirty="0"/>
          </a:p>
        </p:txBody>
      </p:sp>
      <p:pic>
        <p:nvPicPr>
          <p:cNvPr id="6" name="Grafik 5">
            <a:extLst>
              <a:ext uri="{FF2B5EF4-FFF2-40B4-BE49-F238E27FC236}">
                <a16:creationId xmlns:a16="http://schemas.microsoft.com/office/drawing/2014/main" id="{8BBF7F69-E249-4406-9DFF-BC070F5A80A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35399ABD-2F54-4D0C-95B9-BFAC76F1E29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3608247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3" name="Rectangle 2"/>
          <p:cNvSpPr>
            <a:spLocks noGrp="1" noChangeArrowheads="1"/>
          </p:cNvSpPr>
          <p:nvPr>
            <p:ph type="title"/>
          </p:nvPr>
        </p:nvSpPr>
        <p:spPr>
          <a:xfrm>
            <a:off x="76200" y="609600"/>
            <a:ext cx="8839200" cy="838200"/>
          </a:xfrm>
        </p:spPr>
        <p:txBody>
          <a:bodyPr>
            <a:noAutofit/>
          </a:bodyPr>
          <a:lstStyle/>
          <a:p>
            <a:pPr eaLnBrk="1" hangingPunct="1"/>
            <a:r>
              <a:rPr lang="en-US" altLang="en-US" dirty="0"/>
              <a:t>Role of Packaged Conceptual Data Models – Database Patterns</a:t>
            </a:r>
          </a:p>
        </p:txBody>
      </p:sp>
      <p:sp>
        <p:nvSpPr>
          <p:cNvPr id="53254" name="Rectangle 3"/>
          <p:cNvSpPr>
            <a:spLocks noGrp="1" noChangeArrowheads="1"/>
          </p:cNvSpPr>
          <p:nvPr>
            <p:ph type="body" idx="1"/>
          </p:nvPr>
        </p:nvSpPr>
        <p:spPr/>
        <p:txBody>
          <a:bodyPr/>
          <a:lstStyle/>
          <a:p>
            <a:pPr algn="just" eaLnBrk="1" hangingPunct="1"/>
            <a:r>
              <a:rPr lang="en-US" altLang="en-US" sz="2800" dirty="0"/>
              <a:t>Packaged data models provide generic models that can be customized for a particular organization’s business rules.</a:t>
            </a:r>
          </a:p>
          <a:p>
            <a:pPr algn="just" eaLnBrk="1" hangingPunct="1"/>
            <a:r>
              <a:rPr lang="en-US" altLang="en-US" sz="2800" b="1" dirty="0"/>
              <a:t>Universal data models </a:t>
            </a:r>
            <a:r>
              <a:rPr lang="en-US" altLang="en-US" sz="2800" dirty="0"/>
              <a:t>are templates for </a:t>
            </a:r>
          </a:p>
          <a:p>
            <a:pPr lvl="1" eaLnBrk="1" hangingPunct="1"/>
            <a:r>
              <a:rPr lang="en-US" altLang="en-US" sz="2600" dirty="0"/>
              <a:t>one or more core subject areas such as:</a:t>
            </a:r>
          </a:p>
          <a:p>
            <a:pPr lvl="2" eaLnBrk="1" hangingPunct="1"/>
            <a:r>
              <a:rPr lang="en-US" altLang="en-US" sz="2200" dirty="0"/>
              <a:t>Customers, products, accounts, documents</a:t>
            </a:r>
          </a:p>
          <a:p>
            <a:pPr lvl="1" eaLnBrk="1" hangingPunct="1"/>
            <a:r>
              <a:rPr lang="en-US" altLang="en-US" sz="2600" dirty="0"/>
              <a:t>and/or core business functions such as:</a:t>
            </a:r>
          </a:p>
          <a:p>
            <a:pPr lvl="2" eaLnBrk="1" hangingPunct="1"/>
            <a:r>
              <a:rPr lang="en-US" altLang="en-US" sz="2200" dirty="0"/>
              <a:t>Purchasing, accounting, receiving, etc.</a:t>
            </a:r>
          </a:p>
        </p:txBody>
      </p:sp>
      <p:sp>
        <p:nvSpPr>
          <p:cNvPr id="2" name="Fußzeilenplatzhalter 1">
            <a:extLst>
              <a:ext uri="{FF2B5EF4-FFF2-40B4-BE49-F238E27FC236}">
                <a16:creationId xmlns:a16="http://schemas.microsoft.com/office/drawing/2014/main" id="{C71A5669-B82C-43F0-90C2-D95D4716A535}"/>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4A602E29-F234-47A6-AAEC-F5EDE41D28E7}"/>
              </a:ext>
            </a:extLst>
          </p:cNvPr>
          <p:cNvSpPr>
            <a:spLocks noGrp="1"/>
          </p:cNvSpPr>
          <p:nvPr>
            <p:ph type="sldNum" sz="quarter" idx="12"/>
          </p:nvPr>
        </p:nvSpPr>
        <p:spPr/>
        <p:txBody>
          <a:bodyPr/>
          <a:lstStyle/>
          <a:p>
            <a:fld id="{B6F15528-21DE-4FAA-801E-634DDDAF4B2B}" type="slidenum">
              <a:rPr lang="en-US" smtClean="0"/>
              <a:pPr/>
              <a:t>52</a:t>
            </a:fld>
            <a:endParaRPr lang="en-US" dirty="0"/>
          </a:p>
        </p:txBody>
      </p:sp>
      <p:pic>
        <p:nvPicPr>
          <p:cNvPr id="6" name="Grafik 5">
            <a:extLst>
              <a:ext uri="{FF2B5EF4-FFF2-40B4-BE49-F238E27FC236}">
                <a16:creationId xmlns:a16="http://schemas.microsoft.com/office/drawing/2014/main" id="{009EE67E-5BDA-4DCD-979B-E6339C8EEE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FC525A86-7FAA-43F4-8BE6-A8FC2F26E65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49156607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7" name="Rectangle 2"/>
          <p:cNvSpPr>
            <a:spLocks noGrp="1" noChangeArrowheads="1"/>
          </p:cNvSpPr>
          <p:nvPr>
            <p:ph type="title"/>
          </p:nvPr>
        </p:nvSpPr>
        <p:spPr>
          <a:xfrm>
            <a:off x="152400" y="533400"/>
            <a:ext cx="8610600" cy="838200"/>
          </a:xfrm>
        </p:spPr>
        <p:txBody>
          <a:bodyPr>
            <a:normAutofit fontScale="90000"/>
          </a:bodyPr>
          <a:lstStyle/>
          <a:p>
            <a:pPr eaLnBrk="1" hangingPunct="1"/>
            <a:r>
              <a:rPr lang="en-US" altLang="en-US" sz="3600" dirty="0"/>
              <a:t>Role of Packaged Conceptual Data Models – Database Patterns (Cont.)</a:t>
            </a:r>
          </a:p>
        </p:txBody>
      </p:sp>
      <p:sp>
        <p:nvSpPr>
          <p:cNvPr id="54278" name="Rectangle 3"/>
          <p:cNvSpPr>
            <a:spLocks noGrp="1" noChangeArrowheads="1"/>
          </p:cNvSpPr>
          <p:nvPr>
            <p:ph type="body" idx="1"/>
          </p:nvPr>
        </p:nvSpPr>
        <p:spPr/>
        <p:txBody>
          <a:bodyPr/>
          <a:lstStyle/>
          <a:p>
            <a:pPr eaLnBrk="1" hangingPunct="1"/>
            <a:r>
              <a:rPr lang="en-US" altLang="en-US" b="1" dirty="0"/>
              <a:t>Industry-specific data models </a:t>
            </a:r>
            <a:r>
              <a:rPr lang="en-US" altLang="en-US" dirty="0"/>
              <a:t>are designed to be used by organizations within specific industries.</a:t>
            </a:r>
          </a:p>
          <a:p>
            <a:pPr eaLnBrk="1" hangingPunct="1"/>
            <a:r>
              <a:rPr lang="en-US" altLang="en-US" dirty="0"/>
              <a:t>These models are based on the premise that data model patterns for organizations are similar within a particular industry.</a:t>
            </a:r>
          </a:p>
        </p:txBody>
      </p:sp>
      <p:sp>
        <p:nvSpPr>
          <p:cNvPr id="2" name="Fußzeilenplatzhalter 1">
            <a:extLst>
              <a:ext uri="{FF2B5EF4-FFF2-40B4-BE49-F238E27FC236}">
                <a16:creationId xmlns:a16="http://schemas.microsoft.com/office/drawing/2014/main" id="{62ABED96-1FDA-48BB-9EF2-0F891D601EBE}"/>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BA57894C-F34F-4826-8F81-EF27C3A3018A}"/>
              </a:ext>
            </a:extLst>
          </p:cNvPr>
          <p:cNvSpPr>
            <a:spLocks noGrp="1"/>
          </p:cNvSpPr>
          <p:nvPr>
            <p:ph type="sldNum" sz="quarter" idx="12"/>
          </p:nvPr>
        </p:nvSpPr>
        <p:spPr/>
        <p:txBody>
          <a:bodyPr/>
          <a:lstStyle/>
          <a:p>
            <a:fld id="{B6F15528-21DE-4FAA-801E-634DDDAF4B2B}" type="slidenum">
              <a:rPr lang="en-US" smtClean="0"/>
              <a:pPr/>
              <a:t>53</a:t>
            </a:fld>
            <a:endParaRPr lang="en-US" dirty="0"/>
          </a:p>
        </p:txBody>
      </p:sp>
      <p:pic>
        <p:nvPicPr>
          <p:cNvPr id="6" name="Grafik 5">
            <a:extLst>
              <a:ext uri="{FF2B5EF4-FFF2-40B4-BE49-F238E27FC236}">
                <a16:creationId xmlns:a16="http://schemas.microsoft.com/office/drawing/2014/main" id="{15FD55B8-893C-490C-BDDB-F2B3A08EE57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403D8F40-9EDE-46C0-958B-3CEBE05AA31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5916936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Title 1"/>
          <p:cNvSpPr>
            <a:spLocks noGrp="1"/>
          </p:cNvSpPr>
          <p:nvPr>
            <p:ph type="title"/>
          </p:nvPr>
        </p:nvSpPr>
        <p:spPr>
          <a:xfrm>
            <a:off x="-76200" y="609600"/>
            <a:ext cx="9220200" cy="838200"/>
          </a:xfrm>
        </p:spPr>
        <p:txBody>
          <a:bodyPr>
            <a:noAutofit/>
          </a:bodyPr>
          <a:lstStyle/>
          <a:p>
            <a:r>
              <a:rPr lang="en-US" altLang="en-US" dirty="0"/>
              <a:t>Benefits of Database Patterns and Packaged Data Models</a:t>
            </a:r>
          </a:p>
        </p:txBody>
      </p:sp>
      <p:sp>
        <p:nvSpPr>
          <p:cNvPr id="55300" name="Content Placeholder 2"/>
          <p:cNvSpPr>
            <a:spLocks noGrp="1"/>
          </p:cNvSpPr>
          <p:nvPr>
            <p:ph idx="1"/>
          </p:nvPr>
        </p:nvSpPr>
        <p:spPr>
          <a:xfrm>
            <a:off x="457200" y="1981200"/>
            <a:ext cx="8229600" cy="4343400"/>
          </a:xfrm>
        </p:spPr>
        <p:txBody>
          <a:bodyPr/>
          <a:lstStyle/>
          <a:p>
            <a:r>
              <a:rPr lang="en-US" altLang="en-US" sz="2800"/>
              <a:t>Dramatically reduced implementation times and costs</a:t>
            </a:r>
          </a:p>
          <a:p>
            <a:pPr lvl="1"/>
            <a:r>
              <a:rPr lang="en-US" altLang="en-US" sz="2400"/>
              <a:t>Provides a starting point for asking requirements questions</a:t>
            </a:r>
          </a:p>
          <a:p>
            <a:r>
              <a:rPr lang="en-US" altLang="en-US" sz="2800"/>
              <a:t>Higher-quality models</a:t>
            </a:r>
          </a:p>
          <a:p>
            <a:pPr lvl="1"/>
            <a:r>
              <a:rPr lang="en-US" altLang="en-US" sz="2400"/>
              <a:t>Represent “best practice” data modeling techniques and data model components whose quality often exceeds that which can be achieved by internal development teams, given typical organizational pressures</a:t>
            </a:r>
          </a:p>
          <a:p>
            <a:endParaRPr lang="en-US" altLang="en-US"/>
          </a:p>
        </p:txBody>
      </p:sp>
      <p:sp>
        <p:nvSpPr>
          <p:cNvPr id="2" name="Fußzeilenplatzhalter 1">
            <a:extLst>
              <a:ext uri="{FF2B5EF4-FFF2-40B4-BE49-F238E27FC236}">
                <a16:creationId xmlns:a16="http://schemas.microsoft.com/office/drawing/2014/main" id="{6C42F142-9437-40DA-94A8-165E6E61C337}"/>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730AE077-DA74-46BE-8CBD-3757301951B2}"/>
              </a:ext>
            </a:extLst>
          </p:cNvPr>
          <p:cNvSpPr>
            <a:spLocks noGrp="1"/>
          </p:cNvSpPr>
          <p:nvPr>
            <p:ph type="sldNum" sz="quarter" idx="12"/>
          </p:nvPr>
        </p:nvSpPr>
        <p:spPr/>
        <p:txBody>
          <a:bodyPr/>
          <a:lstStyle/>
          <a:p>
            <a:fld id="{B6F15528-21DE-4FAA-801E-634DDDAF4B2B}" type="slidenum">
              <a:rPr lang="en-US" smtClean="0"/>
              <a:pPr/>
              <a:t>54</a:t>
            </a:fld>
            <a:endParaRPr lang="en-US" dirty="0"/>
          </a:p>
        </p:txBody>
      </p:sp>
      <p:pic>
        <p:nvPicPr>
          <p:cNvPr id="6" name="Grafik 5">
            <a:extLst>
              <a:ext uri="{FF2B5EF4-FFF2-40B4-BE49-F238E27FC236}">
                <a16:creationId xmlns:a16="http://schemas.microsoft.com/office/drawing/2014/main" id="{E4E9589A-E62B-4A25-940C-09FA0389898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0FC21311-0029-4EFD-AEC4-14432A477BB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68281119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Title 1"/>
          <p:cNvSpPr>
            <a:spLocks noGrp="1"/>
          </p:cNvSpPr>
          <p:nvPr>
            <p:ph type="title"/>
          </p:nvPr>
        </p:nvSpPr>
        <p:spPr>
          <a:xfrm>
            <a:off x="76200" y="609600"/>
            <a:ext cx="9067800" cy="838200"/>
          </a:xfrm>
        </p:spPr>
        <p:txBody>
          <a:bodyPr>
            <a:noAutofit/>
          </a:bodyPr>
          <a:lstStyle/>
          <a:p>
            <a:r>
              <a:rPr lang="en-US" altLang="en-US" dirty="0"/>
              <a:t>Electronic Commerce Application: Conceptual Data Modeling</a:t>
            </a:r>
          </a:p>
        </p:txBody>
      </p:sp>
      <p:sp>
        <p:nvSpPr>
          <p:cNvPr id="56324" name="Content Placeholder 2"/>
          <p:cNvSpPr>
            <a:spLocks noGrp="1"/>
          </p:cNvSpPr>
          <p:nvPr>
            <p:ph idx="1"/>
          </p:nvPr>
        </p:nvSpPr>
        <p:spPr>
          <a:xfrm>
            <a:off x="457200" y="1981200"/>
            <a:ext cx="8229600" cy="2362200"/>
          </a:xfrm>
        </p:spPr>
        <p:txBody>
          <a:bodyPr/>
          <a:lstStyle/>
          <a:p>
            <a:r>
              <a:rPr lang="en-US" altLang="en-US" sz="2400" dirty="0"/>
              <a:t>Five general categories of information were identified for Pine Valley Furniture’s WebStore.</a:t>
            </a:r>
          </a:p>
          <a:p>
            <a:r>
              <a:rPr lang="en-US" altLang="en-US" sz="2400" dirty="0"/>
              <a:t>Next step was to define each item.</a:t>
            </a:r>
          </a:p>
          <a:p>
            <a:r>
              <a:rPr lang="en-US" altLang="en-US" sz="2400" dirty="0"/>
              <a:t>The final step was to identify the interrelationships between the four entities.</a:t>
            </a:r>
          </a:p>
        </p:txBody>
      </p:sp>
      <p:pic>
        <p:nvPicPr>
          <p:cNvPr id="2" name="Picture 1"/>
          <p:cNvPicPr>
            <a:picLocks noChangeAspect="1"/>
          </p:cNvPicPr>
          <p:nvPr/>
        </p:nvPicPr>
        <p:blipFill>
          <a:blip r:embed="rId3" cstate="print"/>
          <a:stretch>
            <a:fillRect/>
          </a:stretch>
        </p:blipFill>
        <p:spPr>
          <a:xfrm>
            <a:off x="3810000" y="4114800"/>
            <a:ext cx="4686300" cy="1771650"/>
          </a:xfrm>
          <a:prstGeom prst="rect">
            <a:avLst/>
          </a:prstGeom>
        </p:spPr>
      </p:pic>
      <p:sp>
        <p:nvSpPr>
          <p:cNvPr id="3" name="Rectangle 2"/>
          <p:cNvSpPr/>
          <p:nvPr/>
        </p:nvSpPr>
        <p:spPr>
          <a:xfrm>
            <a:off x="2438400" y="5563284"/>
            <a:ext cx="4572000" cy="646331"/>
          </a:xfrm>
          <a:prstGeom prst="rect">
            <a:avLst/>
          </a:prstGeom>
        </p:spPr>
        <p:txBody>
          <a:bodyPr>
            <a:spAutoFit/>
          </a:bodyPr>
          <a:lstStyle/>
          <a:p>
            <a:r>
              <a:rPr lang="en-US" b="1" dirty="0">
                <a:latin typeface="FuturaLTPro-Bold"/>
              </a:rPr>
              <a:t>Figure 8-22</a:t>
            </a:r>
          </a:p>
          <a:p>
            <a:r>
              <a:rPr lang="en-US" dirty="0">
                <a:solidFill>
                  <a:srgbClr val="000000"/>
                </a:solidFill>
                <a:latin typeface="FuturaLTPro-Book"/>
              </a:rPr>
              <a:t>E-R diagram for the WebStore system</a:t>
            </a:r>
            <a:endParaRPr lang="en-US" dirty="0"/>
          </a:p>
        </p:txBody>
      </p:sp>
      <p:sp>
        <p:nvSpPr>
          <p:cNvPr id="4" name="Fußzeilenplatzhalter 3">
            <a:extLst>
              <a:ext uri="{FF2B5EF4-FFF2-40B4-BE49-F238E27FC236}">
                <a16:creationId xmlns:a16="http://schemas.microsoft.com/office/drawing/2014/main" id="{BBB8BF80-6A3C-480B-8147-75AD4BFA473B}"/>
              </a:ext>
            </a:extLst>
          </p:cNvPr>
          <p:cNvSpPr>
            <a:spLocks noGrp="1"/>
          </p:cNvSpPr>
          <p:nvPr>
            <p:ph type="ftr" sz="quarter" idx="11"/>
          </p:nvPr>
        </p:nvSpPr>
        <p:spPr/>
        <p:txBody>
          <a:bodyPr/>
          <a:lstStyle/>
          <a:p>
            <a:r>
              <a:rPr lang="en-US"/>
              <a:t>Lecture #7 Structuring Systems Data Requirements</a:t>
            </a:r>
            <a:endParaRPr lang="en-US" dirty="0"/>
          </a:p>
        </p:txBody>
      </p:sp>
      <p:sp>
        <p:nvSpPr>
          <p:cNvPr id="5" name="Foliennummernplatzhalter 4">
            <a:extLst>
              <a:ext uri="{FF2B5EF4-FFF2-40B4-BE49-F238E27FC236}">
                <a16:creationId xmlns:a16="http://schemas.microsoft.com/office/drawing/2014/main" id="{DDB3743C-48F5-4E6F-8B75-0AA19BD414D2}"/>
              </a:ext>
            </a:extLst>
          </p:cNvPr>
          <p:cNvSpPr>
            <a:spLocks noGrp="1"/>
          </p:cNvSpPr>
          <p:nvPr>
            <p:ph type="sldNum" sz="quarter" idx="12"/>
          </p:nvPr>
        </p:nvSpPr>
        <p:spPr/>
        <p:txBody>
          <a:bodyPr/>
          <a:lstStyle/>
          <a:p>
            <a:fld id="{B6F15528-21DE-4FAA-801E-634DDDAF4B2B}" type="slidenum">
              <a:rPr lang="en-US" smtClean="0"/>
              <a:pPr/>
              <a:t>55</a:t>
            </a:fld>
            <a:endParaRPr lang="en-US" dirty="0"/>
          </a:p>
        </p:txBody>
      </p:sp>
      <p:pic>
        <p:nvPicPr>
          <p:cNvPr id="8" name="Grafik 7">
            <a:extLst>
              <a:ext uri="{FF2B5EF4-FFF2-40B4-BE49-F238E27FC236}">
                <a16:creationId xmlns:a16="http://schemas.microsoft.com/office/drawing/2014/main" id="{4779E90E-E0AF-4100-A614-BE9E130397F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a:extLst>
              <a:ext uri="{FF2B5EF4-FFF2-40B4-BE49-F238E27FC236}">
                <a16:creationId xmlns:a16="http://schemas.microsoft.com/office/drawing/2014/main" id="{07D576A9-AA86-423E-8452-2646897A864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89491251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9" name="Rectangle 2"/>
          <p:cNvSpPr>
            <a:spLocks noGrp="1" noChangeArrowheads="1"/>
          </p:cNvSpPr>
          <p:nvPr>
            <p:ph type="title"/>
          </p:nvPr>
        </p:nvSpPr>
        <p:spPr/>
        <p:txBody>
          <a:bodyPr/>
          <a:lstStyle/>
          <a:p>
            <a:pPr eaLnBrk="1" hangingPunct="1"/>
            <a:r>
              <a:rPr lang="en-US" altLang="en-US" dirty="0"/>
              <a:t>Summary</a:t>
            </a:r>
          </a:p>
        </p:txBody>
      </p:sp>
      <p:sp>
        <p:nvSpPr>
          <p:cNvPr id="57350" name="Rectangle 3"/>
          <p:cNvSpPr>
            <a:spLocks noGrp="1" noChangeArrowheads="1"/>
          </p:cNvSpPr>
          <p:nvPr>
            <p:ph type="body" idx="1"/>
          </p:nvPr>
        </p:nvSpPr>
        <p:spPr>
          <a:xfrm>
            <a:off x="609600" y="1752600"/>
            <a:ext cx="7772400" cy="4495800"/>
          </a:xfrm>
        </p:spPr>
        <p:txBody>
          <a:bodyPr/>
          <a:lstStyle/>
          <a:p>
            <a:pPr>
              <a:lnSpc>
                <a:spcPct val="80000"/>
              </a:lnSpc>
            </a:pPr>
            <a:r>
              <a:rPr lang="tr-TR" altLang="en-US" dirty="0"/>
              <a:t>Now</a:t>
            </a:r>
            <a:r>
              <a:rPr lang="en-US" altLang="en-US" dirty="0"/>
              <a:t> you learned how to:</a:t>
            </a:r>
          </a:p>
          <a:p>
            <a:pPr>
              <a:lnSpc>
                <a:spcPct val="80000"/>
              </a:lnSpc>
            </a:pPr>
            <a:endParaRPr lang="en-US" altLang="en-US" dirty="0"/>
          </a:p>
          <a:p>
            <a:pPr lvl="1" eaLnBrk="1" hangingPunct="1">
              <a:spcBef>
                <a:spcPts val="600"/>
              </a:spcBef>
              <a:buClr>
                <a:srgbClr val="BA2212"/>
              </a:buClr>
              <a:buFont typeface="Wingdings" panose="05000000000000000000" pitchFamily="2" charset="2"/>
              <a:buChar char="ü"/>
            </a:pPr>
            <a:r>
              <a:rPr lang="en-US" altLang="en-US" sz="2400" dirty="0"/>
              <a:t>Explain the role of conceptual data modeling in the overall analysis and design of an information system.</a:t>
            </a:r>
          </a:p>
          <a:p>
            <a:pPr lvl="1" eaLnBrk="1" hangingPunct="1">
              <a:spcBef>
                <a:spcPts val="600"/>
              </a:spcBef>
              <a:buClr>
                <a:srgbClr val="BA2212"/>
              </a:buClr>
              <a:buFont typeface="Wingdings" panose="05000000000000000000" pitchFamily="2" charset="2"/>
              <a:buChar char="ü"/>
            </a:pPr>
            <a:r>
              <a:rPr lang="en-US" altLang="en-US" sz="2400" dirty="0"/>
              <a:t>Describe the information gathering process for conceptual data modeling.</a:t>
            </a:r>
          </a:p>
          <a:p>
            <a:pPr lvl="1" eaLnBrk="1" hangingPunct="1">
              <a:spcBef>
                <a:spcPts val="600"/>
              </a:spcBef>
              <a:buClr>
                <a:srgbClr val="BA2212"/>
              </a:buClr>
              <a:buFont typeface="Wingdings" panose="05000000000000000000" pitchFamily="2" charset="2"/>
              <a:buChar char="ü"/>
            </a:pPr>
            <a:r>
              <a:rPr lang="en-US" altLang="en-US" sz="2400" dirty="0"/>
              <a:t>Describe how to represent an entity-relationship model and be able to define the terms: </a:t>
            </a:r>
            <a:r>
              <a:rPr lang="en-US" altLang="en-US" sz="2400" i="1" dirty="0"/>
              <a:t>entity type, attribute, multivalued attribute, </a:t>
            </a:r>
            <a:r>
              <a:rPr lang="en-US" altLang="en-US" sz="2400" dirty="0"/>
              <a:t>and</a:t>
            </a:r>
            <a:r>
              <a:rPr lang="en-US" altLang="en-US" sz="2400" i="1" dirty="0"/>
              <a:t> relationship</a:t>
            </a:r>
            <a:r>
              <a:rPr lang="en-US" altLang="en-US" sz="2400" dirty="0"/>
              <a:t>.</a:t>
            </a:r>
          </a:p>
        </p:txBody>
      </p:sp>
      <p:sp>
        <p:nvSpPr>
          <p:cNvPr id="2" name="Fußzeilenplatzhalter 1">
            <a:extLst>
              <a:ext uri="{FF2B5EF4-FFF2-40B4-BE49-F238E27FC236}">
                <a16:creationId xmlns:a16="http://schemas.microsoft.com/office/drawing/2014/main" id="{716EE11A-54C4-4764-A49E-BDB5CB482A7D}"/>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0D36D1D3-C23F-4841-812B-F13C1480F2B8}"/>
              </a:ext>
            </a:extLst>
          </p:cNvPr>
          <p:cNvSpPr>
            <a:spLocks noGrp="1"/>
          </p:cNvSpPr>
          <p:nvPr>
            <p:ph type="sldNum" sz="quarter" idx="12"/>
          </p:nvPr>
        </p:nvSpPr>
        <p:spPr/>
        <p:txBody>
          <a:bodyPr/>
          <a:lstStyle/>
          <a:p>
            <a:fld id="{B6F15528-21DE-4FAA-801E-634DDDAF4B2B}" type="slidenum">
              <a:rPr lang="en-US" smtClean="0"/>
              <a:pPr/>
              <a:t>56</a:t>
            </a:fld>
            <a:endParaRPr lang="en-US" dirty="0"/>
          </a:p>
        </p:txBody>
      </p:sp>
      <p:pic>
        <p:nvPicPr>
          <p:cNvPr id="6" name="Grafik 5">
            <a:extLst>
              <a:ext uri="{FF2B5EF4-FFF2-40B4-BE49-F238E27FC236}">
                <a16:creationId xmlns:a16="http://schemas.microsoft.com/office/drawing/2014/main" id="{84050646-85C7-4278-9775-9C32BF1E45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3E08F254-0DBE-428F-AAA0-FC1430A7136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86881421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3" name="Rectangle 2"/>
          <p:cNvSpPr>
            <a:spLocks noGrp="1" noChangeArrowheads="1"/>
          </p:cNvSpPr>
          <p:nvPr>
            <p:ph type="title"/>
          </p:nvPr>
        </p:nvSpPr>
        <p:spPr/>
        <p:txBody>
          <a:bodyPr/>
          <a:lstStyle/>
          <a:p>
            <a:pPr eaLnBrk="1" hangingPunct="1"/>
            <a:r>
              <a:rPr lang="en-US" altLang="en-US"/>
              <a:t>Summary (Cont.)</a:t>
            </a:r>
          </a:p>
        </p:txBody>
      </p:sp>
      <p:sp>
        <p:nvSpPr>
          <p:cNvPr id="58374" name="Rectangle 3"/>
          <p:cNvSpPr>
            <a:spLocks noGrp="1" noChangeArrowheads="1"/>
          </p:cNvSpPr>
          <p:nvPr>
            <p:ph type="body" idx="1"/>
          </p:nvPr>
        </p:nvSpPr>
        <p:spPr>
          <a:xfrm>
            <a:off x="609600" y="1752600"/>
            <a:ext cx="7772400" cy="4495800"/>
          </a:xfrm>
        </p:spPr>
        <p:txBody>
          <a:bodyPr/>
          <a:lstStyle/>
          <a:p>
            <a:pPr>
              <a:lnSpc>
                <a:spcPct val="80000"/>
              </a:lnSpc>
            </a:pPr>
            <a:r>
              <a:rPr lang="tr-TR" altLang="en-US" dirty="0"/>
              <a:t>Now</a:t>
            </a:r>
            <a:r>
              <a:rPr lang="en-US" altLang="en-US" dirty="0"/>
              <a:t> you learned how to:</a:t>
            </a:r>
          </a:p>
          <a:p>
            <a:pPr lvl="1" eaLnBrk="1" hangingPunct="1">
              <a:spcBef>
                <a:spcPts val="600"/>
              </a:spcBef>
              <a:buClr>
                <a:srgbClr val="BA2212"/>
              </a:buClr>
              <a:buFont typeface="Wingdings" panose="05000000000000000000" pitchFamily="2" charset="2"/>
              <a:buChar char="ü"/>
            </a:pPr>
            <a:r>
              <a:rPr lang="en-US" altLang="en-US" sz="2400" dirty="0"/>
              <a:t>Distinguish among unary, binary, and ternary relationships as well as associative entities, providing an example of each.</a:t>
            </a:r>
          </a:p>
          <a:p>
            <a:pPr lvl="1" eaLnBrk="1" hangingPunct="1">
              <a:spcBef>
                <a:spcPts val="600"/>
              </a:spcBef>
              <a:buClr>
                <a:srgbClr val="BA2212"/>
              </a:buClr>
              <a:buFont typeface="Wingdings" panose="05000000000000000000" pitchFamily="2" charset="2"/>
              <a:buChar char="ü"/>
            </a:pPr>
            <a:r>
              <a:rPr lang="en-US" altLang="en-US" sz="2400" dirty="0"/>
              <a:t>Define supertypes and subtypes, showing how to represent these entity types with ER diagramming notation.</a:t>
            </a:r>
          </a:p>
          <a:p>
            <a:pPr lvl="1" eaLnBrk="1" hangingPunct="1">
              <a:spcBef>
                <a:spcPts val="600"/>
              </a:spcBef>
              <a:buClr>
                <a:srgbClr val="BA2212"/>
              </a:buClr>
              <a:buFont typeface="Wingdings" panose="05000000000000000000" pitchFamily="2" charset="2"/>
              <a:buChar char="ü"/>
            </a:pPr>
            <a:r>
              <a:rPr lang="en-US" altLang="en-US" sz="2400" dirty="0"/>
              <a:t>Define four basic types of business rules in a conceptual data model.</a:t>
            </a:r>
          </a:p>
          <a:p>
            <a:pPr lvl="1" eaLnBrk="1" hangingPunct="1">
              <a:spcBef>
                <a:spcPts val="600"/>
              </a:spcBef>
              <a:buClr>
                <a:srgbClr val="BA2212"/>
              </a:buClr>
              <a:buFont typeface="Wingdings" panose="05000000000000000000" pitchFamily="2" charset="2"/>
              <a:buChar char="ü"/>
            </a:pPr>
            <a:r>
              <a:rPr lang="en-US" altLang="en-US" sz="2400" dirty="0"/>
              <a:t>Explain the role of prepackaged database models (patterns) in data modeling.</a:t>
            </a:r>
          </a:p>
        </p:txBody>
      </p:sp>
      <p:sp>
        <p:nvSpPr>
          <p:cNvPr id="2" name="Fußzeilenplatzhalter 1">
            <a:extLst>
              <a:ext uri="{FF2B5EF4-FFF2-40B4-BE49-F238E27FC236}">
                <a16:creationId xmlns:a16="http://schemas.microsoft.com/office/drawing/2014/main" id="{11790923-BF6C-4B60-89FE-B3A4B7E1E81A}"/>
              </a:ext>
            </a:extLst>
          </p:cNvPr>
          <p:cNvSpPr>
            <a:spLocks noGrp="1"/>
          </p:cNvSpPr>
          <p:nvPr>
            <p:ph type="ftr" sz="quarter" idx="11"/>
          </p:nvPr>
        </p:nvSpPr>
        <p:spPr/>
        <p:txBody>
          <a:bodyPr/>
          <a:lstStyle/>
          <a:p>
            <a:r>
              <a:rPr lang="en-US"/>
              <a:t>Lecture #7 Structuring Systems Data Requirements</a:t>
            </a:r>
            <a:endParaRPr lang="en-US" dirty="0"/>
          </a:p>
        </p:txBody>
      </p:sp>
      <p:sp>
        <p:nvSpPr>
          <p:cNvPr id="3" name="Foliennummernplatzhalter 2">
            <a:extLst>
              <a:ext uri="{FF2B5EF4-FFF2-40B4-BE49-F238E27FC236}">
                <a16:creationId xmlns:a16="http://schemas.microsoft.com/office/drawing/2014/main" id="{769C7949-94C6-41E6-9918-303546920EF6}"/>
              </a:ext>
            </a:extLst>
          </p:cNvPr>
          <p:cNvSpPr>
            <a:spLocks noGrp="1"/>
          </p:cNvSpPr>
          <p:nvPr>
            <p:ph type="sldNum" sz="quarter" idx="12"/>
          </p:nvPr>
        </p:nvSpPr>
        <p:spPr/>
        <p:txBody>
          <a:bodyPr/>
          <a:lstStyle/>
          <a:p>
            <a:fld id="{B6F15528-21DE-4FAA-801E-634DDDAF4B2B}" type="slidenum">
              <a:rPr lang="en-US" smtClean="0"/>
              <a:pPr/>
              <a:t>57</a:t>
            </a:fld>
            <a:endParaRPr lang="en-US" dirty="0"/>
          </a:p>
        </p:txBody>
      </p:sp>
      <p:pic>
        <p:nvPicPr>
          <p:cNvPr id="6" name="Grafik 5">
            <a:extLst>
              <a:ext uri="{FF2B5EF4-FFF2-40B4-BE49-F238E27FC236}">
                <a16:creationId xmlns:a16="http://schemas.microsoft.com/office/drawing/2014/main" id="{457A89F4-4B98-49C0-A26C-DDFA8853FB4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a:extLst>
              <a:ext uri="{FF2B5EF4-FFF2-40B4-BE49-F238E27FC236}">
                <a16:creationId xmlns:a16="http://schemas.microsoft.com/office/drawing/2014/main" id="{B7CFEF93-1F4C-49B2-92C1-263FFE0F44A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8709609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7" name="Title 1"/>
          <p:cNvSpPr txBox="1">
            <a:spLocks/>
          </p:cNvSpPr>
          <p:nvPr/>
        </p:nvSpPr>
        <p:spPr>
          <a:xfrm>
            <a:off x="685800" y="381000"/>
            <a:ext cx="7543800" cy="914400"/>
          </a:xfrm>
          <a:prstGeom prst="rect">
            <a:avLst/>
          </a:prstGeo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lvl1pPr algn="ctr">
              <a:spcBef>
                <a:spcPct val="0"/>
              </a:spcBef>
              <a:buNone/>
              <a:defRPr kumimoji="0" sz="3200" b="0">
                <a:ln>
                  <a:noFill/>
                </a:ln>
                <a:effectLst/>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tr-TR" dirty="0"/>
              <a:t>Next Lecture</a:t>
            </a:r>
            <a:endParaRPr lang="en-US" dirty="0"/>
          </a:p>
        </p:txBody>
      </p:sp>
      <p:sp>
        <p:nvSpPr>
          <p:cNvPr id="12" name="AutoShape 4"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8" name="Content Placeholder 2"/>
          <p:cNvSpPr>
            <a:spLocks noGrp="1"/>
          </p:cNvSpPr>
          <p:nvPr>
            <p:ph idx="1"/>
          </p:nvPr>
        </p:nvSpPr>
        <p:spPr>
          <a:xfrm>
            <a:off x="155576" y="2438400"/>
            <a:ext cx="8759824" cy="914400"/>
          </a:xfrm>
        </p:spPr>
        <p:txBody>
          <a:bodyPr anchor="t" anchorCtr="0">
            <a:normAutofit/>
          </a:bodyPr>
          <a:lstStyle/>
          <a:p>
            <a:pPr marL="0" indent="0" algn="ctr">
              <a:spcBef>
                <a:spcPts val="0"/>
              </a:spcBef>
              <a:spcAft>
                <a:spcPts val="600"/>
              </a:spcAft>
              <a:buNone/>
            </a:pPr>
            <a:r>
              <a:rPr lang="tr-TR" sz="3000" dirty="0">
                <a:solidFill>
                  <a:schemeClr val="dk1"/>
                </a:solidFill>
                <a:latin typeface="Times New Roman"/>
                <a:ea typeface="Times New Roman" panose="02020603050405020304" pitchFamily="18" charset="0"/>
              </a:rPr>
              <a:t>Designimg Databases</a:t>
            </a:r>
            <a:endParaRPr lang="tr-TR" sz="30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tr-TR" sz="30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en-US" sz="3000" dirty="0">
              <a:effectLst/>
              <a:latin typeface="Times New Roman" panose="02020603050405020304" pitchFamily="18" charset="0"/>
              <a:cs typeface="Times New Roman" panose="02020603050405020304" pitchFamily="18" charset="0"/>
            </a:endParaRPr>
          </a:p>
          <a:p>
            <a:pPr>
              <a:spcAft>
                <a:spcPts val="600"/>
              </a:spcAft>
            </a:pPr>
            <a:endParaRPr lang="en-US" sz="3000" dirty="0">
              <a:effectLst/>
              <a:latin typeface="Times New Roman" panose="02020603050405020304" pitchFamily="18" charset="0"/>
              <a:cs typeface="Times New Roman" panose="02020603050405020304" pitchFamily="18" charset="0"/>
            </a:endParaRPr>
          </a:p>
          <a:p>
            <a:pPr>
              <a:spcAft>
                <a:spcPts val="600"/>
              </a:spcAft>
            </a:pPr>
            <a:endParaRPr lang="en-US" sz="3000" dirty="0">
              <a:effectLst/>
              <a:latin typeface="Times New Roman" panose="02020603050405020304" pitchFamily="18" charset="0"/>
              <a:cs typeface="Times New Roman" panose="02020603050405020304" pitchFamily="18" charset="0"/>
            </a:endParaRPr>
          </a:p>
          <a:p>
            <a:pPr>
              <a:spcAft>
                <a:spcPts val="600"/>
              </a:spcAft>
            </a:pPr>
            <a:endParaRPr lang="en-US" sz="3000" dirty="0">
              <a:effectLst/>
              <a:latin typeface="Times New Roman" panose="02020603050405020304" pitchFamily="18" charset="0"/>
              <a:cs typeface="Times New Roman" panose="02020603050405020304" pitchFamily="18" charset="0"/>
            </a:endParaRPr>
          </a:p>
        </p:txBody>
      </p:sp>
      <p:sp>
        <p:nvSpPr>
          <p:cNvPr id="3" name="Foliennummernplatzhalter 2"/>
          <p:cNvSpPr>
            <a:spLocks noGrp="1"/>
          </p:cNvSpPr>
          <p:nvPr>
            <p:ph type="sldNum" sz="quarter" idx="12"/>
          </p:nvPr>
        </p:nvSpPr>
        <p:spPr/>
        <p:txBody>
          <a:bodyPr/>
          <a:lstStyle/>
          <a:p>
            <a:fld id="{B6F15528-21DE-4FAA-801E-634DDDAF4B2B}" type="slidenum">
              <a:rPr lang="en-US" smtClean="0"/>
              <a:pPr/>
              <a:t>58</a:t>
            </a:fld>
            <a:endParaRPr lang="en-US" dirty="0"/>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ußzeilenplatzhalter 1">
            <a:extLst>
              <a:ext uri="{FF2B5EF4-FFF2-40B4-BE49-F238E27FC236}">
                <a16:creationId xmlns:a16="http://schemas.microsoft.com/office/drawing/2014/main" id="{6B5513F7-60E6-4B62-98F5-0BC648405182}"/>
              </a:ext>
            </a:extLst>
          </p:cNvPr>
          <p:cNvSpPr>
            <a:spLocks noGrp="1"/>
          </p:cNvSpPr>
          <p:nvPr>
            <p:ph type="ftr" sz="quarter" idx="11"/>
          </p:nvPr>
        </p:nvSpPr>
        <p:spPr/>
        <p:txBody>
          <a:bodyPr/>
          <a:lstStyle/>
          <a:p>
            <a:r>
              <a:rPr lang="en-US"/>
              <a:t>Lecture #7 Structuring Systems Data Requirements</a:t>
            </a:r>
            <a:endParaRPr lang="en-US" dirty="0"/>
          </a:p>
        </p:txBody>
      </p:sp>
    </p:spTree>
    <p:extLst>
      <p:ext uri="{BB962C8B-B14F-4D97-AF65-F5344CB8AC3E}">
        <p14:creationId xmlns:p14="http://schemas.microsoft.com/office/powerpoint/2010/main" val="96862921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References</a:t>
            </a:r>
            <a:endParaRPr lang="en-US" dirty="0"/>
          </a:p>
        </p:txBody>
      </p:sp>
      <p:sp>
        <p:nvSpPr>
          <p:cNvPr id="3" name="Content Placeholder 2"/>
          <p:cNvSpPr>
            <a:spLocks noGrp="1"/>
          </p:cNvSpPr>
          <p:nvPr>
            <p:ph idx="1"/>
          </p:nvPr>
        </p:nvSpPr>
        <p:spPr/>
        <p:txBody>
          <a:bodyPr/>
          <a:lstStyle/>
          <a:p>
            <a:pPr>
              <a:spcAft>
                <a:spcPts val="0"/>
              </a:spcAft>
            </a:pPr>
            <a:endParaRPr lang="tr-TR" sz="2800" dirty="0"/>
          </a:p>
          <a:p>
            <a:pPr>
              <a:spcAft>
                <a:spcPts val="0"/>
              </a:spcAft>
            </a:pPr>
            <a:r>
              <a:rPr lang="en-US" sz="2800" dirty="0"/>
              <a:t>Joseph S. </a:t>
            </a:r>
            <a:r>
              <a:rPr lang="en-US" sz="2800" dirty="0" err="1"/>
              <a:t>Valacich</a:t>
            </a:r>
            <a:r>
              <a:rPr lang="en-US" sz="2800" dirty="0"/>
              <a:t>, Joey F. George, Modern Systems Analysis and Design, 8th Global Edition, Pearson, 2016</a:t>
            </a:r>
          </a:p>
          <a:p>
            <a:pPr>
              <a:spcAft>
                <a:spcPts val="0"/>
              </a:spcAft>
            </a:pPr>
            <a:endParaRPr lang="en-US" sz="2800" dirty="0"/>
          </a:p>
        </p:txBody>
      </p:sp>
      <p:sp>
        <p:nvSpPr>
          <p:cNvPr id="5" name="Foliennummernplatzhalter 4"/>
          <p:cNvSpPr>
            <a:spLocks noGrp="1"/>
          </p:cNvSpPr>
          <p:nvPr>
            <p:ph type="sldNum" sz="quarter" idx="12"/>
          </p:nvPr>
        </p:nvSpPr>
        <p:spPr/>
        <p:txBody>
          <a:bodyPr/>
          <a:lstStyle/>
          <a:p>
            <a:fld id="{B6F15528-21DE-4FAA-801E-634DDDAF4B2B}" type="slidenum">
              <a:rPr lang="en-US" smtClean="0"/>
              <a:pPr/>
              <a:t>59</a:t>
            </a:fld>
            <a:endParaRPr lang="en-US"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ußzeilenplatzhalter 3">
            <a:extLst>
              <a:ext uri="{FF2B5EF4-FFF2-40B4-BE49-F238E27FC236}">
                <a16:creationId xmlns:a16="http://schemas.microsoft.com/office/drawing/2014/main" id="{C5863609-F4F9-4419-AFE2-0F600F3718EF}"/>
              </a:ext>
            </a:extLst>
          </p:cNvPr>
          <p:cNvSpPr>
            <a:spLocks noGrp="1"/>
          </p:cNvSpPr>
          <p:nvPr>
            <p:ph type="ftr" sz="quarter" idx="11"/>
          </p:nvPr>
        </p:nvSpPr>
        <p:spPr/>
        <p:txBody>
          <a:bodyPr/>
          <a:lstStyle/>
          <a:p>
            <a:r>
              <a:rPr lang="en-US"/>
              <a:t>Lecture #7 Structuring Systems Data Requirements</a:t>
            </a:r>
            <a:endParaRPr lang="en-US" dirty="0"/>
          </a:p>
        </p:txBody>
      </p:sp>
    </p:spTree>
    <p:extLst>
      <p:ext uri="{BB962C8B-B14F-4D97-AF65-F5344CB8AC3E}">
        <p14:creationId xmlns:p14="http://schemas.microsoft.com/office/powerpoint/2010/main" val="37722731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0</TotalTime>
  <Words>5409</Words>
  <Application>Microsoft Office PowerPoint</Application>
  <PresentationFormat>Bildschirmpräsentation (4:3)</PresentationFormat>
  <Paragraphs>549</Paragraphs>
  <Slides>59</Slides>
  <Notes>57</Notes>
  <HiddenSlides>0</HiddenSlides>
  <MMClips>0</MMClips>
  <ScaleCrop>false</ScaleCrop>
  <HeadingPairs>
    <vt:vector size="6" baseType="variant">
      <vt:variant>
        <vt:lpstr>Verwendete Schriftarten</vt:lpstr>
      </vt:variant>
      <vt:variant>
        <vt:i4>9</vt:i4>
      </vt:variant>
      <vt:variant>
        <vt:lpstr>Design</vt:lpstr>
      </vt:variant>
      <vt:variant>
        <vt:i4>1</vt:i4>
      </vt:variant>
      <vt:variant>
        <vt:lpstr>Folientitel</vt:lpstr>
      </vt:variant>
      <vt:variant>
        <vt:i4>59</vt:i4>
      </vt:variant>
    </vt:vector>
  </HeadingPairs>
  <TitlesOfParts>
    <vt:vector size="69" baseType="lpstr">
      <vt:lpstr>Arial</vt:lpstr>
      <vt:lpstr>Calibri</vt:lpstr>
      <vt:lpstr>Constantia</vt:lpstr>
      <vt:lpstr>FuturaLTPro-Bold</vt:lpstr>
      <vt:lpstr>FuturaLTPro-Book</vt:lpstr>
      <vt:lpstr>Tahoma</vt:lpstr>
      <vt:lpstr>Times New Roman</vt:lpstr>
      <vt:lpstr>Wingdings</vt:lpstr>
      <vt:lpstr>Wingdings 2</vt:lpstr>
      <vt:lpstr>Flow</vt:lpstr>
      <vt:lpstr>PowerPoint-Präsentation</vt:lpstr>
      <vt:lpstr>Learning Objectives</vt:lpstr>
      <vt:lpstr>Learning Objectives (Cont.)</vt:lpstr>
      <vt:lpstr>Conceptual Data Modeling</vt:lpstr>
      <vt:lpstr>Conceptual Data Modeling (Cont.)</vt:lpstr>
      <vt:lpstr>The Conceptual Data Modeling Process</vt:lpstr>
      <vt:lpstr>Conceptual Data Modeling (Cont.)</vt:lpstr>
      <vt:lpstr>Deliverables and Outcome</vt:lpstr>
      <vt:lpstr>PowerPoint-Präsentation</vt:lpstr>
      <vt:lpstr>Gathering Information for Conceptual Data Modeling</vt:lpstr>
      <vt:lpstr>Gathering Information for Conceptual Data Modeling (Cont.)</vt:lpstr>
      <vt:lpstr>Gathering Information for Conceptual Data Modeling (Cont.)</vt:lpstr>
      <vt:lpstr>Gathering Information for Conceptual Data Modeling (Cont.)</vt:lpstr>
      <vt:lpstr>Introduction to Entity-Relationship (E-R) Modeling</vt:lpstr>
      <vt:lpstr>Introduction to E-R Modeling (Cont.)</vt:lpstr>
      <vt:lpstr>Introduction to E-R Modeling (Cont.)</vt:lpstr>
      <vt:lpstr>PowerPoint-Präsentation</vt:lpstr>
      <vt:lpstr>Naming and Defining Entity Types</vt:lpstr>
      <vt:lpstr>Naming and Defining Entity Types (Cont.)</vt:lpstr>
      <vt:lpstr>Naming and Defining Entity Types (Cont.)</vt:lpstr>
      <vt:lpstr>Attributes</vt:lpstr>
      <vt:lpstr>Naming and Defining Attributes</vt:lpstr>
      <vt:lpstr>Naming and Defining Attributes (Cont.)</vt:lpstr>
      <vt:lpstr>Naming and Defining Attributes (Cont.)</vt:lpstr>
      <vt:lpstr>Candidate Keys and Identifiers</vt:lpstr>
      <vt:lpstr>Candidate Keys and Identifiers (Cont.)</vt:lpstr>
      <vt:lpstr>Other Attribute Types</vt:lpstr>
      <vt:lpstr>PowerPoint-Präsentation</vt:lpstr>
      <vt:lpstr>Other Attribute Types (Cont.)</vt:lpstr>
      <vt:lpstr>Relationships</vt:lpstr>
      <vt:lpstr>PowerPoint-Präsentation</vt:lpstr>
      <vt:lpstr>Conceptual Data Modeling and the E-R Model</vt:lpstr>
      <vt:lpstr>Cardinalities in Relationships</vt:lpstr>
      <vt:lpstr>PowerPoint-Präsentation</vt:lpstr>
      <vt:lpstr>Cardinalities in Relationships (Cont.)</vt:lpstr>
      <vt:lpstr>PowerPoint-Präsentation</vt:lpstr>
      <vt:lpstr>Naming and Defining Relationships</vt:lpstr>
      <vt:lpstr>Naming and Defining Relationships (Cont.)</vt:lpstr>
      <vt:lpstr>Associative Entities</vt:lpstr>
      <vt:lpstr>PowerPoint-Präsentation</vt:lpstr>
      <vt:lpstr>Summary of Conceptual Data Modeling with E-R Diagrams</vt:lpstr>
      <vt:lpstr>Representing Supertypes and Subtypes</vt:lpstr>
      <vt:lpstr>PowerPoint-Präsentation</vt:lpstr>
      <vt:lpstr>Representing Supertypes and Subtypes (Cont.)</vt:lpstr>
      <vt:lpstr>Representing Supertypes and Subtypes (Cont.)</vt:lpstr>
      <vt:lpstr>PowerPoint-Präsentation</vt:lpstr>
      <vt:lpstr>Business Rules</vt:lpstr>
      <vt:lpstr>Business Rules (Cont.)</vt:lpstr>
      <vt:lpstr>Domains</vt:lpstr>
      <vt:lpstr>Triggering Operations</vt:lpstr>
      <vt:lpstr>Triggering Operations (Cont.)</vt:lpstr>
      <vt:lpstr>Role of Packaged Conceptual Data Models – Database Patterns</vt:lpstr>
      <vt:lpstr>Role of Packaged Conceptual Data Models – Database Patterns (Cont.)</vt:lpstr>
      <vt:lpstr>Benefits of Database Patterns and Packaged Data Models</vt:lpstr>
      <vt:lpstr>Electronic Commerce Application: Conceptual Data Modeling</vt:lpstr>
      <vt:lpstr>Summary</vt:lpstr>
      <vt:lpstr>Summary (Cont.)</vt:lpstr>
      <vt:lpstr>PowerPoint-Präsentation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Mohmaed</dc:creator>
  <cp:lastModifiedBy>Samsun</cp:lastModifiedBy>
  <cp:revision>540</cp:revision>
  <dcterms:created xsi:type="dcterms:W3CDTF">2006-08-16T00:00:00Z</dcterms:created>
  <dcterms:modified xsi:type="dcterms:W3CDTF">2019-05-04T14:07:41Z</dcterms:modified>
</cp:coreProperties>
</file>