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47"/>
  </p:notesMasterIdLst>
  <p:handoutMasterIdLst>
    <p:handoutMasterId r:id="rId48"/>
  </p:handoutMasterIdLst>
  <p:sldIdLst>
    <p:sldId id="314" r:id="rId2"/>
    <p:sldId id="362" r:id="rId3"/>
    <p:sldId id="393" r:id="rId4"/>
    <p:sldId id="394" r:id="rId5"/>
    <p:sldId id="395" r:id="rId6"/>
    <p:sldId id="396" r:id="rId7"/>
    <p:sldId id="397" r:id="rId8"/>
    <p:sldId id="398" r:id="rId9"/>
    <p:sldId id="399" r:id="rId10"/>
    <p:sldId id="400" r:id="rId11"/>
    <p:sldId id="401" r:id="rId12"/>
    <p:sldId id="402" r:id="rId13"/>
    <p:sldId id="403" r:id="rId14"/>
    <p:sldId id="404" r:id="rId15"/>
    <p:sldId id="405" r:id="rId16"/>
    <p:sldId id="406" r:id="rId17"/>
    <p:sldId id="407" r:id="rId18"/>
    <p:sldId id="408" r:id="rId19"/>
    <p:sldId id="409" r:id="rId20"/>
    <p:sldId id="410" r:id="rId21"/>
    <p:sldId id="411" r:id="rId22"/>
    <p:sldId id="412" r:id="rId23"/>
    <p:sldId id="413" r:id="rId24"/>
    <p:sldId id="414" r:id="rId25"/>
    <p:sldId id="415" r:id="rId26"/>
    <p:sldId id="416" r:id="rId27"/>
    <p:sldId id="417" r:id="rId28"/>
    <p:sldId id="418" r:id="rId29"/>
    <p:sldId id="419" r:id="rId30"/>
    <p:sldId id="420" r:id="rId31"/>
    <p:sldId id="421" r:id="rId32"/>
    <p:sldId id="422" r:id="rId33"/>
    <p:sldId id="423" r:id="rId34"/>
    <p:sldId id="424" r:id="rId35"/>
    <p:sldId id="425" r:id="rId36"/>
    <p:sldId id="426" r:id="rId37"/>
    <p:sldId id="427" r:id="rId38"/>
    <p:sldId id="428" r:id="rId39"/>
    <p:sldId id="429" r:id="rId40"/>
    <p:sldId id="430" r:id="rId41"/>
    <p:sldId id="431" r:id="rId42"/>
    <p:sldId id="432" r:id="rId43"/>
    <p:sldId id="391" r:id="rId44"/>
    <p:sldId id="440" r:id="rId45"/>
    <p:sldId id="441" r:id="rId4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pos="2880">
          <p15:clr>
            <a:srgbClr val="A4A3A4"/>
          </p15:clr>
        </p15:guide>
        <p15:guide id="5" pos="54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6699FF"/>
    <a:srgbClr val="003399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90468" autoAdjust="0"/>
  </p:normalViewPr>
  <p:slideViewPr>
    <p:cSldViewPr>
      <p:cViewPr varScale="1">
        <p:scale>
          <a:sx n="104" d="100"/>
          <a:sy n="104" d="100"/>
        </p:scale>
        <p:origin x="1824" y="96"/>
      </p:cViewPr>
      <p:guideLst>
        <p:guide orient="horz" pos="2160"/>
        <p:guide orient="horz" pos="3984"/>
        <p:guide orient="horz" pos="1008"/>
        <p:guide pos="2880"/>
        <p:guide pos="54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34F67C4-4239-4EF9-B665-72757BEA99F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71F5C2B-C1CC-416E-A7A3-A075741EBED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5D376787-CF84-46C4-B8F8-0D08DC9972A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560CC006-EC2E-4A92-91D7-A4DFA4094D2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24CD7A-5348-4BC8-8BB8-E65BE8E2A0FF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CD5CC82-9361-4E71-86AB-01F64D842DF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08BF748-5F3F-4922-AD1D-CB0A7DA1A1B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680B07CD-8517-4EEA-B5C2-1680404E56D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5A1FFF31-C164-4367-AB1C-675D27DAA88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D4E2EEC0-2894-40CC-99ED-EE75354869E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40CD81FD-EFB0-4B64-BEA6-C0E7E56A23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FBDCC7-6094-4C53-8EEC-9AB568B9A2F2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E767A171-2D08-4E15-9EDE-9364696293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FF09EDD-058E-4011-93FE-D369F93225C6}" type="slidenum">
              <a:rPr lang="en-US" altLang="de-DE"/>
              <a:pPr eaLnBrk="1" hangingPunct="1"/>
              <a:t>1</a:t>
            </a:fld>
            <a:endParaRPr lang="en-US" altLang="de-DE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861EF023-5721-4CD3-A4D0-01296DCE0F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262600EA-D220-47C2-A197-41457900C7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6380A03F-8D49-400C-9B07-CD16BD1EBD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2AF1C01-B2CA-469F-9B2C-C8555189B0FE}" type="slidenum">
              <a:rPr lang="en-US" altLang="de-DE"/>
              <a:pPr eaLnBrk="1" hangingPunct="1">
                <a:spcBef>
                  <a:spcPct val="0"/>
                </a:spcBef>
              </a:pPr>
              <a:t>2</a:t>
            </a:fld>
            <a:endParaRPr lang="en-US" altLang="de-DE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C36D1323-262D-4B7E-8FA8-B579FFDC07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3FC6BC08-1380-468C-94C0-AB08825044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CE2A8F36-0EE8-4045-9CD9-C0F255DBAF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446D623-9D01-49ED-8AEA-76C90BBA095D}" type="slidenum">
              <a:rPr lang="en-US" altLang="de-DE"/>
              <a:pPr eaLnBrk="1" hangingPunct="1">
                <a:spcBef>
                  <a:spcPct val="0"/>
                </a:spcBef>
              </a:pPr>
              <a:t>3</a:t>
            </a:fld>
            <a:endParaRPr lang="en-US" altLang="de-DE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7AEFE1DF-B6B3-40A4-8800-9FFD243D88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5BBB44F0-9664-4638-B721-F1CBFF0BF2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F6252056-509E-45D1-AC16-75AB20B2D8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54C96E0-E0A0-4CE4-8620-A035E5A68DD3}" type="slidenum">
              <a:rPr lang="en-US" altLang="de-DE"/>
              <a:pPr eaLnBrk="1" hangingPunct="1">
                <a:spcBef>
                  <a:spcPct val="0"/>
                </a:spcBef>
              </a:pPr>
              <a:t>4</a:t>
            </a:fld>
            <a:endParaRPr lang="en-US" altLang="de-DE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53C06900-572E-4BBF-89E7-3D8598F1A1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BA864930-C029-4ADB-A17A-3F864EF214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CD4F40DE-D880-4899-BAAC-CBE32DC6F3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0106662-B903-409A-B798-637587CFAFD7}" type="slidenum">
              <a:rPr lang="en-US" altLang="de-DE"/>
              <a:pPr eaLnBrk="1" hangingPunct="1">
                <a:spcBef>
                  <a:spcPct val="0"/>
                </a:spcBef>
              </a:pPr>
              <a:t>5</a:t>
            </a:fld>
            <a:endParaRPr lang="en-US" altLang="de-DE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A44A82EC-CF0C-47E4-9FFD-05DEBF50DE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E0B64E23-A648-4C0E-8770-3EA8ECA52C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4CECC0A8-3BE9-44D4-BF39-CB9F3E68F6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4D11D0A-C9C4-4568-A9F2-D610F29E1198}" type="slidenum">
              <a:rPr lang="en-US" altLang="de-DE"/>
              <a:pPr eaLnBrk="1" hangingPunct="1">
                <a:spcBef>
                  <a:spcPct val="0"/>
                </a:spcBef>
              </a:pPr>
              <a:t>6</a:t>
            </a:fld>
            <a:endParaRPr lang="en-US" altLang="de-DE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EAAC6F26-5CC1-4404-8BFB-24B2484498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E1AC53FA-49E8-4454-BF31-526FCFFCAC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1D0B8C1D-BE9D-4AB2-89FE-3829C73A41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7F9CE17-FD15-4DB6-B20C-F676D0B1C660}" type="slidenum">
              <a:rPr lang="en-US" altLang="de-DE"/>
              <a:pPr eaLnBrk="1" hangingPunct="1">
                <a:spcBef>
                  <a:spcPct val="0"/>
                </a:spcBef>
              </a:pPr>
              <a:t>7</a:t>
            </a:fld>
            <a:endParaRPr lang="en-US" altLang="de-DE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42360F05-6427-41E3-8832-4973E5B600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E891D46F-7A2B-4590-9D8F-1E409F0AAC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BFEB4198-F4E0-4C1A-A625-D21CCFBBF3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78CD2D6-ACFD-4970-A8A4-445055F493A9}" type="slidenum">
              <a:rPr lang="en-US" altLang="de-DE"/>
              <a:pPr eaLnBrk="1" hangingPunct="1">
                <a:spcBef>
                  <a:spcPct val="0"/>
                </a:spcBef>
              </a:pPr>
              <a:t>8</a:t>
            </a:fld>
            <a:endParaRPr lang="en-US" altLang="de-DE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6DB17E1F-ACC7-42DE-B9EB-BAF1DE55A3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7265D396-EF25-4DE7-99DB-E0F3C07E79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C7E10ABD-C339-4F0A-A66A-28F9B71851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BBB14BC-9729-4031-AE23-2316796C1568}" type="slidenum">
              <a:rPr lang="en-US" altLang="de-DE"/>
              <a:pPr eaLnBrk="1" hangingPunct="1">
                <a:spcBef>
                  <a:spcPct val="0"/>
                </a:spcBef>
              </a:pPr>
              <a:t>9</a:t>
            </a:fld>
            <a:endParaRPr lang="en-US" altLang="de-DE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5C8ED0C6-172D-4744-8F20-6804EF4B44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C8BCB75D-9824-492F-B242-3EE7DFB27F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8EF734BD-CA1F-4CA5-B59F-753839C70C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A10F251-72A4-4FE6-B8A0-94CDF7761EC5}" type="slidenum">
              <a:rPr lang="en-US" altLang="de-DE"/>
              <a:pPr eaLnBrk="1" hangingPunct="1">
                <a:spcBef>
                  <a:spcPct val="0"/>
                </a:spcBef>
              </a:pPr>
              <a:t>10</a:t>
            </a:fld>
            <a:endParaRPr lang="en-US" altLang="de-DE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7EBAD004-7A07-4798-A8A0-11202AAB01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B84F5472-0D61-4323-9762-9D325B4212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80250747-7DCD-40AC-A697-A4E82827C8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54BB33B-3BBC-496A-A66C-351AE09BECFB}" type="slidenum">
              <a:rPr lang="en-US" altLang="de-DE"/>
              <a:pPr eaLnBrk="1" hangingPunct="1">
                <a:spcBef>
                  <a:spcPct val="0"/>
                </a:spcBef>
              </a:pPr>
              <a:t>11</a:t>
            </a:fld>
            <a:endParaRPr lang="en-US" altLang="de-DE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C9D4080D-F806-4257-878E-A8FB35BE42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8EF4F4E8-1231-4CA0-9E56-80BE1634A6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A66515F0-4D17-449B-B13C-541981A514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0D8EDF1-4C8E-43AA-A8DF-31D40E859DA3}" type="slidenum">
              <a:rPr lang="en-US" altLang="de-DE"/>
              <a:pPr eaLnBrk="1" hangingPunct="1">
                <a:spcBef>
                  <a:spcPct val="0"/>
                </a:spcBef>
              </a:pPr>
              <a:t>12</a:t>
            </a:fld>
            <a:endParaRPr lang="en-US" altLang="de-DE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04847D92-BB16-4EF3-9C9F-775BAD8B39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14CD141D-A540-4FBE-AD6A-9484012678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61B877AD-9DB8-4963-9CE2-A487E752B5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D76CC40-060C-46A6-A08C-0BE5D3368544}" type="slidenum">
              <a:rPr lang="en-US" altLang="de-DE"/>
              <a:pPr eaLnBrk="1" hangingPunct="1">
                <a:spcBef>
                  <a:spcPct val="0"/>
                </a:spcBef>
              </a:pPr>
              <a:t>13</a:t>
            </a:fld>
            <a:endParaRPr lang="en-US" altLang="de-DE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09ABDEC0-D751-4449-B8CE-D8A6015D0F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20A1005E-A080-4B0B-BEF8-A59283BF2E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C68671B6-35BB-48D1-B9FA-A5F60B1702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C079D4D-225F-4AA9-BE38-9BC2C7E9BAA3}" type="slidenum">
              <a:rPr lang="en-US" altLang="de-DE"/>
              <a:pPr eaLnBrk="1" hangingPunct="1">
                <a:spcBef>
                  <a:spcPct val="0"/>
                </a:spcBef>
              </a:pPr>
              <a:t>14</a:t>
            </a:fld>
            <a:endParaRPr lang="en-US" altLang="de-DE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60D6F81D-8803-4315-8A2B-C644293A59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860C84AB-1D86-49D0-97F5-DB1CF74397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BD6D1906-EF67-4E3D-8540-78D5FDC556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5A48932-B15F-4EE7-8677-466B9FDB0071}" type="slidenum">
              <a:rPr lang="en-US" altLang="de-DE"/>
              <a:pPr eaLnBrk="1" hangingPunct="1">
                <a:spcBef>
                  <a:spcPct val="0"/>
                </a:spcBef>
              </a:pPr>
              <a:t>15</a:t>
            </a:fld>
            <a:endParaRPr lang="en-US" altLang="de-DE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FA79C392-2CAA-4C66-B2E4-71012E468D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091A4883-4132-4C22-948A-3B0C6C1418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FD6E3EBD-3582-404C-81D0-8A87E6E303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1A2BF62-893B-40FA-A7E2-FA4443092B26}" type="slidenum">
              <a:rPr lang="en-US" altLang="de-DE"/>
              <a:pPr eaLnBrk="1" hangingPunct="1">
                <a:spcBef>
                  <a:spcPct val="0"/>
                </a:spcBef>
              </a:pPr>
              <a:t>16</a:t>
            </a:fld>
            <a:endParaRPr lang="en-US" altLang="de-DE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6B476C78-C308-4DCB-B04F-DEAE86DCD5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EBE6786F-45D8-4A1A-83E5-4FEF8E7500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99902219-F936-45B3-BC40-57679BA52D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18A617B-535C-4DD9-8A82-3E2EB2B427B0}" type="slidenum">
              <a:rPr lang="en-US" altLang="de-DE"/>
              <a:pPr eaLnBrk="1" hangingPunct="1">
                <a:spcBef>
                  <a:spcPct val="0"/>
                </a:spcBef>
              </a:pPr>
              <a:t>17</a:t>
            </a:fld>
            <a:endParaRPr lang="en-US" altLang="de-DE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FDA6EE2B-547D-483B-80A0-95C08FB851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20B7AE4C-74D6-459E-A9EE-A4543E1228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50A51D74-98DF-46EC-B893-6B80027EBE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9541C06-2BC3-4584-B320-9E1303802657}" type="slidenum">
              <a:rPr lang="en-US" altLang="de-DE"/>
              <a:pPr eaLnBrk="1" hangingPunct="1">
                <a:spcBef>
                  <a:spcPct val="0"/>
                </a:spcBef>
              </a:pPr>
              <a:t>18</a:t>
            </a:fld>
            <a:endParaRPr lang="en-US" altLang="de-DE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F7D5A652-67D7-46F2-91E1-C13CE880DD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D2866A6E-CBF3-46F0-9BD1-5C59A3C7A6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91024F66-4BFD-46F1-A72F-FF61250905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12785F4-37B2-4176-96E7-AEBCAEBD6240}" type="slidenum">
              <a:rPr lang="en-US" altLang="de-DE"/>
              <a:pPr eaLnBrk="1" hangingPunct="1">
                <a:spcBef>
                  <a:spcPct val="0"/>
                </a:spcBef>
              </a:pPr>
              <a:t>19</a:t>
            </a:fld>
            <a:endParaRPr lang="en-US" altLang="de-DE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FF700A24-D71A-4525-8079-34FAF7C204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76BFDBAC-9A98-4B05-8B74-97F843A90F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17DBBE39-833C-457E-9461-DAF8944EF9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D3C39F6-A66F-4E12-8167-76834F911927}" type="slidenum">
              <a:rPr lang="en-US" altLang="de-DE"/>
              <a:pPr eaLnBrk="1" hangingPunct="1">
                <a:spcBef>
                  <a:spcPct val="0"/>
                </a:spcBef>
              </a:pPr>
              <a:t>20</a:t>
            </a:fld>
            <a:endParaRPr lang="en-US" altLang="de-DE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22D745ED-9110-4E2C-BB03-3896CA841F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EB56B627-4C65-402E-8FD5-4050851857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63BF037D-2A95-4422-A4B0-7B96D74BC6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291774C-571D-4870-A271-1F5A1EC86D30}" type="slidenum">
              <a:rPr lang="en-US" altLang="de-DE"/>
              <a:pPr eaLnBrk="1" hangingPunct="1">
                <a:spcBef>
                  <a:spcPct val="0"/>
                </a:spcBef>
              </a:pPr>
              <a:t>21</a:t>
            </a:fld>
            <a:endParaRPr lang="en-US" altLang="de-DE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5E49E7AE-6FCC-47E5-8F60-61DE163AE4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F3941F92-EB73-4AE4-A406-D554F0027B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583F2DCC-3FE7-468C-B2A5-13C4A61205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87E215A-FE45-4D3E-9C46-808475CBAC4E}" type="slidenum">
              <a:rPr lang="en-US" altLang="de-DE"/>
              <a:pPr eaLnBrk="1" hangingPunct="1">
                <a:spcBef>
                  <a:spcPct val="0"/>
                </a:spcBef>
              </a:pPr>
              <a:t>22</a:t>
            </a:fld>
            <a:endParaRPr lang="en-US" altLang="de-DE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0C3B7280-3D6B-4E0C-B4BA-921694223D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C36429F8-8CB7-41D4-837E-460A892CBF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16A48A48-13D1-4EF9-BDBD-6C1FE3EC1B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28EE97A-C6F6-49E4-8984-DD6D883B3117}" type="slidenum">
              <a:rPr lang="en-US" altLang="de-DE"/>
              <a:pPr eaLnBrk="1" hangingPunct="1">
                <a:spcBef>
                  <a:spcPct val="0"/>
                </a:spcBef>
              </a:pPr>
              <a:t>23</a:t>
            </a:fld>
            <a:endParaRPr lang="en-US" altLang="de-DE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A0F00F7D-F4E8-41D2-8B41-DDE542B79B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6DA4F2AE-F627-414A-9F5C-15FE6B41C5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D31E0699-7362-4549-B4E8-D4AE165563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E3868C9-7535-42B6-92C7-7413501C246D}" type="slidenum">
              <a:rPr lang="en-US" altLang="de-DE"/>
              <a:pPr eaLnBrk="1" hangingPunct="1">
                <a:spcBef>
                  <a:spcPct val="0"/>
                </a:spcBef>
              </a:pPr>
              <a:t>24</a:t>
            </a:fld>
            <a:endParaRPr lang="en-US" altLang="de-DE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7C1CC016-6D0A-419B-8D36-9EF3A519A9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69C66090-CB39-4105-9FD2-9E0AB6D968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2C3DA3C6-920D-41BC-BA4A-6DA3EA449C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F03D58A-D240-4781-8127-9BE651026AB7}" type="slidenum">
              <a:rPr lang="en-US" altLang="de-DE"/>
              <a:pPr eaLnBrk="1" hangingPunct="1">
                <a:spcBef>
                  <a:spcPct val="0"/>
                </a:spcBef>
              </a:pPr>
              <a:t>25</a:t>
            </a:fld>
            <a:endParaRPr lang="en-US" altLang="de-DE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7D039E00-3522-465E-A6A4-B404A32A83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03C3557D-E915-4425-802E-C60A0B1C32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A51C7077-1B7B-4C62-9E84-D9371C0639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D59D776-474B-4196-A077-F14E997EBE35}" type="slidenum">
              <a:rPr lang="en-US" altLang="de-DE"/>
              <a:pPr eaLnBrk="1" hangingPunct="1">
                <a:spcBef>
                  <a:spcPct val="0"/>
                </a:spcBef>
              </a:pPr>
              <a:t>26</a:t>
            </a:fld>
            <a:endParaRPr lang="en-US" altLang="de-DE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5923ED3B-6ADC-4B55-919D-B598E39B1C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A7F90E86-DEDF-47EE-A0AC-6CBFB8215F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572606EC-4728-4902-87E2-DE1DC75DE5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D22C012-0630-4AAD-90AA-39335B812B91}" type="slidenum">
              <a:rPr lang="en-US" altLang="de-DE"/>
              <a:pPr eaLnBrk="1" hangingPunct="1">
                <a:spcBef>
                  <a:spcPct val="0"/>
                </a:spcBef>
              </a:pPr>
              <a:t>27</a:t>
            </a:fld>
            <a:endParaRPr lang="en-US" altLang="de-DE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6F8A2DB5-4980-42FC-B2A4-1384C7D635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22F75396-D752-4859-A425-4C5AC795D6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2A8F3C99-B856-4DB8-9E1A-984041177C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541F041-C46C-452A-8ABB-1863394CE5E0}" type="slidenum">
              <a:rPr lang="en-US" altLang="de-DE"/>
              <a:pPr eaLnBrk="1" hangingPunct="1">
                <a:spcBef>
                  <a:spcPct val="0"/>
                </a:spcBef>
              </a:pPr>
              <a:t>28</a:t>
            </a:fld>
            <a:endParaRPr lang="en-US" altLang="de-DE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35E21EBE-1B8A-44D1-AFE7-A3A4F343C9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C4B773C1-0033-429F-A847-B9B7E247A9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9B553D34-2E32-4608-A884-DF48BDD75D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8921303-1A79-467D-A498-F869EB7303EF}" type="slidenum">
              <a:rPr lang="en-US" altLang="de-DE"/>
              <a:pPr eaLnBrk="1" hangingPunct="1">
                <a:spcBef>
                  <a:spcPct val="0"/>
                </a:spcBef>
              </a:pPr>
              <a:t>29</a:t>
            </a:fld>
            <a:endParaRPr lang="en-US" altLang="de-DE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B7ACA595-EB69-4602-9B48-F196077422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1C4F83C2-FBB5-422D-B2BE-71AC2FEBF7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06CE460C-4B4F-4C44-AFD8-1783B27CF6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569FAD1-FAA9-4D4C-8FE6-73B1658CFA6F}" type="slidenum">
              <a:rPr lang="en-US" altLang="de-DE"/>
              <a:pPr eaLnBrk="1" hangingPunct="1">
                <a:spcBef>
                  <a:spcPct val="0"/>
                </a:spcBef>
              </a:pPr>
              <a:t>30</a:t>
            </a:fld>
            <a:endParaRPr lang="en-US" altLang="de-DE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7CB49208-13A3-450A-BF9E-9E00A129E5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6EB30B25-989F-48D6-A91E-6C2A682B36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8A16C50C-5792-45F8-87AF-A779E84BCD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4CB0684-98F3-4CD3-98BB-5F2D7FEEF88D}" type="slidenum">
              <a:rPr lang="en-US" altLang="de-DE"/>
              <a:pPr eaLnBrk="1" hangingPunct="1">
                <a:spcBef>
                  <a:spcPct val="0"/>
                </a:spcBef>
              </a:pPr>
              <a:t>31</a:t>
            </a:fld>
            <a:endParaRPr lang="en-US" altLang="de-DE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1483AED7-F819-4B29-9E24-66D8F57736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F41BDC9E-CED9-499F-B225-C7B5D4D527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F162A181-270B-4E27-8BE2-B95AEF62B3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DA209F6-4739-475E-B39E-E1224B43C1AB}" type="slidenum">
              <a:rPr lang="en-US" altLang="de-DE"/>
              <a:pPr eaLnBrk="1" hangingPunct="1">
                <a:spcBef>
                  <a:spcPct val="0"/>
                </a:spcBef>
              </a:pPr>
              <a:t>32</a:t>
            </a:fld>
            <a:endParaRPr lang="en-US" altLang="de-DE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F449B026-1451-4DC7-8A51-7AC3D59FD9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B8FD6443-AF47-4A1A-80A1-2B2C909F30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D865DA38-1BC5-4036-B561-3059A90E38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17927B8-94ED-4A04-BB76-6024D62368A7}" type="slidenum">
              <a:rPr lang="en-US" altLang="de-DE"/>
              <a:pPr eaLnBrk="1" hangingPunct="1">
                <a:spcBef>
                  <a:spcPct val="0"/>
                </a:spcBef>
              </a:pPr>
              <a:t>33</a:t>
            </a:fld>
            <a:endParaRPr lang="en-US" altLang="de-DE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4C876E28-9332-4AA4-BA57-A76A3F8222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28B4289F-510D-4DE4-8679-7F0DB5B180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CB98A533-6638-49B2-A999-638C0A69C3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1940370-96B6-4420-87E1-D11CD9DA8488}" type="slidenum">
              <a:rPr lang="en-US" altLang="de-DE"/>
              <a:pPr eaLnBrk="1" hangingPunct="1">
                <a:spcBef>
                  <a:spcPct val="0"/>
                </a:spcBef>
              </a:pPr>
              <a:t>34</a:t>
            </a:fld>
            <a:endParaRPr lang="en-US" altLang="de-DE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6B1E5A9C-ABF3-462E-9362-A9B1CC0725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1465B41E-C716-45E8-882A-044150A9B3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44BE746A-3A74-4AB8-9597-3C18A09BAB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631A636-C648-40AD-8F67-A5104B986C8C}" type="slidenum">
              <a:rPr lang="en-US" altLang="de-DE"/>
              <a:pPr eaLnBrk="1" hangingPunct="1">
                <a:spcBef>
                  <a:spcPct val="0"/>
                </a:spcBef>
              </a:pPr>
              <a:t>35</a:t>
            </a:fld>
            <a:endParaRPr lang="en-US" altLang="de-DE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3D5EC294-04D8-40FD-A2D0-CBB40EA608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DAA3C729-7F0E-46F6-AC76-C6D7B2F811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34172151-744E-497E-8943-57BA5FF7C4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85E3542-52E0-4E06-906D-13366D2D8128}" type="slidenum">
              <a:rPr lang="en-US" altLang="de-DE"/>
              <a:pPr eaLnBrk="1" hangingPunct="1">
                <a:spcBef>
                  <a:spcPct val="0"/>
                </a:spcBef>
              </a:pPr>
              <a:t>36</a:t>
            </a:fld>
            <a:endParaRPr lang="en-US" altLang="de-DE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800F1E3A-2F4C-4BA2-A8FA-C166E8633A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2ADBDBBA-FE9D-42CD-9A0E-4E368A2F84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2B1DCAE1-A08D-4172-AD7E-9612A971FC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A08BADB-F024-408C-9101-DD57B78720D8}" type="slidenum">
              <a:rPr lang="en-US" altLang="de-DE"/>
              <a:pPr eaLnBrk="1" hangingPunct="1">
                <a:spcBef>
                  <a:spcPct val="0"/>
                </a:spcBef>
              </a:pPr>
              <a:t>37</a:t>
            </a:fld>
            <a:endParaRPr lang="en-US" altLang="de-DE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52AEC055-B3D5-4B71-A306-E5698465F6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78E30494-8C45-43DA-8526-A58C000281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31E0E380-373D-434B-B1C2-B5D99F9CF6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378C111-D9B8-43F1-BAAA-F8F365B860CA}" type="slidenum">
              <a:rPr lang="en-US" altLang="de-DE"/>
              <a:pPr eaLnBrk="1" hangingPunct="1">
                <a:spcBef>
                  <a:spcPct val="0"/>
                </a:spcBef>
              </a:pPr>
              <a:t>38</a:t>
            </a:fld>
            <a:endParaRPr lang="en-US" altLang="de-DE"/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562CE261-06EC-47DB-89A6-EF0BBD0D8F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793D3118-E43E-4FA5-B877-6426AF0D67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D159417E-8C6E-417D-AB20-6D5C3BE67B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56C561F-ACDC-40D0-BF4E-7A6034937F08}" type="slidenum">
              <a:rPr lang="en-US" altLang="de-DE"/>
              <a:pPr eaLnBrk="1" hangingPunct="1">
                <a:spcBef>
                  <a:spcPct val="0"/>
                </a:spcBef>
              </a:pPr>
              <a:t>39</a:t>
            </a:fld>
            <a:endParaRPr lang="en-US" altLang="de-DE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2BA2B6F0-C3F3-447E-9FD0-A4970E1CB7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D5B0A7D0-9294-43EF-878B-F7A48E6306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72554BED-C2C5-42C1-ABEF-A3A585213E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2E1867A-09D1-4E2B-8C2E-E7AF666F02B9}" type="slidenum">
              <a:rPr lang="en-US" altLang="de-DE"/>
              <a:pPr eaLnBrk="1" hangingPunct="1">
                <a:spcBef>
                  <a:spcPct val="0"/>
                </a:spcBef>
              </a:pPr>
              <a:t>40</a:t>
            </a:fld>
            <a:endParaRPr lang="en-US" altLang="de-DE"/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AB93577C-245A-4958-BBCB-1A6E0EF9B9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19737521-6C95-41A8-9102-8B8DEAD48E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872E997E-2DF1-45C5-96F0-17AEA305C6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072CEE6-E50F-49FD-84D2-74F2FD758A4D}" type="slidenum">
              <a:rPr lang="en-US" altLang="de-DE"/>
              <a:pPr eaLnBrk="1" hangingPunct="1">
                <a:spcBef>
                  <a:spcPct val="0"/>
                </a:spcBef>
              </a:pPr>
              <a:t>41</a:t>
            </a:fld>
            <a:endParaRPr lang="en-US" altLang="de-DE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A8270E3B-4A5E-4AD1-9195-34A06E672A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434DB712-3CDF-45C2-8F3F-E023E3D00E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B1BE4D4F-4F1E-40EF-B77E-5BA0E79BB1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87BC5A0-5C44-4F99-86E9-1F01ADA1227B}" type="slidenum">
              <a:rPr lang="en-US" altLang="de-DE"/>
              <a:pPr eaLnBrk="1" hangingPunct="1">
                <a:spcBef>
                  <a:spcPct val="0"/>
                </a:spcBef>
              </a:pPr>
              <a:t>42</a:t>
            </a:fld>
            <a:endParaRPr lang="en-US" altLang="de-DE"/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50559539-50F8-4847-A0EE-7E5A7C3D40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B5F34559-82BC-44E5-A2BA-175286D527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3C4AA86C-8795-4005-9FCD-A22E5E8EA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C99E9673-9F13-4DE2-AA5C-142424CAE7E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C04F977-5837-4A59-81E0-CE8747BB8A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5EFC2AB-E49D-497E-9F23-CA1CE36B63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Lecture #7 Drawing and Event Handling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0217D25-B132-44F7-9FDF-91D7144F7C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</a:lstStyle>
          <a:p>
            <a:fld id="{8C076C94-4538-48B6-AB08-2B6600EF5D40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7391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D9778BE-6142-485B-B7DE-132F6020E64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#7 Drawing and Event Handling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CE9F162C-88B9-4B28-AFA5-A93D8C14A6F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510434-17FD-468A-B71B-353D18644847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CD8736F1-C00A-4885-91CF-5C1B10A2812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351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562A8968-94EA-4AEB-B613-5300814421A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#7 Drawing and Event Handling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35D94FC-CC89-40F0-8AE8-0770CB6A50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7F425A-886B-4E15-98D4-47C5CAC741C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9C0B095D-1DFC-4276-8A51-D339FE1D827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57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E49F0B22-7737-4EC4-BD65-F7D6768CD03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#7 Drawing and Event Handling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B26169A0-07A3-43D6-9AF1-9182EC6B418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17A937-6D7F-4A8E-9087-D3DC33F0DDAD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D33A6E79-F440-419A-B034-18DEB82D05E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01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241D646D-4D54-4E4B-B595-3AB1D408275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#7 Drawing and Event Handling</a:t>
            </a: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D1994432-C0D7-4C2D-AFAD-D5099B50FFB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C3408C-E053-476B-B59B-CB3AE6413591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E1D8AD19-E2A7-41E0-AD8E-0A872CADCE4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12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BFF47CCA-E036-4F04-89DC-362CBB43105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#7 Drawing and Event Handling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0ECC5F28-C9CA-45BF-8A6D-F1C9B53F8A7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A57882-A33D-4CFE-AB8E-ECB9A7D1A02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F1BA0210-2F27-4B27-BB86-238129C452E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19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DCB10B20-9281-4CE6-8C78-4373F45A8F5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#7 Drawing and Event Handling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F054DDF2-DF8E-4D86-B91D-3C4C3C28CDE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ACD02C-8AFC-4564-8ABD-B59DD3C0CBB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BBCFD48E-84E9-45DA-A865-96DEF7680DA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5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6617C7DF-26E9-4D34-B328-300954A5A76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#7 Drawing and Event Handling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49047B74-1CE5-421B-BF03-B382D761126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0E8F2D-D8E0-4088-9217-AF3F25BFE67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C4CD84EF-4C22-4085-8C25-FC07C0DE873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9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93D50EAE-A01A-4BA0-B970-B9977F8E358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#7 Drawing and Event Handling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68ED2045-4689-45AA-8CF8-D114246B04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D4B380-F433-4773-A69C-3743B7909F90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5BB7A659-5CE1-4457-8562-F49516D8C85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0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A5C00FCC-4464-4692-8834-F141654F567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#7 Drawing and Event Handling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14D3C73-2572-453E-A400-BB2D6C55289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7A20CC-B6DB-426C-A41B-B9B2D2269A23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E42E74E0-105B-4401-A95E-9D5EA679A62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88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2547626-80E9-4CE3-A6BB-995E2934D99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#7 Drawing and Event Handling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ACEA5D12-604C-4ADD-96EA-B3737601057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27612C-8FC9-4AC7-9D01-3E27924D98C4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D502C10-FCF3-4B1E-80FE-E8F00F846C9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36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>
            <a:extLst>
              <a:ext uri="{FF2B5EF4-FFF2-40B4-BE49-F238E27FC236}">
                <a16:creationId xmlns:a16="http://schemas.microsoft.com/office/drawing/2014/main" id="{99361ACD-563C-4A1C-8B2A-C8D337D15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300" name="Rectangle 12">
            <a:extLst>
              <a:ext uri="{FF2B5EF4-FFF2-40B4-BE49-F238E27FC236}">
                <a16:creationId xmlns:a16="http://schemas.microsoft.com/office/drawing/2014/main" id="{0A5EFC41-FD74-41D4-8197-E50F3F64CA2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Lecture #7 Drawing and Event Handling</a:t>
            </a:r>
          </a:p>
        </p:txBody>
      </p:sp>
      <p:sp>
        <p:nvSpPr>
          <p:cNvPr id="12301" name="Rectangle 13">
            <a:extLst>
              <a:ext uri="{FF2B5EF4-FFF2-40B4-BE49-F238E27FC236}">
                <a16:creationId xmlns:a16="http://schemas.microsoft.com/office/drawing/2014/main" id="{42235D9B-840F-4177-8B38-E8BB9216CDC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</a:defRPr>
            </a:lvl1pPr>
          </a:lstStyle>
          <a:p>
            <a:fld id="{6B2F36DC-951A-4F46-B91A-56E8A3B0FD03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1029" name="Rectangle 15">
            <a:extLst>
              <a:ext uri="{FF2B5EF4-FFF2-40B4-BE49-F238E27FC236}">
                <a16:creationId xmlns:a16="http://schemas.microsoft.com/office/drawing/2014/main" id="{9D14430E-0248-4C7F-8803-66F1D1259E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16">
            <a:extLst>
              <a:ext uri="{FF2B5EF4-FFF2-40B4-BE49-F238E27FC236}">
                <a16:creationId xmlns:a16="http://schemas.microsoft.com/office/drawing/2014/main" id="{2DB3A408-1A9A-4CDC-AC30-A9F3845C0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305" name="Rectangle 17">
            <a:extLst>
              <a:ext uri="{FF2B5EF4-FFF2-40B4-BE49-F238E27FC236}">
                <a16:creationId xmlns:a16="http://schemas.microsoft.com/office/drawing/2014/main" id="{023D4C17-0293-4CC1-A4FD-0B9E2D278DF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6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EA3F5DC0-0C23-41FA-B2B8-30A55E53EC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C72471B-7589-45C2-BF91-AB88C6C003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098" name="Rectangle 2">
            <a:extLst>
              <a:ext uri="{FF2B5EF4-FFF2-40B4-BE49-F238E27FC236}">
                <a16:creationId xmlns:a16="http://schemas.microsoft.com/office/drawing/2014/main" id="{9921CB88-6F06-4AC7-84D3-5D206DCB3FF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4BEC255-E169-45B6-A9A0-423211C3F16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pic>
        <p:nvPicPr>
          <p:cNvPr id="4100" name="Picture 4" descr="subtunnel2">
            <a:extLst>
              <a:ext uri="{FF2B5EF4-FFF2-40B4-BE49-F238E27FC236}">
                <a16:creationId xmlns:a16="http://schemas.microsoft.com/office/drawing/2014/main" id="{BF178E4C-4E4A-45A3-BFA6-7E1B04F21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58763"/>
            <a:ext cx="8812212" cy="598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>
            <a:extLst>
              <a:ext uri="{FF2B5EF4-FFF2-40B4-BE49-F238E27FC236}">
                <a16:creationId xmlns:a16="http://schemas.microsoft.com/office/drawing/2014/main" id="{2435D02B-AB65-4F87-8E4F-90F69A459212}"/>
              </a:ext>
            </a:extLst>
          </p:cNvPr>
          <p:cNvSpPr txBox="1">
            <a:spLocks noChangeArrowheads="1"/>
          </p:cNvSpPr>
          <p:nvPr/>
        </p:nvSpPr>
        <p:spPr bwMode="auto">
          <a:xfrm rot="21356255">
            <a:off x="4973638" y="3675063"/>
            <a:ext cx="3176587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CSE 420</a:t>
            </a:r>
            <a:r>
              <a:rPr lang="en-US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</p:txBody>
      </p:sp>
      <p:sp>
        <p:nvSpPr>
          <p:cNvPr id="2808" name="Text Box 760">
            <a:extLst>
              <a:ext uri="{FF2B5EF4-FFF2-40B4-BE49-F238E27FC236}">
                <a16:creationId xmlns:a16="http://schemas.microsoft.com/office/drawing/2014/main" id="{81E9F93D-B5D7-4488-AF60-93CF7D1CB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5381625"/>
            <a:ext cx="30893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24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Computer Games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9" name="Text Box 761">
            <a:extLst>
              <a:ext uri="{FF2B5EF4-FFF2-40B4-BE49-F238E27FC236}">
                <a16:creationId xmlns:a16="http://schemas.microsoft.com/office/drawing/2014/main" id="{868C7761-3855-4994-97E9-B599BFAB5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815013"/>
            <a:ext cx="517641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Lecture #</a:t>
            </a:r>
            <a:r>
              <a:rPr lang="tr-TR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7 Drawing and Event Handling</a:t>
            </a:r>
          </a:p>
        </p:txBody>
      </p:sp>
      <p:sp>
        <p:nvSpPr>
          <p:cNvPr id="4104" name="Text Box 762">
            <a:extLst>
              <a:ext uri="{FF2B5EF4-FFF2-40B4-BE49-F238E27FC236}">
                <a16:creationId xmlns:a16="http://schemas.microsoft.com/office/drawing/2014/main" id="{CB54622A-DFA3-45E3-8016-EEFDB124D41A}"/>
              </a:ext>
            </a:extLst>
          </p:cNvPr>
          <p:cNvSpPr txBox="1">
            <a:spLocks noChangeArrowheads="1"/>
          </p:cNvSpPr>
          <p:nvPr/>
        </p:nvSpPr>
        <p:spPr bwMode="auto">
          <a:xfrm rot="-218648">
            <a:off x="7543800" y="3001963"/>
            <a:ext cx="2286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1200" b="1">
                <a:solidFill>
                  <a:srgbClr val="E1E8FB"/>
                </a:solidFill>
              </a:rPr>
              <a:t>L Line</a:t>
            </a:r>
          </a:p>
        </p:txBody>
      </p:sp>
      <p:sp>
        <p:nvSpPr>
          <p:cNvPr id="4105" name="Oval 764">
            <a:extLst>
              <a:ext uri="{FF2B5EF4-FFF2-40B4-BE49-F238E27FC236}">
                <a16:creationId xmlns:a16="http://schemas.microsoft.com/office/drawing/2014/main" id="{77D7CE0C-CBB0-46F2-9D08-07EB567E0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295400"/>
            <a:ext cx="304800" cy="304800"/>
          </a:xfrm>
          <a:prstGeom prst="ellipse">
            <a:avLst/>
          </a:prstGeom>
          <a:solidFill>
            <a:srgbClr val="6390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4106" name="Text Box 765">
            <a:extLst>
              <a:ext uri="{FF2B5EF4-FFF2-40B4-BE49-F238E27FC236}">
                <a16:creationId xmlns:a16="http://schemas.microsoft.com/office/drawing/2014/main" id="{A8B78740-57F1-49EA-A840-DDC13EDF5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126365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DC2F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b="1">
                <a:solidFill>
                  <a:schemeClr val="bg1"/>
                </a:solidFill>
              </a:rPr>
              <a:t>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ußzeilenplatzhalter 3">
            <a:extLst>
              <a:ext uri="{FF2B5EF4-FFF2-40B4-BE49-F238E27FC236}">
                <a16:creationId xmlns:a16="http://schemas.microsoft.com/office/drawing/2014/main" id="{6D924EF4-068C-4241-A8FB-2B8FD9FA6E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sp>
        <p:nvSpPr>
          <p:cNvPr id="5123" name="Rectangle 1026">
            <a:extLst>
              <a:ext uri="{FF2B5EF4-FFF2-40B4-BE49-F238E27FC236}">
                <a16:creationId xmlns:a16="http://schemas.microsoft.com/office/drawing/2014/main" id="{552617D0-1A69-4F7F-B75C-D56A736AC6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Objectives</a:t>
            </a:r>
          </a:p>
        </p:txBody>
      </p:sp>
      <p:sp>
        <p:nvSpPr>
          <p:cNvPr id="5124" name="Rectangle 1027">
            <a:extLst>
              <a:ext uri="{FF2B5EF4-FFF2-40B4-BE49-F238E27FC236}">
                <a16:creationId xmlns:a16="http://schemas.microsoft.com/office/drawing/2014/main" id="{6716D3FD-9788-4C01-871F-79372C0456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530725"/>
          </a:xfrm>
        </p:spPr>
        <p:txBody>
          <a:bodyPr/>
          <a:lstStyle/>
          <a:p>
            <a:r>
              <a:rPr lang="en-US" altLang="de-DE"/>
              <a:t>Using functions with pygame</a:t>
            </a:r>
          </a:p>
          <a:p>
            <a:r>
              <a:rPr lang="en-US" altLang="de-DE"/>
              <a:t>Learning a more sophisticated editor</a:t>
            </a:r>
          </a:p>
          <a:p>
            <a:r>
              <a:rPr lang="en-US" altLang="de-DE"/>
              <a:t>Drawing with the pygame.draw module</a:t>
            </a:r>
          </a:p>
          <a:p>
            <a:r>
              <a:rPr lang="en-US" altLang="de-DE"/>
              <a:t>Responding to basic events</a:t>
            </a:r>
          </a:p>
          <a:p>
            <a:r>
              <a:rPr lang="en-US" altLang="de-DE"/>
              <a:t>Saving and loading images</a:t>
            </a:r>
          </a:p>
          <a:p>
            <a:r>
              <a:rPr lang="en-US" altLang="de-DE"/>
              <a:t>Building a painting program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87A1DCC-3309-49B1-B70F-D86D4F3E6E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44E3BCB-264B-412C-A061-C4695D13CC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41F891A-EEAF-4A98-9239-729DE501CB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Goal: A Drawing Program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C8C7C1EA-34F2-45E5-B462-3DE8CE7E06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paint.py</a:t>
            </a:r>
            <a:r>
              <a:rPr lang="en-US" altLang="de-DE"/>
              <a:t>.</a:t>
            </a:r>
          </a:p>
          <a:p>
            <a:r>
              <a:rPr lang="en-US" altLang="de-DE"/>
              <a:t>Draw with the mouse.</a:t>
            </a:r>
          </a:p>
          <a:p>
            <a:r>
              <a:rPr lang="en-US" altLang="de-DE"/>
              <a:t>Keyboard changes colors, pen size.</a:t>
            </a:r>
          </a:p>
          <a:p>
            <a:r>
              <a:rPr lang="en-US" altLang="de-DE"/>
              <a:t>Rudimentary save and load features.</a:t>
            </a:r>
          </a:p>
        </p:txBody>
      </p:sp>
      <p:sp>
        <p:nvSpPr>
          <p:cNvPr id="6148" name="Fußzeilenplatzhalter 1">
            <a:extLst>
              <a:ext uri="{FF2B5EF4-FFF2-40B4-BE49-F238E27FC236}">
                <a16:creationId xmlns:a16="http://schemas.microsoft.com/office/drawing/2014/main" id="{CFD609D1-5559-444E-82E8-5A2BBC91F1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3A9953D-2AE1-443C-8E66-E90E9A64D4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BD07141-4799-4F9A-A392-02DF088986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8720A92-5777-4A11-B37E-7445BFD8A5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How paint.py Works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4C2D6768-F355-46B6-966F-6DE6EED88D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Gets various kinds of input from the user (keyboard, mouse).</a:t>
            </a:r>
          </a:p>
          <a:p>
            <a:r>
              <a:rPr lang="en-US" altLang="de-DE"/>
              <a:t>Uses draw routines to paint on the screen.</a:t>
            </a:r>
          </a:p>
          <a:p>
            <a:r>
              <a:rPr lang="en-US" altLang="de-DE"/>
              <a:t>Saves and loads images with pygame routines.</a:t>
            </a:r>
          </a:p>
          <a:p>
            <a:r>
              <a:rPr lang="en-US" altLang="de-DE"/>
              <a:t>The code will be described in detail later in this chapter.</a:t>
            </a:r>
          </a:p>
        </p:txBody>
      </p:sp>
      <p:sp>
        <p:nvSpPr>
          <p:cNvPr id="7172" name="Fußzeilenplatzhalter 1">
            <a:extLst>
              <a:ext uri="{FF2B5EF4-FFF2-40B4-BE49-F238E27FC236}">
                <a16:creationId xmlns:a16="http://schemas.microsoft.com/office/drawing/2014/main" id="{9CB8BE14-4186-40A9-8B1E-59BECC1ACAD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DC78691-00BE-4221-91A8-09042B032E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1B86F51-027B-4D68-AD8F-E1E3B771D9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BD7E746-675A-4DEE-A058-E9A302C572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Creating Image Surfaces in pygame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A3636DA6-CBF0-4248-ACA0-893837B55E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Use drawing functions from the pygame.draw module.</a:t>
            </a:r>
          </a:p>
          <a:p>
            <a:r>
              <a:rPr lang="en-US" altLang="de-DE"/>
              <a:t>Import an externally created image.</a:t>
            </a:r>
          </a:p>
          <a:p>
            <a:r>
              <a:rPr lang="en-US" altLang="de-DE"/>
              <a:t>Use text to make a label.</a:t>
            </a:r>
          </a:p>
        </p:txBody>
      </p:sp>
      <p:sp>
        <p:nvSpPr>
          <p:cNvPr id="8196" name="Fußzeilenplatzhalter 1">
            <a:extLst>
              <a:ext uri="{FF2B5EF4-FFF2-40B4-BE49-F238E27FC236}">
                <a16:creationId xmlns:a16="http://schemas.microsoft.com/office/drawing/2014/main" id="{311DD0B5-FCE6-4D74-BEA8-25E8C295A01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AA8A7E9-6D1D-4B15-A332-284CA296E3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23919F4-B0C4-46CC-A67E-48187B3DB3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7AC1A72-8A7E-4A86-A8DD-DE52CEB92D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Using a Main Function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827E5910-C3D6-4224-B30D-BE0D1D832E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So far, all your code has been written at the program scope.</a:t>
            </a:r>
          </a:p>
          <a:p>
            <a:r>
              <a:rPr lang="en-US" altLang="de-DE"/>
              <a:t>It's better to have all code stored in functions.</a:t>
            </a:r>
          </a:p>
          <a:p>
            <a:r>
              <a:rPr lang="en-US" altLang="de-DE"/>
              <a:t>Functions protect and organize code.</a:t>
            </a:r>
          </a:p>
          <a:p>
            <a:r>
              <a:rPr lang="en-US" altLang="de-DE"/>
              <a:t>Use a special mechanism to call the main function only when it's needed.</a:t>
            </a:r>
          </a:p>
        </p:txBody>
      </p:sp>
      <p:sp>
        <p:nvSpPr>
          <p:cNvPr id="9220" name="Fußzeilenplatzhalter 1">
            <a:extLst>
              <a:ext uri="{FF2B5EF4-FFF2-40B4-BE49-F238E27FC236}">
                <a16:creationId xmlns:a16="http://schemas.microsoft.com/office/drawing/2014/main" id="{D574736A-BC13-4996-8CC3-B678C0F6FE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27AF298-61F9-4422-BAF5-3A710C4C8F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CBA7D57-566D-42D5-94B5-1E11F6BAC4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93D4580-275C-4FB6-9C1B-7419247ED9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 Modifying IDEA for Functions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3ACD1DED-80DF-4659-B479-62C1FB9D06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mainFunc.py</a:t>
            </a:r>
            <a:r>
              <a:rPr lang="en-US" altLang="de-DE"/>
              <a:t>.</a:t>
            </a:r>
          </a:p>
          <a:p>
            <a:r>
              <a:rPr lang="en-US" altLang="de-DE"/>
              <a:t>I from IDEA goes outside main.</a:t>
            </a:r>
          </a:p>
          <a:p>
            <a:r>
              <a:rPr lang="en-US" altLang="de-DE"/>
              <a:t>DEA/ALTER is all part of main.</a:t>
            </a:r>
          </a:p>
          <a:p>
            <a:r>
              <a:rPr lang="en-US" altLang="de-DE"/>
              <a:t>The following code is at the end of the program:</a:t>
            </a: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0B3898C0-D2B4-4C9C-BBC0-2A61B06A8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648200"/>
            <a:ext cx="6400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#Run main if this is the primary program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if __name__ == "__main__":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main()</a:t>
            </a:r>
          </a:p>
        </p:txBody>
      </p:sp>
      <p:sp>
        <p:nvSpPr>
          <p:cNvPr id="10245" name="Fußzeilenplatzhalter 1">
            <a:extLst>
              <a:ext uri="{FF2B5EF4-FFF2-40B4-BE49-F238E27FC236}">
                <a16:creationId xmlns:a16="http://schemas.microsoft.com/office/drawing/2014/main" id="{99F03CB7-565A-4E90-AE71-1A08DC0605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D4059C9-E76C-452C-B6CA-258D5C0A65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5FAA9C4-A320-491C-9EF4-0D16AFE19A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6915A69-524E-4611-929A-A359A09438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How the __name__ == "__main__" Code Works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2299456A-C229-435F-A618-E1B23A7ABC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z="2800"/>
              <a:t>Each module has a name property called __name__ (double underscores mark special variables in Python).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If the module is the program that's currently running (as it will be in all your early examples), it’s the __main__ module for that program.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If __name__ == "__main__“, this program is running as a stand-alone, and its main method should execute.</a:t>
            </a:r>
          </a:p>
        </p:txBody>
      </p:sp>
      <p:sp>
        <p:nvSpPr>
          <p:cNvPr id="11268" name="Fußzeilenplatzhalter 1">
            <a:extLst>
              <a:ext uri="{FF2B5EF4-FFF2-40B4-BE49-F238E27FC236}">
                <a16:creationId xmlns:a16="http://schemas.microsoft.com/office/drawing/2014/main" id="{894CB45D-F83A-4C7C-B93A-D22810211A5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920CFBA-9010-4D41-9EFF-ACBCB9828B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FAE91E8-644F-4070-BBB9-B7ECA11E27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0A8932E-55D0-4B82-9B2D-E85FCE7178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Introducing SPE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37C176D9-B981-4AB0-9C08-2D9E5A4CA9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IDLE is great for smaller programs.</a:t>
            </a:r>
          </a:p>
          <a:p>
            <a:r>
              <a:rPr lang="en-US" altLang="de-DE"/>
              <a:t>It has some side effects when running pygame.</a:t>
            </a:r>
          </a:p>
          <a:p>
            <a:r>
              <a:rPr lang="en-US" altLang="de-DE"/>
              <a:t>More sophisticated editors are available.</a:t>
            </a:r>
          </a:p>
          <a:p>
            <a:r>
              <a:rPr lang="en-US" altLang="de-DE"/>
              <a:t>Stani's Python Editor (SPE) is a good option.</a:t>
            </a:r>
          </a:p>
          <a:p>
            <a:r>
              <a:rPr lang="en-US" altLang="de-DE" sz="2900"/>
              <a:t>http://developer.berlios.de/projects/python</a:t>
            </a:r>
          </a:p>
        </p:txBody>
      </p:sp>
      <p:sp>
        <p:nvSpPr>
          <p:cNvPr id="12292" name="Fußzeilenplatzhalter 1">
            <a:extLst>
              <a:ext uri="{FF2B5EF4-FFF2-40B4-BE49-F238E27FC236}">
                <a16:creationId xmlns:a16="http://schemas.microsoft.com/office/drawing/2014/main" id="{15E2E57B-E86E-440A-AFE5-6C96962D33E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D9672A5-46AE-410E-9FD0-1E03B1ABED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B86AA4E-EE0F-4795-8A70-0A34CACC9A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5ABC5B70-E682-4DC7-B7A1-F3210F8525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Features of SPE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B2FAF383-5522-4585-9604-FF7F23FCCA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Syntax completion</a:t>
            </a:r>
          </a:p>
          <a:p>
            <a:r>
              <a:rPr lang="en-US" altLang="de-DE"/>
              <a:t>Auto hints</a:t>
            </a:r>
          </a:p>
          <a:p>
            <a:r>
              <a:rPr lang="en-US" altLang="de-DE"/>
              <a:t>Smart overview</a:t>
            </a:r>
          </a:p>
          <a:p>
            <a:r>
              <a:rPr lang="en-US" altLang="de-DE"/>
              <a:t>Multiple documents</a:t>
            </a:r>
          </a:p>
          <a:p>
            <a:r>
              <a:rPr lang="en-US" altLang="de-DE"/>
              <a:t>Debugging suite</a:t>
            </a:r>
          </a:p>
          <a:p>
            <a:r>
              <a:rPr lang="en-US" altLang="de-DE"/>
              <a:t>Other advanced features</a:t>
            </a:r>
          </a:p>
        </p:txBody>
      </p:sp>
      <p:sp>
        <p:nvSpPr>
          <p:cNvPr id="13316" name="Fußzeilenplatzhalter 1">
            <a:extLst>
              <a:ext uri="{FF2B5EF4-FFF2-40B4-BE49-F238E27FC236}">
                <a16:creationId xmlns:a16="http://schemas.microsoft.com/office/drawing/2014/main" id="{E091E66C-503A-47CF-8B8C-6CB9151659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32569BA-F380-48CA-BA7D-2C09187168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D411AC5-116A-4191-9E3F-0577A92120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BF38764D-1806-4307-8CA2-66E5677CD8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Installing SPE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BD1A640-7492-41A3-89E6-14F941045E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You’ll need wxPython2.6.</a:t>
            </a:r>
          </a:p>
          <a:p>
            <a:pPr lvl="1"/>
            <a:r>
              <a:rPr lang="en-US" altLang="de-DE"/>
              <a:t>Later versions don’t seem to work as well.</a:t>
            </a:r>
          </a:p>
          <a:p>
            <a:r>
              <a:rPr lang="en-US" altLang="de-DE"/>
              <a:t>Install SPE using the installer.</a:t>
            </a:r>
          </a:p>
        </p:txBody>
      </p:sp>
      <p:sp>
        <p:nvSpPr>
          <p:cNvPr id="14340" name="Fußzeilenplatzhalter 1">
            <a:extLst>
              <a:ext uri="{FF2B5EF4-FFF2-40B4-BE49-F238E27FC236}">
                <a16:creationId xmlns:a16="http://schemas.microsoft.com/office/drawing/2014/main" id="{A08D5386-0DED-42AC-84E9-815E5463D3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CB5FEC4-4A26-4A21-8888-9CC4287667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8257878-4BF5-4189-9982-A53FA0D9AA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2055258-8154-436C-8E34-FBF87121FC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Drawing with Python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66E73EB-09E4-458B-8E35-712C9CC025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drawDemo.py</a:t>
            </a:r>
            <a:r>
              <a:rPr lang="en-US" altLang="de-DE"/>
              <a:t>.</a:t>
            </a:r>
          </a:p>
          <a:p>
            <a:r>
              <a:rPr lang="en-US" altLang="de-DE"/>
              <a:t>It uses Python code to draw:</a:t>
            </a:r>
          </a:p>
          <a:p>
            <a:pPr lvl="1"/>
            <a:r>
              <a:rPr lang="en-US" altLang="de-DE"/>
              <a:t>Lines</a:t>
            </a:r>
          </a:p>
          <a:p>
            <a:pPr lvl="1"/>
            <a:r>
              <a:rPr lang="en-US" altLang="de-DE"/>
              <a:t>Rectangles (filled and unfilled)</a:t>
            </a:r>
          </a:p>
          <a:p>
            <a:pPr lvl="1"/>
            <a:r>
              <a:rPr lang="en-US" altLang="de-DE"/>
              <a:t>Circles</a:t>
            </a:r>
          </a:p>
          <a:p>
            <a:pPr lvl="1"/>
            <a:r>
              <a:rPr lang="en-US" altLang="de-DE"/>
              <a:t>Ellipses</a:t>
            </a:r>
          </a:p>
          <a:p>
            <a:pPr lvl="1"/>
            <a:r>
              <a:rPr lang="en-US" altLang="de-DE"/>
              <a:t>Arcs</a:t>
            </a:r>
          </a:p>
          <a:p>
            <a:pPr lvl="1"/>
            <a:r>
              <a:rPr lang="en-US" altLang="de-DE"/>
              <a:t>Polygons (filled and unfilled)</a:t>
            </a:r>
          </a:p>
        </p:txBody>
      </p:sp>
      <p:sp>
        <p:nvSpPr>
          <p:cNvPr id="15364" name="Fußzeilenplatzhalter 1">
            <a:extLst>
              <a:ext uri="{FF2B5EF4-FFF2-40B4-BE49-F238E27FC236}">
                <a16:creationId xmlns:a16="http://schemas.microsoft.com/office/drawing/2014/main" id="{0F85E2F9-D7A1-4980-86A7-41AC09E1C5B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0208B19-27C8-428C-BCB8-6AC63B15FB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15C8A46-97BF-43C8-804E-8835157029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2822EFD7-F98C-4AC7-BADA-C8237E9AC2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Setting Up drawDemo.py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560268-D3FE-476C-BE6F-B8E825E921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600200"/>
            <a:ext cx="75438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Start with a standard IDEA/ALTER framework.</a:t>
            </a:r>
          </a:p>
          <a:p>
            <a:pPr>
              <a:lnSpc>
                <a:spcPct val="90000"/>
              </a:lnSpc>
            </a:pPr>
            <a:r>
              <a:rPr lang="en-US" altLang="de-DE"/>
              <a:t>Import the math module (you'll use pi later).</a:t>
            </a:r>
          </a:p>
          <a:p>
            <a:pPr>
              <a:lnSpc>
                <a:spcPct val="90000"/>
              </a:lnSpc>
            </a:pPr>
            <a:r>
              <a:rPr lang="en-US" altLang="de-DE"/>
              <a:t>Add a drawStuff() function.</a:t>
            </a:r>
          </a:p>
          <a:p>
            <a:pPr>
              <a:lnSpc>
                <a:spcPct val="90000"/>
              </a:lnSpc>
            </a:pPr>
            <a:r>
              <a:rPr lang="en-US" altLang="de-DE"/>
              <a:t>Pass the background surface to drawStuff().</a:t>
            </a:r>
          </a:p>
          <a:p>
            <a:pPr>
              <a:lnSpc>
                <a:spcPct val="90000"/>
              </a:lnSpc>
            </a:pPr>
            <a:r>
              <a:rPr lang="en-US" altLang="de-DE"/>
              <a:t>Call in main method before loop.</a:t>
            </a:r>
          </a:p>
          <a:p>
            <a:pPr>
              <a:lnSpc>
                <a:spcPct val="90000"/>
              </a:lnSpc>
            </a:pPr>
            <a:r>
              <a:rPr lang="en-US" altLang="de-DE"/>
              <a:t>Don't draw inside the loop if you can avoid it.</a:t>
            </a:r>
          </a:p>
        </p:txBody>
      </p:sp>
      <p:sp>
        <p:nvSpPr>
          <p:cNvPr id="16388" name="Fußzeilenplatzhalter 1">
            <a:extLst>
              <a:ext uri="{FF2B5EF4-FFF2-40B4-BE49-F238E27FC236}">
                <a16:creationId xmlns:a16="http://schemas.microsoft.com/office/drawing/2014/main" id="{1A903400-1826-4134-857D-98B8B16E370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E9249BF-E259-4C90-8801-A50D1F6551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99E25DA-58AE-4B23-97DC-CDF5211D94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8A44068-26D9-47A5-AF9F-80C0B41C45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Drawing a Line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0275CF4-B8F4-4759-9E3F-5B5F5E38B9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Determine the drawing surface (background).</a:t>
            </a:r>
          </a:p>
          <a:p>
            <a:r>
              <a:rPr lang="en-US" altLang="de-DE"/>
              <a:t>Pick a drawing color (255, 0, 0).</a:t>
            </a:r>
          </a:p>
          <a:p>
            <a:r>
              <a:rPr lang="en-US" altLang="de-DE"/>
              <a:t>Choose a starting point (5, 100).</a:t>
            </a:r>
          </a:p>
          <a:p>
            <a:r>
              <a:rPr lang="en-US" altLang="de-DE"/>
              <a:t>Choose an ending point (100, 100).</a:t>
            </a: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F1BE5874-050D-4073-8ACA-C9CBF5F6E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800600"/>
            <a:ext cx="6400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#draw a line from (5, 100) to (100, 100)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pygame.draw.line(background, (255, 0, 0), (5, 100), (100, 100))</a:t>
            </a:r>
          </a:p>
        </p:txBody>
      </p:sp>
      <p:sp>
        <p:nvSpPr>
          <p:cNvPr id="17413" name="Fußzeilenplatzhalter 1">
            <a:extLst>
              <a:ext uri="{FF2B5EF4-FFF2-40B4-BE49-F238E27FC236}">
                <a16:creationId xmlns:a16="http://schemas.microsoft.com/office/drawing/2014/main" id="{15C741FC-00B8-4CEA-BF6F-ED7751CD0F1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0C6F2A3-E06F-418C-BF3E-DB005BF7C4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1BFE217-5B61-49B2-BDFF-B141C45C1D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A4925A84-EAED-46F6-AD24-13D3B4662E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Drawing a Rectangle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96D9D4E8-4AAA-4234-B231-6532B2BA10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It has same parameters as a line.</a:t>
            </a:r>
          </a:p>
          <a:p>
            <a:r>
              <a:rPr lang="en-US" altLang="de-DE"/>
              <a:t>The points determine diagonal opposites.</a:t>
            </a:r>
          </a:p>
          <a:p>
            <a:r>
              <a:rPr lang="en-US" altLang="de-DE"/>
              <a:t>The last parameter is width (in pixels).</a:t>
            </a:r>
          </a:p>
          <a:p>
            <a:r>
              <a:rPr lang="en-US" altLang="de-DE"/>
              <a:t>A width of 0 indicates a filled rectangle.</a:t>
            </a:r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6084757B-E233-4BFE-BE05-6CF6DC370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724400"/>
            <a:ext cx="6400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#</a:t>
            </a: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draw an unfilled rectangle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pygame.draw.rect(background, (0, 255, 0), ((200, 5), (100, 100)), 3)</a:t>
            </a:r>
          </a:p>
        </p:txBody>
      </p:sp>
      <p:sp>
        <p:nvSpPr>
          <p:cNvPr id="18437" name="Fußzeilenplatzhalter 1">
            <a:extLst>
              <a:ext uri="{FF2B5EF4-FFF2-40B4-BE49-F238E27FC236}">
                <a16:creationId xmlns:a16="http://schemas.microsoft.com/office/drawing/2014/main" id="{D12B752E-4966-4117-A109-113D8D2725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9D82E56-CE9B-4A8A-BE32-95670DF805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AA4DA8E-C5B9-47EF-B407-476A233A67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142FDA9-B97E-424A-9F9C-2025A86D81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Drawing a Circle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CFC34E74-974A-47B5-B406-57B7DC4EA5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Specify the drawing surface.</a:t>
            </a:r>
          </a:p>
          <a:p>
            <a:r>
              <a:rPr lang="en-US" altLang="de-DE"/>
              <a:t>Determine color.</a:t>
            </a:r>
          </a:p>
          <a:p>
            <a:r>
              <a:rPr lang="en-US" altLang="de-DE"/>
              <a:t>Indicate center.</a:t>
            </a:r>
          </a:p>
          <a:p>
            <a:r>
              <a:rPr lang="en-US" altLang="de-DE"/>
              <a:t>Indicate radius.</a:t>
            </a:r>
          </a:p>
          <a:p>
            <a:r>
              <a:rPr lang="en-US" altLang="de-DE"/>
              <a:t>Line width is optional (0 is filled).</a:t>
            </a: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20E4D6B7-006D-42D1-BEFE-650F5BC95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724400"/>
            <a:ext cx="6400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#draw a filled circle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pygame.draw.circle(background, (0, 0, 255), (400, 50), 45)</a:t>
            </a:r>
          </a:p>
        </p:txBody>
      </p:sp>
      <p:sp>
        <p:nvSpPr>
          <p:cNvPr id="19461" name="Fußzeilenplatzhalter 1">
            <a:extLst>
              <a:ext uri="{FF2B5EF4-FFF2-40B4-BE49-F238E27FC236}">
                <a16:creationId xmlns:a16="http://schemas.microsoft.com/office/drawing/2014/main" id="{73BF3DDB-AD7F-40FE-BDC5-2C4C67FCF1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8B9D4CD-C46D-42CA-83EE-72549CA31E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6A35A41-00F7-47C8-8026-1D22901EA8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4851243E-9A7F-44DF-9A3F-2190A91732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Drawing an Ellipse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D48143FD-F48F-4822-A4AE-90DFFD9308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Drawing an ellipse is much like drawing a rectangle.</a:t>
            </a:r>
          </a:p>
          <a:p>
            <a:r>
              <a:rPr lang="en-US" altLang="de-DE"/>
              <a:t>Determine the diagonal opposites of the bounding box.</a:t>
            </a:r>
          </a:p>
          <a:p>
            <a:r>
              <a:rPr lang="en-US" altLang="de-DE"/>
              <a:t>The ellipse will fit inside this box.</a:t>
            </a:r>
          </a:p>
          <a:p>
            <a:r>
              <a:rPr lang="en-US" altLang="de-DE"/>
              <a:t>If the box is square, the ellipse will be a circle.</a:t>
            </a:r>
          </a:p>
        </p:txBody>
      </p:sp>
      <p:sp>
        <p:nvSpPr>
          <p:cNvPr id="20484" name="Text Box 4">
            <a:extLst>
              <a:ext uri="{FF2B5EF4-FFF2-40B4-BE49-F238E27FC236}">
                <a16:creationId xmlns:a16="http://schemas.microsoft.com/office/drawing/2014/main" id="{D1C43306-A0F3-4434-A398-38FC07F1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410200"/>
            <a:ext cx="6400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#draw an ellipse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pygame.draw.ellipse(background, (0xCC, 0xCC, 0x00), ((150, 150), (150, 100)), 0)</a:t>
            </a:r>
          </a:p>
        </p:txBody>
      </p:sp>
      <p:sp>
        <p:nvSpPr>
          <p:cNvPr id="20485" name="Fußzeilenplatzhalter 1">
            <a:extLst>
              <a:ext uri="{FF2B5EF4-FFF2-40B4-BE49-F238E27FC236}">
                <a16:creationId xmlns:a16="http://schemas.microsoft.com/office/drawing/2014/main" id="{4683FBF2-DC7F-4F80-A616-3CBF3A6D05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751F334-9460-475E-BBEA-3F95457AA9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FF5AC0D-1401-492A-B28A-7CEBA74E5B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094D7563-D8C7-4E89-9F20-1ED3F0FFB7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Drawing an Arc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34B77A6-EAC3-4898-A8C7-03D95BEE19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Create an ellipse.</a:t>
            </a:r>
          </a:p>
          <a:p>
            <a:r>
              <a:rPr lang="en-US" altLang="de-DE"/>
              <a:t>Specify the starting and ending points in radians.</a:t>
            </a:r>
          </a:p>
          <a:p>
            <a:r>
              <a:rPr lang="en-US" altLang="de-DE"/>
              <a:t>Radians are expressed in fractions of pi.</a:t>
            </a:r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80A5E8BA-522F-4871-A50B-9BAD15339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95800"/>
            <a:ext cx="6400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#draw an arc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pygame.draw.arc(background, (0, 0, 0), ((5, 150), (100, 100)), 0, math.pi/2, 5)</a:t>
            </a:r>
          </a:p>
        </p:txBody>
      </p:sp>
      <p:sp>
        <p:nvSpPr>
          <p:cNvPr id="21509" name="Fußzeilenplatzhalter 1">
            <a:extLst>
              <a:ext uri="{FF2B5EF4-FFF2-40B4-BE49-F238E27FC236}">
                <a16:creationId xmlns:a16="http://schemas.microsoft.com/office/drawing/2014/main" id="{42D9139D-E4A6-418A-B5CE-A936715B30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671416C-CC42-47D4-A673-D1599B8B6D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4285ED6-56B1-4E2C-83CC-FA9C97FC5B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07ABA3D-1625-4D97-AB0E-B390AC5E3D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Common Angles in Radians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C95B5211-BD8C-47EE-A96A-BF8C21B6AF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Use </a:t>
            </a:r>
            <a:r>
              <a:rPr lang="en-US" altLang="de-DE">
                <a:latin typeface="Courier New" panose="02070309020205020404" pitchFamily="49" charset="0"/>
              </a:rPr>
              <a:t>math.py</a:t>
            </a:r>
            <a:r>
              <a:rPr lang="en-US" altLang="de-DE"/>
              <a:t> to specify pi.</a:t>
            </a:r>
          </a:p>
        </p:txBody>
      </p:sp>
      <p:pic>
        <p:nvPicPr>
          <p:cNvPr id="22532" name="Picture 4">
            <a:extLst>
              <a:ext uri="{FF2B5EF4-FFF2-40B4-BE49-F238E27FC236}">
                <a16:creationId xmlns:a16="http://schemas.microsoft.com/office/drawing/2014/main" id="{A5335D52-AF0E-43E4-89DB-BC0C0E47D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133600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3" name="Fußzeilenplatzhalter 1">
            <a:extLst>
              <a:ext uri="{FF2B5EF4-FFF2-40B4-BE49-F238E27FC236}">
                <a16:creationId xmlns:a16="http://schemas.microsoft.com/office/drawing/2014/main" id="{E3533B3E-76AE-4EBC-A89B-DD7C0E060F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4733D37-A60A-40C2-A95D-346DF9FCF0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58DE459-F5C5-45C1-961D-D4256C161E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CB31417B-7798-4383-8039-0AB0A3D7C6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Drawing a Series of Lines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CADA56A0-8272-4316-965B-1D278721FD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Each point is a tuple.</a:t>
            </a:r>
          </a:p>
          <a:p>
            <a:r>
              <a:rPr lang="en-US" altLang="de-DE"/>
              <a:t>All points are in another tuple.</a:t>
            </a:r>
          </a:p>
          <a:p>
            <a:r>
              <a:rPr lang="en-US" altLang="de-DE"/>
              <a:t>Draws a line connecting each point.</a:t>
            </a:r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1014D6ED-7C55-4263-97D7-7CA0B5D32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581400"/>
            <a:ext cx="6400800" cy="2573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#draw lines,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points = (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(370, 160), (370, 237), (372, 193),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(411, 194), (412, 237), (412, 160),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(412, 237), (432, 227), (436, 196),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(433, 230)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pygame.draw.lines(background, (0xFF, 0x00, 0x00), False, points, 3)</a:t>
            </a:r>
          </a:p>
        </p:txBody>
      </p:sp>
      <p:sp>
        <p:nvSpPr>
          <p:cNvPr id="23557" name="Fußzeilenplatzhalter 1">
            <a:extLst>
              <a:ext uri="{FF2B5EF4-FFF2-40B4-BE49-F238E27FC236}">
                <a16:creationId xmlns:a16="http://schemas.microsoft.com/office/drawing/2014/main" id="{DD904070-4AE0-4853-8CF0-C0AEA259E6F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06CAA42-B2BF-4D9B-A3BB-243247968E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73C242A-AE13-4210-9FAF-0281B49AC6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1854740C-6569-4869-A454-6D941C508B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Drawing a Polygon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401095DC-4B76-431E-9738-57BD92D869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Just like drawing lines.</a:t>
            </a:r>
          </a:p>
          <a:p>
            <a:r>
              <a:rPr lang="en-US" altLang="de-DE"/>
              <a:t>A polygon is always closed (the last point connects to the first).</a:t>
            </a:r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2F3BAA59-1269-4AD4-B6AD-7B2EA51E3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810000"/>
            <a:ext cx="6400800" cy="2298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#draw polygon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points = (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(137, 372), (232, 319), (383, 335),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(442, 389), (347, 432), (259, 379),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(220, 439), (132, 392)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pygame.draw.polygon(background, (0x33, 0xFF, 0x33), points)</a:t>
            </a:r>
          </a:p>
        </p:txBody>
      </p:sp>
      <p:sp>
        <p:nvSpPr>
          <p:cNvPr id="24581" name="Fußzeilenplatzhalter 1">
            <a:extLst>
              <a:ext uri="{FF2B5EF4-FFF2-40B4-BE49-F238E27FC236}">
                <a16:creationId xmlns:a16="http://schemas.microsoft.com/office/drawing/2014/main" id="{9D2265B4-4AFC-4FD1-92DA-E2D8A5BC4B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F48FE49-4EC3-4936-BFD9-808F15514B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F41B6BB-E8D9-45C9-927D-06475B3E8B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5DC298B1-4107-4B4B-BB02-3836F7C3FD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Exploring Anti-Aliasing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C793FD5A-5D6F-4509-9DE6-EB68C62B40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Anti-aliasing makes smoother-appearing lines.</a:t>
            </a:r>
          </a:p>
          <a:p>
            <a:r>
              <a:rPr lang="en-US" altLang="de-DE"/>
              <a:t>The second line (using anti-aliasing) seems much smoother.</a:t>
            </a:r>
          </a:p>
        </p:txBody>
      </p:sp>
      <p:pic>
        <p:nvPicPr>
          <p:cNvPr id="25604" name="Picture 5">
            <a:extLst>
              <a:ext uri="{FF2B5EF4-FFF2-40B4-BE49-F238E27FC236}">
                <a16:creationId xmlns:a16="http://schemas.microsoft.com/office/drawing/2014/main" id="{5B561B69-BAF4-4B67-9C90-D9AD09391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810000"/>
            <a:ext cx="2667000" cy="2601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5" name="Fußzeilenplatzhalter 1">
            <a:extLst>
              <a:ext uri="{FF2B5EF4-FFF2-40B4-BE49-F238E27FC236}">
                <a16:creationId xmlns:a16="http://schemas.microsoft.com/office/drawing/2014/main" id="{7DAD2EFF-5CB8-4CB3-9F4A-F99B8B332A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9A7860B-AD0D-4D4C-A75E-511B83ED26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A856463-122B-4C02-B159-A2E2EC7A1C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8AD07237-DC90-405A-B723-2C8A978B1A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A Closer Look at Anti-Aliasing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1FD29817-D84F-4A97-B6F7-4F619C37CE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19200" y="1447800"/>
            <a:ext cx="7543800" cy="4525963"/>
          </a:xfrm>
        </p:spPr>
        <p:txBody>
          <a:bodyPr/>
          <a:lstStyle/>
          <a:p>
            <a:r>
              <a:rPr lang="en-US" altLang="de-DE"/>
              <a:t>Zoomed-in image:</a:t>
            </a:r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CDF2BC14-A758-47EB-9563-E1684AC2A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09800"/>
            <a:ext cx="5334000" cy="415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9" name="Fußzeilenplatzhalter 1">
            <a:extLst>
              <a:ext uri="{FF2B5EF4-FFF2-40B4-BE49-F238E27FC236}">
                <a16:creationId xmlns:a16="http://schemas.microsoft.com/office/drawing/2014/main" id="{AB08026B-EBEE-49AD-8D90-0DFD4DC334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E1ED907-FA34-4B80-B9E9-9C3C77CB57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BCD7AFE-3BBD-42BA-83A2-D2E7BBCC71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EE5F6EAC-F366-4D6C-B8AB-7C5A264F45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How Anti-Aliasing Works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67419CB9-B679-491D-8235-5DC68DA10B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.aaline() creates an anti-aliased line.</a:t>
            </a:r>
          </a:p>
          <a:p>
            <a:r>
              <a:rPr lang="en-US" altLang="de-DE"/>
              <a:t>The line is drawn in the indicated color.</a:t>
            </a:r>
          </a:p>
          <a:p>
            <a:r>
              <a:rPr lang="en-US" altLang="de-DE"/>
              <a:t>Halo fading to the background creates the illusion of smoothness.</a:t>
            </a:r>
          </a:p>
        </p:txBody>
      </p:sp>
      <p:sp>
        <p:nvSpPr>
          <p:cNvPr id="27652" name="Text Box 4">
            <a:extLst>
              <a:ext uri="{FF2B5EF4-FFF2-40B4-BE49-F238E27FC236}">
                <a16:creationId xmlns:a16="http://schemas.microsoft.com/office/drawing/2014/main" id="{88C99438-9B00-4A01-8F84-6FEA60CF7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495800"/>
            <a:ext cx="6400800" cy="1749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#compare normal and anti-aliased diagonal lines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pygame.draw.line(background, (0, 0, 0), (480, 425), (550, 325), 1)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pygame.draw.aaline(background, (0, 0, 0), (500, 425), (570, 325), 1)</a:t>
            </a:r>
          </a:p>
        </p:txBody>
      </p:sp>
      <p:sp>
        <p:nvSpPr>
          <p:cNvPr id="27653" name="Fußzeilenplatzhalter 1">
            <a:extLst>
              <a:ext uri="{FF2B5EF4-FFF2-40B4-BE49-F238E27FC236}">
                <a16:creationId xmlns:a16="http://schemas.microsoft.com/office/drawing/2014/main" id="{A3BE9DE1-F501-46CB-86A1-19ADA05C73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E6221ED-AC2B-42B7-829F-8398EAED57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4BA7157-BDE4-4852-A794-4B66724A91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DE12F887-EAB5-48D2-A4E0-63D5E24943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Getting Mouse Data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1CC89DB4-1570-46FD-BC4D-7C295954C9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Let Python help you get coordinate pairs with this code:</a:t>
            </a:r>
          </a:p>
          <a:p>
            <a:endParaRPr lang="en-US" altLang="de-DE" sz="2800"/>
          </a:p>
          <a:p>
            <a:endParaRPr lang="en-US" altLang="de-DE" sz="2800"/>
          </a:p>
          <a:p>
            <a:endParaRPr lang="en-US" altLang="de-DE" sz="2800"/>
          </a:p>
          <a:p>
            <a:r>
              <a:rPr lang="en-US" altLang="de-DE" sz="2800"/>
              <a:t>Prints when the mouse is pressed and released.</a:t>
            </a:r>
          </a:p>
          <a:p>
            <a:r>
              <a:rPr lang="en-US" altLang="de-DE" sz="2800"/>
              <a:t>Print the current mouse position.</a:t>
            </a:r>
          </a:p>
          <a:p>
            <a:r>
              <a:rPr lang="en-US" altLang="de-DE" sz="2800"/>
              <a:t>Prints to console, not pygame app.</a:t>
            </a:r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E8C54910-0370-4257-84AE-F8CC81A5D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7000"/>
            <a:ext cx="7086600" cy="14747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for event in pygame.event.get():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event.type == pygame.QUIT: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keepGoing = False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elif event.type == pygame.MOUSEBUTTONUP: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print pygame.mouse.get_pos() </a:t>
            </a:r>
          </a:p>
        </p:txBody>
      </p:sp>
      <p:sp>
        <p:nvSpPr>
          <p:cNvPr id="28677" name="Fußzeilenplatzhalter 1">
            <a:extLst>
              <a:ext uri="{FF2B5EF4-FFF2-40B4-BE49-F238E27FC236}">
                <a16:creationId xmlns:a16="http://schemas.microsoft.com/office/drawing/2014/main" id="{468A1502-4D77-4A34-B3AB-A0D069A5F5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941DDA7-486B-4666-923D-F51CEA81A3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263D741-666A-4D23-BB90-09C335F0B4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DBFFB246-0591-485A-B583-2CBAEF0498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Importing an Image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E934F511-EDB3-474C-ADA2-E01AEA09EF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face.py</a:t>
            </a:r>
            <a:r>
              <a:rPr lang="en-US" altLang="de-DE"/>
              <a:t>.</a:t>
            </a:r>
          </a:p>
          <a:p>
            <a:r>
              <a:rPr lang="en-US" altLang="de-DE"/>
              <a:t>Prepare the image (JPG, BMP, GIF, or PNG format).</a:t>
            </a:r>
          </a:p>
          <a:p>
            <a:r>
              <a:rPr lang="en-US" altLang="de-DE"/>
              <a:t>Put the image in the same directory as the code, if possible.</a:t>
            </a:r>
          </a:p>
          <a:p>
            <a:r>
              <a:rPr lang="en-US" altLang="de-DE"/>
              <a:t>Use pygame.image.load() function to create a surface displaying the image.</a:t>
            </a:r>
          </a:p>
        </p:txBody>
      </p:sp>
      <p:sp>
        <p:nvSpPr>
          <p:cNvPr id="29700" name="Fußzeilenplatzhalter 1">
            <a:extLst>
              <a:ext uri="{FF2B5EF4-FFF2-40B4-BE49-F238E27FC236}">
                <a16:creationId xmlns:a16="http://schemas.microsoft.com/office/drawing/2014/main" id="{E46DC70C-F910-441F-87CF-93C80FE87A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E4B4D85-BC16-4C32-9DA5-E0558FE88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1981A5C-19CE-49ED-B60F-477AE33567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93931C4F-1E8E-455E-B651-6CB7616514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Saving an Image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0CF4F838-9F8B-4D6C-B131-EAF6841B32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saveCircles.py</a:t>
            </a:r>
            <a:r>
              <a:rPr lang="en-US" altLang="de-DE"/>
              <a:t>.</a:t>
            </a:r>
          </a:p>
          <a:p>
            <a:r>
              <a:rPr lang="en-US" altLang="de-DE"/>
              <a:t>It has no display at all.</a:t>
            </a:r>
          </a:p>
          <a:p>
            <a:r>
              <a:rPr lang="en-US" altLang="de-DE"/>
              <a:t>It draws to a surface.</a:t>
            </a:r>
          </a:p>
          <a:p>
            <a:r>
              <a:rPr lang="en-US" altLang="de-DE"/>
              <a:t>It uses the pygame.image.save() method to save the image.</a:t>
            </a:r>
          </a:p>
          <a:p>
            <a:r>
              <a:rPr lang="en-US" altLang="de-DE"/>
              <a:t>Save to BMP or TGA format.</a:t>
            </a:r>
          </a:p>
        </p:txBody>
      </p:sp>
      <p:sp>
        <p:nvSpPr>
          <p:cNvPr id="30724" name="Fußzeilenplatzhalter 1">
            <a:extLst>
              <a:ext uri="{FF2B5EF4-FFF2-40B4-BE49-F238E27FC236}">
                <a16:creationId xmlns:a16="http://schemas.microsoft.com/office/drawing/2014/main" id="{D4AE5B38-CACE-4CB0-8506-0062BF9C37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8C7F90-2D81-4323-9573-154BBFD9C3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66939F6-8196-4F51-8947-42ED626136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580330CF-9ACC-460B-8554-CA93340E0A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Creating a Text Surface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1338576B-4001-411C-9599-9F4FBC3E7D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Text in pygame is actually created on image surfaces.</a:t>
            </a:r>
          </a:p>
          <a:p>
            <a:r>
              <a:rPr lang="en-US" altLang="de-DE"/>
              <a:t>Define a font object (typeface and size).</a:t>
            </a:r>
          </a:p>
          <a:p>
            <a:r>
              <a:rPr lang="en-US" altLang="de-DE"/>
              <a:t>Render text in that font.</a:t>
            </a:r>
          </a:p>
          <a:p>
            <a:r>
              <a:rPr lang="en-US" altLang="de-DE"/>
              <a:t>The result is a surface that can be blitted to the screen.</a:t>
            </a:r>
          </a:p>
        </p:txBody>
      </p:sp>
      <p:sp>
        <p:nvSpPr>
          <p:cNvPr id="31748" name="Fußzeilenplatzhalter 1">
            <a:extLst>
              <a:ext uri="{FF2B5EF4-FFF2-40B4-BE49-F238E27FC236}">
                <a16:creationId xmlns:a16="http://schemas.microsoft.com/office/drawing/2014/main" id="{9D47ED9A-1964-4D3A-90A9-E9E034D364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8482964-31C6-4218-A856-12DA5A9F45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49E569A-E003-4E51-BED8-F59BD1F50A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777C2EA2-EED5-4D4B-993B-B87710C675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Using a System Font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DB22DC6D-17B2-44C9-B015-BADAA25FA8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showText.py</a:t>
            </a:r>
            <a:r>
              <a:rPr lang="en-US" altLang="de-DE"/>
              <a:t>.</a:t>
            </a:r>
          </a:p>
          <a:p>
            <a:r>
              <a:rPr lang="en-US" altLang="de-DE"/>
              <a:t>A system font is already installed in the host machine.</a:t>
            </a:r>
          </a:p>
          <a:p>
            <a:r>
              <a:rPr lang="en-US" altLang="de-DE"/>
              <a:t>You don't have to supply a font.</a:t>
            </a:r>
          </a:p>
          <a:p>
            <a:r>
              <a:rPr lang="en-US" altLang="de-DE"/>
              <a:t>Use the pygame.font.SysFont() function to build a system font.</a:t>
            </a:r>
          </a:p>
          <a:p>
            <a:r>
              <a:rPr lang="en-US" altLang="de-DE"/>
              <a:t>There's no guarantee the user has the font.</a:t>
            </a:r>
          </a:p>
        </p:txBody>
      </p:sp>
      <p:sp>
        <p:nvSpPr>
          <p:cNvPr id="32772" name="Fußzeilenplatzhalter 1">
            <a:extLst>
              <a:ext uri="{FF2B5EF4-FFF2-40B4-BE49-F238E27FC236}">
                <a16:creationId xmlns:a16="http://schemas.microsoft.com/office/drawing/2014/main" id="{77D4EB5A-0207-41E0-93C2-3DC165EE1E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F6B4349-B2AE-4AE5-9BD1-63FCA9C0DE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16C7917-DE50-47A8-8986-D14E40B51D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D262442F-57DD-4BD4-B3DF-AED5989E2D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Using a Custom Font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FA3F9925-4B68-4CE7-9DFE-7C189CAF48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You can create a pygame font by using a TrueType (ttf) font file.</a:t>
            </a:r>
          </a:p>
          <a:p>
            <a:pPr>
              <a:lnSpc>
                <a:spcPct val="90000"/>
              </a:lnSpc>
            </a:pPr>
            <a:r>
              <a:rPr lang="en-US" altLang="de-DE"/>
              <a:t>Many excellent free fonts are available online.</a:t>
            </a:r>
          </a:p>
          <a:p>
            <a:pPr>
              <a:lnSpc>
                <a:spcPct val="90000"/>
              </a:lnSpc>
            </a:pPr>
            <a:r>
              <a:rPr lang="en-US" altLang="de-DE"/>
              <a:t>Use the pygame.font.Font() command to use a custom ttf font.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This is a more reliable technique if you’ll be distributing your game.</a:t>
            </a:r>
          </a:p>
          <a:p>
            <a:pPr>
              <a:lnSpc>
                <a:spcPct val="90000"/>
              </a:lnSpc>
            </a:pPr>
            <a:r>
              <a:rPr lang="en-US" altLang="de-DE"/>
              <a:t>See customFont.py.</a:t>
            </a:r>
          </a:p>
        </p:txBody>
      </p:sp>
      <p:sp>
        <p:nvSpPr>
          <p:cNvPr id="33796" name="Fußzeilenplatzhalter 1">
            <a:extLst>
              <a:ext uri="{FF2B5EF4-FFF2-40B4-BE49-F238E27FC236}">
                <a16:creationId xmlns:a16="http://schemas.microsoft.com/office/drawing/2014/main" id="{19725115-BDFB-468C-9330-056A2707C9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23EA320-8D2E-4EA3-8920-1EBEEAC56B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FC45AC0-F83D-4D1E-B85F-3AB4A2DAAA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002AD454-1F0D-4675-AE8D-937CB9DA18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Responding to Basic Events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CD99860B-7990-44BD-A1EA-DD36859896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Event-handling is already built into the IDEA/ALTER framework.</a:t>
            </a:r>
          </a:p>
          <a:p>
            <a:pPr>
              <a:lnSpc>
                <a:spcPct val="90000"/>
              </a:lnSpc>
            </a:pPr>
            <a:r>
              <a:rPr lang="en-US" altLang="de-DE"/>
              <a:t>for event in pygame.event.get(): checks each event that occurs.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event.type indicates the event that occurred.</a:t>
            </a:r>
          </a:p>
          <a:p>
            <a:pPr>
              <a:lnSpc>
                <a:spcPct val="90000"/>
              </a:lnSpc>
            </a:pPr>
            <a:r>
              <a:rPr lang="en-US" altLang="de-DE"/>
              <a:t>A special object is also created describing the status of various input objects (mouse, key, joystick).</a:t>
            </a:r>
          </a:p>
        </p:txBody>
      </p:sp>
      <p:sp>
        <p:nvSpPr>
          <p:cNvPr id="34820" name="Fußzeilenplatzhalter 1">
            <a:extLst>
              <a:ext uri="{FF2B5EF4-FFF2-40B4-BE49-F238E27FC236}">
                <a16:creationId xmlns:a16="http://schemas.microsoft.com/office/drawing/2014/main" id="{CE4D2580-DBEE-4745-8250-BBA3668FAA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235E00D-77D2-4E7C-9718-B25E4FF945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794506D-1D5C-4B88-A5BA-576AE57906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1C594410-6C5A-4808-A301-36B1C5605F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Checking Key Presses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6DF93DDE-5A97-432D-BD21-02EEB07A44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If a key was pressed, event.type will be equal to pygame.KEYDOWN.</a:t>
            </a:r>
          </a:p>
          <a:p>
            <a:pPr>
              <a:lnSpc>
                <a:spcPct val="90000"/>
              </a:lnSpc>
            </a:pPr>
            <a:r>
              <a:rPr lang="en-US" altLang="de-DE"/>
              <a:t>Event.key has the keycode (hardware code) related to which key was pressed.</a:t>
            </a:r>
          </a:p>
          <a:p>
            <a:pPr>
              <a:lnSpc>
                <a:spcPct val="90000"/>
              </a:lnSpc>
            </a:pPr>
            <a:r>
              <a:rPr lang="en-US" altLang="de-DE"/>
              <a:t>Use pygame.key.name(event.key) to get an English-language name for the key that was pressed.</a:t>
            </a:r>
          </a:p>
        </p:txBody>
      </p:sp>
      <p:sp>
        <p:nvSpPr>
          <p:cNvPr id="35844" name="Fußzeilenplatzhalter 1">
            <a:extLst>
              <a:ext uri="{FF2B5EF4-FFF2-40B4-BE49-F238E27FC236}">
                <a16:creationId xmlns:a16="http://schemas.microsoft.com/office/drawing/2014/main" id="{AC258348-4B25-4D8A-81A7-EAFF59B523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7295407-0AE5-4218-A4D5-BA5CD68362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E88EB75-0464-46D8-AC58-E923912084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A468FE39-AB0C-431C-8A35-60FBFBA8FE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Checking for Specific Keys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C7433B46-F09F-49FA-9B42-FA1D3898BE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Special keys (arrows, spacebar, Escape key) have special constants.</a:t>
            </a:r>
          </a:p>
          <a:p>
            <a:r>
              <a:rPr lang="en-US" altLang="de-DE"/>
              <a:t>Use the following code to test for the Escape key:</a:t>
            </a:r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Type </a:t>
            </a:r>
            <a:r>
              <a:rPr lang="en-US" altLang="de-DE">
                <a:latin typeface="Courier New" panose="02070309020205020404" pitchFamily="49" charset="0"/>
              </a:rPr>
              <a:t>help("pygame")</a:t>
            </a:r>
            <a:r>
              <a:rPr lang="en-US" altLang="de-DE"/>
              <a:t> in the console to see other key constants.</a:t>
            </a:r>
          </a:p>
        </p:txBody>
      </p:sp>
      <p:sp>
        <p:nvSpPr>
          <p:cNvPr id="36868" name="Text Box 4">
            <a:extLst>
              <a:ext uri="{FF2B5EF4-FFF2-40B4-BE49-F238E27FC236}">
                <a16:creationId xmlns:a16="http://schemas.microsoft.com/office/drawing/2014/main" id="{03A6CDC5-B595-4F4B-B7B8-27FB4FB76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886200"/>
            <a:ext cx="6400800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if event.key == pygame.K_ESCAPE: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keepGoing = False</a:t>
            </a:r>
          </a:p>
        </p:txBody>
      </p:sp>
      <p:sp>
        <p:nvSpPr>
          <p:cNvPr id="36869" name="Fußzeilenplatzhalter 1">
            <a:extLst>
              <a:ext uri="{FF2B5EF4-FFF2-40B4-BE49-F238E27FC236}">
                <a16:creationId xmlns:a16="http://schemas.microsoft.com/office/drawing/2014/main" id="{9701657A-60A3-4F28-BBAA-1BEB59D1B1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5B8A5DE-A1CD-46B1-BE82-CF5FF4A1E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E0E9D34-46BE-400F-A9DE-342EF23764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F44EE3DD-D216-48B0-A9BB-49D5DF40B5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Checking for Mouse Events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FE1E117A-59D4-4C82-98F6-8EE131C2C0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600200"/>
            <a:ext cx="7543800" cy="5257800"/>
          </a:xfrm>
        </p:spPr>
        <p:txBody>
          <a:bodyPr/>
          <a:lstStyle/>
          <a:p>
            <a:r>
              <a:rPr lang="en-US" altLang="de-DE"/>
              <a:t>When a mouse button is pressed, event.type will be pygame.MOUSE-BUTTONDOWN.</a:t>
            </a:r>
          </a:p>
          <a:p>
            <a:endParaRPr lang="en-US" altLang="de-DE"/>
          </a:p>
          <a:p>
            <a:r>
              <a:rPr lang="en-US" altLang="de-DE"/>
              <a:t>Use pygame.mouse.get_pos() to determine mouse position.</a:t>
            </a:r>
          </a:p>
          <a:p>
            <a:r>
              <a:rPr lang="en-US" altLang="de-DE"/>
              <a:t>You can also use pygame.mouse.get_pressed() to determine which button is down.</a:t>
            </a:r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5F30B2D6-CBE8-4E38-AF88-D46854D47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124200"/>
            <a:ext cx="6781800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elif event.type == pygame.MOUSEBUTTONDOWN: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print "mouse down:", pygame.mouse.get_pos()</a:t>
            </a:r>
          </a:p>
        </p:txBody>
      </p:sp>
      <p:sp>
        <p:nvSpPr>
          <p:cNvPr id="37893" name="Fußzeilenplatzhalter 1">
            <a:extLst>
              <a:ext uri="{FF2B5EF4-FFF2-40B4-BE49-F238E27FC236}">
                <a16:creationId xmlns:a16="http://schemas.microsoft.com/office/drawing/2014/main" id="{38EE2B98-FB05-4FFE-8AEE-BD2C743ACA6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A23D2F7-1505-45AA-86DE-239EF2D21B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51F3FA9-EAF8-49BD-9E4F-FEEE20CBB1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BE66DBCD-FE99-4CC3-AE8F-09EDE13350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Drawing Interactive Lines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9082E508-CE16-4F7C-9392-F0E04373F4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lines.py</a:t>
            </a:r>
            <a:r>
              <a:rPr lang="en-US" altLang="de-DE"/>
              <a:t>.</a:t>
            </a:r>
          </a:p>
          <a:p>
            <a:r>
              <a:rPr lang="en-US" altLang="de-DE"/>
              <a:t>When the mouse is clicked, store its position to lineStart.</a:t>
            </a:r>
          </a:p>
          <a:p>
            <a:r>
              <a:rPr lang="en-US" altLang="de-DE"/>
              <a:t>When the mouse is released, store its position in lineEnd.</a:t>
            </a:r>
          </a:p>
          <a:p>
            <a:r>
              <a:rPr lang="en-US" altLang="de-DE"/>
              <a:t>Draw a line from lineStart to lineEnd.</a:t>
            </a:r>
          </a:p>
        </p:txBody>
      </p:sp>
      <p:sp>
        <p:nvSpPr>
          <p:cNvPr id="38916" name="Fußzeilenplatzhalter 1">
            <a:extLst>
              <a:ext uri="{FF2B5EF4-FFF2-40B4-BE49-F238E27FC236}">
                <a16:creationId xmlns:a16="http://schemas.microsoft.com/office/drawing/2014/main" id="{3A6DC3E8-FB7D-482A-B8B3-B365666C85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9910CF8-F2F3-455E-AA50-4B0E39D96E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85B6EC7-1D5C-4991-A893-29AA82CF76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031B74E8-5960-48F6-AFDD-F52CD1CB51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Code for Line Drawing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2FEBB575-B78A-4868-8C88-3F96026008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linePrev.py</a:t>
            </a:r>
            <a:r>
              <a:rPr lang="en-US" altLang="de-DE"/>
              <a:t> for a version that previews the line in real time before you release the mouse.</a:t>
            </a:r>
          </a:p>
        </p:txBody>
      </p:sp>
      <p:sp>
        <p:nvSpPr>
          <p:cNvPr id="39940" name="Text Box 4">
            <a:extLst>
              <a:ext uri="{FF2B5EF4-FFF2-40B4-BE49-F238E27FC236}">
                <a16:creationId xmlns:a16="http://schemas.microsoft.com/office/drawing/2014/main" id="{F4379E30-4E08-4BE1-BA75-882C67F41F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752600"/>
            <a:ext cx="7620000" cy="2573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for event in pygame.event.get():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if event.type == pygame.QUIT: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keepGoing = False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elif event.type == pygame.MOUSEBUTTONDOWN: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lineStart = pygame.mouse.get_pos()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elif event.type == pygame.MOUSEBUTTONUP: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lineEnd = pygame.mouse.get_pos()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pygame.draw.line(background, (0, 0, 0), lineStart, lineEnd, 3)</a:t>
            </a:r>
          </a:p>
        </p:txBody>
      </p:sp>
      <p:sp>
        <p:nvSpPr>
          <p:cNvPr id="39941" name="Fußzeilenplatzhalter 1">
            <a:extLst>
              <a:ext uri="{FF2B5EF4-FFF2-40B4-BE49-F238E27FC236}">
                <a16:creationId xmlns:a16="http://schemas.microsoft.com/office/drawing/2014/main" id="{27D797E2-8865-4E7C-85B7-CD304E9A41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D70DF71-5059-4A3A-8BBA-2CF3CEF3E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E6AD48E-B75B-48A8-B109-C62DDA2E29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0307B96C-84CA-417E-A664-24AC7691BD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paint.py Strategy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DF51FC1C-4991-4213-8763-BF9F782F90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The mouse draws on the screen.</a:t>
            </a:r>
          </a:p>
          <a:p>
            <a:pPr>
              <a:lnSpc>
                <a:spcPct val="90000"/>
              </a:lnSpc>
            </a:pPr>
            <a:r>
              <a:rPr lang="en-US" altLang="de-DE"/>
              <a:t>Keyboard changes color, pen size.</a:t>
            </a:r>
          </a:p>
          <a:p>
            <a:pPr>
              <a:lnSpc>
                <a:spcPct val="90000"/>
              </a:lnSpc>
            </a:pPr>
            <a:r>
              <a:rPr lang="en-US" altLang="de-DE"/>
              <a:t>Save and load a single image.</a:t>
            </a:r>
          </a:p>
          <a:p>
            <a:pPr>
              <a:lnSpc>
                <a:spcPct val="90000"/>
              </a:lnSpc>
            </a:pPr>
            <a:r>
              <a:rPr lang="en-US" altLang="de-DE"/>
              <a:t>Map drawing size, color to variables.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If the mouse is dragged, draw a short line from the previous point to the current point.</a:t>
            </a:r>
          </a:p>
          <a:p>
            <a:pPr>
              <a:lnSpc>
                <a:spcPct val="90000"/>
              </a:lnSpc>
            </a:pPr>
            <a:r>
              <a:rPr lang="en-US" altLang="de-DE"/>
              <a:t>Very short straight lines will look curved.</a:t>
            </a:r>
          </a:p>
        </p:txBody>
      </p:sp>
      <p:sp>
        <p:nvSpPr>
          <p:cNvPr id="40964" name="Fußzeilenplatzhalter 1">
            <a:extLst>
              <a:ext uri="{FF2B5EF4-FFF2-40B4-BE49-F238E27FC236}">
                <a16:creationId xmlns:a16="http://schemas.microsoft.com/office/drawing/2014/main" id="{850A196E-22B4-4C8F-BEB3-39CB35A04F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E4F332F-5182-408F-910A-91DB833C63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0441AF5-8E85-4D9A-9A13-6BDEB96C0A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19B84220-23B5-4320-A2AB-B7E13223BA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Main Variables of paint.py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D0F54988-D86A-43D2-B010-87CEA579BB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1600200"/>
            <a:ext cx="7772400" cy="4525963"/>
          </a:xfrm>
        </p:spPr>
        <p:txBody>
          <a:bodyPr/>
          <a:lstStyle/>
          <a:p>
            <a:r>
              <a:rPr lang="en-US" altLang="de-DE" sz="2800" b="1"/>
              <a:t>background:</a:t>
            </a:r>
            <a:r>
              <a:rPr lang="en-US" altLang="de-DE" sz="2800"/>
              <a:t> The surface being modified</a:t>
            </a:r>
          </a:p>
          <a:p>
            <a:r>
              <a:rPr lang="en-US" altLang="de-DE" sz="2800" b="1"/>
              <a:t>event:</a:t>
            </a:r>
            <a:r>
              <a:rPr lang="en-US" altLang="de-DE" sz="2800"/>
              <a:t> pygame event </a:t>
            </a:r>
          </a:p>
          <a:p>
            <a:r>
              <a:rPr lang="en-US" altLang="de-DE" sz="2800" b="1"/>
              <a:t>drawColor:</a:t>
            </a:r>
            <a:r>
              <a:rPr lang="en-US" altLang="de-DE" sz="2800"/>
              <a:t> The color for the current drawing</a:t>
            </a:r>
          </a:p>
          <a:p>
            <a:r>
              <a:rPr lang="en-US" altLang="de-DE" sz="2800" b="1"/>
              <a:t>lineWidth:</a:t>
            </a:r>
            <a:r>
              <a:rPr lang="en-US" altLang="de-DE" sz="2800"/>
              <a:t> The width of the pen line</a:t>
            </a:r>
          </a:p>
          <a:p>
            <a:r>
              <a:rPr lang="en-US" altLang="de-DE" sz="2800" b="1"/>
              <a:t>lineBegin:</a:t>
            </a:r>
            <a:r>
              <a:rPr lang="en-US" altLang="de-DE" sz="2800"/>
              <a:t> The beginning point of the line</a:t>
            </a:r>
          </a:p>
          <a:p>
            <a:r>
              <a:rPr lang="en-US" altLang="de-DE" sz="2800" b="1"/>
              <a:t>lineEnd:</a:t>
            </a:r>
            <a:r>
              <a:rPr lang="en-US" altLang="de-DE" sz="2800"/>
              <a:t> The end point of the line</a:t>
            </a:r>
          </a:p>
          <a:p>
            <a:r>
              <a:rPr lang="en-US" altLang="de-DE" sz="2800" b="1"/>
              <a:t>myData:</a:t>
            </a:r>
            <a:r>
              <a:rPr lang="en-US" altLang="de-DE" sz="2800"/>
              <a:t> Used to transfer information</a:t>
            </a:r>
          </a:p>
        </p:txBody>
      </p:sp>
      <p:sp>
        <p:nvSpPr>
          <p:cNvPr id="41988" name="Fußzeilenplatzhalter 1">
            <a:extLst>
              <a:ext uri="{FF2B5EF4-FFF2-40B4-BE49-F238E27FC236}">
                <a16:creationId xmlns:a16="http://schemas.microsoft.com/office/drawing/2014/main" id="{1D8756EC-0FFD-444C-8FCC-CE3EF50AE0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6CCBC45-DB7A-4D9C-9403-7013EB8A78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8C56B36-7D0C-41CF-9A7C-909974F704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91E47A16-D4B3-4102-96D5-36B810546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Functions in paint.py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6A59A3E4-FB94-4165-83B0-595CB9618D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b="1"/>
              <a:t>checkKeys():</a:t>
            </a:r>
            <a:r>
              <a:rPr lang="en-US" altLang="de-DE"/>
              <a:t> Gets all keyboard input, changes variables</a:t>
            </a:r>
          </a:p>
          <a:p>
            <a:r>
              <a:rPr lang="en-US" altLang="de-DE" b="1"/>
              <a:t>showStats():</a:t>
            </a:r>
            <a:r>
              <a:rPr lang="en-US" altLang="de-DE"/>
              <a:t> Creates a label displaying pen size and color</a:t>
            </a:r>
          </a:p>
          <a:p>
            <a:r>
              <a:rPr lang="en-US" altLang="de-DE" b="1"/>
              <a:t>main():</a:t>
            </a:r>
            <a:r>
              <a:rPr lang="en-US" altLang="de-DE"/>
              <a:t> Like any other IDEA/ALTER framework</a:t>
            </a:r>
          </a:p>
        </p:txBody>
      </p:sp>
      <p:sp>
        <p:nvSpPr>
          <p:cNvPr id="43012" name="Fußzeilenplatzhalter 1">
            <a:extLst>
              <a:ext uri="{FF2B5EF4-FFF2-40B4-BE49-F238E27FC236}">
                <a16:creationId xmlns:a16="http://schemas.microsoft.com/office/drawing/2014/main" id="{05B75E0C-E66E-4A54-AADB-8391B532B05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6635974-B4D4-416B-AD17-0813051FD3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AF359C8-E052-45B9-8453-E0A6678A35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03B4B4EE-EDC6-4569-998B-E87435A556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Background and Screen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9EB841B4-D4F4-4A59-A0D7-1304B05373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Both are surfaces.</a:t>
            </a:r>
          </a:p>
          <a:p>
            <a:r>
              <a:rPr lang="en-US" altLang="de-DE"/>
              <a:t>The background is permanent.</a:t>
            </a:r>
          </a:p>
          <a:p>
            <a:r>
              <a:rPr lang="en-US" altLang="de-DE"/>
              <a:t>The screen changes every frame.</a:t>
            </a:r>
          </a:p>
          <a:p>
            <a:r>
              <a:rPr lang="en-US" altLang="de-DE"/>
              <a:t>Make permanent changes to the background.</a:t>
            </a:r>
          </a:p>
          <a:p>
            <a:r>
              <a:rPr lang="en-US" altLang="de-DE"/>
              <a:t>Blit background onto screen.</a:t>
            </a:r>
          </a:p>
          <a:p>
            <a:r>
              <a:rPr lang="en-US" altLang="de-DE"/>
              <a:t>Make temporary changes to screen after background has been drawn.</a:t>
            </a:r>
          </a:p>
        </p:txBody>
      </p:sp>
      <p:sp>
        <p:nvSpPr>
          <p:cNvPr id="44036" name="Fußzeilenplatzhalter 1">
            <a:extLst>
              <a:ext uri="{FF2B5EF4-FFF2-40B4-BE49-F238E27FC236}">
                <a16:creationId xmlns:a16="http://schemas.microsoft.com/office/drawing/2014/main" id="{AA67E7F5-ACE1-4D41-82EB-E02D05720C1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7421177-B965-4ABA-A301-1954B21425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C3A7103-212B-4493-8522-4841AFFB85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EDEA3414-DA65-45A1-A1C5-6A502C0C8B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Transferring Data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08D45A6E-1F48-445D-8CB5-106415F4C1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19200" y="1143000"/>
            <a:ext cx="7543800" cy="3657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checkKeys() modifies several variables.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Pack the variables into the myData tuple to send them all at once.</a:t>
            </a:r>
          </a:p>
          <a:p>
            <a:pPr>
              <a:lnSpc>
                <a:spcPct val="90000"/>
              </a:lnSpc>
            </a:pPr>
            <a:r>
              <a:rPr lang="en-US" altLang="de-DE"/>
              <a:t>checkKeys() returns a tuple.</a:t>
            </a:r>
          </a:p>
          <a:p>
            <a:pPr>
              <a:lnSpc>
                <a:spcPct val="90000"/>
              </a:lnSpc>
            </a:pPr>
            <a:r>
              <a:rPr lang="en-US" altLang="de-DE"/>
              <a:t>Store this value back to myData.</a:t>
            </a:r>
          </a:p>
          <a:p>
            <a:pPr>
              <a:lnSpc>
                <a:spcPct val="90000"/>
              </a:lnSpc>
            </a:pPr>
            <a:r>
              <a:rPr lang="en-US" altLang="de-DE"/>
              <a:t>Copy back to individual variables.</a:t>
            </a:r>
          </a:p>
        </p:txBody>
      </p:sp>
      <p:sp>
        <p:nvSpPr>
          <p:cNvPr id="45060" name="Text Box 4">
            <a:extLst>
              <a:ext uri="{FF2B5EF4-FFF2-40B4-BE49-F238E27FC236}">
                <a16:creationId xmlns:a16="http://schemas.microsoft.com/office/drawing/2014/main" id="{4E294F43-C604-46AD-A3B3-5A6ABE206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953000"/>
            <a:ext cx="7620000" cy="1749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elif event.type == pygame.KEYDOWN: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myData = (event, background, drawColor, lineWidth,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keepGoing)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myData = checkKeys(myData)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(event, background, drawColor, lineWidth,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keepGoing) = myData</a:t>
            </a:r>
          </a:p>
        </p:txBody>
      </p:sp>
      <p:sp>
        <p:nvSpPr>
          <p:cNvPr id="45061" name="Fußzeilenplatzhalter 1">
            <a:extLst>
              <a:ext uri="{FF2B5EF4-FFF2-40B4-BE49-F238E27FC236}">
                <a16:creationId xmlns:a16="http://schemas.microsoft.com/office/drawing/2014/main" id="{0B99915E-E646-42FD-B5B0-31D566A08E0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AC7E927-8AAF-47B7-9291-50A96E90EF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454707F-C970-4A66-B4ED-7F0A2445C8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5BDAD6D6-ADBD-4D9A-93BB-9599A895FA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Discussion Questions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4BC12B67-FF6F-4220-940A-D9C1CCC4BF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Why is it worth learning a higher-powered editor such as SPE?</a:t>
            </a:r>
          </a:p>
          <a:p>
            <a:r>
              <a:rPr lang="en-US" altLang="de-DE"/>
              <a:t>What side effects happen when you </a:t>
            </a:r>
            <a:r>
              <a:rPr lang="en-US" altLang="de-DE" i="1"/>
              <a:t>don't</a:t>
            </a:r>
            <a:r>
              <a:rPr lang="en-US" altLang="de-DE"/>
              <a:t> use the __name__  trick?</a:t>
            </a:r>
          </a:p>
          <a:p>
            <a:r>
              <a:rPr lang="en-US" altLang="de-DE"/>
              <a:t>How does Python support passing by reference/value?</a:t>
            </a:r>
          </a:p>
          <a:p>
            <a:r>
              <a:rPr lang="en-US" altLang="de-DE"/>
              <a:t>What improvements could be made to </a:t>
            </a:r>
            <a:r>
              <a:rPr lang="en-US" altLang="de-DE">
                <a:latin typeface="Courier New" panose="02070309020205020404" pitchFamily="49" charset="0"/>
              </a:rPr>
              <a:t>paint.py</a:t>
            </a:r>
            <a:r>
              <a:rPr lang="en-US" altLang="de-DE"/>
              <a:t>?</a:t>
            </a:r>
          </a:p>
        </p:txBody>
      </p:sp>
      <p:sp>
        <p:nvSpPr>
          <p:cNvPr id="46084" name="Fußzeilenplatzhalter 1">
            <a:extLst>
              <a:ext uri="{FF2B5EF4-FFF2-40B4-BE49-F238E27FC236}">
                <a16:creationId xmlns:a16="http://schemas.microsoft.com/office/drawing/2014/main" id="{EA73BAB9-C71F-4003-8420-78AE204C22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8DFF241-7902-44D6-958E-650BD0149E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F19DB36-A471-4848-9BD1-3221535E5B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ußzeilenplatzhalter 3">
            <a:extLst>
              <a:ext uri="{FF2B5EF4-FFF2-40B4-BE49-F238E27FC236}">
                <a16:creationId xmlns:a16="http://schemas.microsoft.com/office/drawing/2014/main" id="{8B2A5A25-19A7-4DAF-BC37-4276DF82B3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#7 Drawing and Event Handling</a:t>
            </a: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19BA9934-31FA-4F59-980C-16A7D06432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/>
              <a:t>Summary</a:t>
            </a:r>
          </a:p>
        </p:txBody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EE932B79-D821-4B59-9F90-AF2EC54517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de-DE"/>
              <a:t>You should now understand</a:t>
            </a:r>
          </a:p>
          <a:p>
            <a:pPr lvl="1" eaLnBrk="1" hangingPunct="1"/>
            <a:r>
              <a:rPr lang="en-US" altLang="de-DE"/>
              <a:t>Using functions with pygame</a:t>
            </a:r>
          </a:p>
          <a:p>
            <a:pPr lvl="1" eaLnBrk="1" hangingPunct="1"/>
            <a:r>
              <a:rPr lang="en-US" altLang="de-DE"/>
              <a:t>Learning a more sophisticated editor</a:t>
            </a:r>
          </a:p>
          <a:p>
            <a:pPr lvl="1" eaLnBrk="1" hangingPunct="1"/>
            <a:r>
              <a:rPr lang="en-US" altLang="de-DE"/>
              <a:t>Drawing with the pygame.draw module</a:t>
            </a:r>
          </a:p>
          <a:p>
            <a:pPr lvl="1" eaLnBrk="1" hangingPunct="1"/>
            <a:r>
              <a:rPr lang="en-US" altLang="de-DE"/>
              <a:t>Responding to basic events</a:t>
            </a:r>
          </a:p>
          <a:p>
            <a:pPr lvl="1" eaLnBrk="1" hangingPunct="1"/>
            <a:r>
              <a:rPr lang="en-US" altLang="de-DE"/>
              <a:t>Saving and loading images</a:t>
            </a:r>
          </a:p>
          <a:p>
            <a:pPr lvl="1" eaLnBrk="1" hangingPunct="1"/>
            <a:r>
              <a:rPr lang="en-US" altLang="de-DE"/>
              <a:t>Building a painting program</a:t>
            </a:r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B9372F0-7562-43EC-B418-0F7C59393E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FA49E2D-FFDF-4262-8B02-13DBEA7BE7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381000"/>
            <a:ext cx="7543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sz="4200">
                <a:solidFill>
                  <a:schemeClr val="bg1"/>
                </a:solidFill>
                <a:latin typeface="Arial" charset="0"/>
              </a:defRPr>
            </a:lvl2pPr>
            <a:lvl3pPr>
              <a:defRPr sz="4200">
                <a:solidFill>
                  <a:schemeClr val="bg1"/>
                </a:solidFill>
                <a:latin typeface="Arial" charset="0"/>
              </a:defRPr>
            </a:lvl3pPr>
            <a:lvl4pPr>
              <a:defRPr sz="4200">
                <a:solidFill>
                  <a:schemeClr val="bg1"/>
                </a:solidFill>
                <a:latin typeface="Arial" charset="0"/>
              </a:defRPr>
            </a:lvl4pPr>
            <a:lvl5pPr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dirty="0"/>
              <a:t>Next Lecture</a:t>
            </a:r>
            <a:endParaRPr lang="en-US" dirty="0"/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5576" y="2438400"/>
            <a:ext cx="8759824" cy="914400"/>
          </a:xfrm>
        </p:spPr>
        <p:txBody>
          <a:bodyPr anchor="t" anchorCtr="0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tr-TR" sz="3200" dirty="0">
                <a:solidFill>
                  <a:schemeClr val="dk1"/>
                </a:solidFill>
                <a:latin typeface="Times New Roman"/>
                <a:ea typeface="Times New Roman" panose="02020603050405020304" pitchFamily="18" charset="0"/>
              </a:rPr>
              <a:t>Audio &amp; Sprites</a:t>
            </a: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83CD57B-6837-4C99-869E-C01806F9C4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Lecture #7 Drawing and Event Handling</a:t>
            </a:r>
          </a:p>
        </p:txBody>
      </p:sp>
    </p:spTree>
    <p:extLst>
      <p:ext uri="{BB962C8B-B14F-4D97-AF65-F5344CB8AC3E}">
        <p14:creationId xmlns:p14="http://schemas.microsoft.com/office/powerpoint/2010/main" val="9686292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endParaRPr lang="tr-TR" sz="2800" dirty="0"/>
          </a:p>
          <a:p>
            <a:pPr>
              <a:spcAft>
                <a:spcPts val="0"/>
              </a:spcAft>
            </a:pPr>
            <a:r>
              <a:rPr lang="en-US" sz="2800" dirty="0"/>
              <a:t>Andy Harris, “Game Programming, The L Line, The Express Line to Learning”; Wiley, 2007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7CEEC68-5B7D-4CB6-90C5-5D673CC462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Lecture #7 Drawing and Event Handling</a:t>
            </a:r>
          </a:p>
        </p:txBody>
      </p:sp>
    </p:spTree>
    <p:extLst>
      <p:ext uri="{BB962C8B-B14F-4D97-AF65-F5344CB8AC3E}">
        <p14:creationId xmlns:p14="http://schemas.microsoft.com/office/powerpoint/2010/main" val="3772273133"/>
      </p:ext>
    </p:extLst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2637</Words>
  <Application>Microsoft Office PowerPoint</Application>
  <PresentationFormat>Bildschirmpräsentation (4:3)</PresentationFormat>
  <Paragraphs>380</Paragraphs>
  <Slides>45</Slides>
  <Notes>43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45</vt:i4>
      </vt:variant>
    </vt:vector>
  </HeadingPairs>
  <TitlesOfParts>
    <vt:vector size="52" baseType="lpstr">
      <vt:lpstr>Arial</vt:lpstr>
      <vt:lpstr>Arial Black</vt:lpstr>
      <vt:lpstr>Courier New</vt:lpstr>
      <vt:lpstr>Garamond</vt:lpstr>
      <vt:lpstr>Times New Roman</vt:lpstr>
      <vt:lpstr>Wingdings</vt:lpstr>
      <vt:lpstr>1_Edge</vt:lpstr>
      <vt:lpstr>PowerPoint-Präsentation</vt:lpstr>
      <vt:lpstr>Objectives</vt:lpstr>
      <vt:lpstr>Goal: A Drawing Program</vt:lpstr>
      <vt:lpstr>How paint.py Works</vt:lpstr>
      <vt:lpstr>Creating Image Surfaces in pygame</vt:lpstr>
      <vt:lpstr>Using a Main Function</vt:lpstr>
      <vt:lpstr> Modifying IDEA for Functions</vt:lpstr>
      <vt:lpstr>How the __name__ == "__main__" Code Works</vt:lpstr>
      <vt:lpstr>Introducing SPE</vt:lpstr>
      <vt:lpstr>Features of SPE</vt:lpstr>
      <vt:lpstr>Installing SPE</vt:lpstr>
      <vt:lpstr>Drawing with Python</vt:lpstr>
      <vt:lpstr>Setting Up drawDemo.py</vt:lpstr>
      <vt:lpstr>Drawing a Line</vt:lpstr>
      <vt:lpstr>Drawing a Rectangle</vt:lpstr>
      <vt:lpstr>Drawing a Circle</vt:lpstr>
      <vt:lpstr>Drawing an Ellipse</vt:lpstr>
      <vt:lpstr>Drawing an Arc</vt:lpstr>
      <vt:lpstr>Common Angles in Radians</vt:lpstr>
      <vt:lpstr>Drawing a Series of Lines</vt:lpstr>
      <vt:lpstr>Drawing a Polygon</vt:lpstr>
      <vt:lpstr>Exploring Anti-Aliasing</vt:lpstr>
      <vt:lpstr>A Closer Look at Anti-Aliasing</vt:lpstr>
      <vt:lpstr>How Anti-Aliasing Works</vt:lpstr>
      <vt:lpstr>Getting Mouse Data</vt:lpstr>
      <vt:lpstr>Importing an Image</vt:lpstr>
      <vt:lpstr>Saving an Image</vt:lpstr>
      <vt:lpstr>Creating a Text Surface</vt:lpstr>
      <vt:lpstr>Using a System Font</vt:lpstr>
      <vt:lpstr>Using a Custom Font</vt:lpstr>
      <vt:lpstr>Responding to Basic Events</vt:lpstr>
      <vt:lpstr>Checking Key Presses</vt:lpstr>
      <vt:lpstr>Checking for Specific Keys</vt:lpstr>
      <vt:lpstr>Checking for Mouse Events</vt:lpstr>
      <vt:lpstr>Drawing Interactive Lines</vt:lpstr>
      <vt:lpstr>Code for Line Drawing</vt:lpstr>
      <vt:lpstr>paint.py Strategy</vt:lpstr>
      <vt:lpstr>Main Variables of paint.py</vt:lpstr>
      <vt:lpstr>Functions in paint.py</vt:lpstr>
      <vt:lpstr>Background and Screen</vt:lpstr>
      <vt:lpstr>Transferring Data</vt:lpstr>
      <vt:lpstr>Discussion Questions</vt:lpstr>
      <vt:lpstr>Summary</vt:lpstr>
      <vt:lpstr>PowerPoint-Präsentation</vt:lpstr>
      <vt:lpstr>References</vt:lpstr>
    </vt:vector>
  </TitlesOfParts>
  <Company>Adams Consulting Services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Game Design, 2nd Edition - Ch 1</dc:title>
  <dc:creator>Ernest Adams</dc:creator>
  <cp:lastModifiedBy>Samsun</cp:lastModifiedBy>
  <cp:revision>124</cp:revision>
  <dcterms:created xsi:type="dcterms:W3CDTF">2003-03-16T17:22:50Z</dcterms:created>
  <dcterms:modified xsi:type="dcterms:W3CDTF">2019-04-21T11:54:59Z</dcterms:modified>
</cp:coreProperties>
</file>