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13" r:id="rId2"/>
    <p:sldMasterId id="2147483726" r:id="rId3"/>
    <p:sldMasterId id="2147483781" r:id="rId4"/>
  </p:sldMasterIdLst>
  <p:notesMasterIdLst>
    <p:notesMasterId r:id="rId72"/>
  </p:notesMasterIdLst>
  <p:sldIdLst>
    <p:sldId id="256" r:id="rId5"/>
    <p:sldId id="654" r:id="rId6"/>
    <p:sldId id="655" r:id="rId7"/>
    <p:sldId id="656" r:id="rId8"/>
    <p:sldId id="657" r:id="rId9"/>
    <p:sldId id="658" r:id="rId10"/>
    <p:sldId id="659" r:id="rId11"/>
    <p:sldId id="660" r:id="rId12"/>
    <p:sldId id="661" r:id="rId13"/>
    <p:sldId id="662" r:id="rId14"/>
    <p:sldId id="663" r:id="rId15"/>
    <p:sldId id="664" r:id="rId16"/>
    <p:sldId id="665" r:id="rId17"/>
    <p:sldId id="666" r:id="rId18"/>
    <p:sldId id="667" r:id="rId19"/>
    <p:sldId id="668" r:id="rId20"/>
    <p:sldId id="669" r:id="rId21"/>
    <p:sldId id="670" r:id="rId22"/>
    <p:sldId id="671" r:id="rId23"/>
    <p:sldId id="672" r:id="rId24"/>
    <p:sldId id="673" r:id="rId25"/>
    <p:sldId id="674" r:id="rId26"/>
    <p:sldId id="675" r:id="rId27"/>
    <p:sldId id="676" r:id="rId28"/>
    <p:sldId id="677" r:id="rId29"/>
    <p:sldId id="678" r:id="rId30"/>
    <p:sldId id="679" r:id="rId31"/>
    <p:sldId id="680" r:id="rId32"/>
    <p:sldId id="681" r:id="rId33"/>
    <p:sldId id="682" r:id="rId34"/>
    <p:sldId id="683" r:id="rId35"/>
    <p:sldId id="684" r:id="rId36"/>
    <p:sldId id="477" r:id="rId37"/>
    <p:sldId id="478" r:id="rId38"/>
    <p:sldId id="685" r:id="rId39"/>
    <p:sldId id="686" r:id="rId40"/>
    <p:sldId id="687" r:id="rId41"/>
    <p:sldId id="688" r:id="rId42"/>
    <p:sldId id="689" r:id="rId43"/>
    <p:sldId id="690" r:id="rId44"/>
    <p:sldId id="691" r:id="rId45"/>
    <p:sldId id="692" r:id="rId46"/>
    <p:sldId id="693" r:id="rId47"/>
    <p:sldId id="479" r:id="rId48"/>
    <p:sldId id="480" r:id="rId49"/>
    <p:sldId id="481" r:id="rId50"/>
    <p:sldId id="482" r:id="rId51"/>
    <p:sldId id="483" r:id="rId52"/>
    <p:sldId id="484" r:id="rId53"/>
    <p:sldId id="485" r:id="rId54"/>
    <p:sldId id="487" r:id="rId55"/>
    <p:sldId id="486" r:id="rId56"/>
    <p:sldId id="488" r:id="rId57"/>
    <p:sldId id="694" r:id="rId58"/>
    <p:sldId id="489" r:id="rId59"/>
    <p:sldId id="695" r:id="rId60"/>
    <p:sldId id="696" r:id="rId61"/>
    <p:sldId id="492" r:id="rId62"/>
    <p:sldId id="697" r:id="rId63"/>
    <p:sldId id="698" r:id="rId64"/>
    <p:sldId id="699" r:id="rId65"/>
    <p:sldId id="700" r:id="rId66"/>
    <p:sldId id="701" r:id="rId67"/>
    <p:sldId id="702" r:id="rId68"/>
    <p:sldId id="703" r:id="rId69"/>
    <p:sldId id="399" r:id="rId70"/>
    <p:sldId id="400" r:id="rId71"/>
  </p:sldIdLst>
  <p:sldSz cx="9144000" cy="6858000" type="screen4x3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slide" Target="slides/slide6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4.wmf"/><Relationship Id="rId4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14.wmf"/><Relationship Id="rId4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4" Type="http://schemas.openxmlformats.org/officeDocument/2006/relationships/image" Target="../media/image43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de-DE" sz="4400" b="0" strike="noStrike" spc="-1">
                <a:latin typeface="Arial"/>
              </a:rPr>
              <a:t>Folie mittels Klicken verschieben</a:t>
            </a:r>
          </a:p>
        </p:txBody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sz="2000" b="0" strike="noStrike" spc="-1">
                <a:latin typeface="Arial"/>
              </a:rPr>
              <a:t>Format der Notizen mittels Klicken bearbeiten</a:t>
            </a:r>
          </a:p>
        </p:txBody>
      </p:sp>
      <p:sp>
        <p:nvSpPr>
          <p:cNvPr id="27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sz="1400" b="0" strike="noStrike" spc="-1">
                <a:latin typeface="Times New Roman"/>
              </a:rPr>
              <a:t>&lt;Kopfzeile&gt;</a:t>
            </a:r>
          </a:p>
        </p:txBody>
      </p:sp>
      <p:sp>
        <p:nvSpPr>
          <p:cNvPr id="278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de-DE" sz="1400" b="0" strike="noStrike" spc="-1">
                <a:latin typeface="Times New Roman"/>
              </a:rPr>
              <a:t>&lt;Datum/Uhrzeit&gt;</a:t>
            </a:r>
          </a:p>
        </p:txBody>
      </p:sp>
      <p:sp>
        <p:nvSpPr>
          <p:cNvPr id="279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de-DE" sz="1400" b="0" strike="noStrike" spc="-1">
                <a:latin typeface="Times New Roman"/>
              </a:rPr>
              <a:t>&lt;Fußzeile&gt;</a:t>
            </a:r>
          </a:p>
        </p:txBody>
      </p:sp>
      <p:sp>
        <p:nvSpPr>
          <p:cNvPr id="280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59D53CA7-E093-4F96-9829-A7FED3342B05}" type="slidenum">
              <a:rPr lang="de-DE" sz="1400" b="0" strike="noStrike" spc="-1">
                <a:latin typeface="Times New Roman"/>
              </a:rPr>
              <a:t>‹Nr.›</a:t>
            </a:fld>
            <a:endParaRPr lang="de-DE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CustomShape 1"/>
          <p:cNvSpPr/>
          <p:nvPr/>
        </p:nvSpPr>
        <p:spPr>
          <a:xfrm>
            <a:off x="4021200" y="9721080"/>
            <a:ext cx="3075480" cy="51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49680" rIns="99000" bIns="49680" anchor="b"/>
          <a:lstStyle/>
          <a:p>
            <a:pPr algn="r">
              <a:lnSpc>
                <a:spcPct val="100000"/>
              </a:lnSpc>
            </a:pPr>
            <a:fld id="{41D8A27F-93D2-4DF5-9B17-D56E18EAB121}" type="slidenum">
              <a:rPr lang="de-DE" sz="1300" b="0" strike="noStrike" spc="-1">
                <a:solidFill>
                  <a:srgbClr val="000000"/>
                </a:solidFill>
                <a:latin typeface="Arial"/>
              </a:rPr>
              <a:t>1</a:t>
            </a:fld>
            <a:endParaRPr lang="de-DE" sz="1300" b="0" strike="noStrike" spc="-1">
              <a:latin typeface="Arial"/>
            </a:endParaRPr>
          </a:p>
        </p:txBody>
      </p:sp>
      <p:sp>
        <p:nvSpPr>
          <p:cNvPr id="143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5400"/>
          </a:xfrm>
          <a:prstGeom prst="rect">
            <a:avLst/>
          </a:prstGeom>
        </p:spPr>
      </p:sp>
      <p:sp>
        <p:nvSpPr>
          <p:cNvPr id="1440" name="PlaceHolder 3"/>
          <p:cNvSpPr>
            <a:spLocks noGrp="1"/>
          </p:cNvSpPr>
          <p:nvPr>
            <p:ph type="body"/>
          </p:nvPr>
        </p:nvSpPr>
        <p:spPr>
          <a:xfrm>
            <a:off x="709920" y="4861440"/>
            <a:ext cx="5678640" cy="4604760"/>
          </a:xfrm>
          <a:prstGeom prst="rect">
            <a:avLst/>
          </a:prstGeom>
        </p:spPr>
        <p:txBody>
          <a:bodyPr lIns="99000" tIns="49680" rIns="99000" bIns="49680"/>
          <a:lstStyle/>
          <a:p>
            <a:endParaRPr lang="de-DE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8C5B72-D190-4494-A70E-FAEB98E8BA1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C33C4CE-C002-4566-80E2-7E535D45F50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49FF3C-6893-40EE-BA8F-9BF1C368BF1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9EBB3D-7107-4955-80D2-0AB02A93A2E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621263-3BAB-4732-A4A7-6ED85BE8102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4B8170-A561-4984-A141-08AA46313B8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FABC60-D31F-4234-98BB-D34937F589B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120A42-B4E7-4509-8E48-BE14A935BA4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9877E55-B837-4DD1-B029-0E74D786F53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7B143E4-B07D-4200-A592-B5AFB1084D2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AD84D4-88BA-4656-B35A-90B4DCD89A1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642C7C-597D-43EC-A2D8-0B3C8F1D75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5400"/>
          </a:xfrm>
          <a:prstGeom prst="rect">
            <a:avLst/>
          </a:prstGeom>
        </p:spPr>
      </p:sp>
      <p:sp>
        <p:nvSpPr>
          <p:cNvPr id="1571" name="PlaceHolder 2"/>
          <p:cNvSpPr>
            <a:spLocks noGrp="1"/>
          </p:cNvSpPr>
          <p:nvPr>
            <p:ph type="body"/>
          </p:nvPr>
        </p:nvSpPr>
        <p:spPr>
          <a:xfrm>
            <a:off x="709920" y="4861440"/>
            <a:ext cx="5678640" cy="4604760"/>
          </a:xfrm>
          <a:prstGeom prst="rect">
            <a:avLst/>
          </a:prstGeom>
        </p:spPr>
        <p:txBody>
          <a:bodyPr lIns="99000" tIns="49680" rIns="99000" bIns="49680"/>
          <a:lstStyle/>
          <a:p>
            <a:endParaRPr lang="de-DE" sz="2000" b="0" strike="noStrike" spc="-1">
              <a:latin typeface="Arial"/>
            </a:endParaRPr>
          </a:p>
        </p:txBody>
      </p:sp>
      <p:sp>
        <p:nvSpPr>
          <p:cNvPr id="1572" name="CustomShape 3"/>
          <p:cNvSpPr/>
          <p:nvPr/>
        </p:nvSpPr>
        <p:spPr>
          <a:xfrm>
            <a:off x="4021200" y="9721080"/>
            <a:ext cx="3075480" cy="51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49680" rIns="99000" bIns="49680" anchor="b"/>
          <a:lstStyle/>
          <a:p>
            <a:pPr algn="r">
              <a:lnSpc>
                <a:spcPct val="100000"/>
              </a:lnSpc>
            </a:pPr>
            <a:fld id="{BA3E7819-FBE1-490C-9778-E33F744E4159}" type="slidenum">
              <a:rPr lang="de-DE" sz="1300" b="0" strike="noStrike" spc="-1">
                <a:solidFill>
                  <a:srgbClr val="000000"/>
                </a:solidFill>
                <a:latin typeface="+mn-lt"/>
                <a:ea typeface="+mn-ea"/>
              </a:rPr>
              <a:t>66</a:t>
            </a:fld>
            <a:endParaRPr lang="de-DE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8880" cy="528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8880" cy="528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8880" cy="528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7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4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>
              <a:solidFill>
                <a:srgbClr val="CCCCFF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rgbClr val="CCCCFF"/>
              </a:solidFill>
            </a:endParaRP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z="1200">
                <a:solidFill>
                  <a:srgbClr val="CCCC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rgbClr val="CCCC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rgbClr val="CCCC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fld id="{A59DD61B-24E2-4783-961E-4F2F9D4AFE9D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3792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E16019-109D-4631-9569-2231AAE0214A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8223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51105-FA98-41CE-98B6-B8C771112BA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4112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C03DC-94B7-4B37-B48C-4BEAA0ED9949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43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3029ED-CD18-4E30-88B2-B1129B2DA7D0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9923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4956E-300C-4FCF-A866-B685CC19D644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8768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54BC2-F888-44AB-98D5-27617C40A2D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9113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84047-007F-40DD-8DD5-B97B1D91E0D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8790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6CD59-BD38-476F-A78D-5FE486B77F4C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0682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44A88-52C5-4B31-9818-C9B7BBB4A4D4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9204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EDA37-BAA2-4A89-848C-06D4584AA2CD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9241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3D Geometric Transformations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3A77FD0-4D39-44B2-93B3-D35C7D885872}" type="slidenum">
              <a:rPr lang="tr-TR"/>
              <a:pPr/>
              <a:t>‹Nr.›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2636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/>
        </p:nvSpPr>
        <p:spPr>
          <a:xfrm>
            <a:off x="-9360" y="-7200"/>
            <a:ext cx="9162360" cy="104076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CustomShape 2"/>
          <p:cNvSpPr/>
          <p:nvPr/>
        </p:nvSpPr>
        <p:spPr>
          <a:xfrm>
            <a:off x="4381560" y="-7200"/>
            <a:ext cx="4761720" cy="63756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Group 3"/>
          <p:cNvGrpSpPr/>
          <p:nvPr/>
        </p:nvGrpSpPr>
        <p:grpSpPr>
          <a:xfrm>
            <a:off x="-29160" y="-16920"/>
            <a:ext cx="9197280" cy="1085760"/>
            <a:chOff x="-29160" y="-16920"/>
            <a:chExt cx="9197280" cy="1085760"/>
          </a:xfrm>
        </p:grpSpPr>
        <p:sp>
          <p:nvSpPr>
            <p:cNvPr id="3" name="CustomShape 4"/>
            <p:cNvSpPr/>
            <p:nvPr/>
          </p:nvSpPr>
          <p:spPr>
            <a:xfrm rot="21435600">
              <a:off x="-18720" y="201600"/>
              <a:ext cx="9162360" cy="64836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 rot="21435600">
              <a:off x="-14040" y="275040"/>
              <a:ext cx="9174960" cy="52956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de-DE" sz="18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6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>
          <a:xfrm>
            <a:off x="380880" y="228600"/>
            <a:ext cx="8228880" cy="608760"/>
          </a:xfrm>
          <a:custGeom>
            <a:avLst/>
            <a:gdLst/>
            <a:ahLst/>
            <a:cxnLst/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chemeClr val="accent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8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19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380880" y="228600"/>
            <a:ext cx="8228880" cy="608760"/>
          </a:xfrm>
          <a:custGeom>
            <a:avLst/>
            <a:gdLst/>
            <a:ahLst/>
            <a:cxnLst/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chemeClr val="accent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7" name="PlaceHolder 2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de-DE" sz="18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>
              <a:solidFill>
                <a:srgbClr val="CCCCFF"/>
              </a:solidFill>
            </a:endParaRPr>
          </a:p>
        </p:txBody>
      </p:sp>
      <p:sp>
        <p:nvSpPr>
          <p:cNvPr id="1230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1230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fld id="{ED93E222-B967-49AA-BD19-7A07966DEB62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205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305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07980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5.jpeg"/><Relationship Id="rId3" Type="http://schemas.openxmlformats.org/officeDocument/2006/relationships/oleObject" Target="../embeddings/oleObject4.bin"/><Relationship Id="rId7" Type="http://schemas.openxmlformats.org/officeDocument/2006/relationships/image" Target="../media/image15.wmf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7.wmf"/><Relationship Id="rId5" Type="http://schemas.openxmlformats.org/officeDocument/2006/relationships/oleObject" Target="../embeddings/oleObject5.bin"/><Relationship Id="rId10" Type="http://schemas.openxmlformats.org/officeDocument/2006/relationships/oleObject" Target="../embeddings/oleObject8.bin"/><Relationship Id="rId4" Type="http://schemas.openxmlformats.org/officeDocument/2006/relationships/image" Target="../media/image14.wmf"/><Relationship Id="rId9" Type="http://schemas.openxmlformats.org/officeDocument/2006/relationships/image" Target="../media/image1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image" Target="../media/image4.png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9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image" Target="../media/image4.png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4.wmf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7.bin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23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21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6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23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0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2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3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4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5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6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7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8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5.jpeg"/><Relationship Id="rId2" Type="http://schemas.openxmlformats.org/officeDocument/2006/relationships/slideLayout" Target="../slideLayouts/slideLayout38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1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43.wmf"/><Relationship Id="rId4" Type="http://schemas.openxmlformats.org/officeDocument/2006/relationships/image" Target="../media/image40.wmf"/><Relationship Id="rId9" Type="http://schemas.openxmlformats.org/officeDocument/2006/relationships/oleObject" Target="../embeddings/oleObject35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44.w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46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47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48.w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5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Picture 11"/>
          <p:cNvPicPr/>
          <p:nvPr/>
        </p:nvPicPr>
        <p:blipFill>
          <a:blip r:embed="rId3"/>
          <a:stretch/>
        </p:blipFill>
        <p:spPr>
          <a:xfrm>
            <a:off x="154080" y="179280"/>
            <a:ext cx="8836920" cy="6498360"/>
          </a:xfrm>
          <a:prstGeom prst="rect">
            <a:avLst/>
          </a:prstGeom>
          <a:ln>
            <a:noFill/>
          </a:ln>
        </p:spPr>
      </p:pic>
      <p:sp>
        <p:nvSpPr>
          <p:cNvPr id="282" name="CustomShape 1"/>
          <p:cNvSpPr/>
          <p:nvPr/>
        </p:nvSpPr>
        <p:spPr>
          <a:xfrm>
            <a:off x="2895480" y="179280"/>
            <a:ext cx="390456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de-DE" sz="4000" b="0" strike="noStrike" spc="-1">
                <a:solidFill>
                  <a:srgbClr val="000000"/>
                </a:solidFill>
                <a:latin typeface="Arial Black"/>
                <a:ea typeface="DejaVu Sans"/>
              </a:rPr>
              <a:t>CSE 411 </a:t>
            </a:r>
            <a:endParaRPr lang="de-DE" sz="4000" b="0" strike="noStrike" spc="-1">
              <a:latin typeface="Arial"/>
            </a:endParaRPr>
          </a:p>
        </p:txBody>
      </p:sp>
      <p:sp>
        <p:nvSpPr>
          <p:cNvPr id="283" name="CustomShape 2"/>
          <p:cNvSpPr/>
          <p:nvPr/>
        </p:nvSpPr>
        <p:spPr>
          <a:xfrm>
            <a:off x="2842200" y="2889360"/>
            <a:ext cx="3404160" cy="45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de-DE" sz="2400" b="0" strike="noStrike" spc="-1">
                <a:solidFill>
                  <a:srgbClr val="000000"/>
                </a:solidFill>
                <a:latin typeface="Arial Black"/>
                <a:ea typeface="DejaVu Sans"/>
              </a:rPr>
              <a:t>Computer Graphics</a:t>
            </a:r>
            <a:endParaRPr lang="de-DE" sz="2400" b="0" strike="noStrike" spc="-1">
              <a:latin typeface="Arial"/>
            </a:endParaRPr>
          </a:p>
        </p:txBody>
      </p:sp>
      <p:sp>
        <p:nvSpPr>
          <p:cNvPr id="284" name="CustomShape 3"/>
          <p:cNvSpPr/>
          <p:nvPr/>
        </p:nvSpPr>
        <p:spPr>
          <a:xfrm>
            <a:off x="1008000" y="3606840"/>
            <a:ext cx="7703640" cy="760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r>
              <a:rPr lang="de-DE" sz="2200" b="0" strike="noStrike" spc="-1" dirty="0" err="1">
                <a:solidFill>
                  <a:srgbClr val="C7EFF6"/>
                </a:solidFill>
                <a:latin typeface="Arial"/>
                <a:ea typeface="Microsoft YaHei"/>
              </a:rPr>
              <a:t>Lecture</a:t>
            </a:r>
            <a:r>
              <a:rPr lang="de-DE" sz="2200" b="0" strike="noStrike" spc="-1" dirty="0">
                <a:solidFill>
                  <a:srgbClr val="C7EFF6"/>
                </a:solidFill>
                <a:latin typeface="Arial"/>
                <a:ea typeface="Microsoft YaHei"/>
              </a:rPr>
              <a:t> #</a:t>
            </a:r>
            <a:r>
              <a:rPr lang="tr-TR" sz="2200" b="0" strike="noStrike" spc="-1" dirty="0">
                <a:solidFill>
                  <a:srgbClr val="C7EFF6"/>
                </a:solidFill>
                <a:latin typeface="Arial"/>
                <a:ea typeface="Microsoft YaHei"/>
              </a:rPr>
              <a:t>7 3D Geometric Transformations</a:t>
            </a:r>
            <a:endParaRPr lang="de-DE" sz="2200" spc="-1" dirty="0">
              <a:solidFill>
                <a:srgbClr val="C7EFF6"/>
              </a:solidFill>
              <a:latin typeface="Arial"/>
              <a:ea typeface="Microsoft YaHei"/>
            </a:endParaRPr>
          </a:p>
          <a:p>
            <a:pPr algn="ctr">
              <a:lnSpc>
                <a:spcPct val="100000"/>
              </a:lnSpc>
            </a:pPr>
            <a:endParaRPr lang="de-DE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de-DE" sz="2200" b="0" strike="noStrike" spc="-1" dirty="0">
              <a:latin typeface="Arial"/>
            </a:endParaRPr>
          </a:p>
        </p:txBody>
      </p:sp>
      <p:sp>
        <p:nvSpPr>
          <p:cNvPr id="285" name="CustomShape 4"/>
          <p:cNvSpPr/>
          <p:nvPr/>
        </p:nvSpPr>
        <p:spPr>
          <a:xfrm>
            <a:off x="609480" y="4514760"/>
            <a:ext cx="8152560" cy="112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479"/>
              </a:spcBef>
            </a:pPr>
            <a:r>
              <a:rPr lang="de-DE" sz="2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Prepared &amp; Presented by Asst. Prof. Dr. Samsun M. BAŞARICI</a:t>
            </a:r>
            <a:endParaRPr lang="de-DE" sz="2400" b="0" strike="noStrike" spc="-1">
              <a:latin typeface="Arial"/>
            </a:endParaRPr>
          </a:p>
        </p:txBody>
      </p:sp>
      <p:pic>
        <p:nvPicPr>
          <p:cNvPr id="286" name="Grafik 8"/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87" name="Grafik 9"/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384300"/>
          </a:xfrm>
        </p:spPr>
        <p:txBody>
          <a:bodyPr lIns="92075" tIns="46038" rIns="92075" bIns="46038"/>
          <a:lstStyle/>
          <a:p>
            <a:r>
              <a:rPr lang="tr-TR" b="1"/>
              <a:t>Objectives</a:t>
            </a:r>
            <a:endParaRPr lang="en-US" b="1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975025"/>
            <a:ext cx="8640763" cy="5508625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HB Ch. 9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Extending 2D Transformation into 3D, i.e. </a:t>
            </a:r>
          </a:p>
          <a:p>
            <a:pPr lvl="1"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3D Translation</a:t>
            </a:r>
          </a:p>
          <a:p>
            <a:pPr lvl="1"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3D Rotation</a:t>
            </a:r>
          </a:p>
          <a:p>
            <a:pPr lvl="1"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3D Scaling</a:t>
            </a:r>
          </a:p>
          <a:p>
            <a:pPr lvl="1"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3D Reflection</a:t>
            </a:r>
          </a:p>
          <a:p>
            <a:pPr lvl="1"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3D Shear</a:t>
            </a:r>
          </a:p>
          <a:p>
            <a:pPr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3D Composite Transformations</a:t>
            </a:r>
          </a:p>
          <a:p>
            <a:pPr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Transformations between 3D Coordinate Systems </a:t>
            </a:r>
          </a:p>
          <a:p>
            <a:pPr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Affine Transformations</a:t>
            </a:r>
          </a:p>
          <a:p>
            <a:pPr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OpenGL Matrix Stacks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172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CBB57F-0B22-4D4F-9293-2FDFD4B43B8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169EF09C-A2FC-4B2E-9AB8-8333F546958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11F8F140-CD19-4A0D-A9C9-1FADC7A2E1D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6ED932D-B6D1-4FC2-8F65-9B82760D1D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308198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Geometric Transformations in </a:t>
            </a:r>
            <a:r>
              <a:rPr lang="tr-TR" b="1" dirty="0"/>
              <a:t>3D</a:t>
            </a:r>
            <a:r>
              <a:rPr lang="en-US" b="1" dirty="0"/>
              <a:t> Space</a:t>
            </a:r>
          </a:p>
        </p:txBody>
      </p:sp>
      <p:sp>
        <p:nvSpPr>
          <p:cNvPr id="440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3D transformation methods are extended from 2D methods by including considerations for the z coordinate</a:t>
            </a:r>
          </a:p>
          <a:p>
            <a:r>
              <a:rPr lang="en-US" dirty="0">
                <a:solidFill>
                  <a:schemeClr val="bg1"/>
                </a:solidFill>
              </a:rPr>
              <a:t>A 3D homogenous coordinate is represented as a four-element column vector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Each geometric transformation operator is a 4 by 4 matrix</a:t>
            </a:r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A34849A0-2EF3-4495-8D91-74FD9D30EFC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2DA1DD0E-9208-42DE-9985-AC3CE7AAA24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6D01028-4B94-49CB-8CEF-70096208D8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44EF445-2C8F-43EA-A5DA-DA0823D03E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E16019-109D-4631-9569-2231AAE0214A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924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40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40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40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40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40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40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3D Translation</a:t>
            </a:r>
          </a:p>
        </p:txBody>
      </p:sp>
      <p:sp>
        <p:nvSpPr>
          <p:cNvPr id="4413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859713" cy="5068888"/>
          </a:xfrm>
        </p:spPr>
        <p:txBody>
          <a:bodyPr/>
          <a:lstStyle/>
          <a:p>
            <a:r>
              <a:rPr lang="en-US" sz="2800" i="1" dirty="0">
                <a:solidFill>
                  <a:schemeClr val="bg1"/>
                </a:solidFill>
              </a:rPr>
              <a:t>x’ = x + </a:t>
            </a:r>
            <a:r>
              <a:rPr lang="en-US" sz="2800" i="1" dirty="0" err="1">
                <a:solidFill>
                  <a:schemeClr val="bg1"/>
                </a:solidFill>
              </a:rPr>
              <a:t>t</a:t>
            </a:r>
            <a:r>
              <a:rPr lang="en-US" sz="2800" i="1" baseline="-25000" dirty="0" err="1">
                <a:solidFill>
                  <a:schemeClr val="bg1"/>
                </a:solidFill>
              </a:rPr>
              <a:t>x</a:t>
            </a:r>
            <a:r>
              <a:rPr lang="en-US" sz="2800" i="1" baseline="-25000" dirty="0">
                <a:solidFill>
                  <a:schemeClr val="bg1"/>
                </a:solidFill>
              </a:rPr>
              <a:t> </a:t>
            </a:r>
            <a:r>
              <a:rPr lang="en-US" sz="2800" i="1" dirty="0">
                <a:solidFill>
                  <a:schemeClr val="bg1"/>
                </a:solidFill>
              </a:rPr>
              <a:t>, y’ = y + </a:t>
            </a:r>
            <a:r>
              <a:rPr lang="en-US" sz="2800" i="1" dirty="0" err="1">
                <a:solidFill>
                  <a:schemeClr val="bg1"/>
                </a:solidFill>
              </a:rPr>
              <a:t>t</a:t>
            </a:r>
            <a:r>
              <a:rPr lang="en-US" sz="2800" i="1" baseline="-25000" dirty="0" err="1">
                <a:solidFill>
                  <a:schemeClr val="bg1"/>
                </a:solidFill>
              </a:rPr>
              <a:t>y</a:t>
            </a:r>
            <a:r>
              <a:rPr lang="en-US" sz="2800" i="1" baseline="-25000" dirty="0">
                <a:solidFill>
                  <a:schemeClr val="bg1"/>
                </a:solidFill>
              </a:rPr>
              <a:t> </a:t>
            </a:r>
            <a:r>
              <a:rPr lang="en-US" sz="2800" i="1" dirty="0">
                <a:solidFill>
                  <a:schemeClr val="bg1"/>
                </a:solidFill>
              </a:rPr>
              <a:t>, z’ = z + </a:t>
            </a:r>
            <a:r>
              <a:rPr lang="en-US" sz="2800" i="1" dirty="0" err="1">
                <a:solidFill>
                  <a:schemeClr val="bg1"/>
                </a:solidFill>
              </a:rPr>
              <a:t>t</a:t>
            </a:r>
            <a:r>
              <a:rPr lang="en-US" sz="2800" i="1" baseline="-25000" dirty="0" err="1">
                <a:solidFill>
                  <a:schemeClr val="bg1"/>
                </a:solidFill>
              </a:rPr>
              <a:t>z</a:t>
            </a:r>
            <a:endParaRPr lang="en-US" sz="2800" i="1" baseline="-25000" dirty="0">
              <a:solidFill>
                <a:schemeClr val="bg1"/>
              </a:solidFill>
            </a:endParaRPr>
          </a:p>
          <a:p>
            <a:pPr lvl="1"/>
            <a:endParaRPr lang="en-US" sz="2400" baseline="-250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r>
              <a:rPr lang="en-US" sz="2800" dirty="0">
                <a:solidFill>
                  <a:schemeClr val="bg1"/>
                </a:solidFill>
              </a:rPr>
              <a:t>P’=P·T</a:t>
            </a:r>
          </a:p>
          <a:p>
            <a:pPr lvl="1"/>
            <a:endParaRPr lang="en-US" sz="2400" dirty="0"/>
          </a:p>
        </p:txBody>
      </p:sp>
      <p:graphicFrame>
        <p:nvGraphicFramePr>
          <p:cNvPr id="441360" name="Object 16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1116013" y="2519363"/>
          <a:ext cx="3621087" cy="185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1" name="Formel" r:id="rId3" imgW="1625400" imgH="914400" progId="Equation.3">
                  <p:embed/>
                </p:oleObj>
              </mc:Choice>
              <mc:Fallback>
                <p:oleObj name="Formel" r:id="rId3" imgW="1625400" imgH="914400" progId="Equation.3">
                  <p:embed/>
                  <p:pic>
                    <p:nvPicPr>
                      <p:cNvPr id="44136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519363"/>
                        <a:ext cx="3621087" cy="185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8">
            <a:extLst>
              <a:ext uri="{FF2B5EF4-FFF2-40B4-BE49-F238E27FC236}">
                <a16:creationId xmlns:a16="http://schemas.microsoft.com/office/drawing/2014/main" id="{3F5592E6-6BBD-449E-8777-4B508F0DC911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CFADB201-BD1F-454E-9FB3-5738371D33BB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E4F9528-43A7-4F90-BB84-5488D868B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ED35888-7912-4265-9A18-D2A83F4F9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77FD0-4D39-44B2-93B3-D35C7D885872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9762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Simple Translation</a:t>
            </a:r>
            <a:endParaRPr lang="en-US" b="1" dirty="0"/>
          </a:p>
        </p:txBody>
      </p:sp>
      <p:pic>
        <p:nvPicPr>
          <p:cNvPr id="14339" name="AADGHLH0.jpg" descr="AADGHLH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54297"/>
            <a:ext cx="6705600" cy="4903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838200" y="6158681"/>
            <a:ext cx="76726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Moving a coordinate position with translation vector T = (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</a:t>
            </a:r>
            <a:r>
              <a:rPr kumimoji="0" lang="en-US" sz="2000" b="0" i="1" u="none" strike="noStrike" kern="1200" cap="none" spc="0" normalizeH="0" baseline="-2500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,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</a:t>
            </a:r>
            <a:r>
              <a:rPr kumimoji="0" lang="en-US" sz="2000" b="0" i="1" u="none" strike="noStrike" kern="1200" cap="none" spc="0" normalizeH="0" baseline="-2500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,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</a:t>
            </a:r>
            <a:r>
              <a:rPr kumimoji="0" lang="en-US" sz="2000" b="0" i="1" u="none" strike="noStrike" kern="1200" cap="none" spc="0" normalizeH="0" baseline="-2500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026F2C56-7850-4BD2-A026-03819D96417C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5E25E6C6-A8AC-466B-913D-B0A334DF389C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F479503-29C3-41C1-BA2D-03720F28C9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869A54F-2AC3-4162-A3AA-A1FD68867A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E16019-109D-4631-9569-2231AAE0214A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6395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Translating a 3D Object</a:t>
            </a:r>
            <a:endParaRPr lang="en-US" b="1" dirty="0"/>
          </a:p>
        </p:txBody>
      </p:sp>
      <p:pic>
        <p:nvPicPr>
          <p:cNvPr id="16387" name="AADGHLI0.jpg" descr="AADGHLI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0" y="1219200"/>
            <a:ext cx="5680075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304800" y="6190121"/>
            <a:ext cx="8839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Shifting the position of a three-dimensional object using translation vector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F68E0E4F-CD9E-4FF0-8966-AFEF99049BE3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19BCA1E8-F9AE-4CF3-A4ED-FD7C03E21968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3988730-BEBE-4F5C-9303-14D1BAF3BCB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A97DB94-F098-4BD6-A0A5-40EFAEA7C0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E16019-109D-4631-9569-2231AAE0214A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2852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3D </a:t>
            </a:r>
            <a:r>
              <a:rPr lang="tr-TR" b="1" dirty="0"/>
              <a:t>Inverse </a:t>
            </a:r>
            <a:r>
              <a:rPr lang="en-US" b="1" dirty="0"/>
              <a:t>Translation</a:t>
            </a:r>
          </a:p>
        </p:txBody>
      </p:sp>
      <p:graphicFrame>
        <p:nvGraphicFramePr>
          <p:cNvPr id="441360" name="Object 16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1371600" y="1676400"/>
          <a:ext cx="3376243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5" name="Formel" r:id="rId3" imgW="1396800" imgH="914400" progId="Equation.3">
                  <p:embed/>
                </p:oleObj>
              </mc:Choice>
              <mc:Fallback>
                <p:oleObj name="Formel" r:id="rId3" imgW="1396800" imgH="914400" progId="Equation.3">
                  <p:embed/>
                  <p:pic>
                    <p:nvPicPr>
                      <p:cNvPr id="44136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676400"/>
                        <a:ext cx="3376243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41364" name="AutoShape 9"/>
          <p:cNvCxnSpPr>
            <a:cxnSpLocks noChangeShapeType="1"/>
          </p:cNvCxnSpPr>
          <p:nvPr/>
        </p:nvCxnSpPr>
        <p:spPr bwMode="auto">
          <a:xfrm>
            <a:off x="7956550" y="4543425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Grafik 8">
            <a:extLst>
              <a:ext uri="{FF2B5EF4-FFF2-40B4-BE49-F238E27FC236}">
                <a16:creationId xmlns:a16="http://schemas.microsoft.com/office/drawing/2014/main" id="{EB0154E0-66C7-4EB1-8771-3909DC59CD31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95F1BDED-1F73-436D-951D-781FAF4DEA6C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13787B6-8EE8-4C2A-8841-3803F0664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FC60216-6A55-49B5-995C-2FFC347E9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77FD0-4D39-44B2-93B3-D35C7D885872}" type="slidenum">
              <a:rPr lang="tr-TR" smtClean="0"/>
              <a:pPr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0225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3D Rotation</a:t>
            </a:r>
          </a:p>
        </p:txBody>
      </p:sp>
      <p:sp>
        <p:nvSpPr>
          <p:cNvPr id="4423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371600"/>
            <a:ext cx="8610600" cy="5029200"/>
          </a:xfrm>
        </p:spPr>
        <p:txBody>
          <a:bodyPr/>
          <a:lstStyle/>
          <a:p>
            <a:r>
              <a:rPr lang="tr-TR" dirty="0">
                <a:solidFill>
                  <a:schemeClr val="bg1"/>
                </a:solidFill>
              </a:rPr>
              <a:t>Most complex 3D transforms</a:t>
            </a:r>
          </a:p>
          <a:p>
            <a:r>
              <a:rPr lang="en-US" dirty="0">
                <a:solidFill>
                  <a:schemeClr val="bg1"/>
                </a:solidFill>
              </a:rPr>
              <a:t>Positive rotation angles produce counterclockwise rotations about a coordinate axis, assuming that we are looking in the negative direction along that coordinate axis</a:t>
            </a:r>
            <a:endParaRPr lang="tr-TR" dirty="0">
              <a:solidFill>
                <a:schemeClr val="bg1"/>
              </a:solidFill>
            </a:endParaRPr>
          </a:p>
          <a:p>
            <a:r>
              <a:rPr lang="tr-TR" dirty="0">
                <a:solidFill>
                  <a:schemeClr val="bg1"/>
                </a:solidFill>
              </a:rPr>
              <a:t>The convention:</a:t>
            </a:r>
          </a:p>
          <a:p>
            <a:pPr lvl="1"/>
            <a:r>
              <a:rPr lang="tr-TR" dirty="0">
                <a:solidFill>
                  <a:schemeClr val="bg1"/>
                </a:solidFill>
              </a:rPr>
              <a:t>Looking in the negative direction along the coordinate axis </a:t>
            </a:r>
            <a:r>
              <a:rPr lang="tr-TR" dirty="0">
                <a:solidFill>
                  <a:schemeClr val="bg1"/>
                </a:solidFill>
                <a:sym typeface="Wingdings" pitchFamily="2" charset="2"/>
              </a:rPr>
              <a:t></a:t>
            </a:r>
          </a:p>
          <a:p>
            <a:pPr lvl="2"/>
            <a:r>
              <a:rPr lang="tr-TR" sz="2400" dirty="0">
                <a:solidFill>
                  <a:schemeClr val="bg1"/>
                </a:solidFill>
                <a:sym typeface="Wingdings" pitchFamily="2" charset="2"/>
              </a:rPr>
              <a:t>Positive rotation angle means counterclockwise rotation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C2BE906F-4CB1-4F1D-BAD3-CF5EFA309C9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75991FD1-BA4C-4035-96FB-74445C8F401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20CCABF-E7B8-4317-8550-B53471B42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9B07584-8090-4BE9-A7D9-DAFDFCFA9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77FD0-4D39-44B2-93B3-D35C7D885872}" type="slidenum">
              <a:rPr lang="tr-TR" smtClean="0"/>
              <a:pPr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6159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3D Rotation (cont.)</a:t>
            </a:r>
            <a:endParaRPr lang="en-US" b="1" dirty="0"/>
          </a:p>
        </p:txBody>
      </p:sp>
      <p:pic>
        <p:nvPicPr>
          <p:cNvPr id="18435" name="AADGHLJ0.jpg" descr="AADGHLJ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004654"/>
            <a:ext cx="5334000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152400" y="5944104"/>
            <a:ext cx="8762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Positive rotations about a coordinate axis are counterclockwise, when looking along the positive half of the axis toward the origin.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3F9B72F9-6A08-41A8-85E1-33EDFEF3B5A9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A279C45F-03CE-42D2-AC35-73F7C282EC9C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FAD791C-3B63-4861-BF45-9C042F88C1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DA0CFCA-5DBF-45E5-A228-E6157A20B5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E16019-109D-4631-9569-2231AAE0214A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140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3D Rotation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4454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93115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i="1" dirty="0">
                <a:solidFill>
                  <a:schemeClr val="bg1"/>
                </a:solidFill>
              </a:rPr>
              <a:t>z-axis </a:t>
            </a:r>
            <a:r>
              <a:rPr lang="en-US" sz="2800" dirty="0">
                <a:solidFill>
                  <a:schemeClr val="bg1"/>
                </a:solidFill>
              </a:rPr>
              <a:t>rotation</a:t>
            </a:r>
          </a:p>
          <a:p>
            <a:pPr lvl="1">
              <a:lnSpc>
                <a:spcPct val="90000"/>
              </a:lnSpc>
            </a:pPr>
            <a:r>
              <a:rPr lang="en-US" sz="2400" i="1" dirty="0">
                <a:solidFill>
                  <a:schemeClr val="bg1"/>
                </a:solidFill>
              </a:rPr>
              <a:t>x’=x </a:t>
            </a:r>
            <a:r>
              <a:rPr lang="en-US" sz="2400" i="1" dirty="0" err="1">
                <a:solidFill>
                  <a:schemeClr val="bg1"/>
                </a:solidFill>
              </a:rPr>
              <a:t>cos</a:t>
            </a:r>
            <a:r>
              <a:rPr lang="en-US" sz="2400" i="1" dirty="0">
                <a:solidFill>
                  <a:schemeClr val="bg1"/>
                </a:solidFill>
              </a:rPr>
              <a:t> θ - y sin θ</a:t>
            </a:r>
          </a:p>
          <a:p>
            <a:pPr lvl="1">
              <a:lnSpc>
                <a:spcPct val="90000"/>
              </a:lnSpc>
            </a:pPr>
            <a:r>
              <a:rPr lang="en-US" sz="2400" i="1" dirty="0">
                <a:solidFill>
                  <a:schemeClr val="bg1"/>
                </a:solidFill>
              </a:rPr>
              <a:t>y’=x sin θ + y </a:t>
            </a:r>
            <a:r>
              <a:rPr lang="en-US" sz="2400" i="1" dirty="0" err="1">
                <a:solidFill>
                  <a:schemeClr val="bg1"/>
                </a:solidFill>
              </a:rPr>
              <a:t>cos</a:t>
            </a:r>
            <a:r>
              <a:rPr lang="en-US" sz="2400" i="1" dirty="0">
                <a:solidFill>
                  <a:schemeClr val="bg1"/>
                </a:solidFill>
              </a:rPr>
              <a:t> θ</a:t>
            </a:r>
          </a:p>
          <a:p>
            <a:pPr lvl="1">
              <a:lnSpc>
                <a:spcPct val="90000"/>
              </a:lnSpc>
            </a:pPr>
            <a:r>
              <a:rPr lang="en-US" sz="2400" i="1" dirty="0">
                <a:solidFill>
                  <a:schemeClr val="bg1"/>
                </a:solidFill>
              </a:rPr>
              <a:t>z’=z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 dirty="0"/>
          </a:p>
          <a:p>
            <a:pPr>
              <a:lnSpc>
                <a:spcPct val="90000"/>
              </a:lnSpc>
              <a:buFontTx/>
              <a:buNone/>
            </a:pPr>
            <a:endParaRPr lang="en-US" sz="2800" dirty="0"/>
          </a:p>
          <a:p>
            <a:pPr>
              <a:lnSpc>
                <a:spcPct val="90000"/>
              </a:lnSpc>
              <a:buFontTx/>
              <a:buNone/>
            </a:pPr>
            <a:endParaRPr lang="en-US" sz="2800" dirty="0"/>
          </a:p>
          <a:p>
            <a:pPr>
              <a:lnSpc>
                <a:spcPct val="90000"/>
              </a:lnSpc>
              <a:buFontTx/>
              <a:buNone/>
            </a:pPr>
            <a:endParaRPr lang="en-US" sz="2800" dirty="0"/>
          </a:p>
          <a:p>
            <a:pPr>
              <a:lnSpc>
                <a:spcPct val="90000"/>
              </a:lnSpc>
              <a:buFontTx/>
              <a:buNone/>
            </a:pPr>
            <a:endParaRPr lang="en-US" sz="28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>
                <a:solidFill>
                  <a:schemeClr val="bg1"/>
                </a:solidFill>
              </a:rPr>
              <a:t>or, </a:t>
            </a:r>
            <a:r>
              <a:rPr lang="en-US" sz="2800" b="1" i="1" dirty="0">
                <a:solidFill>
                  <a:schemeClr val="bg1"/>
                </a:solidFill>
              </a:rPr>
              <a:t>P’</a:t>
            </a:r>
            <a:r>
              <a:rPr lang="en-US" sz="2800" i="1" dirty="0">
                <a:solidFill>
                  <a:schemeClr val="bg1"/>
                </a:solidFill>
              </a:rPr>
              <a:t> = </a:t>
            </a:r>
            <a:r>
              <a:rPr lang="en-US" sz="2800" b="1" i="1" dirty="0" err="1">
                <a:solidFill>
                  <a:schemeClr val="bg1"/>
                </a:solidFill>
              </a:rPr>
              <a:t>R</a:t>
            </a:r>
            <a:r>
              <a:rPr lang="en-US" sz="2800" b="1" i="1" baseline="-25000" dirty="0" err="1">
                <a:solidFill>
                  <a:schemeClr val="bg1"/>
                </a:solidFill>
              </a:rPr>
              <a:t>z</a:t>
            </a:r>
            <a:r>
              <a:rPr lang="en-US" sz="2800" i="1" dirty="0">
                <a:solidFill>
                  <a:schemeClr val="bg1"/>
                </a:solidFill>
              </a:rPr>
              <a:t>(θ)·</a:t>
            </a:r>
            <a:r>
              <a:rPr lang="en-US" sz="2800" b="1" i="1" dirty="0">
                <a:solidFill>
                  <a:schemeClr val="bg1"/>
                </a:solidFill>
              </a:rPr>
              <a:t>P</a:t>
            </a:r>
          </a:p>
        </p:txBody>
      </p:sp>
      <p:graphicFrame>
        <p:nvGraphicFramePr>
          <p:cNvPr id="445447" name="Object 7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827088" y="3676650"/>
          <a:ext cx="4537075" cy="171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9" name="Formel" r:id="rId3" imgW="2197080" imgH="914400" progId="Equation.3">
                  <p:embed/>
                </p:oleObj>
              </mc:Choice>
              <mc:Fallback>
                <p:oleObj name="Formel" r:id="rId3" imgW="2197080" imgH="914400" progId="Equation.3">
                  <p:embed/>
                  <p:pic>
                    <p:nvPicPr>
                      <p:cNvPr id="44544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3676650"/>
                        <a:ext cx="4537075" cy="171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8">
            <a:extLst>
              <a:ext uri="{FF2B5EF4-FFF2-40B4-BE49-F238E27FC236}">
                <a16:creationId xmlns:a16="http://schemas.microsoft.com/office/drawing/2014/main" id="{1C564C15-C58B-4E99-99A0-DC43BAC8D50D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E6EFD1B9-D320-4549-9A9B-56B69704FB67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224B8A5-F4F7-4E10-AA66-8E5FB91BA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00841A9-377B-4E9D-908D-63B68AB54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77FD0-4D39-44B2-93B3-D35C7D885872}" type="slidenum">
              <a:rPr lang="tr-TR" smtClean="0"/>
              <a:pPr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2748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Example:</a:t>
            </a:r>
            <a:endParaRPr lang="en-US" dirty="0"/>
          </a:p>
        </p:txBody>
      </p:sp>
      <p:pic>
        <p:nvPicPr>
          <p:cNvPr id="20483" name="AADGHLK0.jpg" descr="AADGHLK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88" y="1066800"/>
            <a:ext cx="6704012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2057400" y="6094413"/>
            <a:ext cx="44694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Rotation of an object about the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axis.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D737F2BB-7AFE-4977-8AE3-AD1AC0110EA1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93D93925-52EB-41CB-BDBA-7273333434A9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07D36C-32C9-4E12-9D0A-9FCEC133830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8BFB630-D9D0-4267-BD38-245490CCCA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E16019-109D-4631-9569-2231AAE0214A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9934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3D Rotation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4710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93115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i="1" dirty="0">
                <a:solidFill>
                  <a:schemeClr val="bg1"/>
                </a:solidFill>
              </a:rPr>
              <a:t>z-axis</a:t>
            </a:r>
            <a:r>
              <a:rPr lang="en-US" sz="2400" dirty="0">
                <a:solidFill>
                  <a:schemeClr val="bg1"/>
                </a:solidFill>
              </a:rPr>
              <a:t> rotation</a:t>
            </a:r>
          </a:p>
          <a:p>
            <a:pPr lvl="1">
              <a:lnSpc>
                <a:spcPct val="90000"/>
              </a:lnSpc>
            </a:pPr>
            <a:r>
              <a:rPr lang="en-US" sz="2000" i="1" dirty="0">
                <a:solidFill>
                  <a:schemeClr val="bg1"/>
                </a:solidFill>
              </a:rPr>
              <a:t>x’=x </a:t>
            </a:r>
            <a:r>
              <a:rPr lang="en-US" sz="2000" i="1" dirty="0" err="1">
                <a:solidFill>
                  <a:schemeClr val="bg1"/>
                </a:solidFill>
              </a:rPr>
              <a:t>cos</a:t>
            </a:r>
            <a:r>
              <a:rPr lang="en-US" sz="2000" i="1" dirty="0">
                <a:solidFill>
                  <a:schemeClr val="bg1"/>
                </a:solidFill>
              </a:rPr>
              <a:t> θ - y sin θ</a:t>
            </a:r>
          </a:p>
          <a:p>
            <a:pPr lvl="1">
              <a:lnSpc>
                <a:spcPct val="90000"/>
              </a:lnSpc>
            </a:pPr>
            <a:r>
              <a:rPr lang="en-US" sz="2000" i="1" dirty="0">
                <a:solidFill>
                  <a:schemeClr val="bg1"/>
                </a:solidFill>
              </a:rPr>
              <a:t>y’=x sin θ + y </a:t>
            </a:r>
            <a:r>
              <a:rPr lang="en-US" sz="2000" i="1" dirty="0" err="1">
                <a:solidFill>
                  <a:schemeClr val="bg1"/>
                </a:solidFill>
              </a:rPr>
              <a:t>cos</a:t>
            </a:r>
            <a:r>
              <a:rPr lang="en-US" sz="2000" i="1" dirty="0">
                <a:solidFill>
                  <a:schemeClr val="bg1"/>
                </a:solidFill>
              </a:rPr>
              <a:t> θ</a:t>
            </a:r>
          </a:p>
          <a:p>
            <a:pPr lvl="1">
              <a:lnSpc>
                <a:spcPct val="90000"/>
              </a:lnSpc>
            </a:pPr>
            <a:r>
              <a:rPr lang="en-US" sz="2000" i="1" dirty="0">
                <a:solidFill>
                  <a:schemeClr val="bg1"/>
                </a:solidFill>
              </a:rPr>
              <a:t>z’=z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Other axis rotations</a:t>
            </a:r>
          </a:p>
          <a:p>
            <a:pPr lvl="1">
              <a:lnSpc>
                <a:spcPct val="90000"/>
              </a:lnSpc>
            </a:pPr>
            <a:r>
              <a:rPr lang="en-US" sz="2000" i="1" dirty="0">
                <a:solidFill>
                  <a:schemeClr val="bg1"/>
                </a:solidFill>
              </a:rPr>
              <a:t>x→ y→ z→ x</a:t>
            </a:r>
          </a:p>
          <a:p>
            <a:pPr>
              <a:lnSpc>
                <a:spcPct val="90000"/>
              </a:lnSpc>
            </a:pPr>
            <a:r>
              <a:rPr lang="en-US" sz="2400" i="1" dirty="0">
                <a:solidFill>
                  <a:schemeClr val="bg1"/>
                </a:solidFill>
              </a:rPr>
              <a:t>x-axis</a:t>
            </a:r>
            <a:r>
              <a:rPr lang="en-US" sz="2400" dirty="0">
                <a:solidFill>
                  <a:schemeClr val="bg1"/>
                </a:solidFill>
              </a:rPr>
              <a:t> rotation</a:t>
            </a:r>
          </a:p>
          <a:p>
            <a:pPr lvl="1">
              <a:lnSpc>
                <a:spcPct val="90000"/>
              </a:lnSpc>
            </a:pPr>
            <a:r>
              <a:rPr lang="en-US" sz="2000" i="1" dirty="0">
                <a:solidFill>
                  <a:schemeClr val="bg1"/>
                </a:solidFill>
              </a:rPr>
              <a:t>y’=y </a:t>
            </a:r>
            <a:r>
              <a:rPr lang="en-US" sz="2000" i="1" dirty="0" err="1">
                <a:solidFill>
                  <a:schemeClr val="bg1"/>
                </a:solidFill>
              </a:rPr>
              <a:t>cos</a:t>
            </a:r>
            <a:r>
              <a:rPr lang="en-US" sz="2000" i="1" dirty="0">
                <a:solidFill>
                  <a:schemeClr val="bg1"/>
                </a:solidFill>
              </a:rPr>
              <a:t> θ - z sin θ</a:t>
            </a:r>
          </a:p>
          <a:p>
            <a:pPr lvl="1">
              <a:lnSpc>
                <a:spcPct val="90000"/>
              </a:lnSpc>
            </a:pPr>
            <a:r>
              <a:rPr lang="en-US" sz="2000" i="1" dirty="0">
                <a:solidFill>
                  <a:schemeClr val="bg1"/>
                </a:solidFill>
              </a:rPr>
              <a:t>z’=y sin θ + z </a:t>
            </a:r>
            <a:r>
              <a:rPr lang="en-US" sz="2000" i="1" dirty="0" err="1">
                <a:solidFill>
                  <a:schemeClr val="bg1"/>
                </a:solidFill>
              </a:rPr>
              <a:t>cos</a:t>
            </a:r>
            <a:r>
              <a:rPr lang="en-US" sz="2000" i="1" dirty="0">
                <a:solidFill>
                  <a:schemeClr val="bg1"/>
                </a:solidFill>
              </a:rPr>
              <a:t> θ</a:t>
            </a:r>
          </a:p>
          <a:p>
            <a:pPr lvl="1">
              <a:lnSpc>
                <a:spcPct val="90000"/>
              </a:lnSpc>
            </a:pPr>
            <a:r>
              <a:rPr lang="en-US" sz="2000" i="1" dirty="0">
                <a:solidFill>
                  <a:schemeClr val="bg1"/>
                </a:solidFill>
              </a:rPr>
              <a:t>x’=x</a:t>
            </a:r>
          </a:p>
          <a:p>
            <a:pPr>
              <a:lnSpc>
                <a:spcPct val="90000"/>
              </a:lnSpc>
            </a:pPr>
            <a:r>
              <a:rPr lang="en-US" sz="2400" i="1" dirty="0">
                <a:solidFill>
                  <a:schemeClr val="bg1"/>
                </a:solidFill>
              </a:rPr>
              <a:t>y-axis</a:t>
            </a:r>
            <a:r>
              <a:rPr lang="en-US" sz="2400" dirty="0">
                <a:solidFill>
                  <a:schemeClr val="bg1"/>
                </a:solidFill>
              </a:rPr>
              <a:t> rotation</a:t>
            </a:r>
          </a:p>
          <a:p>
            <a:pPr lvl="1">
              <a:lnSpc>
                <a:spcPct val="90000"/>
              </a:lnSpc>
            </a:pPr>
            <a:r>
              <a:rPr lang="en-US" sz="2000" i="1" dirty="0">
                <a:solidFill>
                  <a:schemeClr val="bg1"/>
                </a:solidFill>
              </a:rPr>
              <a:t>z’=z </a:t>
            </a:r>
            <a:r>
              <a:rPr lang="en-US" sz="2000" i="1" dirty="0" err="1">
                <a:solidFill>
                  <a:schemeClr val="bg1"/>
                </a:solidFill>
              </a:rPr>
              <a:t>cos</a:t>
            </a:r>
            <a:r>
              <a:rPr lang="en-US" sz="2000" i="1" dirty="0">
                <a:solidFill>
                  <a:schemeClr val="bg1"/>
                </a:solidFill>
              </a:rPr>
              <a:t> θ - x sin θ</a:t>
            </a:r>
          </a:p>
          <a:p>
            <a:pPr lvl="1">
              <a:lnSpc>
                <a:spcPct val="90000"/>
              </a:lnSpc>
            </a:pPr>
            <a:r>
              <a:rPr lang="en-US" sz="2000" i="1" dirty="0">
                <a:solidFill>
                  <a:schemeClr val="bg1"/>
                </a:solidFill>
              </a:rPr>
              <a:t>x’=z sin θ + x </a:t>
            </a:r>
            <a:r>
              <a:rPr lang="en-US" sz="2000" i="1" dirty="0" err="1">
                <a:solidFill>
                  <a:schemeClr val="bg1"/>
                </a:solidFill>
              </a:rPr>
              <a:t>cos</a:t>
            </a:r>
            <a:r>
              <a:rPr lang="en-US" sz="2000" i="1" dirty="0">
                <a:solidFill>
                  <a:schemeClr val="bg1"/>
                </a:solidFill>
              </a:rPr>
              <a:t> θ</a:t>
            </a:r>
          </a:p>
          <a:p>
            <a:pPr lvl="1">
              <a:lnSpc>
                <a:spcPct val="90000"/>
              </a:lnSpc>
            </a:pPr>
            <a:r>
              <a:rPr lang="en-US" sz="2000" i="1" dirty="0">
                <a:solidFill>
                  <a:schemeClr val="bg1"/>
                </a:solidFill>
              </a:rPr>
              <a:t>y’=y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/>
          </a:p>
          <a:p>
            <a:pPr>
              <a:lnSpc>
                <a:spcPct val="90000"/>
              </a:lnSpc>
              <a:buFontTx/>
              <a:buNone/>
            </a:pPr>
            <a:endParaRPr lang="en-US" sz="2400" dirty="0"/>
          </a:p>
          <a:p>
            <a:pPr>
              <a:lnSpc>
                <a:spcPct val="90000"/>
              </a:lnSpc>
              <a:buFontTx/>
              <a:buNone/>
            </a:pPr>
            <a:endParaRPr lang="en-US" sz="2400" dirty="0"/>
          </a:p>
          <a:p>
            <a:pPr>
              <a:lnSpc>
                <a:spcPct val="90000"/>
              </a:lnSpc>
              <a:buFontTx/>
              <a:buNone/>
            </a:pPr>
            <a:endParaRPr lang="en-US" sz="2400" dirty="0"/>
          </a:p>
          <a:p>
            <a:pPr>
              <a:lnSpc>
                <a:spcPct val="90000"/>
              </a:lnSpc>
              <a:buFontTx/>
              <a:buNone/>
            </a:pPr>
            <a:endParaRPr lang="en-US" sz="2400" dirty="0"/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30859738-DEEC-40A9-8E80-FAF25E20E2D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8AB7A7C4-C06E-44E9-9226-E59B923BE41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52C7F0C-FF90-47D9-8708-AB55A1D3F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022A465-12E2-4F9B-B37F-3AE2EE9E3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77FD0-4D39-44B2-93B3-D35C7D885872}" type="slidenum">
              <a:rPr lang="tr-TR" smtClean="0"/>
              <a:pPr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698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The Permutations </a:t>
            </a:r>
            <a:endParaRPr lang="en-US" b="1" dirty="0"/>
          </a:p>
        </p:txBody>
      </p:sp>
      <p:pic>
        <p:nvPicPr>
          <p:cNvPr id="22531" name="AADGHLL0.jpg" descr="AADGHLL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47224"/>
            <a:ext cx="8610600" cy="2341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228600" y="5029200"/>
            <a:ext cx="8762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Cyclic permutation of the Cartesian-coordinate axes to produce the three sets of coordinate-axis rotation equations.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9AB16764-7728-44B2-9C18-5BA77EFEF1F3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9D505A59-D66A-46DE-90BE-6D77310F32AF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3AEE5AB-DFDA-4440-A2CD-683A6933D9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A0CBDC0-93D4-47E2-B7BA-4F8167F947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E16019-109D-4631-9569-2231AAE0214A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5333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228600"/>
            <a:ext cx="8229600" cy="879475"/>
          </a:xfrm>
        </p:spPr>
        <p:txBody>
          <a:bodyPr anchor="b"/>
          <a:lstStyle/>
          <a:p>
            <a:r>
              <a:rPr lang="tr-TR" b="1" dirty="0">
                <a:cs typeface="Times New Roman" pitchFamily="18" charset="0"/>
              </a:rPr>
              <a:t>3D Rotation(z-axis)</a:t>
            </a:r>
            <a:endParaRPr lang="en-US" b="1" dirty="0">
              <a:cs typeface="Times New Roman" pitchFamily="18" charset="0"/>
            </a:endParaRPr>
          </a:p>
        </p:txBody>
      </p:sp>
      <p:sp>
        <p:nvSpPr>
          <p:cNvPr id="501763" name="Rectangle 37"/>
          <p:cNvSpPr>
            <a:spLocks noGrp="1" noChangeArrowheads="1"/>
          </p:cNvSpPr>
          <p:nvPr>
            <p:ph type="body" idx="4294967295"/>
          </p:nvPr>
        </p:nvSpPr>
        <p:spPr>
          <a:xfrm>
            <a:off x="257969" y="1639888"/>
            <a:ext cx="8504238" cy="4670425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/>
              <a:t>   </a:t>
            </a:r>
            <a:r>
              <a:rPr lang="tr-TR" i="1" dirty="0">
                <a:solidFill>
                  <a:schemeClr val="bg1"/>
                </a:solidFill>
              </a:rPr>
              <a:t>z-axis</a:t>
            </a:r>
            <a:r>
              <a:rPr lang="tr-TR" dirty="0">
                <a:solidFill>
                  <a:schemeClr val="bg1"/>
                </a:solidFill>
              </a:rPr>
              <a:t> rotation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01764" name="Line 4"/>
          <p:cNvSpPr>
            <a:spLocks noChangeShapeType="1"/>
          </p:cNvSpPr>
          <p:nvPr/>
        </p:nvSpPr>
        <p:spPr bwMode="auto">
          <a:xfrm flipV="1">
            <a:off x="4284663" y="2829945"/>
            <a:ext cx="0" cy="2305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1765" name="Line 5"/>
          <p:cNvSpPr>
            <a:spLocks noChangeShapeType="1"/>
          </p:cNvSpPr>
          <p:nvPr/>
        </p:nvSpPr>
        <p:spPr bwMode="auto">
          <a:xfrm>
            <a:off x="4284663" y="5134995"/>
            <a:ext cx="2303462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501766" name="AutoShape 6"/>
          <p:cNvCxnSpPr>
            <a:cxnSpLocks noChangeShapeType="1"/>
          </p:cNvCxnSpPr>
          <p:nvPr/>
        </p:nvCxnSpPr>
        <p:spPr bwMode="auto">
          <a:xfrm>
            <a:off x="6453188" y="4231708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1767" name="AutoShape 7"/>
          <p:cNvSpPr>
            <a:spLocks noChangeArrowheads="1"/>
          </p:cNvSpPr>
          <p:nvPr/>
        </p:nvSpPr>
        <p:spPr bwMode="auto">
          <a:xfrm>
            <a:off x="4652963" y="4342833"/>
            <a:ext cx="73025" cy="71437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rgbClr val="9900FF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24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01768" name="Text Box 8"/>
          <p:cNvSpPr txBox="1">
            <a:spLocks noChangeArrowheads="1"/>
          </p:cNvSpPr>
          <p:nvPr/>
        </p:nvSpPr>
        <p:spPr bwMode="auto">
          <a:xfrm>
            <a:off x="4510088" y="4393633"/>
            <a:ext cx="19431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P=(x,y,z)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1769" name="Text Box 9"/>
          <p:cNvSpPr txBox="1">
            <a:spLocks noChangeArrowheads="1"/>
          </p:cNvSpPr>
          <p:nvPr/>
        </p:nvSpPr>
        <p:spPr bwMode="auto">
          <a:xfrm>
            <a:off x="6237288" y="5134995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1770" name="Text Box 13"/>
          <p:cNvSpPr txBox="1">
            <a:spLocks noChangeArrowheads="1"/>
          </p:cNvSpPr>
          <p:nvPr/>
        </p:nvSpPr>
        <p:spPr bwMode="auto">
          <a:xfrm>
            <a:off x="3852863" y="2829945"/>
            <a:ext cx="504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1771" name="Text Box 14"/>
          <p:cNvSpPr txBox="1">
            <a:spLocks noChangeArrowheads="1"/>
          </p:cNvSpPr>
          <p:nvPr/>
        </p:nvSpPr>
        <p:spPr bwMode="auto">
          <a:xfrm>
            <a:off x="2593975" y="6038850"/>
            <a:ext cx="5032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1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</a:t>
            </a: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1772" name="AutoShape 39"/>
          <p:cNvSpPr>
            <a:spLocks noChangeArrowheads="1"/>
          </p:cNvSpPr>
          <p:nvPr/>
        </p:nvSpPr>
        <p:spPr bwMode="auto">
          <a:xfrm rot="10800000">
            <a:off x="2989263" y="5493770"/>
            <a:ext cx="504825" cy="433388"/>
          </a:xfrm>
          <a:prstGeom prst="curvedRightArrow">
            <a:avLst>
              <a:gd name="adj1" fmla="val 20000"/>
              <a:gd name="adj2" fmla="val 40000"/>
              <a:gd name="adj3" fmla="val 38828"/>
            </a:avLst>
          </a:prstGeom>
          <a:solidFill>
            <a:schemeClr val="accent1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24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1773" name="Line 40"/>
          <p:cNvSpPr>
            <a:spLocks noChangeShapeType="1"/>
          </p:cNvSpPr>
          <p:nvPr/>
        </p:nvSpPr>
        <p:spPr bwMode="auto">
          <a:xfrm flipH="1">
            <a:off x="3492500" y="5134995"/>
            <a:ext cx="792163" cy="5032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1774" name="Line 42"/>
          <p:cNvSpPr>
            <a:spLocks noChangeShapeType="1"/>
          </p:cNvSpPr>
          <p:nvPr/>
        </p:nvSpPr>
        <p:spPr bwMode="auto">
          <a:xfrm flipH="1">
            <a:off x="2773363" y="5709670"/>
            <a:ext cx="647700" cy="3603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5" name="Grafik 8">
            <a:extLst>
              <a:ext uri="{FF2B5EF4-FFF2-40B4-BE49-F238E27FC236}">
                <a16:creationId xmlns:a16="http://schemas.microsoft.com/office/drawing/2014/main" id="{FDA74E4E-8B37-4D44-AD90-BB7360CE610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6" name="Grafik 9">
            <a:extLst>
              <a:ext uri="{FF2B5EF4-FFF2-40B4-BE49-F238E27FC236}">
                <a16:creationId xmlns:a16="http://schemas.microsoft.com/office/drawing/2014/main" id="{13A52E5A-70FB-4611-934B-64EC8C86B5E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137AE3F-D6D9-4029-B64B-8FAEC9C2908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DF0A129-E0B7-418C-88C1-86DE88FF3E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6879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5"/>
          <p:cNvSpPr>
            <a:spLocks noChangeArrowheads="1"/>
          </p:cNvSpPr>
          <p:nvPr/>
        </p:nvSpPr>
        <p:spPr bwMode="auto">
          <a:xfrm>
            <a:off x="684213" y="1889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42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rPr>
              <a:t>3D Rotation (z-axis)</a:t>
            </a:r>
            <a:endParaRPr kumimoji="0" lang="en-US" sz="42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502787" name="Object 2"/>
          <p:cNvGraphicFramePr>
            <a:graphicFrameLocks noChangeAspect="1"/>
          </p:cNvGraphicFramePr>
          <p:nvPr>
            <p:extLst/>
          </p:nvPr>
        </p:nvGraphicFramePr>
        <p:xfrm>
          <a:off x="2259013" y="4635500"/>
          <a:ext cx="96837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7" name="Formel" r:id="rId3" imgW="114120" imgH="215640" progId="Equation.3">
                  <p:embed/>
                </p:oleObj>
              </mc:Choice>
              <mc:Fallback>
                <p:oleObj name="Formel" r:id="rId3" imgW="114120" imgH="215640" progId="Equation.3">
                  <p:embed/>
                  <p:pic>
                    <p:nvPicPr>
                      <p:cNvPr id="50278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9013" y="4635500"/>
                        <a:ext cx="96837" cy="180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788" name="Object 3"/>
          <p:cNvGraphicFramePr>
            <a:graphicFrameLocks noChangeAspect="1"/>
          </p:cNvGraphicFramePr>
          <p:nvPr>
            <p:extLst/>
          </p:nvPr>
        </p:nvGraphicFramePr>
        <p:xfrm>
          <a:off x="9798050" y="5257800"/>
          <a:ext cx="2587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8" name="Formel" r:id="rId5" imgW="114120" imgH="215640" progId="Equation.3">
                  <p:embed/>
                </p:oleObj>
              </mc:Choice>
              <mc:Fallback>
                <p:oleObj name="Formel" r:id="rId5" imgW="114120" imgH="215640" progId="Equation.3">
                  <p:embed/>
                  <p:pic>
                    <p:nvPicPr>
                      <p:cNvPr id="50278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98050" y="5257800"/>
                        <a:ext cx="2587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 2"/>
          <p:cNvGraphicFramePr>
            <a:graphicFrameLocks noChangeAspect="1"/>
          </p:cNvGraphicFramePr>
          <p:nvPr>
            <p:extLst/>
          </p:nvPr>
        </p:nvGraphicFramePr>
        <p:xfrm>
          <a:off x="684213" y="1752600"/>
          <a:ext cx="3100387" cy="156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9" name="Formel" r:id="rId6" imgW="1231560" imgH="622080" progId="Equation.3">
                  <p:embed/>
                </p:oleObj>
              </mc:Choice>
              <mc:Fallback>
                <p:oleObj name="Formel" r:id="rId6" imgW="1231560" imgH="622080" progId="Equation.3">
                  <p:embed/>
                  <p:pic>
                    <p:nvPicPr>
                      <p:cNvPr id="3" name="Objekt 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84213" y="1752600"/>
                        <a:ext cx="3100387" cy="1566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 3"/>
          <p:cNvGraphicFramePr>
            <a:graphicFrameLocks noChangeAspect="1"/>
          </p:cNvGraphicFramePr>
          <p:nvPr>
            <p:extLst/>
          </p:nvPr>
        </p:nvGraphicFramePr>
        <p:xfrm>
          <a:off x="381000" y="3810000"/>
          <a:ext cx="4656667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0" name="Formel" r:id="rId8" imgW="2234880" imgH="914400" progId="Equation.3">
                  <p:embed/>
                </p:oleObj>
              </mc:Choice>
              <mc:Fallback>
                <p:oleObj name="Formel" r:id="rId8" imgW="2234880" imgH="914400" progId="Equation.3">
                  <p:embed/>
                  <p:pic>
                    <p:nvPicPr>
                      <p:cNvPr id="4" name="Objekt 3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81000" y="3810000"/>
                        <a:ext cx="4656667" cy="190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/>
          <p:cNvGraphicFramePr>
            <a:graphicFrameLocks noChangeAspect="1"/>
          </p:cNvGraphicFramePr>
          <p:nvPr>
            <p:extLst/>
          </p:nvPr>
        </p:nvGraphicFramePr>
        <p:xfrm>
          <a:off x="5410200" y="4724400"/>
          <a:ext cx="3275106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1" name="Formel" r:id="rId10" imgW="812520" imgH="215640" progId="Equation.3">
                  <p:embed/>
                </p:oleObj>
              </mc:Choice>
              <mc:Fallback>
                <p:oleObj name="Formel" r:id="rId10" imgW="812520" imgH="215640" progId="Equation.3">
                  <p:embed/>
                  <p:pic>
                    <p:nvPicPr>
                      <p:cNvPr id="5" name="Objekt 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410200" y="4724400"/>
                        <a:ext cx="3275106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Grafik 8">
            <a:extLst>
              <a:ext uri="{FF2B5EF4-FFF2-40B4-BE49-F238E27FC236}">
                <a16:creationId xmlns:a16="http://schemas.microsoft.com/office/drawing/2014/main" id="{BF2073EA-68FF-495B-9F78-1CCCA96804B5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08A17463-F0DD-494E-9F99-D4FE47D794A8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857725E-645A-415B-9549-2BCEE7270D5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8EE9909-9F60-4819-B868-E1FD52AB49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488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0" name="Rectangle 21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412875"/>
            <a:ext cx="8504238" cy="4857750"/>
          </a:xfrm>
          <a:noFill/>
        </p:spPr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chemeClr val="bg1"/>
                </a:solidFill>
              </a:rPr>
              <a:t>     </a:t>
            </a:r>
            <a:r>
              <a:rPr lang="de-DE" dirty="0">
                <a:solidFill>
                  <a:schemeClr val="bg1"/>
                </a:solidFill>
              </a:rPr>
              <a:t>			</a:t>
            </a:r>
            <a:r>
              <a:rPr lang="de-DE" i="1" dirty="0">
                <a:solidFill>
                  <a:schemeClr val="bg1"/>
                </a:solidFill>
              </a:rPr>
              <a:t>x</a:t>
            </a:r>
            <a:r>
              <a:rPr lang="tr-TR" i="1" dirty="0">
                <a:solidFill>
                  <a:schemeClr val="bg1"/>
                </a:solidFill>
              </a:rPr>
              <a:t>-axis </a:t>
            </a:r>
            <a:r>
              <a:rPr lang="tr-TR" dirty="0">
                <a:solidFill>
                  <a:schemeClr val="bg1"/>
                </a:solidFill>
              </a:rPr>
              <a:t>rotation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03811" name="Line 22"/>
          <p:cNvSpPr>
            <a:spLocks noChangeShapeType="1"/>
          </p:cNvSpPr>
          <p:nvPr/>
        </p:nvSpPr>
        <p:spPr bwMode="auto">
          <a:xfrm flipV="1">
            <a:off x="3492500" y="2492375"/>
            <a:ext cx="0" cy="2305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503812" name="AutoShape 24"/>
          <p:cNvCxnSpPr>
            <a:cxnSpLocks noChangeShapeType="1"/>
          </p:cNvCxnSpPr>
          <p:nvPr/>
        </p:nvCxnSpPr>
        <p:spPr bwMode="auto">
          <a:xfrm>
            <a:off x="5661025" y="3894138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3813" name="AutoShape 25"/>
          <p:cNvSpPr>
            <a:spLocks noChangeArrowheads="1"/>
          </p:cNvSpPr>
          <p:nvPr/>
        </p:nvSpPr>
        <p:spPr bwMode="auto">
          <a:xfrm>
            <a:off x="3860800" y="4005263"/>
            <a:ext cx="73025" cy="71437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rgbClr val="9900FF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24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03814" name="Text Box 26"/>
          <p:cNvSpPr txBox="1">
            <a:spLocks noChangeArrowheads="1"/>
          </p:cNvSpPr>
          <p:nvPr/>
        </p:nvSpPr>
        <p:spPr bwMode="auto">
          <a:xfrm>
            <a:off x="3997325" y="3789363"/>
            <a:ext cx="19431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P=(x,y,z)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3815" name="Text Box 27"/>
          <p:cNvSpPr txBox="1">
            <a:spLocks noChangeArrowheads="1"/>
          </p:cNvSpPr>
          <p:nvPr/>
        </p:nvSpPr>
        <p:spPr bwMode="auto">
          <a:xfrm>
            <a:off x="5445125" y="4797425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3816" name="Text Box 30"/>
          <p:cNvSpPr txBox="1">
            <a:spLocks noChangeArrowheads="1"/>
          </p:cNvSpPr>
          <p:nvPr/>
        </p:nvSpPr>
        <p:spPr bwMode="auto">
          <a:xfrm>
            <a:off x="3060700" y="2492375"/>
            <a:ext cx="504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3817" name="Text Box 31"/>
          <p:cNvSpPr txBox="1">
            <a:spLocks noChangeArrowheads="1"/>
          </p:cNvSpPr>
          <p:nvPr/>
        </p:nvSpPr>
        <p:spPr bwMode="auto">
          <a:xfrm>
            <a:off x="2205038" y="5516563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</a:t>
            </a:r>
            <a:endParaRPr kumimoji="0" lang="en-US" sz="20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3818" name="Line 38"/>
          <p:cNvSpPr>
            <a:spLocks noChangeShapeType="1"/>
          </p:cNvSpPr>
          <p:nvPr/>
        </p:nvSpPr>
        <p:spPr bwMode="auto">
          <a:xfrm flipH="1">
            <a:off x="2197100" y="4797425"/>
            <a:ext cx="1295400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3819" name="Line 41"/>
          <p:cNvSpPr>
            <a:spLocks noChangeShapeType="1"/>
          </p:cNvSpPr>
          <p:nvPr/>
        </p:nvSpPr>
        <p:spPr bwMode="auto">
          <a:xfrm>
            <a:off x="3492500" y="4797425"/>
            <a:ext cx="2663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3820" name="AutoShape 42"/>
          <p:cNvSpPr>
            <a:spLocks noChangeArrowheads="1"/>
          </p:cNvSpPr>
          <p:nvPr/>
        </p:nvSpPr>
        <p:spPr bwMode="auto">
          <a:xfrm rot="5400000">
            <a:off x="5723731" y="4582319"/>
            <a:ext cx="504825" cy="433388"/>
          </a:xfrm>
          <a:prstGeom prst="curvedRightArrow">
            <a:avLst>
              <a:gd name="adj1" fmla="val 20000"/>
              <a:gd name="adj2" fmla="val 40000"/>
              <a:gd name="adj3" fmla="val 38828"/>
            </a:avLst>
          </a:prstGeom>
          <a:solidFill>
            <a:schemeClr val="accent1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24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3821" name="Line 44"/>
          <p:cNvSpPr>
            <a:spLocks noChangeShapeType="1"/>
          </p:cNvSpPr>
          <p:nvPr/>
        </p:nvSpPr>
        <p:spPr bwMode="auto">
          <a:xfrm>
            <a:off x="6013450" y="4797425"/>
            <a:ext cx="2873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3822" name="Rectangle 46"/>
          <p:cNvSpPr>
            <a:spLocks noChangeArrowheads="1"/>
          </p:cNvSpPr>
          <p:nvPr/>
        </p:nvSpPr>
        <p:spPr bwMode="auto">
          <a:xfrm>
            <a:off x="504824" y="332921"/>
            <a:ext cx="84867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42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rPr>
              <a:t>3D Rotation (x-axis)</a:t>
            </a:r>
            <a:endParaRPr kumimoji="0" lang="en-US" sz="42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Times New Roman" pitchFamily="18" charset="0"/>
            </a:endParaRPr>
          </a:p>
        </p:txBody>
      </p:sp>
      <p:pic>
        <p:nvPicPr>
          <p:cNvPr id="15" name="Grafik 8">
            <a:extLst>
              <a:ext uri="{FF2B5EF4-FFF2-40B4-BE49-F238E27FC236}">
                <a16:creationId xmlns:a16="http://schemas.microsoft.com/office/drawing/2014/main" id="{E8175392-4BAE-419D-91CA-80FD10C46D7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6" name="Grafik 9">
            <a:extLst>
              <a:ext uri="{FF2B5EF4-FFF2-40B4-BE49-F238E27FC236}">
                <a16:creationId xmlns:a16="http://schemas.microsoft.com/office/drawing/2014/main" id="{B5BB6686-49C7-4110-8CC1-D6807EE00BB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C3879D7-0F07-4F63-89C9-BDE24D07F4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8012F50-CA8B-42F7-8E41-86E7C9B3BC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961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4" name="Rectangle 4"/>
          <p:cNvSpPr>
            <a:spLocks noChangeArrowheads="1"/>
          </p:cNvSpPr>
          <p:nvPr/>
        </p:nvSpPr>
        <p:spPr bwMode="auto">
          <a:xfrm>
            <a:off x="684213" y="1889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42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rPr>
              <a:t>3D Rotation (x-axis) (cont.)</a:t>
            </a:r>
            <a:endParaRPr kumimoji="0" lang="en-US" sz="42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504835" name="Object 2"/>
          <p:cNvGraphicFramePr>
            <a:graphicFrameLocks noChangeAspect="1"/>
          </p:cNvGraphicFramePr>
          <p:nvPr>
            <p:extLst/>
          </p:nvPr>
        </p:nvGraphicFramePr>
        <p:xfrm>
          <a:off x="5665788" y="5761038"/>
          <a:ext cx="84137" cy="160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2" name="Formel" r:id="rId3" imgW="114120" imgH="215640" progId="Equation.3">
                  <p:embed/>
                </p:oleObj>
              </mc:Choice>
              <mc:Fallback>
                <p:oleObj name="Formel" r:id="rId3" imgW="114120" imgH="215640" progId="Equation.3">
                  <p:embed/>
                  <p:pic>
                    <p:nvPicPr>
                      <p:cNvPr id="50483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5788" y="5761038"/>
                        <a:ext cx="84137" cy="160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4836" name="Object 3"/>
          <p:cNvGraphicFramePr>
            <a:graphicFrameLocks noChangeAspect="1"/>
          </p:cNvGraphicFramePr>
          <p:nvPr>
            <p:extLst/>
          </p:nvPr>
        </p:nvGraphicFramePr>
        <p:xfrm>
          <a:off x="2354263" y="5192713"/>
          <a:ext cx="79375" cy="150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3" name="Formel" r:id="rId5" imgW="114120" imgH="215640" progId="Equation.3">
                  <p:embed/>
                </p:oleObj>
              </mc:Choice>
              <mc:Fallback>
                <p:oleObj name="Formel" r:id="rId5" imgW="114120" imgH="215640" progId="Equation.3">
                  <p:embed/>
                  <p:pic>
                    <p:nvPicPr>
                      <p:cNvPr id="50483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4263" y="5192713"/>
                        <a:ext cx="79375" cy="150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4837" name="Object 4"/>
          <p:cNvGraphicFramePr>
            <a:graphicFrameLocks noGrp="1" noChangeAspect="1"/>
          </p:cNvGraphicFramePr>
          <p:nvPr>
            <p:ph idx="4294967295"/>
            <p:extLst/>
          </p:nvPr>
        </p:nvGraphicFramePr>
        <p:xfrm>
          <a:off x="1411288" y="1268413"/>
          <a:ext cx="1352550" cy="2554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4" name="Formel" r:id="rId6" imgW="114120" imgH="215640" progId="Equation.3">
                  <p:embed/>
                </p:oleObj>
              </mc:Choice>
              <mc:Fallback>
                <p:oleObj name="Formel" r:id="rId6" imgW="114120" imgH="215640" progId="Equation.3">
                  <p:embed/>
                  <p:pic>
                    <p:nvPicPr>
                      <p:cNvPr id="50483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1288" y="1268413"/>
                        <a:ext cx="1352550" cy="2554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533400" y="1447799"/>
          <a:ext cx="2743200" cy="237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5" name="Formel" r:id="rId7" imgW="1218960" imgH="1054080" progId="Equation.3">
                  <p:embed/>
                </p:oleObj>
              </mc:Choice>
              <mc:Fallback>
                <p:oleObj name="Formel" r:id="rId7" imgW="1218960" imgH="1054080" progId="Equation.3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3400" y="1447799"/>
                        <a:ext cx="2743200" cy="2371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 2"/>
          <p:cNvGraphicFramePr>
            <a:graphicFrameLocks noChangeAspect="1"/>
          </p:cNvGraphicFramePr>
          <p:nvPr>
            <p:extLst/>
          </p:nvPr>
        </p:nvGraphicFramePr>
        <p:xfrm>
          <a:off x="472546" y="4191000"/>
          <a:ext cx="4656667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6" name="Formel" r:id="rId9" imgW="2234880" imgH="914400" progId="Equation.3">
                  <p:embed/>
                </p:oleObj>
              </mc:Choice>
              <mc:Fallback>
                <p:oleObj name="Formel" r:id="rId9" imgW="2234880" imgH="914400" progId="Equation.3">
                  <p:embed/>
                  <p:pic>
                    <p:nvPicPr>
                      <p:cNvPr id="3" name="Objekt 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2546" y="4191000"/>
                        <a:ext cx="4656667" cy="190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 3"/>
          <p:cNvGraphicFramePr>
            <a:graphicFrameLocks noChangeAspect="1"/>
          </p:cNvGraphicFramePr>
          <p:nvPr>
            <p:extLst/>
          </p:nvPr>
        </p:nvGraphicFramePr>
        <p:xfrm>
          <a:off x="5619070" y="5029200"/>
          <a:ext cx="28448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7" name="Formel" r:id="rId11" imgW="812520" imgH="228600" progId="Equation.3">
                  <p:embed/>
                </p:oleObj>
              </mc:Choice>
              <mc:Fallback>
                <p:oleObj name="Formel" r:id="rId11" imgW="812520" imgH="228600" progId="Equation.3">
                  <p:embed/>
                  <p:pic>
                    <p:nvPicPr>
                      <p:cNvPr id="4" name="Objekt 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619070" y="5029200"/>
                        <a:ext cx="2844800" cy="80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Grafik 8">
            <a:extLst>
              <a:ext uri="{FF2B5EF4-FFF2-40B4-BE49-F238E27FC236}">
                <a16:creationId xmlns:a16="http://schemas.microsoft.com/office/drawing/2014/main" id="{FCD77194-4E34-4284-8D35-CF8CE2323BA6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105A177-D563-4E6C-BE32-215B218BA0FB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F00EDC-A63C-48A9-95D9-DEDA51DDF4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2CAC8E-E900-4A16-B84D-F18A285D3E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5127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Example:</a:t>
            </a:r>
            <a:endParaRPr lang="en-US" b="1" dirty="0"/>
          </a:p>
        </p:txBody>
      </p:sp>
      <p:pic>
        <p:nvPicPr>
          <p:cNvPr id="24579" name="AADGHLM0.jpg" descr="AADGHLM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513" y="1066800"/>
            <a:ext cx="6024562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1542369" y="6141864"/>
            <a:ext cx="60427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Rotation of an object about the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axis.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A979FCD1-103B-4A4B-B24F-08080A9927CC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3D27408E-F2E1-43BF-A360-9DC5FB86BF66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6397BDB-F866-441F-946A-E253DD6081C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5428D29-89C6-44B2-AB52-4D16D8C09A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E16019-109D-4631-9569-2231AAE0214A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62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47863"/>
            <a:ext cx="8201025" cy="4051300"/>
          </a:xfrm>
          <a:noFill/>
        </p:spPr>
        <p:txBody>
          <a:bodyPr/>
          <a:lstStyle/>
          <a:p>
            <a:pPr marL="0" indent="0">
              <a:buNone/>
            </a:pPr>
            <a:r>
              <a:rPr lang="tr-TR" dirty="0"/>
              <a:t>             	</a:t>
            </a:r>
            <a:r>
              <a:rPr lang="tr-TR" i="1" dirty="0">
                <a:solidFill>
                  <a:schemeClr val="bg1"/>
                </a:solidFill>
              </a:rPr>
              <a:t>y-axis</a:t>
            </a:r>
            <a:r>
              <a:rPr lang="tr-TR" dirty="0"/>
              <a:t> </a:t>
            </a:r>
            <a:r>
              <a:rPr lang="tr-TR" dirty="0">
                <a:solidFill>
                  <a:schemeClr val="bg1"/>
                </a:solidFill>
              </a:rPr>
              <a:t>rotation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05859" name="Line 7"/>
          <p:cNvSpPr>
            <a:spLocks noChangeShapeType="1"/>
          </p:cNvSpPr>
          <p:nvPr/>
        </p:nvSpPr>
        <p:spPr bwMode="auto">
          <a:xfrm>
            <a:off x="3348038" y="4870450"/>
            <a:ext cx="2303462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505860" name="AutoShape 8"/>
          <p:cNvCxnSpPr>
            <a:cxnSpLocks noChangeShapeType="1"/>
          </p:cNvCxnSpPr>
          <p:nvPr/>
        </p:nvCxnSpPr>
        <p:spPr bwMode="auto">
          <a:xfrm>
            <a:off x="5516563" y="3967163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5861" name="AutoShape 9"/>
          <p:cNvSpPr>
            <a:spLocks noChangeArrowheads="1"/>
          </p:cNvSpPr>
          <p:nvPr/>
        </p:nvSpPr>
        <p:spPr bwMode="auto">
          <a:xfrm>
            <a:off x="3716338" y="4078288"/>
            <a:ext cx="73025" cy="71437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rgbClr val="9900FF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24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05862" name="Text Box 10"/>
          <p:cNvSpPr txBox="1">
            <a:spLocks noChangeArrowheads="1"/>
          </p:cNvSpPr>
          <p:nvPr/>
        </p:nvSpPr>
        <p:spPr bwMode="auto">
          <a:xfrm>
            <a:off x="3573463" y="4129088"/>
            <a:ext cx="19431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P=(x,y,z)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5863" name="Text Box 11"/>
          <p:cNvSpPr txBox="1">
            <a:spLocks noChangeArrowheads="1"/>
          </p:cNvSpPr>
          <p:nvPr/>
        </p:nvSpPr>
        <p:spPr bwMode="auto">
          <a:xfrm>
            <a:off x="5300663" y="4870450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5864" name="Text Box 12"/>
          <p:cNvSpPr txBox="1">
            <a:spLocks noChangeArrowheads="1"/>
          </p:cNvSpPr>
          <p:nvPr/>
        </p:nvSpPr>
        <p:spPr bwMode="auto">
          <a:xfrm>
            <a:off x="2916238" y="2565400"/>
            <a:ext cx="504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5865" name="Text Box 13"/>
          <p:cNvSpPr txBox="1">
            <a:spLocks noChangeArrowheads="1"/>
          </p:cNvSpPr>
          <p:nvPr/>
        </p:nvSpPr>
        <p:spPr bwMode="auto">
          <a:xfrm>
            <a:off x="2060575" y="5589588"/>
            <a:ext cx="5032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</a:t>
            </a:r>
            <a:endParaRPr kumimoji="0" lang="en-US" sz="20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5866" name="AutoShape 14"/>
          <p:cNvSpPr>
            <a:spLocks noChangeArrowheads="1"/>
          </p:cNvSpPr>
          <p:nvPr/>
        </p:nvSpPr>
        <p:spPr bwMode="auto">
          <a:xfrm rot="10800000">
            <a:off x="3060700" y="3213100"/>
            <a:ext cx="504825" cy="433388"/>
          </a:xfrm>
          <a:prstGeom prst="curvedRightArrow">
            <a:avLst>
              <a:gd name="adj1" fmla="val 20000"/>
              <a:gd name="adj2" fmla="val 40000"/>
              <a:gd name="adj3" fmla="val 38828"/>
            </a:avLst>
          </a:prstGeom>
          <a:solidFill>
            <a:schemeClr val="accent1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24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5867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430213" y="304800"/>
            <a:ext cx="8229600" cy="808038"/>
          </a:xfrm>
        </p:spPr>
        <p:txBody>
          <a:bodyPr anchor="b"/>
          <a:lstStyle/>
          <a:p>
            <a:r>
              <a:rPr lang="tr-TR" b="1" dirty="0">
                <a:cs typeface="Times New Roman" pitchFamily="18" charset="0"/>
              </a:rPr>
              <a:t>3D Rotation(y-axis)</a:t>
            </a:r>
            <a:endParaRPr lang="en-US" b="1" dirty="0">
              <a:cs typeface="Times New Roman" pitchFamily="18" charset="0"/>
            </a:endParaRPr>
          </a:p>
        </p:txBody>
      </p:sp>
      <p:sp>
        <p:nvSpPr>
          <p:cNvPr id="505868" name="Line 19"/>
          <p:cNvSpPr>
            <a:spLocks noChangeShapeType="1"/>
          </p:cNvSpPr>
          <p:nvPr/>
        </p:nvSpPr>
        <p:spPr bwMode="auto">
          <a:xfrm flipH="1">
            <a:off x="1763713" y="4870450"/>
            <a:ext cx="1584325" cy="9350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5869" name="Line 20"/>
          <p:cNvSpPr>
            <a:spLocks noChangeShapeType="1"/>
          </p:cNvSpPr>
          <p:nvPr/>
        </p:nvSpPr>
        <p:spPr bwMode="auto">
          <a:xfrm flipV="1">
            <a:off x="3348038" y="3644900"/>
            <a:ext cx="0" cy="12255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5870" name="Line 21"/>
          <p:cNvSpPr>
            <a:spLocks noChangeShapeType="1"/>
          </p:cNvSpPr>
          <p:nvPr/>
        </p:nvSpPr>
        <p:spPr bwMode="auto">
          <a:xfrm flipV="1">
            <a:off x="3348038" y="2709863"/>
            <a:ext cx="0" cy="7921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5" name="Grafik 8">
            <a:extLst>
              <a:ext uri="{FF2B5EF4-FFF2-40B4-BE49-F238E27FC236}">
                <a16:creationId xmlns:a16="http://schemas.microsoft.com/office/drawing/2014/main" id="{B710A235-7F52-486F-9DCA-96A2179CFD9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6" name="Grafik 9">
            <a:extLst>
              <a:ext uri="{FF2B5EF4-FFF2-40B4-BE49-F238E27FC236}">
                <a16:creationId xmlns:a16="http://schemas.microsoft.com/office/drawing/2014/main" id="{C233A994-597B-4A7D-9715-B20D470A66F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D3C6018-1F95-4881-BF08-DC78F72F3E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2FD0BE1-178A-49FC-8796-682EF4808A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89389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731838"/>
          </a:xfrm>
        </p:spPr>
        <p:txBody>
          <a:bodyPr anchor="b"/>
          <a:lstStyle/>
          <a:p>
            <a:r>
              <a:rPr lang="tr-TR" b="1" dirty="0">
                <a:cs typeface="Times New Roman" pitchFamily="18" charset="0"/>
              </a:rPr>
              <a:t>3D Rotation(y-axis) (cont.)</a:t>
            </a:r>
            <a:endParaRPr lang="en-US" b="1" dirty="0">
              <a:cs typeface="Times New Roman" pitchFamily="18" charset="0"/>
            </a:endParaRPr>
          </a:p>
        </p:txBody>
      </p:sp>
      <p:graphicFrame>
        <p:nvGraphicFramePr>
          <p:cNvPr id="506883" name="Object 2"/>
          <p:cNvGraphicFramePr>
            <a:graphicFrameLocks noChangeAspect="1"/>
          </p:cNvGraphicFramePr>
          <p:nvPr>
            <p:extLst/>
          </p:nvPr>
        </p:nvGraphicFramePr>
        <p:xfrm>
          <a:off x="3187700" y="4962525"/>
          <a:ext cx="93663" cy="17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6" name="Formel" r:id="rId3" imgW="114120" imgH="215640" progId="Equation.3">
                  <p:embed/>
                </p:oleObj>
              </mc:Choice>
              <mc:Fallback>
                <p:oleObj name="Formel" r:id="rId3" imgW="114120" imgH="215640" progId="Equation.3">
                  <p:embed/>
                  <p:pic>
                    <p:nvPicPr>
                      <p:cNvPr id="50688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7700" y="4962525"/>
                        <a:ext cx="93663" cy="174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6884" name="Object 3"/>
          <p:cNvGraphicFramePr>
            <a:graphicFrameLocks noChangeAspect="1"/>
          </p:cNvGraphicFramePr>
          <p:nvPr>
            <p:extLst/>
          </p:nvPr>
        </p:nvGraphicFramePr>
        <p:xfrm>
          <a:off x="7543800" y="5721350"/>
          <a:ext cx="92075" cy="176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7" name="Formel" r:id="rId5" imgW="114120" imgH="215640" progId="Equation.3">
                  <p:embed/>
                </p:oleObj>
              </mc:Choice>
              <mc:Fallback>
                <p:oleObj name="Formel" r:id="rId5" imgW="114120" imgH="215640" progId="Equation.3">
                  <p:embed/>
                  <p:pic>
                    <p:nvPicPr>
                      <p:cNvPr id="50688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5721350"/>
                        <a:ext cx="92075" cy="176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6885" name="Object 4"/>
          <p:cNvGraphicFramePr>
            <a:graphicFrameLocks noGrp="1" noChangeAspect="1"/>
          </p:cNvGraphicFramePr>
          <p:nvPr>
            <p:ph idx="4294967295"/>
            <p:extLst/>
          </p:nvPr>
        </p:nvGraphicFramePr>
        <p:xfrm>
          <a:off x="1978025" y="2139950"/>
          <a:ext cx="839788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8" name="Formel" r:id="rId6" imgW="114120" imgH="215640" progId="Equation.3">
                  <p:embed/>
                </p:oleObj>
              </mc:Choice>
              <mc:Fallback>
                <p:oleObj name="Formel" r:id="rId6" imgW="114120" imgH="215640" progId="Equation.3">
                  <p:embed/>
                  <p:pic>
                    <p:nvPicPr>
                      <p:cNvPr id="50688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8025" y="2139950"/>
                        <a:ext cx="839788" cy="158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609600" y="1828800"/>
          <a:ext cx="2505808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9" name="Formel" r:id="rId7" imgW="1206360" imgH="660240" progId="Equation.3">
                  <p:embed/>
                </p:oleObj>
              </mc:Choice>
              <mc:Fallback>
                <p:oleObj name="Formel" r:id="rId7" imgW="1206360" imgH="660240" progId="Equation.3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9600" y="1828800"/>
                        <a:ext cx="2505808" cy="137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 2"/>
          <p:cNvGraphicFramePr>
            <a:graphicFrameLocks noChangeAspect="1"/>
          </p:cNvGraphicFramePr>
          <p:nvPr>
            <p:extLst/>
          </p:nvPr>
        </p:nvGraphicFramePr>
        <p:xfrm>
          <a:off x="533400" y="3886200"/>
          <a:ext cx="520065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0" name="Formel" r:id="rId9" imgW="2311200" imgH="914400" progId="Equation.3">
                  <p:embed/>
                </p:oleObj>
              </mc:Choice>
              <mc:Fallback>
                <p:oleObj name="Formel" r:id="rId9" imgW="2311200" imgH="914400" progId="Equation.3">
                  <p:embed/>
                  <p:pic>
                    <p:nvPicPr>
                      <p:cNvPr id="3" name="Objekt 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33400" y="3886200"/>
                        <a:ext cx="5200650" cy="205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 3"/>
          <p:cNvGraphicFramePr>
            <a:graphicFrameLocks noChangeAspect="1"/>
          </p:cNvGraphicFramePr>
          <p:nvPr>
            <p:extLst/>
          </p:nvPr>
        </p:nvGraphicFramePr>
        <p:xfrm>
          <a:off x="6324600" y="5181600"/>
          <a:ext cx="2606842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1" name="Formel" r:id="rId11" imgW="825480" imgH="241200" progId="Equation.3">
                  <p:embed/>
                </p:oleObj>
              </mc:Choice>
              <mc:Fallback>
                <p:oleObj name="Formel" r:id="rId11" imgW="825480" imgH="241200" progId="Equation.3">
                  <p:embed/>
                  <p:pic>
                    <p:nvPicPr>
                      <p:cNvPr id="4" name="Objekt 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324600" y="5181600"/>
                        <a:ext cx="2606842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Grafik 8">
            <a:extLst>
              <a:ext uri="{FF2B5EF4-FFF2-40B4-BE49-F238E27FC236}">
                <a16:creationId xmlns:a16="http://schemas.microsoft.com/office/drawing/2014/main" id="{7D6B26DE-C5A7-4D99-AD2B-44307CD4228D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ED32CCBD-BEC4-499C-851C-44ECE13E1AA7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5EDFCF-1488-4ED6-BAAC-E50A563BC1D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BEA48B8-6858-4CC1-9858-4EDE53B345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3347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Example:</a:t>
            </a:r>
            <a:endParaRPr lang="en-US" b="1" dirty="0"/>
          </a:p>
        </p:txBody>
      </p:sp>
      <p:pic>
        <p:nvPicPr>
          <p:cNvPr id="26627" name="AADGHLN0.jpg" descr="AADGHLN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1066800"/>
            <a:ext cx="6337300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1390424" y="6116928"/>
            <a:ext cx="63518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Rotation of an object about the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axis.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E9BF9FF5-FC2F-438D-B105-3A0745991C4A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5971FBA5-A6A2-4D90-AB8B-4A2402B43B9B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1DA30EA-4CA9-40AB-9619-FD10B2F3EEB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DE6621-5AB7-41AB-9168-9CB1AB3760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E16019-109D-4631-9569-2231AAE0214A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2236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3D </a:t>
            </a:r>
            <a:r>
              <a:rPr lang="tr-TR" b="1" dirty="0"/>
              <a:t>Inverse Rotations</a:t>
            </a:r>
            <a:endParaRPr lang="en-US" b="1" dirty="0"/>
          </a:p>
        </p:txBody>
      </p:sp>
      <p:cxnSp>
        <p:nvCxnSpPr>
          <p:cNvPr id="441364" name="AutoShape 9"/>
          <p:cNvCxnSpPr>
            <a:cxnSpLocks noChangeShapeType="1"/>
          </p:cNvCxnSpPr>
          <p:nvPr/>
        </p:nvCxnSpPr>
        <p:spPr bwMode="auto">
          <a:xfrm>
            <a:off x="7956550" y="4543425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Inhaltsplatzhalter 1"/>
          <p:cNvSpPr>
            <a:spLocks noGrp="1"/>
          </p:cNvSpPr>
          <p:nvPr>
            <p:ph sz="half" idx="2"/>
          </p:nvPr>
        </p:nvSpPr>
        <p:spPr>
          <a:xfrm>
            <a:off x="533400" y="1600200"/>
            <a:ext cx="8229600" cy="4343400"/>
          </a:xfrm>
        </p:spPr>
        <p:txBody>
          <a:bodyPr/>
          <a:lstStyle/>
          <a:p>
            <a:r>
              <a:rPr lang="tr-TR" dirty="0">
                <a:solidFill>
                  <a:schemeClr val="bg1"/>
                </a:solidFill>
              </a:rPr>
              <a:t>Look at 2D inverse rotations</a:t>
            </a:r>
            <a:r>
              <a:rPr lang="tr-TR" dirty="0"/>
              <a:t> </a:t>
            </a:r>
          </a:p>
          <a:p>
            <a:r>
              <a:rPr lang="tr-TR" dirty="0">
                <a:solidFill>
                  <a:schemeClr val="bg1"/>
                </a:solidFill>
              </a:rPr>
              <a:t>No idea?</a:t>
            </a:r>
          </a:p>
          <a:p>
            <a:r>
              <a:rPr lang="tr-TR" dirty="0">
                <a:solidFill>
                  <a:schemeClr val="bg1"/>
                </a:solidFill>
              </a:rPr>
              <a:t>Replace </a:t>
            </a:r>
            <a:r>
              <a:rPr lang="el-GR" i="1" dirty="0">
                <a:solidFill>
                  <a:schemeClr val="bg1"/>
                </a:solidFill>
              </a:rPr>
              <a:t>θ</a:t>
            </a:r>
            <a:r>
              <a:rPr lang="tr-TR" i="1" dirty="0">
                <a:solidFill>
                  <a:schemeClr val="bg1"/>
                </a:solidFill>
              </a:rPr>
              <a:t> </a:t>
            </a:r>
            <a:r>
              <a:rPr lang="tr-TR" dirty="0">
                <a:solidFill>
                  <a:schemeClr val="bg1"/>
                </a:solidFill>
              </a:rPr>
              <a:t>with</a:t>
            </a:r>
            <a:r>
              <a:rPr lang="tr-TR" i="1" dirty="0">
                <a:solidFill>
                  <a:schemeClr val="bg1"/>
                </a:solidFill>
              </a:rPr>
              <a:t> –</a:t>
            </a:r>
            <a:r>
              <a:rPr lang="el-GR" i="1" dirty="0">
                <a:solidFill>
                  <a:schemeClr val="bg1"/>
                </a:solidFill>
              </a:rPr>
              <a:t>θ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>
                <a:solidFill>
                  <a:schemeClr val="bg1"/>
                </a:solidFill>
                <a:sym typeface="Wingdings" pitchFamily="2" charset="2"/>
              </a:rPr>
              <a:t></a:t>
            </a:r>
          </a:p>
          <a:p>
            <a:r>
              <a:rPr lang="tr-TR" dirty="0">
                <a:solidFill>
                  <a:schemeClr val="bg1"/>
                </a:solidFill>
              </a:rPr>
              <a:t>Again: R</a:t>
            </a:r>
            <a:r>
              <a:rPr lang="tr-TR" baseline="30000" dirty="0">
                <a:solidFill>
                  <a:schemeClr val="bg1"/>
                </a:solidFill>
              </a:rPr>
              <a:t>-1</a:t>
            </a:r>
            <a:r>
              <a:rPr lang="tr-TR" dirty="0">
                <a:solidFill>
                  <a:schemeClr val="bg1"/>
                </a:solidFill>
              </a:rPr>
              <a:t> = R</a:t>
            </a:r>
            <a:r>
              <a:rPr lang="tr-TR" baseline="30000" dirty="0">
                <a:solidFill>
                  <a:schemeClr val="bg1"/>
                </a:solidFill>
              </a:rPr>
              <a:t>T</a:t>
            </a:r>
          </a:p>
          <a:p>
            <a:r>
              <a:rPr lang="tr-TR" dirty="0">
                <a:solidFill>
                  <a:schemeClr val="bg1"/>
                </a:solidFill>
              </a:rPr>
              <a:t>Why?</a:t>
            </a:r>
          </a:p>
          <a:p>
            <a:r>
              <a:rPr lang="tr-TR" dirty="0">
                <a:solidFill>
                  <a:schemeClr val="bg1"/>
                </a:solidFill>
              </a:rPr>
              <a:t>Answer: Only sine functions are affected</a:t>
            </a:r>
          </a:p>
          <a:p>
            <a:r>
              <a:rPr lang="tr-TR" dirty="0">
                <a:solidFill>
                  <a:schemeClr val="bg1"/>
                </a:solidFill>
              </a:rPr>
              <a:t>???</a:t>
            </a:r>
          </a:p>
          <a:p>
            <a:r>
              <a:rPr lang="tr-TR" dirty="0">
                <a:solidFill>
                  <a:schemeClr val="bg1"/>
                </a:solidFill>
              </a:rPr>
              <a:t>Remember and look at 2D inverse rotations</a:t>
            </a:r>
          </a:p>
          <a:p>
            <a:pPr marL="344487" lvl="1" indent="0">
              <a:buNone/>
            </a:pPr>
            <a:endParaRPr lang="tr-TR" dirty="0">
              <a:solidFill>
                <a:schemeClr val="bg1"/>
              </a:solidFill>
            </a:endParaRPr>
          </a:p>
          <a:p>
            <a:pPr marL="344487" lvl="1" indent="0">
              <a:buNone/>
            </a:pP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8F69196A-1297-4978-BCEE-C9F7558CE47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AA11E192-BEE6-4E57-8F72-099DDE70F5C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430F023-2E17-4E7C-BBC5-A22D3AF49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3D Geometric Transformations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ED3D3D8-30CF-4B52-8468-DF8A3AD46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77FD0-4D39-44B2-93B3-D35C7D885872}" type="slidenum">
              <a:rPr lang="tr-TR" smtClean="0"/>
              <a:pPr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689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850900"/>
          </a:xfrm>
        </p:spPr>
        <p:txBody>
          <a:bodyPr/>
          <a:lstStyle/>
          <a:p>
            <a:r>
              <a:rPr lang="en-US" b="1" dirty="0"/>
              <a:t>3D Rotation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446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90600"/>
            <a:ext cx="8458200" cy="4876800"/>
          </a:xfrm>
        </p:spPr>
        <p:txBody>
          <a:bodyPr/>
          <a:lstStyle/>
          <a:p>
            <a:pPr marL="533400" indent="-533400"/>
            <a:r>
              <a:rPr lang="en-US" dirty="0">
                <a:solidFill>
                  <a:schemeClr val="bg1"/>
                </a:solidFill>
              </a:rPr>
              <a:t>General Three-Dimensional Rotations</a:t>
            </a:r>
          </a:p>
          <a:p>
            <a:pPr marL="914400" lvl="1" indent="-457200"/>
            <a:r>
              <a:rPr lang="en-US" dirty="0">
                <a:solidFill>
                  <a:schemeClr val="bg1"/>
                </a:solidFill>
              </a:rPr>
              <a:t>Special case where an object is to be rotated about an axis that is parallel to one of the coordinate axes</a:t>
            </a:r>
          </a:p>
          <a:p>
            <a:pPr marL="1266825" lvl="2" indent="-457200">
              <a:buFont typeface="Wingdings" pitchFamily="2" charset="2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Translate the object so that the rotation axis coincides with parallel coordinate axis</a:t>
            </a:r>
          </a:p>
          <a:p>
            <a:pPr marL="1266825" lvl="2" indent="-457200">
              <a:buFont typeface="Wingdings" pitchFamily="2" charset="2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Perform the specified rotation about the axis</a:t>
            </a:r>
          </a:p>
          <a:p>
            <a:pPr marL="1266825" lvl="2" indent="-457200">
              <a:buFont typeface="Wingdings" pitchFamily="2" charset="2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Translate the object so that the rotation axis is moved back to its original position</a:t>
            </a:r>
            <a:endParaRPr lang="tr-TR" sz="2400" dirty="0">
              <a:solidFill>
                <a:schemeClr val="bg1"/>
              </a:solidFill>
            </a:endParaRPr>
          </a:p>
          <a:p>
            <a:pPr marL="1266825" lvl="2" indent="-457200">
              <a:buFont typeface="Wingdings" pitchFamily="2" charset="2"/>
              <a:buAutoNum type="arabicPeriod"/>
            </a:pPr>
            <a:endParaRPr lang="tr-TR" sz="2400" b="1" dirty="0">
              <a:solidFill>
                <a:schemeClr val="bg1"/>
              </a:solidFill>
            </a:endParaRPr>
          </a:p>
          <a:p>
            <a:pPr marL="1266825" lvl="2" indent="-457200">
              <a:buFont typeface="Wingdings" pitchFamily="2" charset="2"/>
              <a:buAutoNum type="arabicPeriod"/>
            </a:pPr>
            <a:endParaRPr lang="tr-TR" sz="2400" b="1" dirty="0">
              <a:solidFill>
                <a:schemeClr val="bg1"/>
              </a:solidFill>
            </a:endParaRPr>
          </a:p>
          <a:p>
            <a:pPr marL="809625" lvl="2" indent="0">
              <a:buNone/>
            </a:pPr>
            <a:r>
              <a:rPr lang="tr-TR" sz="2400" dirty="0">
                <a:solidFill>
                  <a:schemeClr val="bg1"/>
                </a:solidFill>
              </a:rPr>
              <a:t>and (composite rotation matrix)</a:t>
            </a:r>
          </a:p>
          <a:p>
            <a:pPr marL="809625" lvl="2" indent="0">
              <a:buNone/>
            </a:pP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1752600" y="4800600"/>
          <a:ext cx="4675188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6" name="Formel" r:id="rId3" imgW="1320480" imgH="241200" progId="Equation.3">
                  <p:embed/>
                </p:oleObj>
              </mc:Choice>
              <mc:Fallback>
                <p:oleObj name="Formel" r:id="rId3" imgW="1320480" imgH="241200" progId="Equation.3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52600" y="4800600"/>
                        <a:ext cx="4675188" cy="854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8611654"/>
              </p:ext>
            </p:extLst>
          </p:nvPr>
        </p:nvGraphicFramePr>
        <p:xfrm>
          <a:off x="1905000" y="5926418"/>
          <a:ext cx="4764088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7" name="Formel" r:id="rId5" imgW="1346040" imgH="241200" progId="Equation.3">
                  <p:embed/>
                </p:oleObj>
              </mc:Choice>
              <mc:Fallback>
                <p:oleObj name="Formel" r:id="rId5" imgW="1346040" imgH="241200" progId="Equation.3">
                  <p:embed/>
                  <p:pic>
                    <p:nvPicPr>
                      <p:cNvPr id="3" name="Obj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926418"/>
                        <a:ext cx="4764088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Grafik 8">
            <a:extLst>
              <a:ext uri="{FF2B5EF4-FFF2-40B4-BE49-F238E27FC236}">
                <a16:creationId xmlns:a16="http://schemas.microsoft.com/office/drawing/2014/main" id="{AC6568B7-C1EE-4497-8062-AF4D8FFDB624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2C246C6E-B0D2-46CC-94CB-76F4FBAE03CD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B55989-FDEE-4A26-B54D-1FFA8678F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69517"/>
            <a:ext cx="2895600" cy="476250"/>
          </a:xfrm>
        </p:spPr>
        <p:txBody>
          <a:bodyPr/>
          <a:lstStyle/>
          <a:p>
            <a:r>
              <a:rPr lang="tr-TR" dirty="0"/>
              <a:t>3D Geometric Transformations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ADEFF13-0F52-441F-99B6-8E4BF16F5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77FD0-4D39-44B2-93B3-D35C7D885872}" type="slidenum">
              <a:rPr lang="tr-TR" smtClean="0"/>
              <a:pPr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069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Example: </a:t>
            </a:r>
            <a:endParaRPr lang="en-US" b="1" dirty="0"/>
          </a:p>
        </p:txBody>
      </p:sp>
      <p:pic>
        <p:nvPicPr>
          <p:cNvPr id="28675" name="AADGHLO0.jpg" descr="AADGHLO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356" y="1092200"/>
            <a:ext cx="5491162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304800" y="6119813"/>
            <a:ext cx="84581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Sequence of transformations for rotating an object about an axis that is parallel to the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axis.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33420BFB-DEFF-4B40-AC99-84CAD36EB4EA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C3472AF6-4EC7-40A8-BB2E-B1DC152E2E8B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BB2EE2B-C431-4DD5-9E85-56DA8EBA9D9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9BC7DD4-85A2-4204-A81F-F71BB36DA0A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E16019-109D-4631-9569-2231AAE0214A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94128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11225"/>
          </a:xfrm>
        </p:spPr>
        <p:txBody>
          <a:bodyPr/>
          <a:lstStyle/>
          <a:p>
            <a:r>
              <a:rPr lang="en-US" b="1" dirty="0"/>
              <a:t>3D Rotation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448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196975"/>
            <a:ext cx="8893175" cy="5068888"/>
          </a:xfrm>
        </p:spPr>
        <p:txBody>
          <a:bodyPr/>
          <a:lstStyle/>
          <a:p>
            <a:pPr marL="533400" indent="-533400"/>
            <a:r>
              <a:rPr lang="en-US" sz="2800" dirty="0">
                <a:solidFill>
                  <a:schemeClr val="bg1"/>
                </a:solidFill>
              </a:rPr>
              <a:t>When an object is to rotated about an axis that is not parallel to one of the coordinate axes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Translate the object so that the rotation axis passes through the coordinate origin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Rotate the object so that the axis of rotation coincides with one of the coordinate axes</a:t>
            </a:r>
            <a:r>
              <a:rPr lang="tr-TR" sz="2400" dirty="0">
                <a:solidFill>
                  <a:schemeClr val="bg1"/>
                </a:solidFill>
              </a:rPr>
              <a:t> (General convention: </a:t>
            </a:r>
            <a:r>
              <a:rPr lang="tr-TR" sz="2400" i="1" dirty="0">
                <a:solidFill>
                  <a:schemeClr val="bg1"/>
                </a:solidFill>
              </a:rPr>
              <a:t>z-axis</a:t>
            </a:r>
            <a:r>
              <a:rPr lang="tr-TR" sz="2400" dirty="0">
                <a:solidFill>
                  <a:schemeClr val="bg1"/>
                </a:solidFill>
              </a:rPr>
              <a:t>!)</a:t>
            </a:r>
            <a:endParaRPr lang="en-US" sz="2400" dirty="0">
              <a:solidFill>
                <a:schemeClr val="bg1"/>
              </a:solidFill>
            </a:endParaRP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Perform the specified rotation about the selected coordinate axis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Apply inverse rotations to bring the rotation axis back to its original position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Apply the inverse translation to bring the rotation axis back to its original spatial position</a:t>
            </a:r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92A6F957-CAAE-49D5-9D62-22AEBC2C56C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94F86E8B-BDB1-4321-864F-CA5B1AAC42C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939A9C2-BF93-445D-95AD-CFFB40AF5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F44C2C3-05A6-4586-8954-4216ED331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77FD0-4D39-44B2-93B3-D35C7D885872}" type="slidenum">
              <a:rPr lang="tr-TR" smtClean="0"/>
              <a:pPr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718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Arbitrary Rotation in 3D</a:t>
            </a:r>
            <a:endParaRPr lang="en-US" b="1" dirty="0"/>
          </a:p>
        </p:txBody>
      </p:sp>
      <p:pic>
        <p:nvPicPr>
          <p:cNvPr id="30723" name="AADGHLP0.jpg" descr="AADGHLP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24752"/>
            <a:ext cx="7467600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306388" y="5876322"/>
            <a:ext cx="8534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Five transformation steps for obtaining a composite matrix for rotation about an arbitrary axis, with the rotation axis projected onto the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axis.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0662B204-11EB-412E-B4BC-28E9539579E9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C7601B7B-8202-47D1-82A3-CF81467BD1A8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EC2DA71-6D38-4F37-B46E-559A8299E0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407F5C1-B170-43E1-A38A-D3E02E9BBD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E16019-109D-4631-9569-2231AAE0214A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1668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Line 4"/>
          <p:cNvSpPr>
            <a:spLocks noChangeShapeType="1"/>
          </p:cNvSpPr>
          <p:nvPr/>
        </p:nvSpPr>
        <p:spPr bwMode="auto">
          <a:xfrm flipV="1">
            <a:off x="2987675" y="1844675"/>
            <a:ext cx="0" cy="2305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509955" name="AutoShape 5"/>
          <p:cNvCxnSpPr>
            <a:cxnSpLocks noChangeShapeType="1"/>
          </p:cNvCxnSpPr>
          <p:nvPr/>
        </p:nvCxnSpPr>
        <p:spPr bwMode="auto">
          <a:xfrm>
            <a:off x="5156200" y="3246438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9956" name="Text Box 6"/>
          <p:cNvSpPr txBox="1">
            <a:spLocks noChangeArrowheads="1"/>
          </p:cNvSpPr>
          <p:nvPr/>
        </p:nvSpPr>
        <p:spPr bwMode="auto">
          <a:xfrm rot="-3489489">
            <a:off x="3458369" y="2923381"/>
            <a:ext cx="1943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Rotation axis</a:t>
            </a:r>
            <a:endParaRPr kumimoji="0" lang="en-US" sz="16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9957" name="Text Box 7"/>
          <p:cNvSpPr txBox="1">
            <a:spLocks noChangeArrowheads="1"/>
          </p:cNvSpPr>
          <p:nvPr/>
        </p:nvSpPr>
        <p:spPr bwMode="auto">
          <a:xfrm>
            <a:off x="4940300" y="4149725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9958" name="Text Box 8"/>
          <p:cNvSpPr txBox="1">
            <a:spLocks noChangeArrowheads="1"/>
          </p:cNvSpPr>
          <p:nvPr/>
        </p:nvSpPr>
        <p:spPr bwMode="auto">
          <a:xfrm>
            <a:off x="2555875" y="1844675"/>
            <a:ext cx="504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9959" name="Text Box 9"/>
          <p:cNvSpPr txBox="1">
            <a:spLocks noChangeArrowheads="1"/>
          </p:cNvSpPr>
          <p:nvPr/>
        </p:nvSpPr>
        <p:spPr bwMode="auto">
          <a:xfrm>
            <a:off x="1700213" y="4868863"/>
            <a:ext cx="5032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</a:t>
            </a: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9960" name="Line 10"/>
          <p:cNvSpPr>
            <a:spLocks noChangeShapeType="1"/>
          </p:cNvSpPr>
          <p:nvPr/>
        </p:nvSpPr>
        <p:spPr bwMode="auto">
          <a:xfrm flipH="1">
            <a:off x="1692275" y="4149725"/>
            <a:ext cx="1295400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9961" name="Line 11"/>
          <p:cNvSpPr>
            <a:spLocks noChangeShapeType="1"/>
          </p:cNvSpPr>
          <p:nvPr/>
        </p:nvSpPr>
        <p:spPr bwMode="auto">
          <a:xfrm>
            <a:off x="2987675" y="4149725"/>
            <a:ext cx="2663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9962" name="Line 13"/>
          <p:cNvSpPr>
            <a:spLocks noChangeShapeType="1"/>
          </p:cNvSpPr>
          <p:nvPr/>
        </p:nvSpPr>
        <p:spPr bwMode="auto">
          <a:xfrm rot="-3539517">
            <a:off x="2951956" y="3391694"/>
            <a:ext cx="2232025" cy="1588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9963" name="AutoShape 16"/>
          <p:cNvSpPr>
            <a:spLocks noChangeArrowheads="1"/>
          </p:cNvSpPr>
          <p:nvPr/>
        </p:nvSpPr>
        <p:spPr bwMode="auto">
          <a:xfrm>
            <a:off x="3779838" y="3789363"/>
            <a:ext cx="71437" cy="73025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9964" name="AutoShape 17"/>
          <p:cNvSpPr>
            <a:spLocks noChangeArrowheads="1"/>
          </p:cNvSpPr>
          <p:nvPr/>
        </p:nvSpPr>
        <p:spPr bwMode="auto">
          <a:xfrm>
            <a:off x="4427538" y="2708275"/>
            <a:ext cx="71437" cy="73025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9965" name="Text Box 19"/>
          <p:cNvSpPr txBox="1">
            <a:spLocks noChangeArrowheads="1"/>
          </p:cNvSpPr>
          <p:nvPr/>
        </p:nvSpPr>
        <p:spPr bwMode="auto">
          <a:xfrm>
            <a:off x="3786188" y="2486025"/>
            <a:ext cx="720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P2</a:t>
            </a: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9966" name="Text Box 20"/>
          <p:cNvSpPr txBox="1">
            <a:spLocks noChangeArrowheads="1"/>
          </p:cNvSpPr>
          <p:nvPr/>
        </p:nvSpPr>
        <p:spPr bwMode="auto">
          <a:xfrm>
            <a:off x="3143250" y="3567113"/>
            <a:ext cx="720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P1</a:t>
            </a: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09967" name="Rectangle 21"/>
          <p:cNvSpPr>
            <a:spLocks noGrp="1" noChangeArrowheads="1"/>
          </p:cNvSpPr>
          <p:nvPr>
            <p:ph type="body" idx="4294967295"/>
          </p:nvPr>
        </p:nvSpPr>
        <p:spPr>
          <a:xfrm>
            <a:off x="301625" y="5473700"/>
            <a:ext cx="8504238" cy="669925"/>
          </a:xfrm>
        </p:spPr>
        <p:txBody>
          <a:bodyPr/>
          <a:lstStyle/>
          <a:p>
            <a:pPr marL="273050" indent="-273050">
              <a:buFontTx/>
              <a:buNone/>
            </a:pPr>
            <a:r>
              <a:rPr lang="tr-TR">
                <a:solidFill>
                  <a:schemeClr val="bg1"/>
                </a:solidFill>
              </a:rPr>
              <a:t>		          	         </a:t>
            </a:r>
            <a:r>
              <a:rPr lang="tr-TR"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Initial Position</a:t>
            </a:r>
            <a:endParaRPr lang="en-US" sz="28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 idx="4294967295"/>
          </p:nvPr>
        </p:nvSpPr>
        <p:spPr>
          <a:xfrm>
            <a:off x="457200" y="277813"/>
            <a:ext cx="8229600" cy="788987"/>
          </a:xfrm>
        </p:spPr>
        <p:txBody>
          <a:bodyPr anchor="b"/>
          <a:lstStyle/>
          <a:p>
            <a:r>
              <a:rPr lang="tr-TR" b="1" dirty="0">
                <a:cs typeface="Times New Roman" pitchFamily="18" charset="0"/>
              </a:rPr>
              <a:t>Arbitrary Rotation in 3D (cont.)</a:t>
            </a:r>
          </a:p>
        </p:txBody>
      </p:sp>
      <p:pic>
        <p:nvPicPr>
          <p:cNvPr id="18" name="Grafik 8">
            <a:extLst>
              <a:ext uri="{FF2B5EF4-FFF2-40B4-BE49-F238E27FC236}">
                <a16:creationId xmlns:a16="http://schemas.microsoft.com/office/drawing/2014/main" id="{E4D251BE-4455-4B4C-A9E8-67C79D68C7E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9" name="Grafik 9">
            <a:extLst>
              <a:ext uri="{FF2B5EF4-FFF2-40B4-BE49-F238E27FC236}">
                <a16:creationId xmlns:a16="http://schemas.microsoft.com/office/drawing/2014/main" id="{EB992F42-BECD-413A-A70C-9E0F6C53BAC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DF3E6B4-F18E-4BCA-ABD0-510910E3DD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5713BDF-06E9-478E-821D-1F35E86E98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06831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9" name="Line 4"/>
          <p:cNvSpPr>
            <a:spLocks noChangeShapeType="1"/>
          </p:cNvSpPr>
          <p:nvPr/>
        </p:nvSpPr>
        <p:spPr bwMode="auto">
          <a:xfrm flipV="1">
            <a:off x="2987675" y="1844675"/>
            <a:ext cx="0" cy="2305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510980" name="AutoShape 5"/>
          <p:cNvCxnSpPr>
            <a:cxnSpLocks noChangeShapeType="1"/>
          </p:cNvCxnSpPr>
          <p:nvPr/>
        </p:nvCxnSpPr>
        <p:spPr bwMode="auto">
          <a:xfrm>
            <a:off x="5156200" y="3246438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0981" name="Text Box 7"/>
          <p:cNvSpPr txBox="1">
            <a:spLocks noChangeArrowheads="1"/>
          </p:cNvSpPr>
          <p:nvPr/>
        </p:nvSpPr>
        <p:spPr bwMode="auto">
          <a:xfrm>
            <a:off x="4940300" y="4149725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0982" name="Text Box 8"/>
          <p:cNvSpPr txBox="1">
            <a:spLocks noChangeArrowheads="1"/>
          </p:cNvSpPr>
          <p:nvPr/>
        </p:nvSpPr>
        <p:spPr bwMode="auto">
          <a:xfrm>
            <a:off x="2555875" y="1844675"/>
            <a:ext cx="504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0983" name="Text Box 9"/>
          <p:cNvSpPr txBox="1">
            <a:spLocks noChangeArrowheads="1"/>
          </p:cNvSpPr>
          <p:nvPr/>
        </p:nvSpPr>
        <p:spPr bwMode="auto">
          <a:xfrm>
            <a:off x="1700213" y="4868863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</a:t>
            </a:r>
            <a:endParaRPr kumimoji="0" lang="en-US" sz="20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0984" name="Line 10"/>
          <p:cNvSpPr>
            <a:spLocks noChangeShapeType="1"/>
          </p:cNvSpPr>
          <p:nvPr/>
        </p:nvSpPr>
        <p:spPr bwMode="auto">
          <a:xfrm flipH="1">
            <a:off x="1692275" y="4149725"/>
            <a:ext cx="1295400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0985" name="Line 11"/>
          <p:cNvSpPr>
            <a:spLocks noChangeShapeType="1"/>
          </p:cNvSpPr>
          <p:nvPr/>
        </p:nvSpPr>
        <p:spPr bwMode="auto">
          <a:xfrm>
            <a:off x="2987675" y="4149725"/>
            <a:ext cx="2663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0986" name="Line 18"/>
          <p:cNvSpPr>
            <a:spLocks noChangeShapeType="1"/>
          </p:cNvSpPr>
          <p:nvPr/>
        </p:nvSpPr>
        <p:spPr bwMode="auto">
          <a:xfrm rot="-3539517">
            <a:off x="2159794" y="3685382"/>
            <a:ext cx="2232025" cy="1587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0987" name="AutoShape 19"/>
          <p:cNvSpPr>
            <a:spLocks noChangeArrowheads="1"/>
          </p:cNvSpPr>
          <p:nvPr/>
        </p:nvSpPr>
        <p:spPr bwMode="auto">
          <a:xfrm>
            <a:off x="2987675" y="4083050"/>
            <a:ext cx="71438" cy="73025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0988" name="AutoShape 20"/>
          <p:cNvSpPr>
            <a:spLocks noChangeArrowheads="1"/>
          </p:cNvSpPr>
          <p:nvPr/>
        </p:nvSpPr>
        <p:spPr bwMode="auto">
          <a:xfrm>
            <a:off x="3635375" y="3001963"/>
            <a:ext cx="71438" cy="73025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0989" name="Text Box 21"/>
          <p:cNvSpPr txBox="1">
            <a:spLocks noChangeArrowheads="1"/>
          </p:cNvSpPr>
          <p:nvPr/>
        </p:nvSpPr>
        <p:spPr bwMode="auto">
          <a:xfrm>
            <a:off x="3000375" y="2779713"/>
            <a:ext cx="720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P2</a:t>
            </a:r>
            <a:endParaRPr kumimoji="0" lang="en-US" sz="20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0990" name="Text Box 22"/>
          <p:cNvSpPr txBox="1">
            <a:spLocks noChangeArrowheads="1"/>
          </p:cNvSpPr>
          <p:nvPr/>
        </p:nvSpPr>
        <p:spPr bwMode="auto">
          <a:xfrm>
            <a:off x="2357438" y="3860800"/>
            <a:ext cx="720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P1</a:t>
            </a:r>
            <a:endParaRPr kumimoji="0" lang="en-US" sz="20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0991" name="Rectangle 2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5462588"/>
            <a:ext cx="8201025" cy="536575"/>
          </a:xfrm>
        </p:spPr>
        <p:txBody>
          <a:bodyPr/>
          <a:lstStyle/>
          <a:p>
            <a:pPr marL="273050" indent="-273050">
              <a:buFont typeface="Wingdings" pitchFamily="2" charset="2"/>
              <a:buNone/>
            </a:pPr>
            <a:r>
              <a:rPr lang="tr-TR" sz="2800">
                <a:solidFill>
                  <a:schemeClr val="bg1"/>
                </a:solidFill>
              </a:rPr>
              <a:t>			</a:t>
            </a:r>
            <a:r>
              <a:rPr lang="tr-TR"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Translate P</a:t>
            </a:r>
            <a:r>
              <a:rPr lang="tr-TR" sz="2800" baseline="-25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tr-TR"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to the origin</a:t>
            </a:r>
            <a:endParaRPr lang="en-US" sz="28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itle 16"/>
          <p:cNvSpPr txBox="1">
            <a:spLocks/>
          </p:cNvSpPr>
          <p:nvPr/>
        </p:nvSpPr>
        <p:spPr bwMode="auto">
          <a:xfrm>
            <a:off x="457200" y="277813"/>
            <a:ext cx="8229600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Arbitrary Rotation in 3D (cont.)</a:t>
            </a:r>
          </a:p>
        </p:txBody>
      </p:sp>
      <p:pic>
        <p:nvPicPr>
          <p:cNvPr id="17" name="Grafik 8">
            <a:extLst>
              <a:ext uri="{FF2B5EF4-FFF2-40B4-BE49-F238E27FC236}">
                <a16:creationId xmlns:a16="http://schemas.microsoft.com/office/drawing/2014/main" id="{F09DCBFE-FCB4-44FC-B82C-DEE3F020603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8" name="Grafik 9">
            <a:extLst>
              <a:ext uri="{FF2B5EF4-FFF2-40B4-BE49-F238E27FC236}">
                <a16:creationId xmlns:a16="http://schemas.microsoft.com/office/drawing/2014/main" id="{3249BA7A-5A55-4068-A250-6FCF785AE13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2099C1C-7367-4DEC-8038-FBDAA94DB3E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23CCA28-D9AE-43A9-9F07-33D21A572B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11981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3" name="Line 4"/>
          <p:cNvSpPr>
            <a:spLocks noChangeShapeType="1"/>
          </p:cNvSpPr>
          <p:nvPr/>
        </p:nvSpPr>
        <p:spPr bwMode="auto">
          <a:xfrm flipV="1">
            <a:off x="2987675" y="1844675"/>
            <a:ext cx="0" cy="2305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512004" name="AutoShape 5"/>
          <p:cNvCxnSpPr>
            <a:cxnSpLocks noChangeShapeType="1"/>
          </p:cNvCxnSpPr>
          <p:nvPr/>
        </p:nvCxnSpPr>
        <p:spPr bwMode="auto">
          <a:xfrm>
            <a:off x="5156200" y="3246438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005" name="Text Box 7"/>
          <p:cNvSpPr txBox="1">
            <a:spLocks noChangeArrowheads="1"/>
          </p:cNvSpPr>
          <p:nvPr/>
        </p:nvSpPr>
        <p:spPr bwMode="auto">
          <a:xfrm>
            <a:off x="4940300" y="4149725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2006" name="Text Box 8"/>
          <p:cNvSpPr txBox="1">
            <a:spLocks noChangeArrowheads="1"/>
          </p:cNvSpPr>
          <p:nvPr/>
        </p:nvSpPr>
        <p:spPr bwMode="auto">
          <a:xfrm>
            <a:off x="2555875" y="1844675"/>
            <a:ext cx="504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2007" name="Text Box 9"/>
          <p:cNvSpPr txBox="1">
            <a:spLocks noChangeArrowheads="1"/>
          </p:cNvSpPr>
          <p:nvPr/>
        </p:nvSpPr>
        <p:spPr bwMode="auto">
          <a:xfrm>
            <a:off x="1692275" y="4868863"/>
            <a:ext cx="5032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</a:t>
            </a: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2008" name="Line 11"/>
          <p:cNvSpPr>
            <a:spLocks noChangeShapeType="1"/>
          </p:cNvSpPr>
          <p:nvPr/>
        </p:nvSpPr>
        <p:spPr bwMode="auto">
          <a:xfrm>
            <a:off x="2987675" y="4149725"/>
            <a:ext cx="2663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2009" name="AutoShape 13"/>
          <p:cNvSpPr>
            <a:spLocks noChangeArrowheads="1"/>
          </p:cNvSpPr>
          <p:nvPr/>
        </p:nvSpPr>
        <p:spPr bwMode="auto">
          <a:xfrm rot="1757482">
            <a:off x="1873250" y="4830763"/>
            <a:ext cx="71438" cy="73025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2010" name="AutoShape 14"/>
          <p:cNvSpPr>
            <a:spLocks noChangeArrowheads="1"/>
          </p:cNvSpPr>
          <p:nvPr/>
        </p:nvSpPr>
        <p:spPr bwMode="auto">
          <a:xfrm rot="1757482">
            <a:off x="2949575" y="4124325"/>
            <a:ext cx="71438" cy="73025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2011" name="Text Box 15"/>
          <p:cNvSpPr txBox="1">
            <a:spLocks noChangeArrowheads="1"/>
          </p:cNvSpPr>
          <p:nvPr/>
        </p:nvSpPr>
        <p:spPr bwMode="auto">
          <a:xfrm rot="-1837581">
            <a:off x="2330450" y="3830638"/>
            <a:ext cx="720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P2</a:t>
            </a: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2012" name="Text Box 16"/>
          <p:cNvSpPr txBox="1">
            <a:spLocks noChangeArrowheads="1"/>
          </p:cNvSpPr>
          <p:nvPr/>
        </p:nvSpPr>
        <p:spPr bwMode="auto">
          <a:xfrm rot="-2060566">
            <a:off x="1530350" y="4373563"/>
            <a:ext cx="720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P1</a:t>
            </a: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2013" name="Line 19"/>
          <p:cNvSpPr>
            <a:spLocks noChangeShapeType="1"/>
          </p:cNvSpPr>
          <p:nvPr/>
        </p:nvSpPr>
        <p:spPr bwMode="auto">
          <a:xfrm flipH="1">
            <a:off x="1908175" y="4149725"/>
            <a:ext cx="1079500" cy="719138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50967" name="AutoShape 23"/>
          <p:cNvSpPr>
            <a:spLocks noChangeArrowheads="1"/>
          </p:cNvSpPr>
          <p:nvPr/>
        </p:nvSpPr>
        <p:spPr bwMode="auto">
          <a:xfrm rot="10800000">
            <a:off x="1403350" y="4797425"/>
            <a:ext cx="504825" cy="433388"/>
          </a:xfrm>
          <a:prstGeom prst="curvedRightArrow">
            <a:avLst>
              <a:gd name="adj1" fmla="val 20000"/>
              <a:gd name="adj2" fmla="val 40000"/>
              <a:gd name="adj3" fmla="val 38828"/>
            </a:avLst>
          </a:prstGeom>
          <a:solidFill>
            <a:schemeClr val="accent1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2015" name="Line 24"/>
          <p:cNvSpPr>
            <a:spLocks noChangeShapeType="1"/>
          </p:cNvSpPr>
          <p:nvPr/>
        </p:nvSpPr>
        <p:spPr bwMode="auto">
          <a:xfrm flipH="1">
            <a:off x="1042988" y="5013325"/>
            <a:ext cx="719137" cy="5032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2016" name="Rectangle 25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5661025"/>
            <a:ext cx="8201025" cy="431800"/>
          </a:xfrm>
        </p:spPr>
        <p:txBody>
          <a:bodyPr/>
          <a:lstStyle/>
          <a:p>
            <a:pPr marL="0" indent="0" algn="ctr">
              <a:buClr>
                <a:srgbClr val="2DA2BF"/>
              </a:buClr>
              <a:buSzPct val="75000"/>
              <a:buFontTx/>
              <a:buNone/>
            </a:pPr>
            <a:r>
              <a:rPr lang="tr-TR" sz="2500">
                <a:solidFill>
                  <a:schemeClr val="bg1"/>
                </a:solidFill>
                <a:cs typeface="Times New Roman" pitchFamily="18" charset="0"/>
              </a:rPr>
              <a:t>Rotate P2 onto the </a:t>
            </a:r>
            <a:r>
              <a:rPr lang="tr-TR" sz="2500" i="1">
                <a:solidFill>
                  <a:schemeClr val="bg1"/>
                </a:solidFill>
                <a:cs typeface="Times New Roman" pitchFamily="18" charset="0"/>
              </a:rPr>
              <a:t>z</a:t>
            </a:r>
            <a:r>
              <a:rPr lang="tr-TR" sz="2500">
                <a:solidFill>
                  <a:schemeClr val="bg1"/>
                </a:solidFill>
                <a:cs typeface="Times New Roman" pitchFamily="18" charset="0"/>
              </a:rPr>
              <a:t>-axis and rotate the object around it</a:t>
            </a:r>
            <a:endParaRPr lang="en-US" sz="25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7" name="Title 16"/>
          <p:cNvSpPr txBox="1">
            <a:spLocks/>
          </p:cNvSpPr>
          <p:nvPr/>
        </p:nvSpPr>
        <p:spPr bwMode="auto">
          <a:xfrm>
            <a:off x="457200" y="277813"/>
            <a:ext cx="8229600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Arbitrary Rotation in 3D (cont.)</a:t>
            </a:r>
          </a:p>
        </p:txBody>
      </p:sp>
      <p:pic>
        <p:nvPicPr>
          <p:cNvPr id="18" name="Grafik 8">
            <a:extLst>
              <a:ext uri="{FF2B5EF4-FFF2-40B4-BE49-F238E27FC236}">
                <a16:creationId xmlns:a16="http://schemas.microsoft.com/office/drawing/2014/main" id="{D99A9E62-26CF-4F31-8ACF-3D163D87728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9" name="Grafik 9">
            <a:extLst>
              <a:ext uri="{FF2B5EF4-FFF2-40B4-BE49-F238E27FC236}">
                <a16:creationId xmlns:a16="http://schemas.microsoft.com/office/drawing/2014/main" id="{36027814-8B6F-4EBE-9E1A-79196ACB0A5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ECECBC8-0A9E-45CC-8DF0-B59DCCABA51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709BA9F-8BCF-4256-B61A-9B48BDA954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939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5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5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96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7" name="Line 4"/>
          <p:cNvSpPr>
            <a:spLocks noChangeShapeType="1"/>
          </p:cNvSpPr>
          <p:nvPr/>
        </p:nvSpPr>
        <p:spPr bwMode="auto">
          <a:xfrm flipV="1">
            <a:off x="2987675" y="1844675"/>
            <a:ext cx="0" cy="2305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513028" name="AutoShape 5"/>
          <p:cNvCxnSpPr>
            <a:cxnSpLocks noChangeShapeType="1"/>
          </p:cNvCxnSpPr>
          <p:nvPr/>
        </p:nvCxnSpPr>
        <p:spPr bwMode="auto">
          <a:xfrm>
            <a:off x="5156200" y="3246438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3029" name="Text Box 6"/>
          <p:cNvSpPr txBox="1">
            <a:spLocks noChangeArrowheads="1"/>
          </p:cNvSpPr>
          <p:nvPr/>
        </p:nvSpPr>
        <p:spPr bwMode="auto">
          <a:xfrm>
            <a:off x="4940300" y="4149725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3030" name="Text Box 7"/>
          <p:cNvSpPr txBox="1">
            <a:spLocks noChangeArrowheads="1"/>
          </p:cNvSpPr>
          <p:nvPr/>
        </p:nvSpPr>
        <p:spPr bwMode="auto">
          <a:xfrm>
            <a:off x="2555875" y="1844675"/>
            <a:ext cx="504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3031" name="Text Box 8"/>
          <p:cNvSpPr txBox="1">
            <a:spLocks noChangeArrowheads="1"/>
          </p:cNvSpPr>
          <p:nvPr/>
        </p:nvSpPr>
        <p:spPr bwMode="auto">
          <a:xfrm>
            <a:off x="1700213" y="4868863"/>
            <a:ext cx="5032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</a:t>
            </a: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3032" name="Line 9"/>
          <p:cNvSpPr>
            <a:spLocks noChangeShapeType="1"/>
          </p:cNvSpPr>
          <p:nvPr/>
        </p:nvSpPr>
        <p:spPr bwMode="auto">
          <a:xfrm flipH="1">
            <a:off x="1692275" y="4149725"/>
            <a:ext cx="1295400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3033" name="Line 10"/>
          <p:cNvSpPr>
            <a:spLocks noChangeShapeType="1"/>
          </p:cNvSpPr>
          <p:nvPr/>
        </p:nvSpPr>
        <p:spPr bwMode="auto">
          <a:xfrm>
            <a:off x="2987675" y="4149725"/>
            <a:ext cx="2663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3034" name="Line 11"/>
          <p:cNvSpPr>
            <a:spLocks noChangeShapeType="1"/>
          </p:cNvSpPr>
          <p:nvPr/>
        </p:nvSpPr>
        <p:spPr bwMode="auto">
          <a:xfrm rot="-3539517">
            <a:off x="2159794" y="3685382"/>
            <a:ext cx="2232025" cy="1587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3035" name="AutoShape 12"/>
          <p:cNvSpPr>
            <a:spLocks noChangeArrowheads="1"/>
          </p:cNvSpPr>
          <p:nvPr/>
        </p:nvSpPr>
        <p:spPr bwMode="auto">
          <a:xfrm>
            <a:off x="2987675" y="4083050"/>
            <a:ext cx="71438" cy="73025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3036" name="AutoShape 13"/>
          <p:cNvSpPr>
            <a:spLocks noChangeArrowheads="1"/>
          </p:cNvSpPr>
          <p:nvPr/>
        </p:nvSpPr>
        <p:spPr bwMode="auto">
          <a:xfrm>
            <a:off x="3635375" y="3001963"/>
            <a:ext cx="71438" cy="73025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3037" name="Text Box 14"/>
          <p:cNvSpPr txBox="1">
            <a:spLocks noChangeArrowheads="1"/>
          </p:cNvSpPr>
          <p:nvPr/>
        </p:nvSpPr>
        <p:spPr bwMode="auto">
          <a:xfrm>
            <a:off x="3000375" y="2779713"/>
            <a:ext cx="720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P2</a:t>
            </a: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3038" name="Text Box 15"/>
          <p:cNvSpPr txBox="1">
            <a:spLocks noChangeArrowheads="1"/>
          </p:cNvSpPr>
          <p:nvPr/>
        </p:nvSpPr>
        <p:spPr bwMode="auto">
          <a:xfrm>
            <a:off x="2357438" y="3860800"/>
            <a:ext cx="720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P1</a:t>
            </a: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3039" name="Rectangle 16"/>
          <p:cNvSpPr>
            <a:spLocks noGrp="1" noChangeArrowheads="1"/>
          </p:cNvSpPr>
          <p:nvPr>
            <p:ph type="body" idx="4294967295"/>
          </p:nvPr>
        </p:nvSpPr>
        <p:spPr>
          <a:xfrm>
            <a:off x="301625" y="5545138"/>
            <a:ext cx="8504238" cy="741362"/>
          </a:xfrm>
        </p:spPr>
        <p:txBody>
          <a:bodyPr/>
          <a:lstStyle/>
          <a:p>
            <a:pPr marL="273050" indent="-273050">
              <a:lnSpc>
                <a:spcPct val="90000"/>
              </a:lnSpc>
              <a:buFont typeface="Wingdings" pitchFamily="2" charset="2"/>
              <a:buNone/>
            </a:pPr>
            <a:r>
              <a:rPr lang="tr-TR" sz="2800">
                <a:solidFill>
                  <a:schemeClr val="bg1"/>
                </a:solidFill>
              </a:rPr>
              <a:t>		Rotate the axis to the original orientation</a:t>
            </a:r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16" name="Title 16"/>
          <p:cNvSpPr txBox="1">
            <a:spLocks/>
          </p:cNvSpPr>
          <p:nvPr/>
        </p:nvSpPr>
        <p:spPr bwMode="auto">
          <a:xfrm>
            <a:off x="457200" y="277813"/>
            <a:ext cx="8229600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Arbitrary Rotation in 3D (cont.)</a:t>
            </a:r>
          </a:p>
        </p:txBody>
      </p:sp>
      <p:pic>
        <p:nvPicPr>
          <p:cNvPr id="17" name="Grafik 8">
            <a:extLst>
              <a:ext uri="{FF2B5EF4-FFF2-40B4-BE49-F238E27FC236}">
                <a16:creationId xmlns:a16="http://schemas.microsoft.com/office/drawing/2014/main" id="{08DB2D10-84E4-4A7E-8AA6-FD9A1064970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8" name="Grafik 9">
            <a:extLst>
              <a:ext uri="{FF2B5EF4-FFF2-40B4-BE49-F238E27FC236}">
                <a16:creationId xmlns:a16="http://schemas.microsoft.com/office/drawing/2014/main" id="{43D41CAD-6953-4F40-90B4-ECD76EB1377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A34CEC5-CD66-4BF4-B991-965500F2FE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B2373D1-4748-4FD6-A715-54F3CC53E7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28880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1" name="Line 4"/>
          <p:cNvSpPr>
            <a:spLocks noChangeShapeType="1"/>
          </p:cNvSpPr>
          <p:nvPr/>
        </p:nvSpPr>
        <p:spPr bwMode="auto">
          <a:xfrm flipV="1">
            <a:off x="2987675" y="1844675"/>
            <a:ext cx="0" cy="2305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514052" name="AutoShape 5"/>
          <p:cNvCxnSpPr>
            <a:cxnSpLocks noChangeShapeType="1"/>
          </p:cNvCxnSpPr>
          <p:nvPr/>
        </p:nvCxnSpPr>
        <p:spPr bwMode="auto">
          <a:xfrm>
            <a:off x="5156200" y="3246438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4053" name="Text Box 7"/>
          <p:cNvSpPr txBox="1">
            <a:spLocks noChangeArrowheads="1"/>
          </p:cNvSpPr>
          <p:nvPr/>
        </p:nvSpPr>
        <p:spPr bwMode="auto">
          <a:xfrm>
            <a:off x="4940300" y="4149725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4054" name="Text Box 8"/>
          <p:cNvSpPr txBox="1">
            <a:spLocks noChangeArrowheads="1"/>
          </p:cNvSpPr>
          <p:nvPr/>
        </p:nvSpPr>
        <p:spPr bwMode="auto">
          <a:xfrm>
            <a:off x="2555875" y="1844675"/>
            <a:ext cx="504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4055" name="Text Box 9"/>
          <p:cNvSpPr txBox="1">
            <a:spLocks noChangeArrowheads="1"/>
          </p:cNvSpPr>
          <p:nvPr/>
        </p:nvSpPr>
        <p:spPr bwMode="auto">
          <a:xfrm>
            <a:off x="1700213" y="4868863"/>
            <a:ext cx="5032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</a:t>
            </a: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4056" name="Line 10"/>
          <p:cNvSpPr>
            <a:spLocks noChangeShapeType="1"/>
          </p:cNvSpPr>
          <p:nvPr/>
        </p:nvSpPr>
        <p:spPr bwMode="auto">
          <a:xfrm flipH="1">
            <a:off x="1692275" y="4149725"/>
            <a:ext cx="1295400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4057" name="Line 11"/>
          <p:cNvSpPr>
            <a:spLocks noChangeShapeType="1"/>
          </p:cNvSpPr>
          <p:nvPr/>
        </p:nvSpPr>
        <p:spPr bwMode="auto">
          <a:xfrm>
            <a:off x="2987675" y="4149725"/>
            <a:ext cx="2663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4058" name="Line 12"/>
          <p:cNvSpPr>
            <a:spLocks noChangeShapeType="1"/>
          </p:cNvSpPr>
          <p:nvPr/>
        </p:nvSpPr>
        <p:spPr bwMode="auto">
          <a:xfrm rot="-3539517">
            <a:off x="2951956" y="3391694"/>
            <a:ext cx="2232025" cy="1588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4059" name="AutoShape 13"/>
          <p:cNvSpPr>
            <a:spLocks noChangeArrowheads="1"/>
          </p:cNvSpPr>
          <p:nvPr/>
        </p:nvSpPr>
        <p:spPr bwMode="auto">
          <a:xfrm>
            <a:off x="3779838" y="3789363"/>
            <a:ext cx="71437" cy="73025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4060" name="AutoShape 14"/>
          <p:cNvSpPr>
            <a:spLocks noChangeArrowheads="1"/>
          </p:cNvSpPr>
          <p:nvPr/>
        </p:nvSpPr>
        <p:spPr bwMode="auto">
          <a:xfrm>
            <a:off x="4427538" y="2708275"/>
            <a:ext cx="71437" cy="73025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4061" name="Text Box 15"/>
          <p:cNvSpPr txBox="1">
            <a:spLocks noChangeArrowheads="1"/>
          </p:cNvSpPr>
          <p:nvPr/>
        </p:nvSpPr>
        <p:spPr bwMode="auto">
          <a:xfrm>
            <a:off x="3786188" y="2486025"/>
            <a:ext cx="720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P2</a:t>
            </a: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4062" name="Text Box 16"/>
          <p:cNvSpPr txBox="1">
            <a:spLocks noChangeArrowheads="1"/>
          </p:cNvSpPr>
          <p:nvPr/>
        </p:nvSpPr>
        <p:spPr bwMode="auto">
          <a:xfrm>
            <a:off x="3143250" y="3567113"/>
            <a:ext cx="720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P1</a:t>
            </a: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4063" name="Rectangle 17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5692775"/>
            <a:ext cx="8458200" cy="593725"/>
          </a:xfrm>
        </p:spPr>
        <p:txBody>
          <a:bodyPr/>
          <a:lstStyle/>
          <a:p>
            <a:pPr marL="273050" indent="-273050">
              <a:buFont typeface="Wingdings" pitchFamily="2" charset="2"/>
              <a:buNone/>
            </a:pPr>
            <a:r>
              <a:rPr lang="tr-TR" sz="2800" dirty="0">
                <a:solidFill>
                  <a:schemeClr val="bg1"/>
                </a:solidFill>
              </a:rPr>
              <a:t>Translate the rotation axis to the original position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6" name="Title 16"/>
          <p:cNvSpPr txBox="1">
            <a:spLocks/>
          </p:cNvSpPr>
          <p:nvPr/>
        </p:nvSpPr>
        <p:spPr bwMode="auto">
          <a:xfrm>
            <a:off x="457200" y="277813"/>
            <a:ext cx="8229600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Arbitrary Rotation in 3D (cont.)</a:t>
            </a:r>
          </a:p>
        </p:txBody>
      </p:sp>
      <p:pic>
        <p:nvPicPr>
          <p:cNvPr id="17" name="Grafik 8">
            <a:extLst>
              <a:ext uri="{FF2B5EF4-FFF2-40B4-BE49-F238E27FC236}">
                <a16:creationId xmlns:a16="http://schemas.microsoft.com/office/drawing/2014/main" id="{ED0937F0-6899-498E-8910-B6D96F6A0D83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8" name="Grafik 9">
            <a:extLst>
              <a:ext uri="{FF2B5EF4-FFF2-40B4-BE49-F238E27FC236}">
                <a16:creationId xmlns:a16="http://schemas.microsoft.com/office/drawing/2014/main" id="{C3D506B3-EF58-432C-AF0B-2514EA2CD29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7F39426-E8C1-4412-B931-735A9893F20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29C1610-1200-432A-B11E-6A7A02E147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60835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273050" indent="-273050"/>
            <a:r>
              <a:rPr lang="tr-TR" dirty="0">
                <a:solidFill>
                  <a:schemeClr val="bg1"/>
                </a:solidFill>
              </a:rPr>
              <a:t>Assumptions:</a:t>
            </a:r>
          </a:p>
          <a:p>
            <a:pPr marL="600075" lvl="1" indent="-273050"/>
            <a:r>
              <a:rPr lang="tr-TR" dirty="0">
                <a:solidFill>
                  <a:schemeClr val="bg1"/>
                </a:solidFill>
              </a:rPr>
              <a:t>Rotation axis is defined by two points</a:t>
            </a:r>
          </a:p>
          <a:p>
            <a:pPr marL="600075" lvl="1" indent="-273050"/>
            <a:r>
              <a:rPr lang="tr-TR" dirty="0">
                <a:solidFill>
                  <a:schemeClr val="bg1"/>
                </a:solidFill>
              </a:rPr>
              <a:t>Counterclockwise rotation</a:t>
            </a:r>
          </a:p>
          <a:p>
            <a:pPr marL="600075" lvl="1" indent="-273050"/>
            <a:r>
              <a:rPr lang="tr-TR" dirty="0">
                <a:solidFill>
                  <a:schemeClr val="bg1"/>
                </a:solidFill>
              </a:rPr>
              <a:t>Looking from</a:t>
            </a:r>
            <a:r>
              <a:rPr lang="tr-TR" b="1" dirty="0">
                <a:solidFill>
                  <a:schemeClr val="bg1"/>
                </a:solidFill>
              </a:rPr>
              <a:t> P</a:t>
            </a:r>
            <a:r>
              <a:rPr lang="tr-TR" b="1" baseline="-25000" dirty="0">
                <a:solidFill>
                  <a:schemeClr val="bg1"/>
                </a:solidFill>
              </a:rPr>
              <a:t>2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dirty="0">
                <a:solidFill>
                  <a:schemeClr val="bg1"/>
                </a:solidFill>
              </a:rPr>
              <a:t>to </a:t>
            </a:r>
            <a:r>
              <a:rPr lang="tr-TR" b="1" dirty="0">
                <a:solidFill>
                  <a:schemeClr val="bg1"/>
                </a:solidFill>
              </a:rPr>
              <a:t>P</a:t>
            </a:r>
            <a:r>
              <a:rPr lang="tr-TR" b="1" baseline="-25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" name="Title 16"/>
          <p:cNvSpPr txBox="1">
            <a:spLocks/>
          </p:cNvSpPr>
          <p:nvPr/>
        </p:nvSpPr>
        <p:spPr bwMode="auto">
          <a:xfrm>
            <a:off x="449943" y="838200"/>
            <a:ext cx="8229600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Arbitrary Rotation in 3D (detailed)</a:t>
            </a:r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13AE6EFA-9AB4-45D2-99AE-41544493AD1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707465AD-9F5A-4C1E-9E2C-4DBB39FBCAA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0F22463-E72E-474A-A25A-6F49472C51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9ED5221-8158-43D9-BEA2-749459EE2F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07849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273050" indent="-273050"/>
            <a:r>
              <a:rPr lang="tr-TR" dirty="0">
                <a:solidFill>
                  <a:schemeClr val="bg1"/>
                </a:solidFill>
              </a:rPr>
              <a:t>An axis vector is defined by two points as</a:t>
            </a:r>
          </a:p>
          <a:p>
            <a:pPr marL="273050" indent="-273050">
              <a:buFont typeface="Wingdings" pitchFamily="2" charset="2"/>
              <a:buNone/>
            </a:pPr>
            <a:endParaRPr lang="tr-TR" dirty="0">
              <a:solidFill>
                <a:srgbClr val="FF0000"/>
              </a:solidFill>
            </a:endParaRPr>
          </a:p>
          <a:p>
            <a:pPr marL="273050" indent="-273050">
              <a:buFont typeface="Wingdings" pitchFamily="2" charset="2"/>
              <a:buNone/>
            </a:pPr>
            <a:endParaRPr lang="tr-TR" dirty="0"/>
          </a:p>
          <a:p>
            <a:pPr marL="273050" indent="-273050">
              <a:buFont typeface="Wingdings" pitchFamily="2" charset="2"/>
              <a:buNone/>
            </a:pPr>
            <a:endParaRPr lang="tr-TR" dirty="0"/>
          </a:p>
          <a:p>
            <a:pPr marL="273050" indent="-273050"/>
            <a:r>
              <a:rPr lang="tr-TR" dirty="0">
                <a:solidFill>
                  <a:schemeClr val="bg1"/>
                </a:solidFill>
              </a:rPr>
              <a:t>A unit (rotation-axis) vector is defined as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itle 16"/>
          <p:cNvSpPr txBox="1">
            <a:spLocks/>
          </p:cNvSpPr>
          <p:nvPr/>
        </p:nvSpPr>
        <p:spPr bwMode="auto">
          <a:xfrm>
            <a:off x="449943" y="672306"/>
            <a:ext cx="8229600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Arbitrary Rotation in 3D (detailed) (cont.)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762000" y="2819400"/>
          <a:ext cx="6792913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0" name="Formel" r:id="rId3" imgW="2286000" imgH="215640" progId="Equation.3">
                  <p:embed/>
                </p:oleObj>
              </mc:Choice>
              <mc:Fallback>
                <p:oleObj name="Formel" r:id="rId3" imgW="2286000" imgH="215640" progId="Equation.3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0" y="2819400"/>
                        <a:ext cx="6792913" cy="641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 2"/>
          <p:cNvGraphicFramePr>
            <a:graphicFrameLocks noChangeAspect="1"/>
          </p:cNvGraphicFramePr>
          <p:nvPr>
            <p:extLst/>
          </p:nvPr>
        </p:nvGraphicFramePr>
        <p:xfrm>
          <a:off x="3124200" y="4876800"/>
          <a:ext cx="2362200" cy="9961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1" name="Formel" r:id="rId5" imgW="1054080" imgH="444240" progId="Equation.3">
                  <p:embed/>
                </p:oleObj>
              </mc:Choice>
              <mc:Fallback>
                <p:oleObj name="Formel" r:id="rId5" imgW="1054080" imgH="444240" progId="Equation.3">
                  <p:embed/>
                  <p:pic>
                    <p:nvPicPr>
                      <p:cNvPr id="3" name="Objekt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24200" y="4876800"/>
                        <a:ext cx="2362200" cy="9961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Grafik 8">
            <a:extLst>
              <a:ext uri="{FF2B5EF4-FFF2-40B4-BE49-F238E27FC236}">
                <a16:creationId xmlns:a16="http://schemas.microsoft.com/office/drawing/2014/main" id="{2AE7B45D-4A30-416A-8303-CB123BA10DB6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5996963E-1C98-4D58-8C03-42C0B6A55D91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2762612-D82A-4BFC-B222-602FE6E462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A420CD9-C2B1-40B5-AB25-67E2DEB4AE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51950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78518" y="1295400"/>
            <a:ext cx="8201025" cy="4800600"/>
          </a:xfrm>
        </p:spPr>
        <p:txBody>
          <a:bodyPr/>
          <a:lstStyle/>
          <a:p>
            <a:pPr marL="273050" indent="-273050"/>
            <a:r>
              <a:rPr lang="tr-TR" dirty="0">
                <a:solidFill>
                  <a:schemeClr val="bg1"/>
                </a:solidFill>
              </a:rPr>
              <a:t>In a</a:t>
            </a:r>
            <a:r>
              <a:rPr lang="en-US" dirty="0">
                <a:solidFill>
                  <a:schemeClr val="bg1"/>
                </a:solidFill>
              </a:rPr>
              <a:t> normed vector space</a:t>
            </a:r>
            <a:r>
              <a:rPr lang="tr-TR" dirty="0">
                <a:solidFill>
                  <a:schemeClr val="bg1"/>
                </a:solidFill>
              </a:rPr>
              <a:t>,</a:t>
            </a:r>
            <a:r>
              <a:rPr lang="en-US" dirty="0">
                <a:solidFill>
                  <a:schemeClr val="bg1"/>
                </a:solidFill>
              </a:rPr>
              <a:t> a vector (often a spatial vector) whose length is 1 (the unit length)</a:t>
            </a:r>
            <a:endParaRPr lang="tr-TR" dirty="0">
              <a:solidFill>
                <a:schemeClr val="bg1"/>
              </a:solidFill>
            </a:endParaRPr>
          </a:p>
          <a:p>
            <a:pPr marL="273050" indent="-273050"/>
            <a:r>
              <a:rPr lang="tr-TR" dirty="0">
                <a:solidFill>
                  <a:schemeClr val="bg1"/>
                </a:solidFill>
              </a:rPr>
              <a:t>The components a, b, and c are direction cosines for the rotation axis</a:t>
            </a:r>
          </a:p>
          <a:p>
            <a:pPr marL="273050" indent="-273050">
              <a:buFont typeface="Wingdings" pitchFamily="2" charset="2"/>
              <a:buNone/>
            </a:pPr>
            <a:endParaRPr lang="tr-TR" dirty="0"/>
          </a:p>
          <a:p>
            <a:pPr marL="273050" indent="-273050">
              <a:buFont typeface="Wingdings" pitchFamily="2" charset="2"/>
              <a:buNone/>
            </a:pPr>
            <a:endParaRPr lang="tr-TR" dirty="0"/>
          </a:p>
          <a:p>
            <a:pPr marL="273050" indent="-273050"/>
            <a:endParaRPr lang="tr-TR" dirty="0">
              <a:solidFill>
                <a:schemeClr val="bg1"/>
              </a:solidFill>
            </a:endParaRPr>
          </a:p>
          <a:p>
            <a:pPr marL="273050" indent="-273050"/>
            <a:r>
              <a:rPr lang="tr-TR" dirty="0">
                <a:solidFill>
                  <a:schemeClr val="bg1"/>
                </a:solidFill>
              </a:rPr>
              <a:t>Remember Calculus II?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itle 16"/>
          <p:cNvSpPr txBox="1">
            <a:spLocks/>
          </p:cNvSpPr>
          <p:nvPr/>
        </p:nvSpPr>
        <p:spPr bwMode="auto">
          <a:xfrm>
            <a:off x="449943" y="381000"/>
            <a:ext cx="8229600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Unit Vector?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838200" y="3733800"/>
          <a:ext cx="6877050" cy="124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3" name="Formel" r:id="rId3" imgW="2450880" imgH="444240" progId="Equation.3">
                  <p:embed/>
                </p:oleObj>
              </mc:Choice>
              <mc:Fallback>
                <p:oleObj name="Formel" r:id="rId3" imgW="2450880" imgH="444240" progId="Equation.3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3733800"/>
                        <a:ext cx="6877050" cy="1246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8">
            <a:extLst>
              <a:ext uri="{FF2B5EF4-FFF2-40B4-BE49-F238E27FC236}">
                <a16:creationId xmlns:a16="http://schemas.microsoft.com/office/drawing/2014/main" id="{73F8CD0F-14DC-4590-B475-EDB8DCE0BF46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727BD610-F618-45D2-A066-534F3073E7FF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B893762-F8AE-4C6F-9D32-C27CFD77CC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479C8A7-57A5-4478-88FE-895FF34E47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27296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25500" y="2054225"/>
            <a:ext cx="7496175" cy="3681413"/>
          </a:xfrm>
        </p:spPr>
        <p:txBody>
          <a:bodyPr/>
          <a:lstStyle/>
          <a:p>
            <a:pPr marL="273050" indent="-273050"/>
            <a:r>
              <a:rPr lang="tr-TR" dirty="0">
                <a:solidFill>
                  <a:schemeClr val="bg1"/>
                </a:solidFill>
              </a:rPr>
              <a:t>The first step is to set up the translation matrix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16"/>
          <p:cNvSpPr txBox="1">
            <a:spLocks/>
          </p:cNvSpPr>
          <p:nvPr/>
        </p:nvSpPr>
        <p:spPr bwMode="auto">
          <a:xfrm>
            <a:off x="449943" y="672306"/>
            <a:ext cx="8229600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Arbitrary Rotation in 3D (detailed) (cont.)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2971800" y="2959100"/>
          <a:ext cx="3733800" cy="2735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7" name="Formel" r:id="rId3" imgW="1282680" imgH="939600" progId="Equation.3">
                  <p:embed/>
                </p:oleObj>
              </mc:Choice>
              <mc:Fallback>
                <p:oleObj name="Formel" r:id="rId3" imgW="1282680" imgH="939600" progId="Equation.3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71800" y="2959100"/>
                        <a:ext cx="3733800" cy="27356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Grafik 8">
            <a:extLst>
              <a:ext uri="{FF2B5EF4-FFF2-40B4-BE49-F238E27FC236}">
                <a16:creationId xmlns:a16="http://schemas.microsoft.com/office/drawing/2014/main" id="{4CBEE759-87C7-4651-BA9A-BA25CC66E85E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92838E98-42B5-4516-9761-433F7FED59AE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4907B5B-A977-49E4-AC9C-AC0E9232E9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DEEFB3-12EB-46D2-BD07-1A8F21345E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05518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3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827088" y="1557338"/>
            <a:ext cx="7496175" cy="3681412"/>
          </a:xfrm>
        </p:spPr>
        <p:txBody>
          <a:bodyPr/>
          <a:lstStyle/>
          <a:p>
            <a:pPr marL="273050" indent="-273050"/>
            <a:r>
              <a:rPr lang="tr-TR" dirty="0">
                <a:solidFill>
                  <a:schemeClr val="bg1"/>
                </a:solidFill>
              </a:rPr>
              <a:t>The next step is to put the rotation axis on the </a:t>
            </a:r>
            <a:r>
              <a:rPr lang="tr-TR" i="1" dirty="0">
                <a:solidFill>
                  <a:schemeClr val="bg1"/>
                </a:solidFill>
              </a:rPr>
              <a:t>z</a:t>
            </a:r>
            <a:r>
              <a:rPr lang="tr-TR" dirty="0">
                <a:solidFill>
                  <a:schemeClr val="bg1"/>
                </a:solidFill>
              </a:rPr>
              <a:t>-axis.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17124" name="Line 29"/>
          <p:cNvSpPr>
            <a:spLocks noChangeShapeType="1"/>
          </p:cNvSpPr>
          <p:nvPr/>
        </p:nvSpPr>
        <p:spPr bwMode="auto">
          <a:xfrm flipV="1">
            <a:off x="2987675" y="2744788"/>
            <a:ext cx="0" cy="2305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517125" name="AutoShape 30"/>
          <p:cNvCxnSpPr>
            <a:cxnSpLocks noChangeShapeType="1"/>
          </p:cNvCxnSpPr>
          <p:nvPr/>
        </p:nvCxnSpPr>
        <p:spPr bwMode="auto">
          <a:xfrm>
            <a:off x="5156200" y="4146550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7126" name="Text Box 31"/>
          <p:cNvSpPr txBox="1">
            <a:spLocks noChangeArrowheads="1"/>
          </p:cNvSpPr>
          <p:nvPr/>
        </p:nvSpPr>
        <p:spPr bwMode="auto">
          <a:xfrm>
            <a:off x="4940300" y="5049838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7127" name="Text Box 32"/>
          <p:cNvSpPr txBox="1">
            <a:spLocks noChangeArrowheads="1"/>
          </p:cNvSpPr>
          <p:nvPr/>
        </p:nvSpPr>
        <p:spPr bwMode="auto">
          <a:xfrm>
            <a:off x="2555875" y="2852738"/>
            <a:ext cx="504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7128" name="Text Box 33"/>
          <p:cNvSpPr txBox="1">
            <a:spLocks noChangeArrowheads="1"/>
          </p:cNvSpPr>
          <p:nvPr/>
        </p:nvSpPr>
        <p:spPr bwMode="auto">
          <a:xfrm>
            <a:off x="1700213" y="5768975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</a:t>
            </a:r>
            <a:endParaRPr kumimoji="0" lang="en-US" sz="20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7129" name="Line 34"/>
          <p:cNvSpPr>
            <a:spLocks noChangeShapeType="1"/>
          </p:cNvSpPr>
          <p:nvPr/>
        </p:nvSpPr>
        <p:spPr bwMode="auto">
          <a:xfrm flipH="1">
            <a:off x="1692275" y="5049838"/>
            <a:ext cx="1295400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7130" name="Line 35"/>
          <p:cNvSpPr>
            <a:spLocks noChangeShapeType="1"/>
          </p:cNvSpPr>
          <p:nvPr/>
        </p:nvSpPr>
        <p:spPr bwMode="auto">
          <a:xfrm>
            <a:off x="2987675" y="5049838"/>
            <a:ext cx="2663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7131" name="Line 41"/>
          <p:cNvSpPr>
            <a:spLocks noChangeShapeType="1"/>
          </p:cNvSpPr>
          <p:nvPr/>
        </p:nvSpPr>
        <p:spPr bwMode="auto">
          <a:xfrm flipV="1">
            <a:off x="2984500" y="4122738"/>
            <a:ext cx="215900" cy="936625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7132" name="Text Box 43"/>
          <p:cNvSpPr txBox="1">
            <a:spLocks noChangeArrowheads="1"/>
          </p:cNvSpPr>
          <p:nvPr/>
        </p:nvSpPr>
        <p:spPr bwMode="auto">
          <a:xfrm>
            <a:off x="2987675" y="3716338"/>
            <a:ext cx="3603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</a:t>
            </a:r>
            <a:endParaRPr kumimoji="0" lang="en-US" sz="20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" name="Title 16"/>
          <p:cNvSpPr txBox="1">
            <a:spLocks/>
          </p:cNvSpPr>
          <p:nvPr/>
        </p:nvSpPr>
        <p:spPr bwMode="auto">
          <a:xfrm>
            <a:off x="449943" y="672306"/>
            <a:ext cx="8229600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Arbitrary Rotation in 3D (detailed) (cont.)</a:t>
            </a:r>
          </a:p>
        </p:txBody>
      </p:sp>
      <p:pic>
        <p:nvPicPr>
          <p:cNvPr id="14" name="Grafik 8">
            <a:extLst>
              <a:ext uri="{FF2B5EF4-FFF2-40B4-BE49-F238E27FC236}">
                <a16:creationId xmlns:a16="http://schemas.microsoft.com/office/drawing/2014/main" id="{5BE91655-0B3E-4941-8BC9-2933CDA7345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5" name="Grafik 9">
            <a:extLst>
              <a:ext uri="{FF2B5EF4-FFF2-40B4-BE49-F238E27FC236}">
                <a16:creationId xmlns:a16="http://schemas.microsoft.com/office/drawing/2014/main" id="{CA6390F9-91E0-4E42-9076-6AF37931443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3181A9D-5CF6-4B0B-A29A-AA7A82C9C7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96BD55A-98DC-4186-AC8B-3A0884B736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46029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7" name="Rectangle 5"/>
          <p:cNvSpPr>
            <a:spLocks noChangeArrowheads="1"/>
          </p:cNvSpPr>
          <p:nvPr/>
        </p:nvSpPr>
        <p:spPr bwMode="auto">
          <a:xfrm>
            <a:off x="684213" y="1557338"/>
            <a:ext cx="77724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  <a:buSzPct val="120000"/>
              <a:buFontTx/>
              <a:buChar char="•"/>
              <a:tabLst/>
              <a:defRPr/>
            </a:pP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rPr>
              <a:t>First, we rotate about the x-axis to transform </a:t>
            </a:r>
            <a:r>
              <a:rPr kumimoji="0" lang="tr-TR" sz="32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rPr>
              <a:t>u</a:t>
            </a: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rPr>
              <a:t> into the </a:t>
            </a:r>
            <a:r>
              <a:rPr kumimoji="0" lang="tr-TR" sz="32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rPr>
              <a:t>x-z</a:t>
            </a: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rPr>
              <a:t> plane.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Times New Roman" pitchFamily="18" charset="0"/>
            </a:endParaRPr>
          </a:p>
        </p:txBody>
      </p:sp>
      <p:sp>
        <p:nvSpPr>
          <p:cNvPr id="518148" name="Line 6"/>
          <p:cNvSpPr>
            <a:spLocks noChangeShapeType="1"/>
          </p:cNvSpPr>
          <p:nvPr/>
        </p:nvSpPr>
        <p:spPr bwMode="auto">
          <a:xfrm flipV="1">
            <a:off x="2987675" y="2744788"/>
            <a:ext cx="0" cy="2305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518149" name="AutoShape 7"/>
          <p:cNvCxnSpPr>
            <a:cxnSpLocks noChangeShapeType="1"/>
          </p:cNvCxnSpPr>
          <p:nvPr/>
        </p:nvCxnSpPr>
        <p:spPr bwMode="auto">
          <a:xfrm>
            <a:off x="5156200" y="4146550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8150" name="Text Box 8"/>
          <p:cNvSpPr txBox="1">
            <a:spLocks noChangeArrowheads="1"/>
          </p:cNvSpPr>
          <p:nvPr/>
        </p:nvSpPr>
        <p:spPr bwMode="auto">
          <a:xfrm>
            <a:off x="4940300" y="5049838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8151" name="Text Box 9"/>
          <p:cNvSpPr txBox="1">
            <a:spLocks noChangeArrowheads="1"/>
          </p:cNvSpPr>
          <p:nvPr/>
        </p:nvSpPr>
        <p:spPr bwMode="auto">
          <a:xfrm>
            <a:off x="2555875" y="2852738"/>
            <a:ext cx="504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8152" name="Text Box 10"/>
          <p:cNvSpPr txBox="1">
            <a:spLocks noChangeArrowheads="1"/>
          </p:cNvSpPr>
          <p:nvPr/>
        </p:nvSpPr>
        <p:spPr bwMode="auto">
          <a:xfrm>
            <a:off x="1700213" y="5768975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</a:t>
            </a:r>
            <a:endParaRPr kumimoji="0" lang="en-US" sz="20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8153" name="Line 11"/>
          <p:cNvSpPr>
            <a:spLocks noChangeShapeType="1"/>
          </p:cNvSpPr>
          <p:nvPr/>
        </p:nvSpPr>
        <p:spPr bwMode="auto">
          <a:xfrm flipH="1">
            <a:off x="1692275" y="5049838"/>
            <a:ext cx="1295400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8154" name="Line 12"/>
          <p:cNvSpPr>
            <a:spLocks noChangeShapeType="1"/>
          </p:cNvSpPr>
          <p:nvPr/>
        </p:nvSpPr>
        <p:spPr bwMode="auto">
          <a:xfrm>
            <a:off x="2987675" y="5049838"/>
            <a:ext cx="2663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8155" name="Line 13"/>
          <p:cNvSpPr>
            <a:spLocks noChangeShapeType="1"/>
          </p:cNvSpPr>
          <p:nvPr/>
        </p:nvSpPr>
        <p:spPr bwMode="auto">
          <a:xfrm flipV="1">
            <a:off x="2987675" y="4102100"/>
            <a:ext cx="215900" cy="936625"/>
          </a:xfrm>
          <a:prstGeom prst="line">
            <a:avLst/>
          </a:prstGeom>
          <a:noFill/>
          <a:ln w="38100">
            <a:solidFill>
              <a:srgbClr val="008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8156" name="Text Box 14"/>
          <p:cNvSpPr txBox="1">
            <a:spLocks noChangeArrowheads="1"/>
          </p:cNvSpPr>
          <p:nvPr/>
        </p:nvSpPr>
        <p:spPr bwMode="auto">
          <a:xfrm>
            <a:off x="2987675" y="3716338"/>
            <a:ext cx="3603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</a:t>
            </a:r>
            <a:endParaRPr kumimoji="0" lang="en-US" sz="20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8157" name="Line 17"/>
          <p:cNvSpPr>
            <a:spLocks noChangeShapeType="1"/>
          </p:cNvSpPr>
          <p:nvPr/>
        </p:nvSpPr>
        <p:spPr bwMode="auto">
          <a:xfrm>
            <a:off x="2987675" y="5013325"/>
            <a:ext cx="215900" cy="503238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8158" name="AutoShape 18"/>
          <p:cNvSpPr>
            <a:spLocks noChangeArrowheads="1"/>
          </p:cNvSpPr>
          <p:nvPr/>
        </p:nvSpPr>
        <p:spPr bwMode="auto">
          <a:xfrm rot="5400000">
            <a:off x="5307806" y="4688682"/>
            <a:ext cx="504825" cy="433388"/>
          </a:xfrm>
          <a:prstGeom prst="curvedRightArrow">
            <a:avLst>
              <a:gd name="adj1" fmla="val 20000"/>
              <a:gd name="adj2" fmla="val 40000"/>
              <a:gd name="adj3" fmla="val 38828"/>
            </a:avLst>
          </a:prstGeom>
          <a:solidFill>
            <a:schemeClr val="accent1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8159" name="Text Box 19"/>
          <p:cNvSpPr txBox="1">
            <a:spLocks noChangeArrowheads="1"/>
          </p:cNvSpPr>
          <p:nvPr/>
        </p:nvSpPr>
        <p:spPr bwMode="auto">
          <a:xfrm>
            <a:off x="5292725" y="5084763"/>
            <a:ext cx="10080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l-GR" sz="20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α</a:t>
            </a:r>
          </a:p>
        </p:txBody>
      </p:sp>
      <p:sp>
        <p:nvSpPr>
          <p:cNvPr id="16" name="Title 16"/>
          <p:cNvSpPr txBox="1">
            <a:spLocks/>
          </p:cNvSpPr>
          <p:nvPr/>
        </p:nvSpPr>
        <p:spPr bwMode="auto">
          <a:xfrm>
            <a:off x="449943" y="672306"/>
            <a:ext cx="8229600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Arbitrary Rotation in 3D (detailed) (cont.)</a:t>
            </a:r>
          </a:p>
        </p:txBody>
      </p:sp>
      <p:pic>
        <p:nvPicPr>
          <p:cNvPr id="17" name="Grafik 8">
            <a:extLst>
              <a:ext uri="{FF2B5EF4-FFF2-40B4-BE49-F238E27FC236}">
                <a16:creationId xmlns:a16="http://schemas.microsoft.com/office/drawing/2014/main" id="{9F162853-B8F8-47E9-89FC-B19729DD5DF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8" name="Grafik 9">
            <a:extLst>
              <a:ext uri="{FF2B5EF4-FFF2-40B4-BE49-F238E27FC236}">
                <a16:creationId xmlns:a16="http://schemas.microsoft.com/office/drawing/2014/main" id="{89DC0A92-92C5-44A9-8129-28A87DFDEAC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E48DB65-B513-4AC6-A7B6-4A4C6F14D2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E235DFC-825A-4EBE-A93B-D464AB0D9D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81184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1" name="Rectangle 8"/>
          <p:cNvSpPr>
            <a:spLocks noChangeArrowheads="1"/>
          </p:cNvSpPr>
          <p:nvPr/>
        </p:nvSpPr>
        <p:spPr bwMode="auto">
          <a:xfrm>
            <a:off x="371475" y="1643063"/>
            <a:ext cx="7772400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rPr>
              <a:t>Then “swing” around y-axis to bring u to the z-axis</a:t>
            </a:r>
          </a:p>
        </p:txBody>
      </p:sp>
      <p:sp>
        <p:nvSpPr>
          <p:cNvPr id="519172" name="Line 9"/>
          <p:cNvSpPr>
            <a:spLocks noChangeShapeType="1"/>
          </p:cNvSpPr>
          <p:nvPr/>
        </p:nvSpPr>
        <p:spPr bwMode="auto">
          <a:xfrm flipV="1">
            <a:off x="2303463" y="2786063"/>
            <a:ext cx="0" cy="2305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519173" name="AutoShape 10"/>
          <p:cNvCxnSpPr>
            <a:cxnSpLocks noChangeShapeType="1"/>
          </p:cNvCxnSpPr>
          <p:nvPr/>
        </p:nvCxnSpPr>
        <p:spPr bwMode="auto">
          <a:xfrm>
            <a:off x="4471988" y="4187825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9174" name="Text Box 11"/>
          <p:cNvSpPr txBox="1">
            <a:spLocks noChangeArrowheads="1"/>
          </p:cNvSpPr>
          <p:nvPr/>
        </p:nvSpPr>
        <p:spPr bwMode="auto">
          <a:xfrm>
            <a:off x="4256088" y="5091113"/>
            <a:ext cx="431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9175" name="Text Box 12"/>
          <p:cNvSpPr txBox="1">
            <a:spLocks noChangeArrowheads="1"/>
          </p:cNvSpPr>
          <p:nvPr/>
        </p:nvSpPr>
        <p:spPr bwMode="auto">
          <a:xfrm>
            <a:off x="1871663" y="2894013"/>
            <a:ext cx="504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9176" name="Text Box 13"/>
          <p:cNvSpPr txBox="1">
            <a:spLocks noChangeArrowheads="1"/>
          </p:cNvSpPr>
          <p:nvPr/>
        </p:nvSpPr>
        <p:spPr bwMode="auto">
          <a:xfrm>
            <a:off x="1016000" y="5857875"/>
            <a:ext cx="5032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</a:t>
            </a:r>
            <a:endParaRPr kumimoji="0" lang="en-US" sz="20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9177" name="Line 14"/>
          <p:cNvSpPr>
            <a:spLocks noChangeShapeType="1"/>
          </p:cNvSpPr>
          <p:nvPr/>
        </p:nvSpPr>
        <p:spPr bwMode="auto">
          <a:xfrm flipH="1">
            <a:off x="1008063" y="5091113"/>
            <a:ext cx="1295400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9178" name="Line 15"/>
          <p:cNvSpPr>
            <a:spLocks noChangeShapeType="1"/>
          </p:cNvSpPr>
          <p:nvPr/>
        </p:nvSpPr>
        <p:spPr bwMode="auto">
          <a:xfrm>
            <a:off x="2303463" y="5091113"/>
            <a:ext cx="2663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9179" name="Line 16"/>
          <p:cNvSpPr>
            <a:spLocks noChangeShapeType="1"/>
          </p:cNvSpPr>
          <p:nvPr/>
        </p:nvSpPr>
        <p:spPr bwMode="auto">
          <a:xfrm flipV="1">
            <a:off x="2303463" y="4143375"/>
            <a:ext cx="215900" cy="936625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9180" name="Text Box 17"/>
          <p:cNvSpPr txBox="1">
            <a:spLocks noChangeArrowheads="1"/>
          </p:cNvSpPr>
          <p:nvPr/>
        </p:nvSpPr>
        <p:spPr bwMode="auto">
          <a:xfrm>
            <a:off x="2303463" y="3757613"/>
            <a:ext cx="3603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</a:t>
            </a: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9181" name="AutoShape 19"/>
          <p:cNvSpPr>
            <a:spLocks noChangeArrowheads="1"/>
          </p:cNvSpPr>
          <p:nvPr/>
        </p:nvSpPr>
        <p:spPr bwMode="auto">
          <a:xfrm rot="5400000">
            <a:off x="4623594" y="4729957"/>
            <a:ext cx="504825" cy="433387"/>
          </a:xfrm>
          <a:prstGeom prst="curvedRightArrow">
            <a:avLst>
              <a:gd name="adj1" fmla="val 20000"/>
              <a:gd name="adj2" fmla="val 40000"/>
              <a:gd name="adj3" fmla="val 38828"/>
            </a:avLst>
          </a:prstGeom>
          <a:solidFill>
            <a:schemeClr val="accent1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9182" name="Text Box 20"/>
          <p:cNvSpPr txBox="1">
            <a:spLocks noChangeArrowheads="1"/>
          </p:cNvSpPr>
          <p:nvPr/>
        </p:nvSpPr>
        <p:spPr bwMode="auto">
          <a:xfrm>
            <a:off x="4608513" y="5126038"/>
            <a:ext cx="1008062" cy="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r>
              <a:rPr kumimoji="0" lang="el-GR" sz="2000" b="1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α</a:t>
            </a:r>
          </a:p>
        </p:txBody>
      </p:sp>
      <p:sp>
        <p:nvSpPr>
          <p:cNvPr id="519183" name="Line 22"/>
          <p:cNvSpPr>
            <a:spLocks noChangeShapeType="1"/>
          </p:cNvSpPr>
          <p:nvPr/>
        </p:nvSpPr>
        <p:spPr bwMode="auto">
          <a:xfrm flipH="1">
            <a:off x="1547813" y="4146550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9184" name="Line 23"/>
          <p:cNvSpPr>
            <a:spLocks noChangeShapeType="1"/>
          </p:cNvSpPr>
          <p:nvPr/>
        </p:nvSpPr>
        <p:spPr bwMode="auto">
          <a:xfrm flipH="1" flipV="1">
            <a:off x="1573213" y="4137025"/>
            <a:ext cx="720725" cy="935038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9185" name="Line 25"/>
          <p:cNvSpPr>
            <a:spLocks noChangeShapeType="1"/>
          </p:cNvSpPr>
          <p:nvPr/>
        </p:nvSpPr>
        <p:spPr bwMode="auto">
          <a:xfrm flipH="1">
            <a:off x="1547813" y="5081588"/>
            <a:ext cx="720725" cy="504825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9186" name="Arc 26"/>
          <p:cNvSpPr>
            <a:spLocks/>
          </p:cNvSpPr>
          <p:nvPr/>
        </p:nvSpPr>
        <p:spPr bwMode="auto">
          <a:xfrm rot="19467287" flipH="1">
            <a:off x="1878013" y="4822825"/>
            <a:ext cx="287337" cy="360363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9187" name="Text Box 29"/>
          <p:cNvSpPr txBox="1">
            <a:spLocks noChangeArrowheads="1"/>
          </p:cNvSpPr>
          <p:nvPr/>
        </p:nvSpPr>
        <p:spPr bwMode="auto">
          <a:xfrm>
            <a:off x="1258888" y="3857625"/>
            <a:ext cx="17287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</a:t>
            </a:r>
            <a:r>
              <a:rPr kumimoji="0" lang="tr-T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′</a:t>
            </a:r>
          </a:p>
        </p:txBody>
      </p:sp>
      <p:sp>
        <p:nvSpPr>
          <p:cNvPr id="519188" name="Text Box 31"/>
          <p:cNvSpPr txBox="1">
            <a:spLocks noChangeArrowheads="1"/>
          </p:cNvSpPr>
          <p:nvPr/>
        </p:nvSpPr>
        <p:spPr bwMode="auto">
          <a:xfrm>
            <a:off x="1619250" y="5514975"/>
            <a:ext cx="17287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</a:t>
            </a:r>
            <a:r>
              <a:rPr kumimoji="0" lang="tr-TR" sz="12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</a:t>
            </a:r>
            <a:r>
              <a:rPr kumimoji="0" lang="tr-T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=(0,0,1)</a:t>
            </a: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9189" name="Rectangle 33"/>
          <p:cNvSpPr>
            <a:spLocks noChangeArrowheads="1"/>
          </p:cNvSpPr>
          <p:nvPr/>
        </p:nvSpPr>
        <p:spPr bwMode="auto">
          <a:xfrm>
            <a:off x="1547813" y="4722813"/>
            <a:ext cx="327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l-G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α</a:t>
            </a:r>
          </a:p>
        </p:txBody>
      </p:sp>
      <p:sp>
        <p:nvSpPr>
          <p:cNvPr id="23" name="Title 16"/>
          <p:cNvSpPr txBox="1">
            <a:spLocks/>
          </p:cNvSpPr>
          <p:nvPr/>
        </p:nvSpPr>
        <p:spPr bwMode="auto">
          <a:xfrm>
            <a:off x="449943" y="672306"/>
            <a:ext cx="8229600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Arbitrary Rotation in 3D (detailed) (cont.)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5486400" y="2638870"/>
          <a:ext cx="3454400" cy="2487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1" name="Formel" r:id="rId3" imgW="1269720" imgH="914400" progId="Equation.3">
                  <p:embed/>
                </p:oleObj>
              </mc:Choice>
              <mc:Fallback>
                <p:oleObj name="Formel" r:id="rId3" imgW="1269720" imgH="914400" progId="Equation.3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86400" y="2638870"/>
                        <a:ext cx="3454400" cy="24871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" name="Grafik 8">
            <a:extLst>
              <a:ext uri="{FF2B5EF4-FFF2-40B4-BE49-F238E27FC236}">
                <a16:creationId xmlns:a16="http://schemas.microsoft.com/office/drawing/2014/main" id="{65552405-D52E-4CDA-B4DC-6074AD119382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5" name="Grafik 9">
            <a:extLst>
              <a:ext uri="{FF2B5EF4-FFF2-40B4-BE49-F238E27FC236}">
                <a16:creationId xmlns:a16="http://schemas.microsoft.com/office/drawing/2014/main" id="{A71206BC-46BD-4180-80E3-0EE340CA7637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4D554E8-D593-4FA3-BC6F-5DDD4A0D48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48756F0-5018-4565-A512-5B5F7D4647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14356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4213" y="1268413"/>
            <a:ext cx="7772400" cy="4114800"/>
          </a:xfrm>
        </p:spPr>
        <p:txBody>
          <a:bodyPr/>
          <a:lstStyle/>
          <a:p>
            <a:pPr marL="273050" indent="-273050"/>
            <a:r>
              <a:rPr lang="tr-TR" sz="2500" dirty="0">
                <a:solidFill>
                  <a:schemeClr val="bg1"/>
                </a:solidFill>
              </a:rPr>
              <a:t>We can define the sine of </a:t>
            </a:r>
            <a:r>
              <a:rPr lang="el-GR" sz="2500" i="1" dirty="0">
                <a:solidFill>
                  <a:schemeClr val="bg1"/>
                </a:solidFill>
                <a:cs typeface="Arial" charset="0"/>
              </a:rPr>
              <a:t>α</a:t>
            </a:r>
            <a:r>
              <a:rPr lang="tr-TR" sz="2500" dirty="0">
                <a:solidFill>
                  <a:schemeClr val="bg1"/>
                </a:solidFill>
                <a:cs typeface="Arial" charset="0"/>
              </a:rPr>
              <a:t> from the cross</a:t>
            </a:r>
            <a:r>
              <a:rPr lang="de-DE" sz="2500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tr-TR" sz="2500" dirty="0">
                <a:solidFill>
                  <a:schemeClr val="bg1"/>
                </a:solidFill>
                <a:cs typeface="Arial" charset="0"/>
              </a:rPr>
              <a:t>product of</a:t>
            </a:r>
            <a:r>
              <a:rPr lang="tr-TR" sz="2500" dirty="0">
                <a:cs typeface="Arial" charset="0"/>
              </a:rPr>
              <a:t> </a:t>
            </a:r>
            <a:r>
              <a:rPr lang="tr-TR" sz="2500" i="1" dirty="0">
                <a:solidFill>
                  <a:srgbClr val="008000"/>
                </a:solidFill>
                <a:cs typeface="Arial" charset="0"/>
              </a:rPr>
              <a:t>u</a:t>
            </a:r>
            <a:r>
              <a:rPr lang="tr-TR" sz="2500" dirty="0">
                <a:cs typeface="Arial" charset="0"/>
              </a:rPr>
              <a:t> </a:t>
            </a:r>
            <a:r>
              <a:rPr lang="tr-TR" sz="2500" dirty="0">
                <a:solidFill>
                  <a:schemeClr val="bg1"/>
                </a:solidFill>
                <a:cs typeface="Arial" charset="0"/>
              </a:rPr>
              <a:t>and</a:t>
            </a:r>
            <a:r>
              <a:rPr lang="tr-TR" sz="2500" dirty="0">
                <a:cs typeface="Arial" charset="0"/>
              </a:rPr>
              <a:t> </a:t>
            </a:r>
            <a:r>
              <a:rPr lang="tr-TR" sz="2500" i="1" dirty="0">
                <a:solidFill>
                  <a:srgbClr val="008000"/>
                </a:solidFill>
                <a:cs typeface="Arial" charset="0"/>
              </a:rPr>
              <a:t>u</a:t>
            </a:r>
            <a:r>
              <a:rPr lang="de-DE" sz="2500" i="1" baseline="-25000" dirty="0">
                <a:solidFill>
                  <a:srgbClr val="008000"/>
                </a:solidFill>
                <a:cs typeface="Arial" charset="0"/>
              </a:rPr>
              <a:t>z</a:t>
            </a:r>
            <a:endParaRPr lang="tr-TR" sz="2500" i="1" baseline="-25000" dirty="0">
              <a:solidFill>
                <a:srgbClr val="008000"/>
              </a:solidFill>
              <a:cs typeface="Arial" charset="0"/>
            </a:endParaRPr>
          </a:p>
        </p:txBody>
      </p:sp>
      <p:sp>
        <p:nvSpPr>
          <p:cNvPr id="5" name="Title 16"/>
          <p:cNvSpPr txBox="1">
            <a:spLocks/>
          </p:cNvSpPr>
          <p:nvPr/>
        </p:nvSpPr>
        <p:spPr bwMode="auto">
          <a:xfrm>
            <a:off x="449943" y="672306"/>
            <a:ext cx="8229600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Arbitrary Rotation in 3D (detailed) (cont.)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1211943" y="2133600"/>
          <a:ext cx="4731657" cy="449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5" name="Formel" r:id="rId3" imgW="1739880" imgH="2603160" progId="Equation.3">
                  <p:embed/>
                </p:oleObj>
              </mc:Choice>
              <mc:Fallback>
                <p:oleObj name="Formel" r:id="rId3" imgW="1739880" imgH="2603160" progId="Equation.3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1943" y="2133600"/>
                        <a:ext cx="4731657" cy="4494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Grafik 8">
            <a:extLst>
              <a:ext uri="{FF2B5EF4-FFF2-40B4-BE49-F238E27FC236}">
                <a16:creationId xmlns:a16="http://schemas.microsoft.com/office/drawing/2014/main" id="{BA4177C4-5BA0-4153-BD9A-412289964E1D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B0E6DB0A-4B32-4907-97C4-2656596C4865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01046C8-B4E9-4528-90B1-0A866C28CCC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4233BD-1705-45EC-B68A-37EE576A75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31695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19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273050" indent="-273050"/>
            <a:r>
              <a:rPr lang="tr-TR" sz="2800" dirty="0">
                <a:solidFill>
                  <a:schemeClr val="bg1"/>
                </a:solidFill>
              </a:rPr>
              <a:t>The rotation matrix is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Title 16"/>
          <p:cNvSpPr txBox="1">
            <a:spLocks/>
          </p:cNvSpPr>
          <p:nvPr/>
        </p:nvSpPr>
        <p:spPr bwMode="auto">
          <a:xfrm>
            <a:off x="449943" y="672306"/>
            <a:ext cx="8229600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Arbitrary Rotation in 3D (detailed) (cont.)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1828800" y="2895600"/>
          <a:ext cx="5838825" cy="2747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9" name="Formel" r:id="rId3" imgW="1942920" imgH="914400" progId="Equation.3">
                  <p:embed/>
                </p:oleObj>
              </mc:Choice>
              <mc:Fallback>
                <p:oleObj name="Formel" r:id="rId3" imgW="1942920" imgH="914400" progId="Equation.3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8800" y="2895600"/>
                        <a:ext cx="5838825" cy="27476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Grafik 8">
            <a:extLst>
              <a:ext uri="{FF2B5EF4-FFF2-40B4-BE49-F238E27FC236}">
                <a16:creationId xmlns:a16="http://schemas.microsoft.com/office/drawing/2014/main" id="{BE5B6AC3-1383-49E9-89F1-0E9323DAD016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D7BE62D8-6E63-4BAB-93E5-0ED4220EB814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C824600-1A85-46EF-A02F-BA71FCB4CAA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2AF0F9A-0D1F-4A25-A876-261C07E496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70693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3" name="Line 4"/>
          <p:cNvSpPr>
            <a:spLocks noChangeShapeType="1"/>
          </p:cNvSpPr>
          <p:nvPr/>
        </p:nvSpPr>
        <p:spPr bwMode="auto">
          <a:xfrm flipV="1">
            <a:off x="2987675" y="2357438"/>
            <a:ext cx="0" cy="2305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522244" name="AutoShape 5"/>
          <p:cNvCxnSpPr>
            <a:cxnSpLocks noChangeShapeType="1"/>
          </p:cNvCxnSpPr>
          <p:nvPr/>
        </p:nvCxnSpPr>
        <p:spPr bwMode="auto">
          <a:xfrm>
            <a:off x="5156200" y="3759200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2245" name="Text Box 6"/>
          <p:cNvSpPr txBox="1">
            <a:spLocks noChangeArrowheads="1"/>
          </p:cNvSpPr>
          <p:nvPr/>
        </p:nvSpPr>
        <p:spPr bwMode="auto">
          <a:xfrm>
            <a:off x="4940300" y="4662488"/>
            <a:ext cx="431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46" name="Text Box 7"/>
          <p:cNvSpPr txBox="1">
            <a:spLocks noChangeArrowheads="1"/>
          </p:cNvSpPr>
          <p:nvPr/>
        </p:nvSpPr>
        <p:spPr bwMode="auto">
          <a:xfrm>
            <a:off x="2555875" y="2465388"/>
            <a:ext cx="504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47" name="Text Box 8"/>
          <p:cNvSpPr txBox="1">
            <a:spLocks noChangeArrowheads="1"/>
          </p:cNvSpPr>
          <p:nvPr/>
        </p:nvSpPr>
        <p:spPr bwMode="auto">
          <a:xfrm>
            <a:off x="1700213" y="5381625"/>
            <a:ext cx="5032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</a:t>
            </a: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48" name="Line 9"/>
          <p:cNvSpPr>
            <a:spLocks noChangeShapeType="1"/>
          </p:cNvSpPr>
          <p:nvPr/>
        </p:nvSpPr>
        <p:spPr bwMode="auto">
          <a:xfrm flipH="1">
            <a:off x="1643063" y="4684713"/>
            <a:ext cx="1295400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49" name="Line 10"/>
          <p:cNvSpPr>
            <a:spLocks noChangeShapeType="1"/>
          </p:cNvSpPr>
          <p:nvPr/>
        </p:nvSpPr>
        <p:spPr bwMode="auto">
          <a:xfrm>
            <a:off x="2987675" y="4662488"/>
            <a:ext cx="2663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50" name="Line 11"/>
          <p:cNvSpPr>
            <a:spLocks noChangeShapeType="1"/>
          </p:cNvSpPr>
          <p:nvPr/>
        </p:nvSpPr>
        <p:spPr bwMode="auto">
          <a:xfrm rot="13378064" flipV="1">
            <a:off x="2484438" y="4448175"/>
            <a:ext cx="215900" cy="936625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51" name="Text Box 12"/>
          <p:cNvSpPr txBox="1">
            <a:spLocks noChangeArrowheads="1"/>
          </p:cNvSpPr>
          <p:nvPr/>
        </p:nvSpPr>
        <p:spPr bwMode="auto">
          <a:xfrm>
            <a:off x="2987675" y="3328988"/>
            <a:ext cx="3603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</a:t>
            </a: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52" name="Line 13"/>
          <p:cNvSpPr>
            <a:spLocks noChangeShapeType="1"/>
          </p:cNvSpPr>
          <p:nvPr/>
        </p:nvSpPr>
        <p:spPr bwMode="auto">
          <a:xfrm>
            <a:off x="2987675" y="4625975"/>
            <a:ext cx="215900" cy="503238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53" name="Line 19"/>
          <p:cNvSpPr>
            <a:spLocks noChangeShapeType="1"/>
          </p:cNvSpPr>
          <p:nvPr/>
        </p:nvSpPr>
        <p:spPr bwMode="auto">
          <a:xfrm flipV="1">
            <a:off x="2987675" y="4265613"/>
            <a:ext cx="0" cy="3603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54" name="Text Box 20"/>
          <p:cNvSpPr txBox="1">
            <a:spLocks noChangeArrowheads="1"/>
          </p:cNvSpPr>
          <p:nvPr/>
        </p:nvSpPr>
        <p:spPr bwMode="auto">
          <a:xfrm>
            <a:off x="2357438" y="3929063"/>
            <a:ext cx="647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l-G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β</a:t>
            </a:r>
          </a:p>
        </p:txBody>
      </p:sp>
      <p:sp>
        <p:nvSpPr>
          <p:cNvPr id="522255" name="AutoShape 21"/>
          <p:cNvSpPr>
            <a:spLocks noChangeArrowheads="1"/>
          </p:cNvSpPr>
          <p:nvPr/>
        </p:nvSpPr>
        <p:spPr bwMode="auto">
          <a:xfrm rot="20953282" flipV="1">
            <a:off x="2771775" y="3833813"/>
            <a:ext cx="504825" cy="503237"/>
          </a:xfrm>
          <a:prstGeom prst="curvedLeftArrow">
            <a:avLst>
              <a:gd name="adj1" fmla="val 20000"/>
              <a:gd name="adj2" fmla="val 40000"/>
              <a:gd name="adj3" fmla="val 33439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56" name="Line 23"/>
          <p:cNvSpPr>
            <a:spLocks noChangeShapeType="1"/>
          </p:cNvSpPr>
          <p:nvPr/>
        </p:nvSpPr>
        <p:spPr bwMode="auto">
          <a:xfrm flipV="1">
            <a:off x="2987675" y="3833813"/>
            <a:ext cx="0" cy="3603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7" name="Title 16"/>
          <p:cNvSpPr txBox="1">
            <a:spLocks/>
          </p:cNvSpPr>
          <p:nvPr/>
        </p:nvSpPr>
        <p:spPr bwMode="auto">
          <a:xfrm>
            <a:off x="449943" y="672306"/>
            <a:ext cx="8229600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Arbitrary Rotation in 3D (detailed) (cont.)</a:t>
            </a:r>
          </a:p>
        </p:txBody>
      </p:sp>
      <p:pic>
        <p:nvPicPr>
          <p:cNvPr id="18" name="Grafik 8">
            <a:extLst>
              <a:ext uri="{FF2B5EF4-FFF2-40B4-BE49-F238E27FC236}">
                <a16:creationId xmlns:a16="http://schemas.microsoft.com/office/drawing/2014/main" id="{3FC4FCEC-AA89-4842-97ED-BDCE5521020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9" name="Grafik 9">
            <a:extLst>
              <a:ext uri="{FF2B5EF4-FFF2-40B4-BE49-F238E27FC236}">
                <a16:creationId xmlns:a16="http://schemas.microsoft.com/office/drawing/2014/main" id="{B51F5334-153D-43B0-838F-15181BCDA5C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2892E7C-53E2-4F93-BD49-AE1171F78A1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21BCD4D-E006-4952-82C7-FD93D34472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61409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6"/>
          <p:cNvSpPr txBox="1">
            <a:spLocks/>
          </p:cNvSpPr>
          <p:nvPr/>
        </p:nvSpPr>
        <p:spPr bwMode="auto">
          <a:xfrm>
            <a:off x="449943" y="672306"/>
            <a:ext cx="8229600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Arbitrary Rotation in 3D (detailed) (cont.)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1685018" y="2209800"/>
          <a:ext cx="5759450" cy="32145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3" name="Formel" r:id="rId3" imgW="1638000" imgH="914400" progId="Equation.3">
                  <p:embed/>
                </p:oleObj>
              </mc:Choice>
              <mc:Fallback>
                <p:oleObj name="Formel" r:id="rId3" imgW="1638000" imgH="914400" progId="Equation.3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85018" y="2209800"/>
                        <a:ext cx="5759450" cy="32145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8">
            <a:extLst>
              <a:ext uri="{FF2B5EF4-FFF2-40B4-BE49-F238E27FC236}">
                <a16:creationId xmlns:a16="http://schemas.microsoft.com/office/drawing/2014/main" id="{ED3428B9-5A20-45E1-892D-ADFA02BFD08B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5AFFB3E4-E4D4-494B-8D93-E5A702F2D9C1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4CE8C39-DB91-4271-8DBD-3DC64465C8F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E75A0F2-CFDD-4B63-B1E2-4BE60524AB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81737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6"/>
          <p:cNvSpPr txBox="1">
            <a:spLocks/>
          </p:cNvSpPr>
          <p:nvPr/>
        </p:nvSpPr>
        <p:spPr bwMode="auto">
          <a:xfrm>
            <a:off x="449943" y="672306"/>
            <a:ext cx="8229600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Arbitrary Rotation in 3D (detailed) (cont.)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297205" y="1981200"/>
          <a:ext cx="8535075" cy="37237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7" name="Formel" r:id="rId3" imgW="3288960" imgH="1434960" progId="Equation.3">
                  <p:embed/>
                </p:oleObj>
              </mc:Choice>
              <mc:Fallback>
                <p:oleObj name="Formel" r:id="rId3" imgW="3288960" imgH="1434960" progId="Equation.3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7205" y="1981200"/>
                        <a:ext cx="8535075" cy="37237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8">
            <a:extLst>
              <a:ext uri="{FF2B5EF4-FFF2-40B4-BE49-F238E27FC236}">
                <a16:creationId xmlns:a16="http://schemas.microsoft.com/office/drawing/2014/main" id="{8376C670-64AF-4933-B9FE-6D7075747781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64E939C0-2FE8-4688-B268-7F4D3F47074B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EEF56BF-1B46-4194-B7BD-1A34C95E90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69DB032-A1C7-48EF-B401-C92E4C730A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03638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850900"/>
          </a:xfrm>
        </p:spPr>
        <p:txBody>
          <a:bodyPr/>
          <a:lstStyle/>
          <a:p>
            <a:r>
              <a:rPr lang="en-US" b="1" dirty="0"/>
              <a:t>3D Rotation</a:t>
            </a:r>
            <a:r>
              <a:rPr lang="tr-TR" b="1" dirty="0"/>
              <a:t> (cont.)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6467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457200" y="990600"/>
                <a:ext cx="8458200" cy="5105400"/>
              </a:xfrm>
            </p:spPr>
            <p:txBody>
              <a:bodyPr/>
              <a:lstStyle/>
              <a:p>
                <a:pPr marL="533400" indent="-533400"/>
                <a:r>
                  <a:rPr lang="tr-TR" dirty="0">
                    <a:solidFill>
                      <a:schemeClr val="bg1"/>
                    </a:solidFill>
                  </a:rPr>
                  <a:t>Can we do it faster?</a:t>
                </a:r>
              </a:p>
              <a:p>
                <a:pPr marL="533400" indent="-533400"/>
                <a:r>
                  <a:rPr lang="tr-TR" dirty="0">
                    <a:solidFill>
                      <a:schemeClr val="bg1"/>
                    </a:solidFill>
                  </a:rPr>
                  <a:t>Answer: Yes</a:t>
                </a:r>
              </a:p>
              <a:p>
                <a:pPr marL="533400" indent="-533400"/>
                <a:r>
                  <a:rPr lang="tr-TR" dirty="0">
                    <a:solidFill>
                      <a:schemeClr val="bg1"/>
                    </a:solidFill>
                  </a:rPr>
                  <a:t>But how?</a:t>
                </a:r>
              </a:p>
              <a:p>
                <a:pPr marL="533400" indent="-533400"/>
                <a:r>
                  <a:rPr lang="tr-TR" dirty="0">
                    <a:solidFill>
                      <a:schemeClr val="bg1"/>
                    </a:solidFill>
                  </a:rPr>
                  <a:t>Maybe somehow less intuitive method for obtaining the composite rotation matrix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tr-TR" b="0" i="1" smtClean="0">
                        <a:solidFill>
                          <a:schemeClr val="bg1"/>
                        </a:solidFill>
                        <a:latin typeface="Cambria Math"/>
                      </a:rPr>
                      <m:t> (</m:t>
                    </m:r>
                    <m:r>
                      <a:rPr lang="tr-TR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𝛽</m:t>
                    </m:r>
                    <m:r>
                      <a:rPr lang="tr-TR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)∙</m:t>
                    </m:r>
                    <m:sSub>
                      <m:sSubPr>
                        <m:ctrlPr>
                          <a:rPr lang="tr-T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tr-TR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(</m:t>
                    </m:r>
                    <m:r>
                      <a:rPr lang="tr-TR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𝛼</m:t>
                    </m:r>
                    <m:r>
                      <a:rPr lang="tr-TR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tr-TR" dirty="0">
                    <a:solidFill>
                      <a:schemeClr val="bg1"/>
                    </a:solidFill>
                  </a:rPr>
                  <a:t> is to use the fact that the composite matrix for any transformation is in the form:</a:t>
                </a:r>
              </a:p>
              <a:p>
                <a:pPr marL="327025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𝑅</m:t>
                      </m:r>
                      <m:r>
                        <a:rPr lang="tr-T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tr-TR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tr-TR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3</m:t>
                                    </m:r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tr-TR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464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990600"/>
                <a:ext cx="8458200" cy="5105400"/>
              </a:xfrm>
              <a:blipFill rotWithShape="1">
                <a:blip r:embed="rId2"/>
                <a:stretch>
                  <a:fillRect l="-576" t="-1553" b="-740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rafik 8">
            <a:extLst>
              <a:ext uri="{FF2B5EF4-FFF2-40B4-BE49-F238E27FC236}">
                <a16:creationId xmlns:a16="http://schemas.microsoft.com/office/drawing/2014/main" id="{682E2B02-765E-4BE0-9C2D-B1891ED2A8F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F07203BB-EAB5-49EE-9256-2025CC6343C4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8F38CC8-6D34-4BFD-8893-3D045D6AD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B8A9259-7EB4-4FD0-9544-DEA380784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77FD0-4D39-44B2-93B3-D35C7D885872}" type="slidenum">
              <a:rPr lang="tr-TR" smtClean="0"/>
              <a:pPr/>
              <a:t>44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2453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6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6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6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6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6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6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6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6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6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6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6467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850900"/>
          </a:xfrm>
        </p:spPr>
        <p:txBody>
          <a:bodyPr/>
          <a:lstStyle/>
          <a:p>
            <a:r>
              <a:rPr lang="en-US" b="1" dirty="0"/>
              <a:t>3D Rotation</a:t>
            </a:r>
            <a:r>
              <a:rPr lang="tr-TR" b="1" dirty="0"/>
              <a:t> (cont.)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6467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457200" y="990600"/>
                <a:ext cx="8458200" cy="5105400"/>
              </a:xfrm>
            </p:spPr>
            <p:txBody>
              <a:bodyPr/>
              <a:lstStyle/>
              <a:p>
                <a:pPr marL="533400" indent="-533400"/>
                <a:r>
                  <a:rPr lang="tr-TR" dirty="0">
                    <a:solidFill>
                      <a:schemeClr val="bg1"/>
                    </a:solidFill>
                  </a:rPr>
                  <a:t>Maybe somehow less intuitive method for obtaining the composite rotation matrix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tr-TR" b="0" i="1" smtClean="0">
                        <a:solidFill>
                          <a:schemeClr val="bg1"/>
                        </a:solidFill>
                        <a:latin typeface="Cambria Math"/>
                      </a:rPr>
                      <m:t> (</m:t>
                    </m:r>
                    <m:r>
                      <a:rPr lang="tr-TR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𝛽</m:t>
                    </m:r>
                    <m:r>
                      <a:rPr lang="tr-TR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)∙</m:t>
                    </m:r>
                    <m:sSub>
                      <m:sSubPr>
                        <m:ctrlPr>
                          <a:rPr lang="tr-T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𝑅</m:t>
                        </m:r>
                      </m:e>
                      <m:sub>
                        <m:r>
                          <a:rPr lang="tr-TR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tr-TR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(</m:t>
                    </m:r>
                    <m:r>
                      <a:rPr lang="tr-TR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𝛼</m:t>
                    </m:r>
                    <m:r>
                      <a:rPr lang="tr-TR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tr-TR" dirty="0">
                    <a:solidFill>
                      <a:schemeClr val="bg1"/>
                    </a:solidFill>
                  </a:rPr>
                  <a:t> is to use the fact that the composite matrix for any transformation is in the form:</a:t>
                </a:r>
              </a:p>
              <a:p>
                <a:pPr marL="327025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𝑅</m:t>
                      </m:r>
                      <m:r>
                        <a:rPr lang="tr-T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tr-TR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tr-TR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3</m:t>
                                    </m:r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tr-TR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>
                  <a:solidFill>
                    <a:schemeClr val="bg1"/>
                  </a:solidFill>
                </a:endParaRPr>
              </a:p>
              <a:p>
                <a:pPr marL="457200" indent="-457200"/>
                <a:r>
                  <a:rPr lang="tr-TR" dirty="0">
                    <a:solidFill>
                      <a:schemeClr val="bg1"/>
                    </a:solidFill>
                  </a:rPr>
                  <a:t>So what?</a:t>
                </a:r>
              </a:p>
              <a:p>
                <a:pPr marL="457200" indent="-457200"/>
                <a:r>
                  <a:rPr lang="tr-TR" dirty="0">
                    <a:solidFill>
                      <a:schemeClr val="bg1"/>
                    </a:solidFill>
                  </a:rPr>
                  <a:t>The upper-left submatrix is orthogonal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464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990600"/>
                <a:ext cx="8458200" cy="5105400"/>
              </a:xfrm>
              <a:blipFill rotWithShape="1">
                <a:blip r:embed="rId2"/>
                <a:stretch>
                  <a:fillRect l="-576" t="-1553" b="-107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rafik 8">
            <a:extLst>
              <a:ext uri="{FF2B5EF4-FFF2-40B4-BE49-F238E27FC236}">
                <a16:creationId xmlns:a16="http://schemas.microsoft.com/office/drawing/2014/main" id="{EC5B7EFC-FC80-4DBD-AB77-14DE30E5AFF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9961ACD6-EC94-4858-810A-49FEAFC3E87B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2A78C4D-F25E-4E62-8923-2E53F8A95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583FA71-D669-47B0-B82B-723B5DE80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77FD0-4D39-44B2-93B3-D35C7D885872}" type="slidenum">
              <a:rPr lang="tr-TR" smtClean="0"/>
              <a:pPr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6799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6467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850900"/>
          </a:xfrm>
        </p:spPr>
        <p:txBody>
          <a:bodyPr/>
          <a:lstStyle/>
          <a:p>
            <a:r>
              <a:rPr lang="en-US" b="1" dirty="0"/>
              <a:t>3D Rotation</a:t>
            </a:r>
            <a:r>
              <a:rPr lang="tr-TR" b="1" dirty="0"/>
              <a:t> (cont.)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6467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457200" y="990600"/>
                <a:ext cx="8458200" cy="5105400"/>
              </a:xfrm>
            </p:spPr>
            <p:txBody>
              <a:bodyPr/>
              <a:lstStyle/>
              <a:p>
                <a:pPr marL="533400" indent="-533400"/>
                <a:r>
                  <a:rPr lang="tr-TR" dirty="0">
                    <a:solidFill>
                      <a:schemeClr val="bg1"/>
                    </a:solidFill>
                  </a:rPr>
                  <a:t>It can be expressed (for </a:t>
                </a:r>
                <a:r>
                  <a:rPr lang="tr-TR" i="1" dirty="0">
                    <a:solidFill>
                      <a:schemeClr val="bg1"/>
                    </a:solidFill>
                  </a:rPr>
                  <a:t>x</a:t>
                </a:r>
                <a:r>
                  <a:rPr lang="tr-TR" dirty="0">
                    <a:solidFill>
                      <a:schemeClr val="bg1"/>
                    </a:solidFill>
                  </a:rPr>
                  <a:t>, </a:t>
                </a:r>
                <a:r>
                  <a:rPr lang="tr-TR" i="1" dirty="0">
                    <a:solidFill>
                      <a:schemeClr val="bg1"/>
                    </a:solidFill>
                  </a:rPr>
                  <a:t>y</a:t>
                </a:r>
                <a:r>
                  <a:rPr lang="tr-TR" dirty="0">
                    <a:solidFill>
                      <a:schemeClr val="bg1"/>
                    </a:solidFill>
                  </a:rPr>
                  <a:t>, </a:t>
                </a:r>
                <a:r>
                  <a:rPr lang="tr-TR" i="1" dirty="0">
                    <a:solidFill>
                      <a:schemeClr val="bg1"/>
                    </a:solidFill>
                  </a:rPr>
                  <a:t>z</a:t>
                </a:r>
                <a:r>
                  <a:rPr lang="tr-TR" dirty="0">
                    <a:solidFill>
                      <a:schemeClr val="bg1"/>
                    </a:solidFill>
                  </a:rPr>
                  <a:t> axis respectively) in form:  </a:t>
                </a:r>
              </a:p>
              <a:p>
                <a:pPr marL="327025" lvl="1" indent="0">
                  <a:buNone/>
                </a:pPr>
                <a14:m>
                  <m:oMath xmlns:m="http://schemas.openxmlformats.org/officeDocument/2006/math">
                    <m:r>
                      <a:rPr lang="tr-TR" b="0" i="1" smtClean="0">
                        <a:solidFill>
                          <a:schemeClr val="bg1"/>
                        </a:solidFill>
                        <a:latin typeface="Cambria Math"/>
                      </a:rPr>
                      <m:t>𝑅</m:t>
                    </m:r>
                    <m:r>
                      <a:rPr lang="tr-TR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∙</m:t>
                    </m:r>
                    <m:d>
                      <m:dPr>
                        <m:begChr m:val="["/>
                        <m:endChr m:val="]"/>
                        <m:ctrlPr>
                          <a:rPr lang="tr-T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tr-TR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tr-TR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tr-TR" b="0" i="1" smtClean="0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tr-TR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,</m:t>
                    </m:r>
                    <m:r>
                      <a:rPr lang="tr-TR" i="1">
                        <a:solidFill>
                          <a:schemeClr val="bg1"/>
                        </a:solidFill>
                        <a:latin typeface="Cambria Math"/>
                      </a:rPr>
                      <m:t>𝑅</m:t>
                    </m:r>
                    <m:r>
                      <a:rPr lang="tr-TR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∙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tr-TR" i="1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tr-TR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tr-TR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tr-TR" i="1">
                        <a:solidFill>
                          <a:schemeClr val="bg1"/>
                        </a:solidFill>
                        <a:latin typeface="Cambria Math"/>
                      </a:rPr>
                      <m:t>𝑅</m:t>
                    </m:r>
                    <m:r>
                      <a:rPr lang="tr-TR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∙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tr-TR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tr-TR" i="1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tr-T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tr-TR" dirty="0">
                  <a:solidFill>
                    <a:schemeClr val="bg1"/>
                  </a:solidFill>
                </a:endParaRPr>
              </a:p>
              <a:p>
                <a:pPr marL="457200" indent="-457200"/>
                <a:r>
                  <a:rPr lang="tr-TR" dirty="0">
                    <a:solidFill>
                      <a:schemeClr val="bg1"/>
                    </a:solidFill>
                  </a:rPr>
                  <a:t>Set up a local coordinate system with one of its axes aligned on the rotation axis and use unit vectors for three coordinate axes to construct columns of the rotation matrix. 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464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990600"/>
                <a:ext cx="8458200" cy="5105400"/>
              </a:xfrm>
              <a:blipFill rotWithShape="1">
                <a:blip r:embed="rId2"/>
                <a:stretch>
                  <a:fillRect l="-576" t="-155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rafik 8">
            <a:extLst>
              <a:ext uri="{FF2B5EF4-FFF2-40B4-BE49-F238E27FC236}">
                <a16:creationId xmlns:a16="http://schemas.microsoft.com/office/drawing/2014/main" id="{223A129E-D892-45A7-A75B-B9020BA1FE8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7633E973-2026-452B-92AB-A5FF29BD0DAC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036C0D9-F90C-4C12-876D-B639DE4F1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FFA8DD6-5283-40AF-9BA7-A8809E351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77FD0-4D39-44B2-93B3-D35C7D885872}" type="slidenum">
              <a:rPr lang="tr-TR" smtClean="0"/>
              <a:pPr/>
              <a:t>46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57518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Local coordinate system</a:t>
            </a:r>
          </a:p>
        </p:txBody>
      </p:sp>
      <p:pic>
        <p:nvPicPr>
          <p:cNvPr id="43011" name="AADGHLV0.jpg" descr="AADGHLV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1066800"/>
            <a:ext cx="5546725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1774825" y="6097474"/>
            <a:ext cx="554029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or a rotation axis defined by unit vector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</a:t>
            </a: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99D49190-F331-470E-801F-EBC80115BE0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DE18881F-7EDE-4FDB-AC6D-3808317D7993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5A06557-AE60-4C91-B42A-B44176E9E81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A172DA8-EEE0-474F-B109-B5DDB89DAD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E16019-109D-4631-9569-2231AAE0214A}" type="slidenum">
              <a:rPr lang="en-US" altLang="en-US" smtClean="0"/>
              <a:pPr>
                <a:defRPr/>
              </a:pPr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96830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850900"/>
          </a:xfrm>
        </p:spPr>
        <p:txBody>
          <a:bodyPr/>
          <a:lstStyle/>
          <a:p>
            <a:r>
              <a:rPr lang="tr-TR" b="1" dirty="0"/>
              <a:t>The Local Unit Vectors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6467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457200" y="990600"/>
                <a:ext cx="8458200" cy="51054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𝑢</m:t>
                          </m:r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′</m:t>
                          </m:r>
                        </m:e>
                        <m:sub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tr-T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tr-T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𝑢</m:t>
                      </m:r>
                    </m:oMath>
                  </m:oMathPara>
                </a14:m>
                <a:endParaRPr lang="tr-TR" b="0" dirty="0">
                  <a:solidFill>
                    <a:schemeClr val="bg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𝑢</m:t>
                          </m:r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′</m:t>
                          </m:r>
                        </m:e>
                        <m:sub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tr-TR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𝑢</m:t>
                          </m:r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tr-TR" b="0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x</m:t>
                          </m:r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  <m:sSub>
                            <m:sSubPr>
                              <m:ctrlP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tr-TR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𝑢</m:t>
                              </m:r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tr-TR" b="0" i="0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x</m:t>
                              </m:r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tr-TR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tr-TR" dirty="0">
                  <a:solidFill>
                    <a:schemeClr val="bg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𝑢</m:t>
                          </m:r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′</m:t>
                          </m:r>
                        </m:e>
                        <m:sub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tr-TR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𝑢</m:t>
                          </m:r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′</m:t>
                          </m:r>
                        </m:e>
                        <m:sub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m:rPr>
                          <m:nor/>
                        </m:rPr>
                        <a:rPr lang="tr-TR">
                          <a:solidFill>
                            <a:schemeClr val="bg1"/>
                          </a:solidFill>
                          <a:latin typeface="Cambria Math"/>
                        </a:rPr>
                        <m:t>x</m:t>
                      </m:r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tr-T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𝑢</m:t>
                          </m:r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′</m:t>
                          </m:r>
                        </m:e>
                        <m:sub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tr-TR" dirty="0">
                  <a:solidFill>
                    <a:schemeClr val="bg1"/>
                  </a:solidFill>
                </a:endParaRPr>
              </a:p>
              <a:p>
                <a:pPr marL="457200" indent="-457200"/>
                <a:r>
                  <a:rPr lang="tr-TR" dirty="0">
                    <a:solidFill>
                      <a:schemeClr val="bg1"/>
                    </a:solidFill>
                  </a:rPr>
                  <a:t>or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𝑢</m:t>
                          </m:r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′</m:t>
                          </m:r>
                        </m:e>
                        <m:sub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tr-TR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𝑢</m:t>
                              </m:r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𝑢</m:t>
                              </m:r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𝑢</m:t>
                              </m:r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tr-TR" dirty="0">
                  <a:solidFill>
                    <a:schemeClr val="bg1"/>
                  </a:solidFill>
                </a:endParaRPr>
              </a:p>
              <a:p>
                <a:pPr marL="0" indent="0">
                  <a:buNone/>
                </a:pPr>
                <a:endParaRPr lang="tr-TR" i="1" dirty="0">
                  <a:solidFill>
                    <a:schemeClr val="bg1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𝑢</m:t>
                          </m:r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′</m:t>
                          </m:r>
                        </m:e>
                        <m:sub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tr-T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𝑢</m:t>
                              </m:r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𝑦</m:t>
                              </m:r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𝑢</m:t>
                              </m:r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𝑦</m:t>
                              </m:r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𝑢</m:t>
                              </m:r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𝑦</m:t>
                              </m:r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tr-TR" dirty="0">
                  <a:solidFill>
                    <a:schemeClr val="bg1"/>
                  </a:solidFill>
                </a:endParaRPr>
              </a:p>
              <a:p>
                <a:pPr marL="0" indent="0">
                  <a:buNone/>
                </a:pPr>
                <a:endParaRPr lang="tr-TR" i="1" dirty="0">
                  <a:solidFill>
                    <a:schemeClr val="bg1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𝑢</m:t>
                          </m:r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′</m:t>
                          </m:r>
                        </m:e>
                        <m:sub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tr-T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𝑢</m:t>
                              </m:r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𝑧</m:t>
                              </m:r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𝑢</m:t>
                              </m:r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𝑧</m:t>
                              </m:r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𝑢</m:t>
                              </m:r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tr-TR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𝑧</m:t>
                              </m:r>
                              <m: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464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990600"/>
                <a:ext cx="8458200" cy="5105400"/>
              </a:xfrm>
              <a:blipFill rotWithShape="1">
                <a:blip r:embed="rId2"/>
                <a:stretch>
                  <a:fillRect l="-57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rafik 8">
            <a:extLst>
              <a:ext uri="{FF2B5EF4-FFF2-40B4-BE49-F238E27FC236}">
                <a16:creationId xmlns:a16="http://schemas.microsoft.com/office/drawing/2014/main" id="{B8C06D3D-337D-4F3F-9ABA-2B81AD11655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6C81F870-9C38-4198-9C9B-7502E4D4143F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928AF37-538B-425C-9D16-70588F1C6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25C7A90-0530-4191-95B9-DD1F31CF4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77FD0-4D39-44B2-93B3-D35C7D885872}" type="slidenum">
              <a:rPr lang="tr-TR" smtClean="0"/>
              <a:pPr/>
              <a:t>48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57044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850900"/>
          </a:xfrm>
        </p:spPr>
        <p:txBody>
          <a:bodyPr/>
          <a:lstStyle/>
          <a:p>
            <a:r>
              <a:rPr lang="tr-TR" b="1" dirty="0"/>
              <a:t>Finally: The Rotation Matrix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6467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457200" y="990600"/>
                <a:ext cx="8458200" cy="5410200"/>
              </a:xfrm>
            </p:spPr>
            <p:txBody>
              <a:bodyPr/>
              <a:lstStyle/>
              <a:p>
                <a:pPr marL="0" lvl="1" indent="0">
                  <a:buSzPct val="65000"/>
                  <a:buNone/>
                </a:pPr>
                <a:endParaRPr lang="tr-TR" i="1" dirty="0">
                  <a:solidFill>
                    <a:schemeClr val="bg1"/>
                  </a:solidFill>
                  <a:latin typeface="Cambria Math"/>
                </a:endParaRPr>
              </a:p>
              <a:p>
                <a:pPr marL="0" lvl="1" indent="0">
                  <a:buSzPct val="65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𝑅</m:t>
                      </m:r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tr-T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𝑢</m:t>
                                    </m:r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𝑢</m:t>
                                    </m:r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𝑢</m:t>
                                    </m:r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tr-TR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𝑢</m:t>
                                    </m:r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𝑢</m:t>
                                    </m:r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𝑢</m:t>
                                    </m:r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tr-TR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𝑢</m:t>
                                    </m:r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𝑧</m:t>
                                    </m:r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𝑢</m:t>
                                    </m:r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𝑧</m:t>
                                    </m:r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𝑢</m:t>
                                    </m:r>
                                    <m:r>
                                      <a:rPr lang="tr-TR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𝑧</m:t>
                                    </m:r>
                                    <m:r>
                                      <a:rPr lang="tr-TR" b="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tr-TR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tr-TR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dirty="0">
                  <a:solidFill>
                    <a:schemeClr val="bg1"/>
                  </a:solidFill>
                </a:endParaRPr>
              </a:p>
              <a:p>
                <a:pPr marL="130175" indent="-457200"/>
                <a:endParaRPr lang="tr-TR" dirty="0">
                  <a:solidFill>
                    <a:schemeClr val="bg1"/>
                  </a:solidFill>
                </a:endParaRPr>
              </a:p>
              <a:p>
                <a:pPr marL="130175" indent="-457200"/>
                <a:r>
                  <a:rPr lang="tr-TR" dirty="0">
                    <a:solidFill>
                      <a:schemeClr val="bg1"/>
                    </a:solidFill>
                  </a:rPr>
                  <a:t>But what does this matrix?</a:t>
                </a:r>
              </a:p>
              <a:p>
                <a:pPr marL="130175" indent="-457200"/>
                <a:r>
                  <a:rPr lang="tr-TR" dirty="0">
                    <a:solidFill>
                      <a:schemeClr val="bg1"/>
                    </a:solidFill>
                  </a:rPr>
                  <a:t>Transforms unit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𝑢</m:t>
                        </m:r>
                        <m:r>
                          <a:rPr lang="tr-TR" i="1">
                            <a:solidFill>
                              <a:schemeClr val="bg1"/>
                            </a:solidFill>
                            <a:latin typeface="Cambria Math"/>
                          </a:rPr>
                          <m:t>′</m:t>
                        </m:r>
                      </m:e>
                      <m:sub>
                        <m:r>
                          <a:rPr lang="tr-TR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tr-TR" dirty="0">
                    <a:solidFill>
                      <a:schemeClr val="bg1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𝑢</m:t>
                        </m:r>
                        <m:r>
                          <a:rPr lang="tr-TR" i="1">
                            <a:solidFill>
                              <a:schemeClr val="bg1"/>
                            </a:solidFill>
                            <a:latin typeface="Cambria Math"/>
                          </a:rPr>
                          <m:t>′</m:t>
                        </m:r>
                      </m:e>
                      <m:sub>
                        <m:r>
                          <a:rPr lang="tr-T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tr-TR" dirty="0">
                    <a:solidFill>
                      <a:schemeClr val="bg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𝑢</m:t>
                        </m:r>
                        <m:r>
                          <a:rPr lang="tr-TR" i="1">
                            <a:solidFill>
                              <a:schemeClr val="bg1"/>
                            </a:solidFill>
                            <a:latin typeface="Cambria Math"/>
                          </a:rPr>
                          <m:t>′</m:t>
                        </m:r>
                      </m:e>
                      <m:sub>
                        <m:r>
                          <a:rPr lang="tr-T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tr-TR" dirty="0">
                    <a:solidFill>
                      <a:schemeClr val="bg1"/>
                    </a:solidFill>
                  </a:rPr>
                  <a:t> onto </a:t>
                </a:r>
                <a:r>
                  <a:rPr lang="tr-TR" i="1" dirty="0">
                    <a:solidFill>
                      <a:schemeClr val="bg1"/>
                    </a:solidFill>
                  </a:rPr>
                  <a:t>x</a:t>
                </a:r>
                <a:r>
                  <a:rPr lang="tr-TR" dirty="0">
                    <a:solidFill>
                      <a:schemeClr val="bg1"/>
                    </a:solidFill>
                  </a:rPr>
                  <a:t>, </a:t>
                </a:r>
                <a:r>
                  <a:rPr lang="tr-TR" i="1" dirty="0">
                    <a:solidFill>
                      <a:schemeClr val="bg1"/>
                    </a:solidFill>
                  </a:rPr>
                  <a:t>y</a:t>
                </a:r>
                <a:r>
                  <a:rPr lang="tr-TR" dirty="0">
                    <a:solidFill>
                      <a:schemeClr val="bg1"/>
                    </a:solidFill>
                  </a:rPr>
                  <a:t>, z axis.</a:t>
                </a:r>
              </a:p>
              <a:p>
                <a:pPr marL="130175" indent="-457200"/>
                <a:r>
                  <a:rPr lang="tr-TR" dirty="0">
                    <a:solidFill>
                      <a:schemeClr val="bg1"/>
                    </a:solidFill>
                  </a:rPr>
                  <a:t>So what?</a:t>
                </a:r>
              </a:p>
              <a:p>
                <a:pPr marL="130175" indent="-457200"/>
                <a:r>
                  <a:rPr lang="tr-TR" dirty="0">
                    <a:solidFill>
                      <a:schemeClr val="bg1"/>
                    </a:solidFill>
                  </a:rPr>
                  <a:t>This aligns rotation axis with z axis 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𝑢</m:t>
                        </m:r>
                        <m:r>
                          <a:rPr lang="tr-TR" i="1">
                            <a:solidFill>
                              <a:schemeClr val="bg1"/>
                            </a:solidFill>
                            <a:latin typeface="Cambria Math"/>
                          </a:rPr>
                          <m:t>′</m:t>
                        </m:r>
                      </m:e>
                      <m:sub>
                        <m:r>
                          <a:rPr lang="tr-T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tr-TR" b="0" i="1" smtClean="0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r>
                      <a:rPr lang="tr-TR" b="0" i="1" smtClean="0">
                        <a:solidFill>
                          <a:schemeClr val="bg1"/>
                        </a:solidFill>
                        <a:latin typeface="Cambria Math"/>
                      </a:rPr>
                      <m:t>𝑢</m:t>
                    </m:r>
                  </m:oMath>
                </a14:m>
                <a:r>
                  <a:rPr lang="tr-TR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464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990600"/>
                <a:ext cx="8458200" cy="5410200"/>
              </a:xfrm>
              <a:blipFill rotWithShape="1">
                <a:blip r:embed="rId2"/>
                <a:stretch>
                  <a:fillRect l="-576" b="-597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rafik 8">
            <a:extLst>
              <a:ext uri="{FF2B5EF4-FFF2-40B4-BE49-F238E27FC236}">
                <a16:creationId xmlns:a16="http://schemas.microsoft.com/office/drawing/2014/main" id="{28C61F32-64E0-4AF9-ADDD-AC1535FC985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A642818F-DC22-4C85-8589-FA6CE5DA5B0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7B8ED96-90B2-41AF-BE32-CE27EE171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1706790-2C0E-4620-9A0A-F0CCABF6B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77FD0-4D39-44B2-93B3-D35C7D885872}" type="slidenum">
              <a:rPr lang="tr-TR" smtClean="0"/>
              <a:pPr/>
              <a:t>49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14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6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6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6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6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6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6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6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6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6467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3D Rotation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454663" name="Rectangle 7"/>
          <p:cNvSpPr>
            <a:spLocks noChangeArrowheads="1"/>
          </p:cNvSpPr>
          <p:nvPr/>
        </p:nvSpPr>
        <p:spPr bwMode="auto">
          <a:xfrm>
            <a:off x="457200" y="1600200"/>
            <a:ext cx="7931150" cy="506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33400" marR="0" lvl="0" indent="-5334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Quaternion method</a:t>
            </a: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</a:p>
          <a:p>
            <a:pPr marL="990600" marR="0" lvl="1" indent="-5334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Quaternions are extensions of 2D complex numbers</a:t>
            </a:r>
          </a:p>
          <a:p>
            <a:pPr marL="990600" marR="0" lvl="1" indent="-5334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Method extensively used in computer games and high level CG applications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533400" marR="0" lvl="0" indent="-5334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  <a:buSzPct val="120000"/>
              <a:buFontTx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CCC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533400" marR="0" lvl="0" indent="-5334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  <a:buSzPct val="120000"/>
              <a:buFontTx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CCC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F5EB6302-83A4-4246-8113-B58E8C5664C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C3FAD3EC-0FD3-4777-9EA4-B1926833589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86A8CF0-165A-48FE-993C-8817C63584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76A46F4-94A9-416A-A97D-9A51D0B12A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E16019-109D-4631-9569-2231AAE0214A}" type="slidenum">
              <a:rPr lang="en-US" altLang="en-US" smtClean="0"/>
              <a:pPr>
                <a:defRPr/>
              </a:pPr>
              <a:t>50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38708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Quaternions?</a:t>
            </a:r>
            <a:endParaRPr lang="en-US" b="1" dirty="0"/>
          </a:p>
        </p:txBody>
      </p:sp>
      <p:graphicFrame>
        <p:nvGraphicFramePr>
          <p:cNvPr id="454660" name="Object 4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318293" y="1600200"/>
          <a:ext cx="8208963" cy="1220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4" name="Formel" r:id="rId3" imgW="4952880" imgH="736560" progId="Equation.3">
                  <p:embed/>
                </p:oleObj>
              </mc:Choice>
              <mc:Fallback>
                <p:oleObj name="Formel" r:id="rId3" imgW="4952880" imgH="736560" progId="Equation.3">
                  <p:embed/>
                  <p:pic>
                    <p:nvPicPr>
                      <p:cNvPr id="4546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293" y="1600200"/>
                        <a:ext cx="8208963" cy="1220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4663" name="Rectangle 7"/>
          <p:cNvSpPr>
            <a:spLocks noChangeArrowheads="1"/>
          </p:cNvSpPr>
          <p:nvPr/>
        </p:nvSpPr>
        <p:spPr bwMode="auto">
          <a:xfrm>
            <a:off x="457200" y="1600200"/>
            <a:ext cx="7931150" cy="506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33400" marR="0" lvl="0" indent="-5334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  <a:buSzPct val="120000"/>
              <a:buFontTx/>
              <a:buChar char="•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rgbClr val="CCCC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533400" marR="0" lvl="0" indent="-5334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  <a:buSzPct val="120000"/>
              <a:buFontTx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CCC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533400" marR="0" lvl="0" indent="-5334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  <a:buSzPct val="120000"/>
              <a:buFontTx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CCC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  <a:p>
            <a:pPr marL="533400" marR="0" lvl="0" indent="-5334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  <a:buSzPct val="120000"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where</a:t>
            </a:r>
          </a:p>
        </p:txBody>
      </p:sp>
      <p:graphicFrame>
        <p:nvGraphicFramePr>
          <p:cNvPr id="454666" name="Object 10"/>
          <p:cNvGraphicFramePr>
            <a:graphicFrameLocks noChangeAspect="1"/>
          </p:cNvGraphicFramePr>
          <p:nvPr>
            <p:extLst/>
          </p:nvPr>
        </p:nvGraphicFramePr>
        <p:xfrm>
          <a:off x="323850" y="3716338"/>
          <a:ext cx="4062413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5" name="Formel" r:id="rId5" imgW="2450880" imgH="469800" progId="Equation.3">
                  <p:embed/>
                </p:oleObj>
              </mc:Choice>
              <mc:Fallback>
                <p:oleObj name="Formel" r:id="rId5" imgW="2450880" imgH="469800" progId="Equation.3">
                  <p:embed/>
                  <p:pic>
                    <p:nvPicPr>
                      <p:cNvPr id="45466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716338"/>
                        <a:ext cx="4062413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4669" name="Object 13"/>
          <p:cNvGraphicFramePr>
            <a:graphicFrameLocks noChangeAspect="1"/>
          </p:cNvGraphicFramePr>
          <p:nvPr>
            <p:extLst/>
          </p:nvPr>
        </p:nvGraphicFramePr>
        <p:xfrm>
          <a:off x="384175" y="4581525"/>
          <a:ext cx="4084638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6" name="Formel" r:id="rId7" imgW="2463480" imgH="469800" progId="Equation.3">
                  <p:embed/>
                </p:oleObj>
              </mc:Choice>
              <mc:Fallback>
                <p:oleObj name="Formel" r:id="rId7" imgW="2463480" imgH="469800" progId="Equation.3">
                  <p:embed/>
                  <p:pic>
                    <p:nvPicPr>
                      <p:cNvPr id="45466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175" y="4581525"/>
                        <a:ext cx="4084638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4672" name="Object 16"/>
          <p:cNvGraphicFramePr>
            <a:graphicFrameLocks noChangeAspect="1"/>
          </p:cNvGraphicFramePr>
          <p:nvPr>
            <p:extLst/>
          </p:nvPr>
        </p:nvGraphicFramePr>
        <p:xfrm>
          <a:off x="477838" y="5516563"/>
          <a:ext cx="4064000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7" name="Formel" r:id="rId9" imgW="2450880" imgH="469800" progId="Equation.3">
                  <p:embed/>
                </p:oleObj>
              </mc:Choice>
              <mc:Fallback>
                <p:oleObj name="Formel" r:id="rId9" imgW="2450880" imgH="469800" progId="Equation.3">
                  <p:embed/>
                  <p:pic>
                    <p:nvPicPr>
                      <p:cNvPr id="454672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838" y="5516563"/>
                        <a:ext cx="4064000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Grafik 8">
            <a:extLst>
              <a:ext uri="{FF2B5EF4-FFF2-40B4-BE49-F238E27FC236}">
                <a16:creationId xmlns:a16="http://schemas.microsoft.com/office/drawing/2014/main" id="{64E78C01-583E-42E8-87E8-966A7BC8FFB6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ADC2229E-05C6-4E57-A34E-300C025EFBE0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93AC138-664D-4BDB-90F3-220EC03D7E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5E76864-E590-484C-80DC-6007589014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E16019-109D-4631-9569-2231AAE0214A}" type="slidenum">
              <a:rPr lang="en-US" altLang="en-US" smtClean="0"/>
              <a:pPr>
                <a:defRPr/>
              </a:pPr>
              <a:t>51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48240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Quaternions?</a:t>
            </a:r>
            <a:endParaRPr lang="en-US" b="1" dirty="0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4530725"/>
          </a:xfrm>
        </p:spPr>
        <p:txBody>
          <a:bodyPr/>
          <a:lstStyle/>
          <a:p>
            <a:r>
              <a:rPr lang="tr-TR" dirty="0">
                <a:solidFill>
                  <a:schemeClr val="bg1"/>
                </a:solidFill>
              </a:rPr>
              <a:t>How does it work?</a:t>
            </a:r>
          </a:p>
          <a:p>
            <a:endParaRPr lang="tr-TR" dirty="0">
              <a:solidFill>
                <a:schemeClr val="bg1"/>
              </a:solidFill>
            </a:endParaRPr>
          </a:p>
          <a:p>
            <a:r>
              <a:rPr lang="tr-TR" dirty="0">
                <a:solidFill>
                  <a:schemeClr val="bg1"/>
                </a:solidFill>
              </a:rPr>
              <a:t>Coming soon (when you apply for an M.Sc.) </a:t>
            </a:r>
            <a:r>
              <a:rPr lang="tr-TR" dirty="0">
                <a:solidFill>
                  <a:schemeClr val="bg1"/>
                </a:solidFill>
                <a:sym typeface="Wingdings" pitchFamily="2" charset="2"/>
              </a:rPr>
              <a:t> 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A614FE74-855C-49D8-AF7A-F2681CA3B92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5F4E3C56-A04C-421B-9731-9E842579E98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350B614-225B-4F1D-B449-6E853322BC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38A23E5-E836-4F98-8F71-0E52D0CA26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E16019-109D-4631-9569-2231AAE0214A}" type="slidenum">
              <a:rPr lang="en-US" altLang="en-US" smtClean="0"/>
              <a:pPr>
                <a:defRPr/>
              </a:pPr>
              <a:t>52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934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3D Scaling</a:t>
            </a:r>
          </a:p>
        </p:txBody>
      </p:sp>
      <p:sp>
        <p:nvSpPr>
          <p:cNvPr id="4433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7931150" cy="4648200"/>
          </a:xfrm>
        </p:spPr>
        <p:txBody>
          <a:bodyPr/>
          <a:lstStyle/>
          <a:p>
            <a:r>
              <a:rPr lang="tr-TR" sz="2800" dirty="0">
                <a:solidFill>
                  <a:schemeClr val="bg1"/>
                </a:solidFill>
              </a:rPr>
              <a:t>Extending 2D scaling with </a:t>
            </a:r>
            <a:r>
              <a:rPr lang="tr-TR" sz="2800" i="1" dirty="0">
                <a:solidFill>
                  <a:schemeClr val="bg1"/>
                </a:solidFill>
              </a:rPr>
              <a:t>z</a:t>
            </a:r>
            <a:r>
              <a:rPr lang="tr-TR" sz="2800" dirty="0">
                <a:solidFill>
                  <a:schemeClr val="bg1"/>
                </a:solidFill>
              </a:rPr>
              <a:t>-coordinate</a:t>
            </a:r>
          </a:p>
          <a:p>
            <a:r>
              <a:rPr lang="en-US" sz="2800" dirty="0">
                <a:solidFill>
                  <a:schemeClr val="bg1"/>
                </a:solidFill>
              </a:rPr>
              <a:t>Scaling relative to the coordinate origin</a:t>
            </a:r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r>
              <a:rPr lang="en-US" sz="2800" dirty="0">
                <a:solidFill>
                  <a:schemeClr val="bg1"/>
                </a:solidFill>
              </a:rPr>
              <a:t>or, </a:t>
            </a:r>
            <a:r>
              <a:rPr lang="en-US" sz="2800" b="1" i="1" dirty="0">
                <a:solidFill>
                  <a:schemeClr val="bg1"/>
                </a:solidFill>
              </a:rPr>
              <a:t>P’</a:t>
            </a:r>
            <a:r>
              <a:rPr lang="en-US" sz="2800" i="1" dirty="0">
                <a:solidFill>
                  <a:schemeClr val="bg1"/>
                </a:solidFill>
              </a:rPr>
              <a:t> = </a:t>
            </a:r>
            <a:r>
              <a:rPr lang="en-US" sz="2800" b="1" i="1" dirty="0">
                <a:solidFill>
                  <a:schemeClr val="bg1"/>
                </a:solidFill>
              </a:rPr>
              <a:t>S</a:t>
            </a:r>
            <a:r>
              <a:rPr lang="en-US" sz="2800" i="1" dirty="0">
                <a:solidFill>
                  <a:schemeClr val="bg1"/>
                </a:solidFill>
              </a:rPr>
              <a:t>·</a:t>
            </a:r>
            <a:r>
              <a:rPr lang="en-US" sz="2800" b="1" i="1" dirty="0">
                <a:solidFill>
                  <a:schemeClr val="bg1"/>
                </a:solidFill>
              </a:rPr>
              <a:t>P</a:t>
            </a:r>
          </a:p>
        </p:txBody>
      </p:sp>
      <p:graphicFrame>
        <p:nvGraphicFramePr>
          <p:cNvPr id="443396" name="Object 4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611188" y="2586037"/>
          <a:ext cx="4418012" cy="2094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5" name="Formel" r:id="rId3" imgW="1752480" imgH="914400" progId="Equation.3">
                  <p:embed/>
                </p:oleObj>
              </mc:Choice>
              <mc:Fallback>
                <p:oleObj name="Formel" r:id="rId3" imgW="1752480" imgH="914400" progId="Equation.3">
                  <p:embed/>
                  <p:pic>
                    <p:nvPicPr>
                      <p:cNvPr id="44339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586037"/>
                        <a:ext cx="4418012" cy="20945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8">
            <a:extLst>
              <a:ext uri="{FF2B5EF4-FFF2-40B4-BE49-F238E27FC236}">
                <a16:creationId xmlns:a16="http://schemas.microsoft.com/office/drawing/2014/main" id="{4884A969-AD72-4659-AD48-DF6DA9756428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F8864FF2-1DC0-4E26-A961-662E2270261B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0DDB180-3D4E-4272-8B53-7341870E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78804AF-A509-4406-B53B-009977DEF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77FD0-4D39-44B2-93B3-D35C7D885872}" type="slidenum">
              <a:rPr lang="tr-TR" smtClean="0"/>
              <a:pPr/>
              <a:t>53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66352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/>
              <a:t>3D Scaling </a:t>
            </a:r>
            <a:r>
              <a:rPr lang="tr-TR" b="1" dirty="0"/>
              <a:t>(cont.)</a:t>
            </a:r>
            <a:endParaRPr lang="en-US" b="1" dirty="0"/>
          </a:p>
        </p:txBody>
      </p:sp>
      <p:pic>
        <p:nvPicPr>
          <p:cNvPr id="47107" name="AADGHLX0.jpg" descr="AADGHLX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5" y="986898"/>
            <a:ext cx="6219825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381000" y="5908687"/>
            <a:ext cx="861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Doubling the size of an object with transformation 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on previous Slide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also moves the object farther from the origin.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FBE36BCD-DA1B-489E-AC2C-A3E43FD89D2A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1DD703D2-2713-488D-836D-5BB2024DB619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4B73990-0B54-4AB9-8804-A762EE70F6F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85D0514-1DFB-4771-8C24-A759F3FC63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E16019-109D-4631-9569-2231AAE0214A}" type="slidenum">
              <a:rPr lang="en-US" altLang="en-US" smtClean="0"/>
              <a:pPr>
                <a:defRPr/>
              </a:pPr>
              <a:t>54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37059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3D Scaling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525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931150" cy="5068888"/>
          </a:xfrm>
        </p:spPr>
        <p:txBody>
          <a:bodyPr/>
          <a:lstStyle/>
          <a:p>
            <a:pPr marL="533400" indent="-533400"/>
            <a:r>
              <a:rPr lang="en-US" sz="2800" dirty="0">
                <a:solidFill>
                  <a:schemeClr val="bg1"/>
                </a:solidFill>
              </a:rPr>
              <a:t>General </a:t>
            </a:r>
            <a:r>
              <a:rPr lang="tr-TR" sz="2800" dirty="0">
                <a:solidFill>
                  <a:schemeClr val="bg1"/>
                </a:solidFill>
              </a:rPr>
              <a:t>3D</a:t>
            </a:r>
            <a:r>
              <a:rPr lang="en-US" sz="2800" dirty="0">
                <a:solidFill>
                  <a:schemeClr val="bg1"/>
                </a:solidFill>
              </a:rPr>
              <a:t> Scaling (with respect to any fixed point)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Translate the object to the origin</a:t>
            </a:r>
            <a:endParaRPr lang="tr-TR" sz="2400" dirty="0">
              <a:solidFill>
                <a:schemeClr val="bg1"/>
              </a:solidFill>
            </a:endParaRPr>
          </a:p>
          <a:p>
            <a:pPr marL="914400" lvl="1" indent="-457200">
              <a:buFont typeface="Wingdings" pitchFamily="2" charset="2"/>
              <a:buAutoNum type="arabicPeriod"/>
            </a:pPr>
            <a:endParaRPr lang="en-US" sz="2400" dirty="0">
              <a:solidFill>
                <a:schemeClr val="bg1"/>
              </a:solidFill>
            </a:endParaRP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Apply scaling transformation </a:t>
            </a:r>
          </a:p>
          <a:p>
            <a:pPr marL="914400" lvl="1" indent="-457200">
              <a:buFont typeface="Wingdings" pitchFamily="2" charset="2"/>
              <a:buAutoNum type="arabicPeriod"/>
            </a:pPr>
            <a:endParaRPr lang="tr-TR" sz="2400" dirty="0">
              <a:solidFill>
                <a:schemeClr val="bg1"/>
              </a:solidFill>
            </a:endParaRP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Translate the fixed point back to its original position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6E173F5F-2BF8-437E-B1CA-C9829702C5E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935122F4-CD39-4D2E-818A-958B4C49A42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AE59B13-3746-4C77-8612-97456576A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1B5CD35-E6E7-4373-85B2-7C6A1608C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77FD0-4D39-44B2-93B3-D35C7D885872}" type="slidenum">
              <a:rPr lang="tr-TR" smtClean="0"/>
              <a:pPr/>
              <a:t>55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899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3D Scaling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931150" cy="41148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Scaling with respect to a fixed point (</a:t>
            </a:r>
            <a:r>
              <a:rPr lang="en-US" sz="2800" dirty="0" err="1">
                <a:solidFill>
                  <a:schemeClr val="bg1"/>
                </a:solidFill>
              </a:rPr>
              <a:t>x</a:t>
            </a:r>
            <a:r>
              <a:rPr lang="en-US" sz="2800" baseline="-25000" dirty="0" err="1">
                <a:solidFill>
                  <a:schemeClr val="bg1"/>
                </a:solidFill>
              </a:rPr>
              <a:t>f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y</a:t>
            </a:r>
            <a:r>
              <a:rPr lang="en-US" sz="2800" baseline="-25000" dirty="0" err="1">
                <a:solidFill>
                  <a:schemeClr val="bg1"/>
                </a:solidFill>
              </a:rPr>
              <a:t>f</a:t>
            </a:r>
            <a:r>
              <a:rPr lang="en-US" sz="2800" baseline="-25000" dirty="0">
                <a:solidFill>
                  <a:schemeClr val="bg1"/>
                </a:solidFill>
              </a:rPr>
              <a:t> , </a:t>
            </a:r>
            <a:r>
              <a:rPr lang="en-US" sz="2800" dirty="0" err="1">
                <a:solidFill>
                  <a:schemeClr val="bg1"/>
                </a:solidFill>
              </a:rPr>
              <a:t>z</a:t>
            </a:r>
            <a:r>
              <a:rPr lang="en-US" sz="2800" baseline="-25000" dirty="0" err="1">
                <a:solidFill>
                  <a:schemeClr val="bg1"/>
                </a:solidFill>
              </a:rPr>
              <a:t>f</a:t>
            </a:r>
            <a:r>
              <a:rPr lang="en-US" sz="2800" dirty="0">
                <a:solidFill>
                  <a:schemeClr val="bg1"/>
                </a:solidFill>
              </a:rPr>
              <a:t>)</a:t>
            </a:r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</p:txBody>
      </p:sp>
      <p:graphicFrame>
        <p:nvGraphicFramePr>
          <p:cNvPr id="459780" name="Object 4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611188" y="2784475"/>
          <a:ext cx="6170612" cy="2266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299" name="Formel" r:id="rId3" imgW="2260440" imgH="914400" progId="Equation.3">
                  <p:embed/>
                </p:oleObj>
              </mc:Choice>
              <mc:Fallback>
                <p:oleObj name="Formel" r:id="rId3" imgW="2260440" imgH="914400" progId="Equation.3">
                  <p:embed/>
                  <p:pic>
                    <p:nvPicPr>
                      <p:cNvPr id="45978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784475"/>
                        <a:ext cx="6170612" cy="22661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8">
            <a:extLst>
              <a:ext uri="{FF2B5EF4-FFF2-40B4-BE49-F238E27FC236}">
                <a16:creationId xmlns:a16="http://schemas.microsoft.com/office/drawing/2014/main" id="{CB19AF62-B3BF-491C-8D2B-C6871658C7A9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531E5154-4635-44D5-9A48-04F83E3B2302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AAB0CCE-8C62-444C-B91F-A08218823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9E8A898-144F-408D-81A9-1EA07A440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77FD0-4D39-44B2-93B3-D35C7D885872}" type="slidenum">
              <a:rPr lang="tr-TR" smtClean="0"/>
              <a:pPr/>
              <a:t>56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72664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338" name="Group 14"/>
          <p:cNvGrpSpPr>
            <a:grpSpLocks/>
          </p:cNvGrpSpPr>
          <p:nvPr/>
        </p:nvGrpSpPr>
        <p:grpSpPr bwMode="auto">
          <a:xfrm>
            <a:off x="1071563" y="2579688"/>
            <a:ext cx="2047875" cy="2268537"/>
            <a:chOff x="1363634" y="2579705"/>
            <a:chExt cx="3095625" cy="2793814"/>
          </a:xfrm>
        </p:grpSpPr>
        <p:sp>
          <p:nvSpPr>
            <p:cNvPr id="526339" name="Line 22"/>
            <p:cNvSpPr>
              <a:spLocks noChangeShapeType="1"/>
            </p:cNvSpPr>
            <p:nvPr/>
          </p:nvSpPr>
          <p:spPr bwMode="auto">
            <a:xfrm flipV="1">
              <a:off x="1795434" y="2579705"/>
              <a:ext cx="0" cy="23050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cxnSp>
          <p:nvCxnSpPr>
            <p:cNvPr id="526340" name="AutoShape 24"/>
            <p:cNvCxnSpPr>
              <a:cxnSpLocks noChangeShapeType="1"/>
            </p:cNvCxnSpPr>
            <p:nvPr/>
          </p:nvCxnSpPr>
          <p:spPr bwMode="auto">
            <a:xfrm>
              <a:off x="3963959" y="3981468"/>
              <a:ext cx="0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6341" name="AutoShape 25"/>
            <p:cNvSpPr>
              <a:spLocks noChangeArrowheads="1"/>
            </p:cNvSpPr>
            <p:nvPr/>
          </p:nvSpPr>
          <p:spPr bwMode="auto">
            <a:xfrm>
              <a:off x="2163734" y="4092593"/>
              <a:ext cx="73025" cy="71437"/>
            </a:xfrm>
            <a:prstGeom prst="flowChartConnector">
              <a:avLst/>
            </a:prstGeom>
            <a:solidFill>
              <a:schemeClr val="accent1"/>
            </a:solidFill>
            <a:ln w="38100">
              <a:solidFill>
                <a:srgbClr val="99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endParaRPr kumimoji="0" lang="tr-TR" sz="24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526342" name="Text Box 26"/>
            <p:cNvSpPr txBox="1">
              <a:spLocks noChangeArrowheads="1"/>
            </p:cNvSpPr>
            <p:nvPr/>
          </p:nvSpPr>
          <p:spPr bwMode="auto">
            <a:xfrm>
              <a:off x="1579952" y="3537581"/>
              <a:ext cx="1943100" cy="454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tr-TR" sz="1800" b="0" i="1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P=(x,y,z)</a:t>
              </a:r>
              <a:endPara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26343" name="Text Box 27"/>
            <p:cNvSpPr txBox="1">
              <a:spLocks noChangeArrowheads="1"/>
            </p:cNvSpPr>
            <p:nvPr/>
          </p:nvSpPr>
          <p:spPr bwMode="auto">
            <a:xfrm>
              <a:off x="3748945" y="4884748"/>
              <a:ext cx="431948" cy="488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tr-TR" sz="2000" b="0" i="1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x</a:t>
              </a:r>
              <a:endPara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26344" name="Text Box 30"/>
            <p:cNvSpPr txBox="1">
              <a:spLocks noChangeArrowheads="1"/>
            </p:cNvSpPr>
            <p:nvPr/>
          </p:nvSpPr>
          <p:spPr bwMode="auto">
            <a:xfrm>
              <a:off x="1363634" y="2579705"/>
              <a:ext cx="503939" cy="488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tr-TR" sz="2000" b="0" i="1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y</a:t>
              </a:r>
              <a:endPara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26345" name="Text Box 31"/>
            <p:cNvSpPr txBox="1">
              <a:spLocks noChangeArrowheads="1"/>
            </p:cNvSpPr>
            <p:nvPr/>
          </p:nvSpPr>
          <p:spPr bwMode="auto">
            <a:xfrm>
              <a:off x="3199412" y="3361738"/>
              <a:ext cx="503939" cy="488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tr-TR" sz="2000" b="1" i="1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z</a:t>
              </a:r>
              <a:endPara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26346" name="Line 41"/>
            <p:cNvSpPr>
              <a:spLocks noChangeShapeType="1"/>
            </p:cNvSpPr>
            <p:nvPr/>
          </p:nvSpPr>
          <p:spPr bwMode="auto">
            <a:xfrm>
              <a:off x="1795434" y="4884755"/>
              <a:ext cx="266382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526347" name="Rectangle 46"/>
          <p:cNvSpPr>
            <a:spLocks noChangeArrowheads="1"/>
          </p:cNvSpPr>
          <p:nvPr/>
        </p:nvSpPr>
        <p:spPr bwMode="auto">
          <a:xfrm>
            <a:off x="457200" y="333375"/>
            <a:ext cx="77866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42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Other 3D Transformations</a:t>
            </a:r>
            <a:endParaRPr kumimoji="0" lang="en-US" sz="42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Times New Roman" pitchFamily="18" charset="0"/>
            </a:endParaRPr>
          </a:p>
        </p:txBody>
      </p:sp>
      <p:grpSp>
        <p:nvGrpSpPr>
          <p:cNvPr id="526348" name="Group 15"/>
          <p:cNvGrpSpPr>
            <a:grpSpLocks/>
          </p:cNvGrpSpPr>
          <p:nvPr/>
        </p:nvGrpSpPr>
        <p:grpSpPr bwMode="auto">
          <a:xfrm>
            <a:off x="5595938" y="2571750"/>
            <a:ext cx="2619375" cy="2852738"/>
            <a:chOff x="500034" y="2579705"/>
            <a:chExt cx="3959225" cy="3512943"/>
          </a:xfrm>
        </p:grpSpPr>
        <p:sp>
          <p:nvSpPr>
            <p:cNvPr id="526349" name="Line 22"/>
            <p:cNvSpPr>
              <a:spLocks noChangeShapeType="1"/>
            </p:cNvSpPr>
            <p:nvPr/>
          </p:nvSpPr>
          <p:spPr bwMode="auto">
            <a:xfrm flipV="1">
              <a:off x="1795434" y="2579705"/>
              <a:ext cx="0" cy="23050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cxnSp>
          <p:nvCxnSpPr>
            <p:cNvPr id="526350" name="AutoShape 24"/>
            <p:cNvCxnSpPr>
              <a:cxnSpLocks noChangeShapeType="1"/>
            </p:cNvCxnSpPr>
            <p:nvPr/>
          </p:nvCxnSpPr>
          <p:spPr bwMode="auto">
            <a:xfrm>
              <a:off x="3963959" y="3981468"/>
              <a:ext cx="0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6351" name="AutoShape 25"/>
            <p:cNvSpPr>
              <a:spLocks noChangeArrowheads="1"/>
            </p:cNvSpPr>
            <p:nvPr/>
          </p:nvSpPr>
          <p:spPr bwMode="auto">
            <a:xfrm>
              <a:off x="2163734" y="4092593"/>
              <a:ext cx="73025" cy="71437"/>
            </a:xfrm>
            <a:prstGeom prst="flowChartConnector">
              <a:avLst/>
            </a:prstGeom>
            <a:solidFill>
              <a:schemeClr val="accent1"/>
            </a:solidFill>
            <a:ln w="38100">
              <a:solidFill>
                <a:srgbClr val="99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endParaRPr kumimoji="0" lang="tr-TR" sz="24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526352" name="Text Box 26"/>
            <p:cNvSpPr txBox="1">
              <a:spLocks noChangeArrowheads="1"/>
            </p:cNvSpPr>
            <p:nvPr/>
          </p:nvSpPr>
          <p:spPr bwMode="auto">
            <a:xfrm>
              <a:off x="1687944" y="3459414"/>
              <a:ext cx="1943099" cy="454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tr-TR" sz="1800" b="0" i="1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P=(x,y,z)</a:t>
              </a:r>
              <a:endPara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26353" name="Text Box 27"/>
            <p:cNvSpPr txBox="1">
              <a:spLocks noChangeArrowheads="1"/>
            </p:cNvSpPr>
            <p:nvPr/>
          </p:nvSpPr>
          <p:spPr bwMode="auto">
            <a:xfrm>
              <a:off x="3748998" y="4884524"/>
              <a:ext cx="431915" cy="488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tr-TR" sz="2000" b="0" i="1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x</a:t>
              </a:r>
              <a:endPara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26354" name="Text Box 30"/>
            <p:cNvSpPr txBox="1">
              <a:spLocks noChangeArrowheads="1"/>
            </p:cNvSpPr>
            <p:nvPr/>
          </p:nvSpPr>
          <p:spPr bwMode="auto">
            <a:xfrm>
              <a:off x="1363865" y="2579705"/>
              <a:ext cx="503901" cy="488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tr-TR" sz="2000" b="0" i="1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y</a:t>
              </a:r>
              <a:endPara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26355" name="Text Box 31"/>
            <p:cNvSpPr txBox="1">
              <a:spLocks noChangeArrowheads="1"/>
            </p:cNvSpPr>
            <p:nvPr/>
          </p:nvSpPr>
          <p:spPr bwMode="auto">
            <a:xfrm>
              <a:off x="507233" y="5603925"/>
              <a:ext cx="503901" cy="488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tr-TR" sz="2000" b="1" i="1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z</a:t>
              </a:r>
              <a:endPara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4" name="Line 38"/>
            <p:cNvSpPr>
              <a:spLocks noChangeShapeType="1"/>
            </p:cNvSpPr>
            <p:nvPr/>
          </p:nvSpPr>
          <p:spPr bwMode="auto">
            <a:xfrm flipH="1">
              <a:off x="500034" y="4884524"/>
              <a:ext cx="1295746" cy="864063"/>
            </a:xfrm>
            <a:prstGeom prst="line">
              <a:avLst/>
            </a:prstGeom>
            <a:ln w="28575">
              <a:solidFill>
                <a:srgbClr val="FF0000"/>
              </a:solidFill>
              <a:headEnd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6357" name="Line 41"/>
            <p:cNvSpPr>
              <a:spLocks noChangeShapeType="1"/>
            </p:cNvSpPr>
            <p:nvPr/>
          </p:nvSpPr>
          <p:spPr bwMode="auto">
            <a:xfrm>
              <a:off x="1795434" y="4884755"/>
              <a:ext cx="266382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cxnSp>
        <p:nvCxnSpPr>
          <p:cNvPr id="29" name="Straight Arrow Connector 28"/>
          <p:cNvCxnSpPr/>
          <p:nvPr/>
        </p:nvCxnSpPr>
        <p:spPr>
          <a:xfrm rot="5400000" flipH="1" flipV="1">
            <a:off x="1454944" y="3531394"/>
            <a:ext cx="819150" cy="97631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Left-Right Arrow 30"/>
          <p:cNvSpPr/>
          <p:nvPr/>
        </p:nvSpPr>
        <p:spPr>
          <a:xfrm>
            <a:off x="3929063" y="3714750"/>
            <a:ext cx="857250" cy="214313"/>
          </a:xfrm>
          <a:prstGeom prst="leftRightArrow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6360" name="TextBox 31"/>
          <p:cNvSpPr txBox="1">
            <a:spLocks noChangeArrowheads="1"/>
          </p:cNvSpPr>
          <p:nvPr/>
        </p:nvSpPr>
        <p:spPr bwMode="auto">
          <a:xfrm>
            <a:off x="3143250" y="2214563"/>
            <a:ext cx="242887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Reflection Relative to the </a:t>
            </a: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xy</a:t>
            </a: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tr-T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Plane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(Lefthand-Right hand)</a:t>
            </a:r>
          </a:p>
        </p:txBody>
      </p:sp>
      <p:sp>
        <p:nvSpPr>
          <p:cNvPr id="526362" name="Content Placeholder 33"/>
          <p:cNvSpPr>
            <a:spLocks noGrp="1"/>
          </p:cNvSpPr>
          <p:nvPr>
            <p:ph sz="quarter" idx="4294967295"/>
          </p:nvPr>
        </p:nvSpPr>
        <p:spPr>
          <a:xfrm>
            <a:off x="611188" y="1196975"/>
            <a:ext cx="8201025" cy="4090988"/>
          </a:xfrm>
        </p:spPr>
        <p:txBody>
          <a:bodyPr/>
          <a:lstStyle/>
          <a:p>
            <a:pPr marL="273050" indent="-273050"/>
            <a:r>
              <a:rPr lang="tr-TR" sz="2800" dirty="0">
                <a:solidFill>
                  <a:schemeClr val="bg1"/>
                </a:solidFill>
                <a:cs typeface="Arial" charset="0"/>
              </a:rPr>
              <a:t>3D Reflections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5322902"/>
              </p:ext>
            </p:extLst>
          </p:nvPr>
        </p:nvGraphicFramePr>
        <p:xfrm>
          <a:off x="1168559" y="4753649"/>
          <a:ext cx="3617754" cy="19152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3" name="Formel" r:id="rId3" imgW="1726920" imgH="914400" progId="Equation.3">
                  <p:embed/>
                </p:oleObj>
              </mc:Choice>
              <mc:Fallback>
                <p:oleObj name="Formel" r:id="rId3" imgW="1726920" imgH="914400" progId="Equation.3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8559" y="4753649"/>
                        <a:ext cx="3617754" cy="19152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" name="Grafik 8">
            <a:extLst>
              <a:ext uri="{FF2B5EF4-FFF2-40B4-BE49-F238E27FC236}">
                <a16:creationId xmlns:a16="http://schemas.microsoft.com/office/drawing/2014/main" id="{CA0AF1BE-897E-4881-8915-AE9E3D828999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8" name="Grafik 9">
            <a:extLst>
              <a:ext uri="{FF2B5EF4-FFF2-40B4-BE49-F238E27FC236}">
                <a16:creationId xmlns:a16="http://schemas.microsoft.com/office/drawing/2014/main" id="{38737496-E37D-4C55-AF56-C4162880A4B0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20FAA5C-AB95-4EAA-92BB-22890960D1B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337180"/>
            <a:ext cx="28448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3D Geometric Transformations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96610C9-2E31-4C2F-AAB2-B7160A7F01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57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632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4" name="Content Placeholder 33"/>
          <p:cNvSpPr>
            <a:spLocks noGrp="1"/>
          </p:cNvSpPr>
          <p:nvPr>
            <p:ph sz="quarter" idx="4294967295"/>
          </p:nvPr>
        </p:nvSpPr>
        <p:spPr>
          <a:xfrm>
            <a:off x="457200" y="1908175"/>
            <a:ext cx="8201025" cy="1446213"/>
          </a:xfrm>
        </p:spPr>
        <p:txBody>
          <a:bodyPr/>
          <a:lstStyle/>
          <a:p>
            <a:pPr marL="273050" indent="-273050"/>
            <a:r>
              <a:rPr lang="tr-TR" sz="2800" dirty="0">
                <a:solidFill>
                  <a:schemeClr val="bg1"/>
                </a:solidFill>
                <a:cs typeface="Arial" charset="0"/>
              </a:rPr>
              <a:t>3D Shears</a:t>
            </a:r>
          </a:p>
          <a:p>
            <a:pPr lvl="1"/>
            <a:r>
              <a:rPr lang="tr-TR" sz="2400" dirty="0">
                <a:solidFill>
                  <a:schemeClr val="bg1"/>
                </a:solidFill>
                <a:cs typeface="Times New Roman" pitchFamily="18" charset="0"/>
              </a:rPr>
              <a:t>A general </a:t>
            </a:r>
            <a:r>
              <a:rPr lang="tr-TR" sz="2400" i="1" dirty="0">
                <a:solidFill>
                  <a:schemeClr val="bg1"/>
                </a:solidFill>
                <a:cs typeface="Times New Roman" pitchFamily="18" charset="0"/>
              </a:rPr>
              <a:t>z</a:t>
            </a:r>
            <a:r>
              <a:rPr lang="tr-TR" sz="2400" dirty="0">
                <a:solidFill>
                  <a:schemeClr val="bg1"/>
                </a:solidFill>
                <a:cs typeface="Times New Roman" pitchFamily="18" charset="0"/>
              </a:rPr>
              <a:t>-axis shearing relative to a selected reference point (</a:t>
            </a:r>
            <a:r>
              <a:rPr lang="tr-TR" sz="2400" i="1" dirty="0">
                <a:solidFill>
                  <a:schemeClr val="bg1"/>
                </a:solidFill>
                <a:cs typeface="Times New Roman" pitchFamily="18" charset="0"/>
              </a:rPr>
              <a:t>s</a:t>
            </a:r>
            <a:r>
              <a:rPr lang="tr-TR" sz="2400" i="1" baseline="-25000" dirty="0">
                <a:solidFill>
                  <a:schemeClr val="bg1"/>
                </a:solidFill>
                <a:cs typeface="Times New Roman" pitchFamily="18" charset="0"/>
              </a:rPr>
              <a:t>zx</a:t>
            </a:r>
            <a:r>
              <a:rPr lang="tr-TR" sz="2400" i="1" dirty="0">
                <a:solidFill>
                  <a:schemeClr val="bg1"/>
                </a:solidFill>
                <a:cs typeface="Times New Roman" pitchFamily="18" charset="0"/>
              </a:rPr>
              <a:t>, s</a:t>
            </a:r>
            <a:r>
              <a:rPr lang="tr-TR" sz="2400" i="1" baseline="-25000" dirty="0">
                <a:solidFill>
                  <a:schemeClr val="bg1"/>
                </a:solidFill>
                <a:cs typeface="Times New Roman" pitchFamily="18" charset="0"/>
              </a:rPr>
              <a:t>zy</a:t>
            </a:r>
            <a:r>
              <a:rPr lang="tr-TR" sz="2400" i="1" dirty="0">
                <a:solidFill>
                  <a:schemeClr val="bg1"/>
                </a:solidFill>
                <a:cs typeface="Times New Roman" pitchFamily="18" charset="0"/>
              </a:rPr>
              <a:t> ,  s</a:t>
            </a:r>
            <a:r>
              <a:rPr lang="tr-TR" sz="2400" i="1" baseline="-25000" dirty="0">
                <a:solidFill>
                  <a:schemeClr val="bg1"/>
                </a:solidFill>
                <a:cs typeface="Times New Roman" pitchFamily="18" charset="0"/>
              </a:rPr>
              <a:t>zref</a:t>
            </a:r>
            <a:r>
              <a:rPr lang="tr-TR" sz="2400" dirty="0">
                <a:solidFill>
                  <a:schemeClr val="bg1"/>
                </a:solidFill>
                <a:cs typeface="Times New Roman" pitchFamily="18" charset="0"/>
              </a:rPr>
              <a:t>) </a:t>
            </a:r>
            <a:endParaRPr lang="tr-TR" sz="240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Rectangle 46"/>
          <p:cNvSpPr>
            <a:spLocks noChangeArrowheads="1"/>
          </p:cNvSpPr>
          <p:nvPr/>
        </p:nvSpPr>
        <p:spPr bwMode="auto">
          <a:xfrm>
            <a:off x="457200" y="333375"/>
            <a:ext cx="86106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42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Other 3D Transformations (cont.)</a:t>
            </a:r>
            <a:endParaRPr kumimoji="0" lang="en-US" sz="42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Times New Roman" pitchFamily="18" charset="0"/>
            </a:endParaRP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1219200" y="3428999"/>
          <a:ext cx="6248400" cy="27609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7" name="Formel" r:id="rId3" imgW="2184120" imgH="965160" progId="Equation.3">
                  <p:embed/>
                </p:oleObj>
              </mc:Choice>
              <mc:Fallback>
                <p:oleObj name="Formel" r:id="rId3" imgW="2184120" imgH="965160" progId="Equation.3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3428999"/>
                        <a:ext cx="6248400" cy="27609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Grafik 8">
            <a:extLst>
              <a:ext uri="{FF2B5EF4-FFF2-40B4-BE49-F238E27FC236}">
                <a16:creationId xmlns:a16="http://schemas.microsoft.com/office/drawing/2014/main" id="{14AEC4D3-8172-48A9-8AC9-BDE41CEB1CF6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2EA5D087-0418-41C6-92B5-1F1DA02F5EED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5490E55-2645-4746-A107-1ED0D7B858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7CBD086-A93F-49F7-931A-C480880A6D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58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97036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Example:</a:t>
            </a:r>
            <a:endParaRPr lang="en-US" b="1" dirty="0"/>
          </a:p>
        </p:txBody>
      </p:sp>
      <p:pic>
        <p:nvPicPr>
          <p:cNvPr id="53251" name="AADGHMA0.jpg" descr="AADGHMA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993" y="497149"/>
            <a:ext cx="4800600" cy="5045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304800" y="5517423"/>
            <a:ext cx="8839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 unit cube (a) is sheared relative to the origin 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(b) by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 previous matrix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with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sh</a:t>
            </a:r>
            <a:r>
              <a:rPr kumimoji="0" lang="en-US" sz="1800" b="0" i="1" u="none" strike="noStrike" kern="1200" cap="none" spc="0" normalizeH="0" baseline="-2500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zx</a:t>
            </a:r>
            <a:r>
              <a:rPr kumimoji="0" lang="en-US" sz="1800" b="0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=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sh</a:t>
            </a:r>
            <a:r>
              <a:rPr kumimoji="0" lang="en-US" sz="1800" b="0" i="1" u="none" strike="noStrike" kern="1200" cap="none" spc="0" normalizeH="0" baseline="-2500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zy</a:t>
            </a:r>
            <a:r>
              <a:rPr kumimoji="0" lang="en-US" sz="1800" b="0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= 1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(Distortion of the image is due to scaling of the picture not the effect of the matrix)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0BB5B504-DE5D-4590-80FC-8E332CB371C8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927D502B-30E3-4E92-B277-F2B52B34B41E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5B8F5BA-1175-4E4B-9146-20F130A560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6EEC317-6A5D-4E81-AE30-F21EC1044B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E16019-109D-4631-9569-2231AAE0214A}" type="slidenum">
              <a:rPr lang="en-US" altLang="en-US" smtClean="0"/>
              <a:pPr>
                <a:defRPr/>
              </a:pPr>
              <a:t>59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350967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850900"/>
          </a:xfrm>
        </p:spPr>
        <p:txBody>
          <a:bodyPr/>
          <a:lstStyle/>
          <a:p>
            <a:r>
              <a:rPr lang="en-US" b="1" dirty="0"/>
              <a:t>3D </a:t>
            </a:r>
            <a:r>
              <a:rPr lang="tr-TR" b="1" dirty="0"/>
              <a:t>Inverse and Composite Transformations</a:t>
            </a:r>
            <a:endParaRPr lang="en-US" b="1" dirty="0"/>
          </a:p>
        </p:txBody>
      </p:sp>
      <p:sp>
        <p:nvSpPr>
          <p:cNvPr id="446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00200"/>
            <a:ext cx="8458200" cy="5105400"/>
          </a:xfrm>
        </p:spPr>
        <p:txBody>
          <a:bodyPr/>
          <a:lstStyle/>
          <a:p>
            <a:pPr marL="533400" indent="-533400"/>
            <a:r>
              <a:rPr lang="tr-TR" dirty="0">
                <a:solidFill>
                  <a:schemeClr val="bg1"/>
                </a:solidFill>
              </a:rPr>
              <a:t>Generally: </a:t>
            </a:r>
          </a:p>
          <a:p>
            <a:pPr marL="860425" lvl="1" indent="-533400"/>
            <a:r>
              <a:rPr lang="tr-TR" dirty="0">
                <a:solidFill>
                  <a:schemeClr val="bg1"/>
                </a:solidFill>
              </a:rPr>
              <a:t>Extending 2D thoughts</a:t>
            </a:r>
          </a:p>
          <a:p>
            <a:pPr marL="860425" lvl="1" indent="-533400"/>
            <a:endParaRPr lang="tr-TR" dirty="0">
              <a:solidFill>
                <a:schemeClr val="bg1"/>
              </a:solidFill>
            </a:endParaRPr>
          </a:p>
          <a:p>
            <a:pPr marL="860425" lvl="1" indent="-533400"/>
            <a:r>
              <a:rPr lang="tr-TR" dirty="0">
                <a:solidFill>
                  <a:schemeClr val="bg1"/>
                </a:solidFill>
              </a:rPr>
              <a:t>But how?</a:t>
            </a:r>
          </a:p>
          <a:p>
            <a:pPr marL="860425" lvl="1" indent="-533400"/>
            <a:endParaRPr lang="tr-TR" dirty="0">
              <a:solidFill>
                <a:schemeClr val="bg1"/>
              </a:solidFill>
            </a:endParaRPr>
          </a:p>
          <a:p>
            <a:pPr marL="860425" lvl="1" indent="-533400"/>
            <a:r>
              <a:rPr lang="tr-TR" dirty="0">
                <a:solidFill>
                  <a:schemeClr val="bg1"/>
                </a:solidFill>
              </a:rPr>
              <a:t>Your turn </a:t>
            </a:r>
            <a:r>
              <a:rPr lang="tr-TR" dirty="0">
                <a:solidFill>
                  <a:schemeClr val="bg1"/>
                </a:solidFill>
                <a:sym typeface="Wingdings" pitchFamily="2" charset="2"/>
              </a:rPr>
              <a:t>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CC45D38D-0D14-468B-9AA0-CF7D261B14E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8627AD48-6A15-4670-9462-D7DF1D62826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E69A8FD-B15F-4612-9E87-777DD5433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59F1C14-1652-414D-9902-2A272AFA9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77FD0-4D39-44B2-93B3-D35C7D885872}" type="slidenum">
              <a:rPr lang="tr-TR" smtClean="0"/>
              <a:pPr/>
              <a:t>60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537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6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6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6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6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6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6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6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6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6467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850900"/>
          </a:xfrm>
        </p:spPr>
        <p:txBody>
          <a:bodyPr/>
          <a:lstStyle/>
          <a:p>
            <a:r>
              <a:rPr lang="tr-TR" b="1" dirty="0"/>
              <a:t>Transformation between 3D Coordinate Systems</a:t>
            </a:r>
            <a:endParaRPr lang="en-US" b="1" dirty="0"/>
          </a:p>
        </p:txBody>
      </p:sp>
      <p:sp>
        <p:nvSpPr>
          <p:cNvPr id="446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057400"/>
            <a:ext cx="8458200" cy="4648200"/>
          </a:xfrm>
        </p:spPr>
        <p:txBody>
          <a:bodyPr/>
          <a:lstStyle/>
          <a:p>
            <a:pPr marL="533400" indent="-533400"/>
            <a:r>
              <a:rPr lang="tr-TR" dirty="0">
                <a:solidFill>
                  <a:schemeClr val="bg1"/>
                </a:solidFill>
              </a:rPr>
              <a:t>Also your responsibility </a:t>
            </a:r>
            <a:r>
              <a:rPr lang="tr-TR" dirty="0">
                <a:solidFill>
                  <a:schemeClr val="bg1"/>
                </a:solidFill>
                <a:sym typeface="Wingdings" pitchFamily="2" charset="2"/>
              </a:rPr>
              <a:t>  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F6398DB0-7CFC-45E8-89BB-2ACB87BCCC8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F5FC71F1-99B4-4987-811D-64D985B6436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9E8DF24-2115-4777-94DB-53DF59D95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81E3B51-63B5-4640-B088-A5ACF7A9B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77FD0-4D39-44B2-93B3-D35C7D885872}" type="slidenum">
              <a:rPr lang="tr-TR" smtClean="0"/>
              <a:pPr/>
              <a:t>61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889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6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6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6467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850900"/>
          </a:xfrm>
        </p:spPr>
        <p:txBody>
          <a:bodyPr/>
          <a:lstStyle/>
          <a:p>
            <a:r>
              <a:rPr lang="tr-TR" b="1" dirty="0"/>
              <a:t>Affine Transformations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6467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381000" y="1447800"/>
                <a:ext cx="8458200" cy="4648200"/>
              </a:xfrm>
            </p:spPr>
            <p:txBody>
              <a:bodyPr/>
              <a:lstStyle/>
              <a:p>
                <a:pPr marL="533400" indent="-533400"/>
                <a:r>
                  <a:rPr lang="tr-TR" dirty="0">
                    <a:solidFill>
                      <a:schemeClr val="bg1"/>
                    </a:solidFill>
                  </a:rPr>
                  <a:t>What is an affine transformation?</a:t>
                </a:r>
              </a:p>
              <a:p>
                <a:pPr marL="860425" lvl="1" indent="-533400"/>
                <a:r>
                  <a:rPr lang="tr-TR" dirty="0">
                    <a:solidFill>
                      <a:schemeClr val="bg1"/>
                    </a:solidFill>
                  </a:rPr>
                  <a:t>Answer: A coordinate transformation of the form:</a:t>
                </a:r>
              </a:p>
              <a:p>
                <a:pPr marL="327025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tr-T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𝑥𝑥</m:t>
                          </m:r>
                        </m:sub>
                      </m:sSub>
                      <m:r>
                        <a:rPr lang="tr-T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𝑥</m:t>
                      </m:r>
                      <m:r>
                        <a:rPr lang="tr-T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𝑥𝑦</m:t>
                          </m:r>
                        </m:sub>
                      </m:sSub>
                      <m:r>
                        <a:rPr lang="tr-T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𝑦</m:t>
                      </m:r>
                      <m:r>
                        <a:rPr lang="tr-T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𝑥𝑧</m:t>
                          </m:r>
                        </m:sub>
                      </m:sSub>
                      <m:r>
                        <a:rPr lang="tr-T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𝑧</m:t>
                      </m:r>
                      <m:r>
                        <a:rPr lang="tr-TR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tr-TR" b="0" dirty="0">
                  <a:solidFill>
                    <a:schemeClr val="bg1"/>
                  </a:solidFill>
                </a:endParaRPr>
              </a:p>
              <a:p>
                <a:pPr marL="327025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tr-T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𝑦</m:t>
                          </m:r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𝑥</m:t>
                      </m:r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tr-T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𝑦</m:t>
                          </m:r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𝑦</m:t>
                      </m:r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tr-T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𝑦</m:t>
                          </m:r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𝑧</m:t>
                      </m:r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tr-T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tr-TR" dirty="0">
                  <a:solidFill>
                    <a:schemeClr val="bg1"/>
                  </a:solidFill>
                </a:endParaRPr>
              </a:p>
              <a:p>
                <a:pPr marL="327025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tr-T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𝑧</m:t>
                          </m:r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𝑥</m:t>
                      </m:r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tr-T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𝑧</m:t>
                          </m:r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𝑦</m:t>
                      </m:r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tr-T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𝑧</m:t>
                          </m:r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𝑧</m:t>
                      </m:r>
                      <m:r>
                        <a:rPr lang="tr-TR" i="1">
                          <a:solidFill>
                            <a:schemeClr val="bg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tr-T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tr-TR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tr-TR" dirty="0">
                  <a:solidFill>
                    <a:schemeClr val="bg1"/>
                  </a:solidFill>
                </a:endParaRPr>
              </a:p>
              <a:p>
                <a:pPr marL="457200" indent="-457200"/>
                <a:r>
                  <a:rPr lang="tr-TR" dirty="0">
                    <a:solidFill>
                      <a:schemeClr val="bg1"/>
                    </a:solidFill>
                  </a:rPr>
                  <a:t>Does it look familiar?</a:t>
                </a:r>
              </a:p>
              <a:p>
                <a:pPr marL="784225" lvl="1" indent="-457200"/>
                <a:r>
                  <a:rPr lang="tr-TR" dirty="0">
                    <a:solidFill>
                      <a:schemeClr val="bg1"/>
                    </a:solidFill>
                  </a:rPr>
                  <a:t>Translation, rotation, scaling, reflection and shear are all examples for affine transforms.</a:t>
                </a:r>
              </a:p>
              <a:p>
                <a:pPr marL="457200" indent="-457200"/>
                <a:r>
                  <a:rPr lang="tr-TR" dirty="0">
                    <a:solidFill>
                      <a:schemeClr val="bg1"/>
                    </a:solidFill>
                  </a:rPr>
                  <a:t>Didn’t got the point?</a:t>
                </a:r>
              </a:p>
              <a:p>
                <a:pPr marL="784225" lvl="1" indent="-457200"/>
                <a:r>
                  <a:rPr lang="tr-TR" dirty="0">
                    <a:solidFill>
                      <a:schemeClr val="bg1"/>
                    </a:solidFill>
                  </a:rPr>
                  <a:t>Think about it </a:t>
                </a:r>
                <a:r>
                  <a:rPr lang="tr-TR" dirty="0">
                    <a:solidFill>
                      <a:schemeClr val="bg1"/>
                    </a:solidFill>
                    <a:sym typeface="Wingdings" pitchFamily="2" charset="2"/>
                  </a:rPr>
                  <a:t> </a:t>
                </a:r>
                <a:endParaRPr lang="tr-TR" dirty="0">
                  <a:solidFill>
                    <a:schemeClr val="bg1"/>
                  </a:solidFill>
                </a:endParaRPr>
              </a:p>
              <a:p>
                <a:pPr marL="860425" lvl="1" indent="-533400"/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464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381000" y="1447800"/>
                <a:ext cx="8458200" cy="4648200"/>
              </a:xfrm>
              <a:blipFill rotWithShape="1">
                <a:blip r:embed="rId2"/>
                <a:stretch>
                  <a:fillRect l="-649" t="-1706" b="-538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rafik 8">
            <a:extLst>
              <a:ext uri="{FF2B5EF4-FFF2-40B4-BE49-F238E27FC236}">
                <a16:creationId xmlns:a16="http://schemas.microsoft.com/office/drawing/2014/main" id="{3971F01B-D029-4257-86FF-367C65A2D6B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AF7315DD-5430-4384-A66D-5FD401E4884C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973D6DB-74E4-47D6-B509-B67A067D0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AD035DD-E8EF-4FA9-8696-06BD4BB20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77FD0-4D39-44B2-93B3-D35C7D885872}" type="slidenum">
              <a:rPr lang="tr-TR" smtClean="0"/>
              <a:pPr/>
              <a:t>62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02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6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6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6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6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6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6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6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6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6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6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6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6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6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6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6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6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6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46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6467" grpId="0" uiExpand="1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850900"/>
          </a:xfrm>
        </p:spPr>
        <p:txBody>
          <a:bodyPr/>
          <a:lstStyle/>
          <a:p>
            <a:r>
              <a:rPr lang="tr-TR" b="1" dirty="0"/>
              <a:t>OpenGL Matrix Stacks</a:t>
            </a:r>
            <a:endParaRPr lang="en-US" b="1" dirty="0"/>
          </a:p>
        </p:txBody>
      </p:sp>
      <p:sp>
        <p:nvSpPr>
          <p:cNvPr id="446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447800"/>
            <a:ext cx="8458200" cy="4648200"/>
          </a:xfrm>
        </p:spPr>
        <p:txBody>
          <a:bodyPr/>
          <a:lstStyle/>
          <a:p>
            <a:pPr marL="533400" indent="-533400"/>
            <a:r>
              <a:rPr lang="tr-TR" dirty="0">
                <a:solidFill>
                  <a:schemeClr val="bg1"/>
                </a:solidFill>
              </a:rPr>
              <a:t>Remember OpenGL modes:</a:t>
            </a:r>
          </a:p>
          <a:p>
            <a:pPr marL="860425" lvl="1" indent="-533400"/>
            <a:r>
              <a:rPr lang="tr-TR" dirty="0">
                <a:solidFill>
                  <a:schemeClr val="bg1"/>
                </a:solidFill>
              </a:rPr>
              <a:t>Modelview</a:t>
            </a:r>
          </a:p>
          <a:p>
            <a:pPr marL="860425" lvl="1" indent="-533400"/>
            <a:r>
              <a:rPr lang="tr-TR" dirty="0">
                <a:solidFill>
                  <a:schemeClr val="bg1"/>
                </a:solidFill>
              </a:rPr>
              <a:t>Projection</a:t>
            </a:r>
          </a:p>
          <a:p>
            <a:pPr marL="860425" lvl="1" indent="-533400"/>
            <a:r>
              <a:rPr lang="tr-TR" dirty="0">
                <a:solidFill>
                  <a:schemeClr val="bg1"/>
                </a:solidFill>
              </a:rPr>
              <a:t>Texture</a:t>
            </a:r>
          </a:p>
          <a:p>
            <a:pPr marL="860425" lvl="1" indent="-533400"/>
            <a:r>
              <a:rPr lang="tr-TR" dirty="0">
                <a:solidFill>
                  <a:schemeClr val="bg1"/>
                </a:solidFill>
              </a:rPr>
              <a:t>Color</a:t>
            </a:r>
          </a:p>
          <a:p>
            <a:pPr marL="533400" indent="-533400"/>
            <a:r>
              <a:rPr lang="tr-TR" dirty="0">
                <a:solidFill>
                  <a:schemeClr val="bg1"/>
                </a:solidFill>
              </a:rPr>
              <a:t>OpenGL maintains a stack for each mode</a:t>
            </a:r>
          </a:p>
          <a:p>
            <a:pPr marL="860425" lvl="1" indent="-533400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9E857355-77D4-4FFC-B944-ACC58EE7E22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38ACA160-1B41-400B-B8AA-D284A9A7D05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B2551D6-4211-497F-9DA1-319ED1BAC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DA573EE-8C35-422F-A8A6-BC1984F84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77FD0-4D39-44B2-93B3-D35C7D885872}" type="slidenum">
              <a:rPr lang="tr-TR" smtClean="0"/>
              <a:pPr/>
              <a:t>63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5056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OpenGL Matrix Stacks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464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OpenGL maintains a matrix stack for transformations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Initially the </a:t>
            </a:r>
            <a:r>
              <a:rPr lang="en-US" dirty="0" err="1">
                <a:solidFill>
                  <a:schemeClr val="bg1"/>
                </a:solidFill>
              </a:rPr>
              <a:t>modelview</a:t>
            </a:r>
            <a:r>
              <a:rPr lang="en-US" dirty="0">
                <a:solidFill>
                  <a:schemeClr val="bg1"/>
                </a:solidFill>
              </a:rPr>
              <a:t> stack contains only the identity matrix</a:t>
            </a:r>
            <a:r>
              <a:rPr lang="tr-TR" dirty="0">
                <a:solidFill>
                  <a:schemeClr val="bg1"/>
                </a:solidFill>
              </a:rPr>
              <a:t> (the top matrix on the stack)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To copy the current matrix at the top of the stack</a:t>
            </a:r>
          </a:p>
          <a:p>
            <a:pPr marL="344487" lvl="1" indent="0">
              <a:lnSpc>
                <a:spcPct val="90000"/>
              </a:lnSpc>
              <a:buNone/>
            </a:pPr>
            <a:r>
              <a:rPr lang="tr-TR" dirty="0"/>
              <a:t>	</a:t>
            </a:r>
            <a:r>
              <a:rPr lang="en-US" dirty="0" err="1"/>
              <a:t>glPushMatrix</a:t>
            </a:r>
            <a:r>
              <a:rPr lang="en-US" dirty="0"/>
              <a:t>( );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To destroy the matrix at the top of the stack</a:t>
            </a:r>
          </a:p>
          <a:p>
            <a:pPr marL="344487" lvl="1" indent="0">
              <a:lnSpc>
                <a:spcPct val="90000"/>
              </a:lnSpc>
              <a:buNone/>
            </a:pPr>
            <a:r>
              <a:rPr lang="tr-TR" dirty="0"/>
              <a:t>	</a:t>
            </a:r>
            <a:r>
              <a:rPr lang="en-US" dirty="0" err="1"/>
              <a:t>glPopMatrix</a:t>
            </a:r>
            <a:r>
              <a:rPr lang="en-US" dirty="0"/>
              <a:t>( );</a:t>
            </a:r>
          </a:p>
          <a:p>
            <a:pPr lvl="1">
              <a:lnSpc>
                <a:spcPct val="90000"/>
              </a:lnSpc>
            </a:pPr>
            <a:endParaRPr lang="en-US" dirty="0"/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5ED33373-3492-4BEB-BD37-208E952B99D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593E69A7-407C-4059-A8FF-012E1C9CE0C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297752D-67A5-429D-8A01-0D562878B1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52E6FA0-4724-4A17-841B-D8BBC3AC2E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E16019-109D-4631-9569-2231AAE0214A}" type="slidenum">
              <a:rPr lang="en-US" altLang="en-US" smtClean="0"/>
              <a:pPr>
                <a:defRPr/>
              </a:pPr>
              <a:t>64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247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64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64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64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64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64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64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464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464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464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464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4899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OpenGL Matrix Stacks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464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dirty="0">
                <a:solidFill>
                  <a:schemeClr val="bg1"/>
                </a:solidFill>
              </a:rPr>
              <a:t>To get the number of positions available in the modelview stack</a:t>
            </a:r>
          </a:p>
          <a:p>
            <a:pPr>
              <a:lnSpc>
                <a:spcPct val="90000"/>
              </a:lnSpc>
            </a:pPr>
            <a:endParaRPr lang="tr-TR" dirty="0">
              <a:solidFill>
                <a:schemeClr val="bg1"/>
              </a:solidFill>
            </a:endParaRPr>
          </a:p>
          <a:p>
            <a:pPr marL="344487" lvl="1" indent="0">
              <a:lnSpc>
                <a:spcPct val="90000"/>
              </a:lnSpc>
              <a:buNone/>
            </a:pPr>
            <a:r>
              <a:rPr lang="en-US" sz="2400" dirty="0" err="1"/>
              <a:t>gl</a:t>
            </a:r>
            <a:r>
              <a:rPr lang="tr-TR" sz="2400" dirty="0"/>
              <a:t>GetIntegerv</a:t>
            </a:r>
            <a:r>
              <a:rPr lang="en-US" sz="2400" dirty="0"/>
              <a:t>(</a:t>
            </a:r>
            <a:r>
              <a:rPr lang="tr-TR" sz="2400" dirty="0"/>
              <a:t>GL_MAX_MODELVİEW_STACK_DEPTH, stackSize</a:t>
            </a:r>
            <a:r>
              <a:rPr lang="en-US" sz="2400" dirty="0"/>
              <a:t>);</a:t>
            </a:r>
          </a:p>
          <a:p>
            <a:pPr>
              <a:lnSpc>
                <a:spcPct val="90000"/>
              </a:lnSpc>
            </a:pPr>
            <a:endParaRPr lang="tr-TR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tr-TR" dirty="0">
                <a:solidFill>
                  <a:schemeClr val="bg1"/>
                </a:solidFill>
              </a:rPr>
              <a:t>To find the number of matrices in the stack</a:t>
            </a:r>
          </a:p>
          <a:p>
            <a:pPr marL="344487" lvl="1" indent="0">
              <a:lnSpc>
                <a:spcPct val="90000"/>
              </a:lnSpc>
              <a:buNone/>
            </a:pPr>
            <a:endParaRPr lang="tr-TR" dirty="0"/>
          </a:p>
          <a:p>
            <a:pPr marL="344487" lvl="1" indent="0">
              <a:lnSpc>
                <a:spcPct val="90000"/>
              </a:lnSpc>
              <a:buNone/>
            </a:pPr>
            <a:r>
              <a:rPr lang="en-US" sz="2400" dirty="0" err="1"/>
              <a:t>gl</a:t>
            </a:r>
            <a:r>
              <a:rPr lang="tr-TR" sz="2400" dirty="0"/>
              <a:t>GetIntegerv</a:t>
            </a:r>
            <a:r>
              <a:rPr lang="en-US" sz="2400" dirty="0"/>
              <a:t>(</a:t>
            </a:r>
            <a:r>
              <a:rPr lang="tr-TR" sz="2400" dirty="0"/>
              <a:t>GL_MAX_MODELVİEW_STACK_DEPTH, numMats</a:t>
            </a:r>
            <a:r>
              <a:rPr lang="en-US" sz="2400" dirty="0"/>
              <a:t>);</a:t>
            </a:r>
          </a:p>
          <a:p>
            <a:pPr lvl="1">
              <a:lnSpc>
                <a:spcPct val="90000"/>
              </a:lnSpc>
            </a:pPr>
            <a:endParaRPr lang="en-US" dirty="0"/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27B0D7F8-F0C2-4795-A454-0B4C93AA33C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C4087DAC-5442-4E0D-A808-D1641701056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1B60EF1-2ED6-4247-BE64-665E900AF2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Geometric Transformations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85D6689-8D43-41E0-8098-D8F92C8FB1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E16019-109D-4631-9569-2231AAE0214A}" type="slidenum">
              <a:rPr lang="en-US" altLang="en-US" smtClean="0"/>
              <a:pPr>
                <a:defRPr/>
              </a:pPr>
              <a:t>65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2791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CustomShape 1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5" name="CustomShape 2"/>
          <p:cNvSpPr/>
          <p:nvPr/>
        </p:nvSpPr>
        <p:spPr>
          <a:xfrm>
            <a:off x="460080" y="380880"/>
            <a:ext cx="7543080" cy="91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de-DE" sz="3200" b="0" strike="noStrike" spc="-1">
                <a:solidFill>
                  <a:srgbClr val="262626"/>
                </a:solidFill>
                <a:latin typeface="Times New Roman"/>
                <a:ea typeface="DejaVu Sans"/>
              </a:rPr>
              <a:t>Next Lecture</a:t>
            </a:r>
            <a:endParaRPr lang="de-DE" sz="3200" b="0" strike="noStrike" spc="-1">
              <a:latin typeface="Arial"/>
            </a:endParaRPr>
          </a:p>
        </p:txBody>
      </p:sp>
      <p:sp>
        <p:nvSpPr>
          <p:cNvPr id="1426" name="CustomShape 3"/>
          <p:cNvSpPr/>
          <p:nvPr/>
        </p:nvSpPr>
        <p:spPr>
          <a:xfrm>
            <a:off x="307800" y="792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7" name="CustomShape 4"/>
          <p:cNvSpPr/>
          <p:nvPr/>
        </p:nvSpPr>
        <p:spPr>
          <a:xfrm>
            <a:off x="460440" y="2438280"/>
            <a:ext cx="8530560" cy="73992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r>
              <a:rPr lang="tr-TR" sz="3200" spc="-1" dirty="0">
                <a:solidFill>
                  <a:srgbClr val="333333"/>
                </a:solidFill>
                <a:latin typeface="Times New Roman"/>
              </a:rPr>
              <a:t>2D Viewing</a:t>
            </a: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</p:txBody>
      </p:sp>
      <p:sp>
        <p:nvSpPr>
          <p:cNvPr id="1428" name="CustomShape 5"/>
          <p:cNvSpPr/>
          <p:nvPr/>
        </p:nvSpPr>
        <p:spPr>
          <a:xfrm>
            <a:off x="8381880" y="6356520"/>
            <a:ext cx="76140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8F3C3B2F-F0CD-4985-8515-AD49FB7B0D8E}" type="slidenum">
              <a:rPr lang="de-DE" sz="1200" b="0" strike="noStrike" spc="-1">
                <a:solidFill>
                  <a:srgbClr val="6699FF"/>
                </a:solidFill>
                <a:latin typeface="Arial"/>
              </a:rPr>
              <a:t>66</a:t>
            </a:fld>
            <a:endParaRPr lang="de-DE" sz="1200" b="0" strike="noStrike" spc="-1">
              <a:latin typeface="Arial"/>
            </a:endParaRPr>
          </a:p>
        </p:txBody>
      </p:sp>
      <p:pic>
        <p:nvPicPr>
          <p:cNvPr id="1429" name="Grafik 8"/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430" name="Grafik 10"/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pic>
        <p:nvPicPr>
          <p:cNvPr id="1431" name="Grafik 8"/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432" name="Grafik 9"/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CustomShape 1"/>
          <p:cNvSpPr/>
          <p:nvPr/>
        </p:nvSpPr>
        <p:spPr>
          <a:xfrm>
            <a:off x="457200" y="277920"/>
            <a:ext cx="8228880" cy="113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de-DE" sz="4200" b="0" strike="noStrike" spc="-1">
                <a:solidFill>
                  <a:srgbClr val="0B0506"/>
                </a:solidFill>
                <a:latin typeface="Arial"/>
              </a:rPr>
              <a:t>References</a:t>
            </a:r>
            <a:endParaRPr lang="de-DE" sz="4200" b="0" strike="noStrike" spc="-1">
              <a:latin typeface="Arial"/>
            </a:endParaRPr>
          </a:p>
        </p:txBody>
      </p:sp>
      <p:sp>
        <p:nvSpPr>
          <p:cNvPr id="1434" name="CustomShape 2"/>
          <p:cNvSpPr/>
          <p:nvPr/>
        </p:nvSpPr>
        <p:spPr>
          <a:xfrm>
            <a:off x="228600" y="1203840"/>
            <a:ext cx="8762400" cy="557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3366CC"/>
              </a:buClr>
              <a:buSzPct val="65000"/>
              <a:buFont typeface="Wingdings" charset="2"/>
              <a:buChar char=""/>
            </a:pP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Donald Hearn, M. Pauline Baker, Warren R.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Carithers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, “Computer Graphics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with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OpenGL, 4th Edition”; Pearson, 2011</a:t>
            </a:r>
            <a:endParaRPr lang="de-DE" sz="2800" b="0" strike="noStrike" spc="-1" dirty="0"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3366CC"/>
              </a:buClr>
              <a:buSzPct val="65000"/>
              <a:buFont typeface="Wingdings" charset="2"/>
              <a:buChar char=""/>
            </a:pP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Sumanta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Guha, “Computer Graphics Through OpenGL: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From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Theory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to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Experiments”, CRC Press, 2010</a:t>
            </a:r>
            <a:endParaRPr lang="de-DE" sz="2800" b="0" strike="noStrike" spc="-1" dirty="0"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581"/>
              </a:spcBef>
              <a:buClr>
                <a:srgbClr val="3366CC"/>
              </a:buClr>
              <a:buSzPct val="65000"/>
              <a:buFont typeface="Wingdings" charset="2"/>
              <a:buChar char=""/>
            </a:pPr>
            <a:r>
              <a:rPr lang="de-DE" sz="2900" b="0" strike="noStrike" spc="-1" dirty="0">
                <a:solidFill>
                  <a:srgbClr val="003399"/>
                </a:solidFill>
                <a:latin typeface="Arial"/>
              </a:rPr>
              <a:t>Edward Angel, “Interactive Computer Graphics. A Top-Down Approach </a:t>
            </a:r>
            <a:r>
              <a:rPr lang="de-DE" sz="2900" b="0" strike="noStrike" spc="-1" dirty="0" err="1">
                <a:solidFill>
                  <a:srgbClr val="003399"/>
                </a:solidFill>
                <a:latin typeface="Arial"/>
              </a:rPr>
              <a:t>Using</a:t>
            </a:r>
            <a:r>
              <a:rPr lang="de-DE" sz="2900" b="0" strike="noStrike" spc="-1" dirty="0">
                <a:solidFill>
                  <a:srgbClr val="003399"/>
                </a:solidFill>
                <a:latin typeface="Arial"/>
              </a:rPr>
              <a:t> OpenGL”, Addison-Wesley, 2005</a:t>
            </a:r>
            <a:endParaRPr lang="de-DE" sz="2900" b="0" strike="noStrike" spc="-1" dirty="0">
              <a:latin typeface="Arial"/>
            </a:endParaRPr>
          </a:p>
        </p:txBody>
      </p:sp>
      <p:sp>
        <p:nvSpPr>
          <p:cNvPr id="1435" name="CustomShape 3"/>
          <p:cNvSpPr/>
          <p:nvPr/>
        </p:nvSpPr>
        <p:spPr>
          <a:xfrm>
            <a:off x="8381880" y="6356520"/>
            <a:ext cx="76140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0D925B17-792F-4A37-814B-2B19E8163974}" type="slidenum">
              <a:rPr lang="de-DE" sz="1200" b="0" strike="noStrike" spc="-1">
                <a:solidFill>
                  <a:srgbClr val="6699FF"/>
                </a:solidFill>
                <a:latin typeface="Arial"/>
              </a:rPr>
              <a:t>67</a:t>
            </a:fld>
            <a:endParaRPr lang="de-DE" sz="1200" b="0" strike="noStrike" spc="-1">
              <a:latin typeface="Arial"/>
            </a:endParaRPr>
          </a:p>
        </p:txBody>
      </p:sp>
      <p:pic>
        <p:nvPicPr>
          <p:cNvPr id="1436" name="Grafik 5"/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437" name="Grafik 6"/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2192</Words>
  <Application>Microsoft Office PowerPoint</Application>
  <PresentationFormat>Bildschirmpräsentation (4:3)</PresentationFormat>
  <Paragraphs>505</Paragraphs>
  <Slides>67</Slides>
  <Notes>14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4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67</vt:i4>
      </vt:variant>
    </vt:vector>
  </HeadingPairs>
  <TitlesOfParts>
    <vt:vector size="80" baseType="lpstr">
      <vt:lpstr>Arial</vt:lpstr>
      <vt:lpstr>Arial Black</vt:lpstr>
      <vt:lpstr>Cambria Math</vt:lpstr>
      <vt:lpstr>Garamond</vt:lpstr>
      <vt:lpstr>Monotype Sorts</vt:lpstr>
      <vt:lpstr>Symbol</vt:lpstr>
      <vt:lpstr>Times New Roman</vt:lpstr>
      <vt:lpstr>Wingdings</vt:lpstr>
      <vt:lpstr>Office Theme</vt:lpstr>
      <vt:lpstr>Office Theme</vt:lpstr>
      <vt:lpstr>Office Theme</vt:lpstr>
      <vt:lpstr>3_Edge</vt:lpstr>
      <vt:lpstr>Formel</vt:lpstr>
      <vt:lpstr>PowerPoint-Präsentation</vt:lpstr>
      <vt:lpstr>Objectives</vt:lpstr>
      <vt:lpstr>Geometric Transformations in 3D Space</vt:lpstr>
      <vt:lpstr>3D Translation</vt:lpstr>
      <vt:lpstr>Simple Translation</vt:lpstr>
      <vt:lpstr>Translating a 3D Object</vt:lpstr>
      <vt:lpstr>3D Inverse Translation</vt:lpstr>
      <vt:lpstr>3D Rotation</vt:lpstr>
      <vt:lpstr>3D Rotation (cont.)</vt:lpstr>
      <vt:lpstr>3D Rotation (cont.)</vt:lpstr>
      <vt:lpstr>Example:</vt:lpstr>
      <vt:lpstr>3D Rotation (cont.)</vt:lpstr>
      <vt:lpstr>The Permutations </vt:lpstr>
      <vt:lpstr>3D Rotation(z-axis)</vt:lpstr>
      <vt:lpstr>PowerPoint-Präsentation</vt:lpstr>
      <vt:lpstr>PowerPoint-Präsentation</vt:lpstr>
      <vt:lpstr>PowerPoint-Präsentation</vt:lpstr>
      <vt:lpstr>Example:</vt:lpstr>
      <vt:lpstr>3D Rotation(y-axis)</vt:lpstr>
      <vt:lpstr>3D Rotation(y-axis) (cont.)</vt:lpstr>
      <vt:lpstr>Example:</vt:lpstr>
      <vt:lpstr>3D Inverse Rotations</vt:lpstr>
      <vt:lpstr>3D Rotation (cont.)</vt:lpstr>
      <vt:lpstr>Example: </vt:lpstr>
      <vt:lpstr>3D Rotation (cont.)</vt:lpstr>
      <vt:lpstr>Arbitrary Rotation in 3D</vt:lpstr>
      <vt:lpstr>Arbitrary Rotation in 3D (cont.)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3D Rotation (cont.)</vt:lpstr>
      <vt:lpstr>3D Rotation (cont.)</vt:lpstr>
      <vt:lpstr>3D Rotation (cont.)</vt:lpstr>
      <vt:lpstr>Local coordinate system</vt:lpstr>
      <vt:lpstr>The Local Unit Vectors</vt:lpstr>
      <vt:lpstr>Finally: The Rotation Matrix</vt:lpstr>
      <vt:lpstr>3D Rotation (cont.)</vt:lpstr>
      <vt:lpstr>Quaternions?</vt:lpstr>
      <vt:lpstr>Quaternions?</vt:lpstr>
      <vt:lpstr>3D Scaling</vt:lpstr>
      <vt:lpstr>3D Scaling (cont.)</vt:lpstr>
      <vt:lpstr>3D Scaling (cont.)</vt:lpstr>
      <vt:lpstr>3D Scaling (cont.)</vt:lpstr>
      <vt:lpstr>PowerPoint-Präsentation</vt:lpstr>
      <vt:lpstr>PowerPoint-Präsentation</vt:lpstr>
      <vt:lpstr>Example:</vt:lpstr>
      <vt:lpstr>3D Inverse and Composite Transformations</vt:lpstr>
      <vt:lpstr>Transformation between 3D Coordinate Systems</vt:lpstr>
      <vt:lpstr>Affine Transformations</vt:lpstr>
      <vt:lpstr>OpenGL Matrix Stacks</vt:lpstr>
      <vt:lpstr>OpenGL Matrix Stacks (cont.)</vt:lpstr>
      <vt:lpstr>OpenGL Matrix Stacks (cont.)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Mohmaed</dc:creator>
  <dc:description/>
  <cp:lastModifiedBy>Samsun</cp:lastModifiedBy>
  <cp:revision>520</cp:revision>
  <dcterms:created xsi:type="dcterms:W3CDTF">2006-08-16T00:00:00Z</dcterms:created>
  <dcterms:modified xsi:type="dcterms:W3CDTF">2018-12-04T08:06:51Z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Bildschirmpräsentation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149</vt:i4>
  </property>
</Properties>
</file>