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67"/>
  </p:notesMasterIdLst>
  <p:sldIdLst>
    <p:sldId id="915" r:id="rId2"/>
    <p:sldId id="946" r:id="rId3"/>
    <p:sldId id="947" r:id="rId4"/>
    <p:sldId id="948" r:id="rId5"/>
    <p:sldId id="949" r:id="rId6"/>
    <p:sldId id="950" r:id="rId7"/>
    <p:sldId id="951" r:id="rId8"/>
    <p:sldId id="952" r:id="rId9"/>
    <p:sldId id="953" r:id="rId10"/>
    <p:sldId id="954" r:id="rId11"/>
    <p:sldId id="955" r:id="rId12"/>
    <p:sldId id="956" r:id="rId13"/>
    <p:sldId id="957" r:id="rId14"/>
    <p:sldId id="958" r:id="rId15"/>
    <p:sldId id="959" r:id="rId16"/>
    <p:sldId id="960" r:id="rId17"/>
    <p:sldId id="961" r:id="rId18"/>
    <p:sldId id="962" r:id="rId19"/>
    <p:sldId id="963" r:id="rId20"/>
    <p:sldId id="964" r:id="rId21"/>
    <p:sldId id="965" r:id="rId22"/>
    <p:sldId id="995" r:id="rId23"/>
    <p:sldId id="996" r:id="rId24"/>
    <p:sldId id="997" r:id="rId25"/>
    <p:sldId id="998" r:id="rId26"/>
    <p:sldId id="999" r:id="rId27"/>
    <p:sldId id="1000" r:id="rId28"/>
    <p:sldId id="1001" r:id="rId29"/>
    <p:sldId id="1002" r:id="rId30"/>
    <p:sldId id="966" r:id="rId31"/>
    <p:sldId id="967" r:id="rId32"/>
    <p:sldId id="968" r:id="rId33"/>
    <p:sldId id="969" r:id="rId34"/>
    <p:sldId id="970" r:id="rId35"/>
    <p:sldId id="971" r:id="rId36"/>
    <p:sldId id="972" r:id="rId37"/>
    <p:sldId id="973" r:id="rId38"/>
    <p:sldId id="974" r:id="rId39"/>
    <p:sldId id="975" r:id="rId40"/>
    <p:sldId id="976" r:id="rId41"/>
    <p:sldId id="977" r:id="rId42"/>
    <p:sldId id="978" r:id="rId43"/>
    <p:sldId id="979" r:id="rId44"/>
    <p:sldId id="980" r:id="rId45"/>
    <p:sldId id="1003" r:id="rId46"/>
    <p:sldId id="1004" r:id="rId47"/>
    <p:sldId id="1005" r:id="rId48"/>
    <p:sldId id="1006" r:id="rId49"/>
    <p:sldId id="1007" r:id="rId50"/>
    <p:sldId id="981" r:id="rId51"/>
    <p:sldId id="982" r:id="rId52"/>
    <p:sldId id="983" r:id="rId53"/>
    <p:sldId id="984" r:id="rId54"/>
    <p:sldId id="985" r:id="rId55"/>
    <p:sldId id="986" r:id="rId56"/>
    <p:sldId id="987" r:id="rId57"/>
    <p:sldId id="988" r:id="rId58"/>
    <p:sldId id="989" r:id="rId59"/>
    <p:sldId id="990" r:id="rId60"/>
    <p:sldId id="991" r:id="rId61"/>
    <p:sldId id="992" r:id="rId62"/>
    <p:sldId id="993" r:id="rId63"/>
    <p:sldId id="994" r:id="rId64"/>
    <p:sldId id="379" r:id="rId65"/>
    <p:sldId id="917" r:id="rId66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6740" autoAdjust="0"/>
    <p:restoredTop sz="72950" autoAdjust="0"/>
  </p:normalViewPr>
  <p:slideViewPr>
    <p:cSldViewPr>
      <p:cViewPr varScale="1">
        <p:scale>
          <a:sx n="83" d="100"/>
          <a:sy n="83" d="100"/>
        </p:scale>
        <p:origin x="20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CB80335-EEF7-46CB-9124-4F645B7A6A81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6394C6F-EDC9-4575-BB5A-26CCACBE67F9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73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B957276-B351-4F2E-9D77-EDA91ECCF582}" type="slidenum">
              <a:rPr lang="en-US" altLang="de-DE" smtClean="0"/>
              <a:pPr eaLnBrk="1" hangingPunct="1"/>
              <a:t>1</a:t>
            </a:fld>
            <a:endParaRPr lang="en-US" altLang="de-DE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11147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6DDD9BBC-0475-4E24-8CBA-2BA98005AEF3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2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87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8DDF3D5F-F428-4CF5-8B75-9530A5708887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14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4583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791C3DEC-F7D8-4C1F-9740-2C5E14405762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15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769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DC968450-DB8D-4666-88B7-5A73E9296B26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16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3681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591E4459-7094-490F-8F11-FF329A416E11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17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2429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AD455F15-133E-43E2-86D4-A53F7CC50CE2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18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7784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EACD7608-8041-4CFE-8CB2-AEB043B02E3A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19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6490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E0CD2480-B77B-4D3E-9FBA-2951525AFC7B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20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9403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FD01DAC6-71F0-41A1-8023-66994EF582F7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21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4600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37938F4D-C259-4FEA-BD5C-2EFFAC47CBFF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26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9212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FEFB05B2-D720-4884-AB4B-387A947EA895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27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9607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A3A3DAD4-CAF3-4209-ACB7-8F2A4003EABB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28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6857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1C41ADDD-45F2-41F1-A0B8-9A9C619044B3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29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9699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22012478-F745-492E-ADCF-A09B8B6C90C8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30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702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5636AE04-A2ED-47C0-B759-B2D0D0E5D03F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31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6886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23EB3530-95C1-4445-8554-D941F981B8CC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32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2254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4243FE25-5E3D-42BE-A3B3-25F9BDB8E804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33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3442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A95BD495-1FF7-48A2-B54D-D7CF87292500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34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6309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DF15A5B4-428C-43E5-96BF-944EA871F901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35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7188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E53EA61F-F882-4DDD-A8A2-104227F555D9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36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1247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CD45D303-9ADA-4D71-AE84-1E9882072A33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37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6867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C6ADBEB0-1B48-4754-B7A8-F399C2B8A2FA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38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1838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AD47E3D2-8609-4E93-B3BB-D6AB76C13602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39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373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F0BABD8A-FB40-47A6-BD2D-14DD1B86F467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40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2503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96EB2ECE-E6E6-465E-B9C7-74C178B8985C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41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6655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9CA0355E-1868-460B-A055-954B85A178F4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42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4578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F527073A-77A2-4490-BD0A-A41BDC0899B1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43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8311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A4B70521-6955-45A3-8EBD-280DE3B7D6A9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44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39868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6E762780-97B0-404F-A72B-561DC32010D9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50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58230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6644F935-F40B-4864-B048-A93B56D1D7F6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51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54168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57162349-5083-4DA8-B66B-ABEC4F0CFA62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52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66433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28195634-D072-4F0A-A9FF-6B66E8F25269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53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21750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  <p:sp>
        <p:nvSpPr>
          <p:cNvPr id="7782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03A49630-3C56-437B-BCF7-D0D816A0F0F3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54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88763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  <p:sp>
        <p:nvSpPr>
          <p:cNvPr id="7987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DED234E6-D8BA-455E-8F22-8F9E5E7D32E3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55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78604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  <p:sp>
        <p:nvSpPr>
          <p:cNvPr id="8192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289A6B40-A56C-4C8F-AE82-3047952D8A3F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56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51027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  <p:sp>
        <p:nvSpPr>
          <p:cNvPr id="8397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5582834C-B1D9-4E03-A484-35205BA1233C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57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44559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  <p:sp>
        <p:nvSpPr>
          <p:cNvPr id="8601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0F08DC2D-777F-4893-980F-78AD0D0A01A1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58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99201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  <p:sp>
        <p:nvSpPr>
          <p:cNvPr id="8806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2320D041-5AB1-4E9E-834E-12F247E75DA7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59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8096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  <p:sp>
        <p:nvSpPr>
          <p:cNvPr id="9011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B1C4A6A6-6A56-438F-8DD6-00134E9DD6B7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60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88190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  <p:sp>
        <p:nvSpPr>
          <p:cNvPr id="921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6127B181-0A97-4653-9FBE-05377DC458FB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61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34986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  <p:sp>
        <p:nvSpPr>
          <p:cNvPr id="9421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5404DA23-68B1-4D77-8F15-A51AC857ABE9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62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31016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  <p:sp>
        <p:nvSpPr>
          <p:cNvPr id="962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A5522D14-4FBA-41A0-A653-EFC6A6138F35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63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56489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004EC8-BE9C-4811-AC73-7969CEBCE4AD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62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838200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389120"/>
          </a:xfrm>
        </p:spPr>
        <p:txBody>
          <a:bodyPr/>
          <a:lstStyle>
            <a:lvl1pPr marL="274320" indent="-274320">
              <a:buClrTx/>
              <a:buFont typeface="Wingdings" panose="05000000000000000000" pitchFamily="2" charset="2"/>
              <a:buChar char="§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2009 by Pearson Education, Inc </a:t>
            </a:r>
            <a:endParaRPr lang="tr-T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Morphological Image Processing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CC218F-E020-4D03-B354-0DEE8A4EFD9D}" type="slidenum">
              <a:rPr lang="tr-TR" altLang="tr-TR"/>
              <a:pPr/>
              <a:t>‹Nr.›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2986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/>
              <a:t>Morphological Image Processing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5" Type="http://schemas.openxmlformats.org/officeDocument/2006/relationships/image" Target="../media/image11.jpeg"/><Relationship Id="rId4" Type="http://schemas.openxmlformats.org/officeDocument/2006/relationships/image" Target="../media/image10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png"/><Relationship Id="rId5" Type="http://schemas.openxmlformats.org/officeDocument/2006/relationships/image" Target="../media/image13.jpeg"/><Relationship Id="rId4" Type="http://schemas.openxmlformats.org/officeDocument/2006/relationships/image" Target="../media/image12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png"/><Relationship Id="rId5" Type="http://schemas.openxmlformats.org/officeDocument/2006/relationships/image" Target="../media/image15.jpeg"/><Relationship Id="rId4" Type="http://schemas.openxmlformats.org/officeDocument/2006/relationships/image" Target="../media/image14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png"/><Relationship Id="rId5" Type="http://schemas.openxmlformats.org/officeDocument/2006/relationships/image" Target="../media/image17.jpeg"/><Relationship Id="rId4" Type="http://schemas.openxmlformats.org/officeDocument/2006/relationships/image" Target="../media/image16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8.png"/><Relationship Id="rId5" Type="http://schemas.openxmlformats.org/officeDocument/2006/relationships/image" Target="../media/image19.jpeg"/><Relationship Id="rId4" Type="http://schemas.openxmlformats.org/officeDocument/2006/relationships/image" Target="../media/image18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8.png"/><Relationship Id="rId5" Type="http://schemas.openxmlformats.org/officeDocument/2006/relationships/image" Target="../media/image21.jpeg"/><Relationship Id="rId4" Type="http://schemas.openxmlformats.org/officeDocument/2006/relationships/image" Target="../media/image20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8.png"/><Relationship Id="rId5" Type="http://schemas.openxmlformats.org/officeDocument/2006/relationships/image" Target="../media/image23.jpeg"/><Relationship Id="rId4" Type="http://schemas.openxmlformats.org/officeDocument/2006/relationships/image" Target="../media/image22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8.png"/><Relationship Id="rId5" Type="http://schemas.openxmlformats.org/officeDocument/2006/relationships/image" Target="../media/image25.jpeg"/><Relationship Id="rId4" Type="http://schemas.openxmlformats.org/officeDocument/2006/relationships/image" Target="../media/image24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8.png"/><Relationship Id="rId5" Type="http://schemas.openxmlformats.org/officeDocument/2006/relationships/image" Target="../media/image27.jpeg"/><Relationship Id="rId4" Type="http://schemas.openxmlformats.org/officeDocument/2006/relationships/image" Target="../media/image26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8.png"/><Relationship Id="rId5" Type="http://schemas.openxmlformats.org/officeDocument/2006/relationships/image" Target="../media/image29.jpeg"/><Relationship Id="rId4" Type="http://schemas.openxmlformats.org/officeDocument/2006/relationships/image" Target="../media/image28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oleObject" Target="../embeddings/oleObject11.bin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33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8.png"/><Relationship Id="rId5" Type="http://schemas.openxmlformats.org/officeDocument/2006/relationships/image" Target="../media/image35.wmf"/><Relationship Id="rId4" Type="http://schemas.openxmlformats.org/officeDocument/2006/relationships/oleObject" Target="../embeddings/oleObject13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9.jpeg"/><Relationship Id="rId4" Type="http://schemas.openxmlformats.org/officeDocument/2006/relationships/image" Target="../media/image37.wmf"/><Relationship Id="rId9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52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54.w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57.w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64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66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8" y="190274"/>
            <a:ext cx="8836024" cy="6667726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8" y="190274"/>
            <a:ext cx="3810000" cy="2809875"/>
          </a:xfrm>
          <a:prstGeom prst="rect">
            <a:avLst/>
          </a:prstGeom>
        </p:spPr>
      </p:pic>
      <p:pic>
        <p:nvPicPr>
          <p:cNvPr id="3074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FilmGrain grainSize="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16866" y="508000"/>
            <a:ext cx="4627134" cy="2154398"/>
          </a:xfrm>
          <a:prstGeom prst="ellipse">
            <a:avLst/>
          </a:prstGeom>
          <a:noFill/>
          <a:ln>
            <a:noFill/>
          </a:ln>
          <a:effectLst>
            <a:softEdge rad="112500"/>
          </a:effectLst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2895600" y="179388"/>
            <a:ext cx="390525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4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CSE 307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808" name="Text Box 760"/>
          <p:cNvSpPr txBox="1">
            <a:spLocks noChangeArrowheads="1"/>
          </p:cNvSpPr>
          <p:nvPr/>
        </p:nvSpPr>
        <p:spPr bwMode="auto">
          <a:xfrm>
            <a:off x="990600" y="3733800"/>
            <a:ext cx="769620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tr-TR" sz="3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Fundamentals</a:t>
            </a:r>
            <a:r>
              <a:rPr lang="de-DE" sz="3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of</a:t>
            </a:r>
            <a:r>
              <a:rPr lang="de-DE" sz="3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r>
              <a:rPr lang="tr-TR" sz="3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Image </a:t>
            </a:r>
            <a:r>
              <a:rPr lang="tr-TR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Processing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809" name="Text Box 761"/>
          <p:cNvSpPr txBox="1">
            <a:spLocks noChangeArrowheads="1"/>
          </p:cNvSpPr>
          <p:nvPr/>
        </p:nvSpPr>
        <p:spPr bwMode="auto">
          <a:xfrm>
            <a:off x="0" y="4674513"/>
            <a:ext cx="899001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/>
          </a:bodyPr>
          <a:lstStyle/>
          <a:p>
            <a:pPr algn="ctr">
              <a:defRPr/>
            </a:pPr>
            <a:r>
              <a:rPr lang="en-US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Lecture #</a:t>
            </a:r>
            <a:r>
              <a:rPr lang="tr-TR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7 Edge Detection</a:t>
            </a:r>
            <a:endParaRPr lang="en-US" sz="25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 bwMode="auto">
          <a:xfrm>
            <a:off x="0" y="5657850"/>
            <a:ext cx="9144000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6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tr-TR" altLang="de-DE" sz="2300" dirty="0"/>
              <a:t>Prepared </a:t>
            </a:r>
            <a:r>
              <a:rPr lang="de-DE" altLang="de-DE" sz="2300" dirty="0"/>
              <a:t>&amp; </a:t>
            </a:r>
            <a:r>
              <a:rPr lang="de-DE" altLang="de-DE" sz="2300" dirty="0" err="1"/>
              <a:t>Presented</a:t>
            </a:r>
            <a:r>
              <a:rPr lang="de-DE" altLang="de-DE" sz="2300" dirty="0"/>
              <a:t> </a:t>
            </a:r>
            <a:r>
              <a:rPr lang="en-US" altLang="de-DE" sz="2300" dirty="0"/>
              <a:t>by</a:t>
            </a:r>
            <a:r>
              <a:rPr lang="tr-TR" altLang="de-DE" sz="2300" dirty="0"/>
              <a:t> </a:t>
            </a:r>
            <a:r>
              <a:rPr lang="en-US" altLang="de-DE" sz="2300" dirty="0"/>
              <a:t>Asst. Prof. Dr. Samsun M. BAŞARICI</a:t>
            </a:r>
          </a:p>
        </p:txBody>
      </p:sp>
    </p:spTree>
    <p:extLst>
      <p:ext uri="{BB962C8B-B14F-4D97-AF65-F5344CB8AC3E}">
        <p14:creationId xmlns:p14="http://schemas.microsoft.com/office/powerpoint/2010/main" val="1067477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dirty="0" err="1"/>
              <a:t>Objectives</a:t>
            </a:r>
            <a:endParaRPr lang="en-US" altLang="tr-TR" dirty="0"/>
          </a:p>
        </p:txBody>
      </p:sp>
      <p:sp>
        <p:nvSpPr>
          <p:cNvPr id="134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371600"/>
            <a:ext cx="8229600" cy="4648200"/>
          </a:xfrm>
        </p:spPr>
        <p:txBody>
          <a:bodyPr>
            <a:normAutofit lnSpcReduction="10000"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en-US" altLang="tr-TR" sz="2800" dirty="0"/>
              <a:t>What is edge detection and why is it so important to computer vision?</a:t>
            </a:r>
          </a:p>
          <a:p>
            <a:pPr algn="just" eaLnBrk="1" hangingPunct="1">
              <a:lnSpc>
                <a:spcPct val="90000"/>
              </a:lnSpc>
            </a:pPr>
            <a:endParaRPr lang="en-US" altLang="tr-TR" sz="2800" dirty="0"/>
          </a:p>
          <a:p>
            <a:pPr algn="just" eaLnBrk="1" hangingPunct="1">
              <a:lnSpc>
                <a:spcPct val="90000"/>
              </a:lnSpc>
            </a:pPr>
            <a:r>
              <a:rPr lang="en-US" altLang="tr-TR" sz="2800" dirty="0"/>
              <a:t>What are the main edge detection techniques and how well do they work?</a:t>
            </a:r>
          </a:p>
          <a:p>
            <a:pPr algn="just" eaLnBrk="1" hangingPunct="1">
              <a:lnSpc>
                <a:spcPct val="90000"/>
              </a:lnSpc>
            </a:pPr>
            <a:endParaRPr lang="en-US" altLang="tr-TR" sz="2800" dirty="0"/>
          </a:p>
          <a:p>
            <a:pPr algn="just" eaLnBrk="1" hangingPunct="1">
              <a:lnSpc>
                <a:spcPct val="90000"/>
              </a:lnSpc>
            </a:pPr>
            <a:r>
              <a:rPr lang="en-US" altLang="tr-TR" sz="2800" dirty="0"/>
              <a:t>How can edge detection be performed in MATLAB?</a:t>
            </a:r>
          </a:p>
          <a:p>
            <a:pPr algn="just" eaLnBrk="1" hangingPunct="1">
              <a:lnSpc>
                <a:spcPct val="90000"/>
              </a:lnSpc>
            </a:pPr>
            <a:endParaRPr lang="en-US" altLang="tr-TR" sz="2800" dirty="0"/>
          </a:p>
          <a:p>
            <a:pPr algn="just" eaLnBrk="1" hangingPunct="1">
              <a:lnSpc>
                <a:spcPct val="90000"/>
              </a:lnSpc>
            </a:pPr>
            <a:r>
              <a:rPr lang="en-US" altLang="tr-TR" sz="2800" dirty="0"/>
              <a:t>What is the Hough Transform and how can it be used to post-process the results of an edge detection algorithm?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2FDB607-7242-47B2-8A2B-53C27C8759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C6A2696-3A58-47A5-8298-EDD403BBA1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094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4151" y="1600200"/>
            <a:ext cx="8578850" cy="4419600"/>
          </a:xfrm>
        </p:spPr>
        <p:txBody>
          <a:bodyPr>
            <a:normAutofit/>
          </a:bodyPr>
          <a:lstStyle/>
          <a:p>
            <a:pPr algn="just"/>
            <a:r>
              <a:rPr lang="en-US" altLang="tr-T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Edge detection</a:t>
            </a:r>
            <a:r>
              <a:rPr lang="en-US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fundamental tool in image processing, machine vision and computer vision, particularly in the areas of feat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ure</a:t>
            </a:r>
            <a:r>
              <a:rPr lang="en-US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detection and feature extraction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altLang="tr-T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detecting sharp changes in image brightness is to capture important changes in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</a:t>
            </a:r>
            <a:r>
              <a:rPr lang="en-US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altLang="tr-T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filters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commonly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edge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detection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None/>
            </a:pPr>
            <a:endParaRPr lang="tr-TR" alt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48" name="Rectangle 8"/>
          <p:cNvSpPr>
            <a:spLocks noChangeArrowheads="1"/>
          </p:cNvSpPr>
          <p:nvPr/>
        </p:nvSpPr>
        <p:spPr bwMode="auto">
          <a:xfrm>
            <a:off x="0" y="-1588"/>
            <a:ext cx="184150" cy="460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br>
              <a:rPr lang="tr-TR" altLang="tr-TR" sz="600"/>
            </a:br>
            <a:endParaRPr lang="tr-TR" altLang="tr-TR"/>
          </a:p>
        </p:txBody>
      </p:sp>
      <p:sp>
        <p:nvSpPr>
          <p:cNvPr id="6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Edge detection</a:t>
            </a:r>
            <a:endParaRPr lang="en-US" altLang="tr-TR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DCD8EB0D-5949-456F-A83B-A443CF2DCA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8F3DAAEB-C4A8-49B8-AD28-ED6A5CC05B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230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1" y="1676400"/>
            <a:ext cx="8362950" cy="1465263"/>
          </a:xfrm>
        </p:spPr>
        <p:txBody>
          <a:bodyPr>
            <a:noAutofit/>
          </a:bodyPr>
          <a:lstStyle/>
          <a:p>
            <a:pPr algn="just"/>
            <a:r>
              <a:rPr lang="en-US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filtering allows 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</a:t>
            </a:r>
            <a:r>
              <a:rPr lang="en-US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apply various effects on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</a:t>
            </a:r>
            <a:r>
              <a:rPr lang="en-US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 </a:t>
            </a:r>
            <a:endParaRPr lang="tr-TR" altLang="tr-T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Here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consider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some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2D filter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en-US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similar to the one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Photoshop as Custom Filter.</a:t>
            </a:r>
          </a:p>
        </p:txBody>
      </p:sp>
      <p:sp>
        <p:nvSpPr>
          <p:cNvPr id="1029" name="Rectangle 8"/>
          <p:cNvSpPr>
            <a:spLocks noChangeArrowheads="1"/>
          </p:cNvSpPr>
          <p:nvPr/>
        </p:nvSpPr>
        <p:spPr bwMode="auto">
          <a:xfrm>
            <a:off x="0" y="-1588"/>
            <a:ext cx="184150" cy="460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br>
              <a:rPr lang="tr-TR" altLang="tr-TR" sz="600"/>
            </a:br>
            <a:endParaRPr lang="tr-TR" altLang="tr-TR"/>
          </a:p>
        </p:txBody>
      </p:sp>
      <p:graphicFrame>
        <p:nvGraphicFramePr>
          <p:cNvPr id="1026" name="Object 9"/>
          <p:cNvGraphicFramePr>
            <a:graphicFrameLocks noChangeAspect="1"/>
          </p:cNvGraphicFramePr>
          <p:nvPr>
            <p:extLst/>
          </p:nvPr>
        </p:nvGraphicFramePr>
        <p:xfrm>
          <a:off x="2286000" y="4679949"/>
          <a:ext cx="1219200" cy="1587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" name="Equation" r:id="rId3" imgW="545760" imgH="711000" progId="Equation.3">
                  <p:embed/>
                </p:oleObj>
              </mc:Choice>
              <mc:Fallback>
                <p:oleObj name="Equation" r:id="rId3" imgW="545760" imgH="711000" progId="Equation.3">
                  <p:embed/>
                  <p:pic>
                    <p:nvPicPr>
                      <p:cNvPr id="1026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4679949"/>
                        <a:ext cx="1219200" cy="15879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" name="TextBox 10"/>
          <p:cNvSpPr txBox="1">
            <a:spLocks noChangeArrowheads="1"/>
          </p:cNvSpPr>
          <p:nvPr/>
        </p:nvSpPr>
        <p:spPr bwMode="auto">
          <a:xfrm>
            <a:off x="1447800" y="3644900"/>
            <a:ext cx="3400425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filter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effect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31" name="Picture 11" descr="http://lodev.org/cgtutor/images/photo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9988" y="3644900"/>
            <a:ext cx="4008437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altLang="tr-TR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DA0ECBEA-62C2-48D1-9667-CC8911BC826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35151D1C-3D3A-4F7B-B22F-F55557F8EC2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838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2133600"/>
            <a:ext cx="8351837" cy="1008063"/>
          </a:xfrm>
        </p:spPr>
        <p:txBody>
          <a:bodyPr>
            <a:normAutofit/>
          </a:bodyPr>
          <a:lstStyle/>
          <a:p>
            <a:pPr algn="just"/>
            <a:r>
              <a:rPr lang="en-US" altLang="tr-T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Blurring</a:t>
            </a:r>
            <a:r>
              <a:rPr lang="en-US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done by taking the average of the current pixel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it’s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neighbors.</a:t>
            </a:r>
          </a:p>
        </p:txBody>
      </p:sp>
      <p:sp>
        <p:nvSpPr>
          <p:cNvPr id="2053" name="Rectangle 8"/>
          <p:cNvSpPr>
            <a:spLocks noChangeArrowheads="1"/>
          </p:cNvSpPr>
          <p:nvPr/>
        </p:nvSpPr>
        <p:spPr bwMode="auto">
          <a:xfrm>
            <a:off x="0" y="-1588"/>
            <a:ext cx="184150" cy="460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br>
              <a:rPr lang="tr-TR" altLang="tr-TR" sz="600"/>
            </a:br>
            <a:endParaRPr lang="tr-TR" altLang="tr-TR"/>
          </a:p>
        </p:txBody>
      </p:sp>
      <p:graphicFrame>
        <p:nvGraphicFramePr>
          <p:cNvPr id="2050" name="Object 9"/>
          <p:cNvGraphicFramePr>
            <a:graphicFrameLocks noChangeAspect="1"/>
          </p:cNvGraphicFramePr>
          <p:nvPr>
            <p:extLst/>
          </p:nvPr>
        </p:nvGraphicFramePr>
        <p:xfrm>
          <a:off x="1219200" y="3857625"/>
          <a:ext cx="2057400" cy="16470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" name="Equation" r:id="rId3" imgW="888840" imgH="711000" progId="Equation.3">
                  <p:embed/>
                </p:oleObj>
              </mc:Choice>
              <mc:Fallback>
                <p:oleObj name="Equation" r:id="rId3" imgW="888840" imgH="711000" progId="Equation.3">
                  <p:embed/>
                  <p:pic>
                    <p:nvPicPr>
                      <p:cNvPr id="205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857625"/>
                        <a:ext cx="2057400" cy="16470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4" name="Picture 4" descr="http://lodev.org/cgtutor/images/filterblu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0" y="3500438"/>
            <a:ext cx="4067175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(cont.)</a:t>
            </a:r>
            <a:endParaRPr lang="en-US" altLang="tr-TR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1748CB97-31A2-4D2B-B1F1-5D389AD1C40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9B5CA295-7A22-4DA7-BE32-CD035C690B8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452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2205038"/>
            <a:ext cx="8351837" cy="1008062"/>
          </a:xfrm>
        </p:spPr>
        <p:txBody>
          <a:bodyPr/>
          <a:lstStyle/>
          <a:p>
            <a:r>
              <a:rPr lang="tr-TR" altLang="tr-TR" sz="2600" dirty="0" err="1"/>
              <a:t>Bluring</a:t>
            </a:r>
            <a:r>
              <a:rPr lang="tr-TR" altLang="tr-TR" sz="2600" dirty="0"/>
              <a:t> </a:t>
            </a:r>
            <a:r>
              <a:rPr lang="tr-TR" altLang="tr-TR" sz="2600" dirty="0" err="1"/>
              <a:t>with</a:t>
            </a:r>
            <a:r>
              <a:rPr lang="tr-TR" altLang="tr-TR" sz="2600" dirty="0"/>
              <a:t> a 5x5 </a:t>
            </a:r>
            <a:r>
              <a:rPr lang="tr-TR" altLang="tr-TR" sz="2600" dirty="0" err="1"/>
              <a:t>filter</a:t>
            </a:r>
            <a:br>
              <a:rPr lang="en-US" altLang="tr-TR" sz="2600" dirty="0"/>
            </a:br>
            <a:endParaRPr lang="en-US" altLang="tr-TR" sz="2600" dirty="0"/>
          </a:p>
        </p:txBody>
      </p:sp>
      <p:sp>
        <p:nvSpPr>
          <p:cNvPr id="3077" name="Rectangle 8"/>
          <p:cNvSpPr>
            <a:spLocks noChangeArrowheads="1"/>
          </p:cNvSpPr>
          <p:nvPr/>
        </p:nvSpPr>
        <p:spPr bwMode="auto">
          <a:xfrm>
            <a:off x="0" y="-1588"/>
            <a:ext cx="184150" cy="460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br>
              <a:rPr lang="tr-TR" altLang="tr-TR" sz="600"/>
            </a:br>
            <a:endParaRPr lang="tr-TR" altLang="tr-TR"/>
          </a:p>
        </p:txBody>
      </p:sp>
      <p:graphicFrame>
        <p:nvGraphicFramePr>
          <p:cNvPr id="3074" name="Object 9"/>
          <p:cNvGraphicFramePr>
            <a:graphicFrameLocks noChangeAspect="1"/>
          </p:cNvGraphicFramePr>
          <p:nvPr>
            <p:extLst/>
          </p:nvPr>
        </p:nvGraphicFramePr>
        <p:xfrm>
          <a:off x="1680369" y="3352800"/>
          <a:ext cx="1679575" cy="2208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" name="Equation" r:id="rId3" imgW="888840" imgH="1168200" progId="Equation.3">
                  <p:embed/>
                </p:oleObj>
              </mc:Choice>
              <mc:Fallback>
                <p:oleObj name="Equation" r:id="rId3" imgW="888840" imgH="1168200" progId="Equation.3">
                  <p:embed/>
                  <p:pic>
                    <p:nvPicPr>
                      <p:cNvPr id="3074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0369" y="3352800"/>
                        <a:ext cx="1679575" cy="2208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8" name="Picture 6" descr="http://lodev.org/cgtutor/images/filterblurmor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86415"/>
            <a:ext cx="3990975" cy="298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(cont.)</a:t>
            </a:r>
            <a:endParaRPr lang="en-US" altLang="tr-TR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41BBC51-AFC8-4503-A8E9-DEFBC01284C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5E7C7379-43F2-4840-B672-35C70FA82E2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428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2133600"/>
            <a:ext cx="8351837" cy="1008063"/>
          </a:xfrm>
        </p:spPr>
        <p:txBody>
          <a:bodyPr/>
          <a:lstStyle/>
          <a:p>
            <a:pPr algn="just"/>
            <a:r>
              <a:rPr lang="en-US" altLang="tr-T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Motion</a:t>
            </a:r>
            <a:r>
              <a:rPr lang="en-US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blur is achieved by blurring in only 1 direction.</a:t>
            </a:r>
          </a:p>
        </p:txBody>
      </p:sp>
      <p:sp>
        <p:nvSpPr>
          <p:cNvPr id="4101" name="Rectangle 8"/>
          <p:cNvSpPr>
            <a:spLocks noChangeArrowheads="1"/>
          </p:cNvSpPr>
          <p:nvPr/>
        </p:nvSpPr>
        <p:spPr bwMode="auto">
          <a:xfrm>
            <a:off x="0" y="-1588"/>
            <a:ext cx="184150" cy="460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br>
              <a:rPr lang="tr-TR" altLang="tr-TR" sz="600"/>
            </a:br>
            <a:endParaRPr lang="tr-TR" altLang="tr-TR"/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>
            <p:extLst/>
          </p:nvPr>
        </p:nvGraphicFramePr>
        <p:xfrm>
          <a:off x="784225" y="3284538"/>
          <a:ext cx="2608262" cy="26636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3" name="Equation" r:id="rId3" imgW="1384200" imgH="2082600" progId="Equation.3">
                  <p:embed/>
                </p:oleObj>
              </mc:Choice>
              <mc:Fallback>
                <p:oleObj name="Equation" r:id="rId3" imgW="1384200" imgH="2082600" progId="Equation.3">
                  <p:embed/>
                  <p:pic>
                    <p:nvPicPr>
                      <p:cNvPr id="409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225" y="3284538"/>
                        <a:ext cx="2608262" cy="26636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2" name="TextBox 8"/>
          <p:cNvSpPr txBox="1">
            <a:spLocks noChangeArrowheads="1"/>
          </p:cNvSpPr>
          <p:nvPr/>
        </p:nvSpPr>
        <p:spPr bwMode="auto">
          <a:xfrm>
            <a:off x="4572000" y="3284538"/>
            <a:ext cx="431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tr-TR" altLang="tr-TR"/>
              <a:t>+</a:t>
            </a:r>
          </a:p>
        </p:txBody>
      </p:sp>
      <p:pic>
        <p:nvPicPr>
          <p:cNvPr id="4103" name="Picture 5" descr="http://lodev.org/cgtutor/images/filtermotionblu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711" y="3284538"/>
            <a:ext cx="4219575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2"/>
          <p:cNvSpPr txBox="1">
            <a:spLocks noChangeArrowheads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rIns="0" bIns="0" anchor="ctr">
            <a:normAutofit/>
          </a:bodyPr>
          <a:lstStyle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altLang="tr-TR" dirty="0"/>
              <a:t>Introduction (cont.)</a:t>
            </a:r>
            <a:endParaRPr lang="en-US" altLang="tr-TR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F908E479-A931-4362-89A1-638D71709E1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1CE65374-1DE2-4E38-A1EC-86BAB7BFD2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674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2133600"/>
            <a:ext cx="8351837" cy="1008063"/>
          </a:xfrm>
        </p:spPr>
        <p:txBody>
          <a:bodyPr/>
          <a:lstStyle/>
          <a:p>
            <a:r>
              <a:rPr lang="en-US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filter to find the horizontal edges .</a:t>
            </a:r>
          </a:p>
        </p:txBody>
      </p:sp>
      <p:sp>
        <p:nvSpPr>
          <p:cNvPr id="5125" name="Rectangle 8"/>
          <p:cNvSpPr>
            <a:spLocks noChangeArrowheads="1"/>
          </p:cNvSpPr>
          <p:nvPr/>
        </p:nvSpPr>
        <p:spPr bwMode="auto">
          <a:xfrm>
            <a:off x="0" y="-1588"/>
            <a:ext cx="184150" cy="460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br>
              <a:rPr lang="tr-TR" altLang="tr-TR" sz="600"/>
            </a:br>
            <a:endParaRPr lang="tr-TR" altLang="tr-TR"/>
          </a:p>
        </p:txBody>
      </p:sp>
      <p:graphicFrame>
        <p:nvGraphicFramePr>
          <p:cNvPr id="5122" name="Object 3"/>
          <p:cNvGraphicFramePr>
            <a:graphicFrameLocks noChangeAspect="1"/>
          </p:cNvGraphicFramePr>
          <p:nvPr>
            <p:extLst/>
          </p:nvPr>
        </p:nvGraphicFramePr>
        <p:xfrm>
          <a:off x="882650" y="3462224"/>
          <a:ext cx="2216150" cy="258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7" name="Equation" r:id="rId3" imgW="1002960" imgH="1168200" progId="Equation.3">
                  <p:embed/>
                </p:oleObj>
              </mc:Choice>
              <mc:Fallback>
                <p:oleObj name="Equation" r:id="rId3" imgW="1002960" imgH="1168200" progId="Equation.3">
                  <p:embed/>
                  <p:pic>
                    <p:nvPicPr>
                      <p:cNvPr id="5122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2650" y="3462224"/>
                        <a:ext cx="2216150" cy="258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6" name="TextBox 8"/>
          <p:cNvSpPr txBox="1">
            <a:spLocks noChangeArrowheads="1"/>
          </p:cNvSpPr>
          <p:nvPr/>
        </p:nvSpPr>
        <p:spPr bwMode="auto">
          <a:xfrm>
            <a:off x="4572000" y="3284538"/>
            <a:ext cx="431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tr-TR" altLang="tr-TR"/>
              <a:t>+</a:t>
            </a:r>
          </a:p>
        </p:txBody>
      </p:sp>
      <p:pic>
        <p:nvPicPr>
          <p:cNvPr id="5127" name="Picture 4" descr="http://lodev.org/cgtutor/images/filterhoredg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3170692"/>
            <a:ext cx="422910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(cont.)</a:t>
            </a:r>
            <a:endParaRPr lang="en-US" altLang="tr-TR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AE988B42-3309-4280-8C65-13E4E4C42B1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D021E19A-7CAB-487C-B338-A95F34B294D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375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2133600"/>
            <a:ext cx="8351837" cy="1008063"/>
          </a:xfrm>
        </p:spPr>
        <p:txBody>
          <a:bodyPr/>
          <a:lstStyle/>
          <a:p>
            <a:r>
              <a:rPr lang="en-US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filter that find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vertical edges.</a:t>
            </a:r>
          </a:p>
        </p:txBody>
      </p:sp>
      <p:sp>
        <p:nvSpPr>
          <p:cNvPr id="6149" name="Rectangle 8"/>
          <p:cNvSpPr>
            <a:spLocks noChangeArrowheads="1"/>
          </p:cNvSpPr>
          <p:nvPr/>
        </p:nvSpPr>
        <p:spPr bwMode="auto">
          <a:xfrm>
            <a:off x="0" y="-1588"/>
            <a:ext cx="184150" cy="460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br>
              <a:rPr lang="tr-TR" altLang="tr-TR" sz="600"/>
            </a:br>
            <a:endParaRPr lang="tr-TR" altLang="tr-TR"/>
          </a:p>
        </p:txBody>
      </p:sp>
      <p:graphicFrame>
        <p:nvGraphicFramePr>
          <p:cNvPr id="6146" name="Object 3"/>
          <p:cNvGraphicFramePr>
            <a:graphicFrameLocks noChangeAspect="1"/>
          </p:cNvGraphicFramePr>
          <p:nvPr>
            <p:extLst/>
          </p:nvPr>
        </p:nvGraphicFramePr>
        <p:xfrm>
          <a:off x="814388" y="3362029"/>
          <a:ext cx="2301875" cy="2941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1" name="Equation" r:id="rId3" imgW="914400" imgH="1168200" progId="Equation.3">
                  <p:embed/>
                </p:oleObj>
              </mc:Choice>
              <mc:Fallback>
                <p:oleObj name="Equation" r:id="rId3" imgW="914400" imgH="1168200" progId="Equation.3">
                  <p:embed/>
                  <p:pic>
                    <p:nvPicPr>
                      <p:cNvPr id="6146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4388" y="3362029"/>
                        <a:ext cx="2301875" cy="29410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0" name="TextBox 8"/>
          <p:cNvSpPr txBox="1">
            <a:spLocks noChangeArrowheads="1"/>
          </p:cNvSpPr>
          <p:nvPr/>
        </p:nvSpPr>
        <p:spPr bwMode="auto">
          <a:xfrm>
            <a:off x="4572000" y="3284538"/>
            <a:ext cx="431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tr-TR" altLang="tr-TR"/>
              <a:t>+</a:t>
            </a:r>
          </a:p>
        </p:txBody>
      </p:sp>
      <p:pic>
        <p:nvPicPr>
          <p:cNvPr id="6151" name="Picture 4" descr="http://lodev.org/cgtutor/images/filterveredg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3116263"/>
            <a:ext cx="4233863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(cont.)</a:t>
            </a:r>
            <a:endParaRPr lang="en-US" altLang="tr-TR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6334811-7223-4FED-A2F5-50C9F5B0D08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0DEEEC6E-4E09-4C30-B01C-64247564128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660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2133600"/>
            <a:ext cx="8351837" cy="1008063"/>
          </a:xfrm>
        </p:spPr>
        <p:txBody>
          <a:bodyPr/>
          <a:lstStyle/>
          <a:p>
            <a:pPr algn="just"/>
            <a:r>
              <a:rPr lang="en-US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filter that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</a:t>
            </a:r>
            <a:r>
              <a:rPr lang="en-US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good at finding edges of 45°</a:t>
            </a:r>
          </a:p>
        </p:txBody>
      </p:sp>
      <p:sp>
        <p:nvSpPr>
          <p:cNvPr id="7173" name="Rectangle 8"/>
          <p:cNvSpPr>
            <a:spLocks noChangeArrowheads="1"/>
          </p:cNvSpPr>
          <p:nvPr/>
        </p:nvSpPr>
        <p:spPr bwMode="auto">
          <a:xfrm>
            <a:off x="0" y="-1588"/>
            <a:ext cx="184150" cy="460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br>
              <a:rPr lang="tr-TR" altLang="tr-TR" sz="600"/>
            </a:br>
            <a:endParaRPr lang="tr-TR" altLang="tr-TR"/>
          </a:p>
        </p:txBody>
      </p:sp>
      <p:graphicFrame>
        <p:nvGraphicFramePr>
          <p:cNvPr id="7170" name="Object 3"/>
          <p:cNvGraphicFramePr>
            <a:graphicFrameLocks noChangeAspect="1"/>
          </p:cNvGraphicFramePr>
          <p:nvPr>
            <p:extLst/>
          </p:nvPr>
        </p:nvGraphicFramePr>
        <p:xfrm>
          <a:off x="854756" y="3469481"/>
          <a:ext cx="2236787" cy="2365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5" name="Equation" r:id="rId3" imgW="1104840" imgH="1168200" progId="Equation.3">
                  <p:embed/>
                </p:oleObj>
              </mc:Choice>
              <mc:Fallback>
                <p:oleObj name="Equation" r:id="rId3" imgW="1104840" imgH="1168200" progId="Equation.3">
                  <p:embed/>
                  <p:pic>
                    <p:nvPicPr>
                      <p:cNvPr id="717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4756" y="3469481"/>
                        <a:ext cx="2236787" cy="23652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4" name="TextBox 8"/>
          <p:cNvSpPr txBox="1">
            <a:spLocks noChangeArrowheads="1"/>
          </p:cNvSpPr>
          <p:nvPr/>
        </p:nvSpPr>
        <p:spPr bwMode="auto">
          <a:xfrm>
            <a:off x="4572000" y="3284538"/>
            <a:ext cx="431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tr-TR" altLang="tr-TR"/>
              <a:t>+</a:t>
            </a:r>
          </a:p>
        </p:txBody>
      </p:sp>
      <p:pic>
        <p:nvPicPr>
          <p:cNvPr id="7175" name="Picture 4" descr="http://lodev.org/cgtutor/images/filterslopededg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3141663"/>
            <a:ext cx="4251325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(cont.)</a:t>
            </a:r>
            <a:endParaRPr lang="en-US" altLang="tr-TR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F398665D-F27D-4074-8377-6AE677155A9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19C12AE9-A034-4943-943A-8BD74BDEC8F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181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2133600"/>
            <a:ext cx="8351837" cy="1008063"/>
          </a:xfrm>
        </p:spPr>
        <p:txBody>
          <a:bodyPr/>
          <a:lstStyle/>
          <a:p>
            <a:pPr algn="just"/>
            <a:r>
              <a:rPr lang="en-US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simple edge detection filter that detects edges in all directions</a:t>
            </a:r>
          </a:p>
        </p:txBody>
      </p:sp>
      <p:sp>
        <p:nvSpPr>
          <p:cNvPr id="8197" name="Rectangle 8"/>
          <p:cNvSpPr>
            <a:spLocks noChangeArrowheads="1"/>
          </p:cNvSpPr>
          <p:nvPr/>
        </p:nvSpPr>
        <p:spPr bwMode="auto">
          <a:xfrm>
            <a:off x="0" y="-1588"/>
            <a:ext cx="184150" cy="460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br>
              <a:rPr lang="tr-TR" altLang="tr-TR" sz="600"/>
            </a:br>
            <a:endParaRPr lang="tr-TR" altLang="tr-TR"/>
          </a:p>
        </p:txBody>
      </p:sp>
      <p:graphicFrame>
        <p:nvGraphicFramePr>
          <p:cNvPr id="8194" name="Object 3"/>
          <p:cNvGraphicFramePr>
            <a:graphicFrameLocks noChangeAspect="1"/>
          </p:cNvGraphicFramePr>
          <p:nvPr>
            <p:extLst/>
          </p:nvPr>
        </p:nvGraphicFramePr>
        <p:xfrm>
          <a:off x="1066800" y="3443386"/>
          <a:ext cx="2533650" cy="24030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9" name="Equation" r:id="rId3" imgW="749160" imgH="711000" progId="Equation.3">
                  <p:embed/>
                </p:oleObj>
              </mc:Choice>
              <mc:Fallback>
                <p:oleObj name="Equation" r:id="rId3" imgW="749160" imgH="711000" progId="Equation.3">
                  <p:embed/>
                  <p:pic>
                    <p:nvPicPr>
                      <p:cNvPr id="819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443386"/>
                        <a:ext cx="2533650" cy="24030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8" name="TextBox 8"/>
          <p:cNvSpPr txBox="1">
            <a:spLocks noChangeArrowheads="1"/>
          </p:cNvSpPr>
          <p:nvPr/>
        </p:nvSpPr>
        <p:spPr bwMode="auto">
          <a:xfrm>
            <a:off x="4572000" y="3284538"/>
            <a:ext cx="431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tr-TR" altLang="tr-TR"/>
              <a:t>+</a:t>
            </a:r>
          </a:p>
        </p:txBody>
      </p:sp>
      <p:pic>
        <p:nvPicPr>
          <p:cNvPr id="8199" name="Picture 4" descr="http://lodev.org/cgtutor/images/filteredg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9631" y="3050979"/>
            <a:ext cx="4184650" cy="309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(cont.)</a:t>
            </a:r>
            <a:endParaRPr lang="en-US" altLang="tr-TR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FE315317-6122-48CD-87B8-48499138E0A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6FB4C1D2-6D72-497C-B57F-BB2862DA3EE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8745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1" y="1143000"/>
            <a:ext cx="8610600" cy="2278063"/>
          </a:xfrm>
        </p:spPr>
        <p:txBody>
          <a:bodyPr>
            <a:noAutofit/>
          </a:bodyPr>
          <a:lstStyle/>
          <a:p>
            <a:pPr algn="just"/>
            <a:r>
              <a:rPr lang="en-US" alt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altLang="tr-TR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sharpen</a:t>
            </a:r>
            <a:r>
              <a:rPr lang="en-US" alt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image is very similar to finding edges, </a:t>
            </a:r>
            <a:r>
              <a:rPr lang="tr-TR" alt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result will be a new image where the edges are enhanced, making it look sharper. </a:t>
            </a:r>
            <a:endParaRPr lang="tr-TR" altLang="tr-T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alt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alt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tr-TR" alt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center value of the edge detection filter from the previous example,</a:t>
            </a:r>
            <a:r>
              <a:rPr lang="tr-TR" alt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tr-TR" alt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incremented</a:t>
            </a:r>
            <a:r>
              <a:rPr lang="en-US" alt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1. </a:t>
            </a:r>
            <a:r>
              <a:rPr lang="tr-TR" alt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result will be an image with the same brightness as the original, but sharper</a:t>
            </a:r>
          </a:p>
        </p:txBody>
      </p:sp>
      <p:sp>
        <p:nvSpPr>
          <p:cNvPr id="10245" name="Rectangle 8"/>
          <p:cNvSpPr>
            <a:spLocks noChangeArrowheads="1"/>
          </p:cNvSpPr>
          <p:nvPr/>
        </p:nvSpPr>
        <p:spPr bwMode="auto">
          <a:xfrm>
            <a:off x="0" y="-1588"/>
            <a:ext cx="184150" cy="460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br>
              <a:rPr lang="tr-TR" altLang="tr-TR" sz="600"/>
            </a:br>
            <a:endParaRPr lang="tr-TR" altLang="tr-TR"/>
          </a:p>
        </p:txBody>
      </p:sp>
      <p:graphicFrame>
        <p:nvGraphicFramePr>
          <p:cNvPr id="10242" name="Object 3"/>
          <p:cNvGraphicFramePr>
            <a:graphicFrameLocks noChangeAspect="1"/>
          </p:cNvGraphicFramePr>
          <p:nvPr>
            <p:extLst/>
          </p:nvPr>
        </p:nvGraphicFramePr>
        <p:xfrm>
          <a:off x="971550" y="3644900"/>
          <a:ext cx="2533650" cy="24030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3" name="Equation" r:id="rId3" imgW="749160" imgH="711000" progId="Equation.3">
                  <p:embed/>
                </p:oleObj>
              </mc:Choice>
              <mc:Fallback>
                <p:oleObj name="Equation" r:id="rId3" imgW="749160" imgH="711000" progId="Equation.3">
                  <p:embed/>
                  <p:pic>
                    <p:nvPicPr>
                      <p:cNvPr id="10242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3644900"/>
                        <a:ext cx="2533650" cy="24030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6" name="TextBox 8"/>
          <p:cNvSpPr txBox="1">
            <a:spLocks noChangeArrowheads="1"/>
          </p:cNvSpPr>
          <p:nvPr/>
        </p:nvSpPr>
        <p:spPr bwMode="auto">
          <a:xfrm>
            <a:off x="4572000" y="3284538"/>
            <a:ext cx="431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tr-TR" altLang="tr-TR"/>
              <a:t>+</a:t>
            </a:r>
          </a:p>
        </p:txBody>
      </p:sp>
      <p:pic>
        <p:nvPicPr>
          <p:cNvPr id="10247" name="Picture 4" descr="http://lodev.org/cgtutor/images/filtersharp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538" y="3276600"/>
            <a:ext cx="4233863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(cont.)</a:t>
            </a:r>
            <a:endParaRPr lang="en-US" altLang="tr-TR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2FFBE979-8A23-4A5C-8298-B19B5BE7813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3B63A082-7106-4B98-A421-B5639868AC7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862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2133600"/>
            <a:ext cx="8351837" cy="1008063"/>
          </a:xfrm>
        </p:spPr>
        <p:txBody>
          <a:bodyPr>
            <a:normAutofit/>
          </a:bodyPr>
          <a:lstStyle/>
          <a:p>
            <a:r>
              <a:rPr lang="en-US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Another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sharpen</a:t>
            </a:r>
            <a:r>
              <a:rPr lang="tr-TR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filter</a:t>
            </a:r>
            <a:r>
              <a:rPr lang="en-US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n-US" altLang="tr-T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tr-TR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69" name="Rectangle 8"/>
          <p:cNvSpPr>
            <a:spLocks noChangeArrowheads="1"/>
          </p:cNvSpPr>
          <p:nvPr/>
        </p:nvSpPr>
        <p:spPr bwMode="auto">
          <a:xfrm>
            <a:off x="0" y="-1588"/>
            <a:ext cx="184150" cy="460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br>
              <a:rPr lang="tr-TR" altLang="tr-TR" sz="600"/>
            </a:br>
            <a:endParaRPr lang="tr-TR" altLang="tr-TR"/>
          </a:p>
        </p:txBody>
      </p:sp>
      <p:graphicFrame>
        <p:nvGraphicFramePr>
          <p:cNvPr id="11266" name="Object 3"/>
          <p:cNvGraphicFramePr>
            <a:graphicFrameLocks noChangeAspect="1"/>
          </p:cNvGraphicFramePr>
          <p:nvPr>
            <p:extLst/>
          </p:nvPr>
        </p:nvGraphicFramePr>
        <p:xfrm>
          <a:off x="539750" y="3429000"/>
          <a:ext cx="3041650" cy="28258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7" name="Equation" r:id="rId3" imgW="1257120" imgH="1168200" progId="Equation.3">
                  <p:embed/>
                </p:oleObj>
              </mc:Choice>
              <mc:Fallback>
                <p:oleObj name="Equation" r:id="rId3" imgW="1257120" imgH="1168200" progId="Equation.3">
                  <p:embed/>
                  <p:pic>
                    <p:nvPicPr>
                      <p:cNvPr id="11266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3429000"/>
                        <a:ext cx="3041650" cy="28258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0" name="TextBox 8"/>
          <p:cNvSpPr txBox="1">
            <a:spLocks noChangeArrowheads="1"/>
          </p:cNvSpPr>
          <p:nvPr/>
        </p:nvSpPr>
        <p:spPr bwMode="auto">
          <a:xfrm>
            <a:off x="4572000" y="3284538"/>
            <a:ext cx="431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tr-TR" altLang="tr-TR"/>
              <a:t>+</a:t>
            </a:r>
          </a:p>
        </p:txBody>
      </p:sp>
      <p:pic>
        <p:nvPicPr>
          <p:cNvPr id="11271" name="Picture 4" descr="http://lodev.org/cgtutor/images/filtersharpen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871" y="3200400"/>
            <a:ext cx="4233863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(cont.)</a:t>
            </a:r>
            <a:endParaRPr lang="en-US" altLang="tr-TR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9FD5CFF1-66BA-44E5-B880-3175CEDB17D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81EF8C25-19C5-491B-ABE8-7D09923E9C4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9258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What is edge detection?</a:t>
            </a:r>
          </a:p>
        </p:txBody>
      </p:sp>
      <p:sp>
        <p:nvSpPr>
          <p:cNvPr id="13314" name="Content Placeholder 6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8382000" cy="4800600"/>
          </a:xfrm>
        </p:spPr>
        <p:txBody>
          <a:bodyPr>
            <a:normAutofit/>
          </a:bodyPr>
          <a:lstStyle/>
          <a:p>
            <a:pPr algn="just"/>
            <a:r>
              <a:rPr lang="en-US" altLang="tr-TR" dirty="0"/>
              <a:t>Edge detection is a fundamental image processing operation used in many computer vision solutions. </a:t>
            </a:r>
          </a:p>
          <a:p>
            <a:pPr algn="just"/>
            <a:r>
              <a:rPr lang="en-US" altLang="tr-TR" dirty="0"/>
              <a:t>Goal of edge detection algorithms: to find the most relevant edges in an image or scene. </a:t>
            </a:r>
          </a:p>
          <a:p>
            <a:pPr lvl="1" algn="just"/>
            <a:r>
              <a:rPr lang="en-US" altLang="tr-TR" dirty="0"/>
              <a:t>These edges should then be connected into meaningful lines and boundaries, resulting in a segmented  image containing two or more regions. </a:t>
            </a:r>
          </a:p>
          <a:p>
            <a:pPr lvl="1" algn="just"/>
            <a:r>
              <a:rPr lang="en-US" altLang="tr-TR" dirty="0"/>
              <a:t>Subsequent stages in a machine vision system will use the segmented results for tasks such as object counting, measuring, feature extraction, and classification.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1B3E168-DD89-4F73-B3CA-378DF312F1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86DE1D5-2B02-41C5-B884-3608B2A1F3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804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What is edge detection?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15362" name="Content Placeholder 6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458200" cy="5029200"/>
          </a:xfrm>
        </p:spPr>
        <p:txBody>
          <a:bodyPr>
            <a:normAutofit/>
          </a:bodyPr>
          <a:lstStyle/>
          <a:p>
            <a:pPr algn="just"/>
            <a:r>
              <a:rPr lang="en-US" altLang="tr-TR" dirty="0"/>
              <a:t>Biological vision: there is compelling evidence that the very early stages of the human visual system (HVS) contain edge-sensitive cells that respond strongly (i.e., exhibit a higher firing rate) when presented with edges of certain intensity and orientation. </a:t>
            </a:r>
          </a:p>
          <a:p>
            <a:pPr lvl="1" algn="just"/>
            <a:r>
              <a:rPr lang="en-US" altLang="tr-TR" dirty="0"/>
              <a:t>Edge detection algorithms attempt to emulate an ability present in the HVS. </a:t>
            </a:r>
          </a:p>
          <a:p>
            <a:pPr lvl="1" algn="just"/>
            <a:r>
              <a:rPr lang="en-US" altLang="tr-TR" dirty="0"/>
              <a:t>Such an ability is, according to many vision theorists, essential to all processing steps that take place afterward in the HVS.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A8CF49E-0F93-4F2F-8B20-7F6F304F2E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72A29E1-B064-45EE-AA11-1B2B8B9A95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2262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What is edge detection?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17410" name="Content Placeholder 6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686800" cy="4876800"/>
          </a:xfrm>
        </p:spPr>
        <p:txBody>
          <a:bodyPr>
            <a:normAutofit/>
          </a:bodyPr>
          <a:lstStyle/>
          <a:p>
            <a:pPr algn="just"/>
            <a:r>
              <a:rPr lang="en-US" altLang="tr-TR" dirty="0"/>
              <a:t>Edge detection is a hard image processing problem. </a:t>
            </a:r>
          </a:p>
          <a:p>
            <a:pPr algn="just"/>
            <a:endParaRPr lang="en-US" altLang="tr-TR" dirty="0"/>
          </a:p>
          <a:p>
            <a:pPr algn="just"/>
            <a:r>
              <a:rPr lang="en-US" altLang="tr-TR" dirty="0"/>
              <a:t>Most edge detection solutions exhibit limited performance in the presence of images containing real-world scenes. </a:t>
            </a:r>
          </a:p>
          <a:p>
            <a:pPr algn="just"/>
            <a:endParaRPr lang="en-US" altLang="tr-TR" dirty="0"/>
          </a:p>
          <a:p>
            <a:pPr algn="just"/>
            <a:r>
              <a:rPr lang="en-US" altLang="tr-TR" dirty="0"/>
              <a:t>It is common to precede the edge detection stage with pre-processing operations such as noise reduction and illumination correction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0FCAF16-8070-4C2A-AB77-CAC45110FF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891C76B-03E6-4155-BB1E-98F0C42B53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2669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/>
              <a:t>Basic concepts</a:t>
            </a:r>
          </a:p>
        </p:txBody>
      </p:sp>
      <p:sp>
        <p:nvSpPr>
          <p:cNvPr id="19458" name="Content Placeholder 6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1752600"/>
          </a:xfrm>
        </p:spPr>
        <p:txBody>
          <a:bodyPr/>
          <a:lstStyle/>
          <a:p>
            <a:pPr algn="just">
              <a:lnSpc>
                <a:spcPct val="80000"/>
              </a:lnSpc>
            </a:pPr>
            <a:r>
              <a:rPr lang="en-US" altLang="tr-TR" sz="2200" dirty="0"/>
              <a:t>Edge: a boundary between two image regions having distinct characteristics according to some feature (e.g., gray level, color, or texture). </a:t>
            </a:r>
          </a:p>
          <a:p>
            <a:pPr algn="just">
              <a:lnSpc>
                <a:spcPct val="80000"/>
              </a:lnSpc>
            </a:pPr>
            <a:r>
              <a:rPr lang="en-US" altLang="tr-TR" sz="2200" dirty="0"/>
              <a:t>In grayscale 2D images: a sharp variation of the intensity function across a portion of the image. </a:t>
            </a:r>
          </a:p>
        </p:txBody>
      </p:sp>
      <p:pic>
        <p:nvPicPr>
          <p:cNvPr id="19459" name="Picture 6" descr="Ch14-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048000"/>
            <a:ext cx="5638800" cy="312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25E251C-F4ED-4BEE-872B-454D78A061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3A6622E1-06E2-4D48-91DE-0B071E8B1C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671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Basic concepts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21506" name="Content Placeholder 6"/>
          <p:cNvSpPr>
            <a:spLocks noGrp="1"/>
          </p:cNvSpPr>
          <p:nvPr>
            <p:ph sz="quarter" idx="1"/>
          </p:nvPr>
        </p:nvSpPr>
        <p:spPr>
          <a:xfrm>
            <a:off x="304800" y="1447800"/>
            <a:ext cx="8686800" cy="518160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US" altLang="tr-TR" dirty="0"/>
              <a:t>Edge detection methods usually rely on calculations of the first or second derivative along the intensity profile. </a:t>
            </a:r>
          </a:p>
          <a:p>
            <a:pPr lvl="1" algn="just">
              <a:lnSpc>
                <a:spcPct val="90000"/>
              </a:lnSpc>
            </a:pPr>
            <a:r>
              <a:rPr lang="en-US" altLang="tr-TR" dirty="0"/>
              <a:t>The magnitude of the first derivative can be used to detect the presence of an edge at a certain point in the image. </a:t>
            </a:r>
          </a:p>
          <a:p>
            <a:pPr lvl="1" algn="just">
              <a:lnSpc>
                <a:spcPct val="90000"/>
              </a:lnSpc>
            </a:pPr>
            <a:r>
              <a:rPr lang="en-US" altLang="tr-TR" dirty="0"/>
              <a:t>The sign of second derivative can be used to determine whether a pixel lies on the dark or bright side of an edge. </a:t>
            </a:r>
          </a:p>
          <a:p>
            <a:pPr lvl="1" algn="just">
              <a:lnSpc>
                <a:spcPct val="90000"/>
              </a:lnSpc>
            </a:pPr>
            <a:r>
              <a:rPr lang="en-US" altLang="tr-TR" dirty="0"/>
              <a:t>Moreover, the zero crossing between its positive and negative peaks can be used to locate the center of thick edges.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8F582EB-FBDF-4FF6-BEF9-9D3E3F9759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AD14BBE-0375-46F0-BAE2-06617642146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44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4572000" cy="1139825"/>
          </a:xfrm>
        </p:spPr>
        <p:txBody>
          <a:bodyPr/>
          <a:lstStyle/>
          <a:p>
            <a:pPr eaLnBrk="1" hangingPunct="1"/>
            <a:r>
              <a:rPr lang="en-US" altLang="tr-TR" dirty="0"/>
              <a:t>Basic concepts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23554" name="Content Placeholder 6"/>
          <p:cNvSpPr>
            <a:spLocks noGrp="1"/>
          </p:cNvSpPr>
          <p:nvPr>
            <p:ph sz="quarter" idx="1"/>
          </p:nvPr>
        </p:nvSpPr>
        <p:spPr>
          <a:xfrm>
            <a:off x="841829" y="1676400"/>
            <a:ext cx="2286000" cy="1524000"/>
          </a:xfrm>
        </p:spPr>
        <p:txBody>
          <a:bodyPr/>
          <a:lstStyle/>
          <a:p>
            <a:r>
              <a:rPr lang="en-US" altLang="tr-TR" dirty="0"/>
              <a:t>First and second derivative</a:t>
            </a:r>
          </a:p>
        </p:txBody>
      </p:sp>
      <p:pic>
        <p:nvPicPr>
          <p:cNvPr id="23555" name="Picture 6" descr="Ch14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57200"/>
            <a:ext cx="2898775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A1B01E0-678E-4CAD-96EA-C220EC6D79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5606FCF8-726E-47AB-AD8B-3D9446E43E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668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Basic concepts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25602" name="Content Placeholder 6"/>
          <p:cNvSpPr>
            <a:spLocks noGrp="1"/>
          </p:cNvSpPr>
          <p:nvPr>
            <p:ph sz="quarter" idx="1"/>
          </p:nvPr>
        </p:nvSpPr>
        <p:spPr>
          <a:xfrm>
            <a:off x="152400" y="1905000"/>
            <a:ext cx="2057400" cy="2667000"/>
          </a:xfrm>
        </p:spPr>
        <p:txBody>
          <a:bodyPr/>
          <a:lstStyle/>
          <a:p>
            <a:r>
              <a:rPr lang="en-US" altLang="tr-TR" dirty="0"/>
              <a:t>The influence of noise</a:t>
            </a:r>
          </a:p>
        </p:txBody>
      </p:sp>
      <p:pic>
        <p:nvPicPr>
          <p:cNvPr id="25604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694" y="1219200"/>
            <a:ext cx="6629400" cy="498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658F660-74FA-4B2D-A546-8A93AAB9D4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EB2C67F9-8A42-419A-A3F5-A52E6CD70E6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1296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Basic concepts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27650" name="Content Placeholder 6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686800" cy="4495800"/>
          </a:xfrm>
        </p:spPr>
        <p:txBody>
          <a:bodyPr/>
          <a:lstStyle/>
          <a:p>
            <a:pPr algn="just"/>
            <a:r>
              <a:rPr lang="en-US" altLang="tr-TR" sz="3200" dirty="0"/>
              <a:t>The process of edge detection consists of three main steps:</a:t>
            </a:r>
          </a:p>
          <a:p>
            <a:pPr lvl="1" algn="just"/>
            <a:r>
              <a:rPr lang="en-US" altLang="tr-TR" sz="3200" dirty="0"/>
              <a:t>Noise reduction</a:t>
            </a:r>
          </a:p>
          <a:p>
            <a:pPr lvl="1" algn="just"/>
            <a:r>
              <a:rPr lang="en-US" altLang="tr-TR" sz="3200" dirty="0"/>
              <a:t>Detection of edge points</a:t>
            </a:r>
          </a:p>
          <a:p>
            <a:pPr lvl="1" algn="just"/>
            <a:r>
              <a:rPr lang="en-US" altLang="tr-TR" sz="3200" dirty="0"/>
              <a:t>Edge localization</a:t>
            </a:r>
          </a:p>
          <a:p>
            <a:pPr lvl="1" algn="just"/>
            <a:endParaRPr lang="en-US" altLang="tr-TR" sz="3200" dirty="0"/>
          </a:p>
          <a:p>
            <a:pPr algn="just"/>
            <a:r>
              <a:rPr lang="en-US" altLang="tr-TR" sz="3400" dirty="0"/>
              <a:t>In MATLAB: </a:t>
            </a:r>
            <a:r>
              <a:rPr lang="en-US" altLang="tr-TR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edge</a:t>
            </a:r>
            <a:endParaRPr lang="en-US" altLang="tr-TR" sz="3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25" name="Curved Connector 24"/>
          <p:cNvCxnSpPr/>
          <p:nvPr/>
        </p:nvCxnSpPr>
        <p:spPr>
          <a:xfrm rot="5400000">
            <a:off x="4000500" y="3695700"/>
            <a:ext cx="1295400" cy="9144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fik 6">
            <a:extLst>
              <a:ext uri="{FF2B5EF4-FFF2-40B4-BE49-F238E27FC236}">
                <a16:creationId xmlns:a16="http://schemas.microsoft.com/office/drawing/2014/main" id="{136EAD57-8CC2-4C6C-BB1B-1C98BA3C9C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102167EC-674F-4AB8-9588-9ECF89C85B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3905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tr-TR" sz="2800" dirty="0"/>
              <a:t>First-order derivative</a:t>
            </a:r>
          </a:p>
          <a:p>
            <a:endParaRPr lang="en-US" altLang="tr-TR" sz="2800" dirty="0"/>
          </a:p>
          <a:p>
            <a:endParaRPr lang="en-US" altLang="tr-TR" sz="2800" dirty="0"/>
          </a:p>
          <a:p>
            <a:endParaRPr lang="en-US" altLang="tr-TR" sz="2800" dirty="0"/>
          </a:p>
          <a:p>
            <a:r>
              <a:rPr lang="en-US" altLang="tr-TR" sz="2800" dirty="0"/>
              <a:t>Second-order derivative</a:t>
            </a:r>
          </a:p>
        </p:txBody>
      </p:sp>
      <p:graphicFrame>
        <p:nvGraphicFramePr>
          <p:cNvPr id="13314" name="Object 4"/>
          <p:cNvGraphicFramePr>
            <a:graphicFrameLocks noChangeAspect="1"/>
          </p:cNvGraphicFramePr>
          <p:nvPr>
            <p:extLst/>
          </p:nvPr>
        </p:nvGraphicFramePr>
        <p:xfrm>
          <a:off x="1700212" y="2316162"/>
          <a:ext cx="4891088" cy="109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2" name="Equation" r:id="rId3" imgW="1765080" imgH="393480" progId="Equation.DSMT4">
                  <p:embed/>
                </p:oleObj>
              </mc:Choice>
              <mc:Fallback>
                <p:oleObj name="Equation" r:id="rId3" imgW="1765080" imgH="393480" progId="Equation.DSMT4">
                  <p:embed/>
                  <p:pic>
                    <p:nvPicPr>
                      <p:cNvPr id="1331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0212" y="2316162"/>
                        <a:ext cx="4891088" cy="1090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Object 5"/>
          <p:cNvGraphicFramePr>
            <a:graphicFrameLocks noChangeAspect="1"/>
          </p:cNvGraphicFramePr>
          <p:nvPr>
            <p:extLst/>
          </p:nvPr>
        </p:nvGraphicFramePr>
        <p:xfrm>
          <a:off x="1700212" y="4572000"/>
          <a:ext cx="4972050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3" name="Equation" r:id="rId5" imgW="2057400" imgH="419040" progId="Equation.DSMT4">
                  <p:embed/>
                </p:oleObj>
              </mc:Choice>
              <mc:Fallback>
                <p:oleObj name="Equation" r:id="rId5" imgW="2057400" imgH="419040" progId="Equation.DSMT4">
                  <p:embed/>
                  <p:pic>
                    <p:nvPicPr>
                      <p:cNvPr id="1331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0212" y="4572000"/>
                        <a:ext cx="4972050" cy="1012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Background: </a:t>
            </a:r>
            <a:r>
              <a:rPr lang="tr-TR" dirty="0" err="1"/>
              <a:t>Derivatives</a:t>
            </a:r>
            <a:r>
              <a:rPr lang="tr-TR" dirty="0"/>
              <a:t> (</a:t>
            </a:r>
            <a:r>
              <a:rPr lang="tr-TR" dirty="0" err="1"/>
              <a:t>remember</a:t>
            </a:r>
            <a:r>
              <a:rPr lang="tr-TR" dirty="0"/>
              <a:t>?)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E99FF21-B8FC-4060-8AE2-53D2954B119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77B700A7-AB32-4568-A042-78B8FCE0256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6976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8915400" cy="838200"/>
          </a:xfrm>
        </p:spPr>
        <p:txBody>
          <a:bodyPr>
            <a:normAutofit fontScale="90000"/>
          </a:bodyPr>
          <a:lstStyle/>
          <a:p>
            <a:r>
              <a:rPr lang="en-US" altLang="tr-TR" sz="3600" dirty="0"/>
              <a:t>Characteristics of First and Second Order Derivatives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534400" cy="472440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n-US" altLang="tr-TR" sz="2600" dirty="0"/>
              <a:t>First-order derivatives generally produce thicker edges in image</a:t>
            </a:r>
          </a:p>
          <a:p>
            <a:pPr algn="just">
              <a:lnSpc>
                <a:spcPct val="90000"/>
              </a:lnSpc>
            </a:pPr>
            <a:r>
              <a:rPr lang="en-US" altLang="tr-TR" sz="2600" dirty="0"/>
              <a:t>Second-order derivatives have a stronger response to fine detail, such as thin lines, isolated points, and noise</a:t>
            </a:r>
          </a:p>
          <a:p>
            <a:pPr algn="just">
              <a:lnSpc>
                <a:spcPct val="90000"/>
              </a:lnSpc>
            </a:pPr>
            <a:r>
              <a:rPr lang="en-US" altLang="tr-TR" sz="2600" dirty="0"/>
              <a:t>Second-order derivatives produce a double-edge response</a:t>
            </a:r>
            <a:r>
              <a:rPr lang="tr-TR" altLang="tr-TR" sz="2600" dirty="0"/>
              <a:t>(</a:t>
            </a:r>
            <a:r>
              <a:rPr lang="tr-TR" altLang="tr-TR" sz="2600" dirty="0" err="1"/>
              <a:t>negative</a:t>
            </a:r>
            <a:r>
              <a:rPr lang="tr-TR" altLang="tr-TR" sz="2600" dirty="0"/>
              <a:t> </a:t>
            </a:r>
            <a:r>
              <a:rPr lang="tr-TR" altLang="tr-TR" sz="2600" dirty="0" err="1"/>
              <a:t>to</a:t>
            </a:r>
            <a:r>
              <a:rPr lang="tr-TR" altLang="tr-TR" sz="2600" dirty="0"/>
              <a:t> </a:t>
            </a:r>
            <a:r>
              <a:rPr lang="tr-TR" altLang="tr-TR" sz="2600" dirty="0" err="1"/>
              <a:t>positive</a:t>
            </a:r>
            <a:r>
              <a:rPr lang="tr-TR" altLang="tr-TR" sz="2600" dirty="0"/>
              <a:t> </a:t>
            </a:r>
            <a:r>
              <a:rPr lang="tr-TR" altLang="tr-TR" sz="2600" dirty="0" err="1"/>
              <a:t>or</a:t>
            </a:r>
            <a:r>
              <a:rPr lang="tr-TR" altLang="tr-TR" sz="2600" dirty="0"/>
              <a:t> </a:t>
            </a:r>
            <a:r>
              <a:rPr lang="tr-TR" altLang="tr-TR" sz="2600" dirty="0" err="1"/>
              <a:t>positive</a:t>
            </a:r>
            <a:r>
              <a:rPr lang="tr-TR" altLang="tr-TR" sz="2600" dirty="0"/>
              <a:t> </a:t>
            </a:r>
            <a:r>
              <a:rPr lang="tr-TR" altLang="tr-TR" sz="2600" dirty="0" err="1"/>
              <a:t>to</a:t>
            </a:r>
            <a:r>
              <a:rPr lang="tr-TR" altLang="tr-TR" sz="2600" dirty="0"/>
              <a:t> </a:t>
            </a:r>
            <a:r>
              <a:rPr lang="tr-TR" altLang="tr-TR" sz="2600" dirty="0" err="1"/>
              <a:t>negative</a:t>
            </a:r>
            <a:r>
              <a:rPr lang="tr-TR" altLang="tr-TR" sz="2600" dirty="0"/>
              <a:t> </a:t>
            </a:r>
            <a:r>
              <a:rPr lang="en-US" altLang="tr-TR" sz="2600" dirty="0"/>
              <a:t> at ramp and step transition in intensity</a:t>
            </a:r>
          </a:p>
          <a:p>
            <a:pPr algn="just">
              <a:lnSpc>
                <a:spcPct val="90000"/>
              </a:lnSpc>
            </a:pPr>
            <a:r>
              <a:rPr lang="en-US" altLang="tr-TR" sz="2600" dirty="0"/>
              <a:t>The sign of the second derivative can be used to determine whether a transition into an edge is from light to dark or dark to light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0D6C21D-B8BB-45E8-93FD-B51F44A5FC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60574CB-E7C1-45AA-9EF0-846DC9AAC7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5021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701800"/>
            <a:ext cx="8243094" cy="1482725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90000"/>
              </a:lnSpc>
            </a:pPr>
            <a:r>
              <a:rPr lang="tr-TR" altLang="tr-TR" sz="2600" dirty="0" err="1"/>
              <a:t>To</a:t>
            </a:r>
            <a:r>
              <a:rPr lang="tr-TR" altLang="tr-TR" sz="2600" dirty="0"/>
              <a:t> </a:t>
            </a:r>
            <a:r>
              <a:rPr lang="tr-TR" altLang="tr-TR" sz="2600" dirty="0" err="1"/>
              <a:t>compute</a:t>
            </a:r>
            <a:r>
              <a:rPr lang="tr-TR" altLang="tr-TR" sz="2600" dirty="0"/>
              <a:t> </a:t>
            </a:r>
            <a:r>
              <a:rPr lang="tr-TR" altLang="tr-TR" sz="2600" dirty="0" err="1"/>
              <a:t>the</a:t>
            </a:r>
            <a:r>
              <a:rPr lang="tr-TR" altLang="tr-TR" sz="2600" dirty="0"/>
              <a:t> </a:t>
            </a:r>
            <a:r>
              <a:rPr lang="tr-TR" altLang="tr-TR" sz="2600" dirty="0" err="1"/>
              <a:t>first</a:t>
            </a:r>
            <a:r>
              <a:rPr lang="tr-TR" altLang="tr-TR" sz="2600" dirty="0"/>
              <a:t> </a:t>
            </a:r>
            <a:r>
              <a:rPr lang="tr-TR" altLang="tr-TR" sz="2600" dirty="0" err="1"/>
              <a:t>and</a:t>
            </a:r>
            <a:r>
              <a:rPr lang="tr-TR" altLang="tr-TR" sz="2600" dirty="0"/>
              <a:t> </a:t>
            </a:r>
            <a:r>
              <a:rPr lang="tr-TR" altLang="tr-TR" sz="2600" dirty="0" err="1"/>
              <a:t>second</a:t>
            </a:r>
            <a:r>
              <a:rPr lang="tr-TR" altLang="tr-TR" sz="2600" dirty="0"/>
              <a:t> </a:t>
            </a:r>
            <a:r>
              <a:rPr lang="tr-TR" altLang="tr-TR" sz="2600" dirty="0" err="1"/>
              <a:t>drivatives</a:t>
            </a:r>
            <a:r>
              <a:rPr lang="tr-TR" altLang="tr-TR" sz="2600" dirty="0"/>
              <a:t> at </a:t>
            </a:r>
            <a:r>
              <a:rPr lang="tr-TR" altLang="tr-TR" sz="2600" dirty="0" err="1"/>
              <a:t>every</a:t>
            </a:r>
            <a:r>
              <a:rPr lang="tr-TR" altLang="tr-TR" sz="2600" dirty="0"/>
              <a:t> </a:t>
            </a:r>
            <a:r>
              <a:rPr lang="tr-TR" altLang="tr-TR" sz="2600" dirty="0" err="1"/>
              <a:t>pixel</a:t>
            </a:r>
            <a:r>
              <a:rPr lang="tr-TR" altLang="tr-TR" sz="2600" dirty="0"/>
              <a:t> </a:t>
            </a:r>
            <a:r>
              <a:rPr lang="tr-TR" altLang="tr-TR" sz="2600" dirty="0" err="1"/>
              <a:t>location</a:t>
            </a:r>
            <a:r>
              <a:rPr lang="tr-TR" altLang="tr-TR" sz="2600" dirty="0"/>
              <a:t> is </a:t>
            </a:r>
            <a:r>
              <a:rPr lang="tr-TR" altLang="tr-TR" sz="2600" dirty="0" err="1"/>
              <a:t>to</a:t>
            </a:r>
            <a:r>
              <a:rPr lang="tr-TR" altLang="tr-TR" sz="2600" dirty="0"/>
              <a:t> </a:t>
            </a:r>
            <a:r>
              <a:rPr lang="tr-TR" altLang="tr-TR" sz="2600" dirty="0" err="1"/>
              <a:t>use</a:t>
            </a:r>
            <a:r>
              <a:rPr lang="tr-TR" altLang="tr-TR" sz="2600" dirty="0"/>
              <a:t> </a:t>
            </a:r>
            <a:r>
              <a:rPr lang="tr-TR" altLang="tr-TR" sz="2600" dirty="0" err="1"/>
              <a:t>spatial</a:t>
            </a:r>
            <a:r>
              <a:rPr lang="tr-TR" altLang="tr-TR" sz="2600" dirty="0"/>
              <a:t> </a:t>
            </a:r>
            <a:r>
              <a:rPr lang="tr-TR" altLang="tr-TR" sz="2600" dirty="0" err="1"/>
              <a:t>filters</a:t>
            </a:r>
            <a:r>
              <a:rPr lang="tr-TR" altLang="tr-TR" sz="2600" dirty="0"/>
              <a:t>.</a:t>
            </a:r>
          </a:p>
          <a:p>
            <a:pPr algn="just">
              <a:lnSpc>
                <a:spcPct val="90000"/>
              </a:lnSpc>
            </a:pPr>
            <a:r>
              <a:rPr lang="tr-TR" altLang="tr-TR" sz="2600" dirty="0" err="1"/>
              <a:t>The</a:t>
            </a:r>
            <a:r>
              <a:rPr lang="tr-TR" altLang="tr-TR" sz="2600" dirty="0"/>
              <a:t> </a:t>
            </a:r>
            <a:r>
              <a:rPr lang="tr-TR" altLang="tr-TR" sz="2600" dirty="0" err="1"/>
              <a:t>response</a:t>
            </a:r>
            <a:r>
              <a:rPr lang="tr-TR" altLang="tr-TR" sz="2600" dirty="0"/>
              <a:t> of </a:t>
            </a:r>
            <a:r>
              <a:rPr lang="tr-TR" altLang="tr-TR" sz="2600" dirty="0" err="1"/>
              <a:t>the</a:t>
            </a:r>
            <a:r>
              <a:rPr lang="tr-TR" altLang="tr-TR" sz="2600" dirty="0"/>
              <a:t> mask at </a:t>
            </a:r>
            <a:r>
              <a:rPr lang="tr-TR" altLang="tr-TR" sz="2600" dirty="0" err="1"/>
              <a:t>the</a:t>
            </a:r>
            <a:r>
              <a:rPr lang="tr-TR" altLang="tr-TR" sz="2600" dirty="0"/>
              <a:t> </a:t>
            </a:r>
            <a:r>
              <a:rPr lang="tr-TR" altLang="tr-TR" sz="2600" dirty="0" err="1"/>
              <a:t>center</a:t>
            </a:r>
            <a:r>
              <a:rPr lang="tr-TR" altLang="tr-TR" sz="2600" dirty="0"/>
              <a:t> </a:t>
            </a:r>
            <a:r>
              <a:rPr lang="tr-TR" altLang="tr-TR" sz="2600" dirty="0" err="1"/>
              <a:t>point</a:t>
            </a:r>
            <a:r>
              <a:rPr lang="tr-TR" altLang="tr-TR" sz="2600" dirty="0"/>
              <a:t> of </a:t>
            </a:r>
            <a:r>
              <a:rPr lang="tr-TR" altLang="tr-TR" sz="2600" dirty="0" err="1"/>
              <a:t>the</a:t>
            </a:r>
            <a:r>
              <a:rPr lang="tr-TR" altLang="tr-TR" sz="2600" dirty="0"/>
              <a:t> </a:t>
            </a:r>
            <a:r>
              <a:rPr lang="tr-TR" altLang="tr-TR" sz="2600" dirty="0" err="1"/>
              <a:t>region</a:t>
            </a:r>
            <a:r>
              <a:rPr lang="tr-TR" altLang="tr-TR" sz="2600" dirty="0"/>
              <a:t> is </a:t>
            </a:r>
            <a:r>
              <a:rPr lang="tr-TR" altLang="tr-TR" sz="2600" dirty="0" err="1"/>
              <a:t>computed</a:t>
            </a:r>
            <a:r>
              <a:rPr lang="tr-TR" altLang="tr-TR" sz="2600" dirty="0"/>
              <a:t> as</a:t>
            </a:r>
            <a:endParaRPr lang="en-US" altLang="tr-TR" sz="2600" dirty="0"/>
          </a:p>
        </p:txBody>
      </p:sp>
      <p:pic>
        <p:nvPicPr>
          <p:cNvPr id="1434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187" y="3937226"/>
            <a:ext cx="2663825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338" name="Object 6"/>
          <p:cNvGraphicFramePr>
            <a:graphicFrameLocks noGrp="1" noChangeAspect="1"/>
          </p:cNvGraphicFramePr>
          <p:nvPr>
            <p:ph sz="half" idx="2"/>
            <p:extLst/>
          </p:nvPr>
        </p:nvGraphicFramePr>
        <p:xfrm>
          <a:off x="2451100" y="3419701"/>
          <a:ext cx="381000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5" name="Equation" r:id="rId4" imgW="1307880" imgH="177480" progId="Equation.3">
                  <p:embed/>
                </p:oleObj>
              </mc:Choice>
              <mc:Fallback>
                <p:oleObj name="Equation" r:id="rId4" imgW="1307880" imgH="177480" progId="Equation.3">
                  <p:embed/>
                  <p:pic>
                    <p:nvPicPr>
                      <p:cNvPr id="1433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1100" y="3419701"/>
                        <a:ext cx="3810000" cy="51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 vert="horz" lIns="0" rIns="0" bIns="0" anchor="b">
            <a:normAutofit fontScale="90000"/>
          </a:bodyPr>
          <a:lstStyle/>
          <a:p>
            <a:pPr algn="ctr"/>
            <a:r>
              <a:rPr lang="en-US" altLang="tr-TR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 of First and Second Order Derivatives</a:t>
            </a:r>
            <a:r>
              <a:rPr lang="tr-TR" altLang="tr-TR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(cont.)</a:t>
            </a:r>
            <a:endParaRPr lang="en-US" altLang="tr-TR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B0B8F93-1373-4261-BB5B-67B042C5727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557AC6C6-FBE9-4321-8D70-FB86E3FCEE5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6291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Detection of Isolated Points</a:t>
            </a:r>
          </a:p>
        </p:txBody>
      </p:sp>
      <p:sp>
        <p:nvSpPr>
          <p:cNvPr id="153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tr-TR" dirty="0"/>
              <a:t>The </a:t>
            </a:r>
            <a:r>
              <a:rPr lang="en-US" altLang="tr-TR" dirty="0" err="1"/>
              <a:t>Laplacian</a:t>
            </a:r>
            <a:endParaRPr lang="en-US" altLang="tr-TR" dirty="0"/>
          </a:p>
          <a:p>
            <a:endParaRPr lang="en-US" altLang="tr-TR" sz="2400" dirty="0"/>
          </a:p>
        </p:txBody>
      </p:sp>
      <p:graphicFrame>
        <p:nvGraphicFramePr>
          <p:cNvPr id="15362" name="Object 4"/>
          <p:cNvGraphicFramePr>
            <a:graphicFrameLocks noChangeAspect="1"/>
          </p:cNvGraphicFramePr>
          <p:nvPr>
            <p:extLst/>
          </p:nvPr>
        </p:nvGraphicFramePr>
        <p:xfrm>
          <a:off x="1042988" y="2514600"/>
          <a:ext cx="7121525" cy="210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1" name="Equation" r:id="rId3" imgW="3047760" imgH="901440" progId="Equation.DSMT4">
                  <p:embed/>
                </p:oleObj>
              </mc:Choice>
              <mc:Fallback>
                <p:oleObj name="Equation" r:id="rId3" imgW="3047760" imgH="901440" progId="Equation.DSMT4">
                  <p:embed/>
                  <p:pic>
                    <p:nvPicPr>
                      <p:cNvPr id="1536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2514600"/>
                        <a:ext cx="7121525" cy="2106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1221" name="Object 5"/>
          <p:cNvGraphicFramePr>
            <a:graphicFrameLocks noChangeAspect="1"/>
          </p:cNvGraphicFramePr>
          <p:nvPr>
            <p:extLst/>
          </p:nvPr>
        </p:nvGraphicFramePr>
        <p:xfrm>
          <a:off x="1035731" y="5004593"/>
          <a:ext cx="4737100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2" name="Equation" r:id="rId5" imgW="1828800" imgH="457200" progId="Equation.DSMT4">
                  <p:embed/>
                </p:oleObj>
              </mc:Choice>
              <mc:Fallback>
                <p:oleObj name="Equation" r:id="rId5" imgW="1828800" imgH="457200" progId="Equation.DSMT4">
                  <p:embed/>
                  <p:pic>
                    <p:nvPicPr>
                      <p:cNvPr id="52122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5731" y="5004593"/>
                        <a:ext cx="4737100" cy="1184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1222" name="Object 6"/>
          <p:cNvGraphicFramePr>
            <a:graphicFrameLocks noChangeAspect="1"/>
          </p:cNvGraphicFramePr>
          <p:nvPr>
            <p:extLst/>
          </p:nvPr>
        </p:nvGraphicFramePr>
        <p:xfrm>
          <a:off x="6591300" y="5051652"/>
          <a:ext cx="1573213" cy="877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3" name="Equation" r:id="rId7" imgW="774360" imgH="431640" progId="Equation.DSMT4">
                  <p:embed/>
                </p:oleObj>
              </mc:Choice>
              <mc:Fallback>
                <p:oleObj name="Equation" r:id="rId7" imgW="774360" imgH="431640" progId="Equation.DSMT4">
                  <p:embed/>
                  <p:pic>
                    <p:nvPicPr>
                      <p:cNvPr id="52122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91300" y="5051652"/>
                        <a:ext cx="1573213" cy="877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Grafik 8">
            <a:extLst>
              <a:ext uri="{FF2B5EF4-FFF2-40B4-BE49-F238E27FC236}">
                <a16:creationId xmlns:a16="http://schemas.microsoft.com/office/drawing/2014/main" id="{328FCDD1-D1AE-4098-9D13-B50EA048837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C156BF35-A437-4EF5-B2B2-82F14292A9E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399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21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21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First-order derivative edge detection</a:t>
            </a:r>
          </a:p>
        </p:txBody>
      </p:sp>
      <p:sp>
        <p:nvSpPr>
          <p:cNvPr id="29698" name="Content Placeholder 6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229600" cy="4343400"/>
          </a:xfrm>
        </p:spPr>
        <p:txBody>
          <a:bodyPr>
            <a:normAutofit/>
          </a:bodyPr>
          <a:lstStyle/>
          <a:p>
            <a:r>
              <a:rPr lang="en-US" altLang="tr-TR" sz="3000" dirty="0"/>
              <a:t>Digital approximations of the first-order derivative</a:t>
            </a:r>
          </a:p>
          <a:p>
            <a:endParaRPr lang="en-US" altLang="tr-TR" sz="3000" dirty="0"/>
          </a:p>
          <a:p>
            <a:endParaRPr lang="en-US" altLang="tr-TR" sz="3000" dirty="0"/>
          </a:p>
          <a:p>
            <a:endParaRPr lang="en-US" altLang="tr-TR" sz="3000" dirty="0"/>
          </a:p>
          <a:p>
            <a:r>
              <a:rPr lang="en-US" altLang="tr-TR" sz="3000" dirty="0"/>
              <a:t>Roberts:</a:t>
            </a:r>
          </a:p>
        </p:txBody>
      </p:sp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114" y="2416062"/>
            <a:ext cx="4338638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398282"/>
            <a:ext cx="1905000" cy="180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ADE35464-AB24-4BF9-98EE-424095306C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C689A1AB-E1B8-4F15-8221-5AD14B986CF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700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First-order derivative edge detection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31746" name="Content Placeholder 6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343400"/>
          </a:xfrm>
        </p:spPr>
        <p:txBody>
          <a:bodyPr/>
          <a:lstStyle/>
          <a:p>
            <a:r>
              <a:rPr lang="en-US" altLang="tr-TR" sz="3200"/>
              <a:t>Prewitt operators:</a:t>
            </a:r>
          </a:p>
          <a:p>
            <a:endParaRPr lang="en-US" altLang="tr-TR" sz="3200"/>
          </a:p>
          <a:p>
            <a:endParaRPr lang="en-US" altLang="tr-TR" sz="3200"/>
          </a:p>
          <a:p>
            <a:endParaRPr lang="en-US" altLang="tr-TR" sz="3200"/>
          </a:p>
        </p:txBody>
      </p:sp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087563"/>
            <a:ext cx="3733800" cy="343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0B20A0D-001A-45E2-9D3F-24604C62F9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A4F29511-DD27-4D11-9DD9-1FAC2E3019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7435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First-order derivative edge detection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33794" name="Content Placeholder 6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343400"/>
          </a:xfrm>
        </p:spPr>
        <p:txBody>
          <a:bodyPr/>
          <a:lstStyle/>
          <a:p>
            <a:r>
              <a:rPr lang="en-US" altLang="tr-TR" sz="3200"/>
              <a:t>Sobel operators:</a:t>
            </a:r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362200"/>
            <a:ext cx="3886200" cy="323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D3ACD92-880A-45AA-8C9E-20C159C1E8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80DB2FE-48E2-44A0-8123-7DCF16D8CAF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4667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First-order derivative edge detection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35842" name="Content Placeholder 6"/>
          <p:cNvSpPr>
            <a:spLocks noGrp="1"/>
          </p:cNvSpPr>
          <p:nvPr>
            <p:ph sz="quarter" idx="1"/>
          </p:nvPr>
        </p:nvSpPr>
        <p:spPr>
          <a:xfrm>
            <a:off x="457200" y="1417638"/>
            <a:ext cx="8229600" cy="4495800"/>
          </a:xfrm>
        </p:spPr>
        <p:txBody>
          <a:bodyPr/>
          <a:lstStyle/>
          <a:p>
            <a:r>
              <a:rPr lang="en-US" altLang="tr-TR" sz="3200" dirty="0"/>
              <a:t>Prewitt operator</a:t>
            </a:r>
          </a:p>
          <a:p>
            <a:endParaRPr lang="en-US" altLang="tr-TR" sz="3200" dirty="0"/>
          </a:p>
          <a:p>
            <a:endParaRPr lang="en-US" altLang="tr-TR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905000" y="1981200"/>
            <a:ext cx="5943600" cy="4246563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J =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imread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('bw_scissors.png');</a:t>
            </a:r>
          </a:p>
          <a:p>
            <a:pPr>
              <a:defRPr/>
            </a:pP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Jt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 =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imcomplement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(J);  </a:t>
            </a:r>
          </a:p>
          <a:p>
            <a:pPr>
              <a:defRPr/>
            </a:pP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Jt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 =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Jt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 .* 0.5;</a:t>
            </a:r>
          </a:p>
          <a:p>
            <a:pPr>
              <a:defRPr/>
            </a:pP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Ju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 =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imcomplement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Jt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);  </a:t>
            </a:r>
          </a:p>
          <a:p>
            <a:pPr>
              <a:defRPr/>
            </a:pP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Jd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 = im2double(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Ju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);</a:t>
            </a:r>
          </a:p>
          <a:p>
            <a:pPr>
              <a:defRPr/>
            </a:pP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hy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 =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fspecial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('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prewitt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')</a:t>
            </a:r>
          </a:p>
          <a:p>
            <a:pPr>
              <a:defRPr/>
            </a:pP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hx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 =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hy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'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J8 =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imfilter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Jd,hy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); 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J7 =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imfilter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Jd,hx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);</a:t>
            </a:r>
          </a:p>
          <a:p>
            <a:pPr>
              <a:defRPr/>
            </a:pP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Jx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 = mat2gray(J7); </a:t>
            </a:r>
          </a:p>
          <a:p>
            <a:pPr>
              <a:defRPr/>
            </a:pP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Jy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 = mat2gray(J8);</a:t>
            </a:r>
          </a:p>
          <a:p>
            <a:pPr>
              <a:defRPr/>
            </a:pP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imshow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Jy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), figure,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imshow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Jx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)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J10 = abs(J7) + abs(J8);</a:t>
            </a:r>
          </a:p>
          <a:p>
            <a:pPr>
              <a:defRPr/>
            </a:pP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Jxy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 = mat2gray(J10);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figure,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imshow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Jd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), figure,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imshow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Jxy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)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5CDFD417-2B0D-47D5-9F22-590DE43262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A18BA0A1-453E-4213-AA54-EE4829F419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8320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First-order derivative edge detection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37890" name="Content Placeholder 6"/>
          <p:cNvSpPr>
            <a:spLocks noGrp="1"/>
          </p:cNvSpPr>
          <p:nvPr>
            <p:ph sz="quarter" idx="1"/>
          </p:nvPr>
        </p:nvSpPr>
        <p:spPr>
          <a:xfrm>
            <a:off x="381000" y="1524000"/>
            <a:ext cx="8382000" cy="4495800"/>
          </a:xfrm>
        </p:spPr>
        <p:txBody>
          <a:bodyPr/>
          <a:lstStyle/>
          <a:p>
            <a:r>
              <a:rPr lang="en-US" altLang="tr-TR" sz="3200" dirty="0"/>
              <a:t>Prewitt operator</a:t>
            </a:r>
          </a:p>
          <a:p>
            <a:endParaRPr lang="en-US" altLang="tr-TR" sz="3200" dirty="0"/>
          </a:p>
          <a:p>
            <a:endParaRPr lang="en-US" altLang="tr-TR" sz="3200" dirty="0"/>
          </a:p>
        </p:txBody>
      </p:sp>
      <p:pic>
        <p:nvPicPr>
          <p:cNvPr id="3789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435225"/>
            <a:ext cx="4572000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CF59D39-CF3C-4768-828D-BD504F78A8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F7A3237B-1CDF-4C27-B3B7-2EA0F613D8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953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First-order derivative edge detection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39938" name="Content Placeholder 6"/>
          <p:cNvSpPr>
            <a:spLocks noGrp="1"/>
          </p:cNvSpPr>
          <p:nvPr>
            <p:ph sz="quarter" idx="1"/>
          </p:nvPr>
        </p:nvSpPr>
        <p:spPr>
          <a:xfrm>
            <a:off x="457200" y="1676400"/>
            <a:ext cx="8229600" cy="4343400"/>
          </a:xfrm>
        </p:spPr>
        <p:txBody>
          <a:bodyPr/>
          <a:lstStyle/>
          <a:p>
            <a:r>
              <a:rPr lang="en-US" altLang="tr-TR" sz="3200" dirty="0" err="1"/>
              <a:t>Sobel</a:t>
            </a:r>
            <a:r>
              <a:rPr lang="en-US" altLang="tr-TR" sz="3200" dirty="0"/>
              <a:t> operator</a:t>
            </a:r>
          </a:p>
          <a:p>
            <a:endParaRPr lang="en-US" altLang="tr-TR" sz="3200" dirty="0"/>
          </a:p>
          <a:p>
            <a:endParaRPr lang="en-US" altLang="tr-TR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600200" y="2362200"/>
            <a:ext cx="6248400" cy="3124200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>
            <a:spAutoFit/>
          </a:bodyPr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tr-TR" sz="1800" b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J = imread(</a:t>
            </a:r>
            <a:r>
              <a:rPr lang="en-US" altLang="en-US" sz="1800" b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’</a:t>
            </a:r>
            <a:r>
              <a:rPr lang="en-US" altLang="tr-TR" sz="1800" b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Figure14_05_a.png');</a:t>
            </a:r>
          </a:p>
          <a:p>
            <a:r>
              <a:rPr lang="en-US" altLang="tr-TR" sz="1800" b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Jd = im2double(J);</a:t>
            </a:r>
          </a:p>
          <a:p>
            <a:r>
              <a:rPr lang="en-US" altLang="tr-TR" sz="1800" b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hy = fspecial('sobel')</a:t>
            </a:r>
          </a:p>
          <a:p>
            <a:r>
              <a:rPr lang="en-US" altLang="tr-TR" sz="1800" b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hx = hy'</a:t>
            </a:r>
          </a:p>
          <a:p>
            <a:r>
              <a:rPr lang="en-US" altLang="tr-TR" sz="1800" b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J1 = imfilter(Jd,hy); </a:t>
            </a:r>
          </a:p>
          <a:p>
            <a:r>
              <a:rPr lang="en-US" altLang="tr-TR" sz="1800" b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J2 = imfilter(Jd,hx);</a:t>
            </a:r>
          </a:p>
          <a:p>
            <a:r>
              <a:rPr lang="en-US" altLang="tr-TR" sz="1800" b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imshow(J1)</a:t>
            </a:r>
          </a:p>
          <a:p>
            <a:r>
              <a:rPr lang="en-US" altLang="tr-TR" sz="1800" b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J1c = imcomplement(J1); figure, imshow(J1c)</a:t>
            </a:r>
          </a:p>
          <a:p>
            <a:r>
              <a:rPr lang="en-US" altLang="tr-TR" sz="1800" b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J2c = imcomplement(J2); figure, imshow(J2c)</a:t>
            </a:r>
          </a:p>
          <a:p>
            <a:r>
              <a:rPr lang="en-US" altLang="tr-TR" sz="1800" b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J3 = abs(J1) + abs(J2);</a:t>
            </a:r>
          </a:p>
          <a:p>
            <a:r>
              <a:rPr lang="en-US" altLang="tr-TR" sz="1800" b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J3c = imcomplement(J3); figure, imshow(J3c)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C6CA65CA-2F7E-4535-85A4-B8BBCED20B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447972A8-5083-4D85-90E8-C5EF0F2F91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0690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AutoShap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305800" cy="914400"/>
          </a:xfrm>
        </p:spPr>
        <p:txBody>
          <a:bodyPr/>
          <a:lstStyle/>
          <a:p>
            <a:pPr eaLnBrk="1" hangingPunct="1"/>
            <a:r>
              <a:rPr lang="en-US" altLang="tr-TR" dirty="0"/>
              <a:t>First-order derivative edge detection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41986" name="Content Placeholder 6"/>
          <p:cNvSpPr>
            <a:spLocks noGrp="1"/>
          </p:cNvSpPr>
          <p:nvPr>
            <p:ph sz="quarter" idx="1"/>
          </p:nvPr>
        </p:nvSpPr>
        <p:spPr>
          <a:xfrm>
            <a:off x="152400" y="1371600"/>
            <a:ext cx="8534400" cy="4572000"/>
          </a:xfrm>
        </p:spPr>
        <p:txBody>
          <a:bodyPr/>
          <a:lstStyle/>
          <a:p>
            <a:r>
              <a:rPr lang="en-US" altLang="tr-TR" sz="3200" dirty="0" err="1"/>
              <a:t>Sobel</a:t>
            </a:r>
            <a:r>
              <a:rPr lang="en-US" altLang="tr-TR" sz="3200" dirty="0"/>
              <a:t> operator</a:t>
            </a:r>
          </a:p>
          <a:p>
            <a:endParaRPr lang="en-US" altLang="tr-TR" sz="3200" dirty="0"/>
          </a:p>
          <a:p>
            <a:endParaRPr lang="en-US" altLang="tr-TR" sz="3200" dirty="0"/>
          </a:p>
        </p:txBody>
      </p:sp>
      <p:pic>
        <p:nvPicPr>
          <p:cNvPr id="41988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905000"/>
            <a:ext cx="5486400" cy="449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43D185E-0C37-4F55-A899-3D049D1D08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1048701-10C2-4EF6-A9D4-0DD19D7700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4352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First-order derivative edge detection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44034" name="Content Placeholder 6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8382000" cy="4343400"/>
          </a:xfrm>
        </p:spPr>
        <p:txBody>
          <a:bodyPr/>
          <a:lstStyle/>
          <a:p>
            <a:r>
              <a:rPr lang="en-US" altLang="tr-TR" sz="3200" dirty="0"/>
              <a:t>Kirsch compass masks:</a:t>
            </a:r>
          </a:p>
        </p:txBody>
      </p:sp>
      <p:pic>
        <p:nvPicPr>
          <p:cNvPr id="4403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286000"/>
            <a:ext cx="7242175" cy="270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3BC07C0-9755-4B52-97A1-ABAB63D7DA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F488BCF-C07E-481B-8DAF-136C2DD52A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6889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First-order derivative edge detection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46082" name="Content Placeholder 6"/>
          <p:cNvSpPr>
            <a:spLocks noGrp="1"/>
          </p:cNvSpPr>
          <p:nvPr>
            <p:ph sz="quarter" idx="1"/>
          </p:nvPr>
        </p:nvSpPr>
        <p:spPr>
          <a:xfrm>
            <a:off x="381000" y="1676400"/>
            <a:ext cx="8305800" cy="4343400"/>
          </a:xfrm>
        </p:spPr>
        <p:txBody>
          <a:bodyPr/>
          <a:lstStyle/>
          <a:p>
            <a:r>
              <a:rPr lang="en-US" altLang="tr-TR" sz="3200" dirty="0"/>
              <a:t>Robinson compass masks:</a:t>
            </a:r>
          </a:p>
        </p:txBody>
      </p:sp>
      <p:pic>
        <p:nvPicPr>
          <p:cNvPr id="4608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438400"/>
            <a:ext cx="7221538" cy="270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F70D946-9EF8-4A05-B899-400EF1A0AE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7CE9C814-2C70-4311-9020-9A0F908C8BB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5302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First-order derivative edge detection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48130" name="Content Placeholder 6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343400"/>
          </a:xfrm>
        </p:spPr>
        <p:txBody>
          <a:bodyPr/>
          <a:lstStyle/>
          <a:p>
            <a:r>
              <a:rPr lang="en-US" altLang="tr-TR" sz="3200" dirty="0" err="1"/>
              <a:t>Sobel</a:t>
            </a:r>
            <a:r>
              <a:rPr lang="en-US" altLang="tr-TR" sz="3200" dirty="0"/>
              <a:t> operator with threshold (example)</a:t>
            </a:r>
          </a:p>
          <a:p>
            <a:endParaRPr lang="en-US" altLang="tr-TR" sz="3200" dirty="0"/>
          </a:p>
          <a:p>
            <a:endParaRPr lang="en-US" altLang="tr-TR" sz="3200" dirty="0"/>
          </a:p>
          <a:p>
            <a:endParaRPr lang="en-US" altLang="tr-TR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2133600" y="2249488"/>
            <a:ext cx="5791200" cy="3694112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J =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imread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('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ＭＳ Ｐゴシック" charset="0"/>
                <a:cs typeface="Courier New" pitchFamily="49" charset="0"/>
              </a:rPr>
              <a:t>Figure14_05_a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.png');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thresh = 0; 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BW0 = edge(J,'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sobel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',thresh); </a:t>
            </a:r>
          </a:p>
          <a:p>
            <a:pPr>
              <a:defRPr/>
            </a:pP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imshow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imcomplement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(BW0))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thresh = 0.05; 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BW1 = edge(J,'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sobel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',thresh);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figure,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imshow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imcomplement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(BW1))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thresh = 0.2; 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BW2 = edge(J,'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sobel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',thresh);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figure,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imshow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imcomplement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(BW2))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[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BW,thresh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] = edge(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J,'sobel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');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thresh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figure,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imshow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imcomplement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(BW)))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13D8ABE7-48F8-4840-ABF4-D3B5FBC2C5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6470BF7D-F767-444F-8F37-293AD10F60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0458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First-order derivative edge detection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50178" name="Content Placeholder 6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458200" cy="4343400"/>
          </a:xfrm>
        </p:spPr>
        <p:txBody>
          <a:bodyPr/>
          <a:lstStyle/>
          <a:p>
            <a:r>
              <a:rPr lang="en-US" altLang="tr-TR" sz="3200" dirty="0" err="1"/>
              <a:t>Sobel</a:t>
            </a:r>
            <a:r>
              <a:rPr lang="en-US" altLang="tr-TR" sz="3200" dirty="0"/>
              <a:t> operator with threshold (example)</a:t>
            </a:r>
          </a:p>
          <a:p>
            <a:endParaRPr lang="en-US" altLang="tr-TR" sz="3200" dirty="0"/>
          </a:p>
          <a:p>
            <a:endParaRPr lang="en-US" altLang="tr-TR" sz="3200" dirty="0"/>
          </a:p>
          <a:p>
            <a:endParaRPr lang="en-US" altLang="tr-TR" sz="3200" dirty="0"/>
          </a:p>
        </p:txBody>
      </p:sp>
      <p:pic>
        <p:nvPicPr>
          <p:cNvPr id="50180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057400"/>
            <a:ext cx="5334000" cy="431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5C9025C-459B-43BD-BD45-010A01753AD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459CD76A-64FB-4A3E-A2CA-590C3706AEB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9934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>
                <a:ea typeface="+mj-ea"/>
                <a:cs typeface="+mj-cs"/>
              </a:rPr>
              <a:t>Second-order derivative edge detection</a:t>
            </a:r>
          </a:p>
        </p:txBody>
      </p:sp>
      <p:sp>
        <p:nvSpPr>
          <p:cNvPr id="52226" name="Content Placeholder 6"/>
          <p:cNvSpPr>
            <a:spLocks noGrp="1"/>
          </p:cNvSpPr>
          <p:nvPr>
            <p:ph sz="quarter" idx="1"/>
          </p:nvPr>
        </p:nvSpPr>
        <p:spPr>
          <a:xfrm>
            <a:off x="457200" y="1676400"/>
            <a:ext cx="8229600" cy="4343400"/>
          </a:xfrm>
        </p:spPr>
        <p:txBody>
          <a:bodyPr/>
          <a:lstStyle/>
          <a:p>
            <a:r>
              <a:rPr lang="en-US" altLang="tr-TR" sz="3200" dirty="0"/>
              <a:t>Problems with </a:t>
            </a:r>
            <a:r>
              <a:rPr lang="en-US" altLang="tr-TR" sz="3200" dirty="0" err="1"/>
              <a:t>Laplacian</a:t>
            </a:r>
            <a:r>
              <a:rPr lang="en-US" altLang="tr-TR" sz="3200" dirty="0"/>
              <a:t>:</a:t>
            </a:r>
          </a:p>
          <a:p>
            <a:pPr lvl="1"/>
            <a:r>
              <a:rPr lang="en-US" altLang="tr-TR" sz="3000" dirty="0"/>
              <a:t>It generates </a:t>
            </a:r>
            <a:r>
              <a:rPr lang="ja-JP" altLang="en-US" sz="3000" dirty="0"/>
              <a:t>“</a:t>
            </a:r>
            <a:r>
              <a:rPr lang="en-US" altLang="ja-JP" sz="3000" dirty="0"/>
              <a:t>double edges</a:t>
            </a:r>
            <a:r>
              <a:rPr lang="ja-JP" altLang="en-US" sz="3000" dirty="0"/>
              <a:t>”</a:t>
            </a:r>
            <a:r>
              <a:rPr lang="en-US" altLang="ja-JP" sz="3000" dirty="0"/>
              <a:t>, i.e., positive and negative values for each edge.</a:t>
            </a:r>
          </a:p>
          <a:p>
            <a:pPr lvl="1"/>
            <a:r>
              <a:rPr lang="en-US" altLang="tr-TR" sz="3000" dirty="0"/>
              <a:t>It is extremely sensitive to noise.</a:t>
            </a:r>
          </a:p>
          <a:p>
            <a:endParaRPr lang="en-US" altLang="tr-TR" sz="3200" dirty="0"/>
          </a:p>
          <a:p>
            <a:r>
              <a:rPr lang="en-US" altLang="tr-TR" sz="3200" dirty="0"/>
              <a:t>In MATLAB:</a:t>
            </a:r>
          </a:p>
          <a:p>
            <a:pPr lvl="1">
              <a:buFont typeface="Wingdings 2" panose="05020102010507070707" pitchFamily="18" charset="2"/>
              <a:buNone/>
            </a:pPr>
            <a:r>
              <a:rPr lang="pt-BR" altLang="tr-TR" b="1" dirty="0">
                <a:latin typeface="Courier New" panose="02070309020205020404" pitchFamily="49" charset="0"/>
                <a:cs typeface="Courier New" panose="02070309020205020404" pitchFamily="49" charset="0"/>
              </a:rPr>
              <a:t>h = fspecial('laplacian',0);</a:t>
            </a:r>
          </a:p>
          <a:p>
            <a:pPr lvl="1">
              <a:buFont typeface="Wingdings 2" panose="05020102010507070707" pitchFamily="18" charset="2"/>
              <a:buNone/>
            </a:pPr>
            <a:r>
              <a:rPr lang="pt-BR" altLang="tr-TR" b="1" dirty="0">
                <a:latin typeface="Courier New" panose="02070309020205020404" pitchFamily="49" charset="0"/>
                <a:cs typeface="Courier New" panose="02070309020205020404" pitchFamily="49" charset="0"/>
              </a:rPr>
              <a:t>J = edge(I,'zerocross',t,h);</a:t>
            </a:r>
            <a:endParaRPr lang="en-US" altLang="tr-TR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F4DE379-0FA0-406C-A18A-2771F918EC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D58DD3F-E3AB-4059-91EF-7C716356DC6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0219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8763000" cy="8382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>
                <a:ea typeface="+mj-ea"/>
                <a:cs typeface="+mj-cs"/>
              </a:rPr>
              <a:t>Second-order derivative edge detection</a:t>
            </a:r>
            <a:r>
              <a:rPr lang="tr-TR" dirty="0">
                <a:ea typeface="+mj-ea"/>
                <a:cs typeface="+mj-cs"/>
              </a:rPr>
              <a:t> (</a:t>
            </a:r>
            <a:r>
              <a:rPr lang="tr-TR" dirty="0" err="1">
                <a:ea typeface="+mj-ea"/>
                <a:cs typeface="+mj-cs"/>
              </a:rPr>
              <a:t>cont</a:t>
            </a:r>
            <a:r>
              <a:rPr lang="tr-TR" dirty="0">
                <a:ea typeface="+mj-ea"/>
                <a:cs typeface="+mj-cs"/>
              </a:rPr>
              <a:t>.)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54274" name="Content Placeholder 6"/>
          <p:cNvSpPr>
            <a:spLocks noGrp="1"/>
          </p:cNvSpPr>
          <p:nvPr>
            <p:ph sz="quarter" idx="1"/>
          </p:nvPr>
        </p:nvSpPr>
        <p:spPr>
          <a:xfrm>
            <a:off x="609600" y="1676400"/>
            <a:ext cx="8077200" cy="4343400"/>
          </a:xfrm>
        </p:spPr>
        <p:txBody>
          <a:bodyPr/>
          <a:lstStyle/>
          <a:p>
            <a:r>
              <a:rPr lang="en-US" altLang="tr-TR" sz="3200" dirty="0" err="1"/>
              <a:t>Laplacian</a:t>
            </a:r>
            <a:r>
              <a:rPr lang="en-US" altLang="tr-TR" sz="3200" dirty="0"/>
              <a:t> and zero-cross</a:t>
            </a:r>
          </a:p>
          <a:p>
            <a:endParaRPr lang="en-US" altLang="tr-TR" sz="3200" dirty="0"/>
          </a:p>
          <a:p>
            <a:endParaRPr lang="en-US" altLang="tr-TR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828800" y="2514600"/>
            <a:ext cx="6553200" cy="3140075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J =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imread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('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ＭＳ Ｐゴシック" charset="0"/>
                <a:cs typeface="Courier New" pitchFamily="49" charset="0"/>
              </a:rPr>
              <a:t>Figure14_05_a.png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');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h =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fspecial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('laplacian',0)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J1 = edge(J,'zerocross',0,h);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J2 = edge(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J,'zerocross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',[],h);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figure,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imshow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imcomplement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(J1));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figure,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imshow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imcomplement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(J2));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K =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imnoise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(J,'gaussian',0,0.0001);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K1 = edge(K,'zerocross',0,h);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K2 = edge(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K,'zerocross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',[],h);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figure,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imshow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imcomplement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(K1));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figure,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imshow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imcomplement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(K2));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AB6FED3D-44BB-4478-B399-2A2CDDB3CE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91A355C0-70D7-4CAD-B8B9-FD455AD017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7488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8915400" cy="8382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>
                <a:ea typeface="+mj-ea"/>
                <a:cs typeface="+mj-cs"/>
              </a:rPr>
              <a:t>Second-order derivative edge detection</a:t>
            </a:r>
            <a:r>
              <a:rPr lang="tr-TR" dirty="0">
                <a:ea typeface="+mj-ea"/>
                <a:cs typeface="+mj-cs"/>
              </a:rPr>
              <a:t> (</a:t>
            </a:r>
            <a:r>
              <a:rPr lang="tr-TR" dirty="0" err="1">
                <a:ea typeface="+mj-ea"/>
                <a:cs typeface="+mj-cs"/>
              </a:rPr>
              <a:t>cont</a:t>
            </a:r>
            <a:r>
              <a:rPr lang="tr-TR" dirty="0">
                <a:ea typeface="+mj-ea"/>
                <a:cs typeface="+mj-cs"/>
              </a:rPr>
              <a:t>.)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56322" name="Content Placeholder 6"/>
          <p:cNvSpPr>
            <a:spLocks noGrp="1"/>
          </p:cNvSpPr>
          <p:nvPr>
            <p:ph sz="quarter" idx="1"/>
          </p:nvPr>
        </p:nvSpPr>
        <p:spPr>
          <a:xfrm>
            <a:off x="533400" y="1600200"/>
            <a:ext cx="3200400" cy="2438400"/>
          </a:xfrm>
        </p:spPr>
        <p:txBody>
          <a:bodyPr>
            <a:normAutofit/>
          </a:bodyPr>
          <a:lstStyle/>
          <a:p>
            <a:r>
              <a:rPr lang="en-US" altLang="tr-TR" sz="3000" dirty="0" err="1"/>
              <a:t>Laplacian</a:t>
            </a:r>
            <a:r>
              <a:rPr lang="en-US" altLang="tr-TR" sz="3000" dirty="0"/>
              <a:t> and zero-cross</a:t>
            </a:r>
          </a:p>
          <a:p>
            <a:endParaRPr lang="en-US" altLang="tr-TR" sz="3000" dirty="0"/>
          </a:p>
        </p:txBody>
      </p:sp>
      <p:pic>
        <p:nvPicPr>
          <p:cNvPr id="56324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025525"/>
            <a:ext cx="4419600" cy="537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A43F8CB-BF8E-4939-9210-7E1FD72CCC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B3128BA9-DB13-4825-B0E0-39A874EFCA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7493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9144000" cy="8382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>
                <a:ea typeface="+mj-ea"/>
                <a:cs typeface="+mj-cs"/>
              </a:rPr>
              <a:t>Second-order derivative edge detection</a:t>
            </a:r>
            <a:r>
              <a:rPr lang="tr-TR" dirty="0">
                <a:ea typeface="+mj-ea"/>
                <a:cs typeface="+mj-cs"/>
              </a:rPr>
              <a:t> (</a:t>
            </a:r>
            <a:r>
              <a:rPr lang="tr-TR" dirty="0" err="1">
                <a:ea typeface="+mj-ea"/>
                <a:cs typeface="+mj-cs"/>
              </a:rPr>
              <a:t>cont</a:t>
            </a:r>
            <a:r>
              <a:rPr lang="tr-TR" dirty="0">
                <a:ea typeface="+mj-ea"/>
                <a:cs typeface="+mj-cs"/>
              </a:rPr>
              <a:t>.)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58370" name="Content Placeholder 6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001000" cy="4648200"/>
          </a:xfrm>
        </p:spPr>
        <p:txBody>
          <a:bodyPr/>
          <a:lstStyle/>
          <a:p>
            <a:pPr algn="just"/>
            <a:r>
              <a:rPr lang="en-US" altLang="tr-TR" sz="3000" dirty="0" err="1"/>
              <a:t>Laplacian</a:t>
            </a:r>
            <a:r>
              <a:rPr lang="en-US" altLang="tr-TR" sz="3000" dirty="0"/>
              <a:t> of Gaussian (</a:t>
            </a:r>
            <a:r>
              <a:rPr lang="en-US" altLang="tr-TR" sz="3000" dirty="0" err="1"/>
              <a:t>LoG</a:t>
            </a:r>
            <a:r>
              <a:rPr lang="en-US" altLang="tr-TR" sz="3000" dirty="0"/>
              <a:t>):</a:t>
            </a:r>
          </a:p>
          <a:p>
            <a:pPr lvl="1" algn="just"/>
            <a:r>
              <a:rPr lang="en-US" altLang="tr-TR" sz="2800" dirty="0"/>
              <a:t>Works by smoothing the image with a Gaussian low-pass filter, and then applying a </a:t>
            </a:r>
            <a:r>
              <a:rPr lang="en-US" altLang="tr-TR" sz="2800" dirty="0" err="1"/>
              <a:t>Laplacian</a:t>
            </a:r>
            <a:r>
              <a:rPr lang="en-US" altLang="tr-TR" sz="2800" dirty="0"/>
              <a:t> edge detector to the result. </a:t>
            </a:r>
          </a:p>
          <a:p>
            <a:pPr lvl="1" algn="just"/>
            <a:r>
              <a:rPr lang="en-US" altLang="tr-TR" sz="2800" dirty="0"/>
              <a:t>The </a:t>
            </a:r>
            <a:r>
              <a:rPr lang="en-US" altLang="tr-TR" sz="2800" dirty="0" err="1"/>
              <a:t>LoG</a:t>
            </a:r>
            <a:r>
              <a:rPr lang="en-US" altLang="tr-TR" sz="2800" dirty="0"/>
              <a:t> filter can sometimes be approximated by taking the differences of two Gaussians of different widths, in  a method known as </a:t>
            </a:r>
            <a:r>
              <a:rPr lang="en-US" altLang="tr-TR" sz="2800" i="1" dirty="0"/>
              <a:t>Difference of Gaussians</a:t>
            </a:r>
            <a:r>
              <a:rPr lang="en-US" altLang="tr-TR" sz="2800" dirty="0"/>
              <a:t> (</a:t>
            </a:r>
            <a:r>
              <a:rPr lang="en-US" altLang="tr-TR" sz="2800" dirty="0" err="1"/>
              <a:t>DoG</a:t>
            </a:r>
            <a:r>
              <a:rPr lang="en-US" altLang="tr-TR" sz="2800" dirty="0"/>
              <a:t>).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4963310-A2B6-4570-9614-76825D82FB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5AB47FF-0B15-4370-9A90-3D9C46DF020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250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8915400" cy="8382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>
                <a:ea typeface="+mj-ea"/>
                <a:cs typeface="+mj-cs"/>
              </a:rPr>
              <a:t>Second-order derivative edge detection</a:t>
            </a:r>
            <a:r>
              <a:rPr lang="tr-TR" dirty="0">
                <a:ea typeface="+mj-ea"/>
                <a:cs typeface="+mj-cs"/>
              </a:rPr>
              <a:t> (</a:t>
            </a:r>
            <a:r>
              <a:rPr lang="tr-TR" dirty="0" err="1">
                <a:ea typeface="+mj-ea"/>
                <a:cs typeface="+mj-cs"/>
              </a:rPr>
              <a:t>cont</a:t>
            </a:r>
            <a:r>
              <a:rPr lang="tr-TR" dirty="0">
                <a:ea typeface="+mj-ea"/>
                <a:cs typeface="+mj-cs"/>
              </a:rPr>
              <a:t>.)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60418" name="Content Placeholder 6"/>
          <p:cNvSpPr>
            <a:spLocks noGrp="1"/>
          </p:cNvSpPr>
          <p:nvPr>
            <p:ph sz="quarter" idx="1"/>
          </p:nvPr>
        </p:nvSpPr>
        <p:spPr>
          <a:xfrm>
            <a:off x="228600" y="1447800"/>
            <a:ext cx="8382000" cy="1066800"/>
          </a:xfrm>
        </p:spPr>
        <p:txBody>
          <a:bodyPr/>
          <a:lstStyle/>
          <a:p>
            <a:r>
              <a:rPr lang="en-US" altLang="tr-TR" sz="3000" dirty="0"/>
              <a:t>Laplacian of Gaussian (</a:t>
            </a:r>
            <a:r>
              <a:rPr lang="en-US" altLang="tr-TR" sz="3000" dirty="0" err="1"/>
              <a:t>LoG</a:t>
            </a:r>
            <a:r>
              <a:rPr lang="en-US" altLang="tr-TR" sz="3000" dirty="0"/>
              <a:t>) transfer function (Mexican hat) </a:t>
            </a:r>
          </a:p>
        </p:txBody>
      </p:sp>
      <p:pic>
        <p:nvPicPr>
          <p:cNvPr id="60420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819400"/>
            <a:ext cx="76200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2EE4D2E-5BA0-4F43-B06C-F19B757A63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0B88CE30-A0A7-4C75-807A-DE47382D27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795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9067800" cy="8382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>
                <a:ea typeface="+mj-ea"/>
                <a:cs typeface="+mj-cs"/>
              </a:rPr>
              <a:t>Second-order derivative edge detection</a:t>
            </a:r>
            <a:r>
              <a:rPr lang="tr-TR" dirty="0">
                <a:ea typeface="+mj-ea"/>
                <a:cs typeface="+mj-cs"/>
              </a:rPr>
              <a:t> (</a:t>
            </a:r>
            <a:r>
              <a:rPr lang="tr-TR" dirty="0" err="1">
                <a:ea typeface="+mj-ea"/>
                <a:cs typeface="+mj-cs"/>
              </a:rPr>
              <a:t>cont</a:t>
            </a:r>
            <a:r>
              <a:rPr lang="tr-TR" dirty="0">
                <a:ea typeface="+mj-ea"/>
                <a:cs typeface="+mj-cs"/>
              </a:rPr>
              <a:t>.)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62466" name="Content Placeholder 6"/>
          <p:cNvSpPr>
            <a:spLocks noGrp="1"/>
          </p:cNvSpPr>
          <p:nvPr>
            <p:ph sz="quarter" idx="1"/>
          </p:nvPr>
        </p:nvSpPr>
        <p:spPr>
          <a:xfrm>
            <a:off x="228600" y="1447800"/>
            <a:ext cx="8382000" cy="1066800"/>
          </a:xfrm>
        </p:spPr>
        <p:txBody>
          <a:bodyPr/>
          <a:lstStyle/>
          <a:p>
            <a:r>
              <a:rPr lang="en-US" altLang="tr-TR" sz="3000"/>
              <a:t>Laplacian of Gaussian (LoG) transfer function (2D cross-section of 3D plot) and mask (kernel) </a:t>
            </a:r>
          </a:p>
        </p:txBody>
      </p:sp>
      <p:pic>
        <p:nvPicPr>
          <p:cNvPr id="62468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895600"/>
            <a:ext cx="3276600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9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200400"/>
            <a:ext cx="220027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A36A358-2261-495E-9808-A54AE268FD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7A6364E5-6DE0-47D2-9F61-C4EF6D5524B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9413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8686800" cy="8382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>
                <a:ea typeface="+mj-ea"/>
                <a:cs typeface="+mj-cs"/>
              </a:rPr>
              <a:t>Second-order derivative edge detection</a:t>
            </a:r>
            <a:r>
              <a:rPr lang="tr-TR" dirty="0">
                <a:ea typeface="+mj-ea"/>
                <a:cs typeface="+mj-cs"/>
              </a:rPr>
              <a:t> (cont.)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64514" name="Content Placeholder 6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7924800" cy="4648200"/>
          </a:xfrm>
        </p:spPr>
        <p:txBody>
          <a:bodyPr/>
          <a:lstStyle/>
          <a:p>
            <a:r>
              <a:rPr lang="en-US" altLang="tr-TR" sz="3200" dirty="0" err="1"/>
              <a:t>Laplacian</a:t>
            </a:r>
            <a:r>
              <a:rPr lang="en-US" altLang="tr-TR" sz="3200" dirty="0"/>
              <a:t> of Gaussian (</a:t>
            </a:r>
            <a:r>
              <a:rPr lang="en-US" altLang="tr-TR" sz="3200" dirty="0" err="1"/>
              <a:t>LoG</a:t>
            </a:r>
            <a:r>
              <a:rPr lang="en-US" altLang="tr-TR" sz="3200" dirty="0"/>
              <a:t>)</a:t>
            </a:r>
            <a:r>
              <a:rPr lang="tr-TR" altLang="tr-TR" sz="3200" dirty="0"/>
              <a:t>:</a:t>
            </a:r>
            <a:endParaRPr lang="en-US" altLang="tr-TR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981200" y="2743200"/>
            <a:ext cx="5257800" cy="2032000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J =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imread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('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ＭＳ Ｐゴシック" charset="0"/>
                <a:cs typeface="Courier New" pitchFamily="49" charset="0"/>
              </a:rPr>
              <a:t>Figure14_05_a.png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');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J1 = edge(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J,'log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');</a:t>
            </a:r>
          </a:p>
          <a:p>
            <a:pPr>
              <a:defRPr/>
            </a:pP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imshow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imcomplement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(J1))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J2 = edge(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J,'log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',[],1);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figure,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imshow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imcomplement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(J2))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J3 = edge(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J,'log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',[],3);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figure,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imshow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imcomplement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(J3))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C27C0A1-085D-45A1-9C56-1F814101A9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A81BDFE2-58C4-45B5-8D9D-AA6065B657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5853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9067800" cy="8382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>
                <a:ea typeface="+mj-ea"/>
                <a:cs typeface="+mj-cs"/>
              </a:rPr>
              <a:t>Second-order derivative edge detection</a:t>
            </a:r>
            <a:r>
              <a:rPr lang="tr-TR" dirty="0">
                <a:ea typeface="+mj-ea"/>
                <a:cs typeface="+mj-cs"/>
              </a:rPr>
              <a:t> (</a:t>
            </a:r>
            <a:r>
              <a:rPr lang="tr-TR" dirty="0" err="1">
                <a:ea typeface="+mj-ea"/>
                <a:cs typeface="+mj-cs"/>
              </a:rPr>
              <a:t>cont</a:t>
            </a:r>
            <a:r>
              <a:rPr lang="tr-TR" dirty="0">
                <a:ea typeface="+mj-ea"/>
                <a:cs typeface="+mj-cs"/>
              </a:rPr>
              <a:t>.)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60419" name="Content Placeholder 6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2286000" cy="2743200"/>
          </a:xfrm>
        </p:spPr>
        <p:txBody>
          <a:bodyPr>
            <a:normAutofit/>
          </a:bodyPr>
          <a:lstStyle/>
          <a:p>
            <a:pPr>
              <a:buFont typeface="Wingdings 2" charset="0"/>
              <a:buChar char=""/>
              <a:defRPr/>
            </a:pPr>
            <a:r>
              <a:rPr lang="en-US" sz="2800" dirty="0" err="1">
                <a:ea typeface="ＭＳ Ｐゴシック" charset="0"/>
              </a:rPr>
              <a:t>Laplacian</a:t>
            </a:r>
            <a:r>
              <a:rPr lang="en-US" sz="2800" dirty="0">
                <a:ea typeface="ＭＳ Ｐゴシック" charset="0"/>
              </a:rPr>
              <a:t> of Gaussian (</a:t>
            </a:r>
            <a:r>
              <a:rPr lang="en-US" sz="2800" dirty="0" err="1">
                <a:ea typeface="ＭＳ Ｐゴシック" charset="0"/>
              </a:rPr>
              <a:t>LoG</a:t>
            </a:r>
            <a:r>
              <a:rPr lang="en-US" sz="2800" dirty="0">
                <a:ea typeface="ＭＳ Ｐゴシック" charset="0"/>
              </a:rPr>
              <a:t>) </a:t>
            </a:r>
            <a:br>
              <a:rPr lang="en-US" sz="2800" dirty="0">
                <a:ea typeface="ＭＳ Ｐゴシック" charset="0"/>
              </a:rPr>
            </a:br>
            <a:endParaRPr lang="en-US" sz="2800" dirty="0">
              <a:ea typeface="ＭＳ Ｐゴシック" charset="0"/>
            </a:endParaRPr>
          </a:p>
        </p:txBody>
      </p:sp>
      <p:pic>
        <p:nvPicPr>
          <p:cNvPr id="66564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465262"/>
            <a:ext cx="6451600" cy="524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70BDBA2-C4DE-4368-A690-DB492C0108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9A66458-FD63-481D-BF99-C17C863D79A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4183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 err="1"/>
              <a:t>Marr-Hildreth</a:t>
            </a:r>
            <a:r>
              <a:rPr lang="tr-TR" altLang="tr-TR" dirty="0"/>
              <a:t> </a:t>
            </a:r>
            <a:r>
              <a:rPr lang="tr-TR" altLang="tr-TR" dirty="0" err="1"/>
              <a:t>edge</a:t>
            </a:r>
            <a:r>
              <a:rPr lang="tr-TR" altLang="tr-TR" dirty="0"/>
              <a:t> </a:t>
            </a:r>
            <a:r>
              <a:rPr lang="tr-TR" altLang="tr-TR" dirty="0" err="1"/>
              <a:t>detector</a:t>
            </a:r>
            <a:endParaRPr lang="en-US" altLang="tr-TR" dirty="0"/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2276475"/>
            <a:ext cx="1800225" cy="2016125"/>
          </a:xfrm>
        </p:spPr>
        <p:txBody>
          <a:bodyPr/>
          <a:lstStyle/>
          <a:p>
            <a:pPr algn="just"/>
            <a:r>
              <a:rPr lang="en-US" altLang="tr-TR" sz="2400" dirty="0"/>
              <a:t>The Marr-</a:t>
            </a:r>
            <a:r>
              <a:rPr lang="en-US" altLang="tr-TR" sz="2400" dirty="0" err="1"/>
              <a:t>Hildreth</a:t>
            </a:r>
            <a:r>
              <a:rPr lang="en-US" altLang="tr-TR" sz="2400" dirty="0"/>
              <a:t> edge detector</a:t>
            </a:r>
          </a:p>
        </p:txBody>
      </p:sp>
      <p:graphicFrame>
        <p:nvGraphicFramePr>
          <p:cNvPr id="19458" name="Object 4"/>
          <p:cNvGraphicFramePr>
            <a:graphicFrameLocks noChangeAspect="1"/>
          </p:cNvGraphicFramePr>
          <p:nvPr/>
        </p:nvGraphicFramePr>
        <p:xfrm>
          <a:off x="2971800" y="1417638"/>
          <a:ext cx="4800600" cy="51750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3" name="Equation" r:id="rId3" imgW="2450880" imgH="2641320" progId="Equation.DSMT4">
                  <p:embed/>
                </p:oleObj>
              </mc:Choice>
              <mc:Fallback>
                <p:oleObj name="Equation" r:id="rId3" imgW="2450880" imgH="2641320" progId="Equation.DSMT4">
                  <p:embed/>
                  <p:pic>
                    <p:nvPicPr>
                      <p:cNvPr id="1945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1417638"/>
                        <a:ext cx="4800600" cy="51750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Grafik 6">
            <a:extLst>
              <a:ext uri="{FF2B5EF4-FFF2-40B4-BE49-F238E27FC236}">
                <a16:creationId xmlns:a16="http://schemas.microsoft.com/office/drawing/2014/main" id="{3575487A-96A1-400D-AFE1-7246DE6771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7DD8610A-CEE3-4FD0-BC75-9D4711D5FC9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0106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07" y="1316038"/>
            <a:ext cx="6654800" cy="531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4482" y="1376362"/>
            <a:ext cx="1666875" cy="458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9682" y="236537"/>
            <a:ext cx="8229600" cy="11398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rIns="0" bIns="0" anchor="ctr">
            <a:normAutofit/>
          </a:bodyPr>
          <a:lstStyle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altLang="tr-TR" dirty="0"/>
              <a:t>Marr-Hildreth edge detector (cont.)</a:t>
            </a:r>
            <a:endParaRPr lang="en-US" altLang="tr-TR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4A90779-6F8E-4AF7-B753-B106827169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3CAB5F59-DFCF-44C8-88F5-EAF9CA90653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3117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Marr-</a:t>
            </a:r>
            <a:r>
              <a:rPr lang="en-US" altLang="tr-TR" dirty="0" err="1"/>
              <a:t>Hildreth</a:t>
            </a:r>
            <a:r>
              <a:rPr lang="en-US" altLang="tr-TR" dirty="0"/>
              <a:t> Algorithm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algn="just">
              <a:buFont typeface="Arial" panose="020B0604020202020204" pitchFamily="34" charset="0"/>
              <a:buAutoNum type="arabicPeriod"/>
            </a:pPr>
            <a:r>
              <a:rPr lang="en-US" altLang="tr-TR" sz="2600" dirty="0"/>
              <a:t>Filter the input image with an </a:t>
            </a:r>
            <a:r>
              <a:rPr lang="en-US" altLang="tr-TR" sz="2600" dirty="0" err="1"/>
              <a:t>nxn</a:t>
            </a:r>
            <a:r>
              <a:rPr lang="en-US" altLang="tr-TR" sz="2600" dirty="0"/>
              <a:t> Gaussian </a:t>
            </a:r>
            <a:r>
              <a:rPr lang="en-US" altLang="tr-TR" sz="2600" dirty="0" err="1"/>
              <a:t>lowpass</a:t>
            </a:r>
            <a:r>
              <a:rPr lang="en-US" altLang="tr-TR" sz="2600" dirty="0"/>
              <a:t> filter. N is the smallest odd integer greater than or equal to 6</a:t>
            </a:r>
          </a:p>
          <a:p>
            <a:pPr marL="609600" indent="-609600" algn="just">
              <a:buFont typeface="Arial" panose="020B0604020202020204" pitchFamily="34" charset="0"/>
              <a:buAutoNum type="arabicPeriod"/>
            </a:pPr>
            <a:endParaRPr lang="en-US" altLang="tr-TR" sz="2600" dirty="0"/>
          </a:p>
          <a:p>
            <a:pPr marL="609600" indent="-609600" algn="just">
              <a:buFont typeface="Arial" panose="020B0604020202020204" pitchFamily="34" charset="0"/>
              <a:buAutoNum type="arabicPeriod"/>
            </a:pPr>
            <a:r>
              <a:rPr lang="en-US" altLang="tr-TR" sz="2600" dirty="0"/>
              <a:t>Compute the </a:t>
            </a:r>
            <a:r>
              <a:rPr lang="en-US" altLang="tr-TR" sz="2600" dirty="0" err="1"/>
              <a:t>Laplacian</a:t>
            </a:r>
            <a:r>
              <a:rPr lang="en-US" altLang="tr-TR" sz="2600" dirty="0"/>
              <a:t> of the image resulting from step1</a:t>
            </a:r>
          </a:p>
          <a:p>
            <a:pPr marL="609600" indent="-609600" algn="just">
              <a:buFont typeface="Arial" panose="020B0604020202020204" pitchFamily="34" charset="0"/>
              <a:buAutoNum type="arabicPeriod"/>
            </a:pPr>
            <a:endParaRPr lang="en-US" altLang="tr-TR" sz="2600" dirty="0"/>
          </a:p>
          <a:p>
            <a:pPr marL="609600" indent="-609600" algn="just">
              <a:buFont typeface="Arial" panose="020B0604020202020204" pitchFamily="34" charset="0"/>
              <a:buAutoNum type="arabicPeriod"/>
            </a:pPr>
            <a:r>
              <a:rPr lang="en-US" altLang="tr-TR" sz="2600" dirty="0"/>
              <a:t>Find the zero crossing of the image from step 2</a:t>
            </a:r>
          </a:p>
        </p:txBody>
      </p:sp>
      <p:graphicFrame>
        <p:nvGraphicFramePr>
          <p:cNvPr id="20482" name="Object 4"/>
          <p:cNvGraphicFramePr>
            <a:graphicFrameLocks noChangeAspect="1"/>
          </p:cNvGraphicFramePr>
          <p:nvPr/>
        </p:nvGraphicFramePr>
        <p:xfrm>
          <a:off x="1908175" y="5516563"/>
          <a:ext cx="5956300" cy="804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7" name="Equation" r:id="rId3" imgW="1879560" imgH="253800" progId="Equation.DSMT4">
                  <p:embed/>
                </p:oleObj>
              </mc:Choice>
              <mc:Fallback>
                <p:oleObj name="Equation" r:id="rId3" imgW="1879560" imgH="253800" progId="Equation.DSMT4">
                  <p:embed/>
                  <p:pic>
                    <p:nvPicPr>
                      <p:cNvPr id="2048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5516563"/>
                        <a:ext cx="5956300" cy="804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5797" name="AutoShape 5"/>
          <p:cNvSpPr>
            <a:spLocks noChangeArrowheads="1"/>
          </p:cNvSpPr>
          <p:nvPr/>
        </p:nvSpPr>
        <p:spPr bwMode="auto">
          <a:xfrm>
            <a:off x="6011863" y="5805488"/>
            <a:ext cx="293687" cy="260350"/>
          </a:xfrm>
          <a:prstGeom prst="star5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>
              <a:solidFill>
                <a:srgbClr val="C00000"/>
              </a:solidFill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C78C434-0EB4-4DFB-8C40-B0CB8214A2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AF7B3FAD-F7A5-483C-B564-FD9A3FBF5A0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5600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 </a:t>
            </a:r>
          </a:p>
        </p:txBody>
      </p:sp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728788"/>
            <a:ext cx="6338887" cy="474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263" y="1636713"/>
            <a:ext cx="1465262" cy="491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57200" y="277812"/>
            <a:ext cx="8229600" cy="11398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rIns="0" bIns="0" anchor="ctr">
            <a:normAutofit/>
          </a:bodyPr>
          <a:lstStyle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altLang="tr-TR" dirty="0"/>
              <a:t>Marr-Hildreth </a:t>
            </a:r>
            <a:r>
              <a:rPr lang="tr-TR" altLang="tr-TR" dirty="0"/>
              <a:t>edge detector (cont.)</a:t>
            </a:r>
            <a:endParaRPr lang="en-US" altLang="tr-TR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A56EA2D-7DD3-44C0-A5CB-290EF1786D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8F6C6F3B-F706-4A24-87A5-6221512FE18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2537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71600"/>
            <a:ext cx="8382000" cy="4876800"/>
          </a:xfrm>
        </p:spPr>
        <p:txBody>
          <a:bodyPr/>
          <a:lstStyle/>
          <a:p>
            <a:pPr marL="533400" indent="-533400" algn="just">
              <a:lnSpc>
                <a:spcPct val="80000"/>
              </a:lnSpc>
            </a:pPr>
            <a:r>
              <a:rPr lang="en-US" altLang="tr-TR" sz="2800" b="1" dirty="0"/>
              <a:t>Optimal for step edges corrupted by white noise.</a:t>
            </a:r>
          </a:p>
          <a:p>
            <a:pPr marL="533400" indent="-533400" algn="just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tr-TR" sz="2800" b="1" dirty="0"/>
          </a:p>
          <a:p>
            <a:pPr marL="533400" indent="-533400" algn="just">
              <a:lnSpc>
                <a:spcPct val="80000"/>
              </a:lnSpc>
            </a:pPr>
            <a:r>
              <a:rPr lang="en-US" altLang="tr-TR" sz="2800" b="1" dirty="0"/>
              <a:t>The Objective</a:t>
            </a:r>
          </a:p>
          <a:p>
            <a:pPr marL="533400" indent="-533400" algn="just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tr-TR" sz="2400" b="1" dirty="0"/>
          </a:p>
          <a:p>
            <a:pPr marL="860425" lvl="1" indent="-533400" algn="just">
              <a:lnSpc>
                <a:spcPct val="80000"/>
              </a:lnSpc>
              <a:buFont typeface="Arial" panose="020B0604020202020204" pitchFamily="34" charset="0"/>
              <a:buAutoNum type="arabicPeriod"/>
            </a:pPr>
            <a:r>
              <a:rPr lang="en-US" altLang="tr-TR" sz="2200" b="1" dirty="0"/>
              <a:t>Low error rate</a:t>
            </a:r>
          </a:p>
          <a:p>
            <a:pPr marL="860425" lvl="1" indent="-533400" algn="just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tr-TR" sz="2200" dirty="0"/>
              <a:t>      The edges detected must be as close as possible to the true edge</a:t>
            </a:r>
          </a:p>
          <a:p>
            <a:pPr marL="860425" lvl="1" indent="-533400" algn="just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tr-TR" sz="2200" dirty="0"/>
          </a:p>
          <a:p>
            <a:pPr marL="860425" lvl="1" indent="-533400" algn="just">
              <a:lnSpc>
                <a:spcPct val="80000"/>
              </a:lnSpc>
              <a:buFont typeface="Arial" panose="020B0604020202020204" pitchFamily="34" charset="0"/>
              <a:buAutoNum type="arabicPeriod" startAt="2"/>
            </a:pPr>
            <a:r>
              <a:rPr lang="en-US" altLang="tr-TR" sz="2200" b="1" dirty="0"/>
              <a:t>Edge points should be well localized</a:t>
            </a:r>
          </a:p>
          <a:p>
            <a:pPr marL="860425" lvl="1" indent="-533400" algn="just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tr-TR" sz="2200" dirty="0"/>
              <a:t>      The edges located must be as close as possible to the true edges</a:t>
            </a:r>
          </a:p>
          <a:p>
            <a:pPr marL="860425" lvl="1" indent="-533400" algn="just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tr-TR" sz="2200" dirty="0"/>
          </a:p>
          <a:p>
            <a:pPr marL="860425" lvl="1" indent="-533400" algn="just">
              <a:lnSpc>
                <a:spcPct val="80000"/>
              </a:lnSpc>
              <a:buFont typeface="Arial" panose="020B0604020202020204" pitchFamily="34" charset="0"/>
              <a:buAutoNum type="arabicPeriod" startAt="3"/>
            </a:pPr>
            <a:r>
              <a:rPr lang="en-US" altLang="tr-TR" sz="2200" b="1" dirty="0"/>
              <a:t>Single edge point response</a:t>
            </a:r>
          </a:p>
          <a:p>
            <a:pPr marL="860425" lvl="1" indent="-533400" algn="just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tr-TR" sz="2200" dirty="0"/>
              <a:t>       The number of local maxima around the true edge should be minimum</a:t>
            </a:r>
          </a:p>
        </p:txBody>
      </p:sp>
      <p:sp>
        <p:nvSpPr>
          <p:cNvPr id="5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rIns="0" bIns="0" anchor="ctr">
            <a:normAutofit/>
          </a:bodyPr>
          <a:lstStyle/>
          <a:p>
            <a:r>
              <a:rPr lang="en-US" altLang="tr-TR" dirty="0"/>
              <a:t>The Canny edge detector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005C1EF-2E3C-4434-A055-F9F17ACE62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24A3610-A885-44F1-BE63-82C72473CF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51810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The Canny edge detector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68610" name="Content Placeholder 6"/>
          <p:cNvSpPr>
            <a:spLocks noGrp="1"/>
          </p:cNvSpPr>
          <p:nvPr>
            <p:ph sz="quarter" idx="1"/>
          </p:nvPr>
        </p:nvSpPr>
        <p:spPr>
          <a:xfrm>
            <a:off x="304800" y="1417638"/>
            <a:ext cx="8534400" cy="5211762"/>
          </a:xfrm>
        </p:spPr>
        <p:txBody>
          <a:bodyPr>
            <a:normAutofit/>
          </a:bodyPr>
          <a:lstStyle/>
          <a:p>
            <a:pPr marL="514350" indent="-514350" algn="just">
              <a:lnSpc>
                <a:spcPct val="80000"/>
              </a:lnSpc>
              <a:buFont typeface="Calibri" panose="020F0502020204030204" pitchFamily="34" charset="0"/>
              <a:buAutoNum type="arabicPeriod"/>
            </a:pPr>
            <a:r>
              <a:rPr lang="en-US" altLang="tr-TR" sz="2200" dirty="0"/>
              <a:t>The input image is smoothed using a Gaussian </a:t>
            </a:r>
            <a:r>
              <a:rPr lang="en-US" altLang="tr-TR" sz="2200" dirty="0" err="1"/>
              <a:t>lowpass</a:t>
            </a:r>
            <a:r>
              <a:rPr lang="en-US" altLang="tr-TR" sz="2200" dirty="0"/>
              <a:t> filter (LPF), with a specified value of  </a:t>
            </a:r>
            <a:r>
              <a:rPr lang="el-GR" altLang="tr-TR" sz="2200" dirty="0"/>
              <a:t>σ</a:t>
            </a:r>
            <a:r>
              <a:rPr lang="en-US" altLang="tr-TR" sz="2200" dirty="0"/>
              <a:t>. </a:t>
            </a:r>
          </a:p>
          <a:p>
            <a:pPr marL="514350" indent="-514350" algn="just">
              <a:lnSpc>
                <a:spcPct val="80000"/>
              </a:lnSpc>
              <a:buFont typeface="Calibri" panose="020F0502020204030204" pitchFamily="34" charset="0"/>
              <a:buAutoNum type="arabicPeriod"/>
            </a:pPr>
            <a:r>
              <a:rPr lang="en-US" altLang="tr-TR" sz="2200" dirty="0"/>
              <a:t>The local gradient (intensity and direction) is computed for each point in the smoothed image.</a:t>
            </a:r>
          </a:p>
          <a:p>
            <a:pPr marL="514350" indent="-514350" algn="just">
              <a:lnSpc>
                <a:spcPct val="80000"/>
              </a:lnSpc>
              <a:buFont typeface="Calibri" panose="020F0502020204030204" pitchFamily="34" charset="0"/>
              <a:buAutoNum type="arabicPeriod"/>
            </a:pPr>
            <a:r>
              <a:rPr lang="en-US" altLang="tr-TR" sz="2200" dirty="0"/>
              <a:t>The edge points at the output of step 2 result in wide ridges. The algorithm thins those ridges, leaving only the pixels at the top of each ridge (</a:t>
            </a:r>
            <a:r>
              <a:rPr lang="en-US" altLang="tr-TR" sz="2200" i="1" dirty="0"/>
              <a:t>non-maximal suppression</a:t>
            </a:r>
            <a:r>
              <a:rPr lang="en-US" altLang="tr-TR" sz="2200" dirty="0"/>
              <a:t>). </a:t>
            </a:r>
          </a:p>
          <a:p>
            <a:pPr marL="514350" indent="-514350" algn="just">
              <a:lnSpc>
                <a:spcPct val="80000"/>
              </a:lnSpc>
              <a:buFont typeface="Calibri" panose="020F0502020204030204" pitchFamily="34" charset="0"/>
              <a:buAutoNum type="arabicPeriod"/>
            </a:pPr>
            <a:r>
              <a:rPr lang="en-US" altLang="tr-TR" sz="2200" dirty="0"/>
              <a:t>The ridge pixels are then </a:t>
            </a:r>
            <a:r>
              <a:rPr lang="en-US" altLang="tr-TR" sz="2200" dirty="0" err="1"/>
              <a:t>thresholded</a:t>
            </a:r>
            <a:r>
              <a:rPr lang="en-US" altLang="tr-TR" sz="2200" dirty="0"/>
              <a:t> using two thresholds, </a:t>
            </a:r>
            <a:r>
              <a:rPr lang="en-US" altLang="tr-TR" sz="2200" dirty="0" err="1"/>
              <a:t>T</a:t>
            </a:r>
            <a:r>
              <a:rPr lang="en-US" altLang="tr-TR" sz="2200" baseline="-25000" dirty="0" err="1"/>
              <a:t>low</a:t>
            </a:r>
            <a:r>
              <a:rPr lang="en-US" altLang="tr-TR" sz="2200" dirty="0"/>
              <a:t> and T</a:t>
            </a:r>
            <a:r>
              <a:rPr lang="en-US" altLang="tr-TR" sz="2200" baseline="-25000" dirty="0"/>
              <a:t>high</a:t>
            </a:r>
            <a:r>
              <a:rPr lang="en-US" altLang="tr-TR" sz="2200" dirty="0"/>
              <a:t>: ridge pixels with value greater than T</a:t>
            </a:r>
            <a:r>
              <a:rPr lang="en-US" altLang="tr-TR" sz="2200" baseline="-25000" dirty="0"/>
              <a:t>high  </a:t>
            </a:r>
            <a:r>
              <a:rPr lang="en-US" altLang="tr-TR" sz="2200" dirty="0"/>
              <a:t>are considered </a:t>
            </a:r>
            <a:r>
              <a:rPr lang="en-US" altLang="tr-TR" sz="2200" b="1" dirty="0"/>
              <a:t>strong</a:t>
            </a:r>
            <a:r>
              <a:rPr lang="en-US" altLang="tr-TR" sz="2200" dirty="0"/>
              <a:t> edge pixels; ridge pixels with values between </a:t>
            </a:r>
            <a:r>
              <a:rPr lang="en-US" altLang="tr-TR" sz="2200" dirty="0" err="1"/>
              <a:t>T</a:t>
            </a:r>
            <a:r>
              <a:rPr lang="en-US" altLang="tr-TR" sz="2200" baseline="-25000" dirty="0" err="1"/>
              <a:t>low</a:t>
            </a:r>
            <a:r>
              <a:rPr lang="en-US" altLang="tr-TR" sz="2200" dirty="0"/>
              <a:t> and T</a:t>
            </a:r>
            <a:r>
              <a:rPr lang="en-US" altLang="tr-TR" sz="2200" baseline="-25000" dirty="0"/>
              <a:t>high</a:t>
            </a:r>
            <a:r>
              <a:rPr lang="en-US" altLang="tr-TR" sz="2200" dirty="0"/>
              <a:t> are said to be </a:t>
            </a:r>
            <a:r>
              <a:rPr lang="en-US" altLang="tr-TR" sz="2200" b="1" dirty="0"/>
              <a:t>weak</a:t>
            </a:r>
            <a:r>
              <a:rPr lang="en-US" altLang="tr-TR" sz="2200" dirty="0"/>
              <a:t> pixels. This process is known as </a:t>
            </a:r>
            <a:r>
              <a:rPr lang="en-US" altLang="tr-TR" sz="2200" i="1" dirty="0"/>
              <a:t>hysteresis </a:t>
            </a:r>
            <a:r>
              <a:rPr lang="en-US" altLang="tr-TR" sz="2200" i="1" dirty="0" err="1"/>
              <a:t>thresholding</a:t>
            </a:r>
            <a:r>
              <a:rPr lang="en-US" altLang="tr-TR" sz="2200" dirty="0"/>
              <a:t>.</a:t>
            </a:r>
          </a:p>
          <a:p>
            <a:pPr marL="514350" indent="-514350" algn="just">
              <a:lnSpc>
                <a:spcPct val="80000"/>
              </a:lnSpc>
              <a:buFont typeface="Calibri" panose="020F0502020204030204" pitchFamily="34" charset="0"/>
              <a:buAutoNum type="arabicPeriod"/>
            </a:pPr>
            <a:r>
              <a:rPr lang="en-US" altLang="tr-TR" sz="2200" dirty="0"/>
              <a:t>The algorithm performs edge linking, aggregating weak pixels that are 8-connected to the strong pixels.</a:t>
            </a:r>
          </a:p>
          <a:p>
            <a:pPr marL="514350" indent="-514350" algn="just">
              <a:lnSpc>
                <a:spcPct val="80000"/>
              </a:lnSpc>
              <a:buFont typeface="Calibri" panose="020F0502020204030204" pitchFamily="34" charset="0"/>
              <a:buAutoNum type="arabicPeriod"/>
            </a:pPr>
            <a:endParaRPr lang="en-US" altLang="tr-TR" sz="2200" dirty="0"/>
          </a:p>
          <a:p>
            <a:pPr marL="514350" indent="-514350" algn="just">
              <a:lnSpc>
                <a:spcPct val="80000"/>
              </a:lnSpc>
              <a:buFont typeface="Wingdings 2" panose="05020102010507070707" pitchFamily="18" charset="2"/>
              <a:buNone/>
            </a:pPr>
            <a:r>
              <a:rPr lang="en-US" altLang="tr-TR" sz="2200" dirty="0"/>
              <a:t>In MATLAB: </a:t>
            </a:r>
            <a:r>
              <a:rPr lang="en-US" altLang="tr-TR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J = edge(I, 'canny', T, sigma);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5837153-8C90-4F18-868F-4FB70105AF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07D7856-6ABB-4306-BF0F-8713FD1BC4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7438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The Canny edge detector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70658" name="Content Placeholder 6"/>
          <p:cNvSpPr>
            <a:spLocks noGrp="1"/>
          </p:cNvSpPr>
          <p:nvPr>
            <p:ph sz="quarter" idx="1"/>
          </p:nvPr>
        </p:nvSpPr>
        <p:spPr>
          <a:xfrm>
            <a:off x="685800" y="1219200"/>
            <a:ext cx="6172200" cy="685800"/>
          </a:xfrm>
        </p:spPr>
        <p:txBody>
          <a:bodyPr/>
          <a:lstStyle/>
          <a:p>
            <a:pPr marL="514350" indent="-514350">
              <a:buFont typeface="Wingdings 2" panose="05020102010507070707" pitchFamily="18" charset="2"/>
              <a:buNone/>
            </a:pPr>
            <a:r>
              <a:rPr lang="en-US" altLang="tr-TR" sz="3200" dirty="0"/>
              <a:t>Example 14.5</a:t>
            </a:r>
            <a:r>
              <a:rPr lang="tr-TR" altLang="tr-TR" sz="3200" dirty="0"/>
              <a:t> (PIVPUM)</a:t>
            </a:r>
            <a:r>
              <a:rPr lang="en-US" altLang="tr-TR" sz="3200" dirty="0"/>
              <a:t>:</a:t>
            </a:r>
          </a:p>
          <a:p>
            <a:pPr marL="514350" indent="-514350">
              <a:buFont typeface="Wingdings 2" panose="05020102010507070707" pitchFamily="18" charset="2"/>
              <a:buNone/>
            </a:pPr>
            <a:endParaRPr lang="en-US" altLang="tr-TR" sz="3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2097088"/>
            <a:ext cx="8686800" cy="3694112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J =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imread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('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twin_towers_skybridge_gray.png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');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BW = edge(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J,'canny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');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[BW, t] = edge(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J,'canny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');</a:t>
            </a:r>
          </a:p>
          <a:p>
            <a:pPr>
              <a:defRPr/>
            </a:pP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imwrite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imcomplement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(BW),'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twin_towers_canny_default.png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');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sigma = 0.5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BW = edge(J,'canny',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t,sigma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);</a:t>
            </a:r>
          </a:p>
          <a:p>
            <a:pPr>
              <a:defRPr/>
            </a:pP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imwrite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imcomplement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(BW),'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twin_towers_canny_sigma_half.png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');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sigma = 2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BW = edge(J,'canny',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t,sigma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);</a:t>
            </a:r>
          </a:p>
          <a:p>
            <a:pPr>
              <a:defRPr/>
            </a:pP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imwrite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imcomplement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(BW),'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twin_towers_canny_sigma_two.png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');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t = [0.01 0.1]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BW = edge(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J,'canny',t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);</a:t>
            </a:r>
          </a:p>
          <a:p>
            <a:pPr>
              <a:defRPr/>
            </a:pP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imwrite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imcomplement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(BW),'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twin_towers_canny_mod_thresh.png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');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CD3979F-E9BF-4ED6-887C-EAED3E8F44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E4A71A77-E884-4A7D-A41C-2E3C2AE2FF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6700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The Canny edge detector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64515" name="Content Placeholder 6"/>
          <p:cNvSpPr>
            <a:spLocks noGrp="1"/>
          </p:cNvSpPr>
          <p:nvPr>
            <p:ph sz="quarter" idx="1"/>
          </p:nvPr>
        </p:nvSpPr>
        <p:spPr>
          <a:xfrm>
            <a:off x="381000" y="1447800"/>
            <a:ext cx="2209800" cy="1371600"/>
          </a:xfrm>
        </p:spPr>
        <p:txBody>
          <a:bodyPr/>
          <a:lstStyle/>
          <a:p>
            <a:pPr>
              <a:buFont typeface="Wingdings 2" charset="0"/>
              <a:buChar char=""/>
              <a:defRPr/>
            </a:pPr>
            <a:r>
              <a:rPr lang="en-US" sz="3200" dirty="0">
                <a:ea typeface="ＭＳ Ｐゴシック" charset="0"/>
              </a:rPr>
              <a:t>Example 14.5:</a:t>
            </a:r>
          </a:p>
          <a:p>
            <a:pPr marL="514350" indent="-514350">
              <a:buFont typeface="Wingdings 2" charset="0"/>
              <a:buNone/>
              <a:defRPr/>
            </a:pPr>
            <a:endParaRPr lang="en-US" sz="3000" b="1" dirty="0">
              <a:latin typeface="Courier New" charset="0"/>
              <a:ea typeface="ＭＳ Ｐゴシック" charset="0"/>
              <a:cs typeface="Courier New" charset="0"/>
            </a:endParaRPr>
          </a:p>
        </p:txBody>
      </p:sp>
      <p:pic>
        <p:nvPicPr>
          <p:cNvPr id="72708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447800"/>
            <a:ext cx="6032500" cy="488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7D96473-C945-4340-9E86-1A0B1CEBAF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89516816-EAC7-4005-9496-01E854F87AC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2505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/>
              <a:t>Edge linking and boundary detection</a:t>
            </a:r>
          </a:p>
        </p:txBody>
      </p:sp>
      <p:sp>
        <p:nvSpPr>
          <p:cNvPr id="74754" name="Content Placeholder 6"/>
          <p:cNvSpPr>
            <a:spLocks noGrp="1"/>
          </p:cNvSpPr>
          <p:nvPr>
            <p:ph sz="quarter" idx="1"/>
          </p:nvPr>
        </p:nvSpPr>
        <p:spPr>
          <a:xfrm>
            <a:off x="304800" y="1447800"/>
            <a:ext cx="8686800" cy="5181600"/>
          </a:xfrm>
        </p:spPr>
        <p:txBody>
          <a:bodyPr/>
          <a:lstStyle/>
          <a:p>
            <a:pPr marL="514350" indent="-514350" algn="just">
              <a:lnSpc>
                <a:spcPct val="90000"/>
              </a:lnSpc>
            </a:pPr>
            <a:r>
              <a:rPr lang="en-US" altLang="tr-TR" sz="2700" dirty="0"/>
              <a:t>Goal of edge detection: to produce an image containing </a:t>
            </a:r>
            <a:r>
              <a:rPr lang="en-US" altLang="tr-TR" sz="2700" i="1" dirty="0"/>
              <a:t>only the edges </a:t>
            </a:r>
            <a:r>
              <a:rPr lang="en-US" altLang="tr-TR" sz="2700" dirty="0"/>
              <a:t>of the original image. </a:t>
            </a:r>
          </a:p>
          <a:p>
            <a:pPr marL="514350" indent="-514350" algn="just">
              <a:lnSpc>
                <a:spcPct val="90000"/>
              </a:lnSpc>
            </a:pPr>
            <a:r>
              <a:rPr lang="en-US" altLang="tr-TR" sz="2700" dirty="0"/>
              <a:t>However, due to the many technical challenges (noise, shadows, occlusion, </a:t>
            </a:r>
            <a:r>
              <a:rPr lang="en-US" altLang="tr-TR" sz="2700" dirty="0" err="1"/>
              <a:t>etc</a:t>
            </a:r>
            <a:r>
              <a:rPr lang="en-US" altLang="tr-TR" sz="2700" dirty="0"/>
              <a:t>,), most edge detection algorithms will output an image containing fragmented edges. </a:t>
            </a:r>
          </a:p>
          <a:p>
            <a:pPr marL="514350" indent="-514350" algn="just">
              <a:lnSpc>
                <a:spcPct val="90000"/>
              </a:lnSpc>
            </a:pPr>
            <a:r>
              <a:rPr lang="en-US" altLang="tr-TR" sz="2700" dirty="0"/>
              <a:t>Additional processing is needed to turn fragmented edge segments into useful lines and object boundaries. </a:t>
            </a:r>
          </a:p>
          <a:p>
            <a:pPr marL="514350" indent="-514350" algn="just">
              <a:lnSpc>
                <a:spcPct val="90000"/>
              </a:lnSpc>
            </a:pPr>
            <a:r>
              <a:rPr lang="en-US" altLang="tr-TR" sz="2700" dirty="0"/>
              <a:t>Hough transform: a global method for edge linking and boundary detection.</a:t>
            </a:r>
            <a:endParaRPr lang="en-US" altLang="tr-TR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66CA893-18C6-4380-985A-4A7A7F3DB9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FA6B0BD-5DBE-4690-95D5-4A33B67F83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80778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The Hough transform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76802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altLang="tr-TR" dirty="0"/>
              <a:t>A mathematical method designed to find lines in images. </a:t>
            </a:r>
          </a:p>
          <a:p>
            <a:pPr lvl="1" algn="just"/>
            <a:r>
              <a:rPr lang="en-US" altLang="tr-TR" dirty="0"/>
              <a:t>It can be used for linking the results of edge detection, turning potentially sparse, broken, or isolated edges into useful lines that correspond to the actual edges in the image.</a:t>
            </a:r>
          </a:p>
          <a:p>
            <a:pPr lvl="1" algn="just"/>
            <a:endParaRPr lang="en-US" altLang="tr-TR" dirty="0"/>
          </a:p>
          <a:p>
            <a:pPr lvl="1" algn="just"/>
            <a:endParaRPr lang="en-US" altLang="tr-TR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5A6F166-820C-434E-B1E0-87AA163E19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3D75026-5E86-4FE2-A36B-A6B3254B58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31558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The Hough transform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78850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295400"/>
            <a:ext cx="8077200" cy="26670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altLang="tr-TR" sz="2200" dirty="0"/>
              <a:t>Let </a:t>
            </a:r>
            <a:r>
              <a:rPr lang="en-US" altLang="tr-TR" sz="2200" i="1" dirty="0"/>
              <a:t>(</a:t>
            </a:r>
            <a:r>
              <a:rPr lang="en-US" altLang="tr-TR" sz="2200" i="1" dirty="0" err="1"/>
              <a:t>x,y</a:t>
            </a:r>
            <a:r>
              <a:rPr lang="en-US" altLang="tr-TR" sz="2200" i="1" dirty="0"/>
              <a:t>)</a:t>
            </a:r>
            <a:r>
              <a:rPr lang="en-US" altLang="tr-TR" sz="2200" dirty="0"/>
              <a:t> be the coordinates of a point in a binary image (containing </a:t>
            </a:r>
            <a:r>
              <a:rPr lang="en-US" altLang="tr-TR" sz="2200" dirty="0" err="1"/>
              <a:t>thresholded</a:t>
            </a:r>
            <a:r>
              <a:rPr lang="en-US" altLang="tr-TR" sz="2200" dirty="0"/>
              <a:t> edge detection results).</a:t>
            </a:r>
          </a:p>
          <a:p>
            <a:pPr algn="just"/>
            <a:r>
              <a:rPr lang="en-US" altLang="tr-TR" sz="2200" dirty="0"/>
              <a:t>The Hough transform stores in an </a:t>
            </a:r>
            <a:r>
              <a:rPr lang="en-US" altLang="tr-TR" sz="2200" i="1" dirty="0"/>
              <a:t>accumulator array</a:t>
            </a:r>
            <a:r>
              <a:rPr lang="en-US" altLang="tr-TR" sz="2200" dirty="0"/>
              <a:t> all pairs </a:t>
            </a:r>
            <a:r>
              <a:rPr lang="en-US" altLang="tr-TR" sz="2200" i="1" dirty="0"/>
              <a:t>(</a:t>
            </a:r>
            <a:r>
              <a:rPr lang="en-US" altLang="tr-TR" sz="2200" i="1" dirty="0" err="1"/>
              <a:t>a,b</a:t>
            </a:r>
            <a:r>
              <a:rPr lang="en-US" altLang="tr-TR" sz="2200" i="1" dirty="0"/>
              <a:t>)</a:t>
            </a:r>
            <a:r>
              <a:rPr lang="en-US" altLang="tr-TR" sz="2200" dirty="0"/>
              <a:t> that satisfy the equation </a:t>
            </a:r>
            <a:r>
              <a:rPr lang="en-US" altLang="tr-TR" sz="2200" i="1" dirty="0"/>
              <a:t>y = ax+ b</a:t>
            </a:r>
            <a:r>
              <a:rPr lang="en-US" altLang="tr-TR" sz="2200" dirty="0"/>
              <a:t>. The </a:t>
            </a:r>
            <a:r>
              <a:rPr lang="en-US" altLang="tr-TR" sz="2200" i="1" dirty="0"/>
              <a:t>(</a:t>
            </a:r>
            <a:r>
              <a:rPr lang="en-US" altLang="tr-TR" sz="2200" i="1" dirty="0" err="1"/>
              <a:t>a,b</a:t>
            </a:r>
            <a:r>
              <a:rPr lang="en-US" altLang="tr-TR" sz="2200" i="1" dirty="0"/>
              <a:t>)</a:t>
            </a:r>
            <a:r>
              <a:rPr lang="en-US" altLang="tr-TR" sz="2200" dirty="0"/>
              <a:t> array is called the </a:t>
            </a:r>
            <a:r>
              <a:rPr lang="en-US" altLang="tr-TR" sz="2200" i="1" dirty="0"/>
              <a:t>transform array</a:t>
            </a:r>
            <a:r>
              <a:rPr lang="en-US" altLang="tr-TR" sz="2200" dirty="0"/>
              <a:t>. </a:t>
            </a:r>
          </a:p>
          <a:p>
            <a:pPr lvl="1" algn="just"/>
            <a:r>
              <a:rPr lang="en-US" altLang="tr-TR" sz="1800" dirty="0"/>
              <a:t>Example:, the point </a:t>
            </a:r>
            <a:r>
              <a:rPr lang="en-US" altLang="tr-TR" sz="1800" i="1" dirty="0"/>
              <a:t>(</a:t>
            </a:r>
            <a:r>
              <a:rPr lang="en-US" altLang="tr-TR" sz="1800" i="1" dirty="0" err="1"/>
              <a:t>x,y</a:t>
            </a:r>
            <a:r>
              <a:rPr lang="en-US" altLang="tr-TR" sz="1800" i="1" dirty="0"/>
              <a:t>)</a:t>
            </a:r>
            <a:r>
              <a:rPr lang="en-US" altLang="tr-TR" sz="1800" dirty="0"/>
              <a:t> = (1,3) in the input image will result in the</a:t>
            </a:r>
            <a:r>
              <a:rPr lang="tr-TR" altLang="tr-TR" sz="1800" dirty="0"/>
              <a:t> </a:t>
            </a:r>
            <a:r>
              <a:rPr lang="en-US" altLang="tr-TR" sz="1800" dirty="0"/>
              <a:t>equation</a:t>
            </a:r>
            <a:r>
              <a:rPr lang="tr-TR" altLang="tr-TR" sz="1800" dirty="0"/>
              <a:t> </a:t>
            </a:r>
            <a:r>
              <a:rPr lang="en-US" altLang="tr-TR" sz="1800" i="1" dirty="0"/>
              <a:t>b = -a + 3</a:t>
            </a:r>
            <a:r>
              <a:rPr lang="en-US" altLang="tr-TR" sz="1800" dirty="0"/>
              <a:t>, which can be plotted as a line that represents all pairs </a:t>
            </a:r>
            <a:r>
              <a:rPr lang="en-US" altLang="tr-TR" sz="1800" i="1" dirty="0"/>
              <a:t>(</a:t>
            </a:r>
            <a:r>
              <a:rPr lang="en-US" altLang="tr-TR" sz="1800" i="1" dirty="0" err="1"/>
              <a:t>a,b</a:t>
            </a:r>
            <a:r>
              <a:rPr lang="en-US" altLang="tr-TR" sz="1800" i="1" dirty="0"/>
              <a:t>)</a:t>
            </a:r>
            <a:r>
              <a:rPr lang="en-US" altLang="tr-TR" sz="1800" dirty="0"/>
              <a:t> that satisfy this equation.</a:t>
            </a:r>
          </a:p>
        </p:txBody>
      </p:sp>
      <p:pic>
        <p:nvPicPr>
          <p:cNvPr id="7885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300" y="3962400"/>
            <a:ext cx="5562600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0B649F6-F8A8-427F-9AA7-60B28CED91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A02B0213-F90F-4BD9-8F49-397E5F00D24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05557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The Hough transform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80898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8229600" cy="2438400"/>
          </a:xfrm>
        </p:spPr>
        <p:txBody>
          <a:bodyPr/>
          <a:lstStyle/>
          <a:p>
            <a:pPr algn="just"/>
            <a:r>
              <a:rPr lang="en-US" altLang="tr-TR" sz="2000" dirty="0"/>
              <a:t>Since each point in the image will map to a line in the transform domain, repeating the process for other points will result in many intersecting lines, one per point. </a:t>
            </a:r>
          </a:p>
          <a:p>
            <a:pPr algn="just"/>
            <a:r>
              <a:rPr lang="en-US" altLang="tr-TR" sz="2000" dirty="0"/>
              <a:t>The meaning of two or more lines intersecting in the transform domain is that the points to which they correspond are aligned in the image. </a:t>
            </a:r>
          </a:p>
          <a:p>
            <a:pPr algn="just"/>
            <a:r>
              <a:rPr lang="en-US" altLang="tr-TR" sz="2000" dirty="0"/>
              <a:t>The points with the greatest number of intersections in the transform domain correspond to the longest lines in the image.</a:t>
            </a:r>
          </a:p>
        </p:txBody>
      </p:sp>
      <p:pic>
        <p:nvPicPr>
          <p:cNvPr id="80900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608387"/>
            <a:ext cx="4979988" cy="286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A14FC1F-0D7B-44D3-890E-27AD1443D4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8B3544B2-560A-4ADC-9E20-AAEC73C58D8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97593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The Hough transform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82946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19200"/>
            <a:ext cx="5715000" cy="4953000"/>
          </a:xfrm>
        </p:spPr>
        <p:txBody>
          <a:bodyPr>
            <a:normAutofit/>
          </a:bodyPr>
          <a:lstStyle/>
          <a:p>
            <a:r>
              <a:rPr lang="en-US" altLang="tr-TR" sz="2800" dirty="0"/>
              <a:t>Coordinate conversion</a:t>
            </a:r>
          </a:p>
          <a:p>
            <a:pPr lvl="1"/>
            <a:r>
              <a:rPr lang="en-US" altLang="tr-TR" dirty="0"/>
              <a:t>Describing lines using the equation </a:t>
            </a:r>
            <a:r>
              <a:rPr lang="en-US" altLang="tr-TR" i="1" dirty="0"/>
              <a:t>y</a:t>
            </a:r>
            <a:r>
              <a:rPr lang="en-US" altLang="tr-TR" dirty="0"/>
              <a:t> = </a:t>
            </a:r>
            <a:r>
              <a:rPr lang="en-US" altLang="tr-TR" i="1" dirty="0"/>
              <a:t>ax</a:t>
            </a:r>
            <a:r>
              <a:rPr lang="en-US" altLang="tr-TR" dirty="0"/>
              <a:t> + </a:t>
            </a:r>
            <a:r>
              <a:rPr lang="en-US" altLang="tr-TR" i="1" dirty="0"/>
              <a:t>b</a:t>
            </a:r>
            <a:r>
              <a:rPr lang="en-US" altLang="tr-TR" dirty="0"/>
              <a:t> (where </a:t>
            </a:r>
            <a:r>
              <a:rPr lang="en-US" altLang="tr-TR" i="1" dirty="0"/>
              <a:t>a</a:t>
            </a:r>
            <a:r>
              <a:rPr lang="en-US" altLang="tr-TR" dirty="0"/>
              <a:t> represents the gradient) poses a problem, though, since vertical lines have infinite gradient. </a:t>
            </a:r>
          </a:p>
          <a:p>
            <a:pPr lvl="2"/>
            <a:r>
              <a:rPr lang="en-US" altLang="tr-TR" dirty="0"/>
              <a:t>This limitation can be circumvented by using the </a:t>
            </a:r>
            <a:r>
              <a:rPr lang="en-US" altLang="tr-TR" i="1" dirty="0"/>
              <a:t>normal representation </a:t>
            </a:r>
            <a:r>
              <a:rPr lang="en-US" altLang="tr-TR" dirty="0"/>
              <a:t>of a line, which consists of two parameters: ρ and θ. </a:t>
            </a:r>
          </a:p>
          <a:p>
            <a:pPr lvl="2"/>
            <a:r>
              <a:rPr lang="en-US" altLang="tr-TR" dirty="0"/>
              <a:t>In this new representation, vertical lines will have θ = 0. </a:t>
            </a:r>
          </a:p>
          <a:p>
            <a:pPr lvl="2"/>
            <a:r>
              <a:rPr lang="en-US" altLang="tr-TR" dirty="0"/>
              <a:t>It is common to allow ρ to have negative values, therefore restricting θ to the range −90◦ &lt; θ ≤ 90◦. </a:t>
            </a:r>
          </a:p>
        </p:txBody>
      </p:sp>
      <p:pic>
        <p:nvPicPr>
          <p:cNvPr id="82948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288" y="2971800"/>
            <a:ext cx="2957512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9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124200"/>
            <a:ext cx="2109788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808D0FBE-7B34-414F-8FB5-C4CE1471C7E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59A43A1B-6235-4A35-A9AD-71211392F2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33956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The Hough transform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84994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8229600" cy="4530725"/>
          </a:xfrm>
        </p:spPr>
        <p:txBody>
          <a:bodyPr/>
          <a:lstStyle/>
          <a:p>
            <a:pPr algn="just"/>
            <a:r>
              <a:rPr lang="en-US" altLang="tr-TR" dirty="0"/>
              <a:t>Under the new set of coordinates, the Hough transform can be implemented as follows: </a:t>
            </a:r>
          </a:p>
          <a:p>
            <a:pPr marL="776288" lvl="1" indent="-457200" algn="just">
              <a:buFont typeface="Calibri" panose="020F0502020204030204" pitchFamily="34" charset="0"/>
              <a:buAutoNum type="arabicPeriod"/>
            </a:pPr>
            <a:r>
              <a:rPr lang="en-US" altLang="tr-TR" dirty="0"/>
              <a:t>Create a 2D array corresponding to a discrete set of values for </a:t>
            </a:r>
            <a:r>
              <a:rPr lang="en-US" altLang="tr-TR" i="1" dirty="0"/>
              <a:t>ρ</a:t>
            </a:r>
            <a:r>
              <a:rPr lang="en-US" altLang="tr-TR" dirty="0"/>
              <a:t> and </a:t>
            </a:r>
            <a:r>
              <a:rPr lang="en-US" altLang="tr-TR" i="1" dirty="0"/>
              <a:t>θ</a:t>
            </a:r>
            <a:r>
              <a:rPr lang="en-US" altLang="tr-TR" dirty="0"/>
              <a:t>. Each element in this array is often referred to as an </a:t>
            </a:r>
            <a:r>
              <a:rPr lang="en-US" altLang="tr-TR" i="1" dirty="0"/>
              <a:t>accumulator cell. </a:t>
            </a:r>
            <a:endParaRPr lang="en-US" altLang="tr-TR" dirty="0"/>
          </a:p>
          <a:p>
            <a:pPr marL="776288" lvl="1" indent="-457200" algn="just">
              <a:buFont typeface="Calibri" panose="020F0502020204030204" pitchFamily="34" charset="0"/>
              <a:buAutoNum type="arabicPeriod"/>
            </a:pPr>
            <a:r>
              <a:rPr lang="en-US" altLang="tr-TR" dirty="0"/>
              <a:t>For each pixel (</a:t>
            </a:r>
            <a:r>
              <a:rPr lang="en-US" altLang="tr-TR" i="1" dirty="0" err="1"/>
              <a:t>x,y</a:t>
            </a:r>
            <a:r>
              <a:rPr lang="en-US" altLang="tr-TR" dirty="0"/>
              <a:t>) in the image and for each chosen value of </a:t>
            </a:r>
            <a:r>
              <a:rPr lang="en-US" altLang="tr-TR" i="1" dirty="0"/>
              <a:t>θ</a:t>
            </a:r>
            <a:r>
              <a:rPr lang="en-US" altLang="tr-TR" dirty="0"/>
              <a:t>, compute </a:t>
            </a:r>
            <a:r>
              <a:rPr lang="en-US" altLang="tr-TR" i="1" dirty="0"/>
              <a:t>x cos θ + y sin θ </a:t>
            </a:r>
            <a:r>
              <a:rPr lang="en-US" altLang="tr-TR" dirty="0"/>
              <a:t>and write the result in the corresponding position (</a:t>
            </a:r>
            <a:r>
              <a:rPr lang="en-US" altLang="tr-TR" i="1" dirty="0"/>
              <a:t>ρ, θ</a:t>
            </a:r>
            <a:r>
              <a:rPr lang="en-US" altLang="tr-TR" dirty="0"/>
              <a:t>) in the accumulator array. </a:t>
            </a:r>
          </a:p>
          <a:p>
            <a:pPr marL="776288" lvl="1" indent="-457200" algn="just">
              <a:buFont typeface="Calibri" panose="020F0502020204030204" pitchFamily="34" charset="0"/>
              <a:buAutoNum type="arabicPeriod"/>
            </a:pPr>
            <a:r>
              <a:rPr lang="en-US" altLang="tr-TR" dirty="0"/>
              <a:t>The highest values in the (</a:t>
            </a:r>
            <a:r>
              <a:rPr lang="en-US" altLang="tr-TR" i="1" dirty="0"/>
              <a:t>ρ, θ</a:t>
            </a:r>
            <a:r>
              <a:rPr lang="en-US" altLang="tr-TR" dirty="0"/>
              <a:t>) array will correspond to the most relevant lines in the image. </a:t>
            </a:r>
          </a:p>
          <a:p>
            <a:pPr algn="just"/>
            <a:endParaRPr lang="en-US" altLang="tr-TR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9C6030A-E955-425C-806B-E3A1870169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34C3EC0-0A96-4FFB-8653-6F37064949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53017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The Hough transform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87042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530725"/>
          </a:xfrm>
        </p:spPr>
        <p:txBody>
          <a:bodyPr/>
          <a:lstStyle/>
          <a:p>
            <a:pPr algn="just"/>
            <a:r>
              <a:rPr lang="en-US" altLang="tr-TR" dirty="0"/>
              <a:t>In MATLAB:</a:t>
            </a:r>
          </a:p>
          <a:p>
            <a:pPr lvl="1" algn="just"/>
            <a:r>
              <a:rPr lang="en-US" altLang="tr-TR" dirty="0"/>
              <a:t>The IPT contains a function for Hough transform calculations, </a:t>
            </a:r>
            <a:r>
              <a:rPr lang="en-US" altLang="tr-TR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hough</a:t>
            </a:r>
            <a:r>
              <a:rPr lang="en-US" altLang="tr-TR" dirty="0"/>
              <a:t>, which takes a binary image as an input parameter, and returns the corresponding Hough transform matrix and the arrays of </a:t>
            </a:r>
            <a:r>
              <a:rPr lang="en-US" altLang="tr-TR" i="1" dirty="0"/>
              <a:t>ρ</a:t>
            </a:r>
            <a:r>
              <a:rPr lang="en-US" altLang="tr-TR" dirty="0"/>
              <a:t> and </a:t>
            </a:r>
            <a:r>
              <a:rPr lang="en-US" altLang="tr-TR" i="1" dirty="0"/>
              <a:t>θ</a:t>
            </a:r>
            <a:r>
              <a:rPr lang="en-US" altLang="tr-TR" dirty="0"/>
              <a:t> values over which the Hough transform was calculated. </a:t>
            </a:r>
          </a:p>
          <a:p>
            <a:pPr lvl="1" algn="just"/>
            <a:r>
              <a:rPr lang="en-US" altLang="tr-TR" dirty="0"/>
              <a:t>Optionally, the resolution of the discretized 2D array for both </a:t>
            </a:r>
            <a:r>
              <a:rPr lang="en-US" altLang="tr-TR" i="1" dirty="0"/>
              <a:t>ρ</a:t>
            </a:r>
            <a:r>
              <a:rPr lang="en-US" altLang="tr-TR" dirty="0"/>
              <a:t> and </a:t>
            </a:r>
            <a:r>
              <a:rPr lang="en-US" altLang="tr-TR" i="1" dirty="0"/>
              <a:t>θ</a:t>
            </a:r>
            <a:r>
              <a:rPr lang="en-US" altLang="tr-TR" dirty="0"/>
              <a:t> can be specified as additional parameters. </a:t>
            </a:r>
          </a:p>
          <a:p>
            <a:pPr algn="just"/>
            <a:endParaRPr lang="en-US" altLang="tr-TR" dirty="0"/>
          </a:p>
          <a:p>
            <a:pPr algn="just"/>
            <a:endParaRPr lang="en-US" altLang="tr-TR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7B23FAC-B0A6-412E-88DC-503909DD22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40E174F-DE59-445E-B64D-0765F1214C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98062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The Hough transform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89090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dirty="0"/>
              <a:t>Example 14.6</a:t>
            </a:r>
            <a:r>
              <a:rPr lang="tr-TR" altLang="tr-TR" dirty="0"/>
              <a:t> PIVPUM)</a:t>
            </a:r>
            <a:endParaRPr lang="en-US" altLang="tr-TR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2133600"/>
            <a:ext cx="8458200" cy="3416300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BW =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imread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('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ＭＳ Ｐゴシック" charset="0"/>
                <a:cs typeface="Courier New" pitchFamily="49" charset="0"/>
              </a:rPr>
              <a:t>Figure14_16_a.png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');</a:t>
            </a:r>
          </a:p>
          <a:p>
            <a:pPr>
              <a:defRPr/>
            </a:pP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imshow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(BW)</a:t>
            </a:r>
          </a:p>
          <a:p>
            <a:pPr>
              <a:defRPr/>
            </a:pPr>
            <a:endParaRPr lang="en-US" sz="1800" b="1" dirty="0">
              <a:solidFill>
                <a:srgbClr val="C00000"/>
              </a:solidFill>
              <a:effectLst/>
              <a:latin typeface="Courier New" pitchFamily="49" charset="0"/>
              <a:ea typeface="+mn-ea"/>
              <a:cs typeface="Courier New" pitchFamily="49" charset="0"/>
            </a:endParaRP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[H,T,R] = ...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	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hough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(BW,'RhoResolution',0.5,'ThetaResolution',0.5);</a:t>
            </a:r>
          </a:p>
          <a:p>
            <a:pPr>
              <a:defRPr/>
            </a:pPr>
            <a:endParaRPr lang="en-US" sz="1800" b="1" dirty="0">
              <a:solidFill>
                <a:srgbClr val="C00000"/>
              </a:solidFill>
              <a:effectLst/>
              <a:latin typeface="Courier New" pitchFamily="49" charset="0"/>
              <a:ea typeface="+mn-ea"/>
              <a:cs typeface="Courier New" pitchFamily="49" charset="0"/>
            </a:endParaRP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figure,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imshow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imadjust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(mat2gray(H)),'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XData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', ... 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	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T,'YData',R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, '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InitialMagnification','fit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');</a:t>
            </a:r>
          </a:p>
          <a:p>
            <a:pPr>
              <a:defRPr/>
            </a:pPr>
            <a:endParaRPr lang="en-US" sz="1800" b="1" dirty="0">
              <a:solidFill>
                <a:srgbClr val="C00000"/>
              </a:solidFill>
              <a:effectLst/>
              <a:latin typeface="Courier New" pitchFamily="49" charset="0"/>
              <a:ea typeface="+mn-ea"/>
              <a:cs typeface="Courier New" pitchFamily="49" charset="0"/>
            </a:endParaRPr>
          </a:p>
          <a:p>
            <a:pPr>
              <a:defRPr/>
            </a:pP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xlabel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('\theta'),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ylabel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('\rho');</a:t>
            </a:r>
          </a:p>
          <a:p>
            <a:pPr>
              <a:defRPr/>
            </a:pP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axis on, axis normal, hold on;</a:t>
            </a:r>
          </a:p>
          <a:p>
            <a:pPr>
              <a:defRPr/>
            </a:pPr>
            <a:r>
              <a:rPr lang="en-US" sz="1800" b="1" dirty="0" err="1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colormap</a:t>
            </a:r>
            <a:r>
              <a:rPr lang="en-US" sz="1800" b="1" dirty="0">
                <a:solidFill>
                  <a:srgbClr val="C00000"/>
                </a:solidFill>
                <a:effectLst/>
                <a:latin typeface="Courier New" pitchFamily="49" charset="0"/>
                <a:ea typeface="+mn-ea"/>
                <a:cs typeface="Courier New" pitchFamily="49" charset="0"/>
              </a:rPr>
              <a:t>(gray);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FC9C4A5-4021-4223-903E-B83390BA02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AE600B13-CBD8-4D1E-A346-40D42612A6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98619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The Hough transform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91138" name="Content Placeholder 2"/>
          <p:cNvSpPr>
            <a:spLocks noGrp="1"/>
          </p:cNvSpPr>
          <p:nvPr>
            <p:ph sz="quarter" idx="1"/>
          </p:nvPr>
        </p:nvSpPr>
        <p:spPr>
          <a:xfrm>
            <a:off x="406400" y="1219200"/>
            <a:ext cx="8229600" cy="4530725"/>
          </a:xfrm>
        </p:spPr>
        <p:txBody>
          <a:bodyPr/>
          <a:lstStyle/>
          <a:p>
            <a:r>
              <a:rPr lang="en-US" altLang="tr-TR" dirty="0"/>
              <a:t>Example 14.6</a:t>
            </a:r>
          </a:p>
        </p:txBody>
      </p:sp>
      <p:pic>
        <p:nvPicPr>
          <p:cNvPr id="91140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28800"/>
            <a:ext cx="21653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1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525" y="2743200"/>
            <a:ext cx="5908675" cy="345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BCF820E5-8BF6-4257-B53E-6517645D00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46D17C28-02C7-47B7-B8C2-70D61C82F21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3826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The Hough transform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93186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altLang="tr-TR" dirty="0"/>
              <a:t>In MATLAB:</a:t>
            </a:r>
          </a:p>
          <a:p>
            <a:pPr lvl="1" algn="just"/>
            <a:r>
              <a:rPr lang="en-US" altLang="tr-TR" dirty="0"/>
              <a:t>The IPT also includes two useful companion functions for exploring and plotting the results of Hough Transform calculations: </a:t>
            </a:r>
          </a:p>
          <a:p>
            <a:pPr lvl="2" algn="just"/>
            <a:r>
              <a:rPr lang="en-US" altLang="tr-TR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houghpeaks</a:t>
            </a:r>
            <a:r>
              <a:rPr lang="en-US" altLang="tr-TR" dirty="0"/>
              <a:t>: identifies the </a:t>
            </a:r>
            <a:r>
              <a:rPr lang="en-US" altLang="tr-TR" i="1" dirty="0"/>
              <a:t>k</a:t>
            </a:r>
            <a:r>
              <a:rPr lang="en-US" altLang="tr-TR" dirty="0"/>
              <a:t> most salient peaks in the Hough transform results, where </a:t>
            </a:r>
            <a:r>
              <a:rPr lang="en-US" altLang="tr-TR" i="1" dirty="0"/>
              <a:t>k</a:t>
            </a:r>
            <a:r>
              <a:rPr lang="en-US" altLang="tr-TR" dirty="0"/>
              <a:t> is passed as a parameter.</a:t>
            </a:r>
          </a:p>
          <a:p>
            <a:pPr lvl="2" algn="just"/>
            <a:r>
              <a:rPr lang="en-US" altLang="tr-TR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houghlines</a:t>
            </a:r>
            <a:r>
              <a:rPr lang="en-US" altLang="tr-TR" dirty="0"/>
              <a:t>: draws the lines associated with the highest peaks on top of the original image. </a:t>
            </a:r>
          </a:p>
          <a:p>
            <a:pPr algn="just"/>
            <a:endParaRPr lang="en-US" altLang="tr-TR" dirty="0"/>
          </a:p>
          <a:p>
            <a:endParaRPr lang="en-US" altLang="tr-TR" dirty="0"/>
          </a:p>
          <a:p>
            <a:endParaRPr lang="en-US" altLang="tr-TR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8484E78-7DD6-40E9-BEAD-EC7DD5AE5B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061652F-7108-4385-AD1A-075B369D72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77097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The Hough transform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95234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2895600" cy="4530725"/>
          </a:xfrm>
        </p:spPr>
        <p:txBody>
          <a:bodyPr/>
          <a:lstStyle/>
          <a:p>
            <a:r>
              <a:rPr lang="en-US" altLang="tr-TR" dirty="0"/>
              <a:t>Example 14.7</a:t>
            </a:r>
            <a:r>
              <a:rPr lang="tr-TR" altLang="tr-TR" dirty="0"/>
              <a:t> (PIVPUM)</a:t>
            </a:r>
            <a:endParaRPr lang="en-US" altLang="tr-TR" dirty="0"/>
          </a:p>
        </p:txBody>
      </p:sp>
      <p:pic>
        <p:nvPicPr>
          <p:cNvPr id="9523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104900"/>
            <a:ext cx="5486400" cy="537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CEDD527-4D1D-40B1-B444-2F677956F1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6BA1F47D-E611-4B8C-AFD8-D5232BE4ED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1339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Summary</a:t>
            </a:r>
          </a:p>
        </p:txBody>
      </p:sp>
      <p:sp>
        <p:nvSpPr>
          <p:cNvPr id="737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05800" cy="4648199"/>
          </a:xfrm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You should now </a:t>
            </a:r>
            <a:r>
              <a:rPr lang="tr-TR" dirty="0" err="1"/>
              <a:t>know</a:t>
            </a:r>
            <a:endParaRPr lang="en-US" dirty="0"/>
          </a:p>
          <a:p>
            <a:pPr lvl="1" algn="just" eaLnBrk="1" hangingPunct="1">
              <a:lnSpc>
                <a:spcPct val="90000"/>
              </a:lnSpc>
            </a:pPr>
            <a:r>
              <a:rPr lang="en-US" altLang="tr-TR" sz="2400" dirty="0"/>
              <a:t>What edge detection</a:t>
            </a:r>
            <a:r>
              <a:rPr lang="tr-TR" altLang="tr-TR" sz="2400" dirty="0"/>
              <a:t> is </a:t>
            </a:r>
            <a:r>
              <a:rPr lang="en-US" altLang="tr-TR" sz="2400" dirty="0"/>
              <a:t>and </a:t>
            </a:r>
            <a:r>
              <a:rPr lang="tr-TR" altLang="tr-TR" sz="2400" dirty="0" err="1"/>
              <a:t>its</a:t>
            </a:r>
            <a:r>
              <a:rPr lang="tr-TR" altLang="tr-TR" sz="2400" dirty="0"/>
              <a:t> </a:t>
            </a:r>
            <a:r>
              <a:rPr lang="tr-TR" altLang="tr-TR" sz="2400" dirty="0" err="1"/>
              <a:t>importance</a:t>
            </a:r>
            <a:r>
              <a:rPr lang="tr-TR" altLang="tr-TR" sz="2400" dirty="0"/>
              <a:t> in </a:t>
            </a:r>
            <a:r>
              <a:rPr lang="tr-TR" altLang="tr-TR" sz="2400" dirty="0" err="1"/>
              <a:t>computer</a:t>
            </a:r>
            <a:r>
              <a:rPr lang="tr-TR" altLang="tr-TR" sz="2400" dirty="0"/>
              <a:t> </a:t>
            </a:r>
            <a:r>
              <a:rPr lang="tr-TR" altLang="tr-TR" sz="2400" dirty="0" err="1"/>
              <a:t>vision</a:t>
            </a:r>
            <a:endParaRPr lang="en-US" altLang="tr-TR" sz="2400" dirty="0"/>
          </a:p>
          <a:p>
            <a:pPr lvl="1" algn="just" eaLnBrk="1" hangingPunct="1">
              <a:lnSpc>
                <a:spcPct val="90000"/>
              </a:lnSpc>
            </a:pPr>
            <a:endParaRPr lang="en-US" altLang="tr-TR" sz="2400" dirty="0"/>
          </a:p>
          <a:p>
            <a:pPr lvl="1" algn="just" eaLnBrk="1" hangingPunct="1">
              <a:lnSpc>
                <a:spcPct val="90000"/>
              </a:lnSpc>
            </a:pPr>
            <a:r>
              <a:rPr lang="tr-TR" altLang="tr-TR" sz="2400" dirty="0"/>
              <a:t>T</a:t>
            </a:r>
            <a:r>
              <a:rPr lang="en-US" altLang="tr-TR" sz="2400" dirty="0"/>
              <a:t>he main edge detection techniques and how well </a:t>
            </a:r>
            <a:r>
              <a:rPr lang="tr-TR" altLang="tr-TR" sz="2400" dirty="0"/>
              <a:t>t</a:t>
            </a:r>
            <a:r>
              <a:rPr lang="en-US" altLang="tr-TR" sz="2400" dirty="0"/>
              <a:t>hey work</a:t>
            </a:r>
          </a:p>
          <a:p>
            <a:pPr lvl="1" algn="just" eaLnBrk="1" hangingPunct="1">
              <a:lnSpc>
                <a:spcPct val="90000"/>
              </a:lnSpc>
            </a:pPr>
            <a:endParaRPr lang="en-US" altLang="tr-TR" sz="2400" dirty="0"/>
          </a:p>
          <a:p>
            <a:pPr lvl="1" algn="just" eaLnBrk="1" hangingPunct="1">
              <a:lnSpc>
                <a:spcPct val="90000"/>
              </a:lnSpc>
            </a:pPr>
            <a:r>
              <a:rPr lang="en-US" altLang="tr-TR" sz="2400" dirty="0"/>
              <a:t>How </a:t>
            </a:r>
            <a:r>
              <a:rPr lang="tr-TR" altLang="tr-TR" sz="2400" dirty="0" err="1"/>
              <a:t>you</a:t>
            </a:r>
            <a:r>
              <a:rPr lang="tr-TR" altLang="tr-TR" sz="2400" dirty="0"/>
              <a:t> can </a:t>
            </a:r>
            <a:r>
              <a:rPr lang="tr-TR" altLang="tr-TR" sz="2400" dirty="0" err="1"/>
              <a:t>perform</a:t>
            </a:r>
            <a:r>
              <a:rPr lang="tr-TR" altLang="tr-TR" sz="2400" dirty="0"/>
              <a:t> </a:t>
            </a:r>
            <a:r>
              <a:rPr lang="en-US" altLang="tr-TR" sz="2400" dirty="0"/>
              <a:t>edge detection in MATLAB</a:t>
            </a:r>
          </a:p>
          <a:p>
            <a:pPr lvl="1" algn="just" eaLnBrk="1" hangingPunct="1">
              <a:lnSpc>
                <a:spcPct val="90000"/>
              </a:lnSpc>
            </a:pPr>
            <a:endParaRPr lang="en-US" altLang="tr-TR" sz="2400" dirty="0"/>
          </a:p>
          <a:p>
            <a:pPr lvl="1" algn="just" eaLnBrk="1" hangingPunct="1">
              <a:lnSpc>
                <a:spcPct val="90000"/>
              </a:lnSpc>
            </a:pPr>
            <a:r>
              <a:rPr lang="en-US" altLang="tr-TR" sz="2400" dirty="0"/>
              <a:t>What the Hough Transform </a:t>
            </a:r>
            <a:r>
              <a:rPr lang="tr-TR" altLang="tr-TR" sz="2400" dirty="0"/>
              <a:t>is </a:t>
            </a:r>
            <a:r>
              <a:rPr lang="en-US" altLang="tr-TR" sz="2400" dirty="0"/>
              <a:t>and how </a:t>
            </a:r>
            <a:r>
              <a:rPr lang="tr-TR" altLang="tr-TR" sz="2400" dirty="0"/>
              <a:t>it </a:t>
            </a:r>
            <a:r>
              <a:rPr lang="en-US" altLang="tr-TR" sz="2400" dirty="0"/>
              <a:t>can</a:t>
            </a:r>
            <a:r>
              <a:rPr lang="tr-TR" altLang="tr-TR" sz="2400" dirty="0"/>
              <a:t> </a:t>
            </a:r>
            <a:r>
              <a:rPr lang="en-US" altLang="tr-TR" sz="2400" dirty="0"/>
              <a:t>be used to post-process the results of an edge detection algorithm</a:t>
            </a:r>
            <a:endParaRPr lang="en-US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492D009-9AA0-4CF9-A0A8-9252B4F499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2C4E4F0-DDD1-49A4-952F-BAA5970624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64176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763000" cy="5654675"/>
          </a:xfrm>
        </p:spPr>
        <p:txBody>
          <a:bodyPr>
            <a:normAutofit/>
          </a:bodyPr>
          <a:lstStyle/>
          <a:p>
            <a:pPr algn="just">
              <a:spcAft>
                <a:spcPts val="0"/>
              </a:spcAft>
            </a:pPr>
            <a:r>
              <a:rPr lang="en-US" sz="2800" dirty="0"/>
              <a:t>Rafael C. Gonzalez, Richard E. Woods, “Digital Image Processing, 4th Ed.”; Pearson, 2018, (DIP)</a:t>
            </a:r>
            <a:endParaRPr lang="tr-TR" sz="2800" dirty="0"/>
          </a:p>
          <a:p>
            <a:pPr algn="just">
              <a:spcAft>
                <a:spcPts val="0"/>
              </a:spcAft>
            </a:pPr>
            <a:endParaRPr lang="en-US" sz="2800" dirty="0"/>
          </a:p>
          <a:p>
            <a:pPr algn="just">
              <a:spcAft>
                <a:spcPts val="0"/>
              </a:spcAft>
            </a:pPr>
            <a:r>
              <a:rPr lang="en-US" sz="2800" dirty="0"/>
              <a:t>Rafael C. Gonzalez, Richard E. Woods, Steven L. </a:t>
            </a:r>
            <a:r>
              <a:rPr lang="en-US" sz="2800" dirty="0" err="1"/>
              <a:t>Eddins</a:t>
            </a:r>
            <a:r>
              <a:rPr lang="en-US" sz="2800" dirty="0"/>
              <a:t>, “Digital Image Processing Using MATLAB”; Pearson, 2004, (DIPUM)</a:t>
            </a:r>
            <a:endParaRPr lang="tr-TR" sz="2800" dirty="0"/>
          </a:p>
          <a:p>
            <a:pPr algn="just">
              <a:spcAft>
                <a:spcPts val="0"/>
              </a:spcAft>
            </a:pPr>
            <a:endParaRPr lang="en-US" sz="2800" dirty="0"/>
          </a:p>
          <a:p>
            <a:pPr algn="just">
              <a:spcAft>
                <a:spcPts val="0"/>
              </a:spcAft>
            </a:pPr>
            <a:r>
              <a:rPr lang="en-US" sz="2800" dirty="0" err="1"/>
              <a:t>Oge</a:t>
            </a:r>
            <a:r>
              <a:rPr lang="en-US" sz="2800" dirty="0"/>
              <a:t> Marques, “Practical Image and Video Processing Using MATLAB”; Wiley, 2011, (PIVPUM)</a:t>
            </a:r>
            <a:endParaRPr lang="tr-TR" sz="2800" dirty="0"/>
          </a:p>
          <a:p>
            <a:pPr algn="just">
              <a:spcAft>
                <a:spcPts val="0"/>
              </a:spcAft>
            </a:pPr>
            <a:endParaRPr lang="tr-TR" sz="28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5014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3116</Words>
  <Application>Microsoft Office PowerPoint</Application>
  <PresentationFormat>Bildschirmpräsentation (4:3)</PresentationFormat>
  <Paragraphs>380</Paragraphs>
  <Slides>65</Slides>
  <Notes>44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65</vt:i4>
      </vt:variant>
    </vt:vector>
  </HeadingPairs>
  <TitlesOfParts>
    <vt:vector size="76" baseType="lpstr">
      <vt:lpstr>Arial</vt:lpstr>
      <vt:lpstr>Arial Black</vt:lpstr>
      <vt:lpstr>Calibri</vt:lpstr>
      <vt:lpstr>Constantia</vt:lpstr>
      <vt:lpstr>Courier New</vt:lpstr>
      <vt:lpstr>Tahoma</vt:lpstr>
      <vt:lpstr>Times New Roman</vt:lpstr>
      <vt:lpstr>Wingdings</vt:lpstr>
      <vt:lpstr>Wingdings 2</vt:lpstr>
      <vt:lpstr>Flow</vt:lpstr>
      <vt:lpstr>Equation</vt:lpstr>
      <vt:lpstr>PowerPoint-Präsentation</vt:lpstr>
      <vt:lpstr>Objectives</vt:lpstr>
      <vt:lpstr>Edge detection</vt:lpstr>
      <vt:lpstr>Introduction</vt:lpstr>
      <vt:lpstr>Introduction (cont.)</vt:lpstr>
      <vt:lpstr>Introduction (cont.)</vt:lpstr>
      <vt:lpstr>PowerPoint-Präsentation</vt:lpstr>
      <vt:lpstr>Introduction (cont.)</vt:lpstr>
      <vt:lpstr>Introduction (cont.)</vt:lpstr>
      <vt:lpstr>Introduction (cont.)</vt:lpstr>
      <vt:lpstr>Introduction (cont.)</vt:lpstr>
      <vt:lpstr>Introduction (cont.)</vt:lpstr>
      <vt:lpstr>Introduction (cont.)</vt:lpstr>
      <vt:lpstr>What is edge detection?</vt:lpstr>
      <vt:lpstr>What is edge detection? (cont.)</vt:lpstr>
      <vt:lpstr>What is edge detection? (cont.)</vt:lpstr>
      <vt:lpstr>Basic concepts</vt:lpstr>
      <vt:lpstr>Basic concepts (cont.)</vt:lpstr>
      <vt:lpstr>Basic concepts (cont.)</vt:lpstr>
      <vt:lpstr>Basic concepts (cont.)</vt:lpstr>
      <vt:lpstr>Basic concepts (cont.)</vt:lpstr>
      <vt:lpstr>Background: Derivatives (remember?)</vt:lpstr>
      <vt:lpstr>Characteristics of First and Second Order Derivatives</vt:lpstr>
      <vt:lpstr>Characteristics of First and Second Order Derivatives (cont.)</vt:lpstr>
      <vt:lpstr>Detection of Isolated Points</vt:lpstr>
      <vt:lpstr>First-order derivative edge detection</vt:lpstr>
      <vt:lpstr>First-order derivative edge detection (cont.)</vt:lpstr>
      <vt:lpstr>First-order derivative edge detection (cont.)</vt:lpstr>
      <vt:lpstr>First-order derivative edge detection (cont.)</vt:lpstr>
      <vt:lpstr>First-order derivative edge detection (cont.)</vt:lpstr>
      <vt:lpstr>First-order derivative edge detection (cont.)</vt:lpstr>
      <vt:lpstr>First-order derivative edge detection (cont.)</vt:lpstr>
      <vt:lpstr>First-order derivative edge detection (cont.)</vt:lpstr>
      <vt:lpstr>First-order derivative edge detection (cont.)</vt:lpstr>
      <vt:lpstr>First-order derivative edge detection (cont.)</vt:lpstr>
      <vt:lpstr>First-order derivative edge detection (cont.)</vt:lpstr>
      <vt:lpstr>Second-order derivative edge detection</vt:lpstr>
      <vt:lpstr>Second-order derivative edge detection (cont.)</vt:lpstr>
      <vt:lpstr>Second-order derivative edge detection (cont.)</vt:lpstr>
      <vt:lpstr>Second-order derivative edge detection (cont.)</vt:lpstr>
      <vt:lpstr>Second-order derivative edge detection (cont.)</vt:lpstr>
      <vt:lpstr>Second-order derivative edge detection (cont.)</vt:lpstr>
      <vt:lpstr>Second-order derivative edge detection (cont.)</vt:lpstr>
      <vt:lpstr>Second-order derivative edge detection (cont.)</vt:lpstr>
      <vt:lpstr>Marr-Hildreth edge detector</vt:lpstr>
      <vt:lpstr>PowerPoint-Präsentation</vt:lpstr>
      <vt:lpstr>Marr-Hildreth Algorithm</vt:lpstr>
      <vt:lpstr> </vt:lpstr>
      <vt:lpstr>The Canny edge detector</vt:lpstr>
      <vt:lpstr>The Canny edge detector (cont.)</vt:lpstr>
      <vt:lpstr>The Canny edge detector (cont.)</vt:lpstr>
      <vt:lpstr>The Canny edge detector (cont.)</vt:lpstr>
      <vt:lpstr>Edge linking and boundary detection</vt:lpstr>
      <vt:lpstr>The Hough transform (cont.)</vt:lpstr>
      <vt:lpstr>The Hough transform (cont.)</vt:lpstr>
      <vt:lpstr>The Hough transform (cont.)</vt:lpstr>
      <vt:lpstr>The Hough transform (cont.)</vt:lpstr>
      <vt:lpstr>The Hough transform (cont.)</vt:lpstr>
      <vt:lpstr>The Hough transform (cont.)</vt:lpstr>
      <vt:lpstr>The Hough transform (cont.)</vt:lpstr>
      <vt:lpstr>The Hough transform (cont.)</vt:lpstr>
      <vt:lpstr>The Hough transform (cont.)</vt:lpstr>
      <vt:lpstr>The Hough transform (cont.)</vt:lpstr>
      <vt:lpstr>Summary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Mohmaed</dc:creator>
  <cp:lastModifiedBy>Samsun</cp:lastModifiedBy>
  <cp:revision>530</cp:revision>
  <dcterms:created xsi:type="dcterms:W3CDTF">2006-08-16T00:00:00Z</dcterms:created>
  <dcterms:modified xsi:type="dcterms:W3CDTF">2018-12-11T12:01:44Z</dcterms:modified>
</cp:coreProperties>
</file>