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648" r:id="rId2"/>
    <p:sldId id="806" r:id="rId3"/>
    <p:sldId id="957" r:id="rId4"/>
    <p:sldId id="958" r:id="rId5"/>
    <p:sldId id="959" r:id="rId6"/>
    <p:sldId id="960" r:id="rId7"/>
    <p:sldId id="961" r:id="rId8"/>
    <p:sldId id="962" r:id="rId9"/>
    <p:sldId id="963" r:id="rId10"/>
    <p:sldId id="964" r:id="rId11"/>
    <p:sldId id="965" r:id="rId12"/>
    <p:sldId id="966" r:id="rId13"/>
    <p:sldId id="967" r:id="rId14"/>
    <p:sldId id="968" r:id="rId15"/>
    <p:sldId id="969" r:id="rId16"/>
    <p:sldId id="970" r:id="rId17"/>
    <p:sldId id="971" r:id="rId18"/>
    <p:sldId id="972" r:id="rId19"/>
    <p:sldId id="973" r:id="rId20"/>
    <p:sldId id="974" r:id="rId21"/>
    <p:sldId id="796" r:id="rId22"/>
    <p:sldId id="797" r:id="rId2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#7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Design Rules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839200" cy="5334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Learn </a:t>
            </a:r>
            <a:r>
              <a:rPr lang="en-US" sz="2800" dirty="0" smtClean="0"/>
              <a:t>what design rules are</a:t>
            </a: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</a:t>
            </a:r>
            <a:r>
              <a:rPr lang="en-US" sz="2800" dirty="0" smtClean="0"/>
              <a:t>the principles of usability and their usage</a:t>
            </a: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Differentiate between standards and guideline</a:t>
            </a:r>
            <a:endParaRPr lang="en-US" sz="2800" dirty="0" smtClean="0"/>
          </a:p>
          <a:p>
            <a:pPr algn="just">
              <a:lnSpc>
                <a:spcPct val="90000"/>
              </a:lnSpc>
              <a:defRPr/>
            </a:pPr>
            <a:endParaRPr lang="en-US" sz="2800" dirty="0"/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</a:t>
            </a:r>
            <a:r>
              <a:rPr lang="en-US" sz="2800" dirty="0" smtClean="0"/>
              <a:t>and apply design patterns</a:t>
            </a:r>
            <a:endParaRPr lang="en-US" sz="2000" dirty="0"/>
          </a:p>
          <a:p>
            <a:endParaRPr lang="en-US" sz="20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design rules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Designing for maximum usability</a:t>
            </a:r>
            <a:br>
              <a:rPr lang="en-GB" altLang="de-DE" sz="2400"/>
            </a:br>
            <a:r>
              <a:rPr lang="en-GB" altLang="de-DE" sz="2400"/>
              <a:t>	– the goal of interaction design</a:t>
            </a:r>
          </a:p>
          <a:p>
            <a:pPr>
              <a:lnSpc>
                <a:spcPct val="90000"/>
              </a:lnSpc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 sz="2400"/>
              <a:t>Principles of usability</a:t>
            </a:r>
          </a:p>
          <a:p>
            <a:pPr marL="1136650" lvl="1">
              <a:lnSpc>
                <a:spcPct val="90000"/>
              </a:lnSpc>
            </a:pPr>
            <a:r>
              <a:rPr lang="en-GB" altLang="de-DE" sz="2000"/>
              <a:t>general understanding</a:t>
            </a:r>
          </a:p>
          <a:p>
            <a:pPr>
              <a:lnSpc>
                <a:spcPct val="90000"/>
              </a:lnSpc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 sz="2400"/>
              <a:t>Standards and guidelines</a:t>
            </a:r>
          </a:p>
          <a:p>
            <a:pPr marL="1136650" lvl="1">
              <a:lnSpc>
                <a:spcPct val="90000"/>
              </a:lnSpc>
            </a:pPr>
            <a:r>
              <a:rPr lang="en-GB" altLang="de-DE" sz="2000"/>
              <a:t>direction for design</a:t>
            </a:r>
          </a:p>
          <a:p>
            <a:pPr>
              <a:lnSpc>
                <a:spcPct val="90000"/>
              </a:lnSpc>
            </a:pPr>
            <a:endParaRPr lang="en-GB" altLang="de-DE" sz="1800"/>
          </a:p>
          <a:p>
            <a:pPr>
              <a:lnSpc>
                <a:spcPct val="90000"/>
              </a:lnSpc>
            </a:pPr>
            <a:r>
              <a:rPr lang="en-GB" altLang="de-DE" sz="2400"/>
              <a:t>Design patterns</a:t>
            </a:r>
          </a:p>
          <a:p>
            <a:pPr marL="1136650" lvl="1">
              <a:lnSpc>
                <a:spcPct val="90000"/>
              </a:lnSpc>
            </a:pPr>
            <a:r>
              <a:rPr lang="en-GB" altLang="de-DE" sz="2000"/>
              <a:t>capture and reuse design knowledge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1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types of design rules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de-DE" sz="2400"/>
              <a:t>principles</a:t>
            </a:r>
            <a:endParaRPr lang="en-GB" altLang="de-DE"/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abstract design rules</a:t>
            </a:r>
            <a:endParaRPr lang="en-GB" altLang="de-DE"/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low authority</a:t>
            </a:r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high generality</a:t>
            </a:r>
            <a:endParaRPr lang="en-GB" altLang="de-DE"/>
          </a:p>
          <a:p>
            <a:pPr>
              <a:lnSpc>
                <a:spcPct val="90000"/>
              </a:lnSpc>
            </a:pPr>
            <a:r>
              <a:rPr lang="en-GB" altLang="de-DE" sz="2400"/>
              <a:t>standards</a:t>
            </a:r>
            <a:endParaRPr lang="en-GB" altLang="de-DE"/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specific design rules</a:t>
            </a:r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high authority</a:t>
            </a:r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limited application</a:t>
            </a:r>
            <a:endParaRPr lang="en-GB" altLang="de-DE"/>
          </a:p>
          <a:p>
            <a:pPr>
              <a:lnSpc>
                <a:spcPct val="90000"/>
              </a:lnSpc>
            </a:pPr>
            <a:r>
              <a:rPr lang="en-GB" altLang="de-DE" sz="2400"/>
              <a:t>guidelines</a:t>
            </a:r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lower authority</a:t>
            </a:r>
          </a:p>
          <a:p>
            <a:pPr marL="1327150" lvl="1">
              <a:lnSpc>
                <a:spcPct val="90000"/>
              </a:lnSpc>
            </a:pPr>
            <a:r>
              <a:rPr lang="en-GB" altLang="de-DE" sz="2000"/>
              <a:t>more general application</a:t>
            </a:r>
          </a:p>
        </p:txBody>
      </p:sp>
      <p:grpSp>
        <p:nvGrpSpPr>
          <p:cNvPr id="33796" name="Group 4"/>
          <p:cNvGrpSpPr>
            <a:grpSpLocks/>
          </p:cNvGrpSpPr>
          <p:nvPr/>
        </p:nvGrpSpPr>
        <p:grpSpPr bwMode="auto">
          <a:xfrm>
            <a:off x="5410200" y="2667000"/>
            <a:ext cx="2973388" cy="2971800"/>
            <a:chOff x="3263" y="774"/>
            <a:chExt cx="1873" cy="1872"/>
          </a:xfrm>
        </p:grpSpPr>
        <p:graphicFrame>
          <p:nvGraphicFramePr>
            <p:cNvPr id="33797" name="Object 5"/>
            <p:cNvGraphicFramePr>
              <a:graphicFrameLocks noChangeAspect="1"/>
            </p:cNvGraphicFramePr>
            <p:nvPr/>
          </p:nvGraphicFramePr>
          <p:xfrm>
            <a:off x="3264" y="774"/>
            <a:ext cx="1872" cy="18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Picture" r:id="rId3" imgW="2466975" imgH="2466975" progId="Word.Picture.8">
                    <p:embed/>
                  </p:oleObj>
                </mc:Choice>
                <mc:Fallback>
                  <p:oleObj name="Picture" r:id="rId3" imgW="2466975" imgH="2466975" progId="Word.Picture.8">
                    <p:embed/>
                    <p:pic>
                      <p:nvPicPr>
                        <p:cNvPr id="33797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774"/>
                          <a:ext cx="1872" cy="18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3648" y="2428"/>
              <a:ext cx="1248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de-DE" sz="1400">
                  <a:latin typeface="Arial" panose="020B0604020202020204" pitchFamily="34" charset="0"/>
                </a:rPr>
                <a:t>increasing authority</a:t>
              </a:r>
            </a:p>
          </p:txBody>
        </p:sp>
        <p:sp>
          <p:nvSpPr>
            <p:cNvPr id="33799" name="Text Box 7"/>
            <p:cNvSpPr txBox="1">
              <a:spLocks noChangeArrowheads="1"/>
            </p:cNvSpPr>
            <p:nvPr/>
          </p:nvSpPr>
          <p:spPr bwMode="auto">
            <a:xfrm rot="-5400000">
              <a:off x="2735" y="1583"/>
              <a:ext cx="1248" cy="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de-DE" sz="1400">
                  <a:latin typeface="Arial" panose="020B0604020202020204" pitchFamily="34" charset="0"/>
                </a:rPr>
                <a:t>increasing generality</a:t>
              </a: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to support usability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Learnability</a:t>
            </a:r>
          </a:p>
          <a:p>
            <a:pPr marL="374650" lvl="1" indent="6350">
              <a:lnSpc>
                <a:spcPct val="90000"/>
              </a:lnSpc>
              <a:buFontTx/>
              <a:buNone/>
            </a:pPr>
            <a:r>
              <a:rPr lang="en-GB" altLang="de-DE" sz="2000"/>
              <a:t>the ease with which new users can begin effective interaction and achieve maximal performance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de-DE" sz="12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Flexibility</a:t>
            </a:r>
          </a:p>
          <a:p>
            <a:pPr marL="374650" lvl="1" indent="6350">
              <a:lnSpc>
                <a:spcPct val="90000"/>
              </a:lnSpc>
              <a:buFontTx/>
              <a:buNone/>
            </a:pPr>
            <a:r>
              <a:rPr lang="en-GB" altLang="de-DE" sz="2000"/>
              <a:t>the multiplicity of ways the user and system exchange information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de-DE" sz="12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Robustness</a:t>
            </a:r>
          </a:p>
          <a:p>
            <a:pPr marL="374650" lvl="1" indent="6350">
              <a:lnSpc>
                <a:spcPct val="90000"/>
              </a:lnSpc>
              <a:buFontTx/>
              <a:buNone/>
            </a:pPr>
            <a:r>
              <a:rPr lang="en-GB" altLang="de-DE" sz="2000"/>
              <a:t>the level of support provided the user in determining successful achievement and assessment of goal-directed behaviour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4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of learnability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de-DE"/>
              <a:t>Predictability</a:t>
            </a:r>
          </a:p>
          <a:p>
            <a:pPr marL="565150" lvl="1" indent="-273050"/>
            <a:r>
              <a:rPr lang="en-GB" altLang="de-DE"/>
              <a:t>determining effect of future actions based on past interaction history</a:t>
            </a:r>
          </a:p>
          <a:p>
            <a:pPr marL="565150" lvl="1" indent="-273050"/>
            <a:r>
              <a:rPr lang="en-GB" altLang="de-DE"/>
              <a:t>operation visibility</a:t>
            </a:r>
          </a:p>
          <a:p>
            <a:pPr marL="0" indent="0"/>
            <a:endParaRPr lang="en-GB" altLang="de-DE"/>
          </a:p>
          <a:p>
            <a:pPr marL="0" indent="0">
              <a:buFontTx/>
              <a:buNone/>
            </a:pPr>
            <a:r>
              <a:rPr lang="en-GB" altLang="de-DE"/>
              <a:t>Synthesizability</a:t>
            </a:r>
          </a:p>
          <a:p>
            <a:pPr marL="565150" lvl="1" indent="-273050"/>
            <a:r>
              <a:rPr lang="en-GB" altLang="de-DE"/>
              <a:t>assessing the effect of past actions</a:t>
            </a:r>
          </a:p>
          <a:p>
            <a:pPr marL="565150" lvl="1" indent="-273050"/>
            <a:r>
              <a:rPr lang="en-GB" altLang="de-DE"/>
              <a:t>immediate vs. eventual honesty</a:t>
            </a:r>
            <a:endParaRPr lang="en-GB" altLang="de-DE" sz="2000"/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de-DE" sz="12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95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of learnability (ctd)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Familiarity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how prior knowledge applies to new system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guessability; affordance</a:t>
            </a:r>
          </a:p>
          <a:p>
            <a:pPr marL="0" indent="0">
              <a:lnSpc>
                <a:spcPct val="90000"/>
              </a:lnSpc>
            </a:pPr>
            <a:endParaRPr lang="en-GB" altLang="de-DE" sz="24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Generalizability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extending specific interaction knowledge to new situations</a:t>
            </a:r>
          </a:p>
          <a:p>
            <a:pPr marL="0" indent="0">
              <a:lnSpc>
                <a:spcPct val="90000"/>
              </a:lnSpc>
            </a:pPr>
            <a:endParaRPr lang="en-GB" altLang="de-DE" sz="24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Consistency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likeness in input/output behaviour arising from similar situations or task objectives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269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of flexibility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Dialogue initiative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freedom from system imposed constraints on input dialogue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system vs. user pre-emptiveness</a:t>
            </a:r>
          </a:p>
          <a:p>
            <a:pPr marL="0" indent="0">
              <a:lnSpc>
                <a:spcPct val="90000"/>
              </a:lnSpc>
            </a:pPr>
            <a:endParaRPr lang="en-GB" altLang="de-DE" sz="12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Multithreading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ability of system to support user interaction for more than one task at a time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concurrent vs. interleaving; multimodality</a:t>
            </a:r>
          </a:p>
          <a:p>
            <a:pPr marL="0" indent="0">
              <a:lnSpc>
                <a:spcPct val="90000"/>
              </a:lnSpc>
            </a:pPr>
            <a:endParaRPr lang="en-GB" altLang="de-DE" sz="1200"/>
          </a:p>
          <a:p>
            <a:pPr marL="0" indent="0">
              <a:lnSpc>
                <a:spcPct val="90000"/>
              </a:lnSpc>
              <a:buFontTx/>
              <a:buNone/>
            </a:pPr>
            <a:r>
              <a:rPr lang="en-GB" altLang="de-DE" sz="2400"/>
              <a:t>Task migratability</a:t>
            </a:r>
          </a:p>
          <a:p>
            <a:pPr marL="565150" lvl="1" indent="-273050">
              <a:lnSpc>
                <a:spcPct val="90000"/>
              </a:lnSpc>
            </a:pPr>
            <a:r>
              <a:rPr lang="en-GB" altLang="de-DE" sz="2000"/>
              <a:t>passing responsibility for task execution between user and system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7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of flexibility (ctd)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de-DE"/>
              <a:t>Substitutivity</a:t>
            </a:r>
          </a:p>
          <a:p>
            <a:pPr marL="565150" lvl="1" indent="-273050"/>
            <a:r>
              <a:rPr lang="en-GB" altLang="de-DE"/>
              <a:t>allowing equivalent values of input and output to be substituted for each other</a:t>
            </a:r>
          </a:p>
          <a:p>
            <a:pPr marL="565150" lvl="1" indent="-273050"/>
            <a:r>
              <a:rPr lang="en-GB" altLang="de-DE"/>
              <a:t>representation multiplicity; equal opportunity</a:t>
            </a:r>
          </a:p>
          <a:p>
            <a:pPr marL="0" indent="0"/>
            <a:endParaRPr lang="en-GB" altLang="de-DE"/>
          </a:p>
          <a:p>
            <a:pPr marL="0" indent="0">
              <a:buFontTx/>
              <a:buNone/>
            </a:pPr>
            <a:r>
              <a:rPr lang="en-GB" altLang="de-DE"/>
              <a:t>Customizability</a:t>
            </a:r>
          </a:p>
          <a:p>
            <a:pPr marL="565150" lvl="1" indent="-273050"/>
            <a:r>
              <a:rPr lang="en-GB" altLang="de-DE"/>
              <a:t>modifiability of the user interface by user (adaptability) or system (adaptivity)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13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of robustness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de-DE" sz="2400"/>
              <a:t>Observability</a:t>
            </a:r>
          </a:p>
          <a:p>
            <a:pPr marL="565150" lvl="1" indent="-273050"/>
            <a:r>
              <a:rPr lang="en-GB" altLang="de-DE" sz="2000"/>
              <a:t>ability of user to evaluate the internal state of the system from its perceivable representation</a:t>
            </a:r>
          </a:p>
          <a:p>
            <a:pPr marL="565150" lvl="1" indent="-273050"/>
            <a:r>
              <a:rPr lang="en-GB" altLang="de-DE" sz="2000"/>
              <a:t>browsability; defaults; reachability; persistence; operation visibility</a:t>
            </a:r>
          </a:p>
          <a:p>
            <a:pPr marL="0" indent="0"/>
            <a:endParaRPr lang="en-GB" altLang="de-DE" sz="2400"/>
          </a:p>
          <a:p>
            <a:pPr marL="0" indent="0">
              <a:buFontTx/>
              <a:buNone/>
            </a:pPr>
            <a:r>
              <a:rPr lang="en-GB" altLang="de-DE" sz="2400"/>
              <a:t>Recoverability</a:t>
            </a:r>
          </a:p>
          <a:p>
            <a:pPr marL="565150" lvl="1" indent="-273050"/>
            <a:r>
              <a:rPr lang="en-GB" altLang="de-DE" sz="2000"/>
              <a:t>ability of user to take corrective action once an error has been recognized</a:t>
            </a:r>
          </a:p>
          <a:p>
            <a:pPr marL="565150" lvl="1" indent="-273050"/>
            <a:r>
              <a:rPr lang="en-GB" altLang="de-DE" sz="2000"/>
              <a:t>reachability; forward/backward recovery; commensurate effort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195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Principles of robustness (ctd)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de-DE"/>
              <a:t>Responsiveness</a:t>
            </a:r>
          </a:p>
          <a:p>
            <a:pPr marL="565150" lvl="1" indent="-273050"/>
            <a:r>
              <a:rPr lang="en-GB" altLang="de-DE"/>
              <a:t>how the user perceives the rate of communication with the system</a:t>
            </a:r>
          </a:p>
          <a:p>
            <a:pPr marL="565150" lvl="1" indent="-273050"/>
            <a:r>
              <a:rPr lang="en-GB" altLang="de-DE"/>
              <a:t>Stability</a:t>
            </a:r>
          </a:p>
          <a:p>
            <a:pPr marL="0" indent="0"/>
            <a:endParaRPr lang="en-GB" altLang="de-DE"/>
          </a:p>
          <a:p>
            <a:pPr marL="0" indent="0">
              <a:buFontTx/>
              <a:buNone/>
            </a:pPr>
            <a:r>
              <a:rPr lang="en-GB" altLang="de-DE"/>
              <a:t>Task conformance</a:t>
            </a:r>
          </a:p>
          <a:p>
            <a:pPr marL="565150" lvl="1" indent="-273050"/>
            <a:r>
              <a:rPr lang="en-GB" altLang="de-DE"/>
              <a:t>degree to which system services support all of the user's tasks</a:t>
            </a:r>
          </a:p>
          <a:p>
            <a:pPr marL="565150" lvl="1" indent="-273050"/>
            <a:r>
              <a:rPr lang="en-GB" altLang="de-DE"/>
              <a:t>task completeness; task adequacy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73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Using design rules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de-DE" sz="2000"/>
          </a:p>
          <a:p>
            <a:endParaRPr lang="en-GB" altLang="de-DE" sz="2000"/>
          </a:p>
          <a:p>
            <a:pPr>
              <a:buFontTx/>
              <a:buNone/>
            </a:pPr>
            <a:r>
              <a:rPr lang="en-GB" altLang="de-DE" sz="2000"/>
              <a:t>Design rules</a:t>
            </a:r>
          </a:p>
          <a:p>
            <a:r>
              <a:rPr lang="en-GB" altLang="de-DE" sz="2000"/>
              <a:t>suggest how to increase usability</a:t>
            </a:r>
          </a:p>
          <a:p>
            <a:r>
              <a:rPr lang="en-GB" altLang="de-DE" sz="2000"/>
              <a:t>differ in generality and authority</a:t>
            </a:r>
          </a:p>
          <a:p>
            <a:endParaRPr lang="en-GB" altLang="de-DE" sz="2000"/>
          </a:p>
          <a:p>
            <a:pPr>
              <a:buFontTx/>
              <a:buNone/>
            </a:pPr>
            <a:endParaRPr lang="en-GB" altLang="de-DE" sz="2000"/>
          </a:p>
          <a:p>
            <a:endParaRPr lang="en-GB" altLang="de-DE" sz="2000"/>
          </a:p>
        </p:txBody>
      </p:sp>
      <p:grpSp>
        <p:nvGrpSpPr>
          <p:cNvPr id="30727" name="Group 7"/>
          <p:cNvGrpSpPr>
            <a:grpSpLocks/>
          </p:cNvGrpSpPr>
          <p:nvPr/>
        </p:nvGrpSpPr>
        <p:grpSpPr bwMode="auto">
          <a:xfrm>
            <a:off x="5637213" y="1371600"/>
            <a:ext cx="2670175" cy="2819400"/>
            <a:chOff x="3262" y="774"/>
            <a:chExt cx="1874" cy="1872"/>
          </a:xfrm>
        </p:grpSpPr>
        <p:graphicFrame>
          <p:nvGraphicFramePr>
            <p:cNvPr id="30724" name="Object 4"/>
            <p:cNvGraphicFramePr>
              <a:graphicFrameLocks noChangeAspect="1"/>
            </p:cNvGraphicFramePr>
            <p:nvPr/>
          </p:nvGraphicFramePr>
          <p:xfrm>
            <a:off x="3264" y="774"/>
            <a:ext cx="1872" cy="18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0" name="Picture" r:id="rId3" imgW="2466975" imgH="2466975" progId="Word.Picture.8">
                    <p:embed/>
                  </p:oleObj>
                </mc:Choice>
                <mc:Fallback>
                  <p:oleObj name="Picture" r:id="rId3" imgW="2466975" imgH="2466975" progId="Word.Picture.8">
                    <p:embed/>
                    <p:pic>
                      <p:nvPicPr>
                        <p:cNvPr id="3072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64" y="774"/>
                          <a:ext cx="1872" cy="18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725" name="Text Box 5"/>
            <p:cNvSpPr txBox="1">
              <a:spLocks noChangeArrowheads="1"/>
            </p:cNvSpPr>
            <p:nvPr/>
          </p:nvSpPr>
          <p:spPr bwMode="auto">
            <a:xfrm>
              <a:off x="3649" y="2428"/>
              <a:ext cx="1247" cy="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de-DE" sz="1400">
                  <a:latin typeface="Arial" panose="020B0604020202020204" pitchFamily="34" charset="0"/>
                </a:rPr>
                <a:t>increasing authority</a:t>
              </a:r>
            </a:p>
          </p:txBody>
        </p:sp>
        <p:sp>
          <p:nvSpPr>
            <p:cNvPr id="30726" name="Text Box 6"/>
            <p:cNvSpPr txBox="1">
              <a:spLocks noChangeArrowheads="1"/>
            </p:cNvSpPr>
            <p:nvPr/>
          </p:nvSpPr>
          <p:spPr bwMode="auto">
            <a:xfrm rot="-5400000">
              <a:off x="2745" y="1570"/>
              <a:ext cx="1248" cy="2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de-DE" sz="1400">
                  <a:latin typeface="Arial" panose="020B0604020202020204" pitchFamily="34" charset="0"/>
                </a:rPr>
                <a:t>increasing generality</a:t>
              </a:r>
            </a:p>
          </p:txBody>
        </p:sp>
      </p:grp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323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Standards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en-GB" altLang="de-DE" sz="2400"/>
              <a:t>set by national or international bodies to ensure compliance by a large community of designers standards require sound underlying theory and slowly changing technology</a:t>
            </a:r>
          </a:p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en-GB" altLang="de-DE" sz="2400"/>
              <a:t>hardware standards more common than software high authority and low level of detail</a:t>
            </a:r>
          </a:p>
          <a:p>
            <a:pPr>
              <a:lnSpc>
                <a:spcPct val="90000"/>
              </a:lnSpc>
              <a:spcBef>
                <a:spcPct val="100000"/>
              </a:spcBef>
            </a:pPr>
            <a:r>
              <a:rPr lang="en-GB" altLang="de-DE" sz="2400"/>
              <a:t>ISO 9241 defines usability as effectiveness, efficiency and satisfaction with which users accomplish tasks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861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Guidelines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more suggestive and general</a:t>
            </a:r>
          </a:p>
          <a:p>
            <a:r>
              <a:rPr lang="en-GB" altLang="de-DE" sz="2400"/>
              <a:t>many textbooks and reports full of guidelines</a:t>
            </a:r>
          </a:p>
          <a:p>
            <a:r>
              <a:rPr lang="en-GB" altLang="de-DE" sz="2400"/>
              <a:t>abstract guidelines (principles) applicable during early life cycle activities</a:t>
            </a:r>
          </a:p>
          <a:p>
            <a:r>
              <a:rPr lang="en-GB" altLang="de-DE" sz="2400"/>
              <a:t>detailed guidelines (style guides) applicable during later life cycle activities</a:t>
            </a:r>
          </a:p>
          <a:p>
            <a:r>
              <a:rPr lang="en-GB" altLang="de-DE" sz="2400"/>
              <a:t>understanding justification for guidelines aids in resolving conflicts</a:t>
            </a:r>
          </a:p>
          <a:p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297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Golden rules and heuristics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“Broad brush” design rules</a:t>
            </a:r>
          </a:p>
          <a:p>
            <a:r>
              <a:rPr lang="en-GB" altLang="de-DE" sz="2400"/>
              <a:t>Useful check list for good design</a:t>
            </a:r>
          </a:p>
          <a:p>
            <a:r>
              <a:rPr lang="en-GB" altLang="de-DE" sz="2400"/>
              <a:t>Better design using these than using nothing!</a:t>
            </a:r>
          </a:p>
          <a:p>
            <a:r>
              <a:rPr lang="en-GB" altLang="de-DE" sz="2400"/>
              <a:t>Different collections e.g.</a:t>
            </a:r>
          </a:p>
          <a:p>
            <a:pPr lvl="1"/>
            <a:r>
              <a:rPr lang="en-GB" altLang="de-DE"/>
              <a:t>Nielsen’s 10 Heuristics (see Chapter 9)</a:t>
            </a:r>
          </a:p>
          <a:p>
            <a:pPr lvl="1"/>
            <a:r>
              <a:rPr lang="en-GB" altLang="de-DE"/>
              <a:t>Shneiderman’s 8 Golden Rules</a:t>
            </a:r>
          </a:p>
          <a:p>
            <a:pPr lvl="1"/>
            <a:r>
              <a:rPr lang="en-GB" altLang="de-DE"/>
              <a:t>Norman’s 7 Principles</a:t>
            </a:r>
          </a:p>
          <a:p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40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Shneiderman’s 8 Golden Rules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2400" i="1"/>
              <a:t>1. Strive for consistency </a:t>
            </a:r>
          </a:p>
          <a:p>
            <a:pPr>
              <a:buFontTx/>
              <a:buNone/>
            </a:pPr>
            <a:r>
              <a:rPr lang="en-GB" altLang="de-DE" sz="2400" i="1"/>
              <a:t>2. Enable frequent users to use shortcuts</a:t>
            </a:r>
          </a:p>
          <a:p>
            <a:pPr>
              <a:buFontTx/>
              <a:buNone/>
            </a:pPr>
            <a:r>
              <a:rPr lang="en-GB" altLang="de-DE" sz="2400" i="1"/>
              <a:t>3. Offer informative feedback </a:t>
            </a:r>
          </a:p>
          <a:p>
            <a:pPr>
              <a:buFontTx/>
              <a:buNone/>
            </a:pPr>
            <a:r>
              <a:rPr lang="en-GB" altLang="de-DE" sz="2400" i="1"/>
              <a:t>4. Design dialogs to yield closure </a:t>
            </a:r>
            <a:endParaRPr lang="en-GB" altLang="de-DE" sz="2400">
              <a:latin typeface="TimesNewRomanPS-ItalicMT;TimesN"/>
            </a:endParaRPr>
          </a:p>
          <a:p>
            <a:pPr>
              <a:buFontTx/>
              <a:buNone/>
            </a:pPr>
            <a:r>
              <a:rPr lang="en-GB" altLang="de-DE" sz="2400" i="1"/>
              <a:t>5. Offer error prevention and simple error handling </a:t>
            </a:r>
            <a:endParaRPr lang="en-GB" altLang="de-DE" sz="2400">
              <a:latin typeface="TimesNewRomanPS-ItalicMT;TimesN"/>
            </a:endParaRPr>
          </a:p>
          <a:p>
            <a:pPr>
              <a:buFontTx/>
              <a:buNone/>
            </a:pPr>
            <a:r>
              <a:rPr lang="en-GB" altLang="de-DE" sz="2400" i="1"/>
              <a:t>6. Permit easy reversal of actions </a:t>
            </a:r>
            <a:endParaRPr lang="en-GB" altLang="de-DE" sz="2400">
              <a:latin typeface="TimesNewRomanPS-ItalicMT;TimesN"/>
            </a:endParaRPr>
          </a:p>
          <a:p>
            <a:pPr>
              <a:buFontTx/>
              <a:buNone/>
            </a:pPr>
            <a:r>
              <a:rPr lang="en-GB" altLang="de-DE" sz="2400" i="1"/>
              <a:t>7. Support internal locus of control </a:t>
            </a:r>
            <a:endParaRPr lang="en-GB" altLang="de-DE" sz="2400">
              <a:latin typeface="TimesNewRomanPS-ItalicMT;TimesN"/>
            </a:endParaRPr>
          </a:p>
          <a:p>
            <a:pPr>
              <a:buFontTx/>
              <a:buNone/>
            </a:pPr>
            <a:r>
              <a:rPr lang="en-GB" altLang="de-DE" sz="2400">
                <a:latin typeface="TimesNewRomanPS-ItalicMT;TimesN"/>
              </a:rPr>
              <a:t>8. </a:t>
            </a:r>
            <a:r>
              <a:rPr lang="en-GB" altLang="de-DE" sz="2400" i="1"/>
              <a:t>Reduce short-term memory load</a:t>
            </a:r>
            <a:endParaRPr lang="en-GB" altLang="de-DE" sz="2000">
              <a:latin typeface="TimesNewRomanPS-ItalicMT;TimesN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3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Norman’s 7 Principles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de-DE" sz="2400" i="1"/>
              <a:t>1. Use both knowledge in the world and   knowledge in the head.</a:t>
            </a:r>
          </a:p>
          <a:p>
            <a:pPr>
              <a:buFontTx/>
              <a:buNone/>
            </a:pPr>
            <a:r>
              <a:rPr lang="en-GB" altLang="de-DE" sz="2400" i="1"/>
              <a:t>2. Simplify the structure of tasks.</a:t>
            </a:r>
          </a:p>
          <a:p>
            <a:pPr>
              <a:buFontTx/>
              <a:buNone/>
            </a:pPr>
            <a:r>
              <a:rPr lang="en-GB" altLang="de-DE" sz="2400" i="1"/>
              <a:t>3. Make things visible: bridge the gulfs of  Execution and Evaluation.</a:t>
            </a:r>
          </a:p>
          <a:p>
            <a:pPr>
              <a:buFontTx/>
              <a:buNone/>
            </a:pPr>
            <a:r>
              <a:rPr lang="en-GB" altLang="de-DE" sz="2400" i="1"/>
              <a:t>4. Get the mappings right.</a:t>
            </a:r>
          </a:p>
          <a:p>
            <a:pPr>
              <a:buFontTx/>
              <a:buNone/>
            </a:pPr>
            <a:r>
              <a:rPr lang="en-GB" altLang="de-DE" sz="2400" i="1"/>
              <a:t>5. Exploit the power of constraints, both natural and artificial.</a:t>
            </a:r>
          </a:p>
          <a:p>
            <a:pPr>
              <a:buFontTx/>
              <a:buNone/>
            </a:pPr>
            <a:r>
              <a:rPr lang="en-GB" altLang="de-DE" sz="2400" i="1"/>
              <a:t>6. Design for error.</a:t>
            </a:r>
          </a:p>
          <a:p>
            <a:pPr>
              <a:buFontTx/>
              <a:buNone/>
            </a:pPr>
            <a:r>
              <a:rPr lang="en-GB" altLang="de-DE" sz="2400" i="1"/>
              <a:t>7. When all else fails, standardize.</a:t>
            </a:r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22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HCI design patterns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/>
              <a:t>An approach to reusing knowledge about successful design solutions</a:t>
            </a:r>
          </a:p>
          <a:p>
            <a:r>
              <a:rPr lang="en-GB" altLang="de-DE" sz="2400"/>
              <a:t>Originated in architecture: Alexander</a:t>
            </a:r>
          </a:p>
          <a:p>
            <a:r>
              <a:rPr lang="en-GB" altLang="de-DE" sz="2400"/>
              <a:t>A pattern is an invariant solution to a recurrent problem within a specific context.</a:t>
            </a:r>
          </a:p>
          <a:p>
            <a:r>
              <a:rPr lang="en-GB" altLang="de-DE" sz="2400"/>
              <a:t>Examples</a:t>
            </a:r>
            <a:endParaRPr lang="en-GB" altLang="de-DE"/>
          </a:p>
          <a:p>
            <a:pPr lvl="1"/>
            <a:r>
              <a:rPr lang="en-GB" altLang="de-DE" sz="2000"/>
              <a:t>Light on Two Sides of Every Room (architecture)</a:t>
            </a:r>
          </a:p>
          <a:p>
            <a:pPr lvl="1"/>
            <a:r>
              <a:rPr lang="en-GB" altLang="de-DE" sz="2000"/>
              <a:t>Go back to a safe place (HCI)</a:t>
            </a:r>
          </a:p>
          <a:p>
            <a:r>
              <a:rPr lang="en-GB" altLang="de-DE" sz="2400"/>
              <a:t>Patterns do not exist in isolation but are linked to other patterns in </a:t>
            </a:r>
            <a:r>
              <a:rPr lang="en-GB" altLang="de-DE" sz="2400" i="1"/>
              <a:t>languages </a:t>
            </a:r>
            <a:r>
              <a:rPr lang="en-GB" altLang="de-DE" sz="2400"/>
              <a:t>which enable complete designs to be generated</a:t>
            </a:r>
          </a:p>
          <a:p>
            <a:pPr lvl="1"/>
            <a:endParaRPr lang="en-GB" altLang="de-DE" sz="2000"/>
          </a:p>
          <a:p>
            <a:pPr lvl="1"/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04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HCI design patterns (cont.)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r>
              <a:rPr lang="en-GB" altLang="de-DE" sz="2400"/>
              <a:t>Characteristics of patterns</a:t>
            </a:r>
            <a:endParaRPr lang="en-GB" altLang="de-DE" sz="2000"/>
          </a:p>
          <a:p>
            <a:pPr lvl="1"/>
            <a:r>
              <a:rPr lang="en-GB" altLang="de-DE" sz="1800"/>
              <a:t>capture design practice not theory</a:t>
            </a:r>
          </a:p>
          <a:p>
            <a:pPr lvl="1"/>
            <a:r>
              <a:rPr lang="en-GB" altLang="de-DE" sz="1800"/>
              <a:t>capture the essential common properties of good examples of design</a:t>
            </a:r>
          </a:p>
          <a:p>
            <a:pPr lvl="1"/>
            <a:r>
              <a:rPr lang="en-GB" altLang="de-DE" sz="1800"/>
              <a:t>represent design knowledge at varying levels: social, organisational, conceptual, detailed</a:t>
            </a:r>
          </a:p>
          <a:p>
            <a:pPr lvl="1"/>
            <a:r>
              <a:rPr lang="en-GB" altLang="de-DE" sz="1800"/>
              <a:t>embody values and can express what is humane in interface design</a:t>
            </a:r>
          </a:p>
          <a:p>
            <a:pPr lvl="1"/>
            <a:r>
              <a:rPr lang="en-GB" altLang="de-DE" sz="1800"/>
              <a:t>are intuitive and readable and can therefore be used for communication between all stakeholders</a:t>
            </a:r>
          </a:p>
          <a:p>
            <a:pPr lvl="1"/>
            <a:r>
              <a:rPr lang="en-GB" altLang="de-DE" sz="1800"/>
              <a:t>a pattern language should be generative and assist in the development of complete designs.</a:t>
            </a:r>
            <a:endParaRPr lang="en-GB" alt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72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/>
              <a:t>Summary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Principles for usability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repeatable design for usability relies on maximizing benefit of one good design by abstracting out the general properties which can direct purposeful design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The success of designing for usability requires both creative insight (new paradigms) and purposeful principled practice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de-DE" sz="2400"/>
              <a:t>Using design rules</a:t>
            </a:r>
          </a:p>
          <a:p>
            <a:pPr lvl="1">
              <a:lnSpc>
                <a:spcPct val="90000"/>
              </a:lnSpc>
            </a:pPr>
            <a:r>
              <a:rPr lang="en-GB" altLang="de-DE" sz="2000"/>
              <a:t>standards and guidelines to direct design activity</a:t>
            </a:r>
          </a:p>
          <a:p>
            <a:pPr>
              <a:lnSpc>
                <a:spcPct val="90000"/>
              </a:lnSpc>
            </a:pPr>
            <a:endParaRPr lang="en-GB" altLang="de-DE" sz="240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37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Implementation Support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686800" cy="21336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</a:t>
            </a:r>
            <a:r>
              <a:rPr lang="en-US" sz="2800" dirty="0" smtClean="0"/>
              <a:t>0-13-046109-1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905</Words>
  <Application>Microsoft Office PowerPoint</Application>
  <PresentationFormat>Bildschirmpräsentation (4:3)</PresentationFormat>
  <Paragraphs>175</Paragraphs>
  <Slides>22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TimesNewRomanPS-ItalicMT;TimesN</vt:lpstr>
      <vt:lpstr>Wingdings</vt:lpstr>
      <vt:lpstr>Wingdings 2</vt:lpstr>
      <vt:lpstr>Flow</vt:lpstr>
      <vt:lpstr>Microsoft Word 2001 Picture</vt:lpstr>
      <vt:lpstr>PowerPoint-Präsentation</vt:lpstr>
      <vt:lpstr>Learning Objectives</vt:lpstr>
      <vt:lpstr>design rules</vt:lpstr>
      <vt:lpstr>types of design rules</vt:lpstr>
      <vt:lpstr>Principles to support usability</vt:lpstr>
      <vt:lpstr>Principles of learnability</vt:lpstr>
      <vt:lpstr>Principles of learnability (ctd)</vt:lpstr>
      <vt:lpstr>Principles of flexibility</vt:lpstr>
      <vt:lpstr>Principles of flexibility (ctd)</vt:lpstr>
      <vt:lpstr>Principles of robustness</vt:lpstr>
      <vt:lpstr>Principles of robustness (ctd)</vt:lpstr>
      <vt:lpstr>Using design rules</vt:lpstr>
      <vt:lpstr>Standards</vt:lpstr>
      <vt:lpstr>Guidelines</vt:lpstr>
      <vt:lpstr>Golden rules and heuristics</vt:lpstr>
      <vt:lpstr>Shneiderman’s 8 Golden Rules</vt:lpstr>
      <vt:lpstr>Norman’s 7 Principles</vt:lpstr>
      <vt:lpstr>HCI design patterns</vt:lpstr>
      <vt:lpstr>HCI design patterns (cont.)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541</cp:revision>
  <dcterms:created xsi:type="dcterms:W3CDTF">2006-08-16T00:00:00Z</dcterms:created>
  <dcterms:modified xsi:type="dcterms:W3CDTF">2018-05-08T06:09:43Z</dcterms:modified>
</cp:coreProperties>
</file>