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2"/>
  </p:notesMasterIdLst>
  <p:sldIdLst>
    <p:sldId id="648" r:id="rId2"/>
    <p:sldId id="854" r:id="rId3"/>
    <p:sldId id="798" r:id="rId4"/>
    <p:sldId id="799" r:id="rId5"/>
    <p:sldId id="800" r:id="rId6"/>
    <p:sldId id="801" r:id="rId7"/>
    <p:sldId id="802" r:id="rId8"/>
    <p:sldId id="803" r:id="rId9"/>
    <p:sldId id="804" r:id="rId10"/>
    <p:sldId id="805" r:id="rId11"/>
    <p:sldId id="806" r:id="rId12"/>
    <p:sldId id="807" r:id="rId13"/>
    <p:sldId id="808" r:id="rId14"/>
    <p:sldId id="809" r:id="rId15"/>
    <p:sldId id="810" r:id="rId16"/>
    <p:sldId id="811" r:id="rId17"/>
    <p:sldId id="812" r:id="rId18"/>
    <p:sldId id="813" r:id="rId19"/>
    <p:sldId id="814" r:id="rId20"/>
    <p:sldId id="815" r:id="rId21"/>
    <p:sldId id="816" r:id="rId22"/>
    <p:sldId id="817" r:id="rId23"/>
    <p:sldId id="818" r:id="rId24"/>
    <p:sldId id="819" r:id="rId25"/>
    <p:sldId id="853" r:id="rId26"/>
    <p:sldId id="820" r:id="rId27"/>
    <p:sldId id="821" r:id="rId28"/>
    <p:sldId id="822" r:id="rId29"/>
    <p:sldId id="823" r:id="rId30"/>
    <p:sldId id="824" r:id="rId31"/>
    <p:sldId id="825" r:id="rId32"/>
    <p:sldId id="826" r:id="rId33"/>
    <p:sldId id="827" r:id="rId34"/>
    <p:sldId id="828" r:id="rId35"/>
    <p:sldId id="829" r:id="rId36"/>
    <p:sldId id="830" r:id="rId37"/>
    <p:sldId id="831" r:id="rId38"/>
    <p:sldId id="832" r:id="rId39"/>
    <p:sldId id="833" r:id="rId40"/>
    <p:sldId id="834" r:id="rId41"/>
    <p:sldId id="835" r:id="rId42"/>
    <p:sldId id="836" r:id="rId43"/>
    <p:sldId id="837" r:id="rId44"/>
    <p:sldId id="838" r:id="rId45"/>
    <p:sldId id="839" r:id="rId46"/>
    <p:sldId id="840" r:id="rId47"/>
    <p:sldId id="841" r:id="rId48"/>
    <p:sldId id="842" r:id="rId49"/>
    <p:sldId id="843" r:id="rId50"/>
    <p:sldId id="844" r:id="rId51"/>
    <p:sldId id="845" r:id="rId52"/>
    <p:sldId id="846" r:id="rId53"/>
    <p:sldId id="847" r:id="rId54"/>
    <p:sldId id="848" r:id="rId55"/>
    <p:sldId id="849" r:id="rId56"/>
    <p:sldId id="850" r:id="rId57"/>
    <p:sldId id="851" r:id="rId58"/>
    <p:sldId id="852" r:id="rId59"/>
    <p:sldId id="796" r:id="rId60"/>
    <p:sldId id="797" r:id="rId61"/>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58" y="12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7E49FA-1EE6-414E-B5AA-CA78CDD34FC8}" type="doc">
      <dgm:prSet loTypeId="urn:microsoft.com/office/officeart/2005/8/layout/lProcess1" loCatId="" qsTypeId="urn:microsoft.com/office/officeart/2005/8/quickstyle/3D2" qsCatId="3D" csTypeId="urn:microsoft.com/office/officeart/2005/8/colors/accent1_2" csCatId="accent1"/>
      <dgm:spPr/>
      <dgm:t>
        <a:bodyPr/>
        <a:lstStyle/>
        <a:p>
          <a:endParaRPr lang="en-US"/>
        </a:p>
      </dgm:t>
    </dgm:pt>
    <dgm:pt modelId="{68B393FD-9368-F94E-8B87-4D3C7E0FD61E}">
      <dgm:prSet/>
      <dgm:spPr/>
      <dgm:t>
        <a:bodyPr/>
        <a:lstStyle/>
        <a:p>
          <a:pPr rtl="0"/>
          <a:r>
            <a:rPr lang="en-GB" dirty="0" smtClean="0"/>
            <a:t>Two concerns are involved in the design of a microinstruction sequencing technique:</a:t>
          </a:r>
          <a:endParaRPr lang="en-GB" dirty="0"/>
        </a:p>
      </dgm:t>
    </dgm:pt>
    <dgm:pt modelId="{ADC89143-EA18-8F46-867D-89E2D6D27094}" type="parTrans" cxnId="{6A7F4E6F-7844-F446-BBE1-FE7CEF7F5B1A}">
      <dgm:prSet/>
      <dgm:spPr/>
      <dgm:t>
        <a:bodyPr/>
        <a:lstStyle/>
        <a:p>
          <a:endParaRPr lang="en-US"/>
        </a:p>
      </dgm:t>
    </dgm:pt>
    <dgm:pt modelId="{3E1BEEC7-49C6-1845-84EC-7AD7D7AD6EF8}" type="sibTrans" cxnId="{6A7F4E6F-7844-F446-BBE1-FE7CEF7F5B1A}">
      <dgm:prSet/>
      <dgm:spPr/>
      <dgm:t>
        <a:bodyPr/>
        <a:lstStyle/>
        <a:p>
          <a:endParaRPr lang="en-US"/>
        </a:p>
      </dgm:t>
    </dgm:pt>
    <dgm:pt modelId="{7F57F14D-B538-3643-AAF0-4746F35FE621}">
      <dgm:prSet/>
      <dgm:spPr/>
      <dgm:t>
        <a:bodyPr/>
        <a:lstStyle/>
        <a:p>
          <a:pPr rtl="0"/>
          <a:r>
            <a:rPr lang="en-GB" smtClean="0"/>
            <a:t>The size of the microinstruction</a:t>
          </a:r>
          <a:endParaRPr lang="en-GB"/>
        </a:p>
      </dgm:t>
    </dgm:pt>
    <dgm:pt modelId="{C01FB98E-B5FC-0740-8033-E034D77742B5}" type="parTrans" cxnId="{703E27AB-5085-9441-92BA-7A2F7FE23477}">
      <dgm:prSet/>
      <dgm:spPr/>
      <dgm:t>
        <a:bodyPr/>
        <a:lstStyle/>
        <a:p>
          <a:endParaRPr lang="en-US"/>
        </a:p>
      </dgm:t>
    </dgm:pt>
    <dgm:pt modelId="{D9C2DF66-BBF2-8446-96F3-EBE000ED48A8}" type="sibTrans" cxnId="{703E27AB-5085-9441-92BA-7A2F7FE23477}">
      <dgm:prSet/>
      <dgm:spPr/>
      <dgm:t>
        <a:bodyPr/>
        <a:lstStyle/>
        <a:p>
          <a:endParaRPr lang="en-US"/>
        </a:p>
      </dgm:t>
    </dgm:pt>
    <dgm:pt modelId="{7DE8126D-5942-824F-A98B-E4140B2CF968}">
      <dgm:prSet/>
      <dgm:spPr/>
      <dgm:t>
        <a:bodyPr/>
        <a:lstStyle/>
        <a:p>
          <a:pPr rtl="0"/>
          <a:r>
            <a:rPr lang="en-GB" smtClean="0"/>
            <a:t>Minimizing the size of the control memory reduces the cost of that component</a:t>
          </a:r>
          <a:endParaRPr lang="en-GB"/>
        </a:p>
      </dgm:t>
    </dgm:pt>
    <dgm:pt modelId="{A16FE07D-5896-7947-AC80-E856BA8AB72F}" type="parTrans" cxnId="{4048E798-334B-AC4E-B631-37B39A3D2D53}">
      <dgm:prSet/>
      <dgm:spPr/>
      <dgm:t>
        <a:bodyPr/>
        <a:lstStyle/>
        <a:p>
          <a:endParaRPr lang="en-US"/>
        </a:p>
      </dgm:t>
    </dgm:pt>
    <dgm:pt modelId="{E7BA852E-4367-644A-8518-867D578F03ED}" type="sibTrans" cxnId="{4048E798-334B-AC4E-B631-37B39A3D2D53}">
      <dgm:prSet/>
      <dgm:spPr/>
      <dgm:t>
        <a:bodyPr/>
        <a:lstStyle/>
        <a:p>
          <a:endParaRPr lang="en-US"/>
        </a:p>
      </dgm:t>
    </dgm:pt>
    <dgm:pt modelId="{00143427-FEC7-4E46-95C2-E54287058625}">
      <dgm:prSet/>
      <dgm:spPr/>
      <dgm:t>
        <a:bodyPr/>
        <a:lstStyle/>
        <a:p>
          <a:pPr rtl="0"/>
          <a:r>
            <a:rPr lang="en-GB" smtClean="0"/>
            <a:t>The address-generation time</a:t>
          </a:r>
          <a:endParaRPr lang="en-GB"/>
        </a:p>
      </dgm:t>
    </dgm:pt>
    <dgm:pt modelId="{16F3101D-4F63-C44A-A67F-F7CA32DF75AD}" type="parTrans" cxnId="{4B3EE990-0329-1C48-8A96-8B161B4F4A45}">
      <dgm:prSet/>
      <dgm:spPr/>
      <dgm:t>
        <a:bodyPr/>
        <a:lstStyle/>
        <a:p>
          <a:endParaRPr lang="en-US"/>
        </a:p>
      </dgm:t>
    </dgm:pt>
    <dgm:pt modelId="{F7F9D787-A80A-514E-9A36-B77778A1DDA1}" type="sibTrans" cxnId="{4B3EE990-0329-1C48-8A96-8B161B4F4A45}">
      <dgm:prSet/>
      <dgm:spPr/>
      <dgm:t>
        <a:bodyPr/>
        <a:lstStyle/>
        <a:p>
          <a:endParaRPr lang="en-US"/>
        </a:p>
      </dgm:t>
    </dgm:pt>
    <dgm:pt modelId="{F4F0AEB5-0F2B-3142-AB6D-973FFDAC084E}">
      <dgm:prSet/>
      <dgm:spPr/>
      <dgm:t>
        <a:bodyPr/>
        <a:lstStyle/>
        <a:p>
          <a:pPr rtl="0"/>
          <a:r>
            <a:rPr lang="en-GB" smtClean="0"/>
            <a:t>Execute microinstruction as fast as possible</a:t>
          </a:r>
          <a:endParaRPr lang="en-GB"/>
        </a:p>
      </dgm:t>
    </dgm:pt>
    <dgm:pt modelId="{179CA2D3-276B-EC40-82E4-1E336583724C}" type="parTrans" cxnId="{396600D0-E176-C546-9910-DDEAA9E63322}">
      <dgm:prSet/>
      <dgm:spPr/>
      <dgm:t>
        <a:bodyPr/>
        <a:lstStyle/>
        <a:p>
          <a:endParaRPr lang="en-US"/>
        </a:p>
      </dgm:t>
    </dgm:pt>
    <dgm:pt modelId="{5A4DCE1F-B806-F741-8BAC-80A9A45C90A3}" type="sibTrans" cxnId="{396600D0-E176-C546-9910-DDEAA9E63322}">
      <dgm:prSet/>
      <dgm:spPr/>
      <dgm:t>
        <a:bodyPr/>
        <a:lstStyle/>
        <a:p>
          <a:endParaRPr lang="en-US"/>
        </a:p>
      </dgm:t>
    </dgm:pt>
    <dgm:pt modelId="{62F7999E-AF49-284E-9A43-95BFF2BBDCCC}">
      <dgm:prSet/>
      <dgm:spPr/>
      <dgm:t>
        <a:bodyPr/>
        <a:lstStyle/>
        <a:p>
          <a:pPr rtl="0"/>
          <a:r>
            <a:rPr lang="en-GB" smtClean="0"/>
            <a:t>In executing a microprogram the address of the next microinstruction to be executed is in one of these categories:</a:t>
          </a:r>
          <a:endParaRPr lang="en-GB"/>
        </a:p>
      </dgm:t>
    </dgm:pt>
    <dgm:pt modelId="{A7D44D82-560E-D442-9B06-2B489F7C8A7E}" type="parTrans" cxnId="{49669D05-2D76-704F-95B5-3ED14E21911B}">
      <dgm:prSet/>
      <dgm:spPr/>
      <dgm:t>
        <a:bodyPr/>
        <a:lstStyle/>
        <a:p>
          <a:endParaRPr lang="en-US"/>
        </a:p>
      </dgm:t>
    </dgm:pt>
    <dgm:pt modelId="{DE57497D-8D8B-3849-BFA8-21ECB39326E3}" type="sibTrans" cxnId="{49669D05-2D76-704F-95B5-3ED14E21911B}">
      <dgm:prSet/>
      <dgm:spPr/>
      <dgm:t>
        <a:bodyPr/>
        <a:lstStyle/>
        <a:p>
          <a:endParaRPr lang="en-US"/>
        </a:p>
      </dgm:t>
    </dgm:pt>
    <dgm:pt modelId="{C2CB6EE7-1F8B-CE4A-BA13-08DA3523AAB0}">
      <dgm:prSet/>
      <dgm:spPr/>
      <dgm:t>
        <a:bodyPr/>
        <a:lstStyle/>
        <a:p>
          <a:pPr rtl="0"/>
          <a:r>
            <a:rPr lang="en-GB" smtClean="0"/>
            <a:t>Determined by instruction register</a:t>
          </a:r>
          <a:endParaRPr lang="en-GB"/>
        </a:p>
      </dgm:t>
    </dgm:pt>
    <dgm:pt modelId="{870A6C94-1D51-2541-ADD7-574F51978E89}" type="parTrans" cxnId="{B5EA99DB-F4BB-3C40-AC19-9F0CC4F19D66}">
      <dgm:prSet/>
      <dgm:spPr/>
      <dgm:t>
        <a:bodyPr/>
        <a:lstStyle/>
        <a:p>
          <a:endParaRPr lang="en-US"/>
        </a:p>
      </dgm:t>
    </dgm:pt>
    <dgm:pt modelId="{25BED099-5904-F746-8316-C3915698C28A}" type="sibTrans" cxnId="{B5EA99DB-F4BB-3C40-AC19-9F0CC4F19D66}">
      <dgm:prSet/>
      <dgm:spPr/>
      <dgm:t>
        <a:bodyPr/>
        <a:lstStyle/>
        <a:p>
          <a:endParaRPr lang="en-US"/>
        </a:p>
      </dgm:t>
    </dgm:pt>
    <dgm:pt modelId="{9C787CB3-39AB-8645-BC28-0F439626F5EC}">
      <dgm:prSet/>
      <dgm:spPr/>
      <dgm:t>
        <a:bodyPr/>
        <a:lstStyle/>
        <a:p>
          <a:pPr rtl="0"/>
          <a:r>
            <a:rPr lang="en-GB" smtClean="0"/>
            <a:t>Occurs only once per instruction cycle, just after an instruction is fetched</a:t>
          </a:r>
          <a:endParaRPr lang="en-GB"/>
        </a:p>
      </dgm:t>
    </dgm:pt>
    <dgm:pt modelId="{24E5062C-2FC6-EB46-8BD7-FD72F832B284}" type="parTrans" cxnId="{B2FD56BB-2347-B348-9B20-99A95298A4E6}">
      <dgm:prSet/>
      <dgm:spPr/>
      <dgm:t>
        <a:bodyPr/>
        <a:lstStyle/>
        <a:p>
          <a:endParaRPr lang="en-US"/>
        </a:p>
      </dgm:t>
    </dgm:pt>
    <dgm:pt modelId="{96638CC0-206E-9643-862E-D294E09E7E09}" type="sibTrans" cxnId="{B2FD56BB-2347-B348-9B20-99A95298A4E6}">
      <dgm:prSet/>
      <dgm:spPr/>
      <dgm:t>
        <a:bodyPr/>
        <a:lstStyle/>
        <a:p>
          <a:endParaRPr lang="en-US"/>
        </a:p>
      </dgm:t>
    </dgm:pt>
    <dgm:pt modelId="{957609E6-3129-E44A-80C0-147A2692B979}">
      <dgm:prSet/>
      <dgm:spPr/>
      <dgm:t>
        <a:bodyPr/>
        <a:lstStyle/>
        <a:p>
          <a:pPr rtl="0"/>
          <a:r>
            <a:rPr lang="en-GB" smtClean="0"/>
            <a:t>Next sequential address</a:t>
          </a:r>
          <a:endParaRPr lang="en-GB"/>
        </a:p>
      </dgm:t>
    </dgm:pt>
    <dgm:pt modelId="{F3C80D05-A486-6F4C-9FCA-21C003634056}" type="parTrans" cxnId="{E212BF00-C5C0-A440-9FA5-ED9C762762B5}">
      <dgm:prSet/>
      <dgm:spPr/>
      <dgm:t>
        <a:bodyPr/>
        <a:lstStyle/>
        <a:p>
          <a:endParaRPr lang="en-US"/>
        </a:p>
      </dgm:t>
    </dgm:pt>
    <dgm:pt modelId="{79ADAF49-EC05-CB4F-BEBC-E936BF1D2A20}" type="sibTrans" cxnId="{E212BF00-C5C0-A440-9FA5-ED9C762762B5}">
      <dgm:prSet/>
      <dgm:spPr/>
      <dgm:t>
        <a:bodyPr/>
        <a:lstStyle/>
        <a:p>
          <a:endParaRPr lang="en-US"/>
        </a:p>
      </dgm:t>
    </dgm:pt>
    <dgm:pt modelId="{6317F79C-53A3-4342-B33B-E9DD4BDCC254}">
      <dgm:prSet/>
      <dgm:spPr/>
      <dgm:t>
        <a:bodyPr/>
        <a:lstStyle/>
        <a:p>
          <a:pPr rtl="0"/>
          <a:r>
            <a:rPr lang="en-GB" smtClean="0"/>
            <a:t>Most common in most designs</a:t>
          </a:r>
          <a:endParaRPr lang="en-GB"/>
        </a:p>
      </dgm:t>
    </dgm:pt>
    <dgm:pt modelId="{F0FDF08B-F03E-064B-8585-5782DE058B73}" type="parTrans" cxnId="{6F4D72B3-C950-894B-ABE4-3647480C3811}">
      <dgm:prSet/>
      <dgm:spPr/>
      <dgm:t>
        <a:bodyPr/>
        <a:lstStyle/>
        <a:p>
          <a:endParaRPr lang="en-US"/>
        </a:p>
      </dgm:t>
    </dgm:pt>
    <dgm:pt modelId="{42D459ED-9FEE-D141-A5DE-599A69F0B710}" type="sibTrans" cxnId="{6F4D72B3-C950-894B-ABE4-3647480C3811}">
      <dgm:prSet/>
      <dgm:spPr/>
      <dgm:t>
        <a:bodyPr/>
        <a:lstStyle/>
        <a:p>
          <a:endParaRPr lang="en-US"/>
        </a:p>
      </dgm:t>
    </dgm:pt>
    <dgm:pt modelId="{7468F3CD-234F-3C40-8A20-20B7D14257A7}">
      <dgm:prSet/>
      <dgm:spPr/>
      <dgm:t>
        <a:bodyPr/>
        <a:lstStyle/>
        <a:p>
          <a:pPr rtl="0"/>
          <a:r>
            <a:rPr lang="en-GB" smtClean="0"/>
            <a:t>Branch </a:t>
          </a:r>
          <a:endParaRPr lang="en-GB"/>
        </a:p>
      </dgm:t>
    </dgm:pt>
    <dgm:pt modelId="{30A3AAB9-23AE-6F44-BA20-2BDF0EC29B04}" type="parTrans" cxnId="{A0412E38-00EB-334C-BDBA-EC5B613E46EE}">
      <dgm:prSet/>
      <dgm:spPr/>
      <dgm:t>
        <a:bodyPr/>
        <a:lstStyle/>
        <a:p>
          <a:endParaRPr lang="en-US"/>
        </a:p>
      </dgm:t>
    </dgm:pt>
    <dgm:pt modelId="{F894F7C8-BBA5-0741-81EC-F7CF10EBB603}" type="sibTrans" cxnId="{A0412E38-00EB-334C-BDBA-EC5B613E46EE}">
      <dgm:prSet/>
      <dgm:spPr/>
      <dgm:t>
        <a:bodyPr/>
        <a:lstStyle/>
        <a:p>
          <a:endParaRPr lang="en-US"/>
        </a:p>
      </dgm:t>
    </dgm:pt>
    <dgm:pt modelId="{6032A762-A525-9748-A799-1DDF5B90F481}">
      <dgm:prSet/>
      <dgm:spPr/>
      <dgm:t>
        <a:bodyPr/>
        <a:lstStyle/>
        <a:p>
          <a:pPr rtl="0"/>
          <a:r>
            <a:rPr lang="en-GB" smtClean="0"/>
            <a:t>Are a necessary part of a microprogram</a:t>
          </a:r>
          <a:endParaRPr lang="en-GB"/>
        </a:p>
      </dgm:t>
    </dgm:pt>
    <dgm:pt modelId="{75EF094A-B196-FE4A-AC63-FB24937E0655}" type="parTrans" cxnId="{7ECBC196-2FA2-9349-8866-9F5A2EAC4E06}">
      <dgm:prSet/>
      <dgm:spPr/>
      <dgm:t>
        <a:bodyPr/>
        <a:lstStyle/>
        <a:p>
          <a:endParaRPr lang="en-US"/>
        </a:p>
      </dgm:t>
    </dgm:pt>
    <dgm:pt modelId="{27E33344-2FC1-7341-9AD9-F5B48259F30B}" type="sibTrans" cxnId="{7ECBC196-2FA2-9349-8866-9F5A2EAC4E06}">
      <dgm:prSet/>
      <dgm:spPr/>
      <dgm:t>
        <a:bodyPr/>
        <a:lstStyle/>
        <a:p>
          <a:endParaRPr lang="en-US"/>
        </a:p>
      </dgm:t>
    </dgm:pt>
    <dgm:pt modelId="{7246F453-44CE-7A4E-8D18-DD28604132B3}" type="pres">
      <dgm:prSet presAssocID="{B17E49FA-1EE6-414E-B5AA-CA78CDD34FC8}" presName="Name0" presStyleCnt="0">
        <dgm:presLayoutVars>
          <dgm:dir/>
          <dgm:animLvl val="lvl"/>
          <dgm:resizeHandles val="exact"/>
        </dgm:presLayoutVars>
      </dgm:prSet>
      <dgm:spPr/>
      <dgm:t>
        <a:bodyPr/>
        <a:lstStyle/>
        <a:p>
          <a:endParaRPr lang="de-DE"/>
        </a:p>
      </dgm:t>
    </dgm:pt>
    <dgm:pt modelId="{D8660A58-DC8E-7A4D-A969-875F7E5AA34F}" type="pres">
      <dgm:prSet presAssocID="{68B393FD-9368-F94E-8B87-4D3C7E0FD61E}" presName="vertFlow" presStyleCnt="0"/>
      <dgm:spPr/>
    </dgm:pt>
    <dgm:pt modelId="{1F8195B3-1085-9748-B9AE-438BA040E10F}" type="pres">
      <dgm:prSet presAssocID="{68B393FD-9368-F94E-8B87-4D3C7E0FD61E}" presName="header" presStyleLbl="node1" presStyleIdx="0" presStyleCnt="2"/>
      <dgm:spPr/>
      <dgm:t>
        <a:bodyPr/>
        <a:lstStyle/>
        <a:p>
          <a:endParaRPr lang="de-DE"/>
        </a:p>
      </dgm:t>
    </dgm:pt>
    <dgm:pt modelId="{97F50422-AC43-9A44-9430-B2F782034705}" type="pres">
      <dgm:prSet presAssocID="{C01FB98E-B5FC-0740-8033-E034D77742B5}" presName="parTrans" presStyleLbl="sibTrans2D1" presStyleIdx="0" presStyleCnt="5"/>
      <dgm:spPr/>
      <dgm:t>
        <a:bodyPr/>
        <a:lstStyle/>
        <a:p>
          <a:endParaRPr lang="de-DE"/>
        </a:p>
      </dgm:t>
    </dgm:pt>
    <dgm:pt modelId="{C7762988-242B-424F-AB1F-9534A40174A7}" type="pres">
      <dgm:prSet presAssocID="{7F57F14D-B538-3643-AAF0-4746F35FE621}" presName="child" presStyleLbl="alignAccFollowNode1" presStyleIdx="0" presStyleCnt="5">
        <dgm:presLayoutVars>
          <dgm:chMax val="0"/>
          <dgm:bulletEnabled val="1"/>
        </dgm:presLayoutVars>
      </dgm:prSet>
      <dgm:spPr/>
      <dgm:t>
        <a:bodyPr/>
        <a:lstStyle/>
        <a:p>
          <a:endParaRPr lang="de-DE"/>
        </a:p>
      </dgm:t>
    </dgm:pt>
    <dgm:pt modelId="{E3DAFE45-201C-2848-BB87-461E6780C041}" type="pres">
      <dgm:prSet presAssocID="{D9C2DF66-BBF2-8446-96F3-EBE000ED48A8}" presName="sibTrans" presStyleLbl="sibTrans2D1" presStyleIdx="1" presStyleCnt="5"/>
      <dgm:spPr/>
      <dgm:t>
        <a:bodyPr/>
        <a:lstStyle/>
        <a:p>
          <a:endParaRPr lang="de-DE"/>
        </a:p>
      </dgm:t>
    </dgm:pt>
    <dgm:pt modelId="{EDEA58BA-038C-CE4D-B9B5-4E6D2659400C}" type="pres">
      <dgm:prSet presAssocID="{00143427-FEC7-4E46-95C2-E54287058625}" presName="child" presStyleLbl="alignAccFollowNode1" presStyleIdx="1" presStyleCnt="5">
        <dgm:presLayoutVars>
          <dgm:chMax val="0"/>
          <dgm:bulletEnabled val="1"/>
        </dgm:presLayoutVars>
      </dgm:prSet>
      <dgm:spPr/>
      <dgm:t>
        <a:bodyPr/>
        <a:lstStyle/>
        <a:p>
          <a:endParaRPr lang="de-DE"/>
        </a:p>
      </dgm:t>
    </dgm:pt>
    <dgm:pt modelId="{C3448F45-07D1-AB4D-A2CE-847CAC10769F}" type="pres">
      <dgm:prSet presAssocID="{68B393FD-9368-F94E-8B87-4D3C7E0FD61E}" presName="hSp" presStyleCnt="0"/>
      <dgm:spPr/>
    </dgm:pt>
    <dgm:pt modelId="{F2ECA3CC-0A5D-2E4E-9D99-CC89397BEAD9}" type="pres">
      <dgm:prSet presAssocID="{62F7999E-AF49-284E-9A43-95BFF2BBDCCC}" presName="vertFlow" presStyleCnt="0"/>
      <dgm:spPr/>
    </dgm:pt>
    <dgm:pt modelId="{1C633C17-4FB1-7745-BF06-5F3E68FB3A33}" type="pres">
      <dgm:prSet presAssocID="{62F7999E-AF49-284E-9A43-95BFF2BBDCCC}" presName="header" presStyleLbl="node1" presStyleIdx="1" presStyleCnt="2"/>
      <dgm:spPr/>
      <dgm:t>
        <a:bodyPr/>
        <a:lstStyle/>
        <a:p>
          <a:endParaRPr lang="de-DE"/>
        </a:p>
      </dgm:t>
    </dgm:pt>
    <dgm:pt modelId="{F73CECED-5F3D-F443-BE13-444A0217E438}" type="pres">
      <dgm:prSet presAssocID="{870A6C94-1D51-2541-ADD7-574F51978E89}" presName="parTrans" presStyleLbl="sibTrans2D1" presStyleIdx="2" presStyleCnt="5"/>
      <dgm:spPr/>
      <dgm:t>
        <a:bodyPr/>
        <a:lstStyle/>
        <a:p>
          <a:endParaRPr lang="de-DE"/>
        </a:p>
      </dgm:t>
    </dgm:pt>
    <dgm:pt modelId="{E00C129D-166F-0746-984F-B50018132C84}" type="pres">
      <dgm:prSet presAssocID="{C2CB6EE7-1F8B-CE4A-BA13-08DA3523AAB0}" presName="child" presStyleLbl="alignAccFollowNode1" presStyleIdx="2" presStyleCnt="5">
        <dgm:presLayoutVars>
          <dgm:chMax val="0"/>
          <dgm:bulletEnabled val="1"/>
        </dgm:presLayoutVars>
      </dgm:prSet>
      <dgm:spPr/>
      <dgm:t>
        <a:bodyPr/>
        <a:lstStyle/>
        <a:p>
          <a:endParaRPr lang="de-DE"/>
        </a:p>
      </dgm:t>
    </dgm:pt>
    <dgm:pt modelId="{66F4B71E-9355-064B-B3E0-951D01316F58}" type="pres">
      <dgm:prSet presAssocID="{25BED099-5904-F746-8316-C3915698C28A}" presName="sibTrans" presStyleLbl="sibTrans2D1" presStyleIdx="3" presStyleCnt="5"/>
      <dgm:spPr/>
      <dgm:t>
        <a:bodyPr/>
        <a:lstStyle/>
        <a:p>
          <a:endParaRPr lang="de-DE"/>
        </a:p>
      </dgm:t>
    </dgm:pt>
    <dgm:pt modelId="{6E438880-F3E7-5D44-88AD-1DF978AE4100}" type="pres">
      <dgm:prSet presAssocID="{957609E6-3129-E44A-80C0-147A2692B979}" presName="child" presStyleLbl="alignAccFollowNode1" presStyleIdx="3" presStyleCnt="5">
        <dgm:presLayoutVars>
          <dgm:chMax val="0"/>
          <dgm:bulletEnabled val="1"/>
        </dgm:presLayoutVars>
      </dgm:prSet>
      <dgm:spPr/>
      <dgm:t>
        <a:bodyPr/>
        <a:lstStyle/>
        <a:p>
          <a:endParaRPr lang="de-DE"/>
        </a:p>
      </dgm:t>
    </dgm:pt>
    <dgm:pt modelId="{010D5720-4B20-6A4E-9CC2-451A38EF458B}" type="pres">
      <dgm:prSet presAssocID="{79ADAF49-EC05-CB4F-BEBC-E936BF1D2A20}" presName="sibTrans" presStyleLbl="sibTrans2D1" presStyleIdx="4" presStyleCnt="5"/>
      <dgm:spPr/>
      <dgm:t>
        <a:bodyPr/>
        <a:lstStyle/>
        <a:p>
          <a:endParaRPr lang="de-DE"/>
        </a:p>
      </dgm:t>
    </dgm:pt>
    <dgm:pt modelId="{F2250BF1-825C-9C4E-B509-E0008087D292}" type="pres">
      <dgm:prSet presAssocID="{7468F3CD-234F-3C40-8A20-20B7D14257A7}" presName="child" presStyleLbl="alignAccFollowNode1" presStyleIdx="4" presStyleCnt="5">
        <dgm:presLayoutVars>
          <dgm:chMax val="0"/>
          <dgm:bulletEnabled val="1"/>
        </dgm:presLayoutVars>
      </dgm:prSet>
      <dgm:spPr/>
      <dgm:t>
        <a:bodyPr/>
        <a:lstStyle/>
        <a:p>
          <a:endParaRPr lang="de-DE"/>
        </a:p>
      </dgm:t>
    </dgm:pt>
  </dgm:ptLst>
  <dgm:cxnLst>
    <dgm:cxn modelId="{703E27AB-5085-9441-92BA-7A2F7FE23477}" srcId="{68B393FD-9368-F94E-8B87-4D3C7E0FD61E}" destId="{7F57F14D-B538-3643-AAF0-4746F35FE621}" srcOrd="0" destOrd="0" parTransId="{C01FB98E-B5FC-0740-8033-E034D77742B5}" sibTransId="{D9C2DF66-BBF2-8446-96F3-EBE000ED48A8}"/>
    <dgm:cxn modelId="{2007AFCF-5221-884A-B8EE-58559E78DDC5}" type="presOf" srcId="{79ADAF49-EC05-CB4F-BEBC-E936BF1D2A20}" destId="{010D5720-4B20-6A4E-9CC2-451A38EF458B}" srcOrd="0" destOrd="0" presId="urn:microsoft.com/office/officeart/2005/8/layout/lProcess1"/>
    <dgm:cxn modelId="{64968609-8020-EC48-9DA4-886A1E304124}" type="presOf" srcId="{D9C2DF66-BBF2-8446-96F3-EBE000ED48A8}" destId="{E3DAFE45-201C-2848-BB87-461E6780C041}" srcOrd="0" destOrd="0" presId="urn:microsoft.com/office/officeart/2005/8/layout/lProcess1"/>
    <dgm:cxn modelId="{DC505691-C6F3-0B42-BF2F-B9C602C5E77E}" type="presOf" srcId="{7468F3CD-234F-3C40-8A20-20B7D14257A7}" destId="{F2250BF1-825C-9C4E-B509-E0008087D292}" srcOrd="0" destOrd="0" presId="urn:microsoft.com/office/officeart/2005/8/layout/lProcess1"/>
    <dgm:cxn modelId="{E212BF00-C5C0-A440-9FA5-ED9C762762B5}" srcId="{62F7999E-AF49-284E-9A43-95BFF2BBDCCC}" destId="{957609E6-3129-E44A-80C0-147A2692B979}" srcOrd="1" destOrd="0" parTransId="{F3C80D05-A486-6F4C-9FCA-21C003634056}" sibTransId="{79ADAF49-EC05-CB4F-BEBC-E936BF1D2A20}"/>
    <dgm:cxn modelId="{4048E798-334B-AC4E-B631-37B39A3D2D53}" srcId="{7F57F14D-B538-3643-AAF0-4746F35FE621}" destId="{7DE8126D-5942-824F-A98B-E4140B2CF968}" srcOrd="0" destOrd="0" parTransId="{A16FE07D-5896-7947-AC80-E856BA8AB72F}" sibTransId="{E7BA852E-4367-644A-8518-867D578F03ED}"/>
    <dgm:cxn modelId="{DA30F354-758B-6A47-BE76-A3614240DB40}" type="presOf" srcId="{00143427-FEC7-4E46-95C2-E54287058625}" destId="{EDEA58BA-038C-CE4D-B9B5-4E6D2659400C}" srcOrd="0" destOrd="0" presId="urn:microsoft.com/office/officeart/2005/8/layout/lProcess1"/>
    <dgm:cxn modelId="{9F3069DF-F8CB-0944-AD8E-07A8F004669A}" type="presOf" srcId="{6317F79C-53A3-4342-B33B-E9DD4BDCC254}" destId="{6E438880-F3E7-5D44-88AD-1DF978AE4100}" srcOrd="0" destOrd="1" presId="urn:microsoft.com/office/officeart/2005/8/layout/lProcess1"/>
    <dgm:cxn modelId="{0079C461-D7AA-5D41-A95D-2B1452E0A8D6}" type="presOf" srcId="{7F57F14D-B538-3643-AAF0-4746F35FE621}" destId="{C7762988-242B-424F-AB1F-9534A40174A7}" srcOrd="0" destOrd="0" presId="urn:microsoft.com/office/officeart/2005/8/layout/lProcess1"/>
    <dgm:cxn modelId="{06A26F6E-D7DD-2642-B015-7DE3B5237B16}" type="presOf" srcId="{F4F0AEB5-0F2B-3142-AB6D-973FFDAC084E}" destId="{EDEA58BA-038C-CE4D-B9B5-4E6D2659400C}" srcOrd="0" destOrd="1" presId="urn:microsoft.com/office/officeart/2005/8/layout/lProcess1"/>
    <dgm:cxn modelId="{55447FA6-24AE-634F-A21D-453AEAC46346}" type="presOf" srcId="{9C787CB3-39AB-8645-BC28-0F439626F5EC}" destId="{E00C129D-166F-0746-984F-B50018132C84}" srcOrd="0" destOrd="1" presId="urn:microsoft.com/office/officeart/2005/8/layout/lProcess1"/>
    <dgm:cxn modelId="{91A547ED-FD01-444F-BCA4-6AE3BCD76348}" type="presOf" srcId="{68B393FD-9368-F94E-8B87-4D3C7E0FD61E}" destId="{1F8195B3-1085-9748-B9AE-438BA040E10F}" srcOrd="0" destOrd="0" presId="urn:microsoft.com/office/officeart/2005/8/layout/lProcess1"/>
    <dgm:cxn modelId="{A0412E38-00EB-334C-BDBA-EC5B613E46EE}" srcId="{62F7999E-AF49-284E-9A43-95BFF2BBDCCC}" destId="{7468F3CD-234F-3C40-8A20-20B7D14257A7}" srcOrd="2" destOrd="0" parTransId="{30A3AAB9-23AE-6F44-BA20-2BDF0EC29B04}" sibTransId="{F894F7C8-BBA5-0741-81EC-F7CF10EBB603}"/>
    <dgm:cxn modelId="{DEB1004D-9AAC-4446-9ACE-CA57F20A78E3}" type="presOf" srcId="{B17E49FA-1EE6-414E-B5AA-CA78CDD34FC8}" destId="{7246F453-44CE-7A4E-8D18-DD28604132B3}" srcOrd="0" destOrd="0" presId="urn:microsoft.com/office/officeart/2005/8/layout/lProcess1"/>
    <dgm:cxn modelId="{246E4A73-C634-4645-B8A9-37570765D685}" type="presOf" srcId="{7DE8126D-5942-824F-A98B-E4140B2CF968}" destId="{C7762988-242B-424F-AB1F-9534A40174A7}" srcOrd="0" destOrd="1" presId="urn:microsoft.com/office/officeart/2005/8/layout/lProcess1"/>
    <dgm:cxn modelId="{48F10AD2-8AAF-CE4F-AFE8-8C978576F158}" type="presOf" srcId="{957609E6-3129-E44A-80C0-147A2692B979}" destId="{6E438880-F3E7-5D44-88AD-1DF978AE4100}" srcOrd="0" destOrd="0" presId="urn:microsoft.com/office/officeart/2005/8/layout/lProcess1"/>
    <dgm:cxn modelId="{7ECBC196-2FA2-9349-8866-9F5A2EAC4E06}" srcId="{7468F3CD-234F-3C40-8A20-20B7D14257A7}" destId="{6032A762-A525-9748-A799-1DDF5B90F481}" srcOrd="0" destOrd="0" parTransId="{75EF094A-B196-FE4A-AC63-FB24937E0655}" sibTransId="{27E33344-2FC1-7341-9AD9-F5B48259F30B}"/>
    <dgm:cxn modelId="{B2FD56BB-2347-B348-9B20-99A95298A4E6}" srcId="{C2CB6EE7-1F8B-CE4A-BA13-08DA3523AAB0}" destId="{9C787CB3-39AB-8645-BC28-0F439626F5EC}" srcOrd="0" destOrd="0" parTransId="{24E5062C-2FC6-EB46-8BD7-FD72F832B284}" sibTransId="{96638CC0-206E-9643-862E-D294E09E7E09}"/>
    <dgm:cxn modelId="{396600D0-E176-C546-9910-DDEAA9E63322}" srcId="{00143427-FEC7-4E46-95C2-E54287058625}" destId="{F4F0AEB5-0F2B-3142-AB6D-973FFDAC084E}" srcOrd="0" destOrd="0" parTransId="{179CA2D3-276B-EC40-82E4-1E336583724C}" sibTransId="{5A4DCE1F-B806-F741-8BAC-80A9A45C90A3}"/>
    <dgm:cxn modelId="{CBA122DA-6B97-ED4C-ACA8-ADB4109F717F}" type="presOf" srcId="{62F7999E-AF49-284E-9A43-95BFF2BBDCCC}" destId="{1C633C17-4FB1-7745-BF06-5F3E68FB3A33}" srcOrd="0" destOrd="0" presId="urn:microsoft.com/office/officeart/2005/8/layout/lProcess1"/>
    <dgm:cxn modelId="{6A7F4E6F-7844-F446-BBE1-FE7CEF7F5B1A}" srcId="{B17E49FA-1EE6-414E-B5AA-CA78CDD34FC8}" destId="{68B393FD-9368-F94E-8B87-4D3C7E0FD61E}" srcOrd="0" destOrd="0" parTransId="{ADC89143-EA18-8F46-867D-89E2D6D27094}" sibTransId="{3E1BEEC7-49C6-1845-84EC-7AD7D7AD6EF8}"/>
    <dgm:cxn modelId="{B5EA99DB-F4BB-3C40-AC19-9F0CC4F19D66}" srcId="{62F7999E-AF49-284E-9A43-95BFF2BBDCCC}" destId="{C2CB6EE7-1F8B-CE4A-BA13-08DA3523AAB0}" srcOrd="0" destOrd="0" parTransId="{870A6C94-1D51-2541-ADD7-574F51978E89}" sibTransId="{25BED099-5904-F746-8316-C3915698C28A}"/>
    <dgm:cxn modelId="{7E445CB8-3C86-284A-B5C8-D84A16E29D89}" type="presOf" srcId="{C01FB98E-B5FC-0740-8033-E034D77742B5}" destId="{97F50422-AC43-9A44-9430-B2F782034705}" srcOrd="0" destOrd="0" presId="urn:microsoft.com/office/officeart/2005/8/layout/lProcess1"/>
    <dgm:cxn modelId="{6F4D72B3-C950-894B-ABE4-3647480C3811}" srcId="{957609E6-3129-E44A-80C0-147A2692B979}" destId="{6317F79C-53A3-4342-B33B-E9DD4BDCC254}" srcOrd="0" destOrd="0" parTransId="{F0FDF08B-F03E-064B-8585-5782DE058B73}" sibTransId="{42D459ED-9FEE-D141-A5DE-599A69F0B710}"/>
    <dgm:cxn modelId="{4B3EE990-0329-1C48-8A96-8B161B4F4A45}" srcId="{68B393FD-9368-F94E-8B87-4D3C7E0FD61E}" destId="{00143427-FEC7-4E46-95C2-E54287058625}" srcOrd="1" destOrd="0" parTransId="{16F3101D-4F63-C44A-A67F-F7CA32DF75AD}" sibTransId="{F7F9D787-A80A-514E-9A36-B77778A1DDA1}"/>
    <dgm:cxn modelId="{D1A4EF52-054D-3D49-A3A6-648D198C34B9}" type="presOf" srcId="{C2CB6EE7-1F8B-CE4A-BA13-08DA3523AAB0}" destId="{E00C129D-166F-0746-984F-B50018132C84}" srcOrd="0" destOrd="0" presId="urn:microsoft.com/office/officeart/2005/8/layout/lProcess1"/>
    <dgm:cxn modelId="{0E9BBF0F-CABB-6448-A1D5-14F3829D8205}" type="presOf" srcId="{6032A762-A525-9748-A799-1DDF5B90F481}" destId="{F2250BF1-825C-9C4E-B509-E0008087D292}" srcOrd="0" destOrd="1" presId="urn:microsoft.com/office/officeart/2005/8/layout/lProcess1"/>
    <dgm:cxn modelId="{7BBABB41-841B-AC43-B5BA-9090F389A53E}" type="presOf" srcId="{870A6C94-1D51-2541-ADD7-574F51978E89}" destId="{F73CECED-5F3D-F443-BE13-444A0217E438}" srcOrd="0" destOrd="0" presId="urn:microsoft.com/office/officeart/2005/8/layout/lProcess1"/>
    <dgm:cxn modelId="{5681E12F-A689-CF4D-981E-84300064CEF5}" type="presOf" srcId="{25BED099-5904-F746-8316-C3915698C28A}" destId="{66F4B71E-9355-064B-B3E0-951D01316F58}" srcOrd="0" destOrd="0" presId="urn:microsoft.com/office/officeart/2005/8/layout/lProcess1"/>
    <dgm:cxn modelId="{49669D05-2D76-704F-95B5-3ED14E21911B}" srcId="{B17E49FA-1EE6-414E-B5AA-CA78CDD34FC8}" destId="{62F7999E-AF49-284E-9A43-95BFF2BBDCCC}" srcOrd="1" destOrd="0" parTransId="{A7D44D82-560E-D442-9B06-2B489F7C8A7E}" sibTransId="{DE57497D-8D8B-3849-BFA8-21ECB39326E3}"/>
    <dgm:cxn modelId="{62A74C06-1D01-6D44-B0E4-78F422E3E372}" type="presParOf" srcId="{7246F453-44CE-7A4E-8D18-DD28604132B3}" destId="{D8660A58-DC8E-7A4D-A969-875F7E5AA34F}" srcOrd="0" destOrd="0" presId="urn:microsoft.com/office/officeart/2005/8/layout/lProcess1"/>
    <dgm:cxn modelId="{72C07E6A-99BC-1F4C-B9BF-CCC49F05C55A}" type="presParOf" srcId="{D8660A58-DC8E-7A4D-A969-875F7E5AA34F}" destId="{1F8195B3-1085-9748-B9AE-438BA040E10F}" srcOrd="0" destOrd="0" presId="urn:microsoft.com/office/officeart/2005/8/layout/lProcess1"/>
    <dgm:cxn modelId="{9D03BE11-3B4A-244A-93A4-FCEE890A70F6}" type="presParOf" srcId="{D8660A58-DC8E-7A4D-A969-875F7E5AA34F}" destId="{97F50422-AC43-9A44-9430-B2F782034705}" srcOrd="1" destOrd="0" presId="urn:microsoft.com/office/officeart/2005/8/layout/lProcess1"/>
    <dgm:cxn modelId="{1D591F23-0E7B-564B-89B3-0A05627117F7}" type="presParOf" srcId="{D8660A58-DC8E-7A4D-A969-875F7E5AA34F}" destId="{C7762988-242B-424F-AB1F-9534A40174A7}" srcOrd="2" destOrd="0" presId="urn:microsoft.com/office/officeart/2005/8/layout/lProcess1"/>
    <dgm:cxn modelId="{EBE4C283-1751-574F-9EE3-76A1126FE5B3}" type="presParOf" srcId="{D8660A58-DC8E-7A4D-A969-875F7E5AA34F}" destId="{E3DAFE45-201C-2848-BB87-461E6780C041}" srcOrd="3" destOrd="0" presId="urn:microsoft.com/office/officeart/2005/8/layout/lProcess1"/>
    <dgm:cxn modelId="{A2AB5EE8-AB8F-D844-B816-1444AF145058}" type="presParOf" srcId="{D8660A58-DC8E-7A4D-A969-875F7E5AA34F}" destId="{EDEA58BA-038C-CE4D-B9B5-4E6D2659400C}" srcOrd="4" destOrd="0" presId="urn:microsoft.com/office/officeart/2005/8/layout/lProcess1"/>
    <dgm:cxn modelId="{47DC937B-33EC-0B43-B9C9-F359F9B5583B}" type="presParOf" srcId="{7246F453-44CE-7A4E-8D18-DD28604132B3}" destId="{C3448F45-07D1-AB4D-A2CE-847CAC10769F}" srcOrd="1" destOrd="0" presId="urn:microsoft.com/office/officeart/2005/8/layout/lProcess1"/>
    <dgm:cxn modelId="{7C604807-AEDC-1549-84D9-5699BEFB9D00}" type="presParOf" srcId="{7246F453-44CE-7A4E-8D18-DD28604132B3}" destId="{F2ECA3CC-0A5D-2E4E-9D99-CC89397BEAD9}" srcOrd="2" destOrd="0" presId="urn:microsoft.com/office/officeart/2005/8/layout/lProcess1"/>
    <dgm:cxn modelId="{59A89BB3-9506-7A48-9CEA-63E198566527}" type="presParOf" srcId="{F2ECA3CC-0A5D-2E4E-9D99-CC89397BEAD9}" destId="{1C633C17-4FB1-7745-BF06-5F3E68FB3A33}" srcOrd="0" destOrd="0" presId="urn:microsoft.com/office/officeart/2005/8/layout/lProcess1"/>
    <dgm:cxn modelId="{E7708354-BF91-774C-B6D6-800349D9932D}" type="presParOf" srcId="{F2ECA3CC-0A5D-2E4E-9D99-CC89397BEAD9}" destId="{F73CECED-5F3D-F443-BE13-444A0217E438}" srcOrd="1" destOrd="0" presId="urn:microsoft.com/office/officeart/2005/8/layout/lProcess1"/>
    <dgm:cxn modelId="{FEACB66A-26FD-814B-8FDC-91976BA88044}" type="presParOf" srcId="{F2ECA3CC-0A5D-2E4E-9D99-CC89397BEAD9}" destId="{E00C129D-166F-0746-984F-B50018132C84}" srcOrd="2" destOrd="0" presId="urn:microsoft.com/office/officeart/2005/8/layout/lProcess1"/>
    <dgm:cxn modelId="{C91BA748-1CDC-5E4A-8414-630BFAC93849}" type="presParOf" srcId="{F2ECA3CC-0A5D-2E4E-9D99-CC89397BEAD9}" destId="{66F4B71E-9355-064B-B3E0-951D01316F58}" srcOrd="3" destOrd="0" presId="urn:microsoft.com/office/officeart/2005/8/layout/lProcess1"/>
    <dgm:cxn modelId="{0704981D-845C-5D49-8E81-6FC7C90B01DA}" type="presParOf" srcId="{F2ECA3CC-0A5D-2E4E-9D99-CC89397BEAD9}" destId="{6E438880-F3E7-5D44-88AD-1DF978AE4100}" srcOrd="4" destOrd="0" presId="urn:microsoft.com/office/officeart/2005/8/layout/lProcess1"/>
    <dgm:cxn modelId="{30510201-8072-C747-8888-81A399763C7A}" type="presParOf" srcId="{F2ECA3CC-0A5D-2E4E-9D99-CC89397BEAD9}" destId="{010D5720-4B20-6A4E-9CC2-451A38EF458B}" srcOrd="5" destOrd="0" presId="urn:microsoft.com/office/officeart/2005/8/layout/lProcess1"/>
    <dgm:cxn modelId="{346EC928-49FC-6C41-B04C-8E3C8CBA3226}" type="presParOf" srcId="{F2ECA3CC-0A5D-2E4E-9D99-CC89397BEAD9}" destId="{F2250BF1-825C-9C4E-B509-E0008087D292}" srcOrd="6"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8195B3-1085-9748-B9AE-438BA040E10F}">
      <dsp:nvSpPr>
        <dsp:cNvPr id="0" name=""/>
        <dsp:cNvSpPr/>
      </dsp:nvSpPr>
      <dsp:spPr>
        <a:xfrm>
          <a:off x="492" y="236671"/>
          <a:ext cx="3902777" cy="975694"/>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rtl="0">
            <a:lnSpc>
              <a:spcPct val="90000"/>
            </a:lnSpc>
            <a:spcBef>
              <a:spcPct val="0"/>
            </a:spcBef>
            <a:spcAft>
              <a:spcPct val="35000"/>
            </a:spcAft>
          </a:pPr>
          <a:r>
            <a:rPr lang="en-GB" sz="1700" kern="1200" dirty="0" smtClean="0"/>
            <a:t>Two concerns are involved in the design of a microinstruction sequencing technique:</a:t>
          </a:r>
          <a:endParaRPr lang="en-GB" sz="1700" kern="1200" dirty="0"/>
        </a:p>
      </dsp:txBody>
      <dsp:txXfrm>
        <a:off x="29069" y="265248"/>
        <a:ext cx="3845623" cy="918540"/>
      </dsp:txXfrm>
    </dsp:sp>
    <dsp:sp modelId="{97F50422-AC43-9A44-9430-B2F782034705}">
      <dsp:nvSpPr>
        <dsp:cNvPr id="0" name=""/>
        <dsp:cNvSpPr/>
      </dsp:nvSpPr>
      <dsp:spPr>
        <a:xfrm rot="5400000">
          <a:off x="1866507" y="1297739"/>
          <a:ext cx="170746" cy="170746"/>
        </a:xfrm>
        <a:prstGeom prst="rightArrow">
          <a:avLst>
            <a:gd name="adj1" fmla="val 66700"/>
            <a:gd name="adj2" fmla="val 50000"/>
          </a:avLst>
        </a:prstGeom>
        <a:solidFill>
          <a:schemeClr val="accent1">
            <a:tint val="60000"/>
            <a:hueOff val="0"/>
            <a:satOff val="0"/>
            <a:lumOff val="0"/>
            <a:alphaOff val="0"/>
          </a:schemeClr>
        </a:solidFill>
        <a:ln>
          <a:noFill/>
        </a:ln>
        <a:effectLst>
          <a:outerShdw blurRad="57150" dist="38100" dir="5400000" algn="ctr" rotWithShape="0">
            <a:schemeClr val="accent1">
              <a:tint val="60000"/>
              <a:hueOff val="0"/>
              <a:satOff val="0"/>
              <a:lumOff val="0"/>
              <a:alphaOff val="0"/>
              <a:shade val="9000"/>
              <a:alpha val="48000"/>
              <a:satMod val="105000"/>
            </a:scheme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C7762988-242B-424F-AB1F-9534A40174A7}">
      <dsp:nvSpPr>
        <dsp:cNvPr id="0" name=""/>
        <dsp:cNvSpPr/>
      </dsp:nvSpPr>
      <dsp:spPr>
        <a:xfrm>
          <a:off x="492" y="1553859"/>
          <a:ext cx="3902777" cy="97569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7150" dist="38100" dir="5400000" algn="ctr" rotWithShape="0">
            <a:schemeClr val="accent1">
              <a:alpha val="90000"/>
              <a:tint val="40000"/>
              <a:hueOff val="0"/>
              <a:satOff val="0"/>
              <a:lumOff val="0"/>
              <a:alphaOff val="0"/>
              <a:shade val="9000"/>
              <a:alpha val="48000"/>
              <a:satMod val="105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130" tIns="24130" rIns="24130" bIns="24130" numCol="1" spcCol="1270" anchor="t" anchorCtr="0">
          <a:noAutofit/>
        </a:bodyPr>
        <a:lstStyle/>
        <a:p>
          <a:pPr lvl="0" algn="l" defTabSz="844550" rtl="0">
            <a:lnSpc>
              <a:spcPct val="90000"/>
            </a:lnSpc>
            <a:spcBef>
              <a:spcPct val="0"/>
            </a:spcBef>
            <a:spcAft>
              <a:spcPct val="35000"/>
            </a:spcAft>
          </a:pPr>
          <a:r>
            <a:rPr lang="en-GB" sz="1900" kern="1200" smtClean="0"/>
            <a:t>The size of the microinstruction</a:t>
          </a:r>
          <a:endParaRPr lang="en-GB" sz="1900" kern="1200"/>
        </a:p>
        <a:p>
          <a:pPr marL="114300" lvl="1" indent="-114300" algn="l" defTabSz="666750" rtl="0">
            <a:lnSpc>
              <a:spcPct val="90000"/>
            </a:lnSpc>
            <a:spcBef>
              <a:spcPct val="0"/>
            </a:spcBef>
            <a:spcAft>
              <a:spcPct val="15000"/>
            </a:spcAft>
            <a:buChar char="••"/>
          </a:pPr>
          <a:r>
            <a:rPr lang="en-GB" sz="1500" kern="1200" smtClean="0"/>
            <a:t>Minimizing the size of the control memory reduces the cost of that component</a:t>
          </a:r>
          <a:endParaRPr lang="en-GB" sz="1500" kern="1200"/>
        </a:p>
      </dsp:txBody>
      <dsp:txXfrm>
        <a:off x="29069" y="1582436"/>
        <a:ext cx="3845623" cy="918540"/>
      </dsp:txXfrm>
    </dsp:sp>
    <dsp:sp modelId="{E3DAFE45-201C-2848-BB87-461E6780C041}">
      <dsp:nvSpPr>
        <dsp:cNvPr id="0" name=""/>
        <dsp:cNvSpPr/>
      </dsp:nvSpPr>
      <dsp:spPr>
        <a:xfrm rot="5400000">
          <a:off x="1866507" y="2614926"/>
          <a:ext cx="170746" cy="170746"/>
        </a:xfrm>
        <a:prstGeom prst="rightArrow">
          <a:avLst>
            <a:gd name="adj1" fmla="val 66700"/>
            <a:gd name="adj2" fmla="val 50000"/>
          </a:avLst>
        </a:prstGeom>
        <a:solidFill>
          <a:schemeClr val="accent1">
            <a:tint val="60000"/>
            <a:hueOff val="0"/>
            <a:satOff val="0"/>
            <a:lumOff val="0"/>
            <a:alphaOff val="0"/>
          </a:schemeClr>
        </a:solidFill>
        <a:ln>
          <a:noFill/>
        </a:ln>
        <a:effectLst>
          <a:outerShdw blurRad="57150" dist="38100" dir="5400000" algn="ctr" rotWithShape="0">
            <a:schemeClr val="accent1">
              <a:tint val="60000"/>
              <a:hueOff val="0"/>
              <a:satOff val="0"/>
              <a:lumOff val="0"/>
              <a:alphaOff val="0"/>
              <a:shade val="9000"/>
              <a:alpha val="48000"/>
              <a:satMod val="105000"/>
            </a:scheme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DEA58BA-038C-CE4D-B9B5-4E6D2659400C}">
      <dsp:nvSpPr>
        <dsp:cNvPr id="0" name=""/>
        <dsp:cNvSpPr/>
      </dsp:nvSpPr>
      <dsp:spPr>
        <a:xfrm>
          <a:off x="492" y="2871046"/>
          <a:ext cx="3902777" cy="97569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7150" dist="38100" dir="5400000" algn="ctr" rotWithShape="0">
            <a:schemeClr val="accent1">
              <a:alpha val="90000"/>
              <a:tint val="40000"/>
              <a:hueOff val="0"/>
              <a:satOff val="0"/>
              <a:lumOff val="0"/>
              <a:alphaOff val="0"/>
              <a:shade val="9000"/>
              <a:alpha val="48000"/>
              <a:satMod val="105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130" tIns="24130" rIns="24130" bIns="24130" numCol="1" spcCol="1270" anchor="t" anchorCtr="0">
          <a:noAutofit/>
        </a:bodyPr>
        <a:lstStyle/>
        <a:p>
          <a:pPr lvl="0" algn="l" defTabSz="844550" rtl="0">
            <a:lnSpc>
              <a:spcPct val="90000"/>
            </a:lnSpc>
            <a:spcBef>
              <a:spcPct val="0"/>
            </a:spcBef>
            <a:spcAft>
              <a:spcPct val="35000"/>
            </a:spcAft>
          </a:pPr>
          <a:r>
            <a:rPr lang="en-GB" sz="1900" kern="1200" smtClean="0"/>
            <a:t>The address-generation time</a:t>
          </a:r>
          <a:endParaRPr lang="en-GB" sz="1900" kern="1200"/>
        </a:p>
        <a:p>
          <a:pPr marL="114300" lvl="1" indent="-114300" algn="l" defTabSz="666750" rtl="0">
            <a:lnSpc>
              <a:spcPct val="90000"/>
            </a:lnSpc>
            <a:spcBef>
              <a:spcPct val="0"/>
            </a:spcBef>
            <a:spcAft>
              <a:spcPct val="15000"/>
            </a:spcAft>
            <a:buChar char="••"/>
          </a:pPr>
          <a:r>
            <a:rPr lang="en-GB" sz="1500" kern="1200" smtClean="0"/>
            <a:t>Execute microinstruction as fast as possible</a:t>
          </a:r>
          <a:endParaRPr lang="en-GB" sz="1500" kern="1200"/>
        </a:p>
      </dsp:txBody>
      <dsp:txXfrm>
        <a:off x="29069" y="2899623"/>
        <a:ext cx="3845623" cy="918540"/>
      </dsp:txXfrm>
    </dsp:sp>
    <dsp:sp modelId="{1C633C17-4FB1-7745-BF06-5F3E68FB3A33}">
      <dsp:nvSpPr>
        <dsp:cNvPr id="0" name=""/>
        <dsp:cNvSpPr/>
      </dsp:nvSpPr>
      <dsp:spPr>
        <a:xfrm>
          <a:off x="4449658" y="236671"/>
          <a:ext cx="3902777" cy="975694"/>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rtl="0">
            <a:lnSpc>
              <a:spcPct val="90000"/>
            </a:lnSpc>
            <a:spcBef>
              <a:spcPct val="0"/>
            </a:spcBef>
            <a:spcAft>
              <a:spcPct val="35000"/>
            </a:spcAft>
          </a:pPr>
          <a:r>
            <a:rPr lang="en-GB" sz="1700" kern="1200" smtClean="0"/>
            <a:t>In executing a microprogram the address of the next microinstruction to be executed is in one of these categories:</a:t>
          </a:r>
          <a:endParaRPr lang="en-GB" sz="1700" kern="1200"/>
        </a:p>
      </dsp:txBody>
      <dsp:txXfrm>
        <a:off x="4478235" y="265248"/>
        <a:ext cx="3845623" cy="918540"/>
      </dsp:txXfrm>
    </dsp:sp>
    <dsp:sp modelId="{F73CECED-5F3D-F443-BE13-444A0217E438}">
      <dsp:nvSpPr>
        <dsp:cNvPr id="0" name=""/>
        <dsp:cNvSpPr/>
      </dsp:nvSpPr>
      <dsp:spPr>
        <a:xfrm rot="5400000">
          <a:off x="6315673" y="1297739"/>
          <a:ext cx="170746" cy="170746"/>
        </a:xfrm>
        <a:prstGeom prst="rightArrow">
          <a:avLst>
            <a:gd name="adj1" fmla="val 66700"/>
            <a:gd name="adj2" fmla="val 50000"/>
          </a:avLst>
        </a:prstGeom>
        <a:solidFill>
          <a:schemeClr val="accent1">
            <a:tint val="60000"/>
            <a:hueOff val="0"/>
            <a:satOff val="0"/>
            <a:lumOff val="0"/>
            <a:alphaOff val="0"/>
          </a:schemeClr>
        </a:solidFill>
        <a:ln>
          <a:noFill/>
        </a:ln>
        <a:effectLst>
          <a:outerShdw blurRad="57150" dist="38100" dir="5400000" algn="ctr" rotWithShape="0">
            <a:schemeClr val="accent1">
              <a:tint val="60000"/>
              <a:hueOff val="0"/>
              <a:satOff val="0"/>
              <a:lumOff val="0"/>
              <a:alphaOff val="0"/>
              <a:shade val="9000"/>
              <a:alpha val="48000"/>
              <a:satMod val="105000"/>
            </a:scheme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E00C129D-166F-0746-984F-B50018132C84}">
      <dsp:nvSpPr>
        <dsp:cNvPr id="0" name=""/>
        <dsp:cNvSpPr/>
      </dsp:nvSpPr>
      <dsp:spPr>
        <a:xfrm>
          <a:off x="4449658" y="1553859"/>
          <a:ext cx="3902777" cy="97569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7150" dist="38100" dir="5400000" algn="ctr" rotWithShape="0">
            <a:schemeClr val="accent1">
              <a:alpha val="90000"/>
              <a:tint val="40000"/>
              <a:hueOff val="0"/>
              <a:satOff val="0"/>
              <a:lumOff val="0"/>
              <a:alphaOff val="0"/>
              <a:shade val="9000"/>
              <a:alpha val="48000"/>
              <a:satMod val="105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130" tIns="24130" rIns="24130" bIns="24130" numCol="1" spcCol="1270" anchor="t" anchorCtr="0">
          <a:noAutofit/>
        </a:bodyPr>
        <a:lstStyle/>
        <a:p>
          <a:pPr lvl="0" algn="l" defTabSz="844550" rtl="0">
            <a:lnSpc>
              <a:spcPct val="90000"/>
            </a:lnSpc>
            <a:spcBef>
              <a:spcPct val="0"/>
            </a:spcBef>
            <a:spcAft>
              <a:spcPct val="35000"/>
            </a:spcAft>
          </a:pPr>
          <a:r>
            <a:rPr lang="en-GB" sz="1900" kern="1200" smtClean="0"/>
            <a:t>Determined by instruction register</a:t>
          </a:r>
          <a:endParaRPr lang="en-GB" sz="1900" kern="1200"/>
        </a:p>
        <a:p>
          <a:pPr marL="114300" lvl="1" indent="-114300" algn="l" defTabSz="666750" rtl="0">
            <a:lnSpc>
              <a:spcPct val="90000"/>
            </a:lnSpc>
            <a:spcBef>
              <a:spcPct val="0"/>
            </a:spcBef>
            <a:spcAft>
              <a:spcPct val="15000"/>
            </a:spcAft>
            <a:buChar char="••"/>
          </a:pPr>
          <a:r>
            <a:rPr lang="en-GB" sz="1500" kern="1200" smtClean="0"/>
            <a:t>Occurs only once per instruction cycle, just after an instruction is fetched</a:t>
          </a:r>
          <a:endParaRPr lang="en-GB" sz="1500" kern="1200"/>
        </a:p>
      </dsp:txBody>
      <dsp:txXfrm>
        <a:off x="4478235" y="1582436"/>
        <a:ext cx="3845623" cy="918540"/>
      </dsp:txXfrm>
    </dsp:sp>
    <dsp:sp modelId="{66F4B71E-9355-064B-B3E0-951D01316F58}">
      <dsp:nvSpPr>
        <dsp:cNvPr id="0" name=""/>
        <dsp:cNvSpPr/>
      </dsp:nvSpPr>
      <dsp:spPr>
        <a:xfrm rot="5400000">
          <a:off x="6315673" y="2614926"/>
          <a:ext cx="170746" cy="170746"/>
        </a:xfrm>
        <a:prstGeom prst="rightArrow">
          <a:avLst>
            <a:gd name="adj1" fmla="val 66700"/>
            <a:gd name="adj2" fmla="val 50000"/>
          </a:avLst>
        </a:prstGeom>
        <a:solidFill>
          <a:schemeClr val="accent1">
            <a:tint val="60000"/>
            <a:hueOff val="0"/>
            <a:satOff val="0"/>
            <a:lumOff val="0"/>
            <a:alphaOff val="0"/>
          </a:schemeClr>
        </a:solidFill>
        <a:ln>
          <a:noFill/>
        </a:ln>
        <a:effectLst>
          <a:outerShdw blurRad="57150" dist="38100" dir="5400000" algn="ctr" rotWithShape="0">
            <a:schemeClr val="accent1">
              <a:tint val="60000"/>
              <a:hueOff val="0"/>
              <a:satOff val="0"/>
              <a:lumOff val="0"/>
              <a:alphaOff val="0"/>
              <a:shade val="9000"/>
              <a:alpha val="48000"/>
              <a:satMod val="105000"/>
            </a:scheme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6E438880-F3E7-5D44-88AD-1DF978AE4100}">
      <dsp:nvSpPr>
        <dsp:cNvPr id="0" name=""/>
        <dsp:cNvSpPr/>
      </dsp:nvSpPr>
      <dsp:spPr>
        <a:xfrm>
          <a:off x="4449658" y="2871046"/>
          <a:ext cx="3902777" cy="97569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7150" dist="38100" dir="5400000" algn="ctr" rotWithShape="0">
            <a:schemeClr val="accent1">
              <a:alpha val="90000"/>
              <a:tint val="40000"/>
              <a:hueOff val="0"/>
              <a:satOff val="0"/>
              <a:lumOff val="0"/>
              <a:alphaOff val="0"/>
              <a:shade val="9000"/>
              <a:alpha val="48000"/>
              <a:satMod val="105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130" tIns="24130" rIns="24130" bIns="24130" numCol="1" spcCol="1270" anchor="t" anchorCtr="0">
          <a:noAutofit/>
        </a:bodyPr>
        <a:lstStyle/>
        <a:p>
          <a:pPr lvl="0" algn="l" defTabSz="844550" rtl="0">
            <a:lnSpc>
              <a:spcPct val="90000"/>
            </a:lnSpc>
            <a:spcBef>
              <a:spcPct val="0"/>
            </a:spcBef>
            <a:spcAft>
              <a:spcPct val="35000"/>
            </a:spcAft>
          </a:pPr>
          <a:r>
            <a:rPr lang="en-GB" sz="1900" kern="1200" smtClean="0"/>
            <a:t>Next sequential address</a:t>
          </a:r>
          <a:endParaRPr lang="en-GB" sz="1900" kern="1200"/>
        </a:p>
        <a:p>
          <a:pPr marL="114300" lvl="1" indent="-114300" algn="l" defTabSz="666750" rtl="0">
            <a:lnSpc>
              <a:spcPct val="90000"/>
            </a:lnSpc>
            <a:spcBef>
              <a:spcPct val="0"/>
            </a:spcBef>
            <a:spcAft>
              <a:spcPct val="15000"/>
            </a:spcAft>
            <a:buChar char="••"/>
          </a:pPr>
          <a:r>
            <a:rPr lang="en-GB" sz="1500" kern="1200" smtClean="0"/>
            <a:t>Most common in most designs</a:t>
          </a:r>
          <a:endParaRPr lang="en-GB" sz="1500" kern="1200"/>
        </a:p>
      </dsp:txBody>
      <dsp:txXfrm>
        <a:off x="4478235" y="2899623"/>
        <a:ext cx="3845623" cy="918540"/>
      </dsp:txXfrm>
    </dsp:sp>
    <dsp:sp modelId="{010D5720-4B20-6A4E-9CC2-451A38EF458B}">
      <dsp:nvSpPr>
        <dsp:cNvPr id="0" name=""/>
        <dsp:cNvSpPr/>
      </dsp:nvSpPr>
      <dsp:spPr>
        <a:xfrm rot="5400000">
          <a:off x="6315673" y="3932114"/>
          <a:ext cx="170746" cy="170746"/>
        </a:xfrm>
        <a:prstGeom prst="rightArrow">
          <a:avLst>
            <a:gd name="adj1" fmla="val 66700"/>
            <a:gd name="adj2" fmla="val 50000"/>
          </a:avLst>
        </a:prstGeom>
        <a:solidFill>
          <a:schemeClr val="accent1">
            <a:tint val="60000"/>
            <a:hueOff val="0"/>
            <a:satOff val="0"/>
            <a:lumOff val="0"/>
            <a:alphaOff val="0"/>
          </a:schemeClr>
        </a:solidFill>
        <a:ln>
          <a:noFill/>
        </a:ln>
        <a:effectLst>
          <a:outerShdw blurRad="57150" dist="38100" dir="5400000" algn="ctr" rotWithShape="0">
            <a:schemeClr val="accent1">
              <a:tint val="60000"/>
              <a:hueOff val="0"/>
              <a:satOff val="0"/>
              <a:lumOff val="0"/>
              <a:alphaOff val="0"/>
              <a:shade val="9000"/>
              <a:alpha val="48000"/>
              <a:satMod val="105000"/>
            </a:scheme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F2250BF1-825C-9C4E-B509-E0008087D292}">
      <dsp:nvSpPr>
        <dsp:cNvPr id="0" name=""/>
        <dsp:cNvSpPr/>
      </dsp:nvSpPr>
      <dsp:spPr>
        <a:xfrm>
          <a:off x="4449658" y="4188233"/>
          <a:ext cx="3902777" cy="975694"/>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7150" dist="38100" dir="5400000" algn="ctr" rotWithShape="0">
            <a:schemeClr val="accent1">
              <a:alpha val="90000"/>
              <a:tint val="40000"/>
              <a:hueOff val="0"/>
              <a:satOff val="0"/>
              <a:lumOff val="0"/>
              <a:alphaOff val="0"/>
              <a:shade val="9000"/>
              <a:alpha val="48000"/>
              <a:satMod val="105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130" tIns="24130" rIns="24130" bIns="24130" numCol="1" spcCol="1270" anchor="t" anchorCtr="0">
          <a:noAutofit/>
        </a:bodyPr>
        <a:lstStyle/>
        <a:p>
          <a:pPr lvl="0" algn="l" defTabSz="844550" rtl="0">
            <a:lnSpc>
              <a:spcPct val="90000"/>
            </a:lnSpc>
            <a:spcBef>
              <a:spcPct val="0"/>
            </a:spcBef>
            <a:spcAft>
              <a:spcPct val="35000"/>
            </a:spcAft>
          </a:pPr>
          <a:r>
            <a:rPr lang="en-GB" sz="1900" kern="1200" smtClean="0"/>
            <a:t>Branch </a:t>
          </a:r>
          <a:endParaRPr lang="en-GB" sz="1900" kern="1200"/>
        </a:p>
        <a:p>
          <a:pPr marL="114300" lvl="1" indent="-114300" algn="l" defTabSz="666750" rtl="0">
            <a:lnSpc>
              <a:spcPct val="90000"/>
            </a:lnSpc>
            <a:spcBef>
              <a:spcPct val="0"/>
            </a:spcBef>
            <a:spcAft>
              <a:spcPct val="15000"/>
            </a:spcAft>
            <a:buChar char="••"/>
          </a:pPr>
          <a:r>
            <a:rPr lang="en-GB" sz="1500" kern="1200" smtClean="0"/>
            <a:t>Are a necessary part of a microprogram</a:t>
          </a:r>
          <a:endParaRPr lang="en-GB" sz="1500" kern="1200"/>
        </a:p>
      </dsp:txBody>
      <dsp:txXfrm>
        <a:off x="4478235" y="4216810"/>
        <a:ext cx="3845623" cy="91854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12/12/2017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31677C74-AB85-FD46-8E33-B00FAD7569D9}" type="slidenum">
              <a:rPr lang="en-US"/>
              <a:pPr/>
              <a:t>3</a:t>
            </a:fld>
            <a:endParaRPr lang="en-US"/>
          </a:p>
        </p:txBody>
      </p:sp>
      <p:sp>
        <p:nvSpPr>
          <p:cNvPr id="62466"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62467"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We have seen that the operation of a computer, in executing a program, consists of a</a:t>
            </a:r>
          </a:p>
          <a:p>
            <a:r>
              <a:rPr lang="en-US" sz="1200" b="0" i="0" u="none" strike="noStrike" kern="1200" baseline="0" dirty="0" smtClean="0">
                <a:solidFill>
                  <a:schemeClr val="tx1"/>
                </a:solidFill>
                <a:latin typeface="Times New Roman" pitchFamily="-1" charset="0"/>
                <a:ea typeface="+mn-ea"/>
                <a:cs typeface="+mn-cs"/>
              </a:rPr>
              <a:t>sequence of instruction cycles, with one machine instruction per cycle. Of course, we</a:t>
            </a:r>
          </a:p>
          <a:p>
            <a:r>
              <a:rPr lang="en-US" sz="1200" b="0" i="0" u="none" strike="noStrike" kern="1200" baseline="0" dirty="0" smtClean="0">
                <a:solidFill>
                  <a:schemeClr val="tx1"/>
                </a:solidFill>
                <a:latin typeface="Times New Roman" pitchFamily="-1" charset="0"/>
                <a:ea typeface="+mn-ea"/>
                <a:cs typeface="+mn-cs"/>
              </a:rPr>
              <a:t>must remember that this sequence of instruction cycles is not necessarily the same</a:t>
            </a:r>
          </a:p>
          <a:p>
            <a:r>
              <a:rPr lang="en-US" sz="1200" b="0" i="0" u="none" strike="noStrike" kern="1200" baseline="0" dirty="0" smtClean="0">
                <a:solidFill>
                  <a:schemeClr val="tx1"/>
                </a:solidFill>
                <a:latin typeface="Times New Roman" pitchFamily="-1" charset="0"/>
                <a:ea typeface="+mn-ea"/>
                <a:cs typeface="+mn-cs"/>
              </a:rPr>
              <a:t>as the written sequence  of instructions that make up the program, because of the</a:t>
            </a:r>
          </a:p>
          <a:p>
            <a:r>
              <a:rPr lang="en-US" sz="1200" b="0" i="0" u="none" strike="noStrike" kern="1200" baseline="0" dirty="0" smtClean="0">
                <a:solidFill>
                  <a:schemeClr val="tx1"/>
                </a:solidFill>
                <a:latin typeface="Times New Roman" pitchFamily="-1" charset="0"/>
                <a:ea typeface="+mn-ea"/>
                <a:cs typeface="+mn-cs"/>
              </a:rPr>
              <a:t>existence of branching instructions. What we are referring to here is the execution</a:t>
            </a:r>
          </a:p>
          <a:p>
            <a:r>
              <a:rPr lang="en-US" sz="1200" b="0" i="0" u="none" strike="noStrike" kern="1200" baseline="0" dirty="0" smtClean="0">
                <a:solidFill>
                  <a:schemeClr val="tx1"/>
                </a:solidFill>
                <a:latin typeface="Times New Roman" pitchFamily="-1" charset="0"/>
                <a:ea typeface="+mn-ea"/>
                <a:cs typeface="+mn-cs"/>
              </a:rPr>
              <a:t>time sequence  of instructions.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We have further seen that each instruction cycle is made up of a number of</a:t>
            </a:r>
          </a:p>
          <a:p>
            <a:r>
              <a:rPr lang="en-US" sz="1200" b="0" i="0" u="none" strike="noStrike" kern="1200" baseline="0" dirty="0" smtClean="0">
                <a:solidFill>
                  <a:schemeClr val="tx1"/>
                </a:solidFill>
                <a:latin typeface="Times New Roman" pitchFamily="-1" charset="0"/>
                <a:ea typeface="+mn-ea"/>
                <a:cs typeface="+mn-cs"/>
              </a:rPr>
              <a:t>smaller units. One subdivision that we found convenient is fetch, indirect, execute,</a:t>
            </a:r>
          </a:p>
          <a:p>
            <a:r>
              <a:rPr lang="en-US" sz="1200" b="0" i="0" u="none" strike="noStrike" kern="1200" baseline="0" dirty="0" smtClean="0">
                <a:solidFill>
                  <a:schemeClr val="tx1"/>
                </a:solidFill>
                <a:latin typeface="Times New Roman" pitchFamily="-1" charset="0"/>
                <a:ea typeface="+mn-ea"/>
                <a:cs typeface="+mn-cs"/>
              </a:rPr>
              <a:t>and interrupt, with only fetch and execute cycles always occurring.</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To design a control unit, however, we need to break down the description</a:t>
            </a:r>
          </a:p>
          <a:p>
            <a:r>
              <a:rPr lang="en-US" sz="1200" b="0" i="0" u="none" strike="noStrike" kern="1200" baseline="0" dirty="0" smtClean="0">
                <a:solidFill>
                  <a:schemeClr val="tx1"/>
                </a:solidFill>
                <a:latin typeface="Times New Roman" pitchFamily="-1" charset="0"/>
                <a:ea typeface="+mn-ea"/>
                <a:cs typeface="+mn-cs"/>
              </a:rPr>
              <a:t>further. In our discussion of pipelining in Chapter 14, we began to see that a further</a:t>
            </a:r>
          </a:p>
          <a:p>
            <a:r>
              <a:rPr lang="en-US" sz="1200" b="0" i="0" u="none" strike="noStrike" kern="1200" baseline="0" dirty="0" smtClean="0">
                <a:solidFill>
                  <a:schemeClr val="tx1"/>
                </a:solidFill>
                <a:latin typeface="Times New Roman" pitchFamily="-1" charset="0"/>
                <a:ea typeface="+mn-ea"/>
                <a:cs typeface="+mn-cs"/>
              </a:rPr>
              <a:t>decomposition is possible. In fact, we will see that each of the smaller cycles</a:t>
            </a:r>
          </a:p>
          <a:p>
            <a:r>
              <a:rPr lang="en-US" sz="1200" b="0" i="0" u="none" strike="noStrike" kern="1200" baseline="0" dirty="0" smtClean="0">
                <a:solidFill>
                  <a:schemeClr val="tx1"/>
                </a:solidFill>
                <a:latin typeface="Times New Roman" pitchFamily="-1" charset="0"/>
                <a:ea typeface="+mn-ea"/>
                <a:cs typeface="+mn-cs"/>
              </a:rPr>
              <a:t>involves a series of steps, each of which involves the processor registers. We will</a:t>
            </a:r>
          </a:p>
          <a:p>
            <a:r>
              <a:rPr lang="en-US" sz="1200" b="0" i="0" u="none" strike="noStrike" kern="1200" baseline="0" dirty="0" smtClean="0">
                <a:solidFill>
                  <a:schemeClr val="tx1"/>
                </a:solidFill>
                <a:latin typeface="Times New Roman" pitchFamily="-1" charset="0"/>
                <a:ea typeface="+mn-ea"/>
                <a:cs typeface="+mn-cs"/>
              </a:rPr>
              <a:t>refer to these steps as micro-operations . The prefix micro  refers to the fact that each</a:t>
            </a:r>
          </a:p>
          <a:p>
            <a:r>
              <a:rPr lang="en-US" sz="1200" b="0" i="0" u="none" strike="noStrike" kern="1200" baseline="0" dirty="0" smtClean="0">
                <a:solidFill>
                  <a:schemeClr val="tx1"/>
                </a:solidFill>
                <a:latin typeface="Times New Roman" pitchFamily="-1" charset="0"/>
                <a:ea typeface="+mn-ea"/>
                <a:cs typeface="+mn-cs"/>
              </a:rPr>
              <a:t>step is very simple and accomplishes very little,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Micro-operations are the functional, or atomic, operations of a processor. In this</a:t>
            </a:r>
          </a:p>
          <a:p>
            <a:r>
              <a:rPr lang="en-US" sz="1200" b="0" i="0" u="none" strike="noStrike" kern="1200" baseline="0" dirty="0" smtClean="0">
                <a:solidFill>
                  <a:schemeClr val="tx1"/>
                </a:solidFill>
                <a:latin typeface="Times New Roman" pitchFamily="-1" charset="0"/>
                <a:ea typeface="+mn-ea"/>
                <a:cs typeface="+mn-cs"/>
              </a:rPr>
              <a:t>section, we will examine micro-operations to gain an understanding of how the events</a:t>
            </a:r>
          </a:p>
          <a:p>
            <a:r>
              <a:rPr lang="en-US" sz="1200" b="0" i="0" u="none" strike="noStrike" kern="1200" baseline="0" dirty="0" smtClean="0">
                <a:solidFill>
                  <a:schemeClr val="tx1"/>
                </a:solidFill>
                <a:latin typeface="Times New Roman" pitchFamily="-1" charset="0"/>
                <a:ea typeface="+mn-ea"/>
                <a:cs typeface="+mn-cs"/>
              </a:rPr>
              <a:t>of any instruction cycle can be described as a sequence of such micro-operations.</a:t>
            </a:r>
          </a:p>
          <a:p>
            <a:r>
              <a:rPr lang="en-US" sz="1200" b="0" i="0" u="none" strike="noStrike" kern="1200" baseline="0" dirty="0" smtClean="0">
                <a:solidFill>
                  <a:schemeClr val="tx1"/>
                </a:solidFill>
                <a:latin typeface="Times New Roman" pitchFamily="-1" charset="0"/>
                <a:ea typeface="+mn-ea"/>
                <a:cs typeface="+mn-cs"/>
              </a:rPr>
              <a:t>A simple example will be used. In the remainder of this chapter, we then show how the</a:t>
            </a:r>
          </a:p>
          <a:p>
            <a:r>
              <a:rPr lang="en-US" sz="1200" b="0" i="0" u="none" strike="noStrike" kern="1200" baseline="0" dirty="0" smtClean="0">
                <a:solidFill>
                  <a:schemeClr val="tx1"/>
                </a:solidFill>
                <a:latin typeface="Times New Roman" pitchFamily="-1" charset="0"/>
                <a:ea typeface="+mn-ea"/>
                <a:cs typeface="+mn-cs"/>
              </a:rPr>
              <a:t>concept of micro-operations serves as a guide to the design of the control unit.</a:t>
            </a:r>
            <a:endParaRPr lang="en-GB" dirty="0"/>
          </a:p>
        </p:txBody>
      </p:sp>
    </p:spTree>
    <p:extLst>
      <p:ext uri="{BB962C8B-B14F-4D97-AF65-F5344CB8AC3E}">
        <p14:creationId xmlns:p14="http://schemas.microsoft.com/office/powerpoint/2010/main" val="998927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99D0AB11-12FD-C746-A606-249DEA20AC78}" type="slidenum">
              <a:rPr lang="en-US"/>
              <a:pPr/>
              <a:t>4</a:t>
            </a:fld>
            <a:endParaRPr lang="en-US"/>
          </a:p>
        </p:txBody>
      </p:sp>
      <p:sp>
        <p:nvSpPr>
          <p:cNvPr id="63490"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6349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Figure 20.1 depicts the relationship</a:t>
            </a:r>
          </a:p>
          <a:p>
            <a:r>
              <a:rPr lang="en-US" sz="1200" b="0" i="0" u="none" strike="noStrike" kern="1200" baseline="0" dirty="0" smtClean="0">
                <a:solidFill>
                  <a:schemeClr val="tx1"/>
                </a:solidFill>
                <a:latin typeface="Times New Roman" pitchFamily="-1" charset="0"/>
                <a:ea typeface="+mn-ea"/>
                <a:cs typeface="+mn-cs"/>
              </a:rPr>
              <a:t>among the various concepts we have been discussing. To summarize, the execution</a:t>
            </a:r>
          </a:p>
          <a:p>
            <a:r>
              <a:rPr lang="en-US" sz="1200" b="0" i="0" u="none" strike="noStrike" kern="1200" baseline="0" dirty="0" smtClean="0">
                <a:solidFill>
                  <a:schemeClr val="tx1"/>
                </a:solidFill>
                <a:latin typeface="Times New Roman" pitchFamily="-1" charset="0"/>
                <a:ea typeface="+mn-ea"/>
                <a:cs typeface="+mn-cs"/>
              </a:rPr>
              <a:t>of a program consists of the sequential execution of instructions. Each instruction</a:t>
            </a:r>
          </a:p>
          <a:p>
            <a:r>
              <a:rPr lang="en-US" sz="1200" b="0" i="0" u="none" strike="noStrike" kern="1200" baseline="0" dirty="0" smtClean="0">
                <a:solidFill>
                  <a:schemeClr val="tx1"/>
                </a:solidFill>
                <a:latin typeface="Times New Roman" pitchFamily="-1" charset="0"/>
                <a:ea typeface="+mn-ea"/>
                <a:cs typeface="+mn-cs"/>
              </a:rPr>
              <a:t>is executed during an instruction cycle made up of shorter </a:t>
            </a:r>
            <a:r>
              <a:rPr lang="en-US" sz="1200" b="0" i="0" u="none" strike="noStrike" kern="1200" baseline="0" dirty="0" err="1" smtClean="0">
                <a:solidFill>
                  <a:schemeClr val="tx1"/>
                </a:solidFill>
                <a:latin typeface="Times New Roman" pitchFamily="-1" charset="0"/>
                <a:ea typeface="+mn-ea"/>
                <a:cs typeface="+mn-cs"/>
              </a:rPr>
              <a:t>subcycles</a:t>
            </a:r>
            <a:r>
              <a:rPr lang="en-US" sz="1200" b="0" i="0" u="none" strike="noStrike" kern="1200" baseline="0" dirty="0" smtClean="0">
                <a:solidFill>
                  <a:schemeClr val="tx1"/>
                </a:solidFill>
                <a:latin typeface="Times New Roman" pitchFamily="-1" charset="0"/>
                <a:ea typeface="+mn-ea"/>
                <a:cs typeface="+mn-cs"/>
              </a:rPr>
              <a:t> (e.g., fetch,</a:t>
            </a:r>
          </a:p>
          <a:p>
            <a:r>
              <a:rPr lang="en-US" sz="1200" b="0" i="0" u="none" strike="noStrike" kern="1200" baseline="0" dirty="0" smtClean="0">
                <a:solidFill>
                  <a:schemeClr val="tx1"/>
                </a:solidFill>
                <a:latin typeface="Times New Roman" pitchFamily="-1" charset="0"/>
                <a:ea typeface="+mn-ea"/>
                <a:cs typeface="+mn-cs"/>
              </a:rPr>
              <a:t>indirect, execute, interrupt). The execution of each </a:t>
            </a:r>
            <a:r>
              <a:rPr lang="en-US" sz="1200" b="0" i="0" u="none" strike="noStrike" kern="1200" baseline="0" dirty="0" err="1" smtClean="0">
                <a:solidFill>
                  <a:schemeClr val="tx1"/>
                </a:solidFill>
                <a:latin typeface="Times New Roman" pitchFamily="-1" charset="0"/>
                <a:ea typeface="+mn-ea"/>
                <a:cs typeface="+mn-cs"/>
              </a:rPr>
              <a:t>subcycle</a:t>
            </a:r>
            <a:r>
              <a:rPr lang="en-US" sz="1200" b="0" i="0" u="none" strike="noStrike" kern="1200" baseline="0" dirty="0" smtClean="0">
                <a:solidFill>
                  <a:schemeClr val="tx1"/>
                </a:solidFill>
                <a:latin typeface="Times New Roman" pitchFamily="-1" charset="0"/>
                <a:ea typeface="+mn-ea"/>
                <a:cs typeface="+mn-cs"/>
              </a:rPr>
              <a:t> involves one or more</a:t>
            </a:r>
          </a:p>
          <a:p>
            <a:r>
              <a:rPr lang="en-US" sz="1200" b="0" i="0" u="none" strike="noStrike" kern="1200" baseline="0" dirty="0" smtClean="0">
                <a:solidFill>
                  <a:schemeClr val="tx1"/>
                </a:solidFill>
                <a:latin typeface="Times New Roman" pitchFamily="-1" charset="0"/>
                <a:ea typeface="+mn-ea"/>
                <a:cs typeface="+mn-cs"/>
              </a:rPr>
              <a:t>shorter operations, that is, micro-</a:t>
            </a:r>
          </a:p>
          <a:p>
            <a:r>
              <a:rPr lang="en-US" sz="1200" b="0" i="0" u="none" strike="noStrike" kern="1200" baseline="0" dirty="0" smtClean="0">
                <a:solidFill>
                  <a:schemeClr val="tx1"/>
                </a:solidFill>
                <a:latin typeface="Times New Roman" pitchFamily="-1" charset="0"/>
                <a:ea typeface="+mn-ea"/>
                <a:cs typeface="+mn-cs"/>
              </a:rPr>
              <a:t>operations.</a:t>
            </a:r>
            <a:endParaRPr lang="en-GB" dirty="0"/>
          </a:p>
        </p:txBody>
      </p:sp>
    </p:spTree>
    <p:extLst>
      <p:ext uri="{BB962C8B-B14F-4D97-AF65-F5344CB8AC3E}">
        <p14:creationId xmlns:p14="http://schemas.microsoft.com/office/powerpoint/2010/main" val="1070790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72A7178D-8065-924A-9113-9189A1B99A96}" type="slidenum">
              <a:rPr lang="en-US"/>
              <a:pPr/>
              <a:t>5</a:t>
            </a:fld>
            <a:endParaRPr lang="en-US"/>
          </a:p>
        </p:txBody>
      </p:sp>
      <p:sp>
        <p:nvSpPr>
          <p:cNvPr id="64514"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64515"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We begin by looking at the fetch cycle, which occurs at the beginning of each instruction</a:t>
            </a:r>
          </a:p>
          <a:p>
            <a:r>
              <a:rPr lang="en-US" sz="1200" b="0" i="0" u="none" strike="noStrike" kern="1200" baseline="0" dirty="0" smtClean="0">
                <a:solidFill>
                  <a:schemeClr val="tx1"/>
                </a:solidFill>
                <a:latin typeface="Times New Roman" pitchFamily="-1" charset="0"/>
                <a:ea typeface="+mn-ea"/>
                <a:cs typeface="+mn-cs"/>
              </a:rPr>
              <a:t>cycle and causes an instruction to be fetched from memory. For purposes of</a:t>
            </a:r>
          </a:p>
          <a:p>
            <a:r>
              <a:rPr lang="en-US" sz="1200" b="0" i="0" u="none" strike="noStrike" kern="1200" baseline="0" dirty="0" smtClean="0">
                <a:solidFill>
                  <a:schemeClr val="tx1"/>
                </a:solidFill>
                <a:latin typeface="Times New Roman" pitchFamily="-1" charset="0"/>
                <a:ea typeface="+mn-ea"/>
                <a:cs typeface="+mn-cs"/>
              </a:rPr>
              <a:t>discussion, we assume the organization depicted in Figure 14.6 (Data Flow , Fetch</a:t>
            </a:r>
          </a:p>
          <a:p>
            <a:r>
              <a:rPr lang="en-US" sz="1200" b="0" i="0" u="none" strike="noStrike" kern="1200" baseline="0" dirty="0" smtClean="0">
                <a:solidFill>
                  <a:schemeClr val="tx1"/>
                </a:solidFill>
                <a:latin typeface="Times New Roman" pitchFamily="-1" charset="0"/>
                <a:ea typeface="+mn-ea"/>
                <a:cs typeface="+mn-cs"/>
              </a:rPr>
              <a:t>Cycle ). Four registers are involved:</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Memory address register (MAR):  Is connected to the address lines of the system</a:t>
            </a:r>
          </a:p>
          <a:p>
            <a:r>
              <a:rPr lang="en-US" sz="1200" b="0" i="0" u="none" strike="noStrike" kern="1200" baseline="0" dirty="0" smtClean="0">
                <a:solidFill>
                  <a:schemeClr val="tx1"/>
                </a:solidFill>
                <a:latin typeface="Times New Roman" pitchFamily="-1" charset="0"/>
                <a:ea typeface="+mn-ea"/>
                <a:cs typeface="+mn-cs"/>
              </a:rPr>
              <a:t>bus. It specifies the address in memory for a read or write operation.</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Memory buffer register (MBR):  Is connected to the data lines of the system bus.</a:t>
            </a:r>
          </a:p>
          <a:p>
            <a:r>
              <a:rPr lang="en-US" sz="1200" b="0" i="0" u="none" strike="noStrike" kern="1200" baseline="0" dirty="0" smtClean="0">
                <a:solidFill>
                  <a:schemeClr val="tx1"/>
                </a:solidFill>
                <a:latin typeface="Times New Roman" pitchFamily="-1" charset="0"/>
                <a:ea typeface="+mn-ea"/>
                <a:cs typeface="+mn-cs"/>
              </a:rPr>
              <a:t>It contains the value to be stored in memory or the last value read from memory.</a:t>
            </a:r>
          </a:p>
          <a:p>
            <a:endParaRPr lang="en-US" sz="1200" b="0"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Program counter (PC): Holds the address of the next instruction to be</a:t>
            </a:r>
          </a:p>
          <a:p>
            <a:r>
              <a:rPr lang="en-US" sz="1200" b="0" i="0" u="none" strike="noStrike" kern="1200" baseline="0" dirty="0" smtClean="0">
                <a:solidFill>
                  <a:schemeClr val="tx1"/>
                </a:solidFill>
                <a:latin typeface="Times New Roman" pitchFamily="-1" charset="0"/>
                <a:ea typeface="+mn-ea"/>
                <a:cs typeface="+mn-cs"/>
              </a:rPr>
              <a:t>fetched.</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Instruction register (IR): Holds the last instruction fetched.</a:t>
            </a:r>
            <a:endParaRPr lang="en-GB" dirty="0"/>
          </a:p>
        </p:txBody>
      </p:sp>
    </p:spTree>
    <p:extLst>
      <p:ext uri="{BB962C8B-B14F-4D97-AF65-F5344CB8AC3E}">
        <p14:creationId xmlns:p14="http://schemas.microsoft.com/office/powerpoint/2010/main" val="3296762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Let us look at the sequence of events for the fetch cycle from the point of view</a:t>
            </a:r>
          </a:p>
          <a:p>
            <a:r>
              <a:rPr lang="en-US" sz="1200" b="0" i="0" u="none" strike="noStrike" kern="1200" baseline="0" dirty="0" smtClean="0">
                <a:solidFill>
                  <a:schemeClr val="tx1"/>
                </a:solidFill>
                <a:latin typeface="Times New Roman" pitchFamily="-1" charset="0"/>
                <a:ea typeface="+mn-ea"/>
                <a:cs typeface="+mn-cs"/>
              </a:rPr>
              <a:t>of its effect on the processor registers. An example appears in Figure 20.2. At the</a:t>
            </a:r>
          </a:p>
          <a:p>
            <a:r>
              <a:rPr lang="en-US" sz="1200" b="0" i="0" u="none" strike="noStrike" kern="1200" baseline="0" dirty="0" smtClean="0">
                <a:solidFill>
                  <a:schemeClr val="tx1"/>
                </a:solidFill>
                <a:latin typeface="Times New Roman" pitchFamily="-1" charset="0"/>
                <a:ea typeface="+mn-ea"/>
                <a:cs typeface="+mn-cs"/>
              </a:rPr>
              <a:t>beginning of the fetch cycle, the address of the next instruction to be executed is in</a:t>
            </a:r>
          </a:p>
          <a:p>
            <a:r>
              <a:rPr lang="en-US" sz="1200" b="0" i="0" u="none" strike="noStrike" kern="1200" baseline="0" dirty="0" smtClean="0">
                <a:solidFill>
                  <a:schemeClr val="tx1"/>
                </a:solidFill>
                <a:latin typeface="Times New Roman" pitchFamily="-1" charset="0"/>
                <a:ea typeface="+mn-ea"/>
                <a:cs typeface="+mn-cs"/>
              </a:rPr>
              <a:t>the program counter (PC); in this case, the address is 1100100. The first step is to</a:t>
            </a:r>
          </a:p>
          <a:p>
            <a:r>
              <a:rPr lang="en-US" sz="1200" b="0" i="0" u="none" strike="noStrike" kern="1200" baseline="0" dirty="0" smtClean="0">
                <a:solidFill>
                  <a:schemeClr val="tx1"/>
                </a:solidFill>
                <a:latin typeface="Times New Roman" pitchFamily="-1" charset="0"/>
                <a:ea typeface="+mn-ea"/>
                <a:cs typeface="+mn-cs"/>
              </a:rPr>
              <a:t>move that address to the memory address register (MAR) because this is the only</a:t>
            </a:r>
          </a:p>
          <a:p>
            <a:r>
              <a:rPr lang="en-US" sz="1200" b="0" i="0" u="none" strike="noStrike" kern="1200" baseline="0" dirty="0" smtClean="0">
                <a:solidFill>
                  <a:schemeClr val="tx1"/>
                </a:solidFill>
                <a:latin typeface="Times New Roman" pitchFamily="-1" charset="0"/>
                <a:ea typeface="+mn-ea"/>
                <a:cs typeface="+mn-cs"/>
              </a:rPr>
              <a:t>register connected to the address lines of the system bus. The second step is to bring</a:t>
            </a:r>
          </a:p>
          <a:p>
            <a:r>
              <a:rPr lang="en-US" sz="1200" b="0" i="0" u="none" strike="noStrike" kern="1200" baseline="0" dirty="0" smtClean="0">
                <a:solidFill>
                  <a:schemeClr val="tx1"/>
                </a:solidFill>
                <a:latin typeface="Times New Roman" pitchFamily="-1" charset="0"/>
                <a:ea typeface="+mn-ea"/>
                <a:cs typeface="+mn-cs"/>
              </a:rPr>
              <a:t>in the instruction. The desired address (in the MAR) is placed on the address bus,</a:t>
            </a:r>
          </a:p>
          <a:p>
            <a:r>
              <a:rPr lang="en-US" sz="1200" b="0" i="0" u="none" strike="noStrike" kern="1200" baseline="0" dirty="0" smtClean="0">
                <a:solidFill>
                  <a:schemeClr val="tx1"/>
                </a:solidFill>
                <a:latin typeface="Times New Roman" pitchFamily="-1" charset="0"/>
                <a:ea typeface="+mn-ea"/>
                <a:cs typeface="+mn-cs"/>
              </a:rPr>
              <a:t>the control unit issues a READ command on the control bus, and the result appears</a:t>
            </a:r>
          </a:p>
          <a:p>
            <a:r>
              <a:rPr lang="en-US" sz="1200" b="0" i="0" u="none" strike="noStrike" kern="1200" baseline="0" dirty="0" smtClean="0">
                <a:solidFill>
                  <a:schemeClr val="tx1"/>
                </a:solidFill>
                <a:latin typeface="Times New Roman" pitchFamily="-1" charset="0"/>
                <a:ea typeface="+mn-ea"/>
                <a:cs typeface="+mn-cs"/>
              </a:rPr>
              <a:t>on the data bus and is copied into the memory buffer register (MBR). We also need</a:t>
            </a:r>
          </a:p>
          <a:p>
            <a:r>
              <a:rPr lang="en-US" sz="1200" b="0" i="0" u="none" strike="noStrike" kern="1200" baseline="0" dirty="0" smtClean="0">
                <a:solidFill>
                  <a:schemeClr val="tx1"/>
                </a:solidFill>
                <a:latin typeface="Times New Roman" pitchFamily="-1" charset="0"/>
                <a:ea typeface="+mn-ea"/>
                <a:cs typeface="+mn-cs"/>
              </a:rPr>
              <a:t>to increment the PC by the instruction length to get ready for the next instruction.</a:t>
            </a:r>
          </a:p>
          <a:p>
            <a:r>
              <a:rPr lang="en-US" sz="1200" b="0" i="0" u="none" strike="noStrike" kern="1200" baseline="0" dirty="0" smtClean="0">
                <a:solidFill>
                  <a:schemeClr val="tx1"/>
                </a:solidFill>
                <a:latin typeface="Times New Roman" pitchFamily="-1" charset="0"/>
                <a:ea typeface="+mn-ea"/>
                <a:cs typeface="+mn-cs"/>
              </a:rPr>
              <a:t>Because these two actions (read word from memory, increment PC) do not interfere</a:t>
            </a:r>
          </a:p>
          <a:p>
            <a:r>
              <a:rPr lang="en-US" sz="1200" b="0" i="0" u="none" strike="noStrike" kern="1200" baseline="0" dirty="0" smtClean="0">
                <a:solidFill>
                  <a:schemeClr val="tx1"/>
                </a:solidFill>
                <a:latin typeface="Times New Roman" pitchFamily="-1" charset="0"/>
                <a:ea typeface="+mn-ea"/>
                <a:cs typeface="+mn-cs"/>
              </a:rPr>
              <a:t>with each other, we can do them simultaneously to save time. The third step is</a:t>
            </a:r>
          </a:p>
          <a:p>
            <a:r>
              <a:rPr lang="en-US" sz="1200" b="0" i="0" u="none" strike="noStrike" kern="1200" baseline="0" dirty="0" smtClean="0">
                <a:solidFill>
                  <a:schemeClr val="tx1"/>
                </a:solidFill>
                <a:latin typeface="Times New Roman" pitchFamily="-1" charset="0"/>
                <a:ea typeface="+mn-ea"/>
                <a:cs typeface="+mn-cs"/>
              </a:rPr>
              <a:t>to move the contents of the MBR to the instruction register (IR). This frees up the</a:t>
            </a:r>
          </a:p>
          <a:p>
            <a:r>
              <a:rPr lang="en-US" sz="1200" b="0" i="0" u="none" strike="noStrike" kern="1200" baseline="0" dirty="0" smtClean="0">
                <a:solidFill>
                  <a:schemeClr val="tx1"/>
                </a:solidFill>
                <a:latin typeface="Times New Roman" pitchFamily="-1" charset="0"/>
                <a:ea typeface="+mn-ea"/>
                <a:cs typeface="+mn-cs"/>
              </a:rPr>
              <a:t>MBR for use during a possible indirect cycle.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Thus, the simple fetch cycle actually consists of three steps and four micro-operations.</a:t>
            </a:r>
          </a:p>
          <a:p>
            <a:r>
              <a:rPr lang="en-US" sz="1200" b="0" i="0" u="none" strike="noStrike" kern="1200" baseline="0" dirty="0" smtClean="0">
                <a:solidFill>
                  <a:schemeClr val="tx1"/>
                </a:solidFill>
                <a:latin typeface="Times New Roman" pitchFamily="-1" charset="0"/>
                <a:ea typeface="+mn-ea"/>
                <a:cs typeface="+mn-cs"/>
              </a:rPr>
              <a:t>Each micro-operation involves the movement of data into or out of a</a:t>
            </a:r>
          </a:p>
          <a:p>
            <a:r>
              <a:rPr lang="en-US" sz="1200" b="0" i="0" u="none" strike="noStrike" kern="1200" baseline="0" dirty="0" smtClean="0">
                <a:solidFill>
                  <a:schemeClr val="tx1"/>
                </a:solidFill>
                <a:latin typeface="Times New Roman" pitchFamily="-1" charset="0"/>
                <a:ea typeface="+mn-ea"/>
                <a:cs typeface="+mn-cs"/>
              </a:rPr>
              <a:t>register. So long as these movements do not interfere with one another, several of</a:t>
            </a:r>
          </a:p>
          <a:p>
            <a:r>
              <a:rPr lang="en-US" sz="1200" b="0" i="0" u="none" strike="noStrike" kern="1200" baseline="0" dirty="0" smtClean="0">
                <a:solidFill>
                  <a:schemeClr val="tx1"/>
                </a:solidFill>
                <a:latin typeface="Times New Roman" pitchFamily="-1" charset="0"/>
                <a:ea typeface="+mn-ea"/>
                <a:cs typeface="+mn-cs"/>
              </a:rPr>
              <a:t>them can take place during one step, saving time.</a:t>
            </a:r>
            <a:endParaRPr lang="en-US" dirty="0"/>
          </a:p>
        </p:txBody>
      </p:sp>
    </p:spTree>
    <p:extLst>
      <p:ext uri="{BB962C8B-B14F-4D97-AF65-F5344CB8AC3E}">
        <p14:creationId xmlns:p14="http://schemas.microsoft.com/office/powerpoint/2010/main" val="647776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9DF6C6B4-81C9-3A40-AE47-A39ECD26D460}" type="slidenum">
              <a:rPr lang="en-US"/>
              <a:pPr/>
              <a:t>7</a:t>
            </a:fld>
            <a:endParaRPr lang="en-US"/>
          </a:p>
        </p:txBody>
      </p:sp>
      <p:sp>
        <p:nvSpPr>
          <p:cNvPr id="67586"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67587"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The groupings of micro-operations must follow two simple rules: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  The proper sequence of events must be followed. Thus (MAR </a:t>
            </a:r>
            <a:r>
              <a:rPr lang="en-US" sz="1200" b="1"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(PC)) must</a:t>
            </a:r>
          </a:p>
          <a:p>
            <a:r>
              <a:rPr lang="en-US" sz="1200" b="0" i="0" u="none" strike="noStrike" kern="1200" baseline="0" dirty="0" smtClean="0">
                <a:solidFill>
                  <a:schemeClr val="tx1"/>
                </a:solidFill>
                <a:latin typeface="Times New Roman" pitchFamily="-1" charset="0"/>
                <a:ea typeface="+mn-ea"/>
                <a:cs typeface="+mn-cs"/>
              </a:rPr>
              <a:t>precede (MBR </a:t>
            </a:r>
            <a:r>
              <a:rPr lang="en-US" sz="1200" b="1"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Memory) because the memory read operation makes use of</a:t>
            </a:r>
          </a:p>
          <a:p>
            <a:r>
              <a:rPr lang="en-US" sz="1200" b="0" i="0" u="none" strike="noStrike" kern="1200" baseline="0" dirty="0" smtClean="0">
                <a:solidFill>
                  <a:schemeClr val="tx1"/>
                </a:solidFill>
                <a:latin typeface="Times New Roman" pitchFamily="-1" charset="0"/>
                <a:ea typeface="+mn-ea"/>
                <a:cs typeface="+mn-cs"/>
              </a:rPr>
              <a:t>the address in the MAR.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2.  Conflicts must be avoided. One should not attempt to read to and write from</a:t>
            </a:r>
          </a:p>
          <a:p>
            <a:r>
              <a:rPr lang="en-US" sz="1200" b="0" i="0" u="none" strike="noStrike" kern="1200" baseline="0" dirty="0" smtClean="0">
                <a:solidFill>
                  <a:schemeClr val="tx1"/>
                </a:solidFill>
                <a:latin typeface="Times New Roman" pitchFamily="-1" charset="0"/>
                <a:ea typeface="+mn-ea"/>
                <a:cs typeface="+mn-cs"/>
              </a:rPr>
              <a:t>the same register in one time unit, because the results would be unpredictable.</a:t>
            </a:r>
          </a:p>
          <a:p>
            <a:r>
              <a:rPr lang="en-US" sz="1200" b="0" i="0" u="none" strike="noStrike" kern="1200" baseline="0" dirty="0" smtClean="0">
                <a:solidFill>
                  <a:schemeClr val="tx1"/>
                </a:solidFill>
                <a:latin typeface="Times New Roman" pitchFamily="-1" charset="0"/>
                <a:ea typeface="+mn-ea"/>
                <a:cs typeface="+mn-cs"/>
              </a:rPr>
              <a:t>For example, the micro-operations (MBR </a:t>
            </a:r>
            <a:r>
              <a:rPr lang="en-US" sz="1200" b="1"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Memory) and (IR </a:t>
            </a:r>
            <a:r>
              <a:rPr lang="en-US" sz="1200" b="1"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MBR)</a:t>
            </a:r>
          </a:p>
          <a:p>
            <a:r>
              <a:rPr lang="en-US" sz="1200" b="0" i="0" u="none" strike="noStrike" kern="1200" baseline="0" dirty="0" smtClean="0">
                <a:solidFill>
                  <a:schemeClr val="tx1"/>
                </a:solidFill>
                <a:latin typeface="Times New Roman" pitchFamily="-1" charset="0"/>
                <a:ea typeface="+mn-ea"/>
                <a:cs typeface="+mn-cs"/>
              </a:rPr>
              <a:t>should not occur during the same time unit.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 final point worth noting is that one of the micro-operations</a:t>
            </a:r>
          </a:p>
          <a:p>
            <a:r>
              <a:rPr lang="en-US" sz="1200" b="0" i="0" u="none" strike="noStrike" kern="1200" baseline="0" dirty="0" smtClean="0">
                <a:solidFill>
                  <a:schemeClr val="tx1"/>
                </a:solidFill>
                <a:latin typeface="Times New Roman" pitchFamily="-1" charset="0"/>
                <a:ea typeface="+mn-ea"/>
                <a:cs typeface="+mn-cs"/>
              </a:rPr>
              <a:t>involves an addition. To avoid duplication of circuitry, this addition could be performed by</a:t>
            </a:r>
          </a:p>
          <a:p>
            <a:r>
              <a:rPr lang="en-US" sz="1200" b="0" i="0" u="none" strike="noStrike" kern="1200" baseline="0" dirty="0" smtClean="0">
                <a:solidFill>
                  <a:schemeClr val="tx1"/>
                </a:solidFill>
                <a:latin typeface="Times New Roman" pitchFamily="-1" charset="0"/>
                <a:ea typeface="+mn-ea"/>
                <a:cs typeface="+mn-cs"/>
              </a:rPr>
              <a:t>the ALU. The use of the ALU may involve additional micro-operations,</a:t>
            </a:r>
          </a:p>
          <a:p>
            <a:r>
              <a:rPr lang="en-US" sz="1200" b="0" i="0" u="none" strike="noStrike" kern="1200" baseline="0" dirty="0" smtClean="0">
                <a:solidFill>
                  <a:schemeClr val="tx1"/>
                </a:solidFill>
                <a:latin typeface="Times New Roman" pitchFamily="-1" charset="0"/>
                <a:ea typeface="+mn-ea"/>
                <a:cs typeface="+mn-cs"/>
              </a:rPr>
              <a:t>depending on the functionality of the ALU and the organization of the processor. We defer a</a:t>
            </a:r>
          </a:p>
          <a:p>
            <a:r>
              <a:rPr lang="en-US" sz="1200" b="0" i="0" u="none" strike="noStrike" kern="1200" baseline="0" dirty="0" smtClean="0">
                <a:solidFill>
                  <a:schemeClr val="tx1"/>
                </a:solidFill>
                <a:latin typeface="Times New Roman" pitchFamily="-1" charset="0"/>
                <a:ea typeface="+mn-ea"/>
                <a:cs typeface="+mn-cs"/>
              </a:rPr>
              <a:t>discussion of this point until later in this chapter.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It is useful to compare events described in this and the following subsections to</a:t>
            </a:r>
          </a:p>
          <a:p>
            <a:r>
              <a:rPr lang="en-US" sz="1200" b="0" i="0" u="none" strike="noStrike" kern="1200" baseline="0" dirty="0" smtClean="0">
                <a:solidFill>
                  <a:schemeClr val="tx1"/>
                </a:solidFill>
                <a:latin typeface="Times New Roman" pitchFamily="-1" charset="0"/>
                <a:ea typeface="+mn-ea"/>
                <a:cs typeface="+mn-cs"/>
              </a:rPr>
              <a:t>Figure 3.5 (Example of Program Execution ). Whereas micro-operations</a:t>
            </a:r>
          </a:p>
          <a:p>
            <a:r>
              <a:rPr lang="en-US" sz="1200" b="0" i="0" u="none" strike="noStrike" kern="1200" baseline="0" dirty="0" smtClean="0">
                <a:solidFill>
                  <a:schemeClr val="tx1"/>
                </a:solidFill>
                <a:latin typeface="Times New Roman" pitchFamily="-1" charset="0"/>
                <a:ea typeface="+mn-ea"/>
                <a:cs typeface="+mn-cs"/>
              </a:rPr>
              <a:t>are ignored in that figure, this discussion shows the micro-operations</a:t>
            </a:r>
          </a:p>
          <a:p>
            <a:r>
              <a:rPr lang="en-US" sz="1200" b="0" i="0" u="none" strike="noStrike" kern="1200" baseline="0" dirty="0" smtClean="0">
                <a:solidFill>
                  <a:schemeClr val="tx1"/>
                </a:solidFill>
                <a:latin typeface="Times New Roman" pitchFamily="-1" charset="0"/>
                <a:ea typeface="+mn-ea"/>
                <a:cs typeface="+mn-cs"/>
              </a:rPr>
              <a:t>needed to perform the </a:t>
            </a:r>
            <a:r>
              <a:rPr lang="en-US" sz="1200" b="0" i="0" u="none" strike="noStrike" kern="1200" baseline="0" dirty="0" err="1" smtClean="0">
                <a:solidFill>
                  <a:schemeClr val="tx1"/>
                </a:solidFill>
                <a:latin typeface="Times New Roman" pitchFamily="-1" charset="0"/>
                <a:ea typeface="+mn-ea"/>
                <a:cs typeface="+mn-cs"/>
              </a:rPr>
              <a:t>subcycles</a:t>
            </a:r>
            <a:r>
              <a:rPr lang="en-US" sz="1200" b="0" i="0" u="none" strike="noStrike" kern="1200" baseline="0" dirty="0" smtClean="0">
                <a:solidFill>
                  <a:schemeClr val="tx1"/>
                </a:solidFill>
                <a:latin typeface="Times New Roman" pitchFamily="-1" charset="0"/>
                <a:ea typeface="+mn-ea"/>
                <a:cs typeface="+mn-cs"/>
              </a:rPr>
              <a:t> of the instruction cycle.</a:t>
            </a:r>
            <a:endParaRPr lang="en-GB" dirty="0"/>
          </a:p>
        </p:txBody>
      </p:sp>
    </p:spTree>
    <p:extLst>
      <p:ext uri="{BB962C8B-B14F-4D97-AF65-F5344CB8AC3E}">
        <p14:creationId xmlns:p14="http://schemas.microsoft.com/office/powerpoint/2010/main" val="2744929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CD0B1B39-90CE-5F4D-B30B-D9F3C03D953F}" type="slidenum">
              <a:rPr lang="en-US"/>
              <a:pPr/>
              <a:t>8</a:t>
            </a:fld>
            <a:endParaRPr lang="en-US"/>
          </a:p>
        </p:txBody>
      </p:sp>
      <p:sp>
        <p:nvSpPr>
          <p:cNvPr id="68610"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6861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Once an instruction is fetched, the next step is to fetch source operands. Continuing our</a:t>
            </a:r>
          </a:p>
          <a:p>
            <a:r>
              <a:rPr lang="en-US" sz="1200" b="0" i="0" u="none" strike="noStrike" kern="1200" baseline="0" dirty="0" smtClean="0">
                <a:solidFill>
                  <a:schemeClr val="tx1"/>
                </a:solidFill>
                <a:latin typeface="Times New Roman" pitchFamily="-1" charset="0"/>
                <a:ea typeface="+mn-ea"/>
                <a:cs typeface="+mn-cs"/>
              </a:rPr>
              <a:t>simple example, let us assume a one-address instruction format, with direct and indirect</a:t>
            </a:r>
          </a:p>
          <a:p>
            <a:r>
              <a:rPr lang="en-US" sz="1200" b="0" i="0" u="none" strike="noStrike" kern="1200" baseline="0" dirty="0" smtClean="0">
                <a:solidFill>
                  <a:schemeClr val="tx1"/>
                </a:solidFill>
                <a:latin typeface="Times New Roman" pitchFamily="-1" charset="0"/>
                <a:ea typeface="+mn-ea"/>
                <a:cs typeface="+mn-cs"/>
              </a:rPr>
              <a:t>addressing allowed. If the instruction specifies an indirect address, then an indirect cycle</a:t>
            </a:r>
          </a:p>
          <a:p>
            <a:r>
              <a:rPr lang="en-US" sz="1200" b="0" i="0" u="none" strike="noStrike" kern="1200" baseline="0" dirty="0" smtClean="0">
                <a:solidFill>
                  <a:schemeClr val="tx1"/>
                </a:solidFill>
                <a:latin typeface="Times New Roman" pitchFamily="-1" charset="0"/>
                <a:ea typeface="+mn-ea"/>
                <a:cs typeface="+mn-cs"/>
              </a:rPr>
              <a:t>must precede the execute cycle. The data flow differs somewhat from that indicated in</a:t>
            </a:r>
          </a:p>
          <a:p>
            <a:r>
              <a:rPr lang="en-US" sz="1200" b="0" i="0" u="none" strike="noStrike" kern="1200" baseline="0" dirty="0" smtClean="0">
                <a:solidFill>
                  <a:schemeClr val="tx1"/>
                </a:solidFill>
                <a:latin typeface="Times New Roman" pitchFamily="-1" charset="0"/>
                <a:ea typeface="+mn-ea"/>
                <a:cs typeface="+mn-cs"/>
              </a:rPr>
              <a:t>Figure 14.7 (Data Flow , Indirect Cycle ) and includes the following micro-operations: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MAR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(IR(Address))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2</a:t>
            </a:r>
            <a:r>
              <a:rPr lang="en-US" sz="1200" b="0" i="0" u="none" strike="noStrike" kern="1200" baseline="0" dirty="0" smtClean="0">
                <a:solidFill>
                  <a:schemeClr val="tx1"/>
                </a:solidFill>
                <a:latin typeface="Times New Roman" pitchFamily="-1" charset="0"/>
                <a:ea typeface="+mn-ea"/>
                <a:cs typeface="+mn-cs"/>
              </a:rPr>
              <a:t>: MBR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Memory</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3</a:t>
            </a:r>
            <a:r>
              <a:rPr lang="en-US" sz="1200" b="0" i="0" u="none" strike="noStrike" kern="1200" baseline="0" dirty="0" smtClean="0">
                <a:solidFill>
                  <a:schemeClr val="tx1"/>
                </a:solidFill>
                <a:latin typeface="Times New Roman" pitchFamily="-1" charset="0"/>
                <a:ea typeface="+mn-ea"/>
                <a:cs typeface="+mn-cs"/>
              </a:rPr>
              <a:t>: IR(Address)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(MBR(Address))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address field of the instruction is transferred to the MAR. This is then used</a:t>
            </a:r>
          </a:p>
          <a:p>
            <a:r>
              <a:rPr lang="en-US" sz="1200" b="0" i="0" u="none" strike="noStrike" kern="1200" baseline="0" dirty="0" smtClean="0">
                <a:solidFill>
                  <a:schemeClr val="tx1"/>
                </a:solidFill>
                <a:latin typeface="Times New Roman" pitchFamily="-1" charset="0"/>
                <a:ea typeface="+mn-ea"/>
                <a:cs typeface="+mn-cs"/>
              </a:rPr>
              <a:t>to fetch the address of the operand. Finally, the address field of the IR is updated</a:t>
            </a:r>
          </a:p>
          <a:p>
            <a:r>
              <a:rPr lang="en-US" sz="1200" b="0" i="0" u="none" strike="noStrike" kern="1200" baseline="0" dirty="0" smtClean="0">
                <a:solidFill>
                  <a:schemeClr val="tx1"/>
                </a:solidFill>
                <a:latin typeface="Times New Roman" pitchFamily="-1" charset="0"/>
                <a:ea typeface="+mn-ea"/>
                <a:cs typeface="+mn-cs"/>
              </a:rPr>
              <a:t>from the MBR, so that it now contains a direct rather than an indirect 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The IR is now in the same state as if indirect addressing had not been used,</a:t>
            </a:r>
          </a:p>
          <a:p>
            <a:r>
              <a:rPr lang="en-US" sz="1200" b="0" i="0" u="none" strike="noStrike" kern="1200" baseline="0" dirty="0" smtClean="0">
                <a:solidFill>
                  <a:schemeClr val="tx1"/>
                </a:solidFill>
                <a:latin typeface="Times New Roman" pitchFamily="-1" charset="0"/>
                <a:ea typeface="+mn-ea"/>
                <a:cs typeface="+mn-cs"/>
              </a:rPr>
              <a:t>and it is ready for the execute cycle. We skip that cycle for a moment, to consider</a:t>
            </a:r>
          </a:p>
          <a:p>
            <a:r>
              <a:rPr lang="en-US" sz="1200" b="0" i="0" u="none" strike="noStrike" kern="1200" baseline="0" dirty="0" smtClean="0">
                <a:solidFill>
                  <a:schemeClr val="tx1"/>
                </a:solidFill>
                <a:latin typeface="Times New Roman" pitchFamily="-1" charset="0"/>
                <a:ea typeface="+mn-ea"/>
                <a:cs typeface="+mn-cs"/>
              </a:rPr>
              <a:t>the interrupt cycle.</a:t>
            </a:r>
            <a:endParaRPr lang="en-GB" dirty="0"/>
          </a:p>
        </p:txBody>
      </p:sp>
    </p:spTree>
    <p:extLst>
      <p:ext uri="{BB962C8B-B14F-4D97-AF65-F5344CB8AC3E}">
        <p14:creationId xmlns:p14="http://schemas.microsoft.com/office/powerpoint/2010/main" val="385185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9D829B97-8509-1446-A681-0B0DF2ACA06B}" type="slidenum">
              <a:rPr lang="en-US"/>
              <a:pPr/>
              <a:t>9</a:t>
            </a:fld>
            <a:endParaRPr lang="en-US"/>
          </a:p>
        </p:txBody>
      </p:sp>
      <p:sp>
        <p:nvSpPr>
          <p:cNvPr id="69634"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69635"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At the completion of the execute cycle, a test is made to determine whether any</a:t>
            </a:r>
          </a:p>
          <a:p>
            <a:r>
              <a:rPr lang="en-US" sz="1200" b="0" i="0" u="none" strike="noStrike" kern="1200" baseline="0" dirty="0" smtClean="0">
                <a:solidFill>
                  <a:schemeClr val="tx1"/>
                </a:solidFill>
                <a:latin typeface="Times New Roman" pitchFamily="-1" charset="0"/>
                <a:ea typeface="+mn-ea"/>
                <a:cs typeface="+mn-cs"/>
              </a:rPr>
              <a:t>enabled interrupts have occurred. If so, the interrupt cycle occurs. The nature of this</a:t>
            </a:r>
          </a:p>
          <a:p>
            <a:r>
              <a:rPr lang="en-US" sz="1200" b="0" i="0" u="none" strike="noStrike" kern="1200" baseline="0" dirty="0" smtClean="0">
                <a:solidFill>
                  <a:schemeClr val="tx1"/>
                </a:solidFill>
                <a:latin typeface="Times New Roman" pitchFamily="-1" charset="0"/>
                <a:ea typeface="+mn-ea"/>
                <a:cs typeface="+mn-cs"/>
              </a:rPr>
              <a:t>cycle varies greatly from one machine to another. We present a very simple sequence</a:t>
            </a:r>
          </a:p>
          <a:p>
            <a:r>
              <a:rPr lang="en-US" sz="1200" b="0" i="0" u="none" strike="noStrike" kern="1200" baseline="0" dirty="0" smtClean="0">
                <a:solidFill>
                  <a:schemeClr val="tx1"/>
                </a:solidFill>
                <a:latin typeface="Times New Roman" pitchFamily="-1" charset="0"/>
                <a:ea typeface="+mn-ea"/>
                <a:cs typeface="+mn-cs"/>
              </a:rPr>
              <a:t>of events, as illustrated in Figure 14.8 (Data Flow, Indirect Cycle ). We have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MBR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(PC)</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2</a:t>
            </a:r>
            <a:r>
              <a:rPr lang="en-US" sz="1200" b="0" i="0" u="none" strike="noStrike" kern="1200" baseline="0" dirty="0" smtClean="0">
                <a:solidFill>
                  <a:schemeClr val="tx1"/>
                </a:solidFill>
                <a:latin typeface="Times New Roman" pitchFamily="-1" charset="0"/>
                <a:ea typeface="+mn-ea"/>
                <a:cs typeface="+mn-cs"/>
              </a:rPr>
              <a:t>: MAR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a:t>
            </a:r>
            <a:r>
              <a:rPr lang="en-US" sz="1200" b="0" i="0" u="none" strike="noStrike" kern="1200" baseline="0" dirty="0" err="1" smtClean="0">
                <a:solidFill>
                  <a:schemeClr val="tx1"/>
                </a:solidFill>
                <a:latin typeface="Times New Roman" pitchFamily="-1" charset="0"/>
                <a:ea typeface="+mn-ea"/>
                <a:cs typeface="+mn-cs"/>
              </a:rPr>
              <a:t>Save_Address</a:t>
            </a:r>
            <a:endParaRPr lang="en-US" sz="1200" b="0" i="0" u="none" strike="noStrike" kern="1200" baseline="0" dirty="0" smtClean="0">
              <a:solidFill>
                <a:schemeClr val="tx1"/>
              </a:solidFill>
              <a:latin typeface="Times New Roman" pitchFamily="-1" charset="0"/>
              <a:ea typeface="+mn-ea"/>
              <a:cs typeface="+mn-cs"/>
            </a:endParaRP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PC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a:t>
            </a:r>
            <a:r>
              <a:rPr lang="en-US" sz="1200" b="0" i="0" u="none" strike="noStrike" kern="1200" baseline="0" dirty="0" err="1" smtClean="0">
                <a:solidFill>
                  <a:schemeClr val="tx1"/>
                </a:solidFill>
                <a:latin typeface="Times New Roman" pitchFamily="-1" charset="0"/>
                <a:ea typeface="+mn-ea"/>
                <a:cs typeface="+mn-cs"/>
              </a:rPr>
              <a:t>Routine_Address</a:t>
            </a:r>
            <a:endParaRPr lang="en-US" sz="1200" b="0" i="0" u="none" strike="noStrike" kern="1200" baseline="0" dirty="0" smtClean="0">
              <a:solidFill>
                <a:schemeClr val="tx1"/>
              </a:solidFill>
              <a:latin typeface="Times New Roman" pitchFamily="-1" charset="0"/>
              <a:ea typeface="+mn-ea"/>
              <a:cs typeface="+mn-cs"/>
            </a:endParaRP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3</a:t>
            </a:r>
            <a:r>
              <a:rPr lang="en-US" sz="1200" b="0" i="0" u="none" strike="noStrike" kern="1200" baseline="0" dirty="0" smtClean="0">
                <a:solidFill>
                  <a:schemeClr val="tx1"/>
                </a:solidFill>
                <a:latin typeface="Times New Roman" pitchFamily="-1" charset="0"/>
                <a:ea typeface="+mn-ea"/>
                <a:cs typeface="+mn-cs"/>
              </a:rPr>
              <a:t>: Memory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(MBR)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In the first step, the contents of the PC are transferred to the MBR, so that</a:t>
            </a:r>
          </a:p>
          <a:p>
            <a:r>
              <a:rPr lang="en-US" sz="1200" b="0" i="0" u="none" strike="noStrike" kern="1200" baseline="0" dirty="0" smtClean="0">
                <a:solidFill>
                  <a:schemeClr val="tx1"/>
                </a:solidFill>
                <a:latin typeface="Times New Roman" pitchFamily="-1" charset="0"/>
                <a:ea typeface="+mn-ea"/>
                <a:cs typeface="+mn-cs"/>
              </a:rPr>
              <a:t>they can be saved for return from the interrupt. Then the MAR is loaded with</a:t>
            </a:r>
          </a:p>
          <a:p>
            <a:r>
              <a:rPr lang="en-US" sz="1200" b="0" i="0" u="none" strike="noStrike" kern="1200" baseline="0" dirty="0" smtClean="0">
                <a:solidFill>
                  <a:schemeClr val="tx1"/>
                </a:solidFill>
                <a:latin typeface="Times New Roman" pitchFamily="-1" charset="0"/>
                <a:ea typeface="+mn-ea"/>
                <a:cs typeface="+mn-cs"/>
              </a:rPr>
              <a:t>the address at which the contents of the PC are to be saved, and the PC is loaded</a:t>
            </a:r>
          </a:p>
          <a:p>
            <a:r>
              <a:rPr lang="en-US" sz="1200" b="0" i="0" u="none" strike="noStrike" kern="1200" baseline="0" dirty="0" smtClean="0">
                <a:solidFill>
                  <a:schemeClr val="tx1"/>
                </a:solidFill>
                <a:latin typeface="Times New Roman" pitchFamily="-1" charset="0"/>
                <a:ea typeface="+mn-ea"/>
                <a:cs typeface="+mn-cs"/>
              </a:rPr>
              <a:t>with the address of the start of the interrupt-processing routine. These two actions</a:t>
            </a:r>
          </a:p>
          <a:p>
            <a:r>
              <a:rPr lang="en-US" sz="1200" b="0" i="0" u="none" strike="noStrike" kern="1200" baseline="0" dirty="0" smtClean="0">
                <a:solidFill>
                  <a:schemeClr val="tx1"/>
                </a:solidFill>
                <a:latin typeface="Times New Roman" pitchFamily="-1" charset="0"/>
                <a:ea typeface="+mn-ea"/>
                <a:cs typeface="+mn-cs"/>
              </a:rPr>
              <a:t>may each be a single micro-operation. However, because most processors provide</a:t>
            </a:r>
          </a:p>
          <a:p>
            <a:r>
              <a:rPr lang="en-US" sz="1200" b="0" i="0" u="none" strike="noStrike" kern="1200" baseline="0" dirty="0" smtClean="0">
                <a:solidFill>
                  <a:schemeClr val="tx1"/>
                </a:solidFill>
                <a:latin typeface="Times New Roman" pitchFamily="-1" charset="0"/>
                <a:ea typeface="+mn-ea"/>
                <a:cs typeface="+mn-cs"/>
              </a:rPr>
              <a:t>multiple types and/or levels of interrupts, it may take one or more additional micro-</a:t>
            </a:r>
          </a:p>
          <a:p>
            <a:r>
              <a:rPr lang="en-US" sz="1200" b="0" i="0" u="none" strike="noStrike" kern="1200" baseline="0" dirty="0" smtClean="0">
                <a:solidFill>
                  <a:schemeClr val="tx1"/>
                </a:solidFill>
                <a:latin typeface="Times New Roman" pitchFamily="-1" charset="0"/>
                <a:ea typeface="+mn-ea"/>
                <a:cs typeface="+mn-cs"/>
              </a:rPr>
              <a:t>operations to obtain the </a:t>
            </a:r>
            <a:r>
              <a:rPr lang="en-US" sz="1200" b="0" i="0" u="none" strike="noStrike" kern="1200" baseline="0" dirty="0" err="1" smtClean="0">
                <a:solidFill>
                  <a:schemeClr val="tx1"/>
                </a:solidFill>
                <a:latin typeface="Times New Roman" pitchFamily="-1" charset="0"/>
                <a:ea typeface="+mn-ea"/>
                <a:cs typeface="+mn-cs"/>
              </a:rPr>
              <a:t>Save_Address</a:t>
            </a:r>
            <a:r>
              <a:rPr lang="en-US" sz="1200" b="0" i="0" u="none" strike="noStrike" kern="1200" baseline="0" dirty="0" smtClean="0">
                <a:solidFill>
                  <a:schemeClr val="tx1"/>
                </a:solidFill>
                <a:latin typeface="Times New Roman" pitchFamily="-1" charset="0"/>
                <a:ea typeface="+mn-ea"/>
                <a:cs typeface="+mn-cs"/>
              </a:rPr>
              <a:t> and the </a:t>
            </a:r>
            <a:r>
              <a:rPr lang="en-US" sz="1200" b="0" i="0" u="none" strike="noStrike" kern="1200" baseline="0" dirty="0" err="1" smtClean="0">
                <a:solidFill>
                  <a:schemeClr val="tx1"/>
                </a:solidFill>
                <a:latin typeface="Times New Roman" pitchFamily="-1" charset="0"/>
                <a:ea typeface="+mn-ea"/>
                <a:cs typeface="+mn-cs"/>
              </a:rPr>
              <a:t>Routine_Address</a:t>
            </a:r>
            <a:r>
              <a:rPr lang="en-US" sz="1200" b="0" i="0" u="none" strike="noStrike" kern="1200" baseline="0" dirty="0" smtClean="0">
                <a:solidFill>
                  <a:schemeClr val="tx1"/>
                </a:solidFill>
                <a:latin typeface="Times New Roman" pitchFamily="-1" charset="0"/>
                <a:ea typeface="+mn-ea"/>
                <a:cs typeface="+mn-cs"/>
              </a:rPr>
              <a:t> before they can</a:t>
            </a:r>
          </a:p>
          <a:p>
            <a:r>
              <a:rPr lang="en-US" sz="1200" b="0" i="0" u="none" strike="noStrike" kern="1200" baseline="0" dirty="0" smtClean="0">
                <a:solidFill>
                  <a:schemeClr val="tx1"/>
                </a:solidFill>
                <a:latin typeface="Times New Roman" pitchFamily="-1" charset="0"/>
                <a:ea typeface="+mn-ea"/>
                <a:cs typeface="+mn-cs"/>
              </a:rPr>
              <a:t>be transferred to the MAR and PC, respectively. In any case, once this is done, the</a:t>
            </a:r>
          </a:p>
          <a:p>
            <a:r>
              <a:rPr lang="en-US" sz="1200" b="0" i="0" u="none" strike="noStrike" kern="1200" baseline="0" dirty="0" smtClean="0">
                <a:solidFill>
                  <a:schemeClr val="tx1"/>
                </a:solidFill>
                <a:latin typeface="Times New Roman" pitchFamily="-1" charset="0"/>
                <a:ea typeface="+mn-ea"/>
                <a:cs typeface="+mn-cs"/>
              </a:rPr>
              <a:t>final step is to store the MBR, which contains the old value of the PC, into memory.</a:t>
            </a:r>
          </a:p>
          <a:p>
            <a:r>
              <a:rPr lang="en-US" sz="1200" b="0" i="0" u="none" strike="noStrike" kern="1200" baseline="0" dirty="0" smtClean="0">
                <a:solidFill>
                  <a:schemeClr val="tx1"/>
                </a:solidFill>
                <a:latin typeface="Times New Roman" pitchFamily="-1" charset="0"/>
                <a:ea typeface="+mn-ea"/>
                <a:cs typeface="+mn-cs"/>
              </a:rPr>
              <a:t>The processor is now ready to begin the next instruction cycle.</a:t>
            </a:r>
            <a:endParaRPr lang="en-GB" dirty="0"/>
          </a:p>
        </p:txBody>
      </p:sp>
    </p:spTree>
    <p:extLst>
      <p:ext uri="{BB962C8B-B14F-4D97-AF65-F5344CB8AC3E}">
        <p14:creationId xmlns:p14="http://schemas.microsoft.com/office/powerpoint/2010/main" val="1753452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BE6D9BDD-0C7F-2944-A969-B9AB3060ABEA}" type="slidenum">
              <a:rPr lang="en-US"/>
              <a:pPr/>
              <a:t>10</a:t>
            </a:fld>
            <a:endParaRPr lang="en-US"/>
          </a:p>
        </p:txBody>
      </p:sp>
      <p:sp>
        <p:nvSpPr>
          <p:cNvPr id="70658"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70659"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The fetch, indirect, and interrupt cycles are simple and predictable. Each involves</a:t>
            </a:r>
          </a:p>
          <a:p>
            <a:r>
              <a:rPr lang="en-US" sz="1200" b="0" i="0" u="none" strike="noStrike" kern="1200" baseline="0" dirty="0" smtClean="0">
                <a:solidFill>
                  <a:schemeClr val="tx1"/>
                </a:solidFill>
                <a:latin typeface="Times New Roman" pitchFamily="-1" charset="0"/>
                <a:ea typeface="+mn-ea"/>
                <a:cs typeface="+mn-cs"/>
              </a:rPr>
              <a:t>a small, fixed sequence of micro-operations and, in each case, the same micro-operations</a:t>
            </a:r>
          </a:p>
          <a:p>
            <a:r>
              <a:rPr lang="en-US" sz="1200" b="0" i="0" u="none" strike="noStrike" kern="1200" baseline="0" dirty="0" smtClean="0">
                <a:solidFill>
                  <a:schemeClr val="tx1"/>
                </a:solidFill>
                <a:latin typeface="Times New Roman" pitchFamily="-1" charset="0"/>
                <a:ea typeface="+mn-ea"/>
                <a:cs typeface="+mn-cs"/>
              </a:rPr>
              <a:t>are repeated each time around.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This is not true of the execute cycle. Because of the variety of </a:t>
            </a:r>
            <a:r>
              <a:rPr lang="en-US" sz="1200" b="0" i="0" u="none" strike="noStrike" kern="1200" baseline="0" dirty="0" err="1" smtClean="0">
                <a:solidFill>
                  <a:schemeClr val="tx1"/>
                </a:solidFill>
                <a:latin typeface="Times New Roman" pitchFamily="-1" charset="0"/>
                <a:ea typeface="+mn-ea"/>
                <a:cs typeface="+mn-cs"/>
              </a:rPr>
              <a:t>opcodes</a:t>
            </a:r>
            <a:r>
              <a:rPr lang="en-US" sz="1200" b="0" i="0" u="none" strike="noStrike" kern="1200" baseline="0" dirty="0" smtClean="0">
                <a:solidFill>
                  <a:schemeClr val="tx1"/>
                </a:solidFill>
                <a:latin typeface="Times New Roman" pitchFamily="-1" charset="0"/>
                <a:ea typeface="+mn-ea"/>
                <a:cs typeface="+mn-cs"/>
              </a:rPr>
              <a:t>, there</a:t>
            </a:r>
          </a:p>
          <a:p>
            <a:r>
              <a:rPr lang="en-US" sz="1200" b="0" i="0" u="none" strike="noStrike" kern="1200" baseline="0" dirty="0" smtClean="0">
                <a:solidFill>
                  <a:schemeClr val="tx1"/>
                </a:solidFill>
                <a:latin typeface="Times New Roman" pitchFamily="-1" charset="0"/>
                <a:ea typeface="+mn-ea"/>
                <a:cs typeface="+mn-cs"/>
              </a:rPr>
              <a:t>are a number of different sequences of micro-operations that can occur. The control</a:t>
            </a:r>
          </a:p>
          <a:p>
            <a:r>
              <a:rPr lang="en-US" sz="1200" b="0" i="0" u="none" strike="noStrike" kern="1200" baseline="0" dirty="0" smtClean="0">
                <a:solidFill>
                  <a:schemeClr val="tx1"/>
                </a:solidFill>
                <a:latin typeface="Times New Roman" pitchFamily="-1" charset="0"/>
                <a:ea typeface="+mn-ea"/>
                <a:cs typeface="+mn-cs"/>
              </a:rPr>
              <a:t>unit examines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and generates a sequence of micro-operations based on</a:t>
            </a:r>
          </a:p>
          <a:p>
            <a:r>
              <a:rPr lang="en-US" sz="1200" b="0" i="0" u="none" strike="noStrike" kern="1200" baseline="0" dirty="0" smtClean="0">
                <a:solidFill>
                  <a:schemeClr val="tx1"/>
                </a:solidFill>
                <a:latin typeface="Times New Roman" pitchFamily="-1" charset="0"/>
                <a:ea typeface="+mn-ea"/>
                <a:cs typeface="+mn-cs"/>
              </a:rPr>
              <a:t>the value of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This is referred to as instruction decoding.</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Let us consider several hypothetical examples.</a:t>
            </a:r>
          </a:p>
          <a:p>
            <a:r>
              <a:rPr lang="en-US" sz="1200" b="0" i="0" u="none" strike="noStrike" kern="1200" baseline="0" dirty="0" smtClean="0">
                <a:solidFill>
                  <a:schemeClr val="tx1"/>
                </a:solidFill>
                <a:latin typeface="Times New Roman" pitchFamily="-1" charset="0"/>
                <a:ea typeface="+mn-ea"/>
                <a:cs typeface="+mn-cs"/>
              </a:rPr>
              <a:t>First, consider an add instruction: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ADD R1, X</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which adds the contents of the location X to register R1. The following sequence of</a:t>
            </a:r>
          </a:p>
          <a:p>
            <a:r>
              <a:rPr lang="en-US" sz="1200" b="0" i="0" u="none" strike="noStrike" kern="1200" baseline="0" dirty="0" smtClean="0">
                <a:solidFill>
                  <a:schemeClr val="tx1"/>
                </a:solidFill>
                <a:latin typeface="Times New Roman" pitchFamily="-1" charset="0"/>
                <a:ea typeface="+mn-ea"/>
                <a:cs typeface="+mn-cs"/>
              </a:rPr>
              <a:t>Micro-operations might occur: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MAR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(IR(address))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2</a:t>
            </a:r>
            <a:r>
              <a:rPr lang="en-US" sz="1200" b="0" i="0" u="none" strike="noStrike" kern="1200" baseline="0" dirty="0" smtClean="0">
                <a:solidFill>
                  <a:schemeClr val="tx1"/>
                </a:solidFill>
                <a:latin typeface="Times New Roman" pitchFamily="-1" charset="0"/>
                <a:ea typeface="+mn-ea"/>
                <a:cs typeface="+mn-cs"/>
              </a:rPr>
              <a:t>: MBR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Memory</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t>
            </a:r>
            <a:r>
              <a:rPr lang="en-US" sz="1200" b="0" i="0" u="none" strike="noStrike" kern="1200" baseline="-25000" dirty="0" smtClean="0">
                <a:solidFill>
                  <a:schemeClr val="tx1"/>
                </a:solidFill>
                <a:latin typeface="Times New Roman" pitchFamily="-1" charset="0"/>
                <a:ea typeface="+mn-ea"/>
                <a:cs typeface="+mn-cs"/>
              </a:rPr>
              <a:t>3</a:t>
            </a:r>
            <a:r>
              <a:rPr lang="en-US" sz="1200" b="0" i="0" u="none" strike="noStrike" kern="1200" baseline="0" dirty="0" smtClean="0">
                <a:solidFill>
                  <a:schemeClr val="tx1"/>
                </a:solidFill>
                <a:latin typeface="Times New Roman" pitchFamily="-1" charset="0"/>
                <a:ea typeface="+mn-ea"/>
                <a:cs typeface="+mn-cs"/>
              </a:rPr>
              <a:t>: R1 </a:t>
            </a:r>
            <a:r>
              <a:rPr lang="en-US" sz="1200" b="0"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(R1) + (MBR)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We begin with the IR containing the ADD instruction. In the first step, the</a:t>
            </a:r>
          </a:p>
          <a:p>
            <a:r>
              <a:rPr lang="en-US" sz="1200" b="0" i="0" u="none" strike="noStrike" kern="1200" baseline="0" dirty="0" smtClean="0">
                <a:solidFill>
                  <a:schemeClr val="tx1"/>
                </a:solidFill>
                <a:latin typeface="Times New Roman" pitchFamily="-1" charset="0"/>
                <a:ea typeface="+mn-ea"/>
                <a:cs typeface="+mn-cs"/>
              </a:rPr>
              <a:t>address portion of the IR is loaded into the MAR. Then the referenced memory</a:t>
            </a:r>
          </a:p>
          <a:p>
            <a:r>
              <a:rPr lang="en-US" sz="1200" b="0" i="0" u="none" strike="noStrike" kern="1200" baseline="0" dirty="0" smtClean="0">
                <a:solidFill>
                  <a:schemeClr val="tx1"/>
                </a:solidFill>
                <a:latin typeface="Times New Roman" pitchFamily="-1" charset="0"/>
                <a:ea typeface="+mn-ea"/>
                <a:cs typeface="+mn-cs"/>
              </a:rPr>
              <a:t>location is read. Finally, the contents of R1 and MBR are added by the ALU. Again,</a:t>
            </a:r>
          </a:p>
          <a:p>
            <a:r>
              <a:rPr lang="en-US" sz="1200" b="0" i="0" u="none" strike="noStrike" kern="1200" baseline="0" dirty="0" smtClean="0">
                <a:solidFill>
                  <a:schemeClr val="tx1"/>
                </a:solidFill>
                <a:latin typeface="Times New Roman" pitchFamily="-1" charset="0"/>
                <a:ea typeface="+mn-ea"/>
                <a:cs typeface="+mn-cs"/>
              </a:rPr>
              <a:t>this is a simplified example. Additional micro-operations may be required to extract</a:t>
            </a:r>
          </a:p>
          <a:p>
            <a:r>
              <a:rPr lang="en-US" sz="1200" b="0" i="0" u="none" strike="noStrike" kern="1200" baseline="0" dirty="0" smtClean="0">
                <a:solidFill>
                  <a:schemeClr val="tx1"/>
                </a:solidFill>
                <a:latin typeface="Times New Roman" pitchFamily="-1" charset="0"/>
                <a:ea typeface="+mn-ea"/>
                <a:cs typeface="+mn-cs"/>
              </a:rPr>
              <a:t> the register reference from the IR and perhaps to stage the ALU inputs or outputs</a:t>
            </a:r>
          </a:p>
          <a:p>
            <a:r>
              <a:rPr lang="en-US" sz="1200" b="0" i="0" u="none" strike="noStrike" kern="1200" baseline="0" dirty="0" smtClean="0">
                <a:solidFill>
                  <a:schemeClr val="tx1"/>
                </a:solidFill>
                <a:latin typeface="Times New Roman" pitchFamily="-1" charset="0"/>
                <a:ea typeface="+mn-ea"/>
                <a:cs typeface="+mn-cs"/>
              </a:rPr>
              <a:t>in some intermediate registers.</a:t>
            </a:r>
            <a:endParaRPr lang="en-GB" dirty="0"/>
          </a:p>
        </p:txBody>
      </p:sp>
    </p:spTree>
    <p:extLst>
      <p:ext uri="{BB962C8B-B14F-4D97-AF65-F5344CB8AC3E}">
        <p14:creationId xmlns:p14="http://schemas.microsoft.com/office/powerpoint/2010/main" val="1993001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D3FE7CA1-E1DE-4546-B946-3273FBEC961B}" type="slidenum">
              <a:rPr lang="en-US"/>
              <a:pPr/>
              <a:t>11</a:t>
            </a:fld>
            <a:endParaRPr lang="en-US"/>
          </a:p>
        </p:txBody>
      </p:sp>
      <p:sp>
        <p:nvSpPr>
          <p:cNvPr id="109570"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10957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We have seen that each phase of the instruction cycle can be decomposed into a</a:t>
            </a:r>
          </a:p>
          <a:p>
            <a:r>
              <a:rPr lang="en-US" sz="1200" b="0" i="0" u="none" strike="noStrike" kern="1200" baseline="0" dirty="0" smtClean="0">
                <a:solidFill>
                  <a:schemeClr val="tx1"/>
                </a:solidFill>
                <a:latin typeface="Times New Roman" pitchFamily="-1" charset="0"/>
                <a:ea typeface="+mn-ea"/>
                <a:cs typeface="+mn-cs"/>
              </a:rPr>
              <a:t>sequence of elementary micro-operations. In our example, there is one sequence</a:t>
            </a:r>
          </a:p>
          <a:p>
            <a:r>
              <a:rPr lang="en-US" sz="1200" b="0" i="0" u="none" strike="noStrike" kern="1200" baseline="0" dirty="0" smtClean="0">
                <a:solidFill>
                  <a:schemeClr val="tx1"/>
                </a:solidFill>
                <a:latin typeface="Times New Roman" pitchFamily="-1" charset="0"/>
                <a:ea typeface="+mn-ea"/>
                <a:cs typeface="+mn-cs"/>
              </a:rPr>
              <a:t>each for the fetch, indirect, and interrupt cycles, and, for the execute cycle, there is</a:t>
            </a:r>
          </a:p>
          <a:p>
            <a:r>
              <a:rPr lang="en-US" sz="1200" b="0" i="0" u="none" strike="noStrike" kern="1200" baseline="0" dirty="0" smtClean="0">
                <a:solidFill>
                  <a:schemeClr val="tx1"/>
                </a:solidFill>
                <a:latin typeface="Times New Roman" pitchFamily="-1" charset="0"/>
                <a:ea typeface="+mn-ea"/>
                <a:cs typeface="+mn-cs"/>
              </a:rPr>
              <a:t>one sequence of micro-operations for each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To complete the picture, we need to tie sequences of micro-operations</a:t>
            </a:r>
          </a:p>
          <a:p>
            <a:r>
              <a:rPr lang="en-US" sz="1200" b="0" i="0" u="none" strike="noStrike" kern="1200" baseline="0" dirty="0" smtClean="0">
                <a:solidFill>
                  <a:schemeClr val="tx1"/>
                </a:solidFill>
                <a:latin typeface="Times New Roman" pitchFamily="-1" charset="0"/>
                <a:ea typeface="+mn-ea"/>
                <a:cs typeface="+mn-cs"/>
              </a:rPr>
              <a:t>together, and this is done in Figure 20.3. We assume a new 2-bit register called the</a:t>
            </a:r>
          </a:p>
          <a:p>
            <a:r>
              <a:rPr lang="en-US" sz="1200" b="0" i="0" u="none" strike="noStrike" kern="1200" baseline="0" dirty="0" smtClean="0">
                <a:solidFill>
                  <a:schemeClr val="tx1"/>
                </a:solidFill>
                <a:latin typeface="Times New Roman" pitchFamily="-1" charset="0"/>
                <a:ea typeface="+mn-ea"/>
                <a:cs typeface="+mn-cs"/>
              </a:rPr>
              <a:t>instruction cycle code  (ICC). The ICC designates the state of the processor in terms</a:t>
            </a:r>
          </a:p>
          <a:p>
            <a:r>
              <a:rPr lang="en-US" sz="1200" b="0" i="0" u="none" strike="noStrike" kern="1200" baseline="0" dirty="0" smtClean="0">
                <a:solidFill>
                  <a:schemeClr val="tx1"/>
                </a:solidFill>
                <a:latin typeface="Times New Roman" pitchFamily="-1" charset="0"/>
                <a:ea typeface="+mn-ea"/>
                <a:cs typeface="+mn-cs"/>
              </a:rPr>
              <a:t>of which portion of the cycle it is in: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00: Fetch</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01: Indirect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10: Execute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11: Interrupt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At the end of each of the four cycles, the ICC is set appropriately. The indirect</a:t>
            </a:r>
          </a:p>
          <a:p>
            <a:r>
              <a:rPr lang="en-US" sz="1200" b="0" i="0" u="none" strike="noStrike" kern="1200" baseline="0" dirty="0" smtClean="0">
                <a:solidFill>
                  <a:schemeClr val="tx1"/>
                </a:solidFill>
                <a:latin typeface="Times New Roman" pitchFamily="-1" charset="0"/>
                <a:ea typeface="+mn-ea"/>
                <a:cs typeface="+mn-cs"/>
              </a:rPr>
              <a:t>cycle is always followed by the execute cycle. The interrupt cycle is always followed</a:t>
            </a:r>
          </a:p>
          <a:p>
            <a:r>
              <a:rPr lang="en-US" sz="1200" b="0" i="0" u="none" strike="noStrike" kern="1200" baseline="0" dirty="0" smtClean="0">
                <a:solidFill>
                  <a:schemeClr val="tx1"/>
                </a:solidFill>
                <a:latin typeface="Times New Roman" pitchFamily="-1" charset="0"/>
                <a:ea typeface="+mn-ea"/>
                <a:cs typeface="+mn-cs"/>
              </a:rPr>
              <a:t>by the fetch cycle (see Figure 14.4, The Instruction Cycle ). For both the fetch and</a:t>
            </a:r>
          </a:p>
          <a:p>
            <a:r>
              <a:rPr lang="en-US" sz="1200" b="0" i="0" u="none" strike="noStrike" kern="1200" baseline="0" dirty="0" smtClean="0">
                <a:solidFill>
                  <a:schemeClr val="tx1"/>
                </a:solidFill>
                <a:latin typeface="Times New Roman" pitchFamily="-1" charset="0"/>
                <a:ea typeface="+mn-ea"/>
                <a:cs typeface="+mn-cs"/>
              </a:rPr>
              <a:t>execute cycles, the next cycle depends on the state of the system.</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Thus, the flowchart of Figure 20.3 defines the complete sequence of micro-operations,</a:t>
            </a:r>
          </a:p>
          <a:p>
            <a:r>
              <a:rPr lang="en-US" sz="1200" b="0" i="0" u="none" strike="noStrike" kern="1200" baseline="0" dirty="0" smtClean="0">
                <a:solidFill>
                  <a:schemeClr val="tx1"/>
                </a:solidFill>
                <a:latin typeface="Times New Roman" pitchFamily="-1" charset="0"/>
                <a:ea typeface="+mn-ea"/>
                <a:cs typeface="+mn-cs"/>
              </a:rPr>
              <a:t>depending only on the instruction sequence and the interrupt pattern.</a:t>
            </a:r>
          </a:p>
          <a:p>
            <a:r>
              <a:rPr lang="en-US" sz="1200" b="0" i="0" u="none" strike="noStrike" kern="1200" baseline="0" dirty="0" smtClean="0">
                <a:solidFill>
                  <a:schemeClr val="tx1"/>
                </a:solidFill>
                <a:latin typeface="Times New Roman" pitchFamily="-1" charset="0"/>
                <a:ea typeface="+mn-ea"/>
                <a:cs typeface="+mn-cs"/>
              </a:rPr>
              <a:t>Of course, this is a simplified example. The flowchart for an actual processor would</a:t>
            </a:r>
          </a:p>
          <a:p>
            <a:r>
              <a:rPr lang="en-US" sz="1200" b="0" i="0" u="none" strike="noStrike" kern="1200" baseline="0" dirty="0" smtClean="0">
                <a:solidFill>
                  <a:schemeClr val="tx1"/>
                </a:solidFill>
                <a:latin typeface="Times New Roman" pitchFamily="-1" charset="0"/>
                <a:ea typeface="+mn-ea"/>
                <a:cs typeface="+mn-cs"/>
              </a:rPr>
              <a:t>be more complex. In any case, we have reached the point in our discussion in which</a:t>
            </a:r>
          </a:p>
          <a:p>
            <a:r>
              <a:rPr lang="en-US" sz="1200" b="0" i="0" u="none" strike="noStrike" kern="1200" baseline="0" dirty="0" smtClean="0">
                <a:solidFill>
                  <a:schemeClr val="tx1"/>
                </a:solidFill>
                <a:latin typeface="Times New Roman" pitchFamily="-1" charset="0"/>
                <a:ea typeface="+mn-ea"/>
                <a:cs typeface="+mn-cs"/>
              </a:rPr>
              <a:t>the operation of the processor is defined as the performance of a sequence of micro-</a:t>
            </a:r>
          </a:p>
          <a:p>
            <a:r>
              <a:rPr lang="en-US" sz="1200" b="0" i="0" u="none" strike="noStrike" kern="1200" baseline="0" dirty="0" smtClean="0">
                <a:solidFill>
                  <a:schemeClr val="tx1"/>
                </a:solidFill>
                <a:latin typeface="Times New Roman" pitchFamily="-1" charset="0"/>
                <a:ea typeface="+mn-ea"/>
                <a:cs typeface="+mn-cs"/>
              </a:rPr>
              <a:t>operations.</a:t>
            </a:r>
          </a:p>
          <a:p>
            <a:r>
              <a:rPr lang="en-US" sz="1200" b="0" i="0" u="none" strike="noStrike" kern="1200" baseline="0" dirty="0" smtClean="0">
                <a:solidFill>
                  <a:schemeClr val="tx1"/>
                </a:solidFill>
                <a:latin typeface="Times New Roman" pitchFamily="-1" charset="0"/>
                <a:ea typeface="+mn-ea"/>
                <a:cs typeface="+mn-cs"/>
              </a:rPr>
              <a:t>We can now consider how the control unit causes this sequence to occur.</a:t>
            </a:r>
            <a:endParaRPr lang="en-GB" dirty="0"/>
          </a:p>
        </p:txBody>
      </p:sp>
    </p:spTree>
    <p:extLst>
      <p:ext uri="{BB962C8B-B14F-4D97-AF65-F5344CB8AC3E}">
        <p14:creationId xmlns:p14="http://schemas.microsoft.com/office/powerpoint/2010/main" val="2659779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89B2997E-17D9-A34D-A83E-3E8111AB653A}" type="slidenum">
              <a:rPr lang="en-US"/>
              <a:pPr/>
              <a:t>12</a:t>
            </a:fld>
            <a:endParaRPr lang="en-US"/>
          </a:p>
        </p:txBody>
      </p:sp>
      <p:sp>
        <p:nvSpPr>
          <p:cNvPr id="73730"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7373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As a result of our analysis in the preceding section, we have decomposed the behavior</a:t>
            </a:r>
          </a:p>
          <a:p>
            <a:r>
              <a:rPr lang="en-US" sz="1200" b="0" i="0" u="none" strike="noStrike" kern="1200" baseline="0" dirty="0" smtClean="0">
                <a:solidFill>
                  <a:schemeClr val="tx1"/>
                </a:solidFill>
                <a:latin typeface="Times New Roman" pitchFamily="-1" charset="0"/>
                <a:ea typeface="+mn-ea"/>
                <a:cs typeface="+mn-cs"/>
              </a:rPr>
              <a:t>or functioning of the processor into elementary operations, called micro-</a:t>
            </a:r>
          </a:p>
          <a:p>
            <a:r>
              <a:rPr lang="en-US" sz="1200" b="0" i="0" u="none" strike="noStrike" kern="1200" baseline="0" dirty="0" smtClean="0">
                <a:solidFill>
                  <a:schemeClr val="tx1"/>
                </a:solidFill>
                <a:latin typeface="Times New Roman" pitchFamily="-1" charset="0"/>
                <a:ea typeface="+mn-ea"/>
                <a:cs typeface="+mn-cs"/>
              </a:rPr>
              <a:t>operations. By reducing the operation of the processor to its most fundamental level, we are</a:t>
            </a:r>
          </a:p>
          <a:p>
            <a:r>
              <a:rPr lang="en-US" sz="1200" b="0" i="0" u="none" strike="noStrike" kern="1200" baseline="0" dirty="0" smtClean="0">
                <a:solidFill>
                  <a:schemeClr val="tx1"/>
                </a:solidFill>
                <a:latin typeface="Times New Roman" pitchFamily="-1" charset="0"/>
                <a:ea typeface="+mn-ea"/>
                <a:cs typeface="+mn-cs"/>
              </a:rPr>
              <a:t>able to define exactly what it is that the control unit must cause to happen. Thus, we</a:t>
            </a:r>
          </a:p>
          <a:p>
            <a:r>
              <a:rPr lang="en-US" sz="1200" b="0" i="0" u="none" strike="noStrike" kern="1200" baseline="0" dirty="0" smtClean="0">
                <a:solidFill>
                  <a:schemeClr val="tx1"/>
                </a:solidFill>
                <a:latin typeface="Times New Roman" pitchFamily="-1" charset="0"/>
                <a:ea typeface="+mn-ea"/>
                <a:cs typeface="+mn-cs"/>
              </a:rPr>
              <a:t>can define the functional requirements  for the control unit: those functions that the</a:t>
            </a:r>
          </a:p>
          <a:p>
            <a:r>
              <a:rPr lang="en-US" sz="1200" b="0" i="0" u="none" strike="noStrike" kern="1200" baseline="0" dirty="0" smtClean="0">
                <a:solidFill>
                  <a:schemeClr val="tx1"/>
                </a:solidFill>
                <a:latin typeface="Times New Roman" pitchFamily="-1" charset="0"/>
                <a:ea typeface="+mn-ea"/>
                <a:cs typeface="+mn-cs"/>
              </a:rPr>
              <a:t>control unit must perform. A definition of these functional requirements is the basis</a:t>
            </a:r>
          </a:p>
          <a:p>
            <a:r>
              <a:rPr lang="en-US" sz="1200" b="0" i="0" u="none" strike="noStrike" kern="1200" baseline="0" dirty="0" smtClean="0">
                <a:solidFill>
                  <a:schemeClr val="tx1"/>
                </a:solidFill>
                <a:latin typeface="Times New Roman" pitchFamily="-1" charset="0"/>
                <a:ea typeface="+mn-ea"/>
                <a:cs typeface="+mn-cs"/>
              </a:rPr>
              <a:t>for the design and implementation of the control unit.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With the information at hand, the following three-step process leads to a characterization</a:t>
            </a:r>
          </a:p>
          <a:p>
            <a:r>
              <a:rPr lang="en-US" sz="1200" b="0" i="0" u="none" strike="noStrike" kern="1200" baseline="0" dirty="0" smtClean="0">
                <a:solidFill>
                  <a:schemeClr val="tx1"/>
                </a:solidFill>
                <a:latin typeface="Times New Roman" pitchFamily="-1" charset="0"/>
                <a:ea typeface="+mn-ea"/>
                <a:cs typeface="+mn-cs"/>
              </a:rPr>
              <a:t>of the control unit: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  Define the basic elements of the processor.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2.  Describe the micro-operations that the processor performs.</a:t>
            </a:r>
          </a:p>
          <a:p>
            <a:endParaRPr lang="en-US" sz="1200" b="0" i="0" u="none" strike="noStrike" kern="1200" baseline="0" dirty="0" smtClean="0">
              <a:solidFill>
                <a:schemeClr val="tx1"/>
              </a:solidFill>
              <a:latin typeface="Times New Roman" pitchFamily="-1" charset="0"/>
              <a:ea typeface="+mn-ea"/>
              <a:cs typeface="+mn-cs"/>
            </a:endParaRPr>
          </a:p>
          <a:p>
            <a:pPr marL="228600" indent="-228600">
              <a:buAutoNum type="arabicPeriod" startAt="3"/>
            </a:pPr>
            <a:r>
              <a:rPr lang="en-US" sz="1200" b="0" i="0" u="none" strike="noStrike" kern="1200" baseline="0" dirty="0" smtClean="0">
                <a:solidFill>
                  <a:schemeClr val="tx1"/>
                </a:solidFill>
                <a:latin typeface="Times New Roman" pitchFamily="-1" charset="0"/>
                <a:ea typeface="+mn-ea"/>
                <a:cs typeface="+mn-cs"/>
              </a:rPr>
              <a:t>Determine the functions that the control unit must perform to cause the micro-operations</a:t>
            </a:r>
          </a:p>
          <a:p>
            <a:r>
              <a:rPr lang="en-US" sz="1200" b="0" i="0" u="none" strike="noStrike" kern="1200" baseline="0" dirty="0" smtClean="0">
                <a:solidFill>
                  <a:schemeClr val="tx1"/>
                </a:solidFill>
                <a:latin typeface="Times New Roman" pitchFamily="-1" charset="0"/>
                <a:ea typeface="+mn-ea"/>
                <a:cs typeface="+mn-cs"/>
              </a:rPr>
              <a:t>to be performed.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We have already performed steps 1 and 2. Let us summarize the results. First,</a:t>
            </a:r>
          </a:p>
          <a:p>
            <a:r>
              <a:rPr lang="en-US" sz="1200" b="0" i="0" u="none" strike="noStrike" kern="1200" baseline="0" dirty="0" smtClean="0">
                <a:solidFill>
                  <a:schemeClr val="tx1"/>
                </a:solidFill>
                <a:latin typeface="Times New Roman" pitchFamily="-1" charset="0"/>
                <a:ea typeface="+mn-ea"/>
                <a:cs typeface="+mn-cs"/>
              </a:rPr>
              <a:t>the basic functional elements of the processor are the following:</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ALU</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Registers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Internal data paths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External data paths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Control unit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Some thought should convince you that this is a complete list. The ALU is the</a:t>
            </a:r>
          </a:p>
          <a:p>
            <a:r>
              <a:rPr lang="en-US" sz="1200" b="0" i="0" u="none" strike="noStrike" kern="1200" baseline="0" dirty="0" smtClean="0">
                <a:solidFill>
                  <a:schemeClr val="tx1"/>
                </a:solidFill>
                <a:latin typeface="Times New Roman" pitchFamily="-1" charset="0"/>
                <a:ea typeface="+mn-ea"/>
                <a:cs typeface="+mn-cs"/>
              </a:rPr>
              <a:t>functional essence of the computer. Registers are used to store data internal to the</a:t>
            </a:r>
          </a:p>
          <a:p>
            <a:r>
              <a:rPr lang="en-US" sz="1200" b="0" i="0" u="none" strike="noStrike" kern="1200" baseline="0" dirty="0" smtClean="0">
                <a:solidFill>
                  <a:schemeClr val="tx1"/>
                </a:solidFill>
                <a:latin typeface="Times New Roman" pitchFamily="-1" charset="0"/>
                <a:ea typeface="+mn-ea"/>
                <a:cs typeface="+mn-cs"/>
              </a:rPr>
              <a:t>processor. Some registers contain status information needed to manage instruction</a:t>
            </a:r>
          </a:p>
          <a:p>
            <a:r>
              <a:rPr lang="en-US" sz="1200" b="0" i="0" u="none" strike="noStrike" kern="1200" baseline="0" dirty="0" smtClean="0">
                <a:solidFill>
                  <a:schemeClr val="tx1"/>
                </a:solidFill>
                <a:latin typeface="Times New Roman" pitchFamily="-1" charset="0"/>
                <a:ea typeface="+mn-ea"/>
                <a:cs typeface="+mn-cs"/>
              </a:rPr>
              <a:t>sequencing (e.g., a program status word). Others contain data that go to or come</a:t>
            </a:r>
          </a:p>
          <a:p>
            <a:r>
              <a:rPr lang="en-US" sz="1200" b="0" i="0" u="none" strike="noStrike" kern="1200" baseline="0" dirty="0" smtClean="0">
                <a:solidFill>
                  <a:schemeClr val="tx1"/>
                </a:solidFill>
                <a:latin typeface="Times New Roman" pitchFamily="-1" charset="0"/>
                <a:ea typeface="+mn-ea"/>
                <a:cs typeface="+mn-cs"/>
              </a:rPr>
              <a:t>from the ALU, memory, and I/O modules. Internal data paths are used to move</a:t>
            </a:r>
          </a:p>
          <a:p>
            <a:r>
              <a:rPr lang="en-US" sz="1200" b="0" i="0" u="none" strike="noStrike" kern="1200" baseline="0" dirty="0" smtClean="0">
                <a:solidFill>
                  <a:schemeClr val="tx1"/>
                </a:solidFill>
                <a:latin typeface="Times New Roman" pitchFamily="-1" charset="0"/>
                <a:ea typeface="+mn-ea"/>
                <a:cs typeface="+mn-cs"/>
              </a:rPr>
              <a:t>data between registers and between register and ALU. External data paths link</a:t>
            </a:r>
          </a:p>
          <a:p>
            <a:r>
              <a:rPr lang="en-US" sz="1200" b="0" i="0" u="none" strike="noStrike" kern="1200" baseline="0" dirty="0" smtClean="0">
                <a:solidFill>
                  <a:schemeClr val="tx1"/>
                </a:solidFill>
                <a:latin typeface="Times New Roman" pitchFamily="-1" charset="0"/>
                <a:ea typeface="+mn-ea"/>
                <a:cs typeface="+mn-cs"/>
              </a:rPr>
              <a:t>registers to memory and I/O modules, often by means of a system bus. The control</a:t>
            </a:r>
          </a:p>
          <a:p>
            <a:r>
              <a:rPr lang="en-US" sz="1200" b="0" i="0" u="none" strike="noStrike" kern="1200" baseline="0" dirty="0" smtClean="0">
                <a:solidFill>
                  <a:schemeClr val="tx1"/>
                </a:solidFill>
                <a:latin typeface="Times New Roman" pitchFamily="-1" charset="0"/>
                <a:ea typeface="+mn-ea"/>
                <a:cs typeface="+mn-cs"/>
              </a:rPr>
              <a:t>unit causes operations to happen within the processor.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execution of a program consists of operations involving these processor</a:t>
            </a:r>
          </a:p>
          <a:p>
            <a:r>
              <a:rPr lang="en-US" sz="1200" b="0" i="0" u="none" strike="noStrike" kern="1200" baseline="0" dirty="0" smtClean="0">
                <a:solidFill>
                  <a:schemeClr val="tx1"/>
                </a:solidFill>
                <a:latin typeface="Times New Roman" pitchFamily="-1" charset="0"/>
                <a:ea typeface="+mn-ea"/>
                <a:cs typeface="+mn-cs"/>
              </a:rPr>
              <a:t>elements. As we have seen, these operations consist of a sequence of</a:t>
            </a:r>
          </a:p>
          <a:p>
            <a:r>
              <a:rPr lang="en-US" sz="1200" b="0" i="0" u="none" strike="noStrike" kern="1200" baseline="0" dirty="0" smtClean="0">
                <a:solidFill>
                  <a:schemeClr val="tx1"/>
                </a:solidFill>
                <a:latin typeface="Times New Roman" pitchFamily="-1" charset="0"/>
                <a:ea typeface="+mn-ea"/>
                <a:cs typeface="+mn-cs"/>
              </a:rPr>
              <a:t>micro-operations. Upon review of Section 20.1, the reader should see that all micro-operations</a:t>
            </a:r>
          </a:p>
          <a:p>
            <a:r>
              <a:rPr lang="en-US" sz="1200" b="0" i="0" u="none" strike="noStrike" kern="1200" baseline="0" dirty="0" smtClean="0">
                <a:solidFill>
                  <a:schemeClr val="tx1"/>
                </a:solidFill>
                <a:latin typeface="Times New Roman" pitchFamily="-1" charset="0"/>
                <a:ea typeface="+mn-ea"/>
                <a:cs typeface="+mn-cs"/>
              </a:rPr>
              <a:t>fall into one of the following categories: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Transfer data from one register to another.</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Transfer data from a register to an external interface (e.g., system bus).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Transfer data from an external interface to a register.</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Perform an arithmetic or logic operation, using registers for input and output.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All of the micro-operations needed to perform one instruction cycle, including all</a:t>
            </a:r>
          </a:p>
          <a:p>
            <a:r>
              <a:rPr lang="en-US" sz="1200" b="0" i="0" u="none" strike="noStrike" kern="1200" baseline="0" dirty="0" smtClean="0">
                <a:solidFill>
                  <a:schemeClr val="tx1"/>
                </a:solidFill>
                <a:latin typeface="Times New Roman" pitchFamily="-1" charset="0"/>
                <a:ea typeface="+mn-ea"/>
                <a:cs typeface="+mn-cs"/>
              </a:rPr>
              <a:t>of the micro-operations to execute every instruction in the instruction set, fall into</a:t>
            </a:r>
          </a:p>
          <a:p>
            <a:r>
              <a:rPr lang="en-US" sz="1200" b="0" i="0" u="none" strike="noStrike" kern="1200" baseline="0" dirty="0" smtClean="0">
                <a:solidFill>
                  <a:schemeClr val="tx1"/>
                </a:solidFill>
                <a:latin typeface="Times New Roman" pitchFamily="-1" charset="0"/>
                <a:ea typeface="+mn-ea"/>
                <a:cs typeface="+mn-cs"/>
              </a:rPr>
              <a:t>one of these categories.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We can now be somewhat more explicit about the way in which the control</a:t>
            </a:r>
          </a:p>
          <a:p>
            <a:r>
              <a:rPr lang="en-US" sz="1200" b="0" i="0" u="none" strike="noStrike" kern="1200" baseline="0" dirty="0" smtClean="0">
                <a:solidFill>
                  <a:schemeClr val="tx1"/>
                </a:solidFill>
                <a:latin typeface="Times New Roman" pitchFamily="-1" charset="0"/>
                <a:ea typeface="+mn-ea"/>
                <a:cs typeface="+mn-cs"/>
              </a:rPr>
              <a:t>unit functions. The control unit performs two basic tasks: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Sequencing:  The control unit causes the processor to step through a series</a:t>
            </a:r>
          </a:p>
          <a:p>
            <a:r>
              <a:rPr lang="en-US" sz="1200" b="0" i="0" u="none" strike="noStrike" kern="1200" baseline="0" dirty="0" smtClean="0">
                <a:solidFill>
                  <a:schemeClr val="tx1"/>
                </a:solidFill>
                <a:latin typeface="Times New Roman" pitchFamily="-1" charset="0"/>
                <a:ea typeface="+mn-ea"/>
                <a:cs typeface="+mn-cs"/>
              </a:rPr>
              <a:t>of micro-operations in the proper sequence, based on the program being executed.</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Execution:  The control unit causes each micro-operation to be performed.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preceding is a functional description of what the control unit does. The</a:t>
            </a:r>
          </a:p>
          <a:p>
            <a:r>
              <a:rPr lang="en-US" sz="1200" b="0" i="0" u="none" strike="noStrike" kern="1200" baseline="0" dirty="0" smtClean="0">
                <a:solidFill>
                  <a:schemeClr val="tx1"/>
                </a:solidFill>
                <a:latin typeface="Times New Roman" pitchFamily="-1" charset="0"/>
                <a:ea typeface="+mn-ea"/>
                <a:cs typeface="+mn-cs"/>
              </a:rPr>
              <a:t>key to how the control unit operates is the use of control signals.</a:t>
            </a:r>
            <a:endParaRPr lang="en-GB" dirty="0"/>
          </a:p>
        </p:txBody>
      </p:sp>
    </p:spTree>
    <p:extLst>
      <p:ext uri="{BB962C8B-B14F-4D97-AF65-F5344CB8AC3E}">
        <p14:creationId xmlns:p14="http://schemas.microsoft.com/office/powerpoint/2010/main" val="3479135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126C8AC3-5797-324A-8C20-2CBAA5862026}" type="slidenum">
              <a:rPr lang="en-US"/>
              <a:pPr/>
              <a:t>13</a:t>
            </a:fld>
            <a:endParaRPr lang="en-US"/>
          </a:p>
        </p:txBody>
      </p:sp>
      <p:sp>
        <p:nvSpPr>
          <p:cNvPr id="110594"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110595"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We have defined the elements that make up the processor (ALU, registers, data</a:t>
            </a:r>
          </a:p>
          <a:p>
            <a:r>
              <a:rPr lang="en-US" sz="1200" b="0" i="0" u="none" strike="noStrike" kern="1200" baseline="0" dirty="0" smtClean="0">
                <a:solidFill>
                  <a:schemeClr val="tx1"/>
                </a:solidFill>
                <a:latin typeface="Times New Roman" pitchFamily="-1" charset="0"/>
                <a:ea typeface="+mn-ea"/>
                <a:cs typeface="+mn-cs"/>
              </a:rPr>
              <a:t>paths) and the micro-operations that are performed. For the control unit to perform</a:t>
            </a:r>
          </a:p>
          <a:p>
            <a:r>
              <a:rPr lang="en-US" sz="1200" b="0" i="0" u="none" strike="noStrike" kern="1200" baseline="0" dirty="0" smtClean="0">
                <a:solidFill>
                  <a:schemeClr val="tx1"/>
                </a:solidFill>
                <a:latin typeface="Times New Roman" pitchFamily="-1" charset="0"/>
                <a:ea typeface="+mn-ea"/>
                <a:cs typeface="+mn-cs"/>
              </a:rPr>
              <a:t>its function, it must have inputs that allow it to determine the state of the system and</a:t>
            </a:r>
          </a:p>
          <a:p>
            <a:r>
              <a:rPr lang="en-US" sz="1200" b="0" i="0" u="none" strike="noStrike" kern="1200" baseline="0" dirty="0" smtClean="0">
                <a:solidFill>
                  <a:schemeClr val="tx1"/>
                </a:solidFill>
                <a:latin typeface="Times New Roman" pitchFamily="-1" charset="0"/>
                <a:ea typeface="+mn-ea"/>
                <a:cs typeface="+mn-cs"/>
              </a:rPr>
              <a:t>outputs that allow it to control the behavior of the system. These are the external</a:t>
            </a:r>
          </a:p>
          <a:p>
            <a:r>
              <a:rPr lang="en-US" sz="1200" b="0" i="0" u="none" strike="noStrike" kern="1200" baseline="0" dirty="0" smtClean="0">
                <a:solidFill>
                  <a:schemeClr val="tx1"/>
                </a:solidFill>
                <a:latin typeface="Times New Roman" pitchFamily="-1" charset="0"/>
                <a:ea typeface="+mn-ea"/>
                <a:cs typeface="+mn-cs"/>
              </a:rPr>
              <a:t>specifications of the control unit. Internally, the control unit must have the logic</a:t>
            </a:r>
          </a:p>
          <a:p>
            <a:r>
              <a:rPr lang="en-US" sz="1200" b="0" i="0" u="none" strike="noStrike" kern="1200" baseline="0" dirty="0" smtClean="0">
                <a:solidFill>
                  <a:schemeClr val="tx1"/>
                </a:solidFill>
                <a:latin typeface="Times New Roman" pitchFamily="-1" charset="0"/>
                <a:ea typeface="+mn-ea"/>
                <a:cs typeface="+mn-cs"/>
              </a:rPr>
              <a:t>required to perform its sequencing and execution functions. We defer a discussion</a:t>
            </a:r>
          </a:p>
          <a:p>
            <a:r>
              <a:rPr lang="en-US" sz="1200" b="0" i="0" u="none" strike="noStrike" kern="1200" baseline="0" dirty="0" smtClean="0">
                <a:solidFill>
                  <a:schemeClr val="tx1"/>
                </a:solidFill>
                <a:latin typeface="Times New Roman" pitchFamily="-1" charset="0"/>
                <a:ea typeface="+mn-ea"/>
                <a:cs typeface="+mn-cs"/>
              </a:rPr>
              <a:t>of the internal operation of the control unit to Section 20.3 and Chapter 21. The</a:t>
            </a:r>
          </a:p>
          <a:p>
            <a:r>
              <a:rPr lang="en-US" sz="1200" b="0" i="0" u="none" strike="noStrike" kern="1200" baseline="0" dirty="0" smtClean="0">
                <a:solidFill>
                  <a:schemeClr val="tx1"/>
                </a:solidFill>
                <a:latin typeface="Times New Roman" pitchFamily="-1" charset="0"/>
                <a:ea typeface="+mn-ea"/>
                <a:cs typeface="+mn-cs"/>
              </a:rPr>
              <a:t>remainder of this section is concerned with the interaction between the control unit</a:t>
            </a:r>
          </a:p>
          <a:p>
            <a:r>
              <a:rPr lang="en-US" sz="1200" b="0" i="0" u="none" strike="noStrike" kern="1200" baseline="0" dirty="0" smtClean="0">
                <a:solidFill>
                  <a:schemeClr val="tx1"/>
                </a:solidFill>
                <a:latin typeface="Times New Roman" pitchFamily="-1" charset="0"/>
                <a:ea typeface="+mn-ea"/>
                <a:cs typeface="+mn-cs"/>
              </a:rPr>
              <a:t>and the other elements of the processor.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Figure 20.4 is a general model of the control unit, showing all of its inputs and</a:t>
            </a:r>
          </a:p>
          <a:p>
            <a:r>
              <a:rPr lang="en-US" sz="1200" b="0" i="0" u="none" strike="noStrike" kern="1200" baseline="0" dirty="0" smtClean="0">
                <a:solidFill>
                  <a:schemeClr val="tx1"/>
                </a:solidFill>
                <a:latin typeface="Times New Roman" pitchFamily="-1" charset="0"/>
                <a:ea typeface="+mn-ea"/>
                <a:cs typeface="+mn-cs"/>
              </a:rPr>
              <a:t>outputs. The inputs are: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Clock:  This is how the control unit “keeps time.” The control unit causes one</a:t>
            </a:r>
          </a:p>
          <a:p>
            <a:r>
              <a:rPr lang="en-US" sz="1200" b="0" i="0" u="none" strike="noStrike" kern="1200" baseline="0" dirty="0" smtClean="0">
                <a:solidFill>
                  <a:schemeClr val="tx1"/>
                </a:solidFill>
                <a:latin typeface="Times New Roman" pitchFamily="-1" charset="0"/>
                <a:ea typeface="+mn-ea"/>
                <a:cs typeface="+mn-cs"/>
              </a:rPr>
              <a:t>micro-operation (or a set of simultaneous micro-operations) to be performed</a:t>
            </a:r>
          </a:p>
          <a:p>
            <a:r>
              <a:rPr lang="en-US" sz="1200" b="0" i="0" u="none" strike="noStrike" kern="1200" baseline="0" dirty="0" smtClean="0">
                <a:solidFill>
                  <a:schemeClr val="tx1"/>
                </a:solidFill>
                <a:latin typeface="Times New Roman" pitchFamily="-1" charset="0"/>
                <a:ea typeface="+mn-ea"/>
                <a:cs typeface="+mn-cs"/>
              </a:rPr>
              <a:t>for each clock pulse. This is sometimes referred to as the processor cycle time,</a:t>
            </a:r>
          </a:p>
          <a:p>
            <a:r>
              <a:rPr lang="en-US" sz="1200" b="0" i="0" u="none" strike="noStrike" kern="1200" baseline="0" dirty="0" smtClean="0">
                <a:solidFill>
                  <a:schemeClr val="tx1"/>
                </a:solidFill>
                <a:latin typeface="Times New Roman" pitchFamily="-1" charset="0"/>
                <a:ea typeface="+mn-ea"/>
                <a:cs typeface="+mn-cs"/>
              </a:rPr>
              <a:t>or the clock cycle time.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Instruction register: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and addressing mode of the current instruction</a:t>
            </a:r>
          </a:p>
          <a:p>
            <a:r>
              <a:rPr lang="en-US" sz="1200" b="0" i="0" u="none" strike="noStrike" kern="1200" baseline="0" dirty="0" smtClean="0">
                <a:solidFill>
                  <a:schemeClr val="tx1"/>
                </a:solidFill>
                <a:latin typeface="Times New Roman" pitchFamily="-1" charset="0"/>
                <a:ea typeface="+mn-ea"/>
                <a:cs typeface="+mn-cs"/>
              </a:rPr>
              <a:t>are used to determine which micro-operations to perform during the execute cycle.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Flags:  These are needed by the control unit to determine the status of the</a:t>
            </a:r>
          </a:p>
          <a:p>
            <a:r>
              <a:rPr lang="en-US" sz="1200" b="0" i="0" u="none" strike="noStrike" kern="1200" baseline="0" dirty="0" smtClean="0">
                <a:solidFill>
                  <a:schemeClr val="tx1"/>
                </a:solidFill>
                <a:latin typeface="Times New Roman" pitchFamily="-1" charset="0"/>
                <a:ea typeface="+mn-ea"/>
                <a:cs typeface="+mn-cs"/>
              </a:rPr>
              <a:t>processor and the outcome of previous ALU operations. For example, for the</a:t>
            </a:r>
          </a:p>
          <a:p>
            <a:r>
              <a:rPr lang="en-US" sz="1200" b="0" i="0" u="none" strike="noStrike" kern="1200" baseline="0" dirty="0" smtClean="0">
                <a:solidFill>
                  <a:schemeClr val="tx1"/>
                </a:solidFill>
                <a:latin typeface="Times New Roman" pitchFamily="-1" charset="0"/>
                <a:ea typeface="+mn-ea"/>
                <a:cs typeface="+mn-cs"/>
              </a:rPr>
              <a:t>Increment-and-skip-if-zero (ISZ) instruction, the control unit will increment</a:t>
            </a:r>
          </a:p>
          <a:p>
            <a:r>
              <a:rPr lang="en-US" sz="1200" b="0" i="0" u="none" strike="noStrike" kern="1200" baseline="0" dirty="0" smtClean="0">
                <a:solidFill>
                  <a:schemeClr val="tx1"/>
                </a:solidFill>
                <a:latin typeface="Times New Roman" pitchFamily="-1" charset="0"/>
                <a:ea typeface="+mn-ea"/>
                <a:cs typeface="+mn-cs"/>
              </a:rPr>
              <a:t>the PC if the zero flag is set.</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Control signals from control bus:  The control bus portion of the system bus</a:t>
            </a:r>
          </a:p>
          <a:p>
            <a:r>
              <a:rPr lang="en-US" sz="1200" b="0" i="0" u="none" strike="noStrike" kern="1200" baseline="0" dirty="0" smtClean="0">
                <a:solidFill>
                  <a:schemeClr val="tx1"/>
                </a:solidFill>
                <a:latin typeface="Times New Roman" pitchFamily="-1" charset="0"/>
                <a:ea typeface="+mn-ea"/>
                <a:cs typeface="+mn-cs"/>
              </a:rPr>
              <a:t>provides signals to the control unit.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outputs are as follows: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Control signals within the processor:  These are two types: those that cause</a:t>
            </a:r>
          </a:p>
          <a:p>
            <a:r>
              <a:rPr lang="en-US" sz="1200" b="0" i="0" u="none" strike="noStrike" kern="1200" baseline="0" dirty="0" smtClean="0">
                <a:solidFill>
                  <a:schemeClr val="tx1"/>
                </a:solidFill>
                <a:latin typeface="Times New Roman" pitchFamily="-1" charset="0"/>
                <a:ea typeface="+mn-ea"/>
                <a:cs typeface="+mn-cs"/>
              </a:rPr>
              <a:t>data to be moved from one register to another, and those that activate specific</a:t>
            </a:r>
          </a:p>
          <a:p>
            <a:r>
              <a:rPr lang="en-US" sz="1200" b="0" i="0" u="none" strike="noStrike" kern="1200" baseline="0" dirty="0" smtClean="0">
                <a:solidFill>
                  <a:schemeClr val="tx1"/>
                </a:solidFill>
                <a:latin typeface="Times New Roman" pitchFamily="-1" charset="0"/>
                <a:ea typeface="+mn-ea"/>
                <a:cs typeface="+mn-cs"/>
              </a:rPr>
              <a:t>ALU functions.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Control signals to control bus:  These are also of two types: control signals to</a:t>
            </a:r>
          </a:p>
          <a:p>
            <a:r>
              <a:rPr lang="en-US" sz="1200" b="0" i="0" u="none" strike="noStrike" kern="1200" baseline="0" dirty="0" smtClean="0">
                <a:solidFill>
                  <a:schemeClr val="tx1"/>
                </a:solidFill>
                <a:latin typeface="Times New Roman" pitchFamily="-1" charset="0"/>
                <a:ea typeface="+mn-ea"/>
                <a:cs typeface="+mn-cs"/>
              </a:rPr>
              <a:t>memory, and control signals to the I/O modules.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Three types of control signals are used: those that activate an ALU function;</a:t>
            </a:r>
          </a:p>
          <a:p>
            <a:r>
              <a:rPr lang="en-US" sz="1200" b="0" i="0" u="none" strike="noStrike" kern="1200" baseline="0" dirty="0" smtClean="0">
                <a:solidFill>
                  <a:schemeClr val="tx1"/>
                </a:solidFill>
                <a:latin typeface="Times New Roman" pitchFamily="-1" charset="0"/>
                <a:ea typeface="+mn-ea"/>
                <a:cs typeface="+mn-cs"/>
              </a:rPr>
              <a:t>those that activate a data path; and those that are signals on the external system bus</a:t>
            </a:r>
          </a:p>
          <a:p>
            <a:r>
              <a:rPr lang="en-US" sz="1200" b="0" i="0" u="none" strike="noStrike" kern="1200" baseline="0" dirty="0" smtClean="0">
                <a:solidFill>
                  <a:schemeClr val="tx1"/>
                </a:solidFill>
                <a:latin typeface="Times New Roman" pitchFamily="-1" charset="0"/>
                <a:ea typeface="+mn-ea"/>
                <a:cs typeface="+mn-cs"/>
              </a:rPr>
              <a:t>or other external interface. All of these signals are ultimately applied directly as</a:t>
            </a:r>
          </a:p>
          <a:p>
            <a:r>
              <a:rPr lang="en-US" sz="1200" b="0" i="0" u="none" strike="noStrike" kern="1200" baseline="0" dirty="0" smtClean="0">
                <a:solidFill>
                  <a:schemeClr val="tx1"/>
                </a:solidFill>
                <a:latin typeface="Times New Roman" pitchFamily="-1" charset="0"/>
                <a:ea typeface="+mn-ea"/>
                <a:cs typeface="+mn-cs"/>
              </a:rPr>
              <a:t>binary inputs to individual logic gates.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Let us consider again the fetch cycle to see how the control unit maintains</a:t>
            </a:r>
          </a:p>
          <a:p>
            <a:r>
              <a:rPr lang="en-US" sz="1200" b="0" i="0" u="none" strike="noStrike" kern="1200" baseline="0" dirty="0" smtClean="0">
                <a:solidFill>
                  <a:schemeClr val="tx1"/>
                </a:solidFill>
                <a:latin typeface="Times New Roman" pitchFamily="-1" charset="0"/>
                <a:ea typeface="+mn-ea"/>
                <a:cs typeface="+mn-cs"/>
              </a:rPr>
              <a:t>control. The control unit keeps track of where it is in the instruction cycle. At a</a:t>
            </a:r>
          </a:p>
          <a:p>
            <a:r>
              <a:rPr lang="en-US" sz="1200" b="0" i="0" u="none" strike="noStrike" kern="1200" baseline="0" dirty="0" smtClean="0">
                <a:solidFill>
                  <a:schemeClr val="tx1"/>
                </a:solidFill>
                <a:latin typeface="Times New Roman" pitchFamily="-1" charset="0"/>
                <a:ea typeface="+mn-ea"/>
                <a:cs typeface="+mn-cs"/>
              </a:rPr>
              <a:t>given point, it knows that the fetch cycle is to be performed next. The first step is to</a:t>
            </a:r>
          </a:p>
          <a:p>
            <a:r>
              <a:rPr lang="en-US" sz="1200" b="0" i="0" u="none" strike="noStrike" kern="1200" baseline="0" dirty="0" smtClean="0">
                <a:solidFill>
                  <a:schemeClr val="tx1"/>
                </a:solidFill>
                <a:latin typeface="Times New Roman" pitchFamily="-1" charset="0"/>
                <a:ea typeface="+mn-ea"/>
                <a:cs typeface="+mn-cs"/>
              </a:rPr>
              <a:t>transfer the contents of the PC to the MAR. The control unit does this by activating</a:t>
            </a:r>
          </a:p>
          <a:p>
            <a:r>
              <a:rPr lang="en-US" sz="1200" b="0" i="0" u="none" strike="noStrike" kern="1200" baseline="0" dirty="0" smtClean="0">
                <a:solidFill>
                  <a:schemeClr val="tx1"/>
                </a:solidFill>
                <a:latin typeface="Times New Roman" pitchFamily="-1" charset="0"/>
                <a:ea typeface="+mn-ea"/>
                <a:cs typeface="+mn-cs"/>
              </a:rPr>
              <a:t>the control signal that opens the gates between the bits of the PC and the bits of</a:t>
            </a:r>
          </a:p>
          <a:p>
            <a:r>
              <a:rPr lang="en-US" sz="1200" b="0" i="0" u="none" strike="noStrike" kern="1200" baseline="0" dirty="0" smtClean="0">
                <a:solidFill>
                  <a:schemeClr val="tx1"/>
                </a:solidFill>
                <a:latin typeface="Times New Roman" pitchFamily="-1" charset="0"/>
                <a:ea typeface="+mn-ea"/>
                <a:cs typeface="+mn-cs"/>
              </a:rPr>
              <a:t>the MAR. The next step is to read a word from memory into the MBR and increment</a:t>
            </a:r>
          </a:p>
          <a:p>
            <a:r>
              <a:rPr lang="en-US" sz="1200" b="0" i="0" u="none" strike="noStrike" kern="1200" baseline="0" dirty="0" smtClean="0">
                <a:solidFill>
                  <a:schemeClr val="tx1"/>
                </a:solidFill>
                <a:latin typeface="Times New Roman" pitchFamily="-1" charset="0"/>
                <a:ea typeface="+mn-ea"/>
                <a:cs typeface="+mn-cs"/>
              </a:rPr>
              <a:t>the PC. The control unit does this by sending the following control signals</a:t>
            </a:r>
          </a:p>
          <a:p>
            <a:r>
              <a:rPr lang="en-US" sz="1200" b="0" i="0" u="none" strike="noStrike" kern="1200" baseline="0" dirty="0" smtClean="0">
                <a:solidFill>
                  <a:schemeClr val="tx1"/>
                </a:solidFill>
                <a:latin typeface="Times New Roman" pitchFamily="-1" charset="0"/>
                <a:ea typeface="+mn-ea"/>
                <a:cs typeface="+mn-cs"/>
              </a:rPr>
              <a:t>simultaneously:</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 control signal that opens gates, allowing the contents of the MAR onto the</a:t>
            </a:r>
          </a:p>
          <a:p>
            <a:r>
              <a:rPr lang="en-US" sz="1200" b="0" i="0" u="none" strike="noStrike" kern="1200" baseline="0" dirty="0" smtClean="0">
                <a:solidFill>
                  <a:schemeClr val="tx1"/>
                </a:solidFill>
                <a:latin typeface="Times New Roman" pitchFamily="-1" charset="0"/>
                <a:ea typeface="+mn-ea"/>
                <a:cs typeface="+mn-cs"/>
              </a:rPr>
              <a:t>address bus;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 memory read control signal on the control bus;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 control signal that opens the gates, allowing the contents of the data bus to</a:t>
            </a:r>
          </a:p>
          <a:p>
            <a:r>
              <a:rPr lang="en-US" sz="1200" b="0" i="0" u="none" strike="noStrike" kern="1200" baseline="0" dirty="0" smtClean="0">
                <a:solidFill>
                  <a:schemeClr val="tx1"/>
                </a:solidFill>
                <a:latin typeface="Times New Roman" pitchFamily="-1" charset="0"/>
                <a:ea typeface="+mn-ea"/>
                <a:cs typeface="+mn-cs"/>
              </a:rPr>
              <a:t>be stored in the MBR;</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Control signals to logic that add 1 to the contents of the PC and store the</a:t>
            </a:r>
          </a:p>
          <a:p>
            <a:r>
              <a:rPr lang="en-US" sz="1200" b="0" i="0" u="none" strike="noStrike" kern="1200" baseline="0" dirty="0" smtClean="0">
                <a:solidFill>
                  <a:schemeClr val="tx1"/>
                </a:solidFill>
                <a:latin typeface="Times New Roman" pitchFamily="-1" charset="0"/>
                <a:ea typeface="+mn-ea"/>
                <a:cs typeface="+mn-cs"/>
              </a:rPr>
              <a:t>result back to the PC.</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Following this, the control unit sends a control signal that opens gates between the</a:t>
            </a:r>
          </a:p>
          <a:p>
            <a:r>
              <a:rPr lang="en-US" sz="1200" b="0" i="0" u="none" strike="noStrike" kern="1200" baseline="0" dirty="0" smtClean="0">
                <a:solidFill>
                  <a:schemeClr val="tx1"/>
                </a:solidFill>
                <a:latin typeface="Times New Roman" pitchFamily="-1" charset="0"/>
                <a:ea typeface="+mn-ea"/>
                <a:cs typeface="+mn-cs"/>
              </a:rPr>
              <a:t>MBR and the IR.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This completes the fetch cycle except for one thing: The control unit must</a:t>
            </a:r>
          </a:p>
          <a:p>
            <a:r>
              <a:rPr lang="en-US" sz="1200" b="0" i="0" u="none" strike="noStrike" kern="1200" baseline="0" dirty="0" smtClean="0">
                <a:solidFill>
                  <a:schemeClr val="tx1"/>
                </a:solidFill>
                <a:latin typeface="Times New Roman" pitchFamily="-1" charset="0"/>
                <a:ea typeface="+mn-ea"/>
                <a:cs typeface="+mn-cs"/>
              </a:rPr>
              <a:t>decide whether to perform an indirect cycle or an execute cycle next. To decide this,</a:t>
            </a:r>
          </a:p>
          <a:p>
            <a:r>
              <a:rPr lang="en-US" sz="1200" b="0" i="0" u="none" strike="noStrike" kern="1200" baseline="0" dirty="0" smtClean="0">
                <a:solidFill>
                  <a:schemeClr val="tx1"/>
                </a:solidFill>
                <a:latin typeface="Times New Roman" pitchFamily="-1" charset="0"/>
                <a:ea typeface="+mn-ea"/>
                <a:cs typeface="+mn-cs"/>
              </a:rPr>
              <a:t>it examines the IR to see if an indirect memory reference is made.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indirect and interrupt cycles work similarly. For the execute cycle, the</a:t>
            </a:r>
          </a:p>
          <a:p>
            <a:r>
              <a:rPr lang="en-US" sz="1200" b="0" i="0" u="none" strike="noStrike" kern="1200" baseline="0" dirty="0" smtClean="0">
                <a:solidFill>
                  <a:schemeClr val="tx1"/>
                </a:solidFill>
                <a:latin typeface="Times New Roman" pitchFamily="-1" charset="0"/>
                <a:ea typeface="+mn-ea"/>
                <a:cs typeface="+mn-cs"/>
              </a:rPr>
              <a:t>control unit begins by examining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and, on the basis of that, decides which</a:t>
            </a:r>
          </a:p>
          <a:p>
            <a:r>
              <a:rPr lang="en-US" sz="1200" b="0" i="0" u="none" strike="noStrike" kern="1200" baseline="0" dirty="0" smtClean="0">
                <a:solidFill>
                  <a:schemeClr val="tx1"/>
                </a:solidFill>
                <a:latin typeface="Times New Roman" pitchFamily="-1" charset="0"/>
                <a:ea typeface="+mn-ea"/>
                <a:cs typeface="+mn-cs"/>
              </a:rPr>
              <a:t>sequence of micro-operations to perform for the execute cycle.</a:t>
            </a:r>
            <a:endParaRPr lang="en-GB" dirty="0"/>
          </a:p>
        </p:txBody>
      </p:sp>
    </p:spTree>
    <p:extLst>
      <p:ext uri="{BB962C8B-B14F-4D97-AF65-F5344CB8AC3E}">
        <p14:creationId xmlns:p14="http://schemas.microsoft.com/office/powerpoint/2010/main" val="2290230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3112ADBA-88B1-AD4A-AB4A-382F5B644C74}" type="slidenum">
              <a:rPr lang="en-US"/>
              <a:pPr/>
              <a:t>14</a:t>
            </a:fld>
            <a:endParaRPr lang="en-US"/>
          </a:p>
        </p:txBody>
      </p:sp>
      <p:sp>
        <p:nvSpPr>
          <p:cNvPr id="111618"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111619"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To illustrate the functioning of the control unit, let us examine a simple example.</a:t>
            </a:r>
          </a:p>
          <a:p>
            <a:r>
              <a:rPr lang="en-US" sz="1200" b="0" i="0" u="none" strike="noStrike" kern="1200" baseline="0" dirty="0" smtClean="0">
                <a:solidFill>
                  <a:schemeClr val="tx1"/>
                </a:solidFill>
                <a:latin typeface="Times New Roman" pitchFamily="-1" charset="0"/>
                <a:ea typeface="+mn-ea"/>
                <a:cs typeface="+mn-cs"/>
              </a:rPr>
              <a:t>Figure 20.5 illustrates the example. This is a simple processor with a single accumulator</a:t>
            </a:r>
          </a:p>
          <a:p>
            <a:r>
              <a:rPr lang="en-US" sz="1200" b="0" i="0" u="none" strike="noStrike" kern="1200" baseline="0" dirty="0" smtClean="0">
                <a:solidFill>
                  <a:schemeClr val="tx1"/>
                </a:solidFill>
                <a:latin typeface="Times New Roman" pitchFamily="-1" charset="0"/>
                <a:ea typeface="+mn-ea"/>
                <a:cs typeface="+mn-cs"/>
              </a:rPr>
              <a:t>(AC). The data paths between elements are indicated. The control paths</a:t>
            </a:r>
          </a:p>
          <a:p>
            <a:r>
              <a:rPr lang="en-US" sz="1200" b="0" i="0" u="none" strike="noStrike" kern="1200" baseline="0" dirty="0" smtClean="0">
                <a:solidFill>
                  <a:schemeClr val="tx1"/>
                </a:solidFill>
                <a:latin typeface="Times New Roman" pitchFamily="-1" charset="0"/>
                <a:ea typeface="+mn-ea"/>
                <a:cs typeface="+mn-cs"/>
              </a:rPr>
              <a:t>for signals emanating from the control unit are not shown, but the terminations of</a:t>
            </a:r>
          </a:p>
          <a:p>
            <a:r>
              <a:rPr lang="en-US" sz="1200" b="0" i="0" u="none" strike="noStrike" kern="1200" baseline="0" dirty="0" smtClean="0">
                <a:solidFill>
                  <a:schemeClr val="tx1"/>
                </a:solidFill>
                <a:latin typeface="Times New Roman" pitchFamily="-1" charset="0"/>
                <a:ea typeface="+mn-ea"/>
                <a:cs typeface="+mn-cs"/>
              </a:rPr>
              <a:t>control signals are labeled </a:t>
            </a:r>
            <a:r>
              <a:rPr lang="en-US" sz="1200" b="0" i="0" u="none" strike="noStrike" kern="1200" baseline="0" dirty="0" err="1" smtClean="0">
                <a:solidFill>
                  <a:schemeClr val="tx1"/>
                </a:solidFill>
                <a:latin typeface="Times New Roman" pitchFamily="-1" charset="0"/>
                <a:ea typeface="+mn-ea"/>
                <a:cs typeface="+mn-cs"/>
              </a:rPr>
              <a:t>C</a:t>
            </a:r>
            <a:r>
              <a:rPr lang="en-US" sz="1200" b="0" i="0" u="none" strike="noStrike" kern="1200" baseline="-25000" dirty="0" err="1" smtClean="0">
                <a:solidFill>
                  <a:schemeClr val="tx1"/>
                </a:solidFill>
                <a:latin typeface="Times New Roman" pitchFamily="-1" charset="0"/>
                <a:ea typeface="+mn-ea"/>
                <a:cs typeface="+mn-cs"/>
              </a:rPr>
              <a:t>i</a:t>
            </a:r>
            <a:r>
              <a:rPr lang="en-US" sz="1200" b="0" i="0" u="none" strike="noStrike" kern="1200" baseline="-2500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and indicated by a circle. The control unit receives</a:t>
            </a:r>
          </a:p>
          <a:p>
            <a:r>
              <a:rPr lang="en-US" sz="1200" b="0" i="0" u="none" strike="noStrike" kern="1200" baseline="0" dirty="0" smtClean="0">
                <a:solidFill>
                  <a:schemeClr val="tx1"/>
                </a:solidFill>
                <a:latin typeface="Times New Roman" pitchFamily="-1" charset="0"/>
                <a:ea typeface="+mn-ea"/>
                <a:cs typeface="+mn-cs"/>
              </a:rPr>
              <a:t>inputs from the clock, the IR, and flags. With each clock cycle, the control unit</a:t>
            </a:r>
          </a:p>
          <a:p>
            <a:r>
              <a:rPr lang="en-US" sz="1200" b="0" i="0" u="none" strike="noStrike" kern="1200" baseline="0" dirty="0" smtClean="0">
                <a:solidFill>
                  <a:schemeClr val="tx1"/>
                </a:solidFill>
                <a:latin typeface="Times New Roman" pitchFamily="-1" charset="0"/>
                <a:ea typeface="+mn-ea"/>
                <a:cs typeface="+mn-cs"/>
              </a:rPr>
              <a:t> reads all of its inputs and emits a set of control signals. Control signals go to three</a:t>
            </a:r>
          </a:p>
          <a:p>
            <a:r>
              <a:rPr lang="en-US" sz="1200" b="0" i="0" u="none" strike="noStrike" kern="1200" baseline="0" dirty="0" smtClean="0">
                <a:solidFill>
                  <a:schemeClr val="tx1"/>
                </a:solidFill>
                <a:latin typeface="Times New Roman" pitchFamily="-1" charset="0"/>
                <a:ea typeface="+mn-ea"/>
                <a:cs typeface="+mn-cs"/>
              </a:rPr>
              <a:t>separate destinations:</a:t>
            </a:r>
          </a:p>
          <a:p>
            <a:endParaRPr lang="en-US" sz="1200" b="0"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Data paths:  The control unit controls the internal flow of data. For example, on</a:t>
            </a:r>
          </a:p>
          <a:p>
            <a:r>
              <a:rPr lang="en-US" sz="1200" b="0" i="0" u="none" strike="noStrike" kern="1200" baseline="0" dirty="0" smtClean="0">
                <a:solidFill>
                  <a:schemeClr val="tx1"/>
                </a:solidFill>
                <a:latin typeface="Times New Roman" pitchFamily="-1" charset="0"/>
                <a:ea typeface="+mn-ea"/>
                <a:cs typeface="+mn-cs"/>
              </a:rPr>
              <a:t>instruction fetch, the contents of the memory buffer register are transferred to</a:t>
            </a:r>
          </a:p>
          <a:p>
            <a:r>
              <a:rPr lang="en-US" sz="1200" b="0" i="0" u="none" strike="noStrike" kern="1200" baseline="0" dirty="0" smtClean="0">
                <a:solidFill>
                  <a:schemeClr val="tx1"/>
                </a:solidFill>
                <a:latin typeface="Times New Roman" pitchFamily="-1" charset="0"/>
                <a:ea typeface="+mn-ea"/>
                <a:cs typeface="+mn-cs"/>
              </a:rPr>
              <a:t>the IR. For each path to be controlled, there is a switch (indicated by a circle in</a:t>
            </a:r>
          </a:p>
          <a:p>
            <a:r>
              <a:rPr lang="en-US" sz="1200" b="0" i="0" u="none" strike="noStrike" kern="1200" baseline="0" dirty="0" smtClean="0">
                <a:solidFill>
                  <a:schemeClr val="tx1"/>
                </a:solidFill>
                <a:latin typeface="Times New Roman" pitchFamily="-1" charset="0"/>
                <a:ea typeface="+mn-ea"/>
                <a:cs typeface="+mn-cs"/>
              </a:rPr>
              <a:t>the figure). A control signal from the control unit temporarily opens the gate</a:t>
            </a:r>
          </a:p>
          <a:p>
            <a:r>
              <a:rPr lang="en-US" sz="1200" b="0" i="0" u="none" strike="noStrike" kern="1200" baseline="0" dirty="0" smtClean="0">
                <a:solidFill>
                  <a:schemeClr val="tx1"/>
                </a:solidFill>
                <a:latin typeface="Times New Roman" pitchFamily="-1" charset="0"/>
                <a:ea typeface="+mn-ea"/>
                <a:cs typeface="+mn-cs"/>
              </a:rPr>
              <a:t>to let data pass.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ALU:  The control unit controls the operation of the ALU by a set of control</a:t>
            </a:r>
          </a:p>
          <a:p>
            <a:r>
              <a:rPr lang="en-US" sz="1200" b="0" i="0" u="none" strike="noStrike" kern="1200" baseline="0" dirty="0" smtClean="0">
                <a:solidFill>
                  <a:schemeClr val="tx1"/>
                </a:solidFill>
                <a:latin typeface="Times New Roman" pitchFamily="-1" charset="0"/>
                <a:ea typeface="+mn-ea"/>
                <a:cs typeface="+mn-cs"/>
              </a:rPr>
              <a:t>signals. These signals activate various logic circuits and gates within the ALU.</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System bus:  The control unit sends control signals out onto the control lines of</a:t>
            </a:r>
          </a:p>
          <a:p>
            <a:r>
              <a:rPr lang="en-US" sz="1200" b="0" i="0" u="none" strike="noStrike" kern="1200" baseline="0" dirty="0" smtClean="0">
                <a:solidFill>
                  <a:schemeClr val="tx1"/>
                </a:solidFill>
                <a:latin typeface="Times New Roman" pitchFamily="-1" charset="0"/>
                <a:ea typeface="+mn-ea"/>
                <a:cs typeface="+mn-cs"/>
              </a:rPr>
              <a:t>the system bus (e.g., memory READ).</a:t>
            </a:r>
          </a:p>
          <a:p>
            <a:endParaRPr lang="en-GB" dirty="0"/>
          </a:p>
        </p:txBody>
      </p:sp>
    </p:spTree>
    <p:extLst>
      <p:ext uri="{BB962C8B-B14F-4D97-AF65-F5344CB8AC3E}">
        <p14:creationId xmlns:p14="http://schemas.microsoft.com/office/powerpoint/2010/main" val="2634569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The control unit must maintain knowledge of where it is in the instruction</a:t>
            </a:r>
          </a:p>
          <a:p>
            <a:r>
              <a:rPr lang="en-US" sz="1200" b="0" i="0" u="none" strike="noStrike" kern="1200" baseline="0" dirty="0" smtClean="0">
                <a:solidFill>
                  <a:schemeClr val="tx1"/>
                </a:solidFill>
                <a:latin typeface="Times New Roman" pitchFamily="-1" charset="0"/>
                <a:ea typeface="+mn-ea"/>
                <a:cs typeface="+mn-cs"/>
              </a:rPr>
              <a:t>cycle. Using this knowledge, and by reading all of its inputs, the control unit emits</a:t>
            </a:r>
          </a:p>
          <a:p>
            <a:r>
              <a:rPr lang="en-US" sz="1200" b="0" i="0" u="none" strike="noStrike" kern="1200" baseline="0" dirty="0" smtClean="0">
                <a:solidFill>
                  <a:schemeClr val="tx1"/>
                </a:solidFill>
                <a:latin typeface="Times New Roman" pitchFamily="-1" charset="0"/>
                <a:ea typeface="+mn-ea"/>
                <a:cs typeface="+mn-cs"/>
              </a:rPr>
              <a:t>a sequence of control signals that causes micro-operations to occur. It uses the</a:t>
            </a:r>
          </a:p>
          <a:p>
            <a:r>
              <a:rPr lang="en-US" sz="1200" b="0" i="0" u="none" strike="noStrike" kern="1200" baseline="0" dirty="0" smtClean="0">
                <a:solidFill>
                  <a:schemeClr val="tx1"/>
                </a:solidFill>
                <a:latin typeface="Times New Roman" pitchFamily="-1" charset="0"/>
                <a:ea typeface="+mn-ea"/>
                <a:cs typeface="+mn-cs"/>
              </a:rPr>
              <a:t>clock pulses to time the sequence of events, allowing time between events for signal</a:t>
            </a:r>
          </a:p>
          <a:p>
            <a:r>
              <a:rPr lang="en-US" sz="1200" b="0" i="0" u="none" strike="noStrike" kern="1200" baseline="0" dirty="0" smtClean="0">
                <a:solidFill>
                  <a:schemeClr val="tx1"/>
                </a:solidFill>
                <a:latin typeface="Times New Roman" pitchFamily="-1" charset="0"/>
                <a:ea typeface="+mn-ea"/>
                <a:cs typeface="+mn-cs"/>
              </a:rPr>
              <a:t>levels to stabilize. Table 20.1 indicates the control signals that are needed for</a:t>
            </a:r>
          </a:p>
          <a:p>
            <a:r>
              <a:rPr lang="en-US" sz="1200" b="0" i="0" u="none" strike="noStrike" kern="1200" baseline="0" dirty="0" smtClean="0">
                <a:solidFill>
                  <a:schemeClr val="tx1"/>
                </a:solidFill>
                <a:latin typeface="Times New Roman" pitchFamily="-1" charset="0"/>
                <a:ea typeface="+mn-ea"/>
                <a:cs typeface="+mn-cs"/>
              </a:rPr>
              <a:t>some of the micro-operation sequences described earlier. For simplicity, the data</a:t>
            </a:r>
          </a:p>
          <a:p>
            <a:r>
              <a:rPr lang="en-US" sz="1200" b="0" i="0" u="none" strike="noStrike" kern="1200" baseline="0" dirty="0" smtClean="0">
                <a:solidFill>
                  <a:schemeClr val="tx1"/>
                </a:solidFill>
                <a:latin typeface="Times New Roman" pitchFamily="-1" charset="0"/>
                <a:ea typeface="+mn-ea"/>
                <a:cs typeface="+mn-cs"/>
              </a:rPr>
              <a:t>and control paths for incrementing the PC and for loading the fixed addresses into</a:t>
            </a:r>
          </a:p>
          <a:p>
            <a:r>
              <a:rPr lang="en-US" sz="1200" b="0" i="0" u="none" strike="noStrike" kern="1200" baseline="0" dirty="0" smtClean="0">
                <a:solidFill>
                  <a:schemeClr val="tx1"/>
                </a:solidFill>
                <a:latin typeface="Times New Roman" pitchFamily="-1" charset="0"/>
                <a:ea typeface="+mn-ea"/>
                <a:cs typeface="+mn-cs"/>
              </a:rPr>
              <a:t>the PC and MAR are not shown.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It is worth pondering the minimal nature of the control unit. The control unit</a:t>
            </a:r>
          </a:p>
          <a:p>
            <a:r>
              <a:rPr lang="en-US" sz="1200" b="0" i="0" u="none" strike="noStrike" kern="1200" baseline="0" dirty="0" smtClean="0">
                <a:solidFill>
                  <a:schemeClr val="tx1"/>
                </a:solidFill>
                <a:latin typeface="Times New Roman" pitchFamily="-1" charset="0"/>
                <a:ea typeface="+mn-ea"/>
                <a:cs typeface="+mn-cs"/>
              </a:rPr>
              <a:t>is the engine that runs the entire computer. It does this based only on knowing the</a:t>
            </a:r>
          </a:p>
          <a:p>
            <a:r>
              <a:rPr lang="en-US" sz="1200" b="0" i="0" u="none" strike="noStrike" kern="1200" baseline="0" dirty="0" smtClean="0">
                <a:solidFill>
                  <a:schemeClr val="tx1"/>
                </a:solidFill>
                <a:latin typeface="Times New Roman" pitchFamily="-1" charset="0"/>
                <a:ea typeface="+mn-ea"/>
                <a:cs typeface="+mn-cs"/>
              </a:rPr>
              <a:t>instructions to be executed and the nature of the results of arithmetic and logical</a:t>
            </a:r>
          </a:p>
          <a:p>
            <a:r>
              <a:rPr lang="en-US" sz="1200" b="0" i="0" u="none" strike="noStrike" kern="1200" baseline="0" dirty="0" smtClean="0">
                <a:solidFill>
                  <a:schemeClr val="tx1"/>
                </a:solidFill>
                <a:latin typeface="Times New Roman" pitchFamily="-1" charset="0"/>
                <a:ea typeface="+mn-ea"/>
                <a:cs typeface="+mn-cs"/>
              </a:rPr>
              <a:t>operations (e.g., positive, overflow, etc.). It never gets to see the data being processed</a:t>
            </a:r>
          </a:p>
          <a:p>
            <a:r>
              <a:rPr lang="en-US" sz="1200" b="0" i="0" u="none" strike="noStrike" kern="1200" baseline="0" dirty="0" smtClean="0">
                <a:solidFill>
                  <a:schemeClr val="tx1"/>
                </a:solidFill>
                <a:latin typeface="Times New Roman" pitchFamily="-1" charset="0"/>
                <a:ea typeface="+mn-ea"/>
                <a:cs typeface="+mn-cs"/>
              </a:rPr>
              <a:t>or the actual results produced. And it controls everything with a few control</a:t>
            </a:r>
          </a:p>
          <a:p>
            <a:r>
              <a:rPr lang="en-US" sz="1200" b="0" i="0" u="none" strike="noStrike" kern="1200" baseline="0" dirty="0" smtClean="0">
                <a:solidFill>
                  <a:schemeClr val="tx1"/>
                </a:solidFill>
                <a:latin typeface="Times New Roman" pitchFamily="-1" charset="0"/>
                <a:ea typeface="+mn-ea"/>
                <a:cs typeface="+mn-cs"/>
              </a:rPr>
              <a:t>signals to points within the processor and a few control signals to the system bus.</a:t>
            </a:r>
            <a:endParaRPr lang="en-US" dirty="0"/>
          </a:p>
        </p:txBody>
      </p:sp>
    </p:spTree>
    <p:extLst>
      <p:ext uri="{BB962C8B-B14F-4D97-AF65-F5344CB8AC3E}">
        <p14:creationId xmlns:p14="http://schemas.microsoft.com/office/powerpoint/2010/main" val="2731532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E0698212-7157-CB48-955C-887F90A7A168}" type="slidenum">
              <a:rPr lang="en-US"/>
              <a:pPr/>
              <a:t>16</a:t>
            </a:fld>
            <a:endParaRPr lang="en-US"/>
          </a:p>
        </p:txBody>
      </p:sp>
      <p:sp>
        <p:nvSpPr>
          <p:cNvPr id="113666"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113667"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Figure 20.5 indicates the use of a variety of data paths. The complexity of this type of</a:t>
            </a:r>
          </a:p>
          <a:p>
            <a:r>
              <a:rPr lang="en-US" sz="1200" b="0" i="0" u="none" strike="noStrike" kern="1200" baseline="0" dirty="0" smtClean="0">
                <a:solidFill>
                  <a:schemeClr val="tx1"/>
                </a:solidFill>
                <a:latin typeface="Times New Roman" pitchFamily="-1" charset="0"/>
                <a:ea typeface="+mn-ea"/>
                <a:cs typeface="+mn-cs"/>
              </a:rPr>
              <a:t>organization should be clear. More typically, some sort of internal bus arrangement,</a:t>
            </a:r>
          </a:p>
          <a:p>
            <a:r>
              <a:rPr lang="en-US" sz="1200" b="0" i="0" u="none" strike="noStrike" kern="1200" baseline="0" dirty="0" smtClean="0">
                <a:solidFill>
                  <a:schemeClr val="tx1"/>
                </a:solidFill>
                <a:latin typeface="Times New Roman" pitchFamily="-1" charset="0"/>
                <a:ea typeface="+mn-ea"/>
                <a:cs typeface="+mn-cs"/>
              </a:rPr>
              <a:t>as was suggested in Figure 14.2 (Internal Structure of the CPU ), will be used.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Using an internal processor bus, Figure 20.5 can be rearranged as shown in</a:t>
            </a:r>
          </a:p>
          <a:p>
            <a:r>
              <a:rPr lang="en-US" sz="1200" b="0" i="0" u="none" strike="noStrike" kern="1200" baseline="0" dirty="0" smtClean="0">
                <a:solidFill>
                  <a:schemeClr val="tx1"/>
                </a:solidFill>
                <a:latin typeface="Times New Roman" pitchFamily="-1" charset="0"/>
                <a:ea typeface="+mn-ea"/>
                <a:cs typeface="+mn-cs"/>
              </a:rPr>
              <a:t>Figure 20.6. A single internal bus connects the ALU and all processor registers.</a:t>
            </a:r>
          </a:p>
          <a:p>
            <a:r>
              <a:rPr lang="en-US" sz="1200" b="0" i="0" u="none" strike="noStrike" kern="1200" baseline="0" dirty="0" smtClean="0">
                <a:solidFill>
                  <a:schemeClr val="tx1"/>
                </a:solidFill>
                <a:latin typeface="Times New Roman" pitchFamily="-1" charset="0"/>
                <a:ea typeface="+mn-ea"/>
                <a:cs typeface="+mn-cs"/>
              </a:rPr>
              <a:t>Gates and control signals are provided for movement of data onto and off the bus</a:t>
            </a:r>
          </a:p>
          <a:p>
            <a:r>
              <a:rPr lang="en-US" sz="1200" b="0" i="0" u="none" strike="noStrike" kern="1200" baseline="0" dirty="0" smtClean="0">
                <a:solidFill>
                  <a:schemeClr val="tx1"/>
                </a:solidFill>
                <a:latin typeface="Times New Roman" pitchFamily="-1" charset="0"/>
                <a:ea typeface="+mn-ea"/>
                <a:cs typeface="+mn-cs"/>
              </a:rPr>
              <a:t>from each register. Additional control signals control data transfer to and from the</a:t>
            </a:r>
          </a:p>
          <a:p>
            <a:r>
              <a:rPr lang="en-US" sz="1200" b="0" i="0" u="none" strike="noStrike" kern="1200" baseline="0" dirty="0" smtClean="0">
                <a:solidFill>
                  <a:schemeClr val="tx1"/>
                </a:solidFill>
                <a:latin typeface="Times New Roman" pitchFamily="-1" charset="0"/>
                <a:ea typeface="+mn-ea"/>
                <a:cs typeface="+mn-cs"/>
              </a:rPr>
              <a:t>system (external) bus and the operation of the ALU.</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Two new registers, labeled Y and Z, have been added to the organization.</a:t>
            </a:r>
          </a:p>
          <a:p>
            <a:r>
              <a:rPr lang="en-US" sz="1200" b="0" i="0" u="none" strike="noStrike" kern="1200" baseline="0" dirty="0" smtClean="0">
                <a:solidFill>
                  <a:schemeClr val="tx1"/>
                </a:solidFill>
                <a:latin typeface="Times New Roman" pitchFamily="-1" charset="0"/>
                <a:ea typeface="+mn-ea"/>
                <a:cs typeface="+mn-cs"/>
              </a:rPr>
              <a:t>These are needed for the proper operation of the ALU. When an operation involving</a:t>
            </a:r>
          </a:p>
          <a:p>
            <a:r>
              <a:rPr lang="en-US" sz="1200" b="0" i="0" u="none" strike="noStrike" kern="1200" baseline="0" dirty="0" smtClean="0">
                <a:solidFill>
                  <a:schemeClr val="tx1"/>
                </a:solidFill>
                <a:latin typeface="Times New Roman" pitchFamily="-1" charset="0"/>
                <a:ea typeface="+mn-ea"/>
                <a:cs typeface="+mn-cs"/>
              </a:rPr>
              <a:t>two operands is performed, one can be obtained from the internal bus, but the</a:t>
            </a:r>
          </a:p>
          <a:p>
            <a:r>
              <a:rPr lang="en-US" sz="1200" b="0" i="0" u="none" strike="noStrike" kern="1200" baseline="0" dirty="0" smtClean="0">
                <a:solidFill>
                  <a:schemeClr val="tx1"/>
                </a:solidFill>
                <a:latin typeface="Times New Roman" pitchFamily="-1" charset="0"/>
                <a:ea typeface="+mn-ea"/>
                <a:cs typeface="+mn-cs"/>
              </a:rPr>
              <a:t>other must be obtained from another source. The AC could be used for this purpose,</a:t>
            </a:r>
          </a:p>
          <a:p>
            <a:r>
              <a:rPr lang="en-US" sz="1200" b="0" i="0" u="none" strike="noStrike" kern="1200" baseline="0" dirty="0" smtClean="0">
                <a:solidFill>
                  <a:schemeClr val="tx1"/>
                </a:solidFill>
                <a:latin typeface="Times New Roman" pitchFamily="-1" charset="0"/>
                <a:ea typeface="+mn-ea"/>
                <a:cs typeface="+mn-cs"/>
              </a:rPr>
              <a:t>but this limits the flexibility of the system and would not work with a processor</a:t>
            </a:r>
          </a:p>
          <a:p>
            <a:r>
              <a:rPr lang="en-US" sz="1200" b="0" i="0" u="none" strike="noStrike" kern="1200" baseline="0" dirty="0" smtClean="0">
                <a:solidFill>
                  <a:schemeClr val="tx1"/>
                </a:solidFill>
                <a:latin typeface="Times New Roman" pitchFamily="-1" charset="0"/>
                <a:ea typeface="+mn-ea"/>
                <a:cs typeface="+mn-cs"/>
              </a:rPr>
              <a:t>with multiple general-purpose registers. Register Y provides temporary storage</a:t>
            </a:r>
          </a:p>
          <a:p>
            <a:r>
              <a:rPr lang="en-US" sz="1200" b="0" i="0" u="none" strike="noStrike" kern="1200" baseline="0" dirty="0" smtClean="0">
                <a:solidFill>
                  <a:schemeClr val="tx1"/>
                </a:solidFill>
                <a:latin typeface="Times New Roman" pitchFamily="-1" charset="0"/>
                <a:ea typeface="+mn-ea"/>
                <a:cs typeface="+mn-cs"/>
              </a:rPr>
              <a:t>for the other input. The ALU is a combinatorial circuit (see Chapter 11) with no</a:t>
            </a:r>
          </a:p>
          <a:p>
            <a:r>
              <a:rPr lang="en-US" sz="1200" b="0" i="0" u="none" strike="noStrike" kern="1200" baseline="0" dirty="0" smtClean="0">
                <a:solidFill>
                  <a:schemeClr val="tx1"/>
                </a:solidFill>
                <a:latin typeface="Times New Roman" pitchFamily="-1" charset="0"/>
                <a:ea typeface="+mn-ea"/>
                <a:cs typeface="+mn-cs"/>
              </a:rPr>
              <a:t>internal storage. Thus, when control signals activate an ALU function, the input to</a:t>
            </a:r>
          </a:p>
          <a:p>
            <a:r>
              <a:rPr lang="en-US" sz="1200" b="0" i="0" u="none" strike="noStrike" kern="1200" baseline="0" dirty="0" smtClean="0">
                <a:solidFill>
                  <a:schemeClr val="tx1"/>
                </a:solidFill>
                <a:latin typeface="Times New Roman" pitchFamily="-1" charset="0"/>
                <a:ea typeface="+mn-ea"/>
                <a:cs typeface="+mn-cs"/>
              </a:rPr>
              <a:t>the ALU is transformed to the output. Therefore, the output of the ALU cannot</a:t>
            </a:r>
          </a:p>
          <a:p>
            <a:r>
              <a:rPr lang="en-US" sz="1200" b="0" i="0" u="none" strike="noStrike" kern="1200" baseline="0" dirty="0" smtClean="0">
                <a:solidFill>
                  <a:schemeClr val="tx1"/>
                </a:solidFill>
                <a:latin typeface="Times New Roman" pitchFamily="-1" charset="0"/>
                <a:ea typeface="+mn-ea"/>
                <a:cs typeface="+mn-cs"/>
              </a:rPr>
              <a:t>be directly connected to the bus, because this output would feed back to the input.</a:t>
            </a:r>
          </a:p>
          <a:p>
            <a:r>
              <a:rPr lang="en-US" sz="1200" b="0" i="0" u="none" strike="noStrike" kern="1200" baseline="0" dirty="0" smtClean="0">
                <a:solidFill>
                  <a:schemeClr val="tx1"/>
                </a:solidFill>
                <a:latin typeface="Times New Roman" pitchFamily="-1" charset="0"/>
                <a:ea typeface="+mn-ea"/>
                <a:cs typeface="+mn-cs"/>
              </a:rPr>
              <a:t>Register Z provides temporary output storage.</a:t>
            </a:r>
            <a:endParaRPr lang="en-GB" dirty="0"/>
          </a:p>
        </p:txBody>
      </p:sp>
    </p:spTree>
    <p:extLst>
      <p:ext uri="{BB962C8B-B14F-4D97-AF65-F5344CB8AC3E}">
        <p14:creationId xmlns:p14="http://schemas.microsoft.com/office/powerpoint/2010/main" val="1695542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DC5EB329-01D7-EF48-81BC-745ABC6E6F8F}" type="slidenum">
              <a:rPr lang="en-US"/>
              <a:pPr/>
              <a:t>17</a:t>
            </a:fld>
            <a:endParaRPr lang="en-US"/>
          </a:p>
        </p:txBody>
      </p:sp>
      <p:sp>
        <p:nvSpPr>
          <p:cNvPr id="119810"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11981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To illustrate some of the concepts introduced thus far in this chapter, let us consider</a:t>
            </a:r>
          </a:p>
          <a:p>
            <a:r>
              <a:rPr lang="en-US" sz="1200" b="0" i="0" u="none" strike="noStrike" kern="1200" baseline="0" dirty="0" smtClean="0">
                <a:solidFill>
                  <a:schemeClr val="tx1"/>
                </a:solidFill>
                <a:latin typeface="Times New Roman" pitchFamily="-1" charset="0"/>
                <a:ea typeface="+mn-ea"/>
                <a:cs typeface="+mn-cs"/>
              </a:rPr>
              <a:t>the Intel 8085. Its organization is shown in Figure 20.7. Several key components that</a:t>
            </a:r>
          </a:p>
          <a:p>
            <a:r>
              <a:rPr lang="en-US" sz="1200" b="0" i="0" u="none" strike="noStrike" kern="1200" baseline="0" dirty="0" smtClean="0">
                <a:solidFill>
                  <a:schemeClr val="tx1"/>
                </a:solidFill>
                <a:latin typeface="Times New Roman" pitchFamily="-1" charset="0"/>
                <a:ea typeface="+mn-ea"/>
                <a:cs typeface="+mn-cs"/>
              </a:rPr>
              <a:t>may not be self-explanatory are: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err="1" smtClean="0">
                <a:solidFill>
                  <a:schemeClr val="tx1"/>
                </a:solidFill>
                <a:latin typeface="Times New Roman" pitchFamily="-1" charset="0"/>
                <a:ea typeface="+mn-ea"/>
                <a:cs typeface="+mn-cs"/>
              </a:rPr>
              <a:t>Incrementer</a:t>
            </a:r>
            <a:r>
              <a:rPr lang="en-US" sz="1200" b="0" i="0" u="none" strike="noStrike" kern="1200" baseline="0" dirty="0" smtClean="0">
                <a:solidFill>
                  <a:schemeClr val="tx1"/>
                </a:solidFill>
                <a:latin typeface="Times New Roman" pitchFamily="-1" charset="0"/>
                <a:ea typeface="+mn-ea"/>
                <a:cs typeface="+mn-cs"/>
              </a:rPr>
              <a:t>/</a:t>
            </a:r>
            <a:r>
              <a:rPr lang="en-US" sz="1200" b="0" i="0" u="none" strike="noStrike" kern="1200" baseline="0" dirty="0" err="1" smtClean="0">
                <a:solidFill>
                  <a:schemeClr val="tx1"/>
                </a:solidFill>
                <a:latin typeface="Times New Roman" pitchFamily="-1" charset="0"/>
                <a:ea typeface="+mn-ea"/>
                <a:cs typeface="+mn-cs"/>
              </a:rPr>
              <a:t>decrementer</a:t>
            </a:r>
            <a:r>
              <a:rPr lang="en-US" sz="1200" b="0" i="0" u="none" strike="noStrike" kern="1200" baseline="0" dirty="0" smtClean="0">
                <a:solidFill>
                  <a:schemeClr val="tx1"/>
                </a:solidFill>
                <a:latin typeface="Times New Roman" pitchFamily="-1" charset="0"/>
                <a:ea typeface="+mn-ea"/>
                <a:cs typeface="+mn-cs"/>
              </a:rPr>
              <a:t> address latch:  Logic that can add 1 to or subtract 1</a:t>
            </a:r>
          </a:p>
          <a:p>
            <a:r>
              <a:rPr lang="en-US" sz="1200" b="0" i="0" u="none" strike="noStrike" kern="1200" baseline="0" dirty="0" smtClean="0">
                <a:solidFill>
                  <a:schemeClr val="tx1"/>
                </a:solidFill>
                <a:latin typeface="Times New Roman" pitchFamily="-1" charset="0"/>
                <a:ea typeface="+mn-ea"/>
                <a:cs typeface="+mn-cs"/>
              </a:rPr>
              <a:t>from the contents of the stack pointer or program counter. This saves time by</a:t>
            </a:r>
          </a:p>
          <a:p>
            <a:r>
              <a:rPr lang="en-US" sz="1200" b="0" i="0" u="none" strike="noStrike" kern="1200" baseline="0" dirty="0" smtClean="0">
                <a:solidFill>
                  <a:schemeClr val="tx1"/>
                </a:solidFill>
                <a:latin typeface="Times New Roman" pitchFamily="-1" charset="0"/>
                <a:ea typeface="+mn-ea"/>
                <a:cs typeface="+mn-cs"/>
              </a:rPr>
              <a:t>avoiding the use of the ALU for this purpose.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Interrupt control:  This module handles multiple levels of interrupt signals.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Serial I/O control:  This module interfaces to devices that communicate 1 bit</a:t>
            </a:r>
          </a:p>
          <a:p>
            <a:r>
              <a:rPr lang="en-US" sz="1200" b="0" i="0" u="none" strike="noStrike" kern="1200" baseline="0" dirty="0" smtClean="0">
                <a:solidFill>
                  <a:schemeClr val="tx1"/>
                </a:solidFill>
                <a:latin typeface="Times New Roman" pitchFamily="-1" charset="0"/>
                <a:ea typeface="+mn-ea"/>
                <a:cs typeface="+mn-cs"/>
              </a:rPr>
              <a:t>at a time.</a:t>
            </a:r>
            <a:endParaRPr lang="en-GB" dirty="0"/>
          </a:p>
        </p:txBody>
      </p:sp>
    </p:spTree>
    <p:extLst>
      <p:ext uri="{BB962C8B-B14F-4D97-AF65-F5344CB8AC3E}">
        <p14:creationId xmlns:p14="http://schemas.microsoft.com/office/powerpoint/2010/main" val="3927662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Table 20.2 describes the external signals into and out of the 8085. These are</a:t>
            </a:r>
          </a:p>
          <a:p>
            <a:r>
              <a:rPr lang="en-US" sz="1200" b="0" i="0" u="none" strike="noStrike" kern="1200" baseline="0" dirty="0" smtClean="0">
                <a:solidFill>
                  <a:schemeClr val="tx1"/>
                </a:solidFill>
                <a:latin typeface="Times New Roman" pitchFamily="-1" charset="0"/>
                <a:ea typeface="+mn-ea"/>
                <a:cs typeface="+mn-cs"/>
              </a:rPr>
              <a:t>linked to the external system bus.</a:t>
            </a:r>
            <a:endParaRPr lang="en-US" dirty="0" smtClean="0"/>
          </a:p>
          <a:p>
            <a:endParaRPr lang="en-US" dirty="0"/>
          </a:p>
        </p:txBody>
      </p:sp>
    </p:spTree>
    <p:extLst>
      <p:ext uri="{BB962C8B-B14F-4D97-AF65-F5344CB8AC3E}">
        <p14:creationId xmlns:p14="http://schemas.microsoft.com/office/powerpoint/2010/main" val="2248889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56372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F897BFF2-2A4A-8943-B796-89C70BAF7DFF}" type="slidenum">
              <a:rPr lang="en-US"/>
              <a:pPr/>
              <a:t>20</a:t>
            </a:fld>
            <a:endParaRPr lang="en-US"/>
          </a:p>
        </p:txBody>
      </p:sp>
      <p:sp>
        <p:nvSpPr>
          <p:cNvPr id="120834"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120835"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These signals are the interface between the 8085</a:t>
            </a:r>
          </a:p>
          <a:p>
            <a:r>
              <a:rPr lang="en-US" sz="1200" b="0" i="0" u="none" strike="noStrike" kern="1200" baseline="0" dirty="0" smtClean="0">
                <a:solidFill>
                  <a:schemeClr val="tx1"/>
                </a:solidFill>
                <a:latin typeface="Times New Roman" pitchFamily="-1" charset="0"/>
                <a:ea typeface="+mn-ea"/>
                <a:cs typeface="+mn-cs"/>
              </a:rPr>
              <a:t>processor and the rest of the system (Figure 20.8).</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control unit is identified as having two components labeled (1) instruction</a:t>
            </a:r>
          </a:p>
          <a:p>
            <a:r>
              <a:rPr lang="en-US" sz="1200" b="0" i="0" u="none" strike="noStrike" kern="1200" baseline="0" dirty="0" smtClean="0">
                <a:solidFill>
                  <a:schemeClr val="tx1"/>
                </a:solidFill>
                <a:latin typeface="Times New Roman" pitchFamily="-1" charset="0"/>
                <a:ea typeface="+mn-ea"/>
                <a:cs typeface="+mn-cs"/>
              </a:rPr>
              <a:t>decoder and machine cycle encoding and (2) timing and control. A discussion</a:t>
            </a:r>
          </a:p>
          <a:p>
            <a:r>
              <a:rPr lang="en-US" sz="1200" b="0" i="0" u="none" strike="noStrike" kern="1200" baseline="0" dirty="0" smtClean="0">
                <a:solidFill>
                  <a:schemeClr val="tx1"/>
                </a:solidFill>
                <a:latin typeface="Times New Roman" pitchFamily="-1" charset="0"/>
                <a:ea typeface="+mn-ea"/>
                <a:cs typeface="+mn-cs"/>
              </a:rPr>
              <a:t>of the first component is deferred until the next section. The essence of the control</a:t>
            </a:r>
          </a:p>
          <a:p>
            <a:r>
              <a:rPr lang="en-US" sz="1200" b="0" i="0" u="none" strike="noStrike" kern="1200" baseline="0" dirty="0" smtClean="0">
                <a:solidFill>
                  <a:schemeClr val="tx1"/>
                </a:solidFill>
                <a:latin typeface="Times New Roman" pitchFamily="-1" charset="0"/>
                <a:ea typeface="+mn-ea"/>
                <a:cs typeface="+mn-cs"/>
              </a:rPr>
              <a:t>unit is the timing and control module. This module includes a clock and accepts as</a:t>
            </a:r>
          </a:p>
          <a:p>
            <a:r>
              <a:rPr lang="en-US" sz="1200" b="0" i="0" u="none" strike="noStrike" kern="1200" baseline="0" dirty="0" smtClean="0">
                <a:solidFill>
                  <a:schemeClr val="tx1"/>
                </a:solidFill>
                <a:latin typeface="Times New Roman" pitchFamily="-1" charset="0"/>
                <a:ea typeface="+mn-ea"/>
                <a:cs typeface="+mn-cs"/>
              </a:rPr>
              <a:t>inputs the current instruction and some external control signals. Its output consists</a:t>
            </a:r>
          </a:p>
          <a:p>
            <a:r>
              <a:rPr lang="en-US" sz="1200" b="0" i="0" u="none" strike="noStrike" kern="1200" baseline="0" dirty="0" smtClean="0">
                <a:solidFill>
                  <a:schemeClr val="tx1"/>
                </a:solidFill>
                <a:latin typeface="Times New Roman" pitchFamily="-1" charset="0"/>
                <a:ea typeface="+mn-ea"/>
                <a:cs typeface="+mn-cs"/>
              </a:rPr>
              <a:t>of control signals to the other components of the processor plus control signals to</a:t>
            </a:r>
          </a:p>
          <a:p>
            <a:r>
              <a:rPr lang="en-US" sz="1200" b="0" i="0" u="none" strike="noStrike" kern="1200" baseline="0" dirty="0" smtClean="0">
                <a:solidFill>
                  <a:schemeClr val="tx1"/>
                </a:solidFill>
                <a:latin typeface="Times New Roman" pitchFamily="-1" charset="0"/>
                <a:ea typeface="+mn-ea"/>
                <a:cs typeface="+mn-cs"/>
              </a:rPr>
              <a:t>the external system bus.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timing of processor operations is synchronized by the clock and controlled</a:t>
            </a:r>
          </a:p>
          <a:p>
            <a:r>
              <a:rPr lang="en-US" sz="1200" b="0" i="0" u="none" strike="noStrike" kern="1200" baseline="0" dirty="0" smtClean="0">
                <a:solidFill>
                  <a:schemeClr val="tx1"/>
                </a:solidFill>
                <a:latin typeface="Times New Roman" pitchFamily="-1" charset="0"/>
                <a:ea typeface="+mn-ea"/>
                <a:cs typeface="+mn-cs"/>
              </a:rPr>
              <a:t>by the control unit with control signals. Each instruction cycle is divided into from</a:t>
            </a:r>
          </a:p>
          <a:p>
            <a:r>
              <a:rPr lang="en-US" sz="1200" b="0" i="0" u="none" strike="noStrike" kern="1200" baseline="0" dirty="0" smtClean="0">
                <a:solidFill>
                  <a:schemeClr val="tx1"/>
                </a:solidFill>
                <a:latin typeface="Times New Roman" pitchFamily="-1" charset="0"/>
                <a:ea typeface="+mn-ea"/>
                <a:cs typeface="+mn-cs"/>
              </a:rPr>
              <a:t>one to five machine cycles ; each machine cycle is in turn divided into from three to</a:t>
            </a:r>
          </a:p>
          <a:p>
            <a:r>
              <a:rPr lang="en-US" sz="1200" b="0" i="0" u="none" strike="noStrike" kern="1200" baseline="0" dirty="0" smtClean="0">
                <a:solidFill>
                  <a:schemeClr val="tx1"/>
                </a:solidFill>
                <a:latin typeface="Times New Roman" pitchFamily="-1" charset="0"/>
                <a:ea typeface="+mn-ea"/>
                <a:cs typeface="+mn-cs"/>
              </a:rPr>
              <a:t>five states.  Each state lasts one clock cycle. During a state, the processor performs</a:t>
            </a:r>
          </a:p>
          <a:p>
            <a:r>
              <a:rPr lang="en-US" sz="1200" b="0" i="0" u="none" strike="noStrike" kern="1200" baseline="0" dirty="0" smtClean="0">
                <a:solidFill>
                  <a:schemeClr val="tx1"/>
                </a:solidFill>
                <a:latin typeface="Times New Roman" pitchFamily="-1" charset="0"/>
                <a:ea typeface="+mn-ea"/>
                <a:cs typeface="+mn-cs"/>
              </a:rPr>
              <a:t>one or a set of simultaneous micro-operations as determined by the control signals.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number of machine cycles is fixed for a given instruction but varies</a:t>
            </a:r>
          </a:p>
          <a:p>
            <a:r>
              <a:rPr lang="en-US" sz="1200" b="0" i="0" u="none" strike="noStrike" kern="1200" baseline="0" dirty="0" smtClean="0">
                <a:solidFill>
                  <a:schemeClr val="tx1"/>
                </a:solidFill>
                <a:latin typeface="Times New Roman" pitchFamily="-1" charset="0"/>
                <a:ea typeface="+mn-ea"/>
                <a:cs typeface="+mn-cs"/>
              </a:rPr>
              <a:t>from one instruction to another. Machine cycles are defined to be equivalent to</a:t>
            </a:r>
          </a:p>
          <a:p>
            <a:r>
              <a:rPr lang="en-US" sz="1200" b="0" i="0" u="none" strike="noStrike" kern="1200" baseline="0" dirty="0" smtClean="0">
                <a:solidFill>
                  <a:schemeClr val="tx1"/>
                </a:solidFill>
                <a:latin typeface="Times New Roman" pitchFamily="-1" charset="0"/>
                <a:ea typeface="+mn-ea"/>
                <a:cs typeface="+mn-cs"/>
              </a:rPr>
              <a:t>bus accesses. Thus, the number of machine cycles for an instruction depends on</a:t>
            </a:r>
          </a:p>
          <a:p>
            <a:r>
              <a:rPr lang="en-US" sz="1200" b="0" i="0" u="none" strike="noStrike" kern="1200" baseline="0" dirty="0" smtClean="0">
                <a:solidFill>
                  <a:schemeClr val="tx1"/>
                </a:solidFill>
                <a:latin typeface="Times New Roman" pitchFamily="-1" charset="0"/>
                <a:ea typeface="+mn-ea"/>
                <a:cs typeface="+mn-cs"/>
              </a:rPr>
              <a:t>the number of times the processor must communicate with external devices. For</a:t>
            </a:r>
          </a:p>
          <a:p>
            <a:r>
              <a:rPr lang="en-US" sz="1200" b="0" i="0" u="none" strike="noStrike" kern="1200" baseline="0" dirty="0" smtClean="0">
                <a:solidFill>
                  <a:schemeClr val="tx1"/>
                </a:solidFill>
                <a:latin typeface="Times New Roman" pitchFamily="-1" charset="0"/>
                <a:ea typeface="+mn-ea"/>
                <a:cs typeface="+mn-cs"/>
              </a:rPr>
              <a:t>example, if an instruction consists of two 8-bit portions, then two machine cycles are</a:t>
            </a:r>
          </a:p>
          <a:p>
            <a:r>
              <a:rPr lang="en-US" sz="1200" b="0" i="0" u="none" strike="noStrike" kern="1200" baseline="0" dirty="0" smtClean="0">
                <a:solidFill>
                  <a:schemeClr val="tx1"/>
                </a:solidFill>
                <a:latin typeface="Times New Roman" pitchFamily="-1" charset="0"/>
                <a:ea typeface="+mn-ea"/>
                <a:cs typeface="+mn-cs"/>
              </a:rPr>
              <a:t>required to fetch the instruction. If that instruction involves a 1-byte memory or I/O</a:t>
            </a:r>
          </a:p>
          <a:p>
            <a:r>
              <a:rPr lang="en-US" sz="1200" b="0" i="0" u="none" strike="noStrike" kern="1200" baseline="0" dirty="0" smtClean="0">
                <a:solidFill>
                  <a:schemeClr val="tx1"/>
                </a:solidFill>
                <a:latin typeface="Times New Roman" pitchFamily="-1" charset="0"/>
                <a:ea typeface="+mn-ea"/>
                <a:cs typeface="+mn-cs"/>
              </a:rPr>
              <a:t>operation, then a third machine cycle is required for execution.</a:t>
            </a:r>
            <a:endParaRPr lang="en-GB" dirty="0"/>
          </a:p>
        </p:txBody>
      </p:sp>
    </p:spTree>
    <p:extLst>
      <p:ext uri="{BB962C8B-B14F-4D97-AF65-F5344CB8AC3E}">
        <p14:creationId xmlns:p14="http://schemas.microsoft.com/office/powerpoint/2010/main" val="2007158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2DFA90B0-8CEF-9944-B773-2843CC0F10C5}" type="slidenum">
              <a:rPr lang="en-US"/>
              <a:pPr/>
              <a:t>21</a:t>
            </a:fld>
            <a:endParaRPr lang="en-US"/>
          </a:p>
        </p:txBody>
      </p:sp>
      <p:sp>
        <p:nvSpPr>
          <p:cNvPr id="121858"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121859"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Figure 20.9 gives an example of 8085 timing, showing the value of external</a:t>
            </a:r>
          </a:p>
          <a:p>
            <a:r>
              <a:rPr lang="en-US" sz="1200" b="0" i="0" u="none" strike="noStrike" kern="1200" baseline="0" dirty="0" smtClean="0">
                <a:solidFill>
                  <a:schemeClr val="tx1"/>
                </a:solidFill>
                <a:latin typeface="Times New Roman" pitchFamily="-1" charset="0"/>
                <a:ea typeface="+mn-ea"/>
                <a:cs typeface="+mn-cs"/>
              </a:rPr>
              <a:t>control signals. Of course, at the same time, the control unit generates internal control</a:t>
            </a:r>
          </a:p>
          <a:p>
            <a:r>
              <a:rPr lang="en-US" sz="1200" b="0" i="0" u="none" strike="noStrike" kern="1200" baseline="0" dirty="0" smtClean="0">
                <a:solidFill>
                  <a:schemeClr val="tx1"/>
                </a:solidFill>
                <a:latin typeface="Times New Roman" pitchFamily="-1" charset="0"/>
                <a:ea typeface="+mn-ea"/>
                <a:cs typeface="+mn-cs"/>
              </a:rPr>
              <a:t>signals that control internal data transfers. The diagram shows the instruction</a:t>
            </a:r>
          </a:p>
          <a:p>
            <a:r>
              <a:rPr lang="en-US" sz="1200" b="0" i="0" u="none" strike="noStrike" kern="1200" baseline="0" dirty="0" smtClean="0">
                <a:solidFill>
                  <a:schemeClr val="tx1"/>
                </a:solidFill>
                <a:latin typeface="Times New Roman" pitchFamily="-1" charset="0"/>
                <a:ea typeface="+mn-ea"/>
                <a:cs typeface="+mn-cs"/>
              </a:rPr>
              <a:t>cycle for an OUT instruction. Three machine cycles (M</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 M</a:t>
            </a:r>
            <a:r>
              <a:rPr lang="en-US" sz="1200" b="0" i="0" u="none" strike="noStrike" kern="1200" baseline="-25000" dirty="0" smtClean="0">
                <a:solidFill>
                  <a:schemeClr val="tx1"/>
                </a:solidFill>
                <a:latin typeface="Times New Roman" pitchFamily="-1" charset="0"/>
                <a:ea typeface="+mn-ea"/>
                <a:cs typeface="+mn-cs"/>
              </a:rPr>
              <a:t>2</a:t>
            </a:r>
            <a:r>
              <a:rPr lang="en-US" sz="1200" b="0" i="0" u="none" strike="noStrike" kern="1200" baseline="0" dirty="0" smtClean="0">
                <a:solidFill>
                  <a:schemeClr val="tx1"/>
                </a:solidFill>
                <a:latin typeface="Times New Roman" pitchFamily="-1" charset="0"/>
                <a:ea typeface="+mn-ea"/>
                <a:cs typeface="+mn-cs"/>
              </a:rPr>
              <a:t> , M</a:t>
            </a:r>
            <a:r>
              <a:rPr lang="en-US" sz="1200" b="0" i="0" u="none" strike="noStrike" kern="1200" baseline="-25000" dirty="0" smtClean="0">
                <a:solidFill>
                  <a:schemeClr val="tx1"/>
                </a:solidFill>
                <a:latin typeface="Times New Roman" pitchFamily="-1" charset="0"/>
                <a:ea typeface="+mn-ea"/>
                <a:cs typeface="+mn-cs"/>
              </a:rPr>
              <a:t>3</a:t>
            </a:r>
            <a:r>
              <a:rPr lang="en-US" sz="1200" b="0" i="0" u="none" strike="noStrike" kern="1200" baseline="0" dirty="0" smtClean="0">
                <a:solidFill>
                  <a:schemeClr val="tx1"/>
                </a:solidFill>
                <a:latin typeface="Times New Roman" pitchFamily="-1" charset="0"/>
                <a:ea typeface="+mn-ea"/>
                <a:cs typeface="+mn-cs"/>
              </a:rPr>
              <a:t> ) are needed. During</a:t>
            </a:r>
          </a:p>
          <a:p>
            <a:r>
              <a:rPr lang="en-US" sz="1200" b="0" i="0" u="none" strike="noStrike" kern="1200" baseline="0" dirty="0" smtClean="0">
                <a:solidFill>
                  <a:schemeClr val="tx1"/>
                </a:solidFill>
                <a:latin typeface="Times New Roman" pitchFamily="-1" charset="0"/>
                <a:ea typeface="+mn-ea"/>
                <a:cs typeface="+mn-cs"/>
              </a:rPr>
              <a:t>the first, the OUT instruction is fetched. The second machine cycle fetches the</a:t>
            </a:r>
          </a:p>
          <a:p>
            <a:r>
              <a:rPr lang="en-US" sz="1200" b="0" i="0" u="none" strike="noStrike" kern="1200" baseline="0" dirty="0" smtClean="0">
                <a:solidFill>
                  <a:schemeClr val="tx1"/>
                </a:solidFill>
                <a:latin typeface="Times New Roman" pitchFamily="-1" charset="0"/>
                <a:ea typeface="+mn-ea"/>
                <a:cs typeface="+mn-cs"/>
              </a:rPr>
              <a:t>second half of the instruction, which contains the number of the I/O device selected</a:t>
            </a:r>
          </a:p>
          <a:p>
            <a:r>
              <a:rPr lang="en-US" sz="1200" b="0" i="0" u="none" strike="noStrike" kern="1200" baseline="0" dirty="0" smtClean="0">
                <a:solidFill>
                  <a:schemeClr val="tx1"/>
                </a:solidFill>
                <a:latin typeface="Times New Roman" pitchFamily="-1" charset="0"/>
                <a:ea typeface="+mn-ea"/>
                <a:cs typeface="+mn-cs"/>
              </a:rPr>
              <a:t>for output. During the third cycle, the contents of the AC are written out to the</a:t>
            </a:r>
          </a:p>
          <a:p>
            <a:r>
              <a:rPr lang="en-US" sz="1200" b="0" i="0" u="none" strike="noStrike" kern="1200" baseline="0" dirty="0" smtClean="0">
                <a:solidFill>
                  <a:schemeClr val="tx1"/>
                </a:solidFill>
                <a:latin typeface="Times New Roman" pitchFamily="-1" charset="0"/>
                <a:ea typeface="+mn-ea"/>
                <a:cs typeface="+mn-cs"/>
              </a:rPr>
              <a:t>selected device over the data bus.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Address Latch Enabled (Ale ) pulse signals the start of each machine</a:t>
            </a:r>
          </a:p>
          <a:p>
            <a:r>
              <a:rPr lang="en-US" sz="1200" b="0" i="0" u="none" strike="noStrike" kern="1200" baseline="0" dirty="0" smtClean="0">
                <a:solidFill>
                  <a:schemeClr val="tx1"/>
                </a:solidFill>
                <a:latin typeface="Times New Roman" pitchFamily="-1" charset="0"/>
                <a:ea typeface="+mn-ea"/>
                <a:cs typeface="+mn-cs"/>
              </a:rPr>
              <a:t>cycle from the control unit. The Ale pulse alerts external circuits. During timing</a:t>
            </a:r>
          </a:p>
          <a:p>
            <a:r>
              <a:rPr lang="en-US" sz="1200" b="0" i="0" u="none" strike="noStrike" kern="1200" baseline="0" dirty="0" smtClean="0">
                <a:solidFill>
                  <a:schemeClr val="tx1"/>
                </a:solidFill>
                <a:latin typeface="Times New Roman" pitchFamily="-1" charset="0"/>
                <a:ea typeface="+mn-ea"/>
                <a:cs typeface="+mn-cs"/>
              </a:rPr>
              <a:t>state T</a:t>
            </a:r>
            <a:r>
              <a:rPr lang="en-US" sz="1200" b="0" i="0" u="none" strike="noStrike" kern="1200" baseline="-25000" dirty="0" smtClean="0">
                <a:solidFill>
                  <a:schemeClr val="tx1"/>
                </a:solidFill>
                <a:latin typeface="Times New Roman" pitchFamily="-1" charset="0"/>
                <a:ea typeface="+mn-ea"/>
                <a:cs typeface="+mn-cs"/>
              </a:rPr>
              <a:t>1 </a:t>
            </a:r>
            <a:r>
              <a:rPr lang="en-US" sz="1200" b="0" i="0" u="none" strike="noStrike" kern="1200" baseline="0" dirty="0" smtClean="0">
                <a:solidFill>
                  <a:schemeClr val="tx1"/>
                </a:solidFill>
                <a:latin typeface="Times New Roman" pitchFamily="-1" charset="0"/>
                <a:ea typeface="+mn-ea"/>
                <a:cs typeface="+mn-cs"/>
              </a:rPr>
              <a:t> of machine cycle M</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 the control unit sets the IO/M signal to indicate that</a:t>
            </a:r>
          </a:p>
          <a:p>
            <a:r>
              <a:rPr lang="en-US" sz="1200" b="0" i="0" u="none" strike="noStrike" kern="1200" baseline="0" dirty="0" smtClean="0">
                <a:solidFill>
                  <a:schemeClr val="tx1"/>
                </a:solidFill>
                <a:latin typeface="Times New Roman" pitchFamily="-1" charset="0"/>
                <a:ea typeface="+mn-ea"/>
                <a:cs typeface="+mn-cs"/>
              </a:rPr>
              <a:t>this is a memory operation. Also, the control unit causes the contents of the PC</a:t>
            </a:r>
          </a:p>
          <a:p>
            <a:r>
              <a:rPr lang="en-US" sz="1200" b="0" i="0" u="none" strike="noStrike" kern="1200" baseline="0" dirty="0" smtClean="0">
                <a:solidFill>
                  <a:schemeClr val="tx1"/>
                </a:solidFill>
                <a:latin typeface="Times New Roman" pitchFamily="-1" charset="0"/>
                <a:ea typeface="+mn-ea"/>
                <a:cs typeface="+mn-cs"/>
              </a:rPr>
              <a:t> to be placed on the address bus (A</a:t>
            </a:r>
            <a:r>
              <a:rPr lang="en-US" sz="1200" b="0" i="0" u="none" strike="noStrike" kern="1200" baseline="-25000" dirty="0" smtClean="0">
                <a:solidFill>
                  <a:schemeClr val="tx1"/>
                </a:solidFill>
                <a:latin typeface="Times New Roman" pitchFamily="-1" charset="0"/>
                <a:ea typeface="+mn-ea"/>
                <a:cs typeface="+mn-cs"/>
              </a:rPr>
              <a:t>15 </a:t>
            </a:r>
            <a:r>
              <a:rPr lang="en-US" sz="1200" b="0" i="0" u="none" strike="noStrike" kern="1200" baseline="0" dirty="0" smtClean="0">
                <a:solidFill>
                  <a:schemeClr val="tx1"/>
                </a:solidFill>
                <a:latin typeface="Times New Roman" pitchFamily="-1" charset="0"/>
                <a:ea typeface="+mn-ea"/>
                <a:cs typeface="+mn-cs"/>
              </a:rPr>
              <a:t> through A</a:t>
            </a:r>
            <a:r>
              <a:rPr lang="en-US" sz="1200" b="0" i="0" u="none" strike="noStrike" kern="1200" baseline="-25000" dirty="0" smtClean="0">
                <a:solidFill>
                  <a:schemeClr val="tx1"/>
                </a:solidFill>
                <a:latin typeface="Times New Roman" pitchFamily="-1" charset="0"/>
                <a:ea typeface="+mn-ea"/>
                <a:cs typeface="+mn-cs"/>
              </a:rPr>
              <a:t>8</a:t>
            </a:r>
            <a:r>
              <a:rPr lang="en-US" sz="1200" b="0" i="0" u="none" strike="noStrike" kern="1200" baseline="0" dirty="0" smtClean="0">
                <a:solidFill>
                  <a:schemeClr val="tx1"/>
                </a:solidFill>
                <a:latin typeface="Times New Roman" pitchFamily="-1" charset="0"/>
                <a:ea typeface="+mn-ea"/>
                <a:cs typeface="+mn-cs"/>
              </a:rPr>
              <a:t> ) and the address/data bus (AD</a:t>
            </a:r>
            <a:r>
              <a:rPr lang="en-US" sz="1200" b="0" i="0" u="none" strike="noStrike" kern="1200" baseline="-25000" dirty="0" smtClean="0">
                <a:solidFill>
                  <a:schemeClr val="tx1"/>
                </a:solidFill>
                <a:latin typeface="Times New Roman" pitchFamily="-1" charset="0"/>
                <a:ea typeface="+mn-ea"/>
                <a:cs typeface="+mn-cs"/>
              </a:rPr>
              <a:t>7</a:t>
            </a:r>
          </a:p>
          <a:p>
            <a:r>
              <a:rPr lang="en-US" sz="1200" b="0" i="0" u="none" strike="noStrike" kern="1200" baseline="0" dirty="0" smtClean="0">
                <a:solidFill>
                  <a:schemeClr val="tx1"/>
                </a:solidFill>
                <a:latin typeface="Times New Roman" pitchFamily="-1" charset="0"/>
                <a:ea typeface="+mn-ea"/>
                <a:cs typeface="+mn-cs"/>
              </a:rPr>
              <a:t> through AD</a:t>
            </a:r>
            <a:r>
              <a:rPr lang="en-US" sz="1200" b="0" i="0" u="none" strike="noStrike" kern="1200" baseline="-25000" dirty="0" smtClean="0">
                <a:solidFill>
                  <a:schemeClr val="tx1"/>
                </a:solidFill>
                <a:latin typeface="Times New Roman" pitchFamily="-1" charset="0"/>
                <a:ea typeface="+mn-ea"/>
                <a:cs typeface="+mn-cs"/>
              </a:rPr>
              <a:t>0</a:t>
            </a:r>
            <a:r>
              <a:rPr lang="en-US" sz="1200" b="0" i="0" u="none" strike="noStrike" kern="1200" baseline="0" dirty="0" smtClean="0">
                <a:solidFill>
                  <a:schemeClr val="tx1"/>
                </a:solidFill>
                <a:latin typeface="Times New Roman" pitchFamily="-1" charset="0"/>
                <a:ea typeface="+mn-ea"/>
                <a:cs typeface="+mn-cs"/>
              </a:rPr>
              <a:t> ). With the falling edge of the Ale pulse, the other modules on the</a:t>
            </a:r>
          </a:p>
          <a:p>
            <a:r>
              <a:rPr lang="en-US" sz="1200" b="0" i="0" u="none" strike="noStrike" kern="1200" baseline="0" dirty="0" smtClean="0">
                <a:solidFill>
                  <a:schemeClr val="tx1"/>
                </a:solidFill>
                <a:latin typeface="Times New Roman" pitchFamily="-1" charset="0"/>
                <a:ea typeface="+mn-ea"/>
                <a:cs typeface="+mn-cs"/>
              </a:rPr>
              <a:t>bus store the 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During timing state T</a:t>
            </a:r>
            <a:r>
              <a:rPr lang="en-US" sz="1200" b="0" i="0" u="none" strike="noStrike" kern="1200" baseline="-25000" dirty="0" smtClean="0">
                <a:solidFill>
                  <a:schemeClr val="tx1"/>
                </a:solidFill>
                <a:latin typeface="Times New Roman" pitchFamily="-1" charset="0"/>
                <a:ea typeface="+mn-ea"/>
                <a:cs typeface="+mn-cs"/>
              </a:rPr>
              <a:t>2</a:t>
            </a:r>
            <a:r>
              <a:rPr lang="en-US" sz="1200" b="0" i="0" u="none" strike="noStrike" kern="1200" baseline="0" dirty="0" smtClean="0">
                <a:solidFill>
                  <a:schemeClr val="tx1"/>
                </a:solidFill>
                <a:latin typeface="Times New Roman" pitchFamily="-1" charset="0"/>
                <a:ea typeface="+mn-ea"/>
                <a:cs typeface="+mn-cs"/>
              </a:rPr>
              <a:t> , the addressed memory module places the contents of the</a:t>
            </a:r>
          </a:p>
          <a:p>
            <a:r>
              <a:rPr lang="en-US" sz="1200" b="0" i="0" u="none" strike="noStrike" kern="1200" baseline="0" dirty="0" smtClean="0">
                <a:solidFill>
                  <a:schemeClr val="tx1"/>
                </a:solidFill>
                <a:latin typeface="Times New Roman" pitchFamily="-1" charset="0"/>
                <a:ea typeface="+mn-ea"/>
                <a:cs typeface="+mn-cs"/>
              </a:rPr>
              <a:t>addressed memory location on the address/data bus. The control unit sets the Read</a:t>
            </a:r>
          </a:p>
          <a:p>
            <a:r>
              <a:rPr lang="en-US" sz="1200" b="0" i="0" u="none" strike="noStrike" kern="1200" baseline="0" dirty="0" smtClean="0">
                <a:solidFill>
                  <a:schemeClr val="tx1"/>
                </a:solidFill>
                <a:latin typeface="Times New Roman" pitchFamily="-1" charset="0"/>
                <a:ea typeface="+mn-ea"/>
                <a:cs typeface="+mn-cs"/>
              </a:rPr>
              <a:t>Control (RD) signal to indicate a read, but it waits until T</a:t>
            </a:r>
            <a:r>
              <a:rPr lang="en-US" sz="1200" b="0" i="0" u="none" strike="noStrike" kern="1200" baseline="-25000" dirty="0" smtClean="0">
                <a:solidFill>
                  <a:schemeClr val="tx1"/>
                </a:solidFill>
                <a:latin typeface="Times New Roman" pitchFamily="-1" charset="0"/>
                <a:ea typeface="+mn-ea"/>
                <a:cs typeface="+mn-cs"/>
              </a:rPr>
              <a:t>3</a:t>
            </a:r>
            <a:r>
              <a:rPr lang="en-US" sz="1200" b="0" i="0" u="none" strike="noStrike" kern="1200" baseline="0" dirty="0" smtClean="0">
                <a:solidFill>
                  <a:schemeClr val="tx1"/>
                </a:solidFill>
                <a:latin typeface="Times New Roman" pitchFamily="-1" charset="0"/>
                <a:ea typeface="+mn-ea"/>
                <a:cs typeface="+mn-cs"/>
              </a:rPr>
              <a:t>  to copy the data from the</a:t>
            </a:r>
          </a:p>
          <a:p>
            <a:r>
              <a:rPr lang="en-US" sz="1200" b="0" i="0" u="none" strike="noStrike" kern="1200" baseline="0" dirty="0" smtClean="0">
                <a:solidFill>
                  <a:schemeClr val="tx1"/>
                </a:solidFill>
                <a:latin typeface="Times New Roman" pitchFamily="-1" charset="0"/>
                <a:ea typeface="+mn-ea"/>
                <a:cs typeface="+mn-cs"/>
              </a:rPr>
              <a:t>bus. This gives the memory module time to put the data on the bus and for the signal</a:t>
            </a:r>
          </a:p>
          <a:p>
            <a:r>
              <a:rPr lang="en-US" sz="1200" b="0" i="0" u="none" strike="noStrike" kern="1200" baseline="0" dirty="0" smtClean="0">
                <a:solidFill>
                  <a:schemeClr val="tx1"/>
                </a:solidFill>
                <a:latin typeface="Times New Roman" pitchFamily="-1" charset="0"/>
                <a:ea typeface="+mn-ea"/>
                <a:cs typeface="+mn-cs"/>
              </a:rPr>
              <a:t>levels to stabilize. The final state, T</a:t>
            </a:r>
            <a:r>
              <a:rPr lang="en-US" sz="1200" b="0" i="0" u="none" strike="noStrike" kern="1200" baseline="-25000" dirty="0" smtClean="0">
                <a:solidFill>
                  <a:schemeClr val="tx1"/>
                </a:solidFill>
                <a:latin typeface="Times New Roman" pitchFamily="-1" charset="0"/>
                <a:ea typeface="+mn-ea"/>
                <a:cs typeface="+mn-cs"/>
              </a:rPr>
              <a:t>4</a:t>
            </a:r>
            <a:r>
              <a:rPr lang="en-US" sz="1200" b="0" i="0" u="none" strike="noStrike" kern="1200" baseline="0" dirty="0" smtClean="0">
                <a:solidFill>
                  <a:schemeClr val="tx1"/>
                </a:solidFill>
                <a:latin typeface="Times New Roman" pitchFamily="-1" charset="0"/>
                <a:ea typeface="+mn-ea"/>
                <a:cs typeface="+mn-cs"/>
              </a:rPr>
              <a:t> , is a bus idle  state during which the processor</a:t>
            </a:r>
          </a:p>
          <a:p>
            <a:r>
              <a:rPr lang="en-US" sz="1200" b="0" i="0" u="none" strike="noStrike" kern="1200" baseline="0" dirty="0" smtClean="0">
                <a:solidFill>
                  <a:schemeClr val="tx1"/>
                </a:solidFill>
                <a:latin typeface="Times New Roman" pitchFamily="-1" charset="0"/>
                <a:ea typeface="+mn-ea"/>
                <a:cs typeface="+mn-cs"/>
              </a:rPr>
              <a:t>decodes the instruction. The remaining machine cycles proceed in a similar fashion.</a:t>
            </a:r>
            <a:endParaRPr lang="en-GB" dirty="0"/>
          </a:p>
        </p:txBody>
      </p:sp>
    </p:spTree>
    <p:extLst>
      <p:ext uri="{BB962C8B-B14F-4D97-AF65-F5344CB8AC3E}">
        <p14:creationId xmlns:p14="http://schemas.microsoft.com/office/powerpoint/2010/main" val="3879310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6025FBCF-ECC8-CE4E-B5BE-12740C1227F6}" type="slidenum">
              <a:rPr lang="en-US"/>
              <a:pPr/>
              <a:t>22</a:t>
            </a:fld>
            <a:endParaRPr lang="en-US"/>
          </a:p>
        </p:txBody>
      </p:sp>
      <p:sp>
        <p:nvSpPr>
          <p:cNvPr id="82946"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82947"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Figure 20.4 depicts the control unit as we have so far discussed it. The key inputs are</a:t>
            </a:r>
          </a:p>
          <a:p>
            <a:r>
              <a:rPr lang="en-US" sz="1200" b="0" i="0" u="none" strike="noStrike" kern="1200" baseline="0" dirty="0" smtClean="0">
                <a:solidFill>
                  <a:schemeClr val="tx1"/>
                </a:solidFill>
                <a:latin typeface="Times New Roman" pitchFamily="-1" charset="0"/>
                <a:ea typeface="+mn-ea"/>
                <a:cs typeface="+mn-cs"/>
              </a:rPr>
              <a:t>the IR, the clock, flags, and control bus signals. In the case of the flags and control</a:t>
            </a:r>
          </a:p>
          <a:p>
            <a:r>
              <a:rPr lang="en-US" sz="1200" b="0" i="0" u="none" strike="noStrike" kern="1200" baseline="0" dirty="0" smtClean="0">
                <a:solidFill>
                  <a:schemeClr val="tx1"/>
                </a:solidFill>
                <a:latin typeface="Times New Roman" pitchFamily="-1" charset="0"/>
                <a:ea typeface="+mn-ea"/>
                <a:cs typeface="+mn-cs"/>
              </a:rPr>
              <a:t>bus signals, each individual bit typically has some meaning (e.g., overflow). The other</a:t>
            </a:r>
          </a:p>
          <a:p>
            <a:r>
              <a:rPr lang="en-US" sz="1200" b="0" i="0" u="none" strike="noStrike" kern="1200" baseline="0" dirty="0" smtClean="0">
                <a:solidFill>
                  <a:schemeClr val="tx1"/>
                </a:solidFill>
                <a:latin typeface="Times New Roman" pitchFamily="-1" charset="0"/>
                <a:ea typeface="+mn-ea"/>
                <a:cs typeface="+mn-cs"/>
              </a:rPr>
              <a:t>two inputs, however, are not directly useful to the control unit.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First consider the IR. The control unit makes use of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and will perform</a:t>
            </a:r>
          </a:p>
          <a:p>
            <a:r>
              <a:rPr lang="en-US" sz="1200" b="0" i="0" u="none" strike="noStrike" kern="1200" baseline="0" dirty="0" smtClean="0">
                <a:solidFill>
                  <a:schemeClr val="tx1"/>
                </a:solidFill>
                <a:latin typeface="Times New Roman" pitchFamily="-1" charset="0"/>
                <a:ea typeface="+mn-ea"/>
                <a:cs typeface="+mn-cs"/>
              </a:rPr>
              <a:t>different actions (issue a different combination of control signals) for different</a:t>
            </a:r>
          </a:p>
          <a:p>
            <a:r>
              <a:rPr lang="en-US" sz="1200" b="0" i="0" u="none" strike="noStrike" kern="1200" baseline="0" dirty="0" smtClean="0">
                <a:solidFill>
                  <a:schemeClr val="tx1"/>
                </a:solidFill>
                <a:latin typeface="Times New Roman" pitchFamily="-1" charset="0"/>
                <a:ea typeface="+mn-ea"/>
                <a:cs typeface="+mn-cs"/>
              </a:rPr>
              <a:t>instructions. To simplify the control unit logic, there should be a unique logic input for</a:t>
            </a:r>
          </a:p>
          <a:p>
            <a:r>
              <a:rPr lang="en-US" sz="1200" b="0" i="0" u="none" strike="noStrike" kern="1200" baseline="0" dirty="0" smtClean="0">
                <a:solidFill>
                  <a:schemeClr val="tx1"/>
                </a:solidFill>
                <a:latin typeface="Times New Roman" pitchFamily="-1" charset="0"/>
                <a:ea typeface="+mn-ea"/>
                <a:cs typeface="+mn-cs"/>
              </a:rPr>
              <a:t>each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This function can be performed by a decoder , which takes an encoded</a:t>
            </a:r>
          </a:p>
          <a:p>
            <a:r>
              <a:rPr lang="en-US" sz="1200" b="0" i="0" u="none" strike="noStrike" kern="1200" baseline="0" dirty="0" smtClean="0">
                <a:solidFill>
                  <a:schemeClr val="tx1"/>
                </a:solidFill>
                <a:latin typeface="Times New Roman" pitchFamily="-1" charset="0"/>
                <a:ea typeface="+mn-ea"/>
                <a:cs typeface="+mn-cs"/>
              </a:rPr>
              <a:t>input and produces a single output. In general, a decoder will have n  binary inputs and</a:t>
            </a:r>
          </a:p>
          <a:p>
            <a:r>
              <a:rPr lang="en-US" sz="1200" b="0" i="0" u="none" strike="noStrike" kern="1200" baseline="0" dirty="0" smtClean="0">
                <a:solidFill>
                  <a:schemeClr val="tx1"/>
                </a:solidFill>
                <a:latin typeface="Times New Roman" pitchFamily="-1" charset="0"/>
                <a:ea typeface="+mn-ea"/>
                <a:cs typeface="+mn-cs"/>
              </a:rPr>
              <a:t>2</a:t>
            </a:r>
            <a:r>
              <a:rPr lang="en-US" sz="1200" b="0" i="0" u="none" strike="noStrike" kern="1200" baseline="30000" dirty="0" smtClean="0">
                <a:solidFill>
                  <a:schemeClr val="tx1"/>
                </a:solidFill>
                <a:latin typeface="Times New Roman" pitchFamily="-1" charset="0"/>
                <a:ea typeface="+mn-ea"/>
                <a:cs typeface="+mn-cs"/>
              </a:rPr>
              <a:t>n</a:t>
            </a:r>
            <a:r>
              <a:rPr lang="en-US" sz="1200" b="0" i="0" u="none" strike="noStrike" kern="1200" baseline="0" dirty="0" smtClean="0">
                <a:solidFill>
                  <a:schemeClr val="tx1"/>
                </a:solidFill>
                <a:latin typeface="Times New Roman" pitchFamily="-1" charset="0"/>
                <a:ea typeface="+mn-ea"/>
                <a:cs typeface="+mn-cs"/>
              </a:rPr>
              <a:t>  binary outputs. Each of the 2</a:t>
            </a:r>
            <a:r>
              <a:rPr lang="en-US" sz="1200" b="0" i="0" u="none" strike="noStrike" kern="1200" baseline="30000" dirty="0" smtClean="0">
                <a:solidFill>
                  <a:schemeClr val="tx1"/>
                </a:solidFill>
                <a:latin typeface="Times New Roman" pitchFamily="-1" charset="0"/>
                <a:ea typeface="+mn-ea"/>
                <a:cs typeface="+mn-cs"/>
              </a:rPr>
              <a:t>n</a:t>
            </a:r>
            <a:r>
              <a:rPr lang="en-US" sz="1200" b="0" i="0" u="none" strike="noStrike" kern="1200" baseline="0" dirty="0" smtClean="0">
                <a:solidFill>
                  <a:schemeClr val="tx1"/>
                </a:solidFill>
                <a:latin typeface="Times New Roman" pitchFamily="-1" charset="0"/>
                <a:ea typeface="+mn-ea"/>
                <a:cs typeface="+mn-cs"/>
              </a:rPr>
              <a:t>  different input patterns will activate a single unique</a:t>
            </a:r>
          </a:p>
          <a:p>
            <a:r>
              <a:rPr lang="en-US" sz="1200" b="0" i="0" u="none" strike="noStrike" kern="1200" baseline="0" dirty="0" smtClean="0">
                <a:solidFill>
                  <a:schemeClr val="tx1"/>
                </a:solidFill>
                <a:latin typeface="Times New Roman" pitchFamily="-1" charset="0"/>
                <a:ea typeface="+mn-ea"/>
                <a:cs typeface="+mn-cs"/>
              </a:rPr>
              <a:t>output. Table 20.3 is an example for n =  4. The decoder for a control unit will typically</a:t>
            </a:r>
          </a:p>
          <a:p>
            <a:r>
              <a:rPr lang="en-US" sz="1200" b="0" i="0" u="none" strike="noStrike" kern="1200" baseline="0" dirty="0" smtClean="0">
                <a:solidFill>
                  <a:schemeClr val="tx1"/>
                </a:solidFill>
                <a:latin typeface="Times New Roman" pitchFamily="-1" charset="0"/>
                <a:ea typeface="+mn-ea"/>
                <a:cs typeface="+mn-cs"/>
              </a:rPr>
              <a:t>have to be more complex than that, to account for variable-length </a:t>
            </a:r>
            <a:r>
              <a:rPr lang="en-US" sz="1200" b="0" i="0" u="none" strike="noStrike" kern="1200" baseline="0" dirty="0" err="1" smtClean="0">
                <a:solidFill>
                  <a:schemeClr val="tx1"/>
                </a:solidFill>
                <a:latin typeface="Times New Roman" pitchFamily="-1" charset="0"/>
                <a:ea typeface="+mn-ea"/>
                <a:cs typeface="+mn-cs"/>
              </a:rPr>
              <a:t>opcodes</a:t>
            </a:r>
            <a:r>
              <a:rPr lang="en-US" sz="1200" b="0" i="0" u="none" strike="noStrike" kern="1200" baseline="0" dirty="0" smtClean="0">
                <a:solidFill>
                  <a:schemeClr val="tx1"/>
                </a:solidFill>
                <a:latin typeface="Times New Roman" pitchFamily="-1" charset="0"/>
                <a:ea typeface="+mn-ea"/>
                <a:cs typeface="+mn-cs"/>
              </a:rPr>
              <a:t>. An</a:t>
            </a:r>
          </a:p>
          <a:p>
            <a:r>
              <a:rPr lang="en-US" sz="1200" b="0" i="0" u="none" strike="noStrike" kern="1200" baseline="0" dirty="0" smtClean="0">
                <a:solidFill>
                  <a:schemeClr val="tx1"/>
                </a:solidFill>
                <a:latin typeface="Times New Roman" pitchFamily="-1" charset="0"/>
                <a:ea typeface="+mn-ea"/>
                <a:cs typeface="+mn-cs"/>
              </a:rPr>
              <a:t>example of the digital logic used to implement a decoder is presented in Chapter 11.</a:t>
            </a:r>
          </a:p>
          <a:p>
            <a:endParaRPr lang="en-US" sz="1200" b="0" i="0" u="none" strike="noStrike" kern="1200" baseline="0" dirty="0" smtClean="0">
              <a:solidFill>
                <a:schemeClr val="tx1"/>
              </a:solidFill>
              <a:latin typeface="Times New Roman" pitchFamily="-1" charset="0"/>
              <a:ea typeface="+mn-ea"/>
              <a:cs typeface="+mn-cs"/>
            </a:endParaRPr>
          </a:p>
        </p:txBody>
      </p:sp>
    </p:spTree>
    <p:extLst>
      <p:ext uri="{BB962C8B-B14F-4D97-AF65-F5344CB8AC3E}">
        <p14:creationId xmlns:p14="http://schemas.microsoft.com/office/powerpoint/2010/main" val="1165702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C52B5D92-AC97-9342-8772-0E3F8055CA02}" type="slidenum">
              <a:rPr lang="en-US"/>
              <a:pPr/>
              <a:t>23</a:t>
            </a:fld>
            <a:endParaRPr lang="en-US"/>
          </a:p>
        </p:txBody>
      </p:sp>
      <p:sp>
        <p:nvSpPr>
          <p:cNvPr id="122882"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122883"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The clock portion of the control unit issues a repetitive sequence of pulses.</a:t>
            </a:r>
          </a:p>
          <a:p>
            <a:r>
              <a:rPr lang="en-US" sz="1200" b="0" i="0" u="none" strike="noStrike" kern="1200" baseline="0" dirty="0" smtClean="0">
                <a:solidFill>
                  <a:schemeClr val="tx1"/>
                </a:solidFill>
                <a:latin typeface="Times New Roman" pitchFamily="-1" charset="0"/>
                <a:ea typeface="+mn-ea"/>
                <a:cs typeface="+mn-cs"/>
              </a:rPr>
              <a:t>This is useful for measuring the duration of micro-operations. Essentially, the period</a:t>
            </a:r>
          </a:p>
          <a:p>
            <a:r>
              <a:rPr lang="en-US" sz="1200" b="0" i="0" u="none" strike="noStrike" kern="1200" baseline="0" dirty="0" smtClean="0">
                <a:solidFill>
                  <a:schemeClr val="tx1"/>
                </a:solidFill>
                <a:latin typeface="Times New Roman" pitchFamily="-1" charset="0"/>
                <a:ea typeface="+mn-ea"/>
                <a:cs typeface="+mn-cs"/>
              </a:rPr>
              <a:t>of the clock pulses must be long enough to allow the propagation of signals along</a:t>
            </a:r>
          </a:p>
          <a:p>
            <a:r>
              <a:rPr lang="en-US" sz="1200" b="0" i="0" u="none" strike="noStrike" kern="1200" baseline="0" dirty="0" smtClean="0">
                <a:solidFill>
                  <a:schemeClr val="tx1"/>
                </a:solidFill>
                <a:latin typeface="Times New Roman" pitchFamily="-1" charset="0"/>
                <a:ea typeface="+mn-ea"/>
                <a:cs typeface="+mn-cs"/>
              </a:rPr>
              <a:t>data paths and through processor circuitry. However, as we have seen, the control</a:t>
            </a:r>
          </a:p>
          <a:p>
            <a:r>
              <a:rPr lang="en-US" sz="1200" b="0" i="0" u="none" strike="noStrike" kern="1200" baseline="0" dirty="0" smtClean="0">
                <a:solidFill>
                  <a:schemeClr val="tx1"/>
                </a:solidFill>
                <a:latin typeface="Times New Roman" pitchFamily="-1" charset="0"/>
                <a:ea typeface="+mn-ea"/>
                <a:cs typeface="+mn-cs"/>
              </a:rPr>
              <a:t>unit emits different control signals at different time units within a single instruction</a:t>
            </a:r>
          </a:p>
          <a:p>
            <a:r>
              <a:rPr lang="en-US" sz="1200" b="0" i="0" u="none" strike="noStrike" kern="1200" baseline="0" dirty="0" smtClean="0">
                <a:solidFill>
                  <a:schemeClr val="tx1"/>
                </a:solidFill>
                <a:latin typeface="Times New Roman" pitchFamily="-1" charset="0"/>
                <a:ea typeface="+mn-ea"/>
                <a:cs typeface="+mn-cs"/>
              </a:rPr>
              <a:t>cycle. Thus, we would like a counter as input to the control unit, with a different</a:t>
            </a:r>
          </a:p>
          <a:p>
            <a:r>
              <a:rPr lang="en-US" sz="1200" b="0" i="0" u="none" strike="noStrike" kern="1200" baseline="0" dirty="0" smtClean="0">
                <a:solidFill>
                  <a:schemeClr val="tx1"/>
                </a:solidFill>
                <a:latin typeface="Times New Roman" pitchFamily="-1" charset="0"/>
                <a:ea typeface="+mn-ea"/>
                <a:cs typeface="+mn-cs"/>
              </a:rPr>
              <a:t>control signal being used for T</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,T</a:t>
            </a:r>
            <a:r>
              <a:rPr lang="en-US" sz="1200" b="0" i="0" u="none" strike="noStrike" kern="1200" baseline="-25000" dirty="0" smtClean="0">
                <a:solidFill>
                  <a:schemeClr val="tx1"/>
                </a:solidFill>
                <a:latin typeface="Times New Roman" pitchFamily="-1" charset="0"/>
                <a:ea typeface="+mn-ea"/>
                <a:cs typeface="+mn-cs"/>
              </a:rPr>
              <a:t>2</a:t>
            </a:r>
            <a:r>
              <a:rPr lang="en-US" sz="1200" b="0" i="0" u="none" strike="noStrike" kern="1200" baseline="0" dirty="0" smtClean="0">
                <a:solidFill>
                  <a:schemeClr val="tx1"/>
                </a:solidFill>
                <a:latin typeface="Times New Roman" pitchFamily="-1" charset="0"/>
                <a:ea typeface="+mn-ea"/>
                <a:cs typeface="+mn-cs"/>
              </a:rPr>
              <a:t> , and so forth. At the end of an instruction cycle,</a:t>
            </a:r>
          </a:p>
          <a:p>
            <a:r>
              <a:rPr lang="en-US" sz="1200" b="0" i="0" u="none" strike="noStrike" kern="1200" baseline="0" dirty="0" smtClean="0">
                <a:solidFill>
                  <a:schemeClr val="tx1"/>
                </a:solidFill>
                <a:latin typeface="Times New Roman" pitchFamily="-1" charset="0"/>
                <a:ea typeface="+mn-ea"/>
                <a:cs typeface="+mn-cs"/>
              </a:rPr>
              <a:t>the control unit must feed back to the counter to reinitialize it at T</a:t>
            </a:r>
            <a:r>
              <a:rPr lang="en-US" sz="1200" b="0" i="0" u="none" strike="noStrike" kern="1200" baseline="-25000" dirty="0" smtClean="0">
                <a:solidFill>
                  <a:schemeClr val="tx1"/>
                </a:solidFill>
                <a:latin typeface="Times New Roman" pitchFamily="-1" charset="0"/>
                <a:ea typeface="+mn-ea"/>
                <a:cs typeface="+mn-cs"/>
              </a:rPr>
              <a:t>1</a:t>
            </a:r>
            <a:r>
              <a:rPr lang="en-US" sz="1200" b="0" i="0" u="none" strike="noStrike" kern="1200" baseline="0" dirty="0" smtClean="0">
                <a:solidFill>
                  <a:schemeClr val="tx1"/>
                </a:solidFill>
                <a:latin typeface="Times New Roman" pitchFamily="-1" charset="0"/>
                <a:ea typeface="+mn-ea"/>
                <a:cs typeface="+mn-cs"/>
              </a:rPr>
              <a:t> .</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With these two refinements, the control unit can be depicted as in Figure 20.10.</a:t>
            </a:r>
          </a:p>
          <a:p>
            <a:endParaRPr lang="en-GB" dirty="0"/>
          </a:p>
        </p:txBody>
      </p:sp>
    </p:spTree>
    <p:extLst>
      <p:ext uri="{BB962C8B-B14F-4D97-AF65-F5344CB8AC3E}">
        <p14:creationId xmlns:p14="http://schemas.microsoft.com/office/powerpoint/2010/main" val="27347546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9F2598D2-2ED8-8547-B4B7-C382E9B8AC9E}" type="slidenum">
              <a:rPr lang="en-US"/>
              <a:pPr/>
              <a:t>24</a:t>
            </a:fld>
            <a:endParaRPr lang="en-US" dirty="0"/>
          </a:p>
        </p:txBody>
      </p:sp>
      <p:sp>
        <p:nvSpPr>
          <p:cNvPr id="65538" name="Rectangle 2"/>
          <p:cNvSpPr>
            <a:spLocks noGrp="1" noRot="1" noChangeAspect="1" noChangeArrowheads="1" noTextEdit="1"/>
          </p:cNvSpPr>
          <p:nvPr>
            <p:ph type="sldImg"/>
          </p:nvPr>
        </p:nvSpPr>
        <p:spPr>
          <a:xfrm>
            <a:off x="1150938" y="692150"/>
            <a:ext cx="4556125" cy="3416300"/>
          </a:xfrm>
          <a:ln/>
        </p:spPr>
      </p:sp>
      <p:sp>
        <p:nvSpPr>
          <p:cNvPr id="65539" name="Rectangle 3"/>
          <p:cNvSpPr>
            <a:spLocks noGrp="1" noChangeArrowheads="1"/>
          </p:cNvSpPr>
          <p:nvPr>
            <p:ph type="body" idx="1"/>
          </p:nvPr>
        </p:nvSpPr>
        <p:spPr/>
        <p:txBody>
          <a:bodyPr/>
          <a:lstStyle/>
          <a:p>
            <a:r>
              <a:rPr lang="en-GB" dirty="0" smtClean="0"/>
              <a:t>Chapter 20 summary.</a:t>
            </a:r>
            <a:endParaRPr lang="en-GB" dirty="0"/>
          </a:p>
        </p:txBody>
      </p:sp>
    </p:spTree>
    <p:extLst>
      <p:ext uri="{BB962C8B-B14F-4D97-AF65-F5344CB8AC3E}">
        <p14:creationId xmlns:p14="http://schemas.microsoft.com/office/powerpoint/2010/main" val="2133265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The control unit seems a reasonably simple device. Nevertheless, to implement a control</a:t>
            </a:r>
          </a:p>
          <a:p>
            <a:r>
              <a:rPr lang="en-US" sz="1200" b="0" i="0" u="none" strike="noStrike" kern="1200" baseline="0" dirty="0" smtClean="0">
                <a:solidFill>
                  <a:schemeClr val="tx1"/>
                </a:solidFill>
                <a:latin typeface="Times New Roman" pitchFamily="-1" charset="0"/>
                <a:ea typeface="+mn-ea"/>
                <a:cs typeface="+mn-cs"/>
              </a:rPr>
              <a:t>unit as an interconnection of basic logic elements is no easy task. The design must</a:t>
            </a:r>
          </a:p>
          <a:p>
            <a:r>
              <a:rPr lang="en-US" sz="1200" b="0" i="0" u="none" strike="noStrike" kern="1200" baseline="0" dirty="0" smtClean="0">
                <a:solidFill>
                  <a:schemeClr val="tx1"/>
                </a:solidFill>
                <a:latin typeface="Times New Roman" pitchFamily="-1" charset="0"/>
                <a:ea typeface="+mn-ea"/>
                <a:cs typeface="+mn-cs"/>
              </a:rPr>
              <a:t>include logic for sequencing through micro-operations, for executing micro-operations,</a:t>
            </a:r>
          </a:p>
          <a:p>
            <a:r>
              <a:rPr lang="en-US" sz="1200" b="0" i="0" u="none" strike="noStrike" kern="1200" baseline="0" dirty="0" smtClean="0">
                <a:solidFill>
                  <a:schemeClr val="tx1"/>
                </a:solidFill>
                <a:latin typeface="Times New Roman" pitchFamily="-1" charset="0"/>
                <a:ea typeface="+mn-ea"/>
                <a:cs typeface="+mn-cs"/>
              </a:rPr>
              <a:t>for interpreting </a:t>
            </a:r>
            <a:r>
              <a:rPr lang="en-US" sz="1200" b="0" i="0" u="none" strike="noStrike" kern="1200" baseline="0" dirty="0" err="1" smtClean="0">
                <a:solidFill>
                  <a:schemeClr val="tx1"/>
                </a:solidFill>
                <a:latin typeface="Times New Roman" pitchFamily="-1" charset="0"/>
                <a:ea typeface="+mn-ea"/>
                <a:cs typeface="+mn-cs"/>
              </a:rPr>
              <a:t>opcodes</a:t>
            </a:r>
            <a:r>
              <a:rPr lang="en-US" sz="1200" b="0" i="0" u="none" strike="noStrike" kern="1200" baseline="0" dirty="0" smtClean="0">
                <a:solidFill>
                  <a:schemeClr val="tx1"/>
                </a:solidFill>
                <a:latin typeface="Times New Roman" pitchFamily="-1" charset="0"/>
                <a:ea typeface="+mn-ea"/>
                <a:cs typeface="+mn-cs"/>
              </a:rPr>
              <a:t>, and for making decisions based on ALU flags. It is difficult to</a:t>
            </a:r>
          </a:p>
          <a:p>
            <a:r>
              <a:rPr lang="en-US" sz="1200" b="0" i="0" u="none" strike="noStrike" kern="1200" baseline="0" dirty="0" smtClean="0">
                <a:solidFill>
                  <a:schemeClr val="tx1"/>
                </a:solidFill>
                <a:latin typeface="Times New Roman" pitchFamily="-1" charset="0"/>
                <a:ea typeface="+mn-ea"/>
                <a:cs typeface="+mn-cs"/>
              </a:rPr>
              <a:t>design and test such a piece of hardware. Furthermore, the design is relatively inflexible.</a:t>
            </a:r>
          </a:p>
          <a:p>
            <a:r>
              <a:rPr lang="en-US" sz="1200" b="0" i="0" u="none" strike="noStrike" kern="1200" baseline="0" dirty="0" smtClean="0">
                <a:solidFill>
                  <a:schemeClr val="tx1"/>
                </a:solidFill>
                <a:latin typeface="Times New Roman" pitchFamily="-1" charset="0"/>
                <a:ea typeface="+mn-ea"/>
                <a:cs typeface="+mn-cs"/>
              </a:rPr>
              <a:t>For example, it is difficult to change the design if one wishes to add a new machine</a:t>
            </a:r>
          </a:p>
          <a:p>
            <a:r>
              <a:rPr lang="en-US" sz="1200" b="0" i="0" u="none" strike="noStrike" kern="1200" baseline="0" dirty="0" smtClean="0">
                <a:solidFill>
                  <a:schemeClr val="tx1"/>
                </a:solidFill>
                <a:latin typeface="Times New Roman" pitchFamily="-1" charset="0"/>
                <a:ea typeface="+mn-ea"/>
                <a:cs typeface="+mn-cs"/>
              </a:rPr>
              <a:t>instruction.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An alternative, which has been used in many CISC processors, is to implement</a:t>
            </a:r>
          </a:p>
          <a:p>
            <a:r>
              <a:rPr lang="en-US" sz="1200" b="0" i="0" u="none" strike="noStrike" kern="1200" baseline="0" dirty="0" smtClean="0">
                <a:solidFill>
                  <a:schemeClr val="tx1"/>
                </a:solidFill>
                <a:latin typeface="Times New Roman" pitchFamily="-1" charset="0"/>
                <a:ea typeface="+mn-ea"/>
                <a:cs typeface="+mn-cs"/>
              </a:rPr>
              <a:t>a </a:t>
            </a:r>
            <a:r>
              <a:rPr lang="en-US" sz="1200" b="0" i="0" u="none" strike="noStrike" kern="1200" baseline="0" dirty="0" err="1" smtClean="0">
                <a:solidFill>
                  <a:schemeClr val="tx1"/>
                </a:solidFill>
                <a:latin typeface="Times New Roman" pitchFamily="-1" charset="0"/>
                <a:ea typeface="+mn-ea"/>
                <a:cs typeface="+mn-cs"/>
              </a:rPr>
              <a:t>microprogrammed</a:t>
            </a:r>
            <a:r>
              <a:rPr lang="en-US" sz="1200" b="0" i="0" u="none" strike="noStrike" kern="1200" baseline="0" dirty="0" smtClean="0">
                <a:solidFill>
                  <a:schemeClr val="tx1"/>
                </a:solidFill>
                <a:latin typeface="Times New Roman" pitchFamily="-1" charset="0"/>
                <a:ea typeface="+mn-ea"/>
                <a:cs typeface="+mn-cs"/>
              </a:rPr>
              <a:t> control unit .</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Consider Table 21.1. In addition to the use of control signals, each </a:t>
            </a:r>
            <a:r>
              <a:rPr lang="en-US" sz="1200" b="0" i="0" u="none" strike="noStrike" kern="1200" baseline="0" dirty="0" err="1" smtClean="0">
                <a:solidFill>
                  <a:schemeClr val="tx1"/>
                </a:solidFill>
                <a:latin typeface="Times New Roman" pitchFamily="-1" charset="0"/>
                <a:ea typeface="+mn-ea"/>
                <a:cs typeface="+mn-cs"/>
              </a:rPr>
              <a:t>microoperation</a:t>
            </a:r>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is described in symbolic notation. This notation looks suspiciously like</a:t>
            </a:r>
          </a:p>
          <a:p>
            <a:r>
              <a:rPr lang="en-US" sz="1200" b="0" i="0" u="none" strike="noStrike" kern="1200" baseline="0" dirty="0" smtClean="0">
                <a:solidFill>
                  <a:schemeClr val="tx1"/>
                </a:solidFill>
                <a:latin typeface="Times New Roman" pitchFamily="-1" charset="0"/>
                <a:ea typeface="+mn-ea"/>
                <a:cs typeface="+mn-cs"/>
              </a:rPr>
              <a:t>a programming language. In fact it is a language, known as a microprogramming</a:t>
            </a:r>
          </a:p>
          <a:p>
            <a:r>
              <a:rPr lang="en-US" sz="1200" b="0" i="0" u="none" strike="noStrike" kern="1200" baseline="0" dirty="0" smtClean="0">
                <a:solidFill>
                  <a:schemeClr val="tx1"/>
                </a:solidFill>
                <a:latin typeface="Times New Roman" pitchFamily="-1" charset="0"/>
                <a:ea typeface="+mn-ea"/>
                <a:cs typeface="+mn-cs"/>
              </a:rPr>
              <a:t>language . Each line describes a set of micro-operations occurring at one time and</a:t>
            </a:r>
          </a:p>
          <a:p>
            <a:r>
              <a:rPr lang="en-US" sz="1200" b="0" i="0" u="none" strike="noStrike" kern="1200" baseline="0" dirty="0" smtClean="0">
                <a:solidFill>
                  <a:schemeClr val="tx1"/>
                </a:solidFill>
                <a:latin typeface="Times New Roman" pitchFamily="-1" charset="0"/>
                <a:ea typeface="+mn-ea"/>
                <a:cs typeface="+mn-cs"/>
              </a:rPr>
              <a:t>is known as a microinstruction . A sequence of instructions is known as a </a:t>
            </a:r>
            <a:r>
              <a:rPr lang="en-US" sz="1200" b="0" i="0" u="none" strike="noStrike" kern="1200" baseline="0" dirty="0" err="1" smtClean="0">
                <a:solidFill>
                  <a:schemeClr val="tx1"/>
                </a:solidFill>
                <a:latin typeface="Times New Roman" pitchFamily="-1" charset="0"/>
                <a:ea typeface="+mn-ea"/>
                <a:cs typeface="+mn-cs"/>
              </a:rPr>
              <a:t>microprogram</a:t>
            </a:r>
            <a:r>
              <a:rPr lang="en-US" sz="1200" b="0" i="0" u="none" strike="noStrike" kern="1200" baseline="0" dirty="0" smtClean="0">
                <a:solidFill>
                  <a:schemeClr val="tx1"/>
                </a:solidFill>
                <a:latin typeface="Times New Roman" pitchFamily="-1" charset="0"/>
                <a:ea typeface="+mn-ea"/>
                <a:cs typeface="+mn-cs"/>
              </a:rPr>
              <a:t> ,</a:t>
            </a:r>
          </a:p>
          <a:p>
            <a:r>
              <a:rPr lang="en-US" sz="1200" b="0" i="0" u="none" strike="noStrike" kern="1200" baseline="0" dirty="0" smtClean="0">
                <a:solidFill>
                  <a:schemeClr val="tx1"/>
                </a:solidFill>
                <a:latin typeface="Times New Roman" pitchFamily="-1" charset="0"/>
                <a:ea typeface="+mn-ea"/>
                <a:cs typeface="+mn-cs"/>
              </a:rPr>
              <a:t>or firmware . This latter term reflects the fact that a </a:t>
            </a:r>
            <a:r>
              <a:rPr lang="en-US" sz="1200" b="0" i="0" u="none" strike="noStrike" kern="1200" baseline="0" dirty="0" err="1" smtClean="0">
                <a:solidFill>
                  <a:schemeClr val="tx1"/>
                </a:solidFill>
                <a:latin typeface="Times New Roman" pitchFamily="-1" charset="0"/>
                <a:ea typeface="+mn-ea"/>
                <a:cs typeface="+mn-cs"/>
              </a:rPr>
              <a:t>microprogram</a:t>
            </a:r>
            <a:r>
              <a:rPr lang="en-US" sz="1200" b="0" i="0" u="none" strike="noStrike" kern="1200" baseline="0" dirty="0" smtClean="0">
                <a:solidFill>
                  <a:schemeClr val="tx1"/>
                </a:solidFill>
                <a:latin typeface="Times New Roman" pitchFamily="-1" charset="0"/>
                <a:ea typeface="+mn-ea"/>
                <a:cs typeface="+mn-cs"/>
              </a:rPr>
              <a:t> is midway</a:t>
            </a:r>
          </a:p>
          <a:p>
            <a:r>
              <a:rPr lang="en-US" sz="1200" b="0" i="0" u="none" strike="noStrike" kern="1200" baseline="0" dirty="0" smtClean="0">
                <a:solidFill>
                  <a:schemeClr val="tx1"/>
                </a:solidFill>
                <a:latin typeface="Times New Roman" pitchFamily="-1" charset="0"/>
                <a:ea typeface="+mn-ea"/>
                <a:cs typeface="+mn-cs"/>
              </a:rPr>
              <a:t>between hardware and software. It is easier to design in firmware than hardware,</a:t>
            </a:r>
          </a:p>
          <a:p>
            <a:r>
              <a:rPr lang="en-US" sz="1200" b="0" i="0" u="none" strike="noStrike" kern="1200" baseline="0" dirty="0" smtClean="0">
                <a:solidFill>
                  <a:schemeClr val="tx1"/>
                </a:solidFill>
                <a:latin typeface="Times New Roman" pitchFamily="-1" charset="0"/>
                <a:ea typeface="+mn-ea"/>
                <a:cs typeface="+mn-cs"/>
              </a:rPr>
              <a:t>but it is more difficult to write a firmware program than a software program.</a:t>
            </a:r>
          </a:p>
          <a:p>
            <a:endParaRPr lang="en-US" sz="1200" b="0" i="0" u="none" strike="noStrike" kern="1200" baseline="0" dirty="0" smtClean="0">
              <a:solidFill>
                <a:schemeClr val="tx1"/>
              </a:solidFill>
              <a:latin typeface="Times New Roman" pitchFamily="-1" charset="0"/>
              <a:ea typeface="+mn-ea"/>
              <a:cs typeface="+mn-cs"/>
            </a:endParaRPr>
          </a:p>
          <a:p>
            <a:endParaRPr lang="en-US" dirty="0"/>
          </a:p>
        </p:txBody>
      </p:sp>
    </p:spTree>
    <p:extLst>
      <p:ext uri="{BB962C8B-B14F-4D97-AF65-F5344CB8AC3E}">
        <p14:creationId xmlns:p14="http://schemas.microsoft.com/office/powerpoint/2010/main" val="2647831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E0F6BC28-5556-9D48-BC08-634AFA87A079}" type="slidenum">
              <a:rPr lang="en-US"/>
              <a:pPr/>
              <a:t>27</a:t>
            </a:fld>
            <a:endParaRPr lang="en-US"/>
          </a:p>
        </p:txBody>
      </p:sp>
      <p:sp>
        <p:nvSpPr>
          <p:cNvPr id="66562"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66563"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How can we use the concept of microprogramming to implement a control</a:t>
            </a:r>
          </a:p>
          <a:p>
            <a:r>
              <a:rPr lang="en-US" sz="1200" b="0" i="0" u="none" strike="noStrike" kern="1200" baseline="0" dirty="0" smtClean="0">
                <a:solidFill>
                  <a:schemeClr val="tx1"/>
                </a:solidFill>
                <a:latin typeface="Times New Roman" pitchFamily="-1" charset="0"/>
                <a:ea typeface="+mn-ea"/>
                <a:cs typeface="+mn-cs"/>
              </a:rPr>
              <a:t>unit? Consider that for each micro-operation, all that the control unit is allowed</a:t>
            </a:r>
          </a:p>
          <a:p>
            <a:r>
              <a:rPr lang="en-US" sz="1200" b="0" i="0" u="none" strike="noStrike" kern="1200" baseline="0" dirty="0" smtClean="0">
                <a:solidFill>
                  <a:schemeClr val="tx1"/>
                </a:solidFill>
                <a:latin typeface="Times New Roman" pitchFamily="-1" charset="0"/>
                <a:ea typeface="+mn-ea"/>
                <a:cs typeface="+mn-cs"/>
              </a:rPr>
              <a:t>to do is generate a set of control signals. Thus, for any micro-operation, each control</a:t>
            </a:r>
          </a:p>
          <a:p>
            <a:r>
              <a:rPr lang="en-US" sz="1200" b="0" i="0" u="none" strike="noStrike" kern="1200" baseline="0" dirty="0" smtClean="0">
                <a:solidFill>
                  <a:schemeClr val="tx1"/>
                </a:solidFill>
                <a:latin typeface="Times New Roman" pitchFamily="-1" charset="0"/>
                <a:ea typeface="+mn-ea"/>
                <a:cs typeface="+mn-cs"/>
              </a:rPr>
              <a:t>line emanating from the control unit is either on or off. This condition can, of</a:t>
            </a:r>
          </a:p>
          <a:p>
            <a:r>
              <a:rPr lang="en-US" sz="1200" b="0" i="0" u="none" strike="noStrike" kern="1200" baseline="0" dirty="0" smtClean="0">
                <a:solidFill>
                  <a:schemeClr val="tx1"/>
                </a:solidFill>
                <a:latin typeface="Times New Roman" pitchFamily="-1" charset="0"/>
                <a:ea typeface="+mn-ea"/>
                <a:cs typeface="+mn-cs"/>
              </a:rPr>
              <a:t>course, be represented by a binary digit for each control line. So we could construct</a:t>
            </a:r>
          </a:p>
          <a:p>
            <a:r>
              <a:rPr lang="en-US" sz="1200" b="0" i="0" u="none" strike="noStrike" kern="1200" baseline="0" dirty="0" smtClean="0">
                <a:solidFill>
                  <a:schemeClr val="tx1"/>
                </a:solidFill>
                <a:latin typeface="Times New Roman" pitchFamily="-1" charset="0"/>
                <a:ea typeface="+mn-ea"/>
                <a:cs typeface="+mn-cs"/>
              </a:rPr>
              <a:t>a control word  in which each bit represents one control line. Then each micro-operation</a:t>
            </a:r>
          </a:p>
          <a:p>
            <a:r>
              <a:rPr lang="en-US" sz="1200" b="0" i="0" u="none" strike="noStrike" kern="1200" baseline="0" dirty="0" smtClean="0">
                <a:solidFill>
                  <a:schemeClr val="tx1"/>
                </a:solidFill>
                <a:latin typeface="Times New Roman" pitchFamily="-1" charset="0"/>
                <a:ea typeface="+mn-ea"/>
                <a:cs typeface="+mn-cs"/>
              </a:rPr>
              <a:t>would be represented by a different pattern of 1s and 0s in the control word.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Suppose we string together a sequence of control words to represent the</a:t>
            </a:r>
          </a:p>
          <a:p>
            <a:r>
              <a:rPr lang="en-US" sz="1200" b="0" i="0" u="none" strike="noStrike" kern="1200" baseline="0" dirty="0" smtClean="0">
                <a:solidFill>
                  <a:schemeClr val="tx1"/>
                </a:solidFill>
                <a:latin typeface="Times New Roman" pitchFamily="-1" charset="0"/>
                <a:ea typeface="+mn-ea"/>
                <a:cs typeface="+mn-cs"/>
              </a:rPr>
              <a:t>sequence of micro-operations performed by the control unit. Next, we must recognize</a:t>
            </a:r>
          </a:p>
          <a:p>
            <a:r>
              <a:rPr lang="en-US" sz="1200" b="0" i="0" u="none" strike="noStrike" kern="1200" baseline="0" dirty="0" smtClean="0">
                <a:solidFill>
                  <a:schemeClr val="tx1"/>
                </a:solidFill>
                <a:latin typeface="Times New Roman" pitchFamily="-1" charset="0"/>
                <a:ea typeface="+mn-ea"/>
                <a:cs typeface="+mn-cs"/>
              </a:rPr>
              <a:t>that the sequence of micro-operations is not fixed. Sometimes we have an</a:t>
            </a:r>
          </a:p>
          <a:p>
            <a:r>
              <a:rPr lang="en-US" sz="1200" b="0" i="0" u="none" strike="noStrike" kern="1200" baseline="0" dirty="0" smtClean="0">
                <a:solidFill>
                  <a:schemeClr val="tx1"/>
                </a:solidFill>
                <a:latin typeface="Times New Roman" pitchFamily="-1" charset="0"/>
                <a:ea typeface="+mn-ea"/>
                <a:cs typeface="+mn-cs"/>
              </a:rPr>
              <a:t>indirect cycle; sometimes we do not. So let us put our control words in a memory,</a:t>
            </a:r>
          </a:p>
          <a:p>
            <a:r>
              <a:rPr lang="en-US" sz="1200" b="0" i="0" u="none" strike="noStrike" kern="1200" baseline="0" dirty="0" smtClean="0">
                <a:solidFill>
                  <a:schemeClr val="tx1"/>
                </a:solidFill>
                <a:latin typeface="Times New Roman" pitchFamily="-1" charset="0"/>
                <a:ea typeface="+mn-ea"/>
                <a:cs typeface="+mn-cs"/>
              </a:rPr>
              <a:t>with each word having a unique address. Now add an address field to each control</a:t>
            </a:r>
          </a:p>
          <a:p>
            <a:r>
              <a:rPr lang="en-US" sz="1200" b="0" i="0" u="none" strike="noStrike" kern="1200" baseline="0" dirty="0" smtClean="0">
                <a:solidFill>
                  <a:schemeClr val="tx1"/>
                </a:solidFill>
                <a:latin typeface="Times New Roman" pitchFamily="-1" charset="0"/>
                <a:ea typeface="+mn-ea"/>
                <a:cs typeface="+mn-cs"/>
              </a:rPr>
              <a:t>word, indicating the location of the next control word to be executed if a certain</a:t>
            </a:r>
          </a:p>
          <a:p>
            <a:r>
              <a:rPr lang="en-US" sz="1200" b="0" i="0" u="none" strike="noStrike" kern="1200" baseline="0" dirty="0" smtClean="0">
                <a:solidFill>
                  <a:schemeClr val="tx1"/>
                </a:solidFill>
                <a:latin typeface="Times New Roman" pitchFamily="-1" charset="0"/>
                <a:ea typeface="+mn-ea"/>
                <a:cs typeface="+mn-cs"/>
              </a:rPr>
              <a:t>condition is true (e.g., the indirect bit in a memory-reference instruction is 1). Also,</a:t>
            </a:r>
          </a:p>
          <a:p>
            <a:r>
              <a:rPr lang="en-US" sz="1200" b="0" i="0" u="none" strike="noStrike" kern="1200" baseline="0" dirty="0" smtClean="0">
                <a:solidFill>
                  <a:schemeClr val="tx1"/>
                </a:solidFill>
                <a:latin typeface="Times New Roman" pitchFamily="-1" charset="0"/>
                <a:ea typeface="+mn-ea"/>
                <a:cs typeface="+mn-cs"/>
              </a:rPr>
              <a:t>add a few bits to specify the condition.</a:t>
            </a:r>
            <a:endParaRPr lang="en-GB" sz="1200" b="0" i="0" u="none" strike="noStrike" kern="1200" baseline="0" dirty="0" smtClean="0">
              <a:solidFill>
                <a:schemeClr val="tx1"/>
              </a:solidFill>
              <a:latin typeface="Times New Roman" pitchFamily="-1" charset="0"/>
              <a:ea typeface="+mn-ea"/>
              <a:cs typeface="+mn-cs"/>
            </a:endParaRPr>
          </a:p>
          <a:p>
            <a:endParaRPr lang="en-GB"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The result is known as a horizontal microinstruction , an example of which</a:t>
            </a:r>
          </a:p>
          <a:p>
            <a:r>
              <a:rPr lang="en-US" sz="1200" b="0" i="0" u="none" strike="noStrike" kern="1200" baseline="0" dirty="0" smtClean="0">
                <a:solidFill>
                  <a:schemeClr val="tx1"/>
                </a:solidFill>
                <a:latin typeface="Times New Roman" pitchFamily="-1" charset="0"/>
                <a:ea typeface="+mn-ea"/>
                <a:cs typeface="+mn-cs"/>
              </a:rPr>
              <a:t>is shown in Figure 21.1a. The format of the microinstruction or control word is as</a:t>
            </a:r>
          </a:p>
          <a:p>
            <a:r>
              <a:rPr lang="en-US" sz="1200" b="0" i="0" u="none" strike="noStrike" kern="1200" baseline="0" dirty="0" smtClean="0">
                <a:solidFill>
                  <a:schemeClr val="tx1"/>
                </a:solidFill>
                <a:latin typeface="Times New Roman" pitchFamily="-1" charset="0"/>
                <a:ea typeface="+mn-ea"/>
                <a:cs typeface="+mn-cs"/>
              </a:rPr>
              <a:t>follows. There is one bit for each internal processor control line and one bit for each</a:t>
            </a:r>
          </a:p>
          <a:p>
            <a:r>
              <a:rPr lang="en-US" sz="1200" b="0" i="0" u="none" strike="noStrike" kern="1200" baseline="0" dirty="0" smtClean="0">
                <a:solidFill>
                  <a:schemeClr val="tx1"/>
                </a:solidFill>
                <a:latin typeface="Times New Roman" pitchFamily="-1" charset="0"/>
                <a:ea typeface="+mn-ea"/>
                <a:cs typeface="+mn-cs"/>
              </a:rPr>
              <a:t>system bus control line. There is a condition field indicating the condition under</a:t>
            </a:r>
          </a:p>
          <a:p>
            <a:r>
              <a:rPr lang="en-US" sz="1200" b="0" i="0" u="none" strike="noStrike" kern="1200" baseline="0" dirty="0" smtClean="0">
                <a:solidFill>
                  <a:schemeClr val="tx1"/>
                </a:solidFill>
                <a:latin typeface="Times New Roman" pitchFamily="-1" charset="0"/>
                <a:ea typeface="+mn-ea"/>
                <a:cs typeface="+mn-cs"/>
              </a:rPr>
              <a:t>which there should be a branch, and there is a field with the address of the microinstruction</a:t>
            </a:r>
          </a:p>
          <a:p>
            <a:r>
              <a:rPr lang="en-US" sz="1200" b="0" i="0" u="none" strike="noStrike" kern="1200" baseline="0" dirty="0" smtClean="0">
                <a:solidFill>
                  <a:schemeClr val="tx1"/>
                </a:solidFill>
                <a:latin typeface="Times New Roman" pitchFamily="-1" charset="0"/>
                <a:ea typeface="+mn-ea"/>
                <a:cs typeface="+mn-cs"/>
              </a:rPr>
              <a:t>to be executed next when a branch is taken. Such a microinstruction is</a:t>
            </a:r>
          </a:p>
          <a:p>
            <a:r>
              <a:rPr lang="en-US" sz="1200" b="0" i="0" u="none" strike="noStrike" kern="1200" baseline="0" dirty="0" smtClean="0">
                <a:solidFill>
                  <a:schemeClr val="tx1"/>
                </a:solidFill>
                <a:latin typeface="Times New Roman" pitchFamily="-1" charset="0"/>
                <a:ea typeface="+mn-ea"/>
                <a:cs typeface="+mn-cs"/>
              </a:rPr>
              <a:t>interpreted as follows: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  To execute this microinstruction, turn on all the control lines indicated by a 1</a:t>
            </a:r>
          </a:p>
          <a:p>
            <a:r>
              <a:rPr lang="en-US" sz="1200" b="0" i="0" u="none" strike="noStrike" kern="1200" baseline="0" dirty="0" smtClean="0">
                <a:solidFill>
                  <a:schemeClr val="tx1"/>
                </a:solidFill>
                <a:latin typeface="Times New Roman" pitchFamily="-1" charset="0"/>
                <a:ea typeface="+mn-ea"/>
                <a:cs typeface="+mn-cs"/>
              </a:rPr>
              <a:t>bit; leave off all control lines indicated by a 0 bit. The resulting control signals</a:t>
            </a:r>
          </a:p>
          <a:p>
            <a:r>
              <a:rPr lang="en-US" sz="1200" b="0" i="0" u="none" strike="noStrike" kern="1200" baseline="0" dirty="0" smtClean="0">
                <a:solidFill>
                  <a:schemeClr val="tx1"/>
                </a:solidFill>
                <a:latin typeface="Times New Roman" pitchFamily="-1" charset="0"/>
                <a:ea typeface="+mn-ea"/>
                <a:cs typeface="+mn-cs"/>
              </a:rPr>
              <a:t>will cause one or more micro-operations to be performed.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2.  If the condition indicated by the condition bits is false, execute the next microinstruction</a:t>
            </a:r>
          </a:p>
          <a:p>
            <a:r>
              <a:rPr lang="en-US" sz="1200" b="0" i="0" u="none" strike="noStrike" kern="1200" baseline="0" dirty="0" smtClean="0">
                <a:solidFill>
                  <a:schemeClr val="tx1"/>
                </a:solidFill>
                <a:latin typeface="Times New Roman" pitchFamily="-1" charset="0"/>
                <a:ea typeface="+mn-ea"/>
                <a:cs typeface="+mn-cs"/>
              </a:rPr>
              <a:t>in sequence.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3.  If the condition indicated by the condition bits is true, the next microinstruction</a:t>
            </a:r>
          </a:p>
          <a:p>
            <a:r>
              <a:rPr lang="en-US" sz="1200" b="0" i="0" u="none" strike="noStrike" kern="1200" baseline="0" dirty="0" smtClean="0">
                <a:solidFill>
                  <a:schemeClr val="tx1"/>
                </a:solidFill>
                <a:latin typeface="Times New Roman" pitchFamily="-1" charset="0"/>
                <a:ea typeface="+mn-ea"/>
                <a:cs typeface="+mn-cs"/>
              </a:rPr>
              <a:t>to be executed is indicated in the address field.</a:t>
            </a:r>
            <a:endParaRPr lang="en-GB" dirty="0"/>
          </a:p>
        </p:txBody>
      </p:sp>
    </p:spTree>
    <p:extLst>
      <p:ext uri="{BB962C8B-B14F-4D97-AF65-F5344CB8AC3E}">
        <p14:creationId xmlns:p14="http://schemas.microsoft.com/office/powerpoint/2010/main" val="24306826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BF33A5CB-9A88-3448-B224-CFECE74DC5E3}" type="slidenum">
              <a:rPr lang="en-US"/>
              <a:pPr/>
              <a:t>28</a:t>
            </a:fld>
            <a:endParaRPr lang="en-US"/>
          </a:p>
        </p:txBody>
      </p:sp>
      <p:sp>
        <p:nvSpPr>
          <p:cNvPr id="67586"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67587"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Figure 21.2 shows how these control words or microinstructions could be</a:t>
            </a:r>
          </a:p>
          <a:p>
            <a:r>
              <a:rPr lang="en-US" sz="1200" b="0" i="0" u="none" strike="noStrike" kern="1200" baseline="0" dirty="0" smtClean="0">
                <a:solidFill>
                  <a:schemeClr val="tx1"/>
                </a:solidFill>
                <a:latin typeface="Times New Roman" pitchFamily="-1" charset="0"/>
                <a:ea typeface="+mn-ea"/>
                <a:cs typeface="+mn-cs"/>
              </a:rPr>
              <a:t>arranged in a control memory . The microinstructions in each routine are to be executed</a:t>
            </a:r>
          </a:p>
          <a:p>
            <a:r>
              <a:rPr lang="en-US" sz="1200" b="0" i="0" u="none" strike="noStrike" kern="1200" baseline="0" dirty="0" smtClean="0">
                <a:solidFill>
                  <a:schemeClr val="tx1"/>
                </a:solidFill>
                <a:latin typeface="Times New Roman" pitchFamily="-1" charset="0"/>
                <a:ea typeface="+mn-ea"/>
                <a:cs typeface="+mn-cs"/>
              </a:rPr>
              <a:t>sequentially. Each routine ends with a branch or jump instruction indicating</a:t>
            </a:r>
          </a:p>
          <a:p>
            <a:r>
              <a:rPr lang="en-US" sz="1200" b="0" i="0" u="none" strike="noStrike" kern="1200" baseline="0" dirty="0" smtClean="0">
                <a:solidFill>
                  <a:schemeClr val="tx1"/>
                </a:solidFill>
                <a:latin typeface="Times New Roman" pitchFamily="-1" charset="0"/>
                <a:ea typeface="+mn-ea"/>
                <a:cs typeface="+mn-cs"/>
              </a:rPr>
              <a:t>where to go next. There is a special execute cycle routine whose only purpose is to</a:t>
            </a:r>
          </a:p>
          <a:p>
            <a:r>
              <a:rPr lang="en-US" sz="1200" b="0" i="0" u="none" strike="noStrike" kern="1200" baseline="0" dirty="0" smtClean="0">
                <a:solidFill>
                  <a:schemeClr val="tx1"/>
                </a:solidFill>
                <a:latin typeface="Times New Roman" pitchFamily="-1" charset="0"/>
                <a:ea typeface="+mn-ea"/>
                <a:cs typeface="+mn-cs"/>
              </a:rPr>
              <a:t>signify that one of the machine instruction routines (AND, ADD, and so on) is to</a:t>
            </a:r>
          </a:p>
          <a:p>
            <a:r>
              <a:rPr lang="en-US" sz="1200" b="0" i="0" u="none" strike="noStrike" kern="1200" baseline="0" dirty="0" smtClean="0">
                <a:solidFill>
                  <a:schemeClr val="tx1"/>
                </a:solidFill>
                <a:latin typeface="Times New Roman" pitchFamily="-1" charset="0"/>
                <a:ea typeface="+mn-ea"/>
                <a:cs typeface="+mn-cs"/>
              </a:rPr>
              <a:t>be executed next, depending on the current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control memory of Figure 21.2 is a concise description of the complete</a:t>
            </a:r>
          </a:p>
          <a:p>
            <a:r>
              <a:rPr lang="en-US" sz="1200" b="0" i="0" u="none" strike="noStrike" kern="1200" baseline="0" dirty="0" smtClean="0">
                <a:solidFill>
                  <a:schemeClr val="tx1"/>
                </a:solidFill>
                <a:latin typeface="Times New Roman" pitchFamily="-1" charset="0"/>
                <a:ea typeface="+mn-ea"/>
                <a:cs typeface="+mn-cs"/>
              </a:rPr>
              <a:t>operation of the control unit. It defines the sequence of micro-operations to be</a:t>
            </a:r>
          </a:p>
          <a:p>
            <a:r>
              <a:rPr lang="en-US" sz="1200" b="0" i="0" u="none" strike="noStrike" kern="1200" baseline="0" dirty="0" smtClean="0">
                <a:solidFill>
                  <a:schemeClr val="tx1"/>
                </a:solidFill>
                <a:latin typeface="Times New Roman" pitchFamily="-1" charset="0"/>
                <a:ea typeface="+mn-ea"/>
                <a:cs typeface="+mn-cs"/>
              </a:rPr>
              <a:t> performed during each cycle (fetch, indirect, execute, interrupt), and it specifies the</a:t>
            </a:r>
          </a:p>
          <a:p>
            <a:r>
              <a:rPr lang="en-US" sz="1200" b="0" i="0" u="none" strike="noStrike" kern="1200" baseline="0" dirty="0" smtClean="0">
                <a:solidFill>
                  <a:schemeClr val="tx1"/>
                </a:solidFill>
                <a:latin typeface="Times New Roman" pitchFamily="-1" charset="0"/>
                <a:ea typeface="+mn-ea"/>
                <a:cs typeface="+mn-cs"/>
              </a:rPr>
              <a:t>sequencing of these cycles. If nothing else, this notation would be a useful device</a:t>
            </a:r>
          </a:p>
          <a:p>
            <a:r>
              <a:rPr lang="en-US" sz="1200" b="0" i="0" u="none" strike="noStrike" kern="1200" baseline="0" dirty="0" smtClean="0">
                <a:solidFill>
                  <a:schemeClr val="tx1"/>
                </a:solidFill>
                <a:latin typeface="Times New Roman" pitchFamily="-1" charset="0"/>
                <a:ea typeface="+mn-ea"/>
                <a:cs typeface="+mn-cs"/>
              </a:rPr>
              <a:t>for documenting the functioning of a control unit for a particular computer. But it is</a:t>
            </a:r>
          </a:p>
          <a:p>
            <a:r>
              <a:rPr lang="en-US" sz="1200" b="0" i="0" u="none" strike="noStrike" kern="1200" baseline="0" dirty="0" smtClean="0">
                <a:solidFill>
                  <a:schemeClr val="tx1"/>
                </a:solidFill>
                <a:latin typeface="Times New Roman" pitchFamily="-1" charset="0"/>
                <a:ea typeface="+mn-ea"/>
                <a:cs typeface="+mn-cs"/>
              </a:rPr>
              <a:t>more than that. It is also a way of implementing the control unit.</a:t>
            </a:r>
            <a:endParaRPr lang="en-GB" dirty="0"/>
          </a:p>
        </p:txBody>
      </p:sp>
    </p:spTree>
    <p:extLst>
      <p:ext uri="{BB962C8B-B14F-4D97-AF65-F5344CB8AC3E}">
        <p14:creationId xmlns:p14="http://schemas.microsoft.com/office/powerpoint/2010/main" val="18947384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58B72172-15B7-3349-9E36-7332AE2BC2D8}" type="slidenum">
              <a:rPr lang="en-US"/>
              <a:pPr/>
              <a:t>29</a:t>
            </a:fld>
            <a:endParaRPr lang="en-US"/>
          </a:p>
        </p:txBody>
      </p:sp>
      <p:sp>
        <p:nvSpPr>
          <p:cNvPr id="68610"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6861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The control memory of Figure 21.2 contains a program that describes the behavior</a:t>
            </a:r>
          </a:p>
          <a:p>
            <a:r>
              <a:rPr lang="en-US" sz="1200" b="0" i="0" u="none" strike="noStrike" kern="1200" baseline="0" dirty="0" smtClean="0">
                <a:solidFill>
                  <a:schemeClr val="tx1"/>
                </a:solidFill>
                <a:latin typeface="Times New Roman" pitchFamily="-1" charset="0"/>
                <a:ea typeface="+mn-ea"/>
                <a:cs typeface="+mn-cs"/>
              </a:rPr>
              <a:t>of the control unit. It follows that we could implement the control unit by simply</a:t>
            </a:r>
          </a:p>
          <a:p>
            <a:r>
              <a:rPr lang="en-US" sz="1200" b="0" i="0" u="none" strike="noStrike" kern="1200" baseline="0" dirty="0" smtClean="0">
                <a:solidFill>
                  <a:schemeClr val="tx1"/>
                </a:solidFill>
                <a:latin typeface="Times New Roman" pitchFamily="-1" charset="0"/>
                <a:ea typeface="+mn-ea"/>
                <a:cs typeface="+mn-cs"/>
              </a:rPr>
              <a:t>executing that program.</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Figure 21.3 shows the key elements of such an implementation. The set of</a:t>
            </a:r>
          </a:p>
          <a:p>
            <a:r>
              <a:rPr lang="en-US" sz="1200" b="0" i="0" u="none" strike="noStrike" kern="1200" baseline="0" dirty="0" smtClean="0">
                <a:solidFill>
                  <a:schemeClr val="tx1"/>
                </a:solidFill>
                <a:latin typeface="Times New Roman" pitchFamily="-1" charset="0"/>
                <a:ea typeface="+mn-ea"/>
                <a:cs typeface="+mn-cs"/>
              </a:rPr>
              <a:t>microinstructions is stored in the control memory . The control address register  contains</a:t>
            </a:r>
          </a:p>
          <a:p>
            <a:r>
              <a:rPr lang="en-US" sz="1200" b="0" i="0" u="none" strike="noStrike" kern="1200" baseline="0" dirty="0" smtClean="0">
                <a:solidFill>
                  <a:schemeClr val="tx1"/>
                </a:solidFill>
                <a:latin typeface="Times New Roman" pitchFamily="-1" charset="0"/>
                <a:ea typeface="+mn-ea"/>
                <a:cs typeface="+mn-cs"/>
              </a:rPr>
              <a:t>the address of the next microinstruction to be read. When a microinstruction is</a:t>
            </a:r>
          </a:p>
          <a:p>
            <a:r>
              <a:rPr lang="en-US" sz="1200" b="0" i="0" u="none" strike="noStrike" kern="1200" baseline="0" dirty="0" smtClean="0">
                <a:solidFill>
                  <a:schemeClr val="tx1"/>
                </a:solidFill>
                <a:latin typeface="Times New Roman" pitchFamily="-1" charset="0"/>
                <a:ea typeface="+mn-ea"/>
                <a:cs typeface="+mn-cs"/>
              </a:rPr>
              <a:t>read from the control memory, it is transferred to a control buffer register . The </a:t>
            </a:r>
            <a:r>
              <a:rPr lang="en-US" sz="1200" b="0" i="0" u="none" strike="noStrike" kern="1200" baseline="0" dirty="0" err="1" smtClean="0">
                <a:solidFill>
                  <a:schemeClr val="tx1"/>
                </a:solidFill>
                <a:latin typeface="Times New Roman" pitchFamily="-1" charset="0"/>
                <a:ea typeface="+mn-ea"/>
                <a:cs typeface="+mn-cs"/>
              </a:rPr>
              <a:t>lefthand</a:t>
            </a:r>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portion of that register (see Figure 21.1a) connects to the control lines emanating</a:t>
            </a:r>
          </a:p>
          <a:p>
            <a:r>
              <a:rPr lang="en-US" sz="1200" b="0" i="0" u="none" strike="noStrike" kern="1200" baseline="0" dirty="0" smtClean="0">
                <a:solidFill>
                  <a:schemeClr val="tx1"/>
                </a:solidFill>
                <a:latin typeface="Times New Roman" pitchFamily="-1" charset="0"/>
                <a:ea typeface="+mn-ea"/>
                <a:cs typeface="+mn-cs"/>
              </a:rPr>
              <a:t>from the control unit. Thus, reading  a microinstruction from the control memory</a:t>
            </a:r>
          </a:p>
          <a:p>
            <a:r>
              <a:rPr lang="en-US" sz="1200" b="0" i="0" u="none" strike="noStrike" kern="1200" baseline="0" dirty="0" smtClean="0">
                <a:solidFill>
                  <a:schemeClr val="tx1"/>
                </a:solidFill>
                <a:latin typeface="Times New Roman" pitchFamily="-1" charset="0"/>
                <a:ea typeface="+mn-ea"/>
                <a:cs typeface="+mn-cs"/>
              </a:rPr>
              <a:t>is the same as executing  that microinstruction. The third element shown in the figure is</a:t>
            </a:r>
          </a:p>
          <a:p>
            <a:r>
              <a:rPr lang="en-US" sz="1200" b="0" i="0" u="none" strike="noStrike" kern="1200" baseline="0" dirty="0" smtClean="0">
                <a:solidFill>
                  <a:schemeClr val="tx1"/>
                </a:solidFill>
                <a:latin typeface="Times New Roman" pitchFamily="-1" charset="0"/>
                <a:ea typeface="+mn-ea"/>
                <a:cs typeface="+mn-cs"/>
              </a:rPr>
              <a:t>a sequencing unit that loads the control address register and issues a read command.</a:t>
            </a:r>
            <a:endParaRPr lang="en-GB" dirty="0"/>
          </a:p>
        </p:txBody>
      </p:sp>
    </p:spTree>
    <p:extLst>
      <p:ext uri="{BB962C8B-B14F-4D97-AF65-F5344CB8AC3E}">
        <p14:creationId xmlns:p14="http://schemas.microsoft.com/office/powerpoint/2010/main" val="4163274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9AC66D70-B546-CD42-A69C-E685D65D5B24}" type="slidenum">
              <a:rPr lang="en-US"/>
              <a:pPr/>
              <a:t>30</a:t>
            </a:fld>
            <a:endParaRPr lang="en-US"/>
          </a:p>
        </p:txBody>
      </p:sp>
      <p:sp>
        <p:nvSpPr>
          <p:cNvPr id="69634"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69635"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Let us examine this structure in greater detail, as depicted in Figure 21.4. Comparing</a:t>
            </a:r>
          </a:p>
          <a:p>
            <a:r>
              <a:rPr lang="en-US" sz="1200" b="0" i="0" u="none" strike="noStrike" kern="1200" baseline="0" dirty="0" smtClean="0">
                <a:solidFill>
                  <a:schemeClr val="tx1"/>
                </a:solidFill>
                <a:latin typeface="Times New Roman" pitchFamily="-1" charset="0"/>
                <a:ea typeface="+mn-ea"/>
                <a:cs typeface="+mn-cs"/>
              </a:rPr>
              <a:t>this with Figure 21.3, we see that the control unit still has the same inputs (IR,</a:t>
            </a:r>
          </a:p>
          <a:p>
            <a:r>
              <a:rPr lang="en-US" sz="1200" b="0" i="0" u="none" strike="noStrike" kern="1200" baseline="0" dirty="0" smtClean="0">
                <a:solidFill>
                  <a:schemeClr val="tx1"/>
                </a:solidFill>
                <a:latin typeface="Times New Roman" pitchFamily="-1" charset="0"/>
                <a:ea typeface="+mn-ea"/>
                <a:cs typeface="+mn-cs"/>
              </a:rPr>
              <a:t>ALU flags, clock) and outputs (control signals). The control unit functions as follows: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  To execute an instruction, the sequencing logic unit issues a READ command</a:t>
            </a:r>
          </a:p>
          <a:p>
            <a:r>
              <a:rPr lang="en-US" sz="1200" b="0" i="0" u="none" strike="noStrike" kern="1200" baseline="0" dirty="0" smtClean="0">
                <a:solidFill>
                  <a:schemeClr val="tx1"/>
                </a:solidFill>
                <a:latin typeface="Times New Roman" pitchFamily="-1" charset="0"/>
                <a:ea typeface="+mn-ea"/>
                <a:cs typeface="+mn-cs"/>
              </a:rPr>
              <a:t>to the control memory.</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2.  The word whose address is specified in the control address register is read into</a:t>
            </a:r>
          </a:p>
          <a:p>
            <a:r>
              <a:rPr lang="en-US" sz="1200" b="0" i="0" u="none" strike="noStrike" kern="1200" baseline="0" dirty="0" smtClean="0">
                <a:solidFill>
                  <a:schemeClr val="tx1"/>
                </a:solidFill>
                <a:latin typeface="Times New Roman" pitchFamily="-1" charset="0"/>
                <a:ea typeface="+mn-ea"/>
                <a:cs typeface="+mn-cs"/>
              </a:rPr>
              <a:t>the control buffer register.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3.  The content of the control buffer register generates control signals and</a:t>
            </a:r>
          </a:p>
          <a:p>
            <a:r>
              <a:rPr lang="en-US" sz="1200" b="0" i="0" u="none" strike="noStrike" kern="1200" baseline="0" dirty="0" smtClean="0">
                <a:solidFill>
                  <a:schemeClr val="tx1"/>
                </a:solidFill>
                <a:latin typeface="Times New Roman" pitchFamily="-1" charset="0"/>
                <a:ea typeface="+mn-ea"/>
                <a:cs typeface="+mn-cs"/>
              </a:rPr>
              <a:t>next-address information for the sequencing logic unit.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4.  The sequencing logic unit loads a new address into the control address register</a:t>
            </a:r>
          </a:p>
          <a:p>
            <a:r>
              <a:rPr lang="en-US" sz="1200" b="0" i="0" u="none" strike="noStrike" kern="1200" baseline="0" dirty="0" smtClean="0">
                <a:solidFill>
                  <a:schemeClr val="tx1"/>
                </a:solidFill>
                <a:latin typeface="Times New Roman" pitchFamily="-1" charset="0"/>
                <a:ea typeface="+mn-ea"/>
                <a:cs typeface="+mn-cs"/>
              </a:rPr>
              <a:t>based on the next-address information from the control buffer register and the</a:t>
            </a:r>
          </a:p>
          <a:p>
            <a:r>
              <a:rPr lang="en-US" sz="1200" b="0" i="0" u="none" strike="noStrike" kern="1200" baseline="0" dirty="0" smtClean="0">
                <a:solidFill>
                  <a:schemeClr val="tx1"/>
                </a:solidFill>
                <a:latin typeface="Times New Roman" pitchFamily="-1" charset="0"/>
                <a:ea typeface="+mn-ea"/>
                <a:cs typeface="+mn-cs"/>
              </a:rPr>
              <a:t>ALU flags.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All this happens during one clock pulse.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last step just listed needs elaboration. At the conclusion of each microinstruction,</a:t>
            </a:r>
          </a:p>
          <a:p>
            <a:r>
              <a:rPr lang="en-US" sz="1200" b="0" i="0" u="none" strike="noStrike" kern="1200" baseline="0" dirty="0" smtClean="0">
                <a:solidFill>
                  <a:schemeClr val="tx1"/>
                </a:solidFill>
                <a:latin typeface="Times New Roman" pitchFamily="-1" charset="0"/>
                <a:ea typeface="+mn-ea"/>
                <a:cs typeface="+mn-cs"/>
              </a:rPr>
              <a:t>the sequencing logic unit loads a new address into the control address</a:t>
            </a:r>
          </a:p>
          <a:p>
            <a:r>
              <a:rPr lang="en-US" sz="1200" b="0" i="0" u="none" strike="noStrike" kern="1200" baseline="0" dirty="0" smtClean="0">
                <a:solidFill>
                  <a:schemeClr val="tx1"/>
                </a:solidFill>
                <a:latin typeface="Times New Roman" pitchFamily="-1" charset="0"/>
                <a:ea typeface="+mn-ea"/>
                <a:cs typeface="+mn-cs"/>
              </a:rPr>
              <a:t>register. Depending on the value of the ALU flags and the control buffer register,</a:t>
            </a:r>
          </a:p>
          <a:p>
            <a:r>
              <a:rPr lang="en-US" sz="1200" b="0" i="0" u="none" strike="noStrike" kern="1200" baseline="0" dirty="0" smtClean="0">
                <a:solidFill>
                  <a:schemeClr val="tx1"/>
                </a:solidFill>
                <a:latin typeface="Times New Roman" pitchFamily="-1" charset="0"/>
                <a:ea typeface="+mn-ea"/>
                <a:cs typeface="+mn-cs"/>
              </a:rPr>
              <a:t>one of three decisions is made: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Get the next instruction:  Add 1 to the control address register.</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Jump to a new routine based on a jump microinstruction:  Load the address</a:t>
            </a:r>
          </a:p>
          <a:p>
            <a:r>
              <a:rPr lang="en-US" sz="1200" b="0" i="0" u="none" strike="noStrike" kern="1200" baseline="0" dirty="0" smtClean="0">
                <a:solidFill>
                  <a:schemeClr val="tx1"/>
                </a:solidFill>
                <a:latin typeface="Times New Roman" pitchFamily="-1" charset="0"/>
                <a:ea typeface="+mn-ea"/>
                <a:cs typeface="+mn-cs"/>
              </a:rPr>
              <a:t>field of the control buffer register into the control address register.</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Jump to a machine instruction routine:  Load the control address register</a:t>
            </a:r>
          </a:p>
          <a:p>
            <a:r>
              <a:rPr lang="en-US" sz="1200" b="0" i="0" u="none" strike="noStrike" kern="1200" baseline="0" dirty="0" smtClean="0">
                <a:solidFill>
                  <a:schemeClr val="tx1"/>
                </a:solidFill>
                <a:latin typeface="Times New Roman" pitchFamily="-1" charset="0"/>
                <a:ea typeface="+mn-ea"/>
                <a:cs typeface="+mn-cs"/>
              </a:rPr>
              <a:t>based on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in the IR.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Figure 21.4 shows two modules labeled decoder . The upper decoder translates</a:t>
            </a:r>
          </a:p>
          <a:p>
            <a:r>
              <a:rPr lang="en-US" sz="1200" b="0" i="0" u="none" strike="noStrike" kern="1200" baseline="0" dirty="0" smtClean="0">
                <a:solidFill>
                  <a:schemeClr val="tx1"/>
                </a:solidFill>
                <a:latin typeface="Times New Roman" pitchFamily="-1" charset="0"/>
                <a:ea typeface="+mn-ea"/>
                <a:cs typeface="+mn-cs"/>
              </a:rPr>
              <a:t>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of the IR into a control memory address. The lower decoder is</a:t>
            </a:r>
          </a:p>
          <a:p>
            <a:r>
              <a:rPr lang="en-US" sz="1200" b="0" i="0" u="none" strike="noStrike" kern="1200" baseline="0" dirty="0" smtClean="0">
                <a:solidFill>
                  <a:schemeClr val="tx1"/>
                </a:solidFill>
                <a:latin typeface="Times New Roman" pitchFamily="-1" charset="0"/>
                <a:ea typeface="+mn-ea"/>
                <a:cs typeface="+mn-cs"/>
              </a:rPr>
              <a:t>not used for horizontal microinstructions but is used for vertical microinstructions</a:t>
            </a:r>
          </a:p>
          <a:p>
            <a:r>
              <a:rPr lang="en-US" sz="1200" b="0" i="0" u="none" strike="noStrike" kern="1200" baseline="0" dirty="0" smtClean="0">
                <a:solidFill>
                  <a:schemeClr val="tx1"/>
                </a:solidFill>
                <a:latin typeface="Times New Roman" pitchFamily="-1" charset="0"/>
                <a:ea typeface="+mn-ea"/>
                <a:cs typeface="+mn-cs"/>
              </a:rPr>
              <a:t> (Figure 21.1b). As was mentioned, in a horizontal microinstruction every bit in the</a:t>
            </a:r>
          </a:p>
          <a:p>
            <a:r>
              <a:rPr lang="en-US" sz="1200" b="0" i="0" u="none" strike="noStrike" kern="1200" baseline="0" dirty="0" smtClean="0">
                <a:solidFill>
                  <a:schemeClr val="tx1"/>
                </a:solidFill>
                <a:latin typeface="Times New Roman" pitchFamily="-1" charset="0"/>
                <a:ea typeface="+mn-ea"/>
                <a:cs typeface="+mn-cs"/>
              </a:rPr>
              <a:t> control field attaches to a control line. In a vertical microinstruction, a code is used</a:t>
            </a:r>
          </a:p>
          <a:p>
            <a:r>
              <a:rPr lang="en-US" sz="1200" b="0" i="0" u="none" strike="noStrike" kern="1200" baseline="0" dirty="0" smtClean="0">
                <a:solidFill>
                  <a:schemeClr val="tx1"/>
                </a:solidFill>
                <a:latin typeface="Times New Roman" pitchFamily="-1" charset="0"/>
                <a:ea typeface="+mn-ea"/>
                <a:cs typeface="+mn-cs"/>
              </a:rPr>
              <a:t>for each action to be performed [e.g., MAR </a:t>
            </a:r>
            <a:r>
              <a:rPr lang="en-US" sz="1200" b="1" i="0" u="none" strike="noStrike" kern="1200" baseline="0" dirty="0" smtClean="0">
                <a:solidFill>
                  <a:schemeClr val="tx1"/>
                </a:solidFill>
                <a:latin typeface="Wingdings"/>
                <a:ea typeface="Wingdings"/>
                <a:cs typeface="Wingdings"/>
                <a:sym typeface="Wingdings"/>
              </a:rPr>
              <a:t></a:t>
            </a:r>
            <a:r>
              <a:rPr lang="en-US" sz="1200" b="0" i="0" u="none" strike="noStrike" kern="1200" baseline="0" dirty="0" smtClean="0">
                <a:solidFill>
                  <a:schemeClr val="tx1"/>
                </a:solidFill>
                <a:latin typeface="Times New Roman" pitchFamily="-1" charset="0"/>
                <a:ea typeface="+mn-ea"/>
                <a:cs typeface="+mn-cs"/>
              </a:rPr>
              <a:t> (PC)], and the decoder translates</a:t>
            </a:r>
          </a:p>
          <a:p>
            <a:r>
              <a:rPr lang="en-US" sz="1200" b="0" i="0" u="none" strike="noStrike" kern="1200" baseline="0" dirty="0" smtClean="0">
                <a:solidFill>
                  <a:schemeClr val="tx1"/>
                </a:solidFill>
                <a:latin typeface="Times New Roman" pitchFamily="-1" charset="0"/>
                <a:ea typeface="+mn-ea"/>
                <a:cs typeface="+mn-cs"/>
              </a:rPr>
              <a:t>this code into individual control signals. The advantage of vertical microinstructions</a:t>
            </a:r>
          </a:p>
          <a:p>
            <a:r>
              <a:rPr lang="en-US" sz="1200" b="0" i="0" u="none" strike="noStrike" kern="1200" baseline="0" dirty="0" smtClean="0">
                <a:solidFill>
                  <a:schemeClr val="tx1"/>
                </a:solidFill>
                <a:latin typeface="Times New Roman" pitchFamily="-1" charset="0"/>
                <a:ea typeface="+mn-ea"/>
                <a:cs typeface="+mn-cs"/>
              </a:rPr>
              <a:t>is that they are more compact (fewer bits) than horizontal microinstructions,</a:t>
            </a:r>
          </a:p>
          <a:p>
            <a:r>
              <a:rPr lang="en-US" sz="1200" b="0" i="0" u="none" strike="noStrike" kern="1200" baseline="0" dirty="0" smtClean="0">
                <a:solidFill>
                  <a:schemeClr val="tx1"/>
                </a:solidFill>
                <a:latin typeface="Times New Roman" pitchFamily="-1" charset="0"/>
                <a:ea typeface="+mn-ea"/>
                <a:cs typeface="+mn-cs"/>
              </a:rPr>
              <a:t>at the expense of a small additional amount of logic and time delay.</a:t>
            </a:r>
            <a:endParaRPr lang="en-GB" dirty="0"/>
          </a:p>
        </p:txBody>
      </p:sp>
    </p:spTree>
    <p:extLst>
      <p:ext uri="{BB962C8B-B14F-4D97-AF65-F5344CB8AC3E}">
        <p14:creationId xmlns:p14="http://schemas.microsoft.com/office/powerpoint/2010/main" val="3622145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DD1BE477-AC7D-5945-A42A-F9F664E42F98}" type="slidenum">
              <a:rPr lang="en-US"/>
              <a:pPr/>
              <a:t>31</a:t>
            </a:fld>
            <a:endParaRPr lang="en-US"/>
          </a:p>
        </p:txBody>
      </p:sp>
      <p:sp>
        <p:nvSpPr>
          <p:cNvPr id="70658"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70659"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As was mentioned, Wilkes first proposed the use of a </a:t>
            </a:r>
            <a:r>
              <a:rPr lang="en-US" sz="1200" b="0" i="0" u="none" strike="noStrike" kern="1200" baseline="0" dirty="0" err="1" smtClean="0">
                <a:solidFill>
                  <a:schemeClr val="tx1"/>
                </a:solidFill>
                <a:latin typeface="Times New Roman" pitchFamily="-1" charset="0"/>
                <a:ea typeface="+mn-ea"/>
                <a:cs typeface="+mn-cs"/>
              </a:rPr>
              <a:t>microprogrammed</a:t>
            </a:r>
            <a:r>
              <a:rPr lang="en-US" sz="1200" b="0" i="0" u="none" strike="noStrike" kern="1200" baseline="0" dirty="0" smtClean="0">
                <a:solidFill>
                  <a:schemeClr val="tx1"/>
                </a:solidFill>
                <a:latin typeface="Times New Roman" pitchFamily="-1" charset="0"/>
                <a:ea typeface="+mn-ea"/>
                <a:cs typeface="+mn-cs"/>
              </a:rPr>
              <a:t> control unit</a:t>
            </a:r>
          </a:p>
          <a:p>
            <a:r>
              <a:rPr lang="en-US" sz="1200" b="0" i="0" u="none" strike="noStrike" kern="1200" baseline="0" dirty="0" smtClean="0">
                <a:solidFill>
                  <a:schemeClr val="tx1"/>
                </a:solidFill>
                <a:latin typeface="Times New Roman" pitchFamily="-1" charset="0"/>
                <a:ea typeface="+mn-ea"/>
                <a:cs typeface="+mn-cs"/>
              </a:rPr>
              <a:t>in 1951 [WILK51]. This proposal was subsequently elaborated into a more detailed</a:t>
            </a:r>
          </a:p>
          <a:p>
            <a:r>
              <a:rPr lang="en-US" sz="1200" b="0" i="0" u="none" strike="noStrike" kern="1200" baseline="0" dirty="0" smtClean="0">
                <a:solidFill>
                  <a:schemeClr val="tx1"/>
                </a:solidFill>
                <a:latin typeface="Times New Roman" pitchFamily="-1" charset="0"/>
                <a:ea typeface="+mn-ea"/>
                <a:cs typeface="+mn-cs"/>
              </a:rPr>
              <a:t>design [WILK53]. It is instructive to examine this seminal proposal.</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configuration proposed by Wilkes is depicted in Figure 21.5. The heart of the</a:t>
            </a:r>
          </a:p>
          <a:p>
            <a:r>
              <a:rPr lang="en-US" sz="1200" b="0" i="0" u="none" strike="noStrike" kern="1200" baseline="0" dirty="0" smtClean="0">
                <a:solidFill>
                  <a:schemeClr val="tx1"/>
                </a:solidFill>
                <a:latin typeface="Times New Roman" pitchFamily="-1" charset="0"/>
                <a:ea typeface="+mn-ea"/>
                <a:cs typeface="+mn-cs"/>
              </a:rPr>
              <a:t>system is a matrix partially filled with diodes. During a machine cycle, one row of the</a:t>
            </a:r>
          </a:p>
          <a:p>
            <a:r>
              <a:rPr lang="en-US" sz="1200" b="0" i="0" u="none" strike="noStrike" kern="1200" baseline="0" dirty="0" smtClean="0">
                <a:solidFill>
                  <a:schemeClr val="tx1"/>
                </a:solidFill>
                <a:latin typeface="Times New Roman" pitchFamily="-1" charset="0"/>
                <a:ea typeface="+mn-ea"/>
                <a:cs typeface="+mn-cs"/>
              </a:rPr>
              <a:t>matrix is activated with a pulse. This generates signals at those points where a diode is</a:t>
            </a:r>
          </a:p>
          <a:p>
            <a:r>
              <a:rPr lang="en-US" sz="1200" b="0" i="0" u="none" strike="noStrike" kern="1200" baseline="0" dirty="0" smtClean="0">
                <a:solidFill>
                  <a:schemeClr val="tx1"/>
                </a:solidFill>
                <a:latin typeface="Times New Roman" pitchFamily="-1" charset="0"/>
                <a:ea typeface="+mn-ea"/>
                <a:cs typeface="+mn-cs"/>
              </a:rPr>
              <a:t>present (indicated by a dot in the diagram). The first part of the row generates the control</a:t>
            </a:r>
          </a:p>
          <a:p>
            <a:r>
              <a:rPr lang="en-US" sz="1200" b="0" i="0" u="none" strike="noStrike" kern="1200" baseline="0" dirty="0" smtClean="0">
                <a:solidFill>
                  <a:schemeClr val="tx1"/>
                </a:solidFill>
                <a:latin typeface="Times New Roman" pitchFamily="-1" charset="0"/>
                <a:ea typeface="+mn-ea"/>
                <a:cs typeface="+mn-cs"/>
              </a:rPr>
              <a:t>signals that control the operation of the processor. The second part generates the</a:t>
            </a:r>
          </a:p>
          <a:p>
            <a:r>
              <a:rPr lang="en-US" sz="1200" b="0" i="0" u="none" strike="noStrike" kern="1200" baseline="0" dirty="0" smtClean="0">
                <a:solidFill>
                  <a:schemeClr val="tx1"/>
                </a:solidFill>
                <a:latin typeface="Times New Roman" pitchFamily="-1" charset="0"/>
                <a:ea typeface="+mn-ea"/>
                <a:cs typeface="+mn-cs"/>
              </a:rPr>
              <a:t>address of the row to be pulsed in the next machine cycle. Thus, each row of the matrix</a:t>
            </a:r>
          </a:p>
          <a:p>
            <a:r>
              <a:rPr lang="en-US" sz="1200" b="0" i="0" u="none" strike="noStrike" kern="1200" baseline="0" dirty="0" smtClean="0">
                <a:solidFill>
                  <a:schemeClr val="tx1"/>
                </a:solidFill>
                <a:latin typeface="Times New Roman" pitchFamily="-1" charset="0"/>
                <a:ea typeface="+mn-ea"/>
                <a:cs typeface="+mn-cs"/>
              </a:rPr>
              <a:t>is one microinstruction, and the layout of the matrix is the control memory.</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At the beginning of the cycle, the address of the row to be pulsed is contained</a:t>
            </a:r>
          </a:p>
          <a:p>
            <a:r>
              <a:rPr lang="en-US" sz="1200" b="0" i="0" u="none" strike="noStrike" kern="1200" baseline="0" dirty="0" smtClean="0">
                <a:solidFill>
                  <a:schemeClr val="tx1"/>
                </a:solidFill>
                <a:latin typeface="Times New Roman" pitchFamily="-1" charset="0"/>
                <a:ea typeface="+mn-ea"/>
                <a:cs typeface="+mn-cs"/>
              </a:rPr>
              <a:t>in Register I. This address is the input to the decoder, which, when activated by</a:t>
            </a:r>
          </a:p>
          <a:p>
            <a:r>
              <a:rPr lang="en-US" sz="1200" b="0" i="0" u="none" strike="noStrike" kern="1200" baseline="0" dirty="0" smtClean="0">
                <a:solidFill>
                  <a:schemeClr val="tx1"/>
                </a:solidFill>
                <a:latin typeface="Times New Roman" pitchFamily="-1" charset="0"/>
                <a:ea typeface="+mn-ea"/>
                <a:cs typeface="+mn-cs"/>
              </a:rPr>
              <a:t>a clock pulse, activates one row of the matrix. Depending on the control signals,</a:t>
            </a:r>
          </a:p>
          <a:p>
            <a:r>
              <a:rPr lang="en-US" sz="1200" b="0" i="0" u="none" strike="noStrike" kern="1200" baseline="0" dirty="0" smtClean="0">
                <a:solidFill>
                  <a:schemeClr val="tx1"/>
                </a:solidFill>
                <a:latin typeface="Times New Roman" pitchFamily="-1" charset="0"/>
                <a:ea typeface="+mn-ea"/>
                <a:cs typeface="+mn-cs"/>
              </a:rPr>
              <a:t>either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in the instruction register or the second part of the pulsed row is</a:t>
            </a:r>
          </a:p>
          <a:p>
            <a:r>
              <a:rPr lang="en-US" sz="1200" b="0" i="0" u="none" strike="noStrike" kern="1200" baseline="0" dirty="0" smtClean="0">
                <a:solidFill>
                  <a:schemeClr val="tx1"/>
                </a:solidFill>
                <a:latin typeface="Times New Roman" pitchFamily="-1" charset="0"/>
                <a:ea typeface="+mn-ea"/>
                <a:cs typeface="+mn-cs"/>
              </a:rPr>
              <a:t>passed into Register II during the cycle. Register II is then gated to Register I by</a:t>
            </a:r>
          </a:p>
          <a:p>
            <a:r>
              <a:rPr lang="en-US" sz="1200" b="0" i="0" u="none" strike="noStrike" kern="1200" baseline="0" dirty="0" smtClean="0">
                <a:solidFill>
                  <a:schemeClr val="tx1"/>
                </a:solidFill>
                <a:latin typeface="Times New Roman" pitchFamily="-1" charset="0"/>
                <a:ea typeface="+mn-ea"/>
                <a:cs typeface="+mn-cs"/>
              </a:rPr>
              <a:t>a clock pulse. Alternating clock pulses are used to activate a row of the matrix and</a:t>
            </a:r>
          </a:p>
          <a:p>
            <a:r>
              <a:rPr lang="en-US" sz="1200" b="0" i="0" u="none" strike="noStrike" kern="1200" baseline="0" dirty="0" smtClean="0">
                <a:solidFill>
                  <a:schemeClr val="tx1"/>
                </a:solidFill>
                <a:latin typeface="Times New Roman" pitchFamily="-1" charset="0"/>
                <a:ea typeface="+mn-ea"/>
                <a:cs typeface="+mn-cs"/>
              </a:rPr>
              <a:t>to transfer from Register II to Register I. The two-register arrangement is needed</a:t>
            </a:r>
          </a:p>
          <a:p>
            <a:r>
              <a:rPr lang="en-US" sz="1200" b="0" i="0" u="none" strike="noStrike" kern="1200" baseline="0" dirty="0" smtClean="0">
                <a:solidFill>
                  <a:schemeClr val="tx1"/>
                </a:solidFill>
                <a:latin typeface="Times New Roman" pitchFamily="-1" charset="0"/>
                <a:ea typeface="+mn-ea"/>
                <a:cs typeface="+mn-cs"/>
              </a:rPr>
              <a:t>because the decoder is simply a combinatorial circuit; with only one register, the</a:t>
            </a:r>
          </a:p>
          <a:p>
            <a:r>
              <a:rPr lang="en-US" sz="1200" b="0" i="0" u="none" strike="noStrike" kern="1200" baseline="0" dirty="0" smtClean="0">
                <a:solidFill>
                  <a:schemeClr val="tx1"/>
                </a:solidFill>
                <a:latin typeface="Times New Roman" pitchFamily="-1" charset="0"/>
                <a:ea typeface="+mn-ea"/>
                <a:cs typeface="+mn-cs"/>
              </a:rPr>
              <a:t>output would become the input during a cycle, causing an unstable condition.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This scheme is very similar to the horizontal microprogramming approach</a:t>
            </a:r>
          </a:p>
          <a:p>
            <a:r>
              <a:rPr lang="en-US" sz="1200" b="0" i="0" u="none" strike="noStrike" kern="1200" baseline="0" dirty="0" smtClean="0">
                <a:solidFill>
                  <a:schemeClr val="tx1"/>
                </a:solidFill>
                <a:latin typeface="Times New Roman" pitchFamily="-1" charset="0"/>
                <a:ea typeface="+mn-ea"/>
                <a:cs typeface="+mn-cs"/>
              </a:rPr>
              <a:t>described earlier (Figure 21.1a). The main difference is this: In the previous description,</a:t>
            </a:r>
          </a:p>
          <a:p>
            <a:r>
              <a:rPr lang="en-US" sz="1200" b="0" i="0" u="none" strike="noStrike" kern="1200" baseline="0" dirty="0" smtClean="0">
                <a:solidFill>
                  <a:schemeClr val="tx1"/>
                </a:solidFill>
                <a:latin typeface="Times New Roman" pitchFamily="-1" charset="0"/>
                <a:ea typeface="+mn-ea"/>
                <a:cs typeface="+mn-cs"/>
              </a:rPr>
              <a:t>the control address register could be incremented by one to get the next</a:t>
            </a:r>
          </a:p>
          <a:p>
            <a:r>
              <a:rPr lang="en-US" sz="1200" b="0" i="0" u="none" strike="noStrike" kern="1200" baseline="0" dirty="0" smtClean="0">
                <a:solidFill>
                  <a:schemeClr val="tx1"/>
                </a:solidFill>
                <a:latin typeface="Times New Roman" pitchFamily="-1" charset="0"/>
                <a:ea typeface="+mn-ea"/>
                <a:cs typeface="+mn-cs"/>
              </a:rPr>
              <a:t>address. In the Wilkes scheme, the next address is contained in the microinstruction.</a:t>
            </a:r>
          </a:p>
          <a:p>
            <a:r>
              <a:rPr lang="en-US" sz="1200" b="0" i="0" u="none" strike="noStrike" kern="1200" baseline="0" dirty="0" smtClean="0">
                <a:solidFill>
                  <a:schemeClr val="tx1"/>
                </a:solidFill>
                <a:latin typeface="Times New Roman" pitchFamily="-1" charset="0"/>
                <a:ea typeface="+mn-ea"/>
                <a:cs typeface="+mn-cs"/>
              </a:rPr>
              <a:t>To permit branching, a row must contain two address parts, controlled by a</a:t>
            </a:r>
          </a:p>
          <a:p>
            <a:r>
              <a:rPr lang="en-US" sz="1200" b="0" i="0" u="none" strike="noStrike" kern="1200" baseline="0" dirty="0" smtClean="0">
                <a:solidFill>
                  <a:schemeClr val="tx1"/>
                </a:solidFill>
                <a:latin typeface="Times New Roman" pitchFamily="-1" charset="0"/>
                <a:ea typeface="+mn-ea"/>
                <a:cs typeface="+mn-cs"/>
              </a:rPr>
              <a:t>conditional signal (e.g., flag), as shown in the figure.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Having proposed this scheme, Wilkes provides an example of its use to implement</a:t>
            </a:r>
          </a:p>
          <a:p>
            <a:r>
              <a:rPr lang="en-US" sz="1200" b="0" i="0" u="none" strike="noStrike" kern="1200" baseline="0" dirty="0" smtClean="0">
                <a:solidFill>
                  <a:schemeClr val="tx1"/>
                </a:solidFill>
                <a:latin typeface="Times New Roman" pitchFamily="-1" charset="0"/>
                <a:ea typeface="+mn-ea"/>
                <a:cs typeface="+mn-cs"/>
              </a:rPr>
              <a:t>the control unit of a simple machine. This example, the first known design of a</a:t>
            </a:r>
          </a:p>
          <a:p>
            <a:r>
              <a:rPr lang="en-US" sz="1200" b="0" i="0" u="none" strike="noStrike" kern="1200" baseline="0" dirty="0" err="1" smtClean="0">
                <a:solidFill>
                  <a:schemeClr val="tx1"/>
                </a:solidFill>
                <a:latin typeface="Times New Roman" pitchFamily="-1" charset="0"/>
                <a:ea typeface="+mn-ea"/>
                <a:cs typeface="+mn-cs"/>
              </a:rPr>
              <a:t>microprogrammed</a:t>
            </a:r>
            <a:r>
              <a:rPr lang="en-US" sz="1200" b="0" i="0" u="none" strike="noStrike" kern="1200" baseline="0" dirty="0" smtClean="0">
                <a:solidFill>
                  <a:schemeClr val="tx1"/>
                </a:solidFill>
                <a:latin typeface="Times New Roman" pitchFamily="-1" charset="0"/>
                <a:ea typeface="+mn-ea"/>
                <a:cs typeface="+mn-cs"/>
              </a:rPr>
              <a:t> processor, is worth repeating here because it illustrates many of</a:t>
            </a:r>
          </a:p>
          <a:p>
            <a:r>
              <a:rPr lang="en-US" sz="1200" b="0" i="0" u="none" strike="noStrike" kern="1200" baseline="0" dirty="0" smtClean="0">
                <a:solidFill>
                  <a:schemeClr val="tx1"/>
                </a:solidFill>
                <a:latin typeface="Times New Roman" pitchFamily="-1" charset="0"/>
                <a:ea typeface="+mn-ea"/>
                <a:cs typeface="+mn-cs"/>
              </a:rPr>
              <a:t>the contemporary principles of microprogramming.</a:t>
            </a:r>
            <a:endParaRPr lang="en-GB" dirty="0"/>
          </a:p>
        </p:txBody>
      </p:sp>
    </p:spTree>
    <p:extLst>
      <p:ext uri="{BB962C8B-B14F-4D97-AF65-F5344CB8AC3E}">
        <p14:creationId xmlns:p14="http://schemas.microsoft.com/office/powerpoint/2010/main" val="25255615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AC571F65-88DD-8447-B789-0323F232E0EE}" type="slidenum">
              <a:rPr lang="en-US"/>
              <a:pPr/>
              <a:t>32</a:t>
            </a:fld>
            <a:endParaRPr lang="en-US"/>
          </a:p>
        </p:txBody>
      </p:sp>
      <p:sp>
        <p:nvSpPr>
          <p:cNvPr id="71682"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71683"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Table 21.2 is the</a:t>
            </a:r>
          </a:p>
          <a:p>
            <a:r>
              <a:rPr lang="en-US" sz="1200" b="0" i="0" u="none" strike="noStrike" kern="1200" baseline="0" dirty="0" smtClean="0">
                <a:solidFill>
                  <a:schemeClr val="tx1"/>
                </a:solidFill>
                <a:latin typeface="Times New Roman" pitchFamily="-1" charset="0"/>
                <a:ea typeface="+mn-ea"/>
                <a:cs typeface="+mn-cs"/>
              </a:rPr>
              <a:t>complete set of microinstructions, expressed in symbolic form, that implements</a:t>
            </a:r>
          </a:p>
          <a:p>
            <a:r>
              <a:rPr lang="en-US" sz="1200" b="0" i="0" u="none" strike="noStrike" kern="1200" baseline="0" dirty="0" smtClean="0">
                <a:solidFill>
                  <a:schemeClr val="tx1"/>
                </a:solidFill>
                <a:latin typeface="Times New Roman" pitchFamily="-1" charset="0"/>
                <a:ea typeface="+mn-ea"/>
                <a:cs typeface="+mn-cs"/>
              </a:rPr>
              <a:t>the control unit. Thus, a total of 38 microinstructions is all that is required to define</a:t>
            </a:r>
          </a:p>
          <a:p>
            <a:r>
              <a:rPr lang="en-US" sz="1200" b="0" i="0" u="none" strike="noStrike" kern="1200" baseline="0" dirty="0" smtClean="0">
                <a:solidFill>
                  <a:schemeClr val="tx1"/>
                </a:solidFill>
                <a:latin typeface="Times New Roman" pitchFamily="-1" charset="0"/>
                <a:ea typeface="+mn-ea"/>
                <a:cs typeface="+mn-cs"/>
              </a:rPr>
              <a:t>the system completely.</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The first full column gives the address (row number) of each microinstruction.</a:t>
            </a:r>
          </a:p>
          <a:p>
            <a:r>
              <a:rPr lang="en-US" sz="1200" b="0" i="0" u="none" strike="noStrike" kern="1200" baseline="0" dirty="0" smtClean="0">
                <a:solidFill>
                  <a:schemeClr val="tx1"/>
                </a:solidFill>
                <a:latin typeface="Times New Roman" pitchFamily="-1" charset="0"/>
                <a:ea typeface="+mn-ea"/>
                <a:cs typeface="+mn-cs"/>
              </a:rPr>
              <a:t>Those addresses corresponding to </a:t>
            </a:r>
            <a:r>
              <a:rPr lang="en-US" sz="1200" b="0" i="0" u="none" strike="noStrike" kern="1200" baseline="0" dirty="0" err="1" smtClean="0">
                <a:solidFill>
                  <a:schemeClr val="tx1"/>
                </a:solidFill>
                <a:latin typeface="Times New Roman" pitchFamily="-1" charset="0"/>
                <a:ea typeface="+mn-ea"/>
                <a:cs typeface="+mn-cs"/>
              </a:rPr>
              <a:t>opcodes</a:t>
            </a:r>
            <a:r>
              <a:rPr lang="en-US" sz="1200" b="0" i="0" u="none" strike="noStrike" kern="1200" baseline="0" dirty="0" smtClean="0">
                <a:solidFill>
                  <a:schemeClr val="tx1"/>
                </a:solidFill>
                <a:latin typeface="Times New Roman" pitchFamily="-1" charset="0"/>
                <a:ea typeface="+mn-ea"/>
                <a:cs typeface="+mn-cs"/>
              </a:rPr>
              <a:t> are labeled. Thus, when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for</a:t>
            </a:r>
          </a:p>
          <a:p>
            <a:r>
              <a:rPr lang="en-US" sz="1200" b="0" i="0" u="none" strike="noStrike" kern="1200" baseline="0" dirty="0" smtClean="0">
                <a:solidFill>
                  <a:schemeClr val="tx1"/>
                </a:solidFill>
                <a:latin typeface="Times New Roman" pitchFamily="-1" charset="0"/>
                <a:ea typeface="+mn-ea"/>
                <a:cs typeface="+mn-cs"/>
              </a:rPr>
              <a:t>the add instruction (A) is encountered, the microinstruction at location 5 is executed.</a:t>
            </a:r>
          </a:p>
          <a:p>
            <a:r>
              <a:rPr lang="en-US" sz="1200" b="0" i="0" u="none" strike="noStrike" kern="1200" baseline="0" dirty="0" smtClean="0">
                <a:solidFill>
                  <a:schemeClr val="tx1"/>
                </a:solidFill>
                <a:latin typeface="Times New Roman" pitchFamily="-1" charset="0"/>
                <a:ea typeface="+mn-ea"/>
                <a:cs typeface="+mn-cs"/>
              </a:rPr>
              <a:t>Columns 2 and 3 express the actions to be taken by the ALU and control</a:t>
            </a:r>
          </a:p>
          <a:p>
            <a:r>
              <a:rPr lang="en-US" sz="1200" b="0" i="0" u="none" strike="noStrike" kern="1200" baseline="0" dirty="0" smtClean="0">
                <a:solidFill>
                  <a:schemeClr val="tx1"/>
                </a:solidFill>
                <a:latin typeface="Times New Roman" pitchFamily="-1" charset="0"/>
                <a:ea typeface="+mn-ea"/>
                <a:cs typeface="+mn-cs"/>
              </a:rPr>
              <a:t>unit, respectively. Each symbolic expression must be translated into a set of control</a:t>
            </a:r>
          </a:p>
          <a:p>
            <a:r>
              <a:rPr lang="en-US" sz="1200" b="0" i="0" u="none" strike="noStrike" kern="1200" baseline="0" dirty="0" smtClean="0">
                <a:solidFill>
                  <a:schemeClr val="tx1"/>
                </a:solidFill>
                <a:latin typeface="Times New Roman" pitchFamily="-1" charset="0"/>
                <a:ea typeface="+mn-ea"/>
                <a:cs typeface="+mn-cs"/>
              </a:rPr>
              <a:t>signals (microinstruction bits). Columns 4 and 5 have to do with the setting and</a:t>
            </a:r>
          </a:p>
          <a:p>
            <a:r>
              <a:rPr lang="en-US" sz="1200" b="0" i="0" u="none" strike="noStrike" kern="1200" baseline="0" dirty="0" smtClean="0">
                <a:solidFill>
                  <a:schemeClr val="tx1"/>
                </a:solidFill>
                <a:latin typeface="Times New Roman" pitchFamily="-1" charset="0"/>
                <a:ea typeface="+mn-ea"/>
                <a:cs typeface="+mn-cs"/>
              </a:rPr>
              <a:t>use of the two flags (flip-flops). Column 4 specifies the signal that sets the flag. For</a:t>
            </a:r>
          </a:p>
          <a:p>
            <a:r>
              <a:rPr lang="en-US" sz="1200" b="0" i="0" u="none" strike="noStrike" kern="1200" baseline="0" dirty="0" smtClean="0">
                <a:solidFill>
                  <a:schemeClr val="tx1"/>
                </a:solidFill>
                <a:latin typeface="Times New Roman" pitchFamily="-1" charset="0"/>
                <a:ea typeface="+mn-ea"/>
                <a:cs typeface="+mn-cs"/>
              </a:rPr>
              <a:t>example, (1)Cs  means that flag number 1 is set by the sign bit of the number in register</a:t>
            </a:r>
          </a:p>
          <a:p>
            <a:r>
              <a:rPr lang="en-US" sz="1200" b="0" i="0" u="none" strike="noStrike" kern="1200" baseline="0" dirty="0" smtClean="0">
                <a:solidFill>
                  <a:schemeClr val="tx1"/>
                </a:solidFill>
                <a:latin typeface="Times New Roman" pitchFamily="-1" charset="0"/>
                <a:ea typeface="+mn-ea"/>
                <a:cs typeface="+mn-cs"/>
              </a:rPr>
              <a:t>C. If column 5 contains a flag identifier, then columns 6 and 7 contain the two</a:t>
            </a:r>
          </a:p>
          <a:p>
            <a:r>
              <a:rPr lang="en-US" sz="1200" b="0" i="0" u="none" strike="noStrike" kern="1200" baseline="0" dirty="0" smtClean="0">
                <a:solidFill>
                  <a:schemeClr val="tx1"/>
                </a:solidFill>
                <a:latin typeface="Times New Roman" pitchFamily="-1" charset="0"/>
                <a:ea typeface="+mn-ea"/>
                <a:cs typeface="+mn-cs"/>
              </a:rPr>
              <a:t>alternative microinstruction addresses to be used. Otherwise, column 6 specifies the</a:t>
            </a:r>
          </a:p>
          <a:p>
            <a:r>
              <a:rPr lang="en-US" sz="1200" b="0" i="0" u="none" strike="noStrike" kern="1200" baseline="0" dirty="0" smtClean="0">
                <a:solidFill>
                  <a:schemeClr val="tx1"/>
                </a:solidFill>
                <a:latin typeface="Times New Roman" pitchFamily="-1" charset="0"/>
                <a:ea typeface="+mn-ea"/>
                <a:cs typeface="+mn-cs"/>
              </a:rPr>
              <a:t>address of the next microinstruction to be fetched.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Instructions 0 through 4 constitute the fetch cycle. Microinstruction 4 presents</a:t>
            </a:r>
          </a:p>
          <a:p>
            <a:r>
              <a:rPr lang="en-US" sz="1200" b="0" i="0" u="none" strike="noStrike" kern="1200" baseline="0" dirty="0" smtClean="0">
                <a:solidFill>
                  <a:schemeClr val="tx1"/>
                </a:solidFill>
                <a:latin typeface="Times New Roman" pitchFamily="-1" charset="0"/>
                <a:ea typeface="+mn-ea"/>
                <a:cs typeface="+mn-cs"/>
              </a:rPr>
              <a:t>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to a decoder, which generates the address of a microinstruction corresponding</a:t>
            </a:r>
          </a:p>
          <a:p>
            <a:r>
              <a:rPr lang="en-US" sz="1200" b="0" i="0" u="none" strike="noStrike" kern="1200" baseline="0" dirty="0" smtClean="0">
                <a:solidFill>
                  <a:schemeClr val="tx1"/>
                </a:solidFill>
                <a:latin typeface="Times New Roman" pitchFamily="-1" charset="0"/>
                <a:ea typeface="+mn-ea"/>
                <a:cs typeface="+mn-cs"/>
              </a:rPr>
              <a:t>to the machine instruction to be fetched. The reader should be able to</a:t>
            </a:r>
          </a:p>
          <a:p>
            <a:r>
              <a:rPr lang="en-US" sz="1200" b="0" i="0" u="none" strike="noStrike" kern="1200" baseline="0" dirty="0" smtClean="0">
                <a:solidFill>
                  <a:schemeClr val="tx1"/>
                </a:solidFill>
                <a:latin typeface="Times New Roman" pitchFamily="-1" charset="0"/>
                <a:ea typeface="+mn-ea"/>
                <a:cs typeface="+mn-cs"/>
              </a:rPr>
              <a:t>deduce the complete functioning of the control unit from a careful study of Table 21.2.</a:t>
            </a:r>
            <a:endParaRPr lang="en-GB" dirty="0"/>
          </a:p>
        </p:txBody>
      </p:sp>
    </p:spTree>
    <p:extLst>
      <p:ext uri="{BB962C8B-B14F-4D97-AF65-F5344CB8AC3E}">
        <p14:creationId xmlns:p14="http://schemas.microsoft.com/office/powerpoint/2010/main" val="789740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68CA7DB5-5F82-B14A-BAE3-BF9C08749580}" type="slidenum">
              <a:rPr lang="en-US"/>
              <a:pPr/>
              <a:t>33</a:t>
            </a:fld>
            <a:endParaRPr lang="en-US"/>
          </a:p>
        </p:txBody>
      </p:sp>
      <p:sp>
        <p:nvSpPr>
          <p:cNvPr id="73730"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7373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The principal advantage of the use of microprogramming to implement a control</a:t>
            </a:r>
          </a:p>
          <a:p>
            <a:r>
              <a:rPr lang="en-US" sz="1200" b="0" i="0" u="none" strike="noStrike" kern="1200" baseline="0" dirty="0" smtClean="0">
                <a:solidFill>
                  <a:schemeClr val="tx1"/>
                </a:solidFill>
                <a:latin typeface="Times New Roman" pitchFamily="-1" charset="0"/>
                <a:ea typeface="+mn-ea"/>
                <a:cs typeface="+mn-cs"/>
              </a:rPr>
              <a:t>unit is that it simplifies the design of the control unit. Thus, it is both cheaper and</a:t>
            </a:r>
          </a:p>
          <a:p>
            <a:r>
              <a:rPr lang="en-US" sz="1200" b="0" i="0" u="none" strike="noStrike" kern="1200" baseline="0" dirty="0" smtClean="0">
                <a:solidFill>
                  <a:schemeClr val="tx1"/>
                </a:solidFill>
                <a:latin typeface="Times New Roman" pitchFamily="-1" charset="0"/>
                <a:ea typeface="+mn-ea"/>
                <a:cs typeface="+mn-cs"/>
              </a:rPr>
              <a:t>less error prone to implement. A hardwired  control unit must contain complex logic</a:t>
            </a:r>
          </a:p>
          <a:p>
            <a:r>
              <a:rPr lang="en-US" sz="1200" b="0" i="0" u="none" strike="noStrike" kern="1200" baseline="0" dirty="0" smtClean="0">
                <a:solidFill>
                  <a:schemeClr val="tx1"/>
                </a:solidFill>
                <a:latin typeface="Times New Roman" pitchFamily="-1" charset="0"/>
                <a:ea typeface="+mn-ea"/>
                <a:cs typeface="+mn-cs"/>
              </a:rPr>
              <a:t>for sequencing through the many micro-operations of the instruction cycle. On the</a:t>
            </a:r>
          </a:p>
          <a:p>
            <a:r>
              <a:rPr lang="en-US" sz="1200" b="0" i="0" u="none" strike="noStrike" kern="1200" baseline="0" dirty="0" smtClean="0">
                <a:solidFill>
                  <a:schemeClr val="tx1"/>
                </a:solidFill>
                <a:latin typeface="Times New Roman" pitchFamily="-1" charset="0"/>
                <a:ea typeface="+mn-ea"/>
                <a:cs typeface="+mn-cs"/>
              </a:rPr>
              <a:t>other hand, the decoders and sequencing logic unit of a </a:t>
            </a:r>
            <a:r>
              <a:rPr lang="en-US" sz="1200" b="0" i="0" u="none" strike="noStrike" kern="1200" baseline="0" dirty="0" err="1" smtClean="0">
                <a:solidFill>
                  <a:schemeClr val="tx1"/>
                </a:solidFill>
                <a:latin typeface="Times New Roman" pitchFamily="-1" charset="0"/>
                <a:ea typeface="+mn-ea"/>
                <a:cs typeface="+mn-cs"/>
              </a:rPr>
              <a:t>microprogrammed</a:t>
            </a:r>
            <a:r>
              <a:rPr lang="en-US" sz="1200" b="0" i="0" u="none" strike="noStrike" kern="1200" baseline="0" dirty="0" smtClean="0">
                <a:solidFill>
                  <a:schemeClr val="tx1"/>
                </a:solidFill>
                <a:latin typeface="Times New Roman" pitchFamily="-1" charset="0"/>
                <a:ea typeface="+mn-ea"/>
                <a:cs typeface="+mn-cs"/>
              </a:rPr>
              <a:t> control</a:t>
            </a:r>
          </a:p>
          <a:p>
            <a:r>
              <a:rPr lang="en-US" sz="1200" b="0" i="0" u="none" strike="noStrike" kern="1200" baseline="0" dirty="0" smtClean="0">
                <a:solidFill>
                  <a:schemeClr val="tx1"/>
                </a:solidFill>
                <a:latin typeface="Times New Roman" pitchFamily="-1" charset="0"/>
                <a:ea typeface="+mn-ea"/>
                <a:cs typeface="+mn-cs"/>
              </a:rPr>
              <a:t>unit are very simple pieces of logic.</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principal disadvantage of a </a:t>
            </a:r>
            <a:r>
              <a:rPr lang="en-US" sz="1200" b="0" i="0" u="none" strike="noStrike" kern="1200" baseline="0" dirty="0" err="1" smtClean="0">
                <a:solidFill>
                  <a:schemeClr val="tx1"/>
                </a:solidFill>
                <a:latin typeface="Times New Roman" pitchFamily="-1" charset="0"/>
                <a:ea typeface="+mn-ea"/>
                <a:cs typeface="+mn-cs"/>
              </a:rPr>
              <a:t>microprogrammed</a:t>
            </a:r>
            <a:r>
              <a:rPr lang="en-US" sz="1200" b="0" i="0" u="none" strike="noStrike" kern="1200" baseline="0" dirty="0" smtClean="0">
                <a:solidFill>
                  <a:schemeClr val="tx1"/>
                </a:solidFill>
                <a:latin typeface="Times New Roman" pitchFamily="-1" charset="0"/>
                <a:ea typeface="+mn-ea"/>
                <a:cs typeface="+mn-cs"/>
              </a:rPr>
              <a:t> unit is that it will be somewhat</a:t>
            </a:r>
          </a:p>
          <a:p>
            <a:r>
              <a:rPr lang="en-US" sz="1200" b="0" i="0" u="none" strike="noStrike" kern="1200" baseline="0" dirty="0" smtClean="0">
                <a:solidFill>
                  <a:schemeClr val="tx1"/>
                </a:solidFill>
                <a:latin typeface="Times New Roman" pitchFamily="-1" charset="0"/>
                <a:ea typeface="+mn-ea"/>
                <a:cs typeface="+mn-cs"/>
              </a:rPr>
              <a:t>slower than a hardwired unit of comparable technology. Despite this, microprogramming</a:t>
            </a:r>
          </a:p>
          <a:p>
            <a:r>
              <a:rPr lang="en-US" sz="1200" b="0" i="0" u="none" strike="noStrike" kern="1200" baseline="0" dirty="0" smtClean="0">
                <a:solidFill>
                  <a:schemeClr val="tx1"/>
                </a:solidFill>
                <a:latin typeface="Times New Roman" pitchFamily="-1" charset="0"/>
                <a:ea typeface="+mn-ea"/>
                <a:cs typeface="+mn-cs"/>
              </a:rPr>
              <a:t>is the dominant technique for implementing control units in pure</a:t>
            </a:r>
          </a:p>
          <a:p>
            <a:r>
              <a:rPr lang="en-US" sz="1200" b="0" i="0" u="none" strike="noStrike" kern="1200" baseline="0" dirty="0" smtClean="0">
                <a:solidFill>
                  <a:schemeClr val="tx1"/>
                </a:solidFill>
                <a:latin typeface="Times New Roman" pitchFamily="-1" charset="0"/>
                <a:ea typeface="+mn-ea"/>
                <a:cs typeface="+mn-cs"/>
              </a:rPr>
              <a:t>CISC architectures, due to its ease of implementation. RISC processors, with their</a:t>
            </a:r>
          </a:p>
          <a:p>
            <a:r>
              <a:rPr lang="en-US" sz="1200" b="0" i="0" u="none" strike="noStrike" kern="1200" baseline="0" dirty="0" smtClean="0">
                <a:solidFill>
                  <a:schemeClr val="tx1"/>
                </a:solidFill>
                <a:latin typeface="Times New Roman" pitchFamily="-1" charset="0"/>
                <a:ea typeface="+mn-ea"/>
                <a:cs typeface="+mn-cs"/>
              </a:rPr>
              <a:t>simpler instruction format, typically use hardwired control units. We now examine</a:t>
            </a:r>
          </a:p>
          <a:p>
            <a:r>
              <a:rPr lang="en-US" sz="1200" b="0" i="0" u="none" strike="noStrike" kern="1200" baseline="0" dirty="0" smtClean="0">
                <a:solidFill>
                  <a:schemeClr val="tx1"/>
                </a:solidFill>
                <a:latin typeface="Times New Roman" pitchFamily="-1" charset="0"/>
                <a:ea typeface="+mn-ea"/>
                <a:cs typeface="+mn-cs"/>
              </a:rPr>
              <a:t>the </a:t>
            </a:r>
            <a:r>
              <a:rPr lang="en-US" sz="1200" b="0" i="0" u="none" strike="noStrike" kern="1200" baseline="0" dirty="0" err="1" smtClean="0">
                <a:solidFill>
                  <a:schemeClr val="tx1"/>
                </a:solidFill>
                <a:latin typeface="Times New Roman" pitchFamily="-1" charset="0"/>
                <a:ea typeface="+mn-ea"/>
                <a:cs typeface="+mn-cs"/>
              </a:rPr>
              <a:t>microprogrammed</a:t>
            </a:r>
            <a:r>
              <a:rPr lang="en-US" sz="1200" b="0" i="0" u="none" strike="noStrike" kern="1200" baseline="0" dirty="0" smtClean="0">
                <a:solidFill>
                  <a:schemeClr val="tx1"/>
                </a:solidFill>
                <a:latin typeface="Times New Roman" pitchFamily="-1" charset="0"/>
                <a:ea typeface="+mn-ea"/>
                <a:cs typeface="+mn-cs"/>
              </a:rPr>
              <a:t> approach in greater detail.</a:t>
            </a:r>
            <a:endParaRPr lang="en-GB" dirty="0"/>
          </a:p>
        </p:txBody>
      </p:sp>
    </p:spTree>
    <p:extLst>
      <p:ext uri="{BB962C8B-B14F-4D97-AF65-F5344CB8AC3E}">
        <p14:creationId xmlns:p14="http://schemas.microsoft.com/office/powerpoint/2010/main" val="10889482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The two basic tasks performed by a </a:t>
            </a:r>
            <a:r>
              <a:rPr lang="en-US" sz="1200" b="0" i="0" u="none" strike="noStrike" kern="1200" baseline="0" dirty="0" err="1" smtClean="0">
                <a:solidFill>
                  <a:schemeClr val="tx1"/>
                </a:solidFill>
                <a:latin typeface="Times New Roman" pitchFamily="-1" charset="0"/>
                <a:ea typeface="+mn-ea"/>
                <a:cs typeface="+mn-cs"/>
              </a:rPr>
              <a:t>microprogrammed</a:t>
            </a:r>
            <a:r>
              <a:rPr lang="en-US" sz="1200" b="0" i="0" u="none" strike="noStrike" kern="1200" baseline="0" dirty="0" smtClean="0">
                <a:solidFill>
                  <a:schemeClr val="tx1"/>
                </a:solidFill>
                <a:latin typeface="Times New Roman" pitchFamily="-1" charset="0"/>
                <a:ea typeface="+mn-ea"/>
                <a:cs typeface="+mn-cs"/>
              </a:rPr>
              <a:t> control unit are as follows: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Microinstruction sequencing:  Get the next microinstruction from the control</a:t>
            </a:r>
          </a:p>
          <a:p>
            <a:r>
              <a:rPr lang="en-US" sz="1200" b="0" i="0" u="none" strike="noStrike" kern="1200" baseline="0" dirty="0" smtClean="0">
                <a:solidFill>
                  <a:schemeClr val="tx1"/>
                </a:solidFill>
                <a:latin typeface="Times New Roman" pitchFamily="-1" charset="0"/>
                <a:ea typeface="+mn-ea"/>
                <a:cs typeface="+mn-cs"/>
              </a:rPr>
              <a:t>memory.</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Microinstruction execution:  Generate the control signals needed to execute</a:t>
            </a:r>
          </a:p>
          <a:p>
            <a:r>
              <a:rPr lang="en-US" sz="1200" b="0" i="0" u="none" strike="noStrike" kern="1200" baseline="0" dirty="0" smtClean="0">
                <a:solidFill>
                  <a:schemeClr val="tx1"/>
                </a:solidFill>
                <a:latin typeface="Times New Roman" pitchFamily="-1" charset="0"/>
                <a:ea typeface="+mn-ea"/>
                <a:cs typeface="+mn-cs"/>
              </a:rPr>
              <a:t>the microinstruction.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In designing a control unit, these tasks must be considered together, because</a:t>
            </a:r>
          </a:p>
          <a:p>
            <a:r>
              <a:rPr lang="en-US" sz="1200" b="0" i="0" u="none" strike="noStrike" kern="1200" baseline="0" dirty="0" smtClean="0">
                <a:solidFill>
                  <a:schemeClr val="tx1"/>
                </a:solidFill>
                <a:latin typeface="Times New Roman" pitchFamily="-1" charset="0"/>
                <a:ea typeface="+mn-ea"/>
                <a:cs typeface="+mn-cs"/>
              </a:rPr>
              <a:t>both affect the format of the microinstruction and the timing of the control unit. In</a:t>
            </a:r>
          </a:p>
          <a:p>
            <a:r>
              <a:rPr lang="en-US" sz="1200" b="0" i="0" u="none" strike="noStrike" kern="1200" baseline="0" dirty="0" smtClean="0">
                <a:solidFill>
                  <a:schemeClr val="tx1"/>
                </a:solidFill>
                <a:latin typeface="Times New Roman" pitchFamily="-1" charset="0"/>
                <a:ea typeface="+mn-ea"/>
                <a:cs typeface="+mn-cs"/>
              </a:rPr>
              <a:t>this section, we will focus on sequencing and say as little as possible about format</a:t>
            </a:r>
          </a:p>
          <a:p>
            <a:r>
              <a:rPr lang="en-US" sz="1200" b="0" i="0" u="none" strike="noStrike" kern="1200" baseline="0" dirty="0" smtClean="0">
                <a:solidFill>
                  <a:schemeClr val="tx1"/>
                </a:solidFill>
                <a:latin typeface="Times New Roman" pitchFamily="-1" charset="0"/>
                <a:ea typeface="+mn-ea"/>
                <a:cs typeface="+mn-cs"/>
              </a:rPr>
              <a:t>and timing issues. These issues are examined in more detail in the next section.</a:t>
            </a:r>
            <a:endParaRPr lang="en-US" dirty="0"/>
          </a:p>
        </p:txBody>
      </p:sp>
    </p:spTree>
    <p:extLst>
      <p:ext uri="{BB962C8B-B14F-4D97-AF65-F5344CB8AC3E}">
        <p14:creationId xmlns:p14="http://schemas.microsoft.com/office/powerpoint/2010/main" val="28090108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D3AE677E-F08A-9F44-B66B-94487CEB5A73}" type="slidenum">
              <a:rPr lang="en-US"/>
              <a:pPr/>
              <a:t>35</a:t>
            </a:fld>
            <a:endParaRPr lang="en-US"/>
          </a:p>
        </p:txBody>
      </p:sp>
      <p:sp>
        <p:nvSpPr>
          <p:cNvPr id="75778"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Two concerns are involved in the design of a microinstruction sequencing technique:</a:t>
            </a:r>
          </a:p>
          <a:p>
            <a:r>
              <a:rPr lang="en-US" sz="1200" b="0" i="0" u="none" strike="noStrike" kern="1200" baseline="0" dirty="0" smtClean="0">
                <a:solidFill>
                  <a:schemeClr val="tx1"/>
                </a:solidFill>
                <a:latin typeface="Times New Roman" pitchFamily="-1" charset="0"/>
                <a:ea typeface="+mn-ea"/>
                <a:cs typeface="+mn-cs"/>
              </a:rPr>
              <a:t>the size of the microinstruction and the address-generation time. The first concern</a:t>
            </a:r>
          </a:p>
          <a:p>
            <a:r>
              <a:rPr lang="en-US" sz="1200" b="0" i="0" u="none" strike="noStrike" kern="1200" baseline="0" dirty="0" smtClean="0">
                <a:solidFill>
                  <a:schemeClr val="tx1"/>
                </a:solidFill>
                <a:latin typeface="Times New Roman" pitchFamily="-1" charset="0"/>
                <a:ea typeface="+mn-ea"/>
                <a:cs typeface="+mn-cs"/>
              </a:rPr>
              <a:t>is obvious; minimizing the size of the control memory reduces the cost of that component.</a:t>
            </a:r>
          </a:p>
          <a:p>
            <a:r>
              <a:rPr lang="en-US" sz="1200" b="0" i="0" u="none" strike="noStrike" kern="1200" baseline="0" dirty="0" smtClean="0">
                <a:solidFill>
                  <a:schemeClr val="tx1"/>
                </a:solidFill>
                <a:latin typeface="Times New Roman" pitchFamily="-1" charset="0"/>
                <a:ea typeface="+mn-ea"/>
                <a:cs typeface="+mn-cs"/>
              </a:rPr>
              <a:t>The second concern is simply a desire to execute microinstructions as fast</a:t>
            </a:r>
          </a:p>
          <a:p>
            <a:r>
              <a:rPr lang="en-US" sz="1200" b="0" i="0" u="none" strike="noStrike" kern="1200" baseline="0" dirty="0" smtClean="0">
                <a:solidFill>
                  <a:schemeClr val="tx1"/>
                </a:solidFill>
                <a:latin typeface="Times New Roman" pitchFamily="-1" charset="0"/>
                <a:ea typeface="+mn-ea"/>
                <a:cs typeface="+mn-cs"/>
              </a:rPr>
              <a:t>as possible.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In executing a </a:t>
            </a:r>
            <a:r>
              <a:rPr lang="en-US" sz="1200" b="0" i="0" u="none" strike="noStrike" kern="1200" baseline="0" dirty="0" err="1" smtClean="0">
                <a:solidFill>
                  <a:schemeClr val="tx1"/>
                </a:solidFill>
                <a:latin typeface="Times New Roman" pitchFamily="-1" charset="0"/>
                <a:ea typeface="+mn-ea"/>
                <a:cs typeface="+mn-cs"/>
              </a:rPr>
              <a:t>microprogram</a:t>
            </a:r>
            <a:r>
              <a:rPr lang="en-US" sz="1200" b="0" i="0" u="none" strike="noStrike" kern="1200" baseline="0" dirty="0" smtClean="0">
                <a:solidFill>
                  <a:schemeClr val="tx1"/>
                </a:solidFill>
                <a:latin typeface="Times New Roman" pitchFamily="-1" charset="0"/>
                <a:ea typeface="+mn-ea"/>
                <a:cs typeface="+mn-cs"/>
              </a:rPr>
              <a:t>, the address of the next microinstruction to be</a:t>
            </a:r>
          </a:p>
          <a:p>
            <a:r>
              <a:rPr lang="en-US" sz="1200" b="0" i="0" u="none" strike="noStrike" kern="1200" baseline="0" dirty="0" smtClean="0">
                <a:solidFill>
                  <a:schemeClr val="tx1"/>
                </a:solidFill>
                <a:latin typeface="Times New Roman" pitchFamily="-1" charset="0"/>
                <a:ea typeface="+mn-ea"/>
                <a:cs typeface="+mn-cs"/>
              </a:rPr>
              <a:t>executed is in one of these categories: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Determined by instruction register</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Next sequential address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Branch</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The first category occurs only once per instruction cycle, just after an instruction is</a:t>
            </a:r>
          </a:p>
          <a:p>
            <a:r>
              <a:rPr lang="en-US" sz="1200" b="0" i="0" u="none" strike="noStrike" kern="1200" baseline="0" dirty="0" smtClean="0">
                <a:solidFill>
                  <a:schemeClr val="tx1"/>
                </a:solidFill>
                <a:latin typeface="Times New Roman" pitchFamily="-1" charset="0"/>
                <a:ea typeface="+mn-ea"/>
                <a:cs typeface="+mn-cs"/>
              </a:rPr>
              <a:t>fetched. The second category is the most common in most designs. However, the</a:t>
            </a:r>
          </a:p>
          <a:p>
            <a:r>
              <a:rPr lang="en-US" sz="1200" b="0" i="0" u="none" strike="noStrike" kern="1200" baseline="0" dirty="0" smtClean="0">
                <a:solidFill>
                  <a:schemeClr val="tx1"/>
                </a:solidFill>
                <a:latin typeface="Times New Roman" pitchFamily="-1" charset="0"/>
                <a:ea typeface="+mn-ea"/>
                <a:cs typeface="+mn-cs"/>
              </a:rPr>
              <a:t>design cannot be optimized just for sequential access. Branches, both conditional</a:t>
            </a:r>
          </a:p>
          <a:p>
            <a:r>
              <a:rPr lang="en-US" sz="1200" b="0" i="0" u="none" strike="noStrike" kern="1200" baseline="0" dirty="0" smtClean="0">
                <a:solidFill>
                  <a:schemeClr val="tx1"/>
                </a:solidFill>
                <a:latin typeface="Times New Roman" pitchFamily="-1" charset="0"/>
                <a:ea typeface="+mn-ea"/>
                <a:cs typeface="+mn-cs"/>
              </a:rPr>
              <a:t>and unconditional, are a necessary part of a </a:t>
            </a:r>
            <a:r>
              <a:rPr lang="en-US" sz="1200" b="0" i="0" u="none" strike="noStrike" kern="1200" baseline="0" dirty="0" err="1" smtClean="0">
                <a:solidFill>
                  <a:schemeClr val="tx1"/>
                </a:solidFill>
                <a:latin typeface="Times New Roman" pitchFamily="-1" charset="0"/>
                <a:ea typeface="+mn-ea"/>
                <a:cs typeface="+mn-cs"/>
              </a:rPr>
              <a:t>microprogram</a:t>
            </a:r>
            <a:r>
              <a:rPr lang="en-US" sz="1200" b="0" i="0" u="none" strike="noStrike" kern="1200" baseline="0" dirty="0" smtClean="0">
                <a:solidFill>
                  <a:schemeClr val="tx1"/>
                </a:solidFill>
                <a:latin typeface="Times New Roman" pitchFamily="-1" charset="0"/>
                <a:ea typeface="+mn-ea"/>
                <a:cs typeface="+mn-cs"/>
              </a:rPr>
              <a:t>. Furthermore, microinstruction</a:t>
            </a:r>
          </a:p>
          <a:p>
            <a:r>
              <a:rPr lang="en-US" sz="1200" b="0" i="0" u="none" strike="noStrike" kern="1200" baseline="0" dirty="0" smtClean="0">
                <a:solidFill>
                  <a:schemeClr val="tx1"/>
                </a:solidFill>
                <a:latin typeface="Times New Roman" pitchFamily="-1" charset="0"/>
                <a:ea typeface="+mn-ea"/>
                <a:cs typeface="+mn-cs"/>
              </a:rPr>
              <a:t>sequences tend to be short; one out of every three or four microinstructions</a:t>
            </a:r>
          </a:p>
          <a:p>
            <a:r>
              <a:rPr lang="en-US" sz="1200" b="0" i="0" u="none" strike="noStrike" kern="1200" baseline="0" dirty="0" smtClean="0">
                <a:solidFill>
                  <a:schemeClr val="tx1"/>
                </a:solidFill>
                <a:latin typeface="Times New Roman" pitchFamily="-1" charset="0"/>
                <a:ea typeface="+mn-ea"/>
                <a:cs typeface="+mn-cs"/>
              </a:rPr>
              <a:t>could be a branch [SIEW82]. Thus, it is important to design compact, time-efficient</a:t>
            </a:r>
          </a:p>
          <a:p>
            <a:r>
              <a:rPr lang="en-US" sz="1200" b="0" i="0" u="none" strike="noStrike" kern="1200" baseline="0" dirty="0" smtClean="0">
                <a:solidFill>
                  <a:schemeClr val="tx1"/>
                </a:solidFill>
                <a:latin typeface="Times New Roman" pitchFamily="-1" charset="0"/>
                <a:ea typeface="+mn-ea"/>
                <a:cs typeface="+mn-cs"/>
              </a:rPr>
              <a:t>techniques for microinstruction branching.</a:t>
            </a:r>
            <a:endParaRPr lang="en-GB" dirty="0"/>
          </a:p>
        </p:txBody>
      </p:sp>
    </p:spTree>
    <p:extLst>
      <p:ext uri="{BB962C8B-B14F-4D97-AF65-F5344CB8AC3E}">
        <p14:creationId xmlns:p14="http://schemas.microsoft.com/office/powerpoint/2010/main" val="40115409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B2351A3D-93D6-BD49-8D61-E1EE59FA3253}" type="slidenum">
              <a:rPr lang="en-US"/>
              <a:pPr/>
              <a:t>36</a:t>
            </a:fld>
            <a:endParaRPr lang="en-US"/>
          </a:p>
        </p:txBody>
      </p:sp>
      <p:sp>
        <p:nvSpPr>
          <p:cNvPr id="76802"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76803"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Based on the current microinstruction, condition flags, and the contents of the</a:t>
            </a:r>
          </a:p>
          <a:p>
            <a:r>
              <a:rPr lang="en-US" sz="1200" b="0" i="0" u="none" strike="noStrike" kern="1200" baseline="0" dirty="0" smtClean="0">
                <a:solidFill>
                  <a:schemeClr val="tx1"/>
                </a:solidFill>
                <a:latin typeface="Times New Roman" pitchFamily="-1" charset="0"/>
                <a:ea typeface="+mn-ea"/>
                <a:cs typeface="+mn-cs"/>
              </a:rPr>
              <a:t>instruction register, a control memory address must be generated for the next microinstruction.</a:t>
            </a:r>
          </a:p>
          <a:p>
            <a:r>
              <a:rPr lang="en-US" sz="1200" b="0" i="0" u="none" strike="noStrike" kern="1200" baseline="0" dirty="0" smtClean="0">
                <a:solidFill>
                  <a:schemeClr val="tx1"/>
                </a:solidFill>
                <a:latin typeface="Times New Roman" pitchFamily="-1" charset="0"/>
                <a:ea typeface="+mn-ea"/>
                <a:cs typeface="+mn-cs"/>
              </a:rPr>
              <a:t>A wide variety of techniques have been used. We can group them into</a:t>
            </a:r>
          </a:p>
          <a:p>
            <a:r>
              <a:rPr lang="en-US" sz="1200" b="0" i="0" u="none" strike="noStrike" kern="1200" baseline="0" dirty="0" smtClean="0">
                <a:solidFill>
                  <a:schemeClr val="tx1"/>
                </a:solidFill>
                <a:latin typeface="Times New Roman" pitchFamily="-1" charset="0"/>
                <a:ea typeface="+mn-ea"/>
                <a:cs typeface="+mn-cs"/>
              </a:rPr>
              <a:t>three general categories, as illustrated in Figures 21.6 to 21.8. These categories are</a:t>
            </a:r>
          </a:p>
          <a:p>
            <a:r>
              <a:rPr lang="en-US" sz="1200" b="0" i="0" u="none" strike="noStrike" kern="1200" baseline="0" dirty="0" smtClean="0">
                <a:solidFill>
                  <a:schemeClr val="tx1"/>
                </a:solidFill>
                <a:latin typeface="Times New Roman" pitchFamily="-1" charset="0"/>
                <a:ea typeface="+mn-ea"/>
                <a:cs typeface="+mn-cs"/>
              </a:rPr>
              <a:t>based on the format of the address information in the microinstruction:</a:t>
            </a:r>
          </a:p>
          <a:p>
            <a:endParaRPr lang="en-US" sz="1200" b="0"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Two address fields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Single address field</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Variable format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simplest approach is to provide two address fields in each microinstruction.</a:t>
            </a:r>
          </a:p>
          <a:p>
            <a:r>
              <a:rPr lang="en-US" sz="1200" b="0" i="0" u="none" strike="noStrike" kern="1200" baseline="0" dirty="0" smtClean="0">
                <a:solidFill>
                  <a:schemeClr val="tx1"/>
                </a:solidFill>
                <a:latin typeface="Times New Roman" pitchFamily="-1" charset="0"/>
                <a:ea typeface="+mn-ea"/>
                <a:cs typeface="+mn-cs"/>
              </a:rPr>
              <a:t>Figure 21.6 suggests how this information is to be used. A multiplexer is provided</a:t>
            </a:r>
          </a:p>
          <a:p>
            <a:r>
              <a:rPr lang="en-US" sz="1200" b="0" i="0" u="none" strike="noStrike" kern="1200" baseline="0" dirty="0" smtClean="0">
                <a:solidFill>
                  <a:schemeClr val="tx1"/>
                </a:solidFill>
                <a:latin typeface="Times New Roman" pitchFamily="-1" charset="0"/>
                <a:ea typeface="+mn-ea"/>
                <a:cs typeface="+mn-cs"/>
              </a:rPr>
              <a:t>that serves as a destination for both address fields plus the instruction register.</a:t>
            </a:r>
          </a:p>
          <a:p>
            <a:r>
              <a:rPr lang="en-US" sz="1200" b="0" i="0" u="none" strike="noStrike" kern="1200" baseline="0" dirty="0" smtClean="0">
                <a:solidFill>
                  <a:schemeClr val="tx1"/>
                </a:solidFill>
                <a:latin typeface="Times New Roman" pitchFamily="-1" charset="0"/>
                <a:ea typeface="+mn-ea"/>
                <a:cs typeface="+mn-cs"/>
              </a:rPr>
              <a:t>Based on an address-selection input, the multiplexer transmits either the </a:t>
            </a:r>
            <a:r>
              <a:rPr lang="en-US" sz="1200" b="0" i="0" u="none" strike="noStrike" kern="1200" baseline="0" dirty="0" err="1" smtClean="0">
                <a:solidFill>
                  <a:schemeClr val="tx1"/>
                </a:solidFill>
                <a:latin typeface="Times New Roman" pitchFamily="-1" charset="0"/>
                <a:ea typeface="+mn-ea"/>
                <a:cs typeface="+mn-cs"/>
              </a:rPr>
              <a:t>opcode</a:t>
            </a:r>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or one of the two addresses to the control address register (CAR). The CAR is</a:t>
            </a:r>
          </a:p>
          <a:p>
            <a:r>
              <a:rPr lang="en-US" sz="1200" b="0" i="0" u="none" strike="noStrike" kern="1200" baseline="0" dirty="0" smtClean="0">
                <a:solidFill>
                  <a:schemeClr val="tx1"/>
                </a:solidFill>
                <a:latin typeface="Times New Roman" pitchFamily="-1" charset="0"/>
                <a:ea typeface="+mn-ea"/>
                <a:cs typeface="+mn-cs"/>
              </a:rPr>
              <a:t>subsequently decoded to produce the next microinstruction address. The address-selection</a:t>
            </a:r>
          </a:p>
          <a:p>
            <a:r>
              <a:rPr lang="en-US" sz="1200" b="0" i="0" u="none" strike="noStrike" kern="1200" baseline="0" dirty="0" smtClean="0">
                <a:solidFill>
                  <a:schemeClr val="tx1"/>
                </a:solidFill>
                <a:latin typeface="Times New Roman" pitchFamily="-1" charset="0"/>
                <a:ea typeface="+mn-ea"/>
                <a:cs typeface="+mn-cs"/>
              </a:rPr>
              <a:t>signals are provided by a branch logic module whose input consists of control</a:t>
            </a:r>
          </a:p>
          <a:p>
            <a:r>
              <a:rPr lang="en-US" sz="1200" b="0" i="0" u="none" strike="noStrike" kern="1200" baseline="0" dirty="0" smtClean="0">
                <a:solidFill>
                  <a:schemeClr val="tx1"/>
                </a:solidFill>
                <a:latin typeface="Times New Roman" pitchFamily="-1" charset="0"/>
                <a:ea typeface="+mn-ea"/>
                <a:cs typeface="+mn-cs"/>
              </a:rPr>
              <a:t>unit flags plus bits from the control portion of the microinstruction</a:t>
            </a:r>
            <a:endParaRPr lang="en-GB" dirty="0"/>
          </a:p>
        </p:txBody>
      </p:sp>
    </p:spTree>
    <p:extLst>
      <p:ext uri="{BB962C8B-B14F-4D97-AF65-F5344CB8AC3E}">
        <p14:creationId xmlns:p14="http://schemas.microsoft.com/office/powerpoint/2010/main" val="3957336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E446D108-6CBB-1048-A8EC-66C815889B6D}" type="slidenum">
              <a:rPr lang="en-US"/>
              <a:pPr/>
              <a:t>37</a:t>
            </a:fld>
            <a:endParaRPr lang="en-US"/>
          </a:p>
        </p:txBody>
      </p:sp>
      <p:sp>
        <p:nvSpPr>
          <p:cNvPr id="77826"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77827"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Although the two-address approach is simple, it requires more bits in the</a:t>
            </a:r>
          </a:p>
          <a:p>
            <a:r>
              <a:rPr lang="en-US" sz="1200" b="0" i="0" u="none" strike="noStrike" kern="1200" baseline="0" dirty="0" smtClean="0">
                <a:solidFill>
                  <a:schemeClr val="tx1"/>
                </a:solidFill>
                <a:latin typeface="Times New Roman" pitchFamily="-1" charset="0"/>
                <a:ea typeface="+mn-ea"/>
                <a:cs typeface="+mn-cs"/>
              </a:rPr>
              <a:t>microinstruction than other approaches. With some additional logic, savings can be</a:t>
            </a:r>
          </a:p>
          <a:p>
            <a:r>
              <a:rPr lang="en-US" sz="1200" b="0" i="0" u="none" strike="noStrike" kern="1200" baseline="0" dirty="0" smtClean="0">
                <a:solidFill>
                  <a:schemeClr val="tx1"/>
                </a:solidFill>
                <a:latin typeface="Times New Roman" pitchFamily="-1" charset="0"/>
                <a:ea typeface="+mn-ea"/>
                <a:cs typeface="+mn-cs"/>
              </a:rPr>
              <a:t>achieved. A common approach is to have a single address field (Figure 21.7). With</a:t>
            </a:r>
          </a:p>
          <a:p>
            <a:r>
              <a:rPr lang="en-US" sz="1200" b="0" i="0" u="none" strike="noStrike" kern="1200" baseline="0" dirty="0" smtClean="0">
                <a:solidFill>
                  <a:schemeClr val="tx1"/>
                </a:solidFill>
                <a:latin typeface="Times New Roman" pitchFamily="-1" charset="0"/>
                <a:ea typeface="+mn-ea"/>
                <a:cs typeface="+mn-cs"/>
              </a:rPr>
              <a:t>this approach, the options for next address are as follows: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Address field</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Instruction register code</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Next sequential 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The address-selection signals determine which option is selected. This approach</a:t>
            </a:r>
          </a:p>
          <a:p>
            <a:r>
              <a:rPr lang="en-US" sz="1200" b="0" i="0" u="none" strike="noStrike" kern="1200" baseline="0" dirty="0" smtClean="0">
                <a:solidFill>
                  <a:schemeClr val="tx1"/>
                </a:solidFill>
                <a:latin typeface="Times New Roman" pitchFamily="-1" charset="0"/>
                <a:ea typeface="+mn-ea"/>
                <a:cs typeface="+mn-cs"/>
              </a:rPr>
              <a:t>reduces the number of address fields to one. Note, however, that the address field</a:t>
            </a:r>
          </a:p>
          <a:p>
            <a:r>
              <a:rPr lang="en-US" sz="1200" b="0" i="0" u="none" strike="noStrike" kern="1200" baseline="0" dirty="0" smtClean="0">
                <a:solidFill>
                  <a:schemeClr val="tx1"/>
                </a:solidFill>
                <a:latin typeface="Times New Roman" pitchFamily="-1" charset="0"/>
                <a:ea typeface="+mn-ea"/>
                <a:cs typeface="+mn-cs"/>
              </a:rPr>
              <a:t>often will not be used. Thus, there is some inefficiency in the microinstruction coding</a:t>
            </a:r>
          </a:p>
          <a:p>
            <a:r>
              <a:rPr lang="en-US" sz="1200" b="0" i="0" u="none" strike="noStrike" kern="1200" baseline="0" dirty="0" smtClean="0">
                <a:solidFill>
                  <a:schemeClr val="tx1"/>
                </a:solidFill>
                <a:latin typeface="Times New Roman" pitchFamily="-1" charset="0"/>
                <a:ea typeface="+mn-ea"/>
                <a:cs typeface="+mn-cs"/>
              </a:rPr>
              <a:t>scheme.</a:t>
            </a:r>
            <a:endParaRPr lang="en-GB" dirty="0"/>
          </a:p>
        </p:txBody>
      </p:sp>
    </p:spTree>
    <p:extLst>
      <p:ext uri="{BB962C8B-B14F-4D97-AF65-F5344CB8AC3E}">
        <p14:creationId xmlns:p14="http://schemas.microsoft.com/office/powerpoint/2010/main" val="20900535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8F1E59FB-0C2B-E543-9C10-DB98242D7452}" type="slidenum">
              <a:rPr lang="en-US"/>
              <a:pPr/>
              <a:t>38</a:t>
            </a:fld>
            <a:endParaRPr lang="en-US"/>
          </a:p>
        </p:txBody>
      </p:sp>
      <p:sp>
        <p:nvSpPr>
          <p:cNvPr id="78850"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7885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Another approach is to provide for two entirely different microinstruction</a:t>
            </a:r>
          </a:p>
          <a:p>
            <a:r>
              <a:rPr lang="en-US" sz="1200" b="0" i="0" u="none" strike="noStrike" kern="1200" baseline="0" dirty="0" smtClean="0">
                <a:solidFill>
                  <a:schemeClr val="tx1"/>
                </a:solidFill>
                <a:latin typeface="Times New Roman" pitchFamily="-1" charset="0"/>
                <a:ea typeface="+mn-ea"/>
                <a:cs typeface="+mn-cs"/>
              </a:rPr>
              <a:t>formats (Figure 21.8). One bit designates which format is being used. In one</a:t>
            </a:r>
          </a:p>
          <a:p>
            <a:r>
              <a:rPr lang="en-US" sz="1200" b="0" i="0" u="none" strike="noStrike" kern="1200" baseline="0" dirty="0" smtClean="0">
                <a:solidFill>
                  <a:schemeClr val="tx1"/>
                </a:solidFill>
                <a:latin typeface="Times New Roman" pitchFamily="-1" charset="0"/>
                <a:ea typeface="+mn-ea"/>
                <a:cs typeface="+mn-cs"/>
              </a:rPr>
              <a:t>format, the remaining bits are used to activate control signals. In the other format,</a:t>
            </a:r>
          </a:p>
          <a:p>
            <a:r>
              <a:rPr lang="en-US" sz="1200" b="0" i="0" u="none" strike="noStrike" kern="1200" baseline="0" dirty="0" smtClean="0">
                <a:solidFill>
                  <a:schemeClr val="tx1"/>
                </a:solidFill>
                <a:latin typeface="Times New Roman" pitchFamily="-1" charset="0"/>
                <a:ea typeface="+mn-ea"/>
                <a:cs typeface="+mn-cs"/>
              </a:rPr>
              <a:t>some bits drive the branch logic module, and the remaining bits provide</a:t>
            </a:r>
          </a:p>
          <a:p>
            <a:r>
              <a:rPr lang="en-US" sz="1200" b="0" i="0" u="none" strike="noStrike" kern="1200" baseline="0" dirty="0" smtClean="0">
                <a:solidFill>
                  <a:schemeClr val="tx1"/>
                </a:solidFill>
                <a:latin typeface="Times New Roman" pitchFamily="-1" charset="0"/>
                <a:ea typeface="+mn-ea"/>
                <a:cs typeface="+mn-cs"/>
              </a:rPr>
              <a:t>the address. With the first format, the next address is either the next sequential</a:t>
            </a:r>
          </a:p>
          <a:p>
            <a:r>
              <a:rPr lang="en-US" sz="1200" b="0" i="0" u="none" strike="noStrike" kern="1200" baseline="0" dirty="0" smtClean="0">
                <a:solidFill>
                  <a:schemeClr val="tx1"/>
                </a:solidFill>
                <a:latin typeface="Times New Roman" pitchFamily="-1" charset="0"/>
                <a:ea typeface="+mn-ea"/>
                <a:cs typeface="+mn-cs"/>
              </a:rPr>
              <a:t>address or an address derived from the instruction register. With the second</a:t>
            </a:r>
          </a:p>
          <a:p>
            <a:r>
              <a:rPr lang="en-US" sz="1200" b="0" i="0" u="none" strike="noStrike" kern="1200" baseline="0" dirty="0" smtClean="0">
                <a:solidFill>
                  <a:schemeClr val="tx1"/>
                </a:solidFill>
                <a:latin typeface="Times New Roman" pitchFamily="-1" charset="0"/>
                <a:ea typeface="+mn-ea"/>
                <a:cs typeface="+mn-cs"/>
              </a:rPr>
              <a:t>format, either a conditional or unconditional branch is being specified. One</a:t>
            </a:r>
          </a:p>
          <a:p>
            <a:r>
              <a:rPr lang="en-US" sz="1200" b="0" i="0" u="none" strike="noStrike" kern="1200" baseline="0" dirty="0" smtClean="0">
                <a:solidFill>
                  <a:schemeClr val="tx1"/>
                </a:solidFill>
                <a:latin typeface="Times New Roman" pitchFamily="-1" charset="0"/>
                <a:ea typeface="+mn-ea"/>
                <a:cs typeface="+mn-cs"/>
              </a:rPr>
              <a:t>disadvantage of this approach is that one entire cycle is consumed with each</a:t>
            </a:r>
          </a:p>
          <a:p>
            <a:r>
              <a:rPr lang="en-US" sz="1200" b="0" i="0" u="none" strike="noStrike" kern="1200" baseline="0" dirty="0" smtClean="0">
                <a:solidFill>
                  <a:schemeClr val="tx1"/>
                </a:solidFill>
                <a:latin typeface="Times New Roman" pitchFamily="-1" charset="0"/>
                <a:ea typeface="+mn-ea"/>
                <a:cs typeface="+mn-cs"/>
              </a:rPr>
              <a:t>branch microinstruction. With the other approaches, address generation occurs</a:t>
            </a:r>
          </a:p>
          <a:p>
            <a:r>
              <a:rPr lang="en-US" sz="1200" b="0" i="0" u="none" strike="noStrike" kern="1200" baseline="0" dirty="0" smtClean="0">
                <a:solidFill>
                  <a:schemeClr val="tx1"/>
                </a:solidFill>
                <a:latin typeface="Times New Roman" pitchFamily="-1" charset="0"/>
                <a:ea typeface="+mn-ea"/>
                <a:cs typeface="+mn-cs"/>
              </a:rPr>
              <a:t>as part of the same cycle as control signal generation, minimizing control memory</a:t>
            </a:r>
          </a:p>
          <a:p>
            <a:r>
              <a:rPr lang="en-US" sz="1200" b="0" i="0" u="none" strike="noStrike" kern="1200" baseline="0" dirty="0" smtClean="0">
                <a:solidFill>
                  <a:schemeClr val="tx1"/>
                </a:solidFill>
                <a:latin typeface="Times New Roman" pitchFamily="-1" charset="0"/>
                <a:ea typeface="+mn-ea"/>
                <a:cs typeface="+mn-cs"/>
              </a:rPr>
              <a:t>accesses.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approaches just described are general. Specific implementations will</a:t>
            </a:r>
          </a:p>
          <a:p>
            <a:r>
              <a:rPr lang="en-US" sz="1200" b="0" i="0" u="none" strike="noStrike" kern="1200" baseline="0" dirty="0" smtClean="0">
                <a:solidFill>
                  <a:schemeClr val="tx1"/>
                </a:solidFill>
                <a:latin typeface="Times New Roman" pitchFamily="-1" charset="0"/>
                <a:ea typeface="+mn-ea"/>
                <a:cs typeface="+mn-cs"/>
              </a:rPr>
              <a:t>often involve a variation or combination of these techniques.</a:t>
            </a:r>
            <a:endParaRPr lang="en-GB" dirty="0"/>
          </a:p>
        </p:txBody>
      </p:sp>
    </p:spTree>
    <p:extLst>
      <p:ext uri="{BB962C8B-B14F-4D97-AF65-F5344CB8AC3E}">
        <p14:creationId xmlns:p14="http://schemas.microsoft.com/office/powerpoint/2010/main" val="3686739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We have looked at the sequencing problem from the point of view of format considerations</a:t>
            </a:r>
          </a:p>
          <a:p>
            <a:r>
              <a:rPr lang="en-US" sz="1200" b="0" i="0" u="none" strike="noStrike" kern="1200" baseline="0" dirty="0" smtClean="0">
                <a:solidFill>
                  <a:schemeClr val="tx1"/>
                </a:solidFill>
                <a:latin typeface="Times New Roman" pitchFamily="-1" charset="0"/>
                <a:ea typeface="+mn-ea"/>
                <a:cs typeface="+mn-cs"/>
              </a:rPr>
              <a:t>and general logic requirements. Another viewpoint is to consider the</a:t>
            </a:r>
          </a:p>
          <a:p>
            <a:r>
              <a:rPr lang="en-US" sz="1200" b="0" i="0" u="none" strike="noStrike" kern="1200" baseline="0" dirty="0" smtClean="0">
                <a:solidFill>
                  <a:schemeClr val="tx1"/>
                </a:solidFill>
                <a:latin typeface="Times New Roman" pitchFamily="-1" charset="0"/>
                <a:ea typeface="+mn-ea"/>
                <a:cs typeface="+mn-cs"/>
              </a:rPr>
              <a:t>various ways in which the next address can be derived or computed.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Table 21.3 lists the various address generation techniques. These can be</a:t>
            </a:r>
          </a:p>
          <a:p>
            <a:r>
              <a:rPr lang="en-US" sz="1200" b="0" i="0" u="none" strike="noStrike" kern="1200" baseline="0" dirty="0" smtClean="0">
                <a:solidFill>
                  <a:schemeClr val="tx1"/>
                </a:solidFill>
                <a:latin typeface="Times New Roman" pitchFamily="-1" charset="0"/>
                <a:ea typeface="+mn-ea"/>
                <a:cs typeface="+mn-cs"/>
              </a:rPr>
              <a:t>divided into explicit techniques, in which the address is explicitly available in the</a:t>
            </a:r>
          </a:p>
          <a:p>
            <a:r>
              <a:rPr lang="en-US" sz="1200" b="0" i="0" u="none" strike="noStrike" kern="1200" baseline="0" dirty="0" smtClean="0">
                <a:solidFill>
                  <a:schemeClr val="tx1"/>
                </a:solidFill>
                <a:latin typeface="Times New Roman" pitchFamily="-1" charset="0"/>
                <a:ea typeface="+mn-ea"/>
                <a:cs typeface="+mn-cs"/>
              </a:rPr>
              <a:t>microinstruction, and implicit techniques, which require additional logic to generate</a:t>
            </a:r>
          </a:p>
          <a:p>
            <a:r>
              <a:rPr lang="en-US" sz="1200" b="0" i="0" u="none" strike="noStrike" kern="1200" baseline="0" dirty="0" smtClean="0">
                <a:solidFill>
                  <a:schemeClr val="tx1"/>
                </a:solidFill>
                <a:latin typeface="Times New Roman" pitchFamily="-1" charset="0"/>
                <a:ea typeface="+mn-ea"/>
                <a:cs typeface="+mn-cs"/>
              </a:rPr>
              <a:t>the address.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The final approach listed in Table 21.3 is termed residual control . This</a:t>
            </a:r>
          </a:p>
          <a:p>
            <a:r>
              <a:rPr lang="en-US" sz="1200" b="0" i="0" u="none" strike="noStrike" kern="1200" baseline="0" dirty="0" smtClean="0">
                <a:solidFill>
                  <a:schemeClr val="tx1"/>
                </a:solidFill>
                <a:latin typeface="Times New Roman" pitchFamily="-1" charset="0"/>
                <a:ea typeface="+mn-ea"/>
                <a:cs typeface="+mn-cs"/>
              </a:rPr>
              <a:t>approach involves the use of a microinstruction address that has previously been</a:t>
            </a:r>
          </a:p>
          <a:p>
            <a:r>
              <a:rPr lang="en-US" sz="1200" b="0" i="0" u="none" strike="noStrike" kern="1200" baseline="0" dirty="0" smtClean="0">
                <a:solidFill>
                  <a:schemeClr val="tx1"/>
                </a:solidFill>
                <a:latin typeface="Times New Roman" pitchFamily="-1" charset="0"/>
                <a:ea typeface="+mn-ea"/>
                <a:cs typeface="+mn-cs"/>
              </a:rPr>
              <a:t>saved in temporary storage within the control unit. For example, some microinstruction</a:t>
            </a:r>
          </a:p>
          <a:p>
            <a:r>
              <a:rPr lang="en-US" sz="1200" b="0" i="0" u="none" strike="noStrike" kern="1200" baseline="0" dirty="0" smtClean="0">
                <a:solidFill>
                  <a:schemeClr val="tx1"/>
                </a:solidFill>
                <a:latin typeface="Times New Roman" pitchFamily="-1" charset="0"/>
                <a:ea typeface="+mn-ea"/>
                <a:cs typeface="+mn-cs"/>
              </a:rPr>
              <a:t>sets come equipped with a subroutine facility. An internal register or stack</a:t>
            </a:r>
          </a:p>
          <a:p>
            <a:r>
              <a:rPr lang="en-US" sz="1200" b="0" i="0" u="none" strike="noStrike" kern="1200" baseline="0" dirty="0" smtClean="0">
                <a:solidFill>
                  <a:schemeClr val="tx1"/>
                </a:solidFill>
                <a:latin typeface="Times New Roman" pitchFamily="-1" charset="0"/>
                <a:ea typeface="+mn-ea"/>
                <a:cs typeface="+mn-cs"/>
              </a:rPr>
              <a:t>of registers is used to hold return addresses. An example of this approach is taken</a:t>
            </a:r>
          </a:p>
          <a:p>
            <a:r>
              <a:rPr lang="en-US" sz="1200" b="0" i="0" u="none" strike="noStrike" kern="1200" baseline="0" dirty="0" smtClean="0">
                <a:solidFill>
                  <a:schemeClr val="tx1"/>
                </a:solidFill>
                <a:latin typeface="Times New Roman" pitchFamily="-1" charset="0"/>
                <a:ea typeface="+mn-ea"/>
                <a:cs typeface="+mn-cs"/>
              </a:rPr>
              <a:t>on the LSI-11, which we now examine.</a:t>
            </a:r>
            <a:endParaRPr lang="en-US" dirty="0"/>
          </a:p>
        </p:txBody>
      </p:sp>
    </p:spTree>
    <p:extLst>
      <p:ext uri="{BB962C8B-B14F-4D97-AF65-F5344CB8AC3E}">
        <p14:creationId xmlns:p14="http://schemas.microsoft.com/office/powerpoint/2010/main" val="17382149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The control address register on the IBM 3033 is 13 bits long and is illustrated</a:t>
            </a:r>
          </a:p>
          <a:p>
            <a:r>
              <a:rPr lang="en-US" sz="1200" b="0" i="0" u="none" strike="noStrike" kern="1200" baseline="0" dirty="0" smtClean="0">
                <a:solidFill>
                  <a:schemeClr val="tx1"/>
                </a:solidFill>
                <a:latin typeface="Times New Roman" pitchFamily="-1" charset="0"/>
                <a:ea typeface="+mn-ea"/>
                <a:cs typeface="+mn-cs"/>
              </a:rPr>
              <a:t>in Figure 21.9. Two parts of the address can be distinguished. The highest-order</a:t>
            </a:r>
          </a:p>
          <a:p>
            <a:r>
              <a:rPr lang="en-US" sz="1200" b="0" i="0" u="none" strike="noStrike" kern="1200" baseline="0" dirty="0" smtClean="0">
                <a:solidFill>
                  <a:schemeClr val="tx1"/>
                </a:solidFill>
                <a:latin typeface="Times New Roman" pitchFamily="-1" charset="0"/>
                <a:ea typeface="+mn-ea"/>
                <a:cs typeface="+mn-cs"/>
              </a:rPr>
              <a:t>8 bits (00–07) normally do not change from one microinstruction cycle to the next.</a:t>
            </a:r>
          </a:p>
          <a:p>
            <a:r>
              <a:rPr lang="en-US" sz="1200" b="0" i="0" u="none" strike="noStrike" kern="1200" baseline="0" dirty="0" smtClean="0">
                <a:solidFill>
                  <a:schemeClr val="tx1"/>
                </a:solidFill>
                <a:latin typeface="Times New Roman" pitchFamily="-1" charset="0"/>
                <a:ea typeface="+mn-ea"/>
                <a:cs typeface="+mn-cs"/>
              </a:rPr>
              <a:t>During the execution of a microinstruction, these 8 bits are copied directly from</a:t>
            </a:r>
          </a:p>
          <a:p>
            <a:r>
              <a:rPr lang="en-US" sz="1200" b="0" i="0" u="none" strike="noStrike" kern="1200" baseline="0" dirty="0" smtClean="0">
                <a:solidFill>
                  <a:schemeClr val="tx1"/>
                </a:solidFill>
                <a:latin typeface="Times New Roman" pitchFamily="-1" charset="0"/>
                <a:ea typeface="+mn-ea"/>
                <a:cs typeface="+mn-cs"/>
              </a:rPr>
              <a:t>an 8-bit field of the microinstruction (the BA field) into the highest-order 8 bits of</a:t>
            </a:r>
          </a:p>
          <a:p>
            <a:r>
              <a:rPr lang="en-US" sz="1200" b="0" i="0" u="none" strike="noStrike" kern="1200" baseline="0" dirty="0" smtClean="0">
                <a:solidFill>
                  <a:schemeClr val="tx1"/>
                </a:solidFill>
                <a:latin typeface="Times New Roman" pitchFamily="-1" charset="0"/>
                <a:ea typeface="+mn-ea"/>
                <a:cs typeface="+mn-cs"/>
              </a:rPr>
              <a:t>the control address register. This defines a block of 32 microinstructions in control</a:t>
            </a:r>
          </a:p>
          <a:p>
            <a:r>
              <a:rPr lang="en-US" sz="1200" b="0" i="0" u="none" strike="noStrike" kern="1200" baseline="0" dirty="0" smtClean="0">
                <a:solidFill>
                  <a:schemeClr val="tx1"/>
                </a:solidFill>
                <a:latin typeface="Times New Roman" pitchFamily="-1" charset="0"/>
                <a:ea typeface="+mn-ea"/>
                <a:cs typeface="+mn-cs"/>
              </a:rPr>
              <a:t>memory. The remaining 5 bits of the control address register are set to specify the</a:t>
            </a:r>
          </a:p>
          <a:p>
            <a:r>
              <a:rPr lang="en-US" sz="1200" b="0" i="0" u="none" strike="noStrike" kern="1200" baseline="0" dirty="0" smtClean="0">
                <a:solidFill>
                  <a:schemeClr val="tx1"/>
                </a:solidFill>
                <a:latin typeface="Times New Roman" pitchFamily="-1" charset="0"/>
                <a:ea typeface="+mn-ea"/>
                <a:cs typeface="+mn-cs"/>
              </a:rPr>
              <a:t>specific address of the microinstruction to be fetched next. Each of these bits is</a:t>
            </a:r>
          </a:p>
          <a:p>
            <a:r>
              <a:rPr lang="en-US" sz="1200" b="0" i="0" u="none" strike="noStrike" kern="1200" baseline="0" dirty="0" smtClean="0">
                <a:solidFill>
                  <a:schemeClr val="tx1"/>
                </a:solidFill>
                <a:latin typeface="Times New Roman" pitchFamily="-1" charset="0"/>
                <a:ea typeface="+mn-ea"/>
                <a:cs typeface="+mn-cs"/>
              </a:rPr>
              <a:t>determined by a 4-bit field (except one is a 7-bit field) in the current microinstruction;</a:t>
            </a:r>
          </a:p>
          <a:p>
            <a:r>
              <a:rPr lang="en-US" sz="1200" b="0" i="0" u="none" strike="noStrike" kern="1200" baseline="0" dirty="0" smtClean="0">
                <a:solidFill>
                  <a:schemeClr val="tx1"/>
                </a:solidFill>
                <a:latin typeface="Times New Roman" pitchFamily="-1" charset="0"/>
                <a:ea typeface="+mn-ea"/>
                <a:cs typeface="+mn-cs"/>
              </a:rPr>
              <a:t>the field specifies the condition for setting the corresponding bit. For example,</a:t>
            </a:r>
          </a:p>
          <a:p>
            <a:r>
              <a:rPr lang="en-US" sz="1200" b="0" i="0" u="none" strike="noStrike" kern="1200" baseline="0" dirty="0" smtClean="0">
                <a:solidFill>
                  <a:schemeClr val="tx1"/>
                </a:solidFill>
                <a:latin typeface="Times New Roman" pitchFamily="-1" charset="0"/>
                <a:ea typeface="+mn-ea"/>
                <a:cs typeface="+mn-cs"/>
              </a:rPr>
              <a:t>a bit in the control address register might be set to 1 or 0 depending on whether a</a:t>
            </a:r>
          </a:p>
          <a:p>
            <a:r>
              <a:rPr lang="en-US" sz="1200" b="0" i="0" u="none" strike="noStrike" kern="1200" baseline="0" dirty="0" smtClean="0">
                <a:solidFill>
                  <a:schemeClr val="tx1"/>
                </a:solidFill>
                <a:latin typeface="Times New Roman" pitchFamily="-1" charset="0"/>
                <a:ea typeface="+mn-ea"/>
                <a:cs typeface="+mn-cs"/>
              </a:rPr>
              <a:t>carry occurred on the last ALU operation.</a:t>
            </a:r>
            <a:endParaRPr lang="en-US" dirty="0"/>
          </a:p>
        </p:txBody>
      </p:sp>
    </p:spTree>
    <p:extLst>
      <p:ext uri="{BB962C8B-B14F-4D97-AF65-F5344CB8AC3E}">
        <p14:creationId xmlns:p14="http://schemas.microsoft.com/office/powerpoint/2010/main" val="40635108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The LSI-11 is a microcomputer version of a PDP-11, with the main components of</a:t>
            </a:r>
          </a:p>
          <a:p>
            <a:r>
              <a:rPr lang="en-US" sz="1200" b="0" i="0" u="none" strike="noStrike" kern="1200" baseline="0" dirty="0" smtClean="0">
                <a:solidFill>
                  <a:schemeClr val="tx1"/>
                </a:solidFill>
                <a:latin typeface="Times New Roman" pitchFamily="-1" charset="0"/>
                <a:ea typeface="+mn-ea"/>
                <a:cs typeface="+mn-cs"/>
              </a:rPr>
              <a:t>the system residing on a single board. The LSI-11 is implemented using a </a:t>
            </a:r>
            <a:r>
              <a:rPr lang="en-US" sz="1200" b="0" i="0" u="none" strike="noStrike" kern="1200" baseline="0" dirty="0" err="1" smtClean="0">
                <a:solidFill>
                  <a:schemeClr val="tx1"/>
                </a:solidFill>
                <a:latin typeface="Times New Roman" pitchFamily="-1" charset="0"/>
                <a:ea typeface="+mn-ea"/>
                <a:cs typeface="+mn-cs"/>
              </a:rPr>
              <a:t>microprogrammed</a:t>
            </a:r>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control unit [SEBE76].</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LSI-11 makes use of a 22-bit microinstruction and a control memory of</a:t>
            </a:r>
          </a:p>
          <a:p>
            <a:r>
              <a:rPr lang="en-US" sz="1200" b="0" i="0" u="none" strike="noStrike" kern="1200" baseline="0" dirty="0" smtClean="0">
                <a:solidFill>
                  <a:schemeClr val="tx1"/>
                </a:solidFill>
                <a:latin typeface="Times New Roman" pitchFamily="-1" charset="0"/>
                <a:ea typeface="+mn-ea"/>
                <a:cs typeface="+mn-cs"/>
              </a:rPr>
              <a:t>2K 22-bit words. The next microinstruction address is determined in one of five</a:t>
            </a:r>
          </a:p>
          <a:p>
            <a:r>
              <a:rPr lang="en-US" sz="1200" b="0" i="0" u="none" strike="noStrike" kern="1200" baseline="0" dirty="0" smtClean="0">
                <a:solidFill>
                  <a:schemeClr val="tx1"/>
                </a:solidFill>
                <a:latin typeface="Times New Roman" pitchFamily="-1" charset="0"/>
                <a:ea typeface="+mn-ea"/>
                <a:cs typeface="+mn-cs"/>
              </a:rPr>
              <a:t>ways: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Next sequential address:  In the absence of other instructions, the control unit’s</a:t>
            </a:r>
          </a:p>
          <a:p>
            <a:r>
              <a:rPr lang="en-US" sz="1200" b="0" i="0" u="none" strike="noStrike" kern="1200" baseline="0" dirty="0" smtClean="0">
                <a:solidFill>
                  <a:schemeClr val="tx1"/>
                </a:solidFill>
                <a:latin typeface="Times New Roman" pitchFamily="-1" charset="0"/>
                <a:ea typeface="+mn-ea"/>
                <a:cs typeface="+mn-cs"/>
              </a:rPr>
              <a:t>control address register is incremented by 1.</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mapping:  At the beginning of each instruction cycle, the next microinstruction</a:t>
            </a:r>
          </a:p>
          <a:p>
            <a:r>
              <a:rPr lang="en-US" sz="1200" b="0" i="0" u="none" strike="noStrike" kern="1200" baseline="0" dirty="0" smtClean="0">
                <a:solidFill>
                  <a:schemeClr val="tx1"/>
                </a:solidFill>
                <a:latin typeface="Times New Roman" pitchFamily="-1" charset="0"/>
                <a:ea typeface="+mn-ea"/>
                <a:cs typeface="+mn-cs"/>
              </a:rPr>
              <a:t>address is determined by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Subroutine facility:  Explained presently.</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Interrupt testing:  Certain microinstructions specify a test for interrupts. If an</a:t>
            </a:r>
          </a:p>
          <a:p>
            <a:r>
              <a:rPr lang="en-US" sz="1200" b="0" i="0" u="none" strike="noStrike" kern="1200" baseline="0" dirty="0" smtClean="0">
                <a:solidFill>
                  <a:schemeClr val="tx1"/>
                </a:solidFill>
                <a:latin typeface="Times New Roman" pitchFamily="-1" charset="0"/>
                <a:ea typeface="+mn-ea"/>
                <a:cs typeface="+mn-cs"/>
              </a:rPr>
              <a:t>interrupt has occurred, this determines the next microinstruction address.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Branch:  Conditional and unconditional branch microinstructions are used.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A one-level subroutine facility is provided. One bit in every microinstruction</a:t>
            </a:r>
          </a:p>
          <a:p>
            <a:r>
              <a:rPr lang="en-US" sz="1200" b="0" i="0" u="none" strike="noStrike" kern="1200" baseline="0" dirty="0" smtClean="0">
                <a:solidFill>
                  <a:schemeClr val="tx1"/>
                </a:solidFill>
                <a:latin typeface="Times New Roman" pitchFamily="-1" charset="0"/>
                <a:ea typeface="+mn-ea"/>
                <a:cs typeface="+mn-cs"/>
              </a:rPr>
              <a:t>is dedicated to this task. When the bit is set, an 11-bit return register is loaded with</a:t>
            </a:r>
          </a:p>
          <a:p>
            <a:r>
              <a:rPr lang="en-US" sz="1200" b="0" i="0" u="none" strike="noStrike" kern="1200" baseline="0" dirty="0" smtClean="0">
                <a:solidFill>
                  <a:schemeClr val="tx1"/>
                </a:solidFill>
                <a:latin typeface="Times New Roman" pitchFamily="-1" charset="0"/>
                <a:ea typeface="+mn-ea"/>
                <a:cs typeface="+mn-cs"/>
              </a:rPr>
              <a:t>the updated contents of the control address register. A subsequent microinstruction</a:t>
            </a:r>
          </a:p>
          <a:p>
            <a:r>
              <a:rPr lang="en-US" sz="1200" b="0" i="0" u="none" strike="noStrike" kern="1200" baseline="0" dirty="0" smtClean="0">
                <a:solidFill>
                  <a:schemeClr val="tx1"/>
                </a:solidFill>
                <a:latin typeface="Times New Roman" pitchFamily="-1" charset="0"/>
                <a:ea typeface="+mn-ea"/>
                <a:cs typeface="+mn-cs"/>
              </a:rPr>
              <a:t>that specifies a return will cause the control address register to be loaded from the</a:t>
            </a:r>
          </a:p>
          <a:p>
            <a:r>
              <a:rPr lang="en-US" sz="1200" b="0" i="0" u="none" strike="noStrike" kern="1200" baseline="0" dirty="0" smtClean="0">
                <a:solidFill>
                  <a:schemeClr val="tx1"/>
                </a:solidFill>
                <a:latin typeface="Times New Roman" pitchFamily="-1" charset="0"/>
                <a:ea typeface="+mn-ea"/>
                <a:cs typeface="+mn-cs"/>
              </a:rPr>
              <a:t>return register.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return is one form of unconditional branch instruction. Another form of</a:t>
            </a:r>
          </a:p>
          <a:p>
            <a:r>
              <a:rPr lang="en-US" sz="1200" b="0" i="0" u="none" strike="noStrike" kern="1200" baseline="0" dirty="0" smtClean="0">
                <a:solidFill>
                  <a:schemeClr val="tx1"/>
                </a:solidFill>
                <a:latin typeface="Times New Roman" pitchFamily="-1" charset="0"/>
                <a:ea typeface="+mn-ea"/>
                <a:cs typeface="+mn-cs"/>
              </a:rPr>
              <a:t>unconditional branch causes the bits of the control address register to be loaded</a:t>
            </a:r>
          </a:p>
          <a:p>
            <a:r>
              <a:rPr lang="en-US" sz="1200" b="0" i="0" u="none" strike="noStrike" kern="1200" baseline="0" dirty="0" smtClean="0">
                <a:solidFill>
                  <a:schemeClr val="tx1"/>
                </a:solidFill>
                <a:latin typeface="Times New Roman" pitchFamily="-1" charset="0"/>
                <a:ea typeface="+mn-ea"/>
                <a:cs typeface="+mn-cs"/>
              </a:rPr>
              <a:t>from 11 bits of the microinstruction. The conditional branch instruction makes use</a:t>
            </a:r>
          </a:p>
          <a:p>
            <a:r>
              <a:rPr lang="en-US" sz="1200" b="0" i="0" u="none" strike="noStrike" kern="1200" baseline="0" dirty="0" smtClean="0">
                <a:solidFill>
                  <a:schemeClr val="tx1"/>
                </a:solidFill>
                <a:latin typeface="Times New Roman" pitchFamily="-1" charset="0"/>
                <a:ea typeface="+mn-ea"/>
                <a:cs typeface="+mn-cs"/>
              </a:rPr>
              <a:t>of a 4-bit test code within the microinstruction. This code specifies testing of various</a:t>
            </a:r>
          </a:p>
          <a:p>
            <a:r>
              <a:rPr lang="en-US" sz="1200" b="0" i="0" u="none" strike="noStrike" kern="1200" baseline="0" dirty="0" smtClean="0">
                <a:solidFill>
                  <a:schemeClr val="tx1"/>
                </a:solidFill>
                <a:latin typeface="Times New Roman" pitchFamily="-1" charset="0"/>
                <a:ea typeface="+mn-ea"/>
                <a:cs typeface="+mn-cs"/>
              </a:rPr>
              <a:t>ALU condition codes to determine the branch decision. If the condition is not true,</a:t>
            </a:r>
          </a:p>
          <a:p>
            <a:r>
              <a:rPr lang="en-US" sz="1200" b="0" i="0" u="none" strike="noStrike" kern="1200" baseline="0" dirty="0" smtClean="0">
                <a:solidFill>
                  <a:schemeClr val="tx1"/>
                </a:solidFill>
                <a:latin typeface="Times New Roman" pitchFamily="-1" charset="0"/>
                <a:ea typeface="+mn-ea"/>
                <a:cs typeface="+mn-cs"/>
              </a:rPr>
              <a:t>the next sequential address is selected. If it is true, the 8 lowest-order bits of the</a:t>
            </a:r>
          </a:p>
          <a:p>
            <a:r>
              <a:rPr lang="en-US" sz="1200" b="0" i="0" u="none" strike="noStrike" kern="1200" baseline="0" dirty="0" smtClean="0">
                <a:solidFill>
                  <a:schemeClr val="tx1"/>
                </a:solidFill>
                <a:latin typeface="Times New Roman" pitchFamily="-1" charset="0"/>
                <a:ea typeface="+mn-ea"/>
                <a:cs typeface="+mn-cs"/>
              </a:rPr>
              <a:t>control address register are loaded from 8 bits of the microinstruction. This allows</a:t>
            </a:r>
          </a:p>
          <a:p>
            <a:r>
              <a:rPr lang="en-US" sz="1200" b="0" i="0" u="none" strike="noStrike" kern="1200" baseline="0" dirty="0" smtClean="0">
                <a:solidFill>
                  <a:schemeClr val="tx1"/>
                </a:solidFill>
                <a:latin typeface="Times New Roman" pitchFamily="-1" charset="0"/>
                <a:ea typeface="+mn-ea"/>
                <a:cs typeface="+mn-cs"/>
              </a:rPr>
              <a:t>branching within a 256-word page of memory.</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As can be seen, the LSI-11 includes a powerful address sequencing facility</a:t>
            </a:r>
          </a:p>
          <a:p>
            <a:r>
              <a:rPr lang="en-US" sz="1200" b="0" i="0" u="none" strike="noStrike" kern="1200" baseline="0" dirty="0" smtClean="0">
                <a:solidFill>
                  <a:schemeClr val="tx1"/>
                </a:solidFill>
                <a:latin typeface="Times New Roman" pitchFamily="-1" charset="0"/>
                <a:ea typeface="+mn-ea"/>
                <a:cs typeface="+mn-cs"/>
              </a:rPr>
              <a:t>within the control unit. This allows the </a:t>
            </a:r>
            <a:r>
              <a:rPr lang="en-US" sz="1200" b="0" i="0" u="none" strike="noStrike" kern="1200" baseline="0" dirty="0" err="1" smtClean="0">
                <a:solidFill>
                  <a:schemeClr val="tx1"/>
                </a:solidFill>
                <a:latin typeface="Times New Roman" pitchFamily="-1" charset="0"/>
                <a:ea typeface="+mn-ea"/>
                <a:cs typeface="+mn-cs"/>
              </a:rPr>
              <a:t>microprogrammer</a:t>
            </a:r>
            <a:r>
              <a:rPr lang="en-US" sz="1200" b="0" i="0" u="none" strike="noStrike" kern="1200" baseline="0" dirty="0" smtClean="0">
                <a:solidFill>
                  <a:schemeClr val="tx1"/>
                </a:solidFill>
                <a:latin typeface="Times New Roman" pitchFamily="-1" charset="0"/>
                <a:ea typeface="+mn-ea"/>
                <a:cs typeface="+mn-cs"/>
              </a:rPr>
              <a:t> considerable flexibility</a:t>
            </a:r>
          </a:p>
          <a:p>
            <a:r>
              <a:rPr lang="en-US" sz="1200" b="0" i="0" u="none" strike="noStrike" kern="1200" baseline="0" dirty="0" smtClean="0">
                <a:solidFill>
                  <a:schemeClr val="tx1"/>
                </a:solidFill>
                <a:latin typeface="Times New Roman" pitchFamily="-1" charset="0"/>
                <a:ea typeface="+mn-ea"/>
                <a:cs typeface="+mn-cs"/>
              </a:rPr>
              <a:t>and can ease the microprogramming task. On the other hand, this approach requires</a:t>
            </a:r>
          </a:p>
          <a:p>
            <a:r>
              <a:rPr lang="en-US" sz="1200" b="0" i="0" u="none" strike="noStrike" kern="1200" baseline="0" dirty="0" smtClean="0">
                <a:solidFill>
                  <a:schemeClr val="tx1"/>
                </a:solidFill>
                <a:latin typeface="Times New Roman" pitchFamily="-1" charset="0"/>
                <a:ea typeface="+mn-ea"/>
                <a:cs typeface="+mn-cs"/>
              </a:rPr>
              <a:t>more control unit logic than do simpler capabilities.</a:t>
            </a:r>
            <a:endParaRPr lang="en-US" dirty="0"/>
          </a:p>
        </p:txBody>
      </p:sp>
    </p:spTree>
    <p:extLst>
      <p:ext uri="{BB962C8B-B14F-4D97-AF65-F5344CB8AC3E}">
        <p14:creationId xmlns:p14="http://schemas.microsoft.com/office/powerpoint/2010/main" val="40119735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The microinstruction cycle is the basic event on a </a:t>
            </a:r>
            <a:r>
              <a:rPr lang="en-US" sz="1200" b="0" i="0" u="none" strike="noStrike" kern="1200" baseline="0" dirty="0" err="1" smtClean="0">
                <a:solidFill>
                  <a:schemeClr val="tx1"/>
                </a:solidFill>
                <a:latin typeface="Times New Roman" pitchFamily="-1" charset="0"/>
                <a:ea typeface="+mn-ea"/>
                <a:cs typeface="+mn-cs"/>
              </a:rPr>
              <a:t>microprogrammed</a:t>
            </a:r>
            <a:r>
              <a:rPr lang="en-US" sz="1200" b="0" i="0" u="none" strike="noStrike" kern="1200" baseline="0" dirty="0" smtClean="0">
                <a:solidFill>
                  <a:schemeClr val="tx1"/>
                </a:solidFill>
                <a:latin typeface="Times New Roman" pitchFamily="-1" charset="0"/>
                <a:ea typeface="+mn-ea"/>
                <a:cs typeface="+mn-cs"/>
              </a:rPr>
              <a:t> processor. Each</a:t>
            </a:r>
          </a:p>
          <a:p>
            <a:r>
              <a:rPr lang="en-US" sz="1200" b="0" i="0" u="none" strike="noStrike" kern="1200" baseline="0" dirty="0" smtClean="0">
                <a:solidFill>
                  <a:schemeClr val="tx1"/>
                </a:solidFill>
                <a:latin typeface="Times New Roman" pitchFamily="-1" charset="0"/>
                <a:ea typeface="+mn-ea"/>
                <a:cs typeface="+mn-cs"/>
              </a:rPr>
              <a:t>cycle is made up of two parts: fetch and execute. The fetch portion is determined by</a:t>
            </a:r>
          </a:p>
          <a:p>
            <a:r>
              <a:rPr lang="en-US" sz="1200" b="0" i="0" u="none" strike="noStrike" kern="1200" baseline="0" dirty="0" smtClean="0">
                <a:solidFill>
                  <a:schemeClr val="tx1"/>
                </a:solidFill>
                <a:latin typeface="Times New Roman" pitchFamily="-1" charset="0"/>
                <a:ea typeface="+mn-ea"/>
                <a:cs typeface="+mn-cs"/>
              </a:rPr>
              <a:t>the generation of a microinstruction address, and this was dealt with in the preceding</a:t>
            </a:r>
          </a:p>
          <a:p>
            <a:r>
              <a:rPr lang="en-US" sz="1200" b="0" i="0" u="none" strike="noStrike" kern="1200" baseline="0" dirty="0" smtClean="0">
                <a:solidFill>
                  <a:schemeClr val="tx1"/>
                </a:solidFill>
                <a:latin typeface="Times New Roman" pitchFamily="-1" charset="0"/>
                <a:ea typeface="+mn-ea"/>
                <a:cs typeface="+mn-cs"/>
              </a:rPr>
              <a:t>section. This section deals with the execution of a microinstruction.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Recall that the effect of the execution of a microinstruction is to generate</a:t>
            </a:r>
          </a:p>
          <a:p>
            <a:r>
              <a:rPr lang="en-US" sz="1200" b="0" i="0" u="none" strike="noStrike" kern="1200" baseline="0" dirty="0" smtClean="0">
                <a:solidFill>
                  <a:schemeClr val="tx1"/>
                </a:solidFill>
                <a:latin typeface="Times New Roman" pitchFamily="-1" charset="0"/>
                <a:ea typeface="+mn-ea"/>
                <a:cs typeface="+mn-cs"/>
              </a:rPr>
              <a:t>control signals. Some of these signals control points internal to the processor. The</a:t>
            </a:r>
          </a:p>
          <a:p>
            <a:r>
              <a:rPr lang="en-US" sz="1200" b="0" i="0" u="none" strike="noStrike" kern="1200" baseline="0" dirty="0" smtClean="0">
                <a:solidFill>
                  <a:schemeClr val="tx1"/>
                </a:solidFill>
                <a:latin typeface="Times New Roman" pitchFamily="-1" charset="0"/>
                <a:ea typeface="+mn-ea"/>
                <a:cs typeface="+mn-cs"/>
              </a:rPr>
              <a:t>remaining signals go to the external control bus or other external interface. As an</a:t>
            </a:r>
          </a:p>
          <a:p>
            <a:r>
              <a:rPr lang="en-US" sz="1200" b="0" i="0" u="none" strike="noStrike" kern="1200" baseline="0" dirty="0" smtClean="0">
                <a:solidFill>
                  <a:schemeClr val="tx1"/>
                </a:solidFill>
                <a:latin typeface="Times New Roman" pitchFamily="-1" charset="0"/>
                <a:ea typeface="+mn-ea"/>
                <a:cs typeface="+mn-cs"/>
              </a:rPr>
              <a:t>incidental function, the address of the next microinstruction is determined.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preceding description suggests the organization of a control unit shown in</a:t>
            </a:r>
          </a:p>
          <a:p>
            <a:r>
              <a:rPr lang="en-US" sz="1200" b="0" i="0" u="none" strike="noStrike" kern="1200" baseline="0" dirty="0" smtClean="0">
                <a:solidFill>
                  <a:schemeClr val="tx1"/>
                </a:solidFill>
                <a:latin typeface="Times New Roman" pitchFamily="-1" charset="0"/>
                <a:ea typeface="+mn-ea"/>
                <a:cs typeface="+mn-cs"/>
              </a:rPr>
              <a:t>Figure 21.10. This slightly revised version of Figure 21.4 emphasizes the focus of this</a:t>
            </a:r>
          </a:p>
          <a:p>
            <a:r>
              <a:rPr lang="en-US" sz="1200" b="0" i="0" u="none" strike="noStrike" kern="1200" baseline="0" dirty="0" smtClean="0">
                <a:solidFill>
                  <a:schemeClr val="tx1"/>
                </a:solidFill>
                <a:latin typeface="Times New Roman" pitchFamily="-1" charset="0"/>
                <a:ea typeface="+mn-ea"/>
                <a:cs typeface="+mn-cs"/>
              </a:rPr>
              <a:t>section. The major modules in this diagram should by now be clear. The sequencing</a:t>
            </a:r>
          </a:p>
          <a:p>
            <a:r>
              <a:rPr lang="en-US" sz="1200" b="0" i="0" u="none" strike="noStrike" kern="1200" baseline="0" dirty="0" smtClean="0">
                <a:solidFill>
                  <a:schemeClr val="tx1"/>
                </a:solidFill>
                <a:latin typeface="Times New Roman" pitchFamily="-1" charset="0"/>
                <a:ea typeface="+mn-ea"/>
                <a:cs typeface="+mn-cs"/>
              </a:rPr>
              <a:t>logic module contains the logic to perform the functions discussed in the preceding</a:t>
            </a:r>
          </a:p>
          <a:p>
            <a:r>
              <a:rPr lang="en-US" sz="1200" b="0" i="0" u="none" strike="noStrike" kern="1200" baseline="0" dirty="0" smtClean="0">
                <a:solidFill>
                  <a:schemeClr val="tx1"/>
                </a:solidFill>
                <a:latin typeface="Times New Roman" pitchFamily="-1" charset="0"/>
                <a:ea typeface="+mn-ea"/>
                <a:cs typeface="+mn-cs"/>
              </a:rPr>
              <a:t>section. It generates the address of the next microinstruction, using as inputs the</a:t>
            </a:r>
          </a:p>
          <a:p>
            <a:r>
              <a:rPr lang="en-US" sz="1200" b="0" i="0" u="none" strike="noStrike" kern="1200" baseline="0" dirty="0" smtClean="0">
                <a:solidFill>
                  <a:schemeClr val="tx1"/>
                </a:solidFill>
                <a:latin typeface="Times New Roman" pitchFamily="-1" charset="0"/>
                <a:ea typeface="+mn-ea"/>
                <a:cs typeface="+mn-cs"/>
              </a:rPr>
              <a:t>instruction register, ALU flags, the control address register (for incrementing), and</a:t>
            </a:r>
          </a:p>
          <a:p>
            <a:r>
              <a:rPr lang="en-US" sz="1200" b="0" i="0" u="none" strike="noStrike" kern="1200" baseline="0" dirty="0" smtClean="0">
                <a:solidFill>
                  <a:schemeClr val="tx1"/>
                </a:solidFill>
                <a:latin typeface="Times New Roman" pitchFamily="-1" charset="0"/>
                <a:ea typeface="+mn-ea"/>
                <a:cs typeface="+mn-cs"/>
              </a:rPr>
              <a:t>the control buffer register. The last may provide an actual address, control bits, or</a:t>
            </a:r>
          </a:p>
          <a:p>
            <a:r>
              <a:rPr lang="en-US" sz="1200" b="0" i="0" u="none" strike="noStrike" kern="1200" baseline="0" dirty="0" smtClean="0">
                <a:solidFill>
                  <a:schemeClr val="tx1"/>
                </a:solidFill>
                <a:latin typeface="Times New Roman" pitchFamily="-1" charset="0"/>
                <a:ea typeface="+mn-ea"/>
                <a:cs typeface="+mn-cs"/>
              </a:rPr>
              <a:t>both. The module is driven by a clock that determines the timing of the microinstruction</a:t>
            </a:r>
          </a:p>
          <a:p>
            <a:r>
              <a:rPr lang="en-US" sz="1200" b="0" i="0" u="none" strike="noStrike" kern="1200" baseline="0" dirty="0" smtClean="0">
                <a:solidFill>
                  <a:schemeClr val="tx1"/>
                </a:solidFill>
                <a:latin typeface="Times New Roman" pitchFamily="-1" charset="0"/>
                <a:ea typeface="+mn-ea"/>
                <a:cs typeface="+mn-cs"/>
              </a:rPr>
              <a:t>cycle.</a:t>
            </a:r>
          </a:p>
          <a:p>
            <a:r>
              <a:rPr lang="en-US" sz="1200" b="0" i="0" u="none" strike="noStrike" kern="1200" baseline="0" dirty="0" smtClean="0">
                <a:solidFill>
                  <a:schemeClr val="tx1"/>
                </a:solidFill>
                <a:latin typeface="Times New Roman" pitchFamily="-1" charset="0"/>
                <a:ea typeface="+mn-ea"/>
                <a:cs typeface="+mn-cs"/>
              </a:rPr>
              <a:t> </a:t>
            </a:r>
          </a:p>
          <a:p>
            <a:r>
              <a:rPr lang="en-US" sz="1200" b="0" i="0" u="none" strike="noStrike" kern="1200" baseline="0" dirty="0" smtClean="0">
                <a:solidFill>
                  <a:schemeClr val="tx1"/>
                </a:solidFill>
                <a:latin typeface="Times New Roman" pitchFamily="-1" charset="0"/>
                <a:ea typeface="+mn-ea"/>
                <a:cs typeface="+mn-cs"/>
              </a:rPr>
              <a:t>The control logic module generates control signals as a function of some of</a:t>
            </a:r>
          </a:p>
          <a:p>
            <a:r>
              <a:rPr lang="en-US" sz="1200" b="0" i="0" u="none" strike="noStrike" kern="1200" baseline="0" dirty="0" smtClean="0">
                <a:solidFill>
                  <a:schemeClr val="tx1"/>
                </a:solidFill>
                <a:latin typeface="Times New Roman" pitchFamily="-1" charset="0"/>
                <a:ea typeface="+mn-ea"/>
                <a:cs typeface="+mn-cs"/>
              </a:rPr>
              <a:t>the bits in the microinstruction. It should be clear that the format and content of the</a:t>
            </a:r>
          </a:p>
          <a:p>
            <a:r>
              <a:rPr lang="en-US" sz="1200" b="0" i="0" u="none" strike="noStrike" kern="1200" baseline="0" dirty="0" smtClean="0">
                <a:solidFill>
                  <a:schemeClr val="tx1"/>
                </a:solidFill>
                <a:latin typeface="Times New Roman" pitchFamily="-1" charset="0"/>
                <a:ea typeface="+mn-ea"/>
                <a:cs typeface="+mn-cs"/>
              </a:rPr>
              <a:t>microinstruction determines the complexity of the control logic module.</a:t>
            </a:r>
            <a:endParaRPr lang="en-US" dirty="0"/>
          </a:p>
        </p:txBody>
      </p:sp>
    </p:spTree>
    <p:extLst>
      <p:ext uri="{BB962C8B-B14F-4D97-AF65-F5344CB8AC3E}">
        <p14:creationId xmlns:p14="http://schemas.microsoft.com/office/powerpoint/2010/main" val="39661163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75BD7E85-69F5-564B-8B50-92654863B23A}" type="slidenum">
              <a:rPr lang="en-US"/>
              <a:pPr/>
              <a:t>43</a:t>
            </a:fld>
            <a:endParaRPr lang="en-US"/>
          </a:p>
        </p:txBody>
      </p:sp>
      <p:sp>
        <p:nvSpPr>
          <p:cNvPr id="79874"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79875"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Based on the preceding, we can see that the control signal portion of the</a:t>
            </a:r>
          </a:p>
          <a:p>
            <a:r>
              <a:rPr lang="en-US" sz="1200" b="0" i="0" u="none" strike="noStrike" kern="1200" baseline="0" dirty="0" smtClean="0">
                <a:solidFill>
                  <a:schemeClr val="tx1"/>
                </a:solidFill>
                <a:latin typeface="Times New Roman" pitchFamily="-1" charset="0"/>
                <a:ea typeface="+mn-ea"/>
                <a:cs typeface="+mn-cs"/>
              </a:rPr>
              <a:t>microinstruction format falls on a spectrum. At one extreme, there is one bit for</a:t>
            </a:r>
          </a:p>
          <a:p>
            <a:r>
              <a:rPr lang="en-US" sz="1200" b="0" i="0" u="none" strike="noStrike" kern="1200" baseline="0" dirty="0" smtClean="0">
                <a:solidFill>
                  <a:schemeClr val="tx1"/>
                </a:solidFill>
                <a:latin typeface="Times New Roman" pitchFamily="-1" charset="0"/>
                <a:ea typeface="+mn-ea"/>
                <a:cs typeface="+mn-cs"/>
              </a:rPr>
              <a:t>each control signal; at the other extreme, a highly encoded format is used. Table 21.4</a:t>
            </a:r>
          </a:p>
          <a:p>
            <a:r>
              <a:rPr lang="en-US" sz="1200" b="0" i="0" u="none" strike="noStrike" kern="1200" baseline="0" dirty="0" smtClean="0">
                <a:solidFill>
                  <a:schemeClr val="tx1"/>
                </a:solidFill>
                <a:latin typeface="Times New Roman" pitchFamily="-1" charset="0"/>
                <a:ea typeface="+mn-ea"/>
                <a:cs typeface="+mn-cs"/>
              </a:rPr>
              <a:t>shows that other characteristics of a </a:t>
            </a:r>
            <a:r>
              <a:rPr lang="en-US" sz="1200" b="0" i="0" u="none" strike="noStrike" kern="1200" baseline="0" dirty="0" err="1" smtClean="0">
                <a:solidFill>
                  <a:schemeClr val="tx1"/>
                </a:solidFill>
                <a:latin typeface="Times New Roman" pitchFamily="-1" charset="0"/>
                <a:ea typeface="+mn-ea"/>
                <a:cs typeface="+mn-cs"/>
              </a:rPr>
              <a:t>microprogrammed</a:t>
            </a:r>
            <a:r>
              <a:rPr lang="en-US" sz="1200" b="0" i="0" u="none" strike="noStrike" kern="1200" baseline="0" dirty="0" smtClean="0">
                <a:solidFill>
                  <a:schemeClr val="tx1"/>
                </a:solidFill>
                <a:latin typeface="Times New Roman" pitchFamily="-1" charset="0"/>
                <a:ea typeface="+mn-ea"/>
                <a:cs typeface="+mn-cs"/>
              </a:rPr>
              <a:t> control unit also fall along a</a:t>
            </a:r>
          </a:p>
          <a:p>
            <a:r>
              <a:rPr lang="en-US" sz="1200" b="0" i="0" u="none" strike="noStrike" kern="1200" baseline="0" dirty="0" smtClean="0">
                <a:solidFill>
                  <a:schemeClr val="tx1"/>
                </a:solidFill>
                <a:latin typeface="Times New Roman" pitchFamily="-1" charset="0"/>
                <a:ea typeface="+mn-ea"/>
                <a:cs typeface="+mn-cs"/>
              </a:rPr>
              <a:t>spectrum and that these spectra are, by and large, determined by the degree-of-encoding</a:t>
            </a:r>
          </a:p>
          <a:p>
            <a:r>
              <a:rPr lang="en-US" sz="1200" b="0" i="0" u="none" strike="noStrike" kern="1200" baseline="0" dirty="0" smtClean="0">
                <a:solidFill>
                  <a:schemeClr val="tx1"/>
                </a:solidFill>
                <a:latin typeface="Times New Roman" pitchFamily="-1" charset="0"/>
                <a:ea typeface="+mn-ea"/>
                <a:cs typeface="+mn-cs"/>
              </a:rPr>
              <a:t>spectrum.</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The second pair of items in the table is rather obvious. The pure Wilkes scheme</a:t>
            </a:r>
          </a:p>
          <a:p>
            <a:r>
              <a:rPr lang="en-US" sz="1200" b="0" i="0" u="none" strike="noStrike" kern="1200" baseline="0" dirty="0" smtClean="0">
                <a:solidFill>
                  <a:schemeClr val="tx1"/>
                </a:solidFill>
                <a:latin typeface="Times New Roman" pitchFamily="-1" charset="0"/>
                <a:ea typeface="+mn-ea"/>
                <a:cs typeface="+mn-cs"/>
              </a:rPr>
              <a:t>will require the most bits. It should also be apparent that this extreme presents the</a:t>
            </a:r>
          </a:p>
          <a:p>
            <a:r>
              <a:rPr lang="en-US" sz="1200" b="0" i="0" u="none" strike="noStrike" kern="1200" baseline="0" dirty="0" smtClean="0">
                <a:solidFill>
                  <a:schemeClr val="tx1"/>
                </a:solidFill>
                <a:latin typeface="Times New Roman" pitchFamily="-1" charset="0"/>
                <a:ea typeface="+mn-ea"/>
                <a:cs typeface="+mn-cs"/>
              </a:rPr>
              <a:t>most detailed view of the hardware. Every control signal is individually controllable</a:t>
            </a:r>
          </a:p>
          <a:p>
            <a:r>
              <a:rPr lang="en-US" sz="1200" b="0" i="0" u="none" strike="noStrike" kern="1200" baseline="0" dirty="0" smtClean="0">
                <a:solidFill>
                  <a:schemeClr val="tx1"/>
                </a:solidFill>
                <a:latin typeface="Times New Roman" pitchFamily="-1" charset="0"/>
                <a:ea typeface="+mn-ea"/>
                <a:cs typeface="+mn-cs"/>
              </a:rPr>
              <a:t> by the </a:t>
            </a:r>
            <a:r>
              <a:rPr lang="en-US" sz="1200" b="0" i="0" u="none" strike="noStrike" kern="1200" baseline="0" dirty="0" err="1" smtClean="0">
                <a:solidFill>
                  <a:schemeClr val="tx1"/>
                </a:solidFill>
                <a:latin typeface="Times New Roman" pitchFamily="-1" charset="0"/>
                <a:ea typeface="+mn-ea"/>
                <a:cs typeface="+mn-cs"/>
              </a:rPr>
              <a:t>microprogrammer</a:t>
            </a:r>
            <a:r>
              <a:rPr lang="en-US" sz="1200" b="0" i="0" u="none" strike="noStrike" kern="1200" baseline="0" dirty="0" smtClean="0">
                <a:solidFill>
                  <a:schemeClr val="tx1"/>
                </a:solidFill>
                <a:latin typeface="Times New Roman" pitchFamily="-1" charset="0"/>
                <a:ea typeface="+mn-ea"/>
                <a:cs typeface="+mn-cs"/>
              </a:rPr>
              <a:t>. Encoding is done in such a way as to aggregate functions</a:t>
            </a:r>
          </a:p>
          <a:p>
            <a:r>
              <a:rPr lang="en-US" sz="1200" b="0" i="0" u="none" strike="noStrike" kern="1200" baseline="0" dirty="0" smtClean="0">
                <a:solidFill>
                  <a:schemeClr val="tx1"/>
                </a:solidFill>
                <a:latin typeface="Times New Roman" pitchFamily="-1" charset="0"/>
                <a:ea typeface="+mn-ea"/>
                <a:cs typeface="+mn-cs"/>
              </a:rPr>
              <a:t>or resources, so that the </a:t>
            </a:r>
            <a:r>
              <a:rPr lang="en-US" sz="1200" b="0" i="0" u="none" strike="noStrike" kern="1200" baseline="0" dirty="0" err="1" smtClean="0">
                <a:solidFill>
                  <a:schemeClr val="tx1"/>
                </a:solidFill>
                <a:latin typeface="Times New Roman" pitchFamily="-1" charset="0"/>
                <a:ea typeface="+mn-ea"/>
                <a:cs typeface="+mn-cs"/>
              </a:rPr>
              <a:t>microprogrammer</a:t>
            </a:r>
            <a:r>
              <a:rPr lang="en-US" sz="1200" b="0" i="0" u="none" strike="noStrike" kern="1200" baseline="0" dirty="0" smtClean="0">
                <a:solidFill>
                  <a:schemeClr val="tx1"/>
                </a:solidFill>
                <a:latin typeface="Times New Roman" pitchFamily="-1" charset="0"/>
                <a:ea typeface="+mn-ea"/>
                <a:cs typeface="+mn-cs"/>
              </a:rPr>
              <a:t> is viewing the processor at a higher, less</a:t>
            </a:r>
          </a:p>
          <a:p>
            <a:r>
              <a:rPr lang="en-US" sz="1200" b="0" i="0" u="none" strike="noStrike" kern="1200" baseline="0" dirty="0" smtClean="0">
                <a:solidFill>
                  <a:schemeClr val="tx1"/>
                </a:solidFill>
                <a:latin typeface="Times New Roman" pitchFamily="-1" charset="0"/>
                <a:ea typeface="+mn-ea"/>
                <a:cs typeface="+mn-cs"/>
              </a:rPr>
              <a:t>detailed level. Furthermore, the encoding is designed to ease the microprogramming</a:t>
            </a:r>
          </a:p>
          <a:p>
            <a:r>
              <a:rPr lang="en-US" sz="1200" b="0" i="0" u="none" strike="noStrike" kern="1200" baseline="0" dirty="0" smtClean="0">
                <a:solidFill>
                  <a:schemeClr val="tx1"/>
                </a:solidFill>
                <a:latin typeface="Times New Roman" pitchFamily="-1" charset="0"/>
                <a:ea typeface="+mn-ea"/>
                <a:cs typeface="+mn-cs"/>
              </a:rPr>
              <a:t>burden. Again, it should be clear that the task of understanding and orchestrating</a:t>
            </a:r>
          </a:p>
          <a:p>
            <a:r>
              <a:rPr lang="en-US" sz="1200" b="0" i="0" u="none" strike="noStrike" kern="1200" baseline="0" dirty="0" smtClean="0">
                <a:solidFill>
                  <a:schemeClr val="tx1"/>
                </a:solidFill>
                <a:latin typeface="Times New Roman" pitchFamily="-1" charset="0"/>
                <a:ea typeface="+mn-ea"/>
                <a:cs typeface="+mn-cs"/>
              </a:rPr>
              <a:t>the use of all the control signals is a difficult one. As was mentioned, one of</a:t>
            </a:r>
          </a:p>
          <a:p>
            <a:r>
              <a:rPr lang="en-US" sz="1200" b="0" i="0" u="none" strike="noStrike" kern="1200" baseline="0" dirty="0" smtClean="0">
                <a:solidFill>
                  <a:schemeClr val="tx1"/>
                </a:solidFill>
                <a:latin typeface="Times New Roman" pitchFamily="-1" charset="0"/>
                <a:ea typeface="+mn-ea"/>
                <a:cs typeface="+mn-cs"/>
              </a:rPr>
              <a:t>the consequences of encoding, typically, is to prevent the use of certain otherwise</a:t>
            </a:r>
          </a:p>
          <a:p>
            <a:r>
              <a:rPr lang="en-US" sz="1200" b="0" i="0" u="none" strike="noStrike" kern="1200" baseline="0" dirty="0" smtClean="0">
                <a:solidFill>
                  <a:schemeClr val="tx1"/>
                </a:solidFill>
                <a:latin typeface="Times New Roman" pitchFamily="-1" charset="0"/>
                <a:ea typeface="+mn-ea"/>
                <a:cs typeface="+mn-cs"/>
              </a:rPr>
              <a:t>allowable combinations.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preceding paragraph discusses microinstruction design from the </a:t>
            </a:r>
            <a:r>
              <a:rPr lang="en-US" sz="1200" b="0" i="0" u="none" strike="noStrike" kern="1200" baseline="0" dirty="0" err="1" smtClean="0">
                <a:solidFill>
                  <a:schemeClr val="tx1"/>
                </a:solidFill>
                <a:latin typeface="Times New Roman" pitchFamily="-1" charset="0"/>
                <a:ea typeface="+mn-ea"/>
                <a:cs typeface="+mn-cs"/>
              </a:rPr>
              <a:t>microprogrammer’s</a:t>
            </a:r>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point of view. But the degree of encoding also can be viewed from its</a:t>
            </a:r>
          </a:p>
          <a:p>
            <a:r>
              <a:rPr lang="en-US" sz="1200" b="0" i="0" u="none" strike="noStrike" kern="1200" baseline="0" dirty="0" smtClean="0">
                <a:solidFill>
                  <a:schemeClr val="tx1"/>
                </a:solidFill>
                <a:latin typeface="Times New Roman" pitchFamily="-1" charset="0"/>
                <a:ea typeface="+mn-ea"/>
                <a:cs typeface="+mn-cs"/>
              </a:rPr>
              <a:t>hardware effects. With a pure </a:t>
            </a:r>
            <a:r>
              <a:rPr lang="en-US" sz="1200" b="0" i="0" u="none" strike="noStrike" kern="1200" baseline="0" dirty="0" err="1" smtClean="0">
                <a:solidFill>
                  <a:schemeClr val="tx1"/>
                </a:solidFill>
                <a:latin typeface="Times New Roman" pitchFamily="-1" charset="0"/>
                <a:ea typeface="+mn-ea"/>
                <a:cs typeface="+mn-cs"/>
              </a:rPr>
              <a:t>unencoded</a:t>
            </a:r>
            <a:r>
              <a:rPr lang="en-US" sz="1200" b="0" i="0" u="none" strike="noStrike" kern="1200" baseline="0" dirty="0" smtClean="0">
                <a:solidFill>
                  <a:schemeClr val="tx1"/>
                </a:solidFill>
                <a:latin typeface="Times New Roman" pitchFamily="-1" charset="0"/>
                <a:ea typeface="+mn-ea"/>
                <a:cs typeface="+mn-cs"/>
              </a:rPr>
              <a:t> format, little or no decode logic is needed;</a:t>
            </a:r>
          </a:p>
          <a:p>
            <a:r>
              <a:rPr lang="en-US" sz="1200" b="0" i="0" u="none" strike="noStrike" kern="1200" baseline="0" dirty="0" smtClean="0">
                <a:solidFill>
                  <a:schemeClr val="tx1"/>
                </a:solidFill>
                <a:latin typeface="Times New Roman" pitchFamily="-1" charset="0"/>
                <a:ea typeface="+mn-ea"/>
                <a:cs typeface="+mn-cs"/>
              </a:rPr>
              <a:t>each bit generates a particular control signal. As more compact and more aggregated</a:t>
            </a:r>
          </a:p>
          <a:p>
            <a:r>
              <a:rPr lang="en-US" sz="1200" b="0" i="0" u="none" strike="noStrike" kern="1200" baseline="0" dirty="0" smtClean="0">
                <a:solidFill>
                  <a:schemeClr val="tx1"/>
                </a:solidFill>
                <a:latin typeface="Times New Roman" pitchFamily="-1" charset="0"/>
                <a:ea typeface="+mn-ea"/>
                <a:cs typeface="+mn-cs"/>
              </a:rPr>
              <a:t>encoding schemes are used, more complex decode logic is needed. This, in</a:t>
            </a:r>
          </a:p>
          <a:p>
            <a:r>
              <a:rPr lang="en-US" sz="1200" b="0" i="0" u="none" strike="noStrike" kern="1200" baseline="0" dirty="0" smtClean="0">
                <a:solidFill>
                  <a:schemeClr val="tx1"/>
                </a:solidFill>
                <a:latin typeface="Times New Roman" pitchFamily="-1" charset="0"/>
                <a:ea typeface="+mn-ea"/>
                <a:cs typeface="+mn-cs"/>
              </a:rPr>
              <a:t>turn, may affect performance. More time is needed to propagate signals through</a:t>
            </a:r>
          </a:p>
          <a:p>
            <a:r>
              <a:rPr lang="en-US" sz="1200" b="0" i="0" u="none" strike="noStrike" kern="1200" baseline="0" dirty="0" smtClean="0">
                <a:solidFill>
                  <a:schemeClr val="tx1"/>
                </a:solidFill>
                <a:latin typeface="Times New Roman" pitchFamily="-1" charset="0"/>
                <a:ea typeface="+mn-ea"/>
                <a:cs typeface="+mn-cs"/>
              </a:rPr>
              <a:t>the gates of the more complex control logic module. Thus, the execution of encoded</a:t>
            </a:r>
          </a:p>
          <a:p>
            <a:r>
              <a:rPr lang="en-US" sz="1200" b="0" i="0" u="none" strike="noStrike" kern="1200" baseline="0" dirty="0" smtClean="0">
                <a:solidFill>
                  <a:schemeClr val="tx1"/>
                </a:solidFill>
                <a:latin typeface="Times New Roman" pitchFamily="-1" charset="0"/>
                <a:ea typeface="+mn-ea"/>
                <a:cs typeface="+mn-cs"/>
              </a:rPr>
              <a:t>microinstructions takes longer than the execution of </a:t>
            </a:r>
            <a:r>
              <a:rPr lang="en-US" sz="1200" b="0" i="0" u="none" strike="noStrike" kern="1200" baseline="0" dirty="0" err="1" smtClean="0">
                <a:solidFill>
                  <a:schemeClr val="tx1"/>
                </a:solidFill>
                <a:latin typeface="Times New Roman" pitchFamily="-1" charset="0"/>
                <a:ea typeface="+mn-ea"/>
                <a:cs typeface="+mn-cs"/>
              </a:rPr>
              <a:t>unencoded</a:t>
            </a:r>
            <a:r>
              <a:rPr lang="en-US" sz="1200" b="0" i="0" u="none" strike="noStrike" kern="1200" baseline="0" dirty="0" smtClean="0">
                <a:solidFill>
                  <a:schemeClr val="tx1"/>
                </a:solidFill>
                <a:latin typeface="Times New Roman" pitchFamily="-1" charset="0"/>
                <a:ea typeface="+mn-ea"/>
                <a:cs typeface="+mn-cs"/>
              </a:rPr>
              <a:t> ones.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Therefore, all of the characteristics listed in Table 21.4 fall along a spectrum</a:t>
            </a:r>
          </a:p>
          <a:p>
            <a:r>
              <a:rPr lang="en-US" sz="1200" b="0" i="0" u="none" strike="noStrike" kern="1200" baseline="0" dirty="0" smtClean="0">
                <a:solidFill>
                  <a:schemeClr val="tx1"/>
                </a:solidFill>
                <a:latin typeface="Times New Roman" pitchFamily="-1" charset="0"/>
                <a:ea typeface="+mn-ea"/>
                <a:cs typeface="+mn-cs"/>
              </a:rPr>
              <a:t>of design strategies. In general, a design that falls toward the left end of the spectrum</a:t>
            </a:r>
          </a:p>
          <a:p>
            <a:r>
              <a:rPr lang="en-US" sz="1200" b="0" i="0" u="none" strike="noStrike" kern="1200" baseline="0" dirty="0" smtClean="0">
                <a:solidFill>
                  <a:schemeClr val="tx1"/>
                </a:solidFill>
                <a:latin typeface="Times New Roman" pitchFamily="-1" charset="0"/>
                <a:ea typeface="+mn-ea"/>
                <a:cs typeface="+mn-cs"/>
              </a:rPr>
              <a:t>is intended to optimize the performance of the control unit. Designs toward</a:t>
            </a:r>
          </a:p>
          <a:p>
            <a:r>
              <a:rPr lang="en-US" sz="1200" b="0" i="0" u="none" strike="noStrike" kern="1200" baseline="0" dirty="0" smtClean="0">
                <a:solidFill>
                  <a:schemeClr val="tx1"/>
                </a:solidFill>
                <a:latin typeface="Times New Roman" pitchFamily="-1" charset="0"/>
                <a:ea typeface="+mn-ea"/>
                <a:cs typeface="+mn-cs"/>
              </a:rPr>
              <a:t>the right end are more concerned with optimizing the process of microprogramming.</a:t>
            </a:r>
          </a:p>
          <a:p>
            <a:r>
              <a:rPr lang="en-US" sz="1200" b="0" i="0" u="none" strike="noStrike" kern="1200" baseline="0" dirty="0" smtClean="0">
                <a:solidFill>
                  <a:schemeClr val="tx1"/>
                </a:solidFill>
                <a:latin typeface="Times New Roman" pitchFamily="-1" charset="0"/>
                <a:ea typeface="+mn-ea"/>
                <a:cs typeface="+mn-cs"/>
              </a:rPr>
              <a:t>Indeed, microinstruction sets near the right end of the spectrum look very much like</a:t>
            </a:r>
          </a:p>
          <a:p>
            <a:r>
              <a:rPr lang="en-US" sz="1200" b="0" i="0" u="none" strike="noStrike" kern="1200" baseline="0" dirty="0" smtClean="0">
                <a:solidFill>
                  <a:schemeClr val="tx1"/>
                </a:solidFill>
                <a:latin typeface="Times New Roman" pitchFamily="-1" charset="0"/>
                <a:ea typeface="+mn-ea"/>
                <a:cs typeface="+mn-cs"/>
              </a:rPr>
              <a:t>machine instruction sets. A good example of this is the LSI-11 design, described later</a:t>
            </a:r>
          </a:p>
          <a:p>
            <a:r>
              <a:rPr lang="en-US" sz="1200" b="0" i="0" u="none" strike="noStrike" kern="1200" baseline="0" dirty="0" smtClean="0">
                <a:solidFill>
                  <a:schemeClr val="tx1"/>
                </a:solidFill>
                <a:latin typeface="Times New Roman" pitchFamily="-1" charset="0"/>
                <a:ea typeface="+mn-ea"/>
                <a:cs typeface="+mn-cs"/>
              </a:rPr>
              <a:t>in this section. Typically, when the objective is simply to implement a control unit,</a:t>
            </a:r>
          </a:p>
          <a:p>
            <a:r>
              <a:rPr lang="en-US" sz="1200" b="0" i="0" u="none" strike="noStrike" kern="1200" baseline="0" dirty="0" smtClean="0">
                <a:solidFill>
                  <a:schemeClr val="tx1"/>
                </a:solidFill>
                <a:latin typeface="Times New Roman" pitchFamily="-1" charset="0"/>
                <a:ea typeface="+mn-ea"/>
                <a:cs typeface="+mn-cs"/>
              </a:rPr>
              <a:t>the design will be near the left end of the spectrum. The IBM 3033 design, discussed</a:t>
            </a:r>
          </a:p>
          <a:p>
            <a:r>
              <a:rPr lang="en-US" sz="1200" b="0" i="0" u="none" strike="noStrike" kern="1200" baseline="0" dirty="0" smtClean="0">
                <a:solidFill>
                  <a:schemeClr val="tx1"/>
                </a:solidFill>
                <a:latin typeface="Times New Roman" pitchFamily="-1" charset="0"/>
                <a:ea typeface="+mn-ea"/>
                <a:cs typeface="+mn-cs"/>
              </a:rPr>
              <a:t>presently, is in this category. As we shall discuss later, some systems permit a variety</a:t>
            </a:r>
          </a:p>
          <a:p>
            <a:r>
              <a:rPr lang="en-US" sz="1200" b="0" i="0" u="none" strike="noStrike" kern="1200" baseline="0" dirty="0" smtClean="0">
                <a:solidFill>
                  <a:schemeClr val="tx1"/>
                </a:solidFill>
                <a:latin typeface="Times New Roman" pitchFamily="-1" charset="0"/>
                <a:ea typeface="+mn-ea"/>
                <a:cs typeface="+mn-cs"/>
              </a:rPr>
              <a:t>of users to construct different </a:t>
            </a:r>
            <a:r>
              <a:rPr lang="en-US" sz="1200" b="0" i="0" u="none" strike="noStrike" kern="1200" baseline="0" dirty="0" err="1" smtClean="0">
                <a:solidFill>
                  <a:schemeClr val="tx1"/>
                </a:solidFill>
                <a:latin typeface="Times New Roman" pitchFamily="-1" charset="0"/>
                <a:ea typeface="+mn-ea"/>
                <a:cs typeface="+mn-cs"/>
              </a:rPr>
              <a:t>microprograms</a:t>
            </a:r>
            <a:r>
              <a:rPr lang="en-US" sz="1200" b="0" i="0" u="none" strike="noStrike" kern="1200" baseline="0" dirty="0" smtClean="0">
                <a:solidFill>
                  <a:schemeClr val="tx1"/>
                </a:solidFill>
                <a:latin typeface="Times New Roman" pitchFamily="-1" charset="0"/>
                <a:ea typeface="+mn-ea"/>
                <a:cs typeface="+mn-cs"/>
              </a:rPr>
              <a:t> using the same microinstruction facility.</a:t>
            </a:r>
          </a:p>
          <a:p>
            <a:r>
              <a:rPr lang="en-US" sz="1200" b="0" i="0" u="none" strike="noStrike" kern="1200" baseline="0" dirty="0" smtClean="0">
                <a:solidFill>
                  <a:schemeClr val="tx1"/>
                </a:solidFill>
                <a:latin typeface="Times New Roman" pitchFamily="-1" charset="0"/>
                <a:ea typeface="+mn-ea"/>
                <a:cs typeface="+mn-cs"/>
              </a:rPr>
              <a:t>In the latter cases, the design is likely to fall near the right end of the spectrum.</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We can now deal with some of the terminology introduced earlier. Table 21.4 indicates</a:t>
            </a:r>
          </a:p>
          <a:p>
            <a:r>
              <a:rPr lang="en-US" sz="1200" b="0" i="0" u="none" strike="noStrike" kern="1200" baseline="0" dirty="0" smtClean="0">
                <a:solidFill>
                  <a:schemeClr val="tx1"/>
                </a:solidFill>
                <a:latin typeface="Times New Roman" pitchFamily="-1" charset="0"/>
                <a:ea typeface="+mn-ea"/>
                <a:cs typeface="+mn-cs"/>
              </a:rPr>
              <a:t>how three of these pairs of terms relate to the microinstruction spectrum. In essence,</a:t>
            </a:r>
          </a:p>
          <a:p>
            <a:r>
              <a:rPr lang="en-US" sz="1200" b="0" i="0" u="none" strike="noStrike" kern="1200" baseline="0" dirty="0" smtClean="0">
                <a:solidFill>
                  <a:schemeClr val="tx1"/>
                </a:solidFill>
                <a:latin typeface="Times New Roman" pitchFamily="-1" charset="0"/>
                <a:ea typeface="+mn-ea"/>
                <a:cs typeface="+mn-cs"/>
              </a:rPr>
              <a:t>all of these pairs describe the same thing but emphasize different design characteristics.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degree of packing relates to the degree of identification between a given</a:t>
            </a:r>
          </a:p>
          <a:p>
            <a:r>
              <a:rPr lang="en-US" sz="1200" b="0" i="0" u="none" strike="noStrike" kern="1200" baseline="0" dirty="0" smtClean="0">
                <a:solidFill>
                  <a:schemeClr val="tx1"/>
                </a:solidFill>
                <a:latin typeface="Times New Roman" pitchFamily="-1" charset="0"/>
                <a:ea typeface="+mn-ea"/>
                <a:cs typeface="+mn-cs"/>
              </a:rPr>
              <a:t>control task and specific microinstruction bits. As the bits become more packed , a</a:t>
            </a:r>
          </a:p>
          <a:p>
            <a:r>
              <a:rPr lang="en-US" sz="1200" b="0" i="0" u="none" strike="noStrike" kern="1200" baseline="0" dirty="0" smtClean="0">
                <a:solidFill>
                  <a:schemeClr val="tx1"/>
                </a:solidFill>
                <a:latin typeface="Times New Roman" pitchFamily="-1" charset="0"/>
                <a:ea typeface="+mn-ea"/>
                <a:cs typeface="+mn-cs"/>
              </a:rPr>
              <a:t>given number of bits contains more information. Thus, packing connotes encoding.</a:t>
            </a:r>
          </a:p>
          <a:p>
            <a:r>
              <a:rPr lang="en-US" sz="1200" b="0" i="0" u="none" strike="noStrike" kern="1200" baseline="0" dirty="0" smtClean="0">
                <a:solidFill>
                  <a:schemeClr val="tx1"/>
                </a:solidFill>
                <a:latin typeface="Times New Roman" pitchFamily="-1" charset="0"/>
                <a:ea typeface="+mn-ea"/>
                <a:cs typeface="+mn-cs"/>
              </a:rPr>
              <a:t>The terms horizontal  and vertical  relate to the relative width of microinstructions.</a:t>
            </a:r>
          </a:p>
          <a:p>
            <a:r>
              <a:rPr lang="en-US" sz="1200" b="0" i="0" u="none" strike="noStrike" kern="1200" baseline="0" dirty="0" smtClean="0">
                <a:solidFill>
                  <a:schemeClr val="tx1"/>
                </a:solidFill>
                <a:latin typeface="Times New Roman" pitchFamily="-1" charset="0"/>
                <a:ea typeface="+mn-ea"/>
                <a:cs typeface="+mn-cs"/>
              </a:rPr>
              <a:t>[SIEW82] suggests as a rule of thumb that vertical microinstructions have lengths in</a:t>
            </a:r>
          </a:p>
          <a:p>
            <a:r>
              <a:rPr lang="en-US" sz="1200" b="0" i="0" u="none" strike="noStrike" kern="1200" baseline="0" dirty="0" smtClean="0">
                <a:solidFill>
                  <a:schemeClr val="tx1"/>
                </a:solidFill>
                <a:latin typeface="Times New Roman" pitchFamily="-1" charset="0"/>
                <a:ea typeface="+mn-ea"/>
                <a:cs typeface="+mn-cs"/>
              </a:rPr>
              <a:t>the range of 16 to 40 bits and that horizontal microinstructions have lengths in the</a:t>
            </a:r>
          </a:p>
          <a:p>
            <a:r>
              <a:rPr lang="en-US" sz="1200" b="0" i="0" u="none" strike="noStrike" kern="1200" baseline="0" dirty="0" smtClean="0">
                <a:solidFill>
                  <a:schemeClr val="tx1"/>
                </a:solidFill>
                <a:latin typeface="Times New Roman" pitchFamily="-1" charset="0"/>
                <a:ea typeface="+mn-ea"/>
                <a:cs typeface="+mn-cs"/>
              </a:rPr>
              <a:t>range of 40 to 100 bits. The terms hard  and soft  microprogramming are used to suggest</a:t>
            </a:r>
          </a:p>
          <a:p>
            <a:r>
              <a:rPr lang="en-US" sz="1200" b="0" i="0" u="none" strike="noStrike" kern="1200" baseline="0" dirty="0" smtClean="0">
                <a:solidFill>
                  <a:schemeClr val="tx1"/>
                </a:solidFill>
                <a:latin typeface="Times New Roman" pitchFamily="-1" charset="0"/>
                <a:ea typeface="+mn-ea"/>
                <a:cs typeface="+mn-cs"/>
              </a:rPr>
              <a:t>the degree of closeness to the underlying control signals and hardware layout.</a:t>
            </a:r>
          </a:p>
          <a:p>
            <a:r>
              <a:rPr lang="en-US" sz="1200" b="0" i="0" u="none" strike="noStrike" kern="1200" baseline="0" dirty="0" smtClean="0">
                <a:solidFill>
                  <a:schemeClr val="tx1"/>
                </a:solidFill>
                <a:latin typeface="Times New Roman" pitchFamily="-1" charset="0"/>
                <a:ea typeface="+mn-ea"/>
                <a:cs typeface="+mn-cs"/>
              </a:rPr>
              <a:t>Hard </a:t>
            </a:r>
            <a:r>
              <a:rPr lang="en-US" sz="1200" b="0" i="0" u="none" strike="noStrike" kern="1200" baseline="0" dirty="0" err="1" smtClean="0">
                <a:solidFill>
                  <a:schemeClr val="tx1"/>
                </a:solidFill>
                <a:latin typeface="Times New Roman" pitchFamily="-1" charset="0"/>
                <a:ea typeface="+mn-ea"/>
                <a:cs typeface="+mn-cs"/>
              </a:rPr>
              <a:t>microprograms</a:t>
            </a:r>
            <a:r>
              <a:rPr lang="en-US" sz="1200" b="0" i="0" u="none" strike="noStrike" kern="1200" baseline="0" dirty="0" smtClean="0">
                <a:solidFill>
                  <a:schemeClr val="tx1"/>
                </a:solidFill>
                <a:latin typeface="Times New Roman" pitchFamily="-1" charset="0"/>
                <a:ea typeface="+mn-ea"/>
                <a:cs typeface="+mn-cs"/>
              </a:rPr>
              <a:t> are generally fixed and committed to read-only memory. Soft</a:t>
            </a:r>
          </a:p>
          <a:p>
            <a:r>
              <a:rPr lang="en-US" sz="1200" b="0" i="0" u="none" strike="noStrike" kern="1200" baseline="0" dirty="0" err="1" smtClean="0">
                <a:solidFill>
                  <a:schemeClr val="tx1"/>
                </a:solidFill>
                <a:latin typeface="Times New Roman" pitchFamily="-1" charset="0"/>
                <a:ea typeface="+mn-ea"/>
                <a:cs typeface="+mn-cs"/>
              </a:rPr>
              <a:t>microprograms</a:t>
            </a:r>
            <a:r>
              <a:rPr lang="en-US" sz="1200" b="0" i="0" u="none" strike="noStrike" kern="1200" baseline="0" dirty="0" smtClean="0">
                <a:solidFill>
                  <a:schemeClr val="tx1"/>
                </a:solidFill>
                <a:latin typeface="Times New Roman" pitchFamily="-1" charset="0"/>
                <a:ea typeface="+mn-ea"/>
                <a:cs typeface="+mn-cs"/>
              </a:rPr>
              <a:t> are more changeable and are suggestive of user microprogramming.</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other pair of terms mentioned at the beginning of this subsection refers to</a:t>
            </a:r>
          </a:p>
          <a:p>
            <a:r>
              <a:rPr lang="en-US" sz="1200" b="0" i="0" u="none" strike="noStrike" kern="1200" baseline="0" dirty="0" smtClean="0">
                <a:solidFill>
                  <a:schemeClr val="tx1"/>
                </a:solidFill>
                <a:latin typeface="Times New Roman" pitchFamily="-1" charset="0"/>
                <a:ea typeface="+mn-ea"/>
                <a:cs typeface="+mn-cs"/>
              </a:rPr>
              <a:t>direct versus indirect encoding, a subject to which we now turn.</a:t>
            </a:r>
          </a:p>
          <a:p>
            <a:endParaRPr lang="en-GB" dirty="0"/>
          </a:p>
        </p:txBody>
      </p:sp>
    </p:spTree>
    <p:extLst>
      <p:ext uri="{BB962C8B-B14F-4D97-AF65-F5344CB8AC3E}">
        <p14:creationId xmlns:p14="http://schemas.microsoft.com/office/powerpoint/2010/main" val="27052895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137BD913-CA27-8941-9E49-BB6A4CB740FD}" type="slidenum">
              <a:rPr lang="en-US"/>
              <a:pPr/>
              <a:t>44</a:t>
            </a:fld>
            <a:endParaRPr lang="en-US"/>
          </a:p>
        </p:txBody>
      </p:sp>
      <p:sp>
        <p:nvSpPr>
          <p:cNvPr id="80898"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80899"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In practice, </a:t>
            </a:r>
            <a:r>
              <a:rPr lang="en-US" sz="1200" b="0" i="0" u="none" strike="noStrike" kern="1200" baseline="0" dirty="0" err="1" smtClean="0">
                <a:solidFill>
                  <a:schemeClr val="tx1"/>
                </a:solidFill>
                <a:latin typeface="Times New Roman" pitchFamily="-1" charset="0"/>
                <a:ea typeface="+mn-ea"/>
                <a:cs typeface="+mn-cs"/>
              </a:rPr>
              <a:t>microprogrammed</a:t>
            </a:r>
            <a:r>
              <a:rPr lang="en-US" sz="1200" b="0" i="0" u="none" strike="noStrike" kern="1200" baseline="0" dirty="0" smtClean="0">
                <a:solidFill>
                  <a:schemeClr val="tx1"/>
                </a:solidFill>
                <a:latin typeface="Times New Roman" pitchFamily="-1" charset="0"/>
                <a:ea typeface="+mn-ea"/>
                <a:cs typeface="+mn-cs"/>
              </a:rPr>
              <a:t> control units are not designed using a pure </a:t>
            </a:r>
            <a:r>
              <a:rPr lang="en-US" sz="1200" b="0" i="0" u="none" strike="noStrike" kern="1200" baseline="0" dirty="0" err="1" smtClean="0">
                <a:solidFill>
                  <a:schemeClr val="tx1"/>
                </a:solidFill>
                <a:latin typeface="Times New Roman" pitchFamily="-1" charset="0"/>
                <a:ea typeface="+mn-ea"/>
                <a:cs typeface="+mn-cs"/>
              </a:rPr>
              <a:t>unencoded</a:t>
            </a:r>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or horizontal microinstruction format. At least some degree of encoding is</a:t>
            </a:r>
          </a:p>
          <a:p>
            <a:r>
              <a:rPr lang="en-US" sz="1200" b="0" i="0" u="none" strike="noStrike" kern="1200" baseline="0" dirty="0" smtClean="0">
                <a:solidFill>
                  <a:schemeClr val="tx1"/>
                </a:solidFill>
                <a:latin typeface="Times New Roman" pitchFamily="-1" charset="0"/>
                <a:ea typeface="+mn-ea"/>
                <a:cs typeface="+mn-cs"/>
              </a:rPr>
              <a:t>used to reduce control memory width and to simplify the task of microprogramming.</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The basic technique for encoding is illustrated in Figure 21.11a. The microinstruction</a:t>
            </a:r>
          </a:p>
          <a:p>
            <a:r>
              <a:rPr lang="en-US" sz="1200" b="0" i="0" u="none" strike="noStrike" kern="1200" baseline="0" dirty="0" smtClean="0">
                <a:solidFill>
                  <a:schemeClr val="tx1"/>
                </a:solidFill>
                <a:latin typeface="Times New Roman" pitchFamily="-1" charset="0"/>
                <a:ea typeface="+mn-ea"/>
                <a:cs typeface="+mn-cs"/>
              </a:rPr>
              <a:t>is organized as a set of fields. Each field contains a code, which, upon</a:t>
            </a:r>
          </a:p>
          <a:p>
            <a:r>
              <a:rPr lang="en-US" sz="1200" b="0" i="0" u="none" strike="noStrike" kern="1200" baseline="0" dirty="0" smtClean="0">
                <a:solidFill>
                  <a:schemeClr val="tx1"/>
                </a:solidFill>
                <a:latin typeface="Times New Roman" pitchFamily="-1" charset="0"/>
                <a:ea typeface="+mn-ea"/>
                <a:cs typeface="+mn-cs"/>
              </a:rPr>
              <a:t>decoding, activates one or more control signals.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Let us consider the implications of this layout. When the microinstruction</a:t>
            </a:r>
          </a:p>
          <a:p>
            <a:r>
              <a:rPr lang="en-US" sz="1200" b="0" i="0" u="none" strike="noStrike" kern="1200" baseline="0" dirty="0" smtClean="0">
                <a:solidFill>
                  <a:schemeClr val="tx1"/>
                </a:solidFill>
                <a:latin typeface="Times New Roman" pitchFamily="-1" charset="0"/>
                <a:ea typeface="+mn-ea"/>
                <a:cs typeface="+mn-cs"/>
              </a:rPr>
              <a:t>is executed, every field is decoded and generates control signals. Thus, with N</a:t>
            </a:r>
          </a:p>
          <a:p>
            <a:r>
              <a:rPr lang="en-US" sz="1200" b="0" i="0" u="none" strike="noStrike" kern="1200" baseline="0" dirty="0" smtClean="0">
                <a:solidFill>
                  <a:schemeClr val="tx1"/>
                </a:solidFill>
                <a:latin typeface="Times New Roman" pitchFamily="-1" charset="0"/>
                <a:ea typeface="+mn-ea"/>
                <a:cs typeface="+mn-cs"/>
              </a:rPr>
              <a:t> fields, N  simultaneous actions are specified. Each action results in the activation</a:t>
            </a:r>
          </a:p>
          <a:p>
            <a:r>
              <a:rPr lang="en-US" sz="1200" b="0" i="0" u="none" strike="noStrike" kern="1200" baseline="0" dirty="0" smtClean="0">
                <a:solidFill>
                  <a:schemeClr val="tx1"/>
                </a:solidFill>
                <a:latin typeface="Times New Roman" pitchFamily="-1" charset="0"/>
                <a:ea typeface="+mn-ea"/>
                <a:cs typeface="+mn-cs"/>
              </a:rPr>
              <a:t>of one or more control signals. Generally, but not always, we will want to design</a:t>
            </a:r>
          </a:p>
          <a:p>
            <a:r>
              <a:rPr lang="en-US" sz="1200" b="0" i="0" u="none" strike="noStrike" kern="1200" baseline="0" dirty="0" smtClean="0">
                <a:solidFill>
                  <a:schemeClr val="tx1"/>
                </a:solidFill>
                <a:latin typeface="Times New Roman" pitchFamily="-1" charset="0"/>
                <a:ea typeface="+mn-ea"/>
                <a:cs typeface="+mn-cs"/>
              </a:rPr>
              <a:t>the format so that each control signal is activated by no more than one field.</a:t>
            </a:r>
          </a:p>
          <a:p>
            <a:r>
              <a:rPr lang="en-US" sz="1200" b="0" i="0" u="none" strike="noStrike" kern="1200" baseline="0" dirty="0" smtClean="0">
                <a:solidFill>
                  <a:schemeClr val="tx1"/>
                </a:solidFill>
                <a:latin typeface="Times New Roman" pitchFamily="-1" charset="0"/>
                <a:ea typeface="+mn-ea"/>
                <a:cs typeface="+mn-cs"/>
              </a:rPr>
              <a:t>Clearly, however, it must be possible for each control signal to be activated by at</a:t>
            </a:r>
          </a:p>
          <a:p>
            <a:r>
              <a:rPr lang="en-US" sz="1200" b="0" i="0" u="none" strike="noStrike" kern="1200" baseline="0" dirty="0" smtClean="0">
                <a:solidFill>
                  <a:schemeClr val="tx1"/>
                </a:solidFill>
                <a:latin typeface="Times New Roman" pitchFamily="-1" charset="0"/>
                <a:ea typeface="+mn-ea"/>
                <a:cs typeface="+mn-cs"/>
              </a:rPr>
              <a:t>least one field.</a:t>
            </a:r>
            <a:endParaRPr lang="en-GB" sz="1200" b="0" i="0" u="none" strike="noStrike" kern="1200" baseline="0" dirty="0" smtClean="0">
              <a:solidFill>
                <a:schemeClr val="tx1"/>
              </a:solidFill>
              <a:latin typeface="Times New Roman" pitchFamily="-1" charset="0"/>
              <a:ea typeface="+mn-ea"/>
              <a:cs typeface="+mn-cs"/>
            </a:endParaRPr>
          </a:p>
          <a:p>
            <a:endParaRPr lang="en-GB"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Now consider the individual field. A field consisting of L  bits can contain one</a:t>
            </a:r>
          </a:p>
          <a:p>
            <a:r>
              <a:rPr lang="en-US" sz="1200" b="0" i="0" u="none" strike="noStrike" kern="1200" baseline="0" dirty="0" smtClean="0">
                <a:solidFill>
                  <a:schemeClr val="tx1"/>
                </a:solidFill>
                <a:latin typeface="Times New Roman" pitchFamily="-1" charset="0"/>
                <a:ea typeface="+mn-ea"/>
                <a:cs typeface="+mn-cs"/>
              </a:rPr>
              <a:t>of 2</a:t>
            </a:r>
            <a:r>
              <a:rPr lang="en-US" sz="1200" b="0" i="0" u="none" strike="noStrike" kern="1200" baseline="30000" dirty="0" smtClean="0">
                <a:solidFill>
                  <a:schemeClr val="tx1"/>
                </a:solidFill>
                <a:latin typeface="Times New Roman" pitchFamily="-1" charset="0"/>
                <a:ea typeface="+mn-ea"/>
                <a:cs typeface="+mn-cs"/>
              </a:rPr>
              <a:t>L</a:t>
            </a:r>
            <a:r>
              <a:rPr lang="en-US" sz="1200" b="0" i="0" u="none" strike="noStrike" kern="1200" baseline="0" dirty="0" smtClean="0">
                <a:solidFill>
                  <a:schemeClr val="tx1"/>
                </a:solidFill>
                <a:latin typeface="Times New Roman" pitchFamily="-1" charset="0"/>
                <a:ea typeface="+mn-ea"/>
                <a:cs typeface="+mn-cs"/>
              </a:rPr>
              <a:t>  codes, each of which can be encoded to a different control signal pattern.</a:t>
            </a:r>
          </a:p>
          <a:p>
            <a:r>
              <a:rPr lang="en-US" sz="1200" b="0" i="0" u="none" strike="noStrike" kern="1200" baseline="0" dirty="0" smtClean="0">
                <a:solidFill>
                  <a:schemeClr val="tx1"/>
                </a:solidFill>
                <a:latin typeface="Times New Roman" pitchFamily="-1" charset="0"/>
                <a:ea typeface="+mn-ea"/>
                <a:cs typeface="+mn-cs"/>
              </a:rPr>
              <a:t>Because only one code can appear in a field at a time, the codes are mutually exclusive,</a:t>
            </a:r>
          </a:p>
          <a:p>
            <a:r>
              <a:rPr lang="en-US" sz="1200" b="0" i="0" u="none" strike="noStrike" kern="1200" baseline="0" dirty="0" smtClean="0">
                <a:solidFill>
                  <a:schemeClr val="tx1"/>
                </a:solidFill>
                <a:latin typeface="Times New Roman" pitchFamily="-1" charset="0"/>
                <a:ea typeface="+mn-ea"/>
                <a:cs typeface="+mn-cs"/>
              </a:rPr>
              <a:t>and, therefore, the actions they cause are mutually exclusive.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The design of an encoded microinstruction format can now be stated in simple</a:t>
            </a:r>
          </a:p>
          <a:p>
            <a:r>
              <a:rPr lang="en-US" sz="1200" b="0" i="0" u="none" strike="noStrike" kern="1200" baseline="0" dirty="0" smtClean="0">
                <a:solidFill>
                  <a:schemeClr val="tx1"/>
                </a:solidFill>
                <a:latin typeface="Times New Roman" pitchFamily="-1" charset="0"/>
                <a:ea typeface="+mn-ea"/>
                <a:cs typeface="+mn-cs"/>
              </a:rPr>
              <a:t>terms: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Organize the format into independent fields. That is, each field depicts a set of</a:t>
            </a:r>
          </a:p>
          <a:p>
            <a:r>
              <a:rPr lang="en-US" sz="1200" b="0" i="0" u="none" strike="noStrike" kern="1200" baseline="0" dirty="0" smtClean="0">
                <a:solidFill>
                  <a:schemeClr val="tx1"/>
                </a:solidFill>
                <a:latin typeface="Times New Roman" pitchFamily="-1" charset="0"/>
                <a:ea typeface="+mn-ea"/>
                <a:cs typeface="+mn-cs"/>
              </a:rPr>
              <a:t>actions (pattern of control signals) such that actions from different fields can</a:t>
            </a:r>
          </a:p>
          <a:p>
            <a:r>
              <a:rPr lang="en-US" sz="1200" b="0" i="0" u="none" strike="noStrike" kern="1200" baseline="0" dirty="0" smtClean="0">
                <a:solidFill>
                  <a:schemeClr val="tx1"/>
                </a:solidFill>
                <a:latin typeface="Times New Roman" pitchFamily="-1" charset="0"/>
                <a:ea typeface="+mn-ea"/>
                <a:cs typeface="+mn-cs"/>
              </a:rPr>
              <a:t>occur simultaneously.</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Define each field such that the alternative actions that can be specified by the</a:t>
            </a:r>
          </a:p>
          <a:p>
            <a:r>
              <a:rPr lang="en-US" sz="1200" b="0" i="0" u="none" strike="noStrike" kern="1200" baseline="0" dirty="0" smtClean="0">
                <a:solidFill>
                  <a:schemeClr val="tx1"/>
                </a:solidFill>
                <a:latin typeface="Times New Roman" pitchFamily="-1" charset="0"/>
                <a:ea typeface="+mn-ea"/>
                <a:cs typeface="+mn-cs"/>
              </a:rPr>
              <a:t>field are mutually exclusive. That is, only one of the actions specified for a</a:t>
            </a:r>
          </a:p>
          <a:p>
            <a:r>
              <a:rPr lang="en-US" sz="1200" b="0" i="0" u="none" strike="noStrike" kern="1200" baseline="0" dirty="0" smtClean="0">
                <a:solidFill>
                  <a:schemeClr val="tx1"/>
                </a:solidFill>
                <a:latin typeface="Times New Roman" pitchFamily="-1" charset="0"/>
                <a:ea typeface="+mn-ea"/>
                <a:cs typeface="+mn-cs"/>
              </a:rPr>
              <a:t>given field could occur at a time.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Two approaches can be taken for organizing the encoded microinstruction</a:t>
            </a:r>
          </a:p>
          <a:p>
            <a:r>
              <a:rPr lang="en-US" sz="1200" b="0" i="0" u="none" strike="noStrike" kern="1200" baseline="0" dirty="0" smtClean="0">
                <a:solidFill>
                  <a:schemeClr val="tx1"/>
                </a:solidFill>
                <a:latin typeface="Times New Roman" pitchFamily="-1" charset="0"/>
                <a:ea typeface="+mn-ea"/>
                <a:cs typeface="+mn-cs"/>
              </a:rPr>
              <a:t>into fields: functional and resource. The functional encoding  method identifies functions</a:t>
            </a:r>
          </a:p>
          <a:p>
            <a:r>
              <a:rPr lang="en-US" sz="1200" b="0" i="0" u="none" strike="noStrike" kern="1200" baseline="0" dirty="0" smtClean="0">
                <a:solidFill>
                  <a:schemeClr val="tx1"/>
                </a:solidFill>
                <a:latin typeface="Times New Roman" pitchFamily="-1" charset="0"/>
                <a:ea typeface="+mn-ea"/>
                <a:cs typeface="+mn-cs"/>
              </a:rPr>
              <a:t>within the machine and designates fields by function type. For example, if various</a:t>
            </a:r>
          </a:p>
          <a:p>
            <a:r>
              <a:rPr lang="en-US" sz="1200" b="0" i="0" u="none" strike="noStrike" kern="1200" baseline="0" dirty="0" smtClean="0">
                <a:solidFill>
                  <a:schemeClr val="tx1"/>
                </a:solidFill>
                <a:latin typeface="Times New Roman" pitchFamily="-1" charset="0"/>
                <a:ea typeface="+mn-ea"/>
                <a:cs typeface="+mn-cs"/>
              </a:rPr>
              <a:t>sources can be used for transferring data to the accumulator, one field can be</a:t>
            </a:r>
          </a:p>
          <a:p>
            <a:r>
              <a:rPr lang="en-US" sz="1200" b="0" i="0" u="none" strike="noStrike" kern="1200" baseline="0" dirty="0" smtClean="0">
                <a:solidFill>
                  <a:schemeClr val="tx1"/>
                </a:solidFill>
                <a:latin typeface="Times New Roman" pitchFamily="-1" charset="0"/>
                <a:ea typeface="+mn-ea"/>
                <a:cs typeface="+mn-cs"/>
              </a:rPr>
              <a:t>designated for this purpose, with each code specifying a different source. Resource</a:t>
            </a:r>
          </a:p>
          <a:p>
            <a:r>
              <a:rPr lang="en-US" sz="1200" b="0" i="0" u="none" strike="noStrike" kern="1200" baseline="0" dirty="0" smtClean="0">
                <a:solidFill>
                  <a:schemeClr val="tx1"/>
                </a:solidFill>
                <a:latin typeface="Times New Roman" pitchFamily="-1" charset="0"/>
                <a:ea typeface="+mn-ea"/>
                <a:cs typeface="+mn-cs"/>
              </a:rPr>
              <a:t>encoding  views the machine as consisting of a set of independent resources and</a:t>
            </a:r>
          </a:p>
          <a:p>
            <a:r>
              <a:rPr lang="en-US" sz="1200" b="0" i="0" u="none" strike="noStrike" kern="1200" baseline="0" dirty="0" smtClean="0">
                <a:solidFill>
                  <a:schemeClr val="tx1"/>
                </a:solidFill>
                <a:latin typeface="Times New Roman" pitchFamily="-1" charset="0"/>
                <a:ea typeface="+mn-ea"/>
                <a:cs typeface="+mn-cs"/>
              </a:rPr>
              <a:t>devotes one field to each (e.g., I/O, memory, ALU).</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Another aspect of encoding is whether it is direct or indirect (Figure 21.11b).</a:t>
            </a:r>
          </a:p>
          <a:p>
            <a:r>
              <a:rPr lang="en-US" sz="1200" b="0" i="0" u="none" strike="noStrike" kern="1200" baseline="0" dirty="0" smtClean="0">
                <a:solidFill>
                  <a:schemeClr val="tx1"/>
                </a:solidFill>
                <a:latin typeface="Times New Roman" pitchFamily="-1" charset="0"/>
                <a:ea typeface="+mn-ea"/>
                <a:cs typeface="+mn-cs"/>
              </a:rPr>
              <a:t>With indirect encoding, one field is used to determine the interpretation of another</a:t>
            </a:r>
          </a:p>
          <a:p>
            <a:r>
              <a:rPr lang="en-US" sz="1200" b="0" i="0" u="none" strike="noStrike" kern="1200" baseline="0" dirty="0" smtClean="0">
                <a:solidFill>
                  <a:schemeClr val="tx1"/>
                </a:solidFill>
                <a:latin typeface="Times New Roman" pitchFamily="-1" charset="0"/>
                <a:ea typeface="+mn-ea"/>
                <a:cs typeface="+mn-cs"/>
              </a:rPr>
              <a:t> field. For example, consider an ALU that is capable of performing eight different</a:t>
            </a:r>
          </a:p>
          <a:p>
            <a:r>
              <a:rPr lang="en-US" sz="1200" b="0" i="0" u="none" strike="noStrike" kern="1200" baseline="0" dirty="0" smtClean="0">
                <a:solidFill>
                  <a:schemeClr val="tx1"/>
                </a:solidFill>
                <a:latin typeface="Times New Roman" pitchFamily="-1" charset="0"/>
                <a:ea typeface="+mn-ea"/>
                <a:cs typeface="+mn-cs"/>
              </a:rPr>
              <a:t>arithmetic operations and eight different shift operations. A 1-bit field could be</a:t>
            </a:r>
          </a:p>
          <a:p>
            <a:r>
              <a:rPr lang="en-US" sz="1200" b="0" i="0" u="none" strike="noStrike" kern="1200" baseline="0" dirty="0" smtClean="0">
                <a:solidFill>
                  <a:schemeClr val="tx1"/>
                </a:solidFill>
                <a:latin typeface="Times New Roman" pitchFamily="-1" charset="0"/>
                <a:ea typeface="+mn-ea"/>
                <a:cs typeface="+mn-cs"/>
              </a:rPr>
              <a:t>used to indicate whether a shift or arithmetic operation is to be used; a 3-bit field</a:t>
            </a:r>
          </a:p>
          <a:p>
            <a:r>
              <a:rPr lang="en-US" sz="1200" b="0" i="0" u="none" strike="noStrike" kern="1200" baseline="0" dirty="0" smtClean="0">
                <a:solidFill>
                  <a:schemeClr val="tx1"/>
                </a:solidFill>
                <a:latin typeface="Times New Roman" pitchFamily="-1" charset="0"/>
                <a:ea typeface="+mn-ea"/>
                <a:cs typeface="+mn-cs"/>
              </a:rPr>
              <a:t>would indicate the operation. This technique generally implies two levels of decoding,</a:t>
            </a:r>
          </a:p>
          <a:p>
            <a:r>
              <a:rPr lang="en-US" sz="1200" b="0" i="0" u="none" strike="noStrike" kern="1200" baseline="0" dirty="0" smtClean="0">
                <a:solidFill>
                  <a:schemeClr val="tx1"/>
                </a:solidFill>
                <a:latin typeface="Times New Roman" pitchFamily="-1" charset="0"/>
                <a:ea typeface="+mn-ea"/>
                <a:cs typeface="+mn-cs"/>
              </a:rPr>
              <a:t>increasing propagation delays.</a:t>
            </a:r>
            <a:endParaRPr lang="en-GB" dirty="0"/>
          </a:p>
        </p:txBody>
      </p:sp>
    </p:spTree>
    <p:extLst>
      <p:ext uri="{BB962C8B-B14F-4D97-AF65-F5344CB8AC3E}">
        <p14:creationId xmlns:p14="http://schemas.microsoft.com/office/powerpoint/2010/main" val="36154549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6D9EDAA4-8A87-F941-B838-C33A96A58B88}" type="slidenum">
              <a:rPr lang="en-US"/>
              <a:pPr/>
              <a:t>45</a:t>
            </a:fld>
            <a:endParaRPr lang="en-US"/>
          </a:p>
        </p:txBody>
      </p:sp>
      <p:sp>
        <p:nvSpPr>
          <p:cNvPr id="81922"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81923"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Figure 21.12 is a simple example of these concepts. Assume a processor with a</a:t>
            </a:r>
          </a:p>
          <a:p>
            <a:r>
              <a:rPr lang="en-US" sz="1200" b="0" i="0" u="none" strike="noStrike" kern="1200" baseline="0" dirty="0" smtClean="0">
                <a:solidFill>
                  <a:schemeClr val="tx1"/>
                </a:solidFill>
                <a:latin typeface="Times New Roman" pitchFamily="-1" charset="0"/>
                <a:ea typeface="+mn-ea"/>
                <a:cs typeface="+mn-cs"/>
              </a:rPr>
              <a:t>single accumulator and several internal registers, such as a program counter and a temporary</a:t>
            </a:r>
          </a:p>
          <a:p>
            <a:r>
              <a:rPr lang="en-US" sz="1200" b="0" i="0" u="none" strike="noStrike" kern="1200" baseline="0" dirty="0" smtClean="0">
                <a:solidFill>
                  <a:schemeClr val="tx1"/>
                </a:solidFill>
                <a:latin typeface="Times New Roman" pitchFamily="-1" charset="0"/>
                <a:ea typeface="+mn-ea"/>
                <a:cs typeface="+mn-cs"/>
              </a:rPr>
              <a:t>register for ALU input. Figure 21.12a shows a highly vertical format. The first</a:t>
            </a:r>
          </a:p>
          <a:p>
            <a:r>
              <a:rPr lang="en-US" sz="1200" b="0" i="0" u="none" strike="noStrike" kern="1200" baseline="0" dirty="0" smtClean="0">
                <a:solidFill>
                  <a:schemeClr val="tx1"/>
                </a:solidFill>
                <a:latin typeface="Times New Roman" pitchFamily="-1" charset="0"/>
                <a:ea typeface="+mn-ea"/>
                <a:cs typeface="+mn-cs"/>
              </a:rPr>
              <a:t>3 bits indicate the type of operation, the next 3 encode the operation, and the final</a:t>
            </a:r>
          </a:p>
          <a:p>
            <a:r>
              <a:rPr lang="en-US" sz="1200" b="0" i="0" u="none" strike="noStrike" kern="1200" baseline="0" dirty="0" smtClean="0">
                <a:solidFill>
                  <a:schemeClr val="tx1"/>
                </a:solidFill>
                <a:latin typeface="Times New Roman" pitchFamily="-1" charset="0"/>
                <a:ea typeface="+mn-ea"/>
                <a:cs typeface="+mn-cs"/>
              </a:rPr>
              <a:t>2 select an internal register. Figure 21.12b is a more horizontal approach, although</a:t>
            </a:r>
          </a:p>
          <a:p>
            <a:r>
              <a:rPr lang="en-US" sz="1200" b="0" i="0" u="none" strike="noStrike" kern="1200" baseline="0" dirty="0" smtClean="0">
                <a:solidFill>
                  <a:schemeClr val="tx1"/>
                </a:solidFill>
                <a:latin typeface="Times New Roman" pitchFamily="-1" charset="0"/>
                <a:ea typeface="+mn-ea"/>
                <a:cs typeface="+mn-cs"/>
              </a:rPr>
              <a:t>encoding is still used. In this case, different functions appear in different fields.</a:t>
            </a:r>
            <a:endParaRPr lang="en-GB" dirty="0"/>
          </a:p>
        </p:txBody>
      </p:sp>
    </p:spTree>
    <p:extLst>
      <p:ext uri="{BB962C8B-B14F-4D97-AF65-F5344CB8AC3E}">
        <p14:creationId xmlns:p14="http://schemas.microsoft.com/office/powerpoint/2010/main" val="5733759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E53C2A1B-699D-3F42-9CD1-E9DB6BF8692F}" type="slidenum">
              <a:rPr lang="en-US"/>
              <a:pPr/>
              <a:t>46</a:t>
            </a:fld>
            <a:endParaRPr lang="en-US"/>
          </a:p>
        </p:txBody>
      </p:sp>
      <p:sp>
        <p:nvSpPr>
          <p:cNvPr id="82946"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82947"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The LSI-11 [SEBE76] is a good example of a vertical microinstruction approach. We</a:t>
            </a:r>
          </a:p>
          <a:p>
            <a:r>
              <a:rPr lang="en-US" sz="1200" b="0" i="0" u="none" strike="noStrike" kern="1200" baseline="0" dirty="0" smtClean="0">
                <a:solidFill>
                  <a:schemeClr val="tx1"/>
                </a:solidFill>
                <a:latin typeface="Times New Roman" pitchFamily="-1" charset="0"/>
                <a:ea typeface="+mn-ea"/>
                <a:cs typeface="+mn-cs"/>
              </a:rPr>
              <a:t>look first at the organization of the control unit, then at the microinstruction format.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The LSI-11 is the first member of the</a:t>
            </a:r>
          </a:p>
          <a:p>
            <a:r>
              <a:rPr lang="en-US" sz="1200" b="0" i="0" u="none" strike="noStrike" kern="1200" baseline="0" dirty="0" smtClean="0">
                <a:solidFill>
                  <a:schemeClr val="tx1"/>
                </a:solidFill>
                <a:latin typeface="Times New Roman" pitchFamily="-1" charset="0"/>
                <a:ea typeface="+mn-ea"/>
                <a:cs typeface="+mn-cs"/>
              </a:rPr>
              <a:t>PDP-11 family that was offered as a single-board processor. The board contains</a:t>
            </a:r>
          </a:p>
          <a:p>
            <a:r>
              <a:rPr lang="en-US" sz="1200" b="0" i="0" u="none" strike="noStrike" kern="1200" baseline="0" dirty="0" smtClean="0">
                <a:solidFill>
                  <a:schemeClr val="tx1"/>
                </a:solidFill>
                <a:latin typeface="Times New Roman" pitchFamily="-1" charset="0"/>
                <a:ea typeface="+mn-ea"/>
                <a:cs typeface="+mn-cs"/>
              </a:rPr>
              <a:t>three LSI chips, an internal bus known as the microinstruction bus  (MIB), and some</a:t>
            </a:r>
          </a:p>
          <a:p>
            <a:r>
              <a:rPr lang="en-US" sz="1200" b="0" i="0" u="none" strike="noStrike" kern="1200" baseline="0" dirty="0" smtClean="0">
                <a:solidFill>
                  <a:schemeClr val="tx1"/>
                </a:solidFill>
                <a:latin typeface="Times New Roman" pitchFamily="-1" charset="0"/>
                <a:ea typeface="+mn-ea"/>
                <a:cs typeface="+mn-cs"/>
              </a:rPr>
              <a:t>additional interfacing logic.</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Figure 21.13 depicts, in simplified form, the organization of the LSI-11 processor.</a:t>
            </a:r>
          </a:p>
          <a:p>
            <a:r>
              <a:rPr lang="en-US" sz="1200" b="0" i="0" u="none" strike="noStrike" kern="1200" baseline="0" dirty="0" smtClean="0">
                <a:solidFill>
                  <a:schemeClr val="tx1"/>
                </a:solidFill>
                <a:latin typeface="Times New Roman" pitchFamily="-1" charset="0"/>
                <a:ea typeface="+mn-ea"/>
                <a:cs typeface="+mn-cs"/>
              </a:rPr>
              <a:t>The three chips are the data, control, and control store chips. The data chip</a:t>
            </a:r>
          </a:p>
          <a:p>
            <a:r>
              <a:rPr lang="en-US" sz="1200" b="0" i="0" u="none" strike="noStrike" kern="1200" baseline="0" dirty="0" smtClean="0">
                <a:solidFill>
                  <a:schemeClr val="tx1"/>
                </a:solidFill>
                <a:latin typeface="Times New Roman" pitchFamily="-1" charset="0"/>
                <a:ea typeface="+mn-ea"/>
                <a:cs typeface="+mn-cs"/>
              </a:rPr>
              <a:t>contains an 8-bit ALU, twenty-six 8-bit registers, and storage for several condition</a:t>
            </a:r>
          </a:p>
          <a:p>
            <a:r>
              <a:rPr lang="en-US" sz="1200" b="0" i="0" u="none" strike="noStrike" kern="1200" baseline="0" dirty="0" smtClean="0">
                <a:solidFill>
                  <a:schemeClr val="tx1"/>
                </a:solidFill>
                <a:latin typeface="Times New Roman" pitchFamily="-1" charset="0"/>
                <a:ea typeface="+mn-ea"/>
                <a:cs typeface="+mn-cs"/>
              </a:rPr>
              <a:t> codes. Sixteen of the registers are used to implement the eight 16-bit general-purpose</a:t>
            </a:r>
          </a:p>
          <a:p>
            <a:r>
              <a:rPr lang="en-US" sz="1200" b="0" i="0" u="none" strike="noStrike" kern="1200" baseline="0" dirty="0" smtClean="0">
                <a:solidFill>
                  <a:schemeClr val="tx1"/>
                </a:solidFill>
                <a:latin typeface="Times New Roman" pitchFamily="-1" charset="0"/>
                <a:ea typeface="+mn-ea"/>
                <a:cs typeface="+mn-cs"/>
              </a:rPr>
              <a:t>registers of the PDP-11. Others include a program status word, memory</a:t>
            </a:r>
          </a:p>
          <a:p>
            <a:r>
              <a:rPr lang="en-US" sz="1200" b="0" i="0" u="none" strike="noStrike" kern="1200" baseline="0" dirty="0" smtClean="0">
                <a:solidFill>
                  <a:schemeClr val="tx1"/>
                </a:solidFill>
                <a:latin typeface="Times New Roman" pitchFamily="-1" charset="0"/>
                <a:ea typeface="+mn-ea"/>
                <a:cs typeface="+mn-cs"/>
              </a:rPr>
              <a:t>address register (MAR), and memory buffer register. Because the ALU deals with</a:t>
            </a:r>
          </a:p>
          <a:p>
            <a:r>
              <a:rPr lang="en-US" sz="1200" b="0" i="0" u="none" strike="noStrike" kern="1200" baseline="0" dirty="0" smtClean="0">
                <a:solidFill>
                  <a:schemeClr val="tx1"/>
                </a:solidFill>
                <a:latin typeface="Times New Roman" pitchFamily="-1" charset="0"/>
                <a:ea typeface="+mn-ea"/>
                <a:cs typeface="+mn-cs"/>
              </a:rPr>
              <a:t>only 8 bits at a time, two passes through the ALU are required to implement a</a:t>
            </a:r>
          </a:p>
          <a:p>
            <a:r>
              <a:rPr lang="en-US" sz="1200" b="0" i="0" u="none" strike="noStrike" kern="1200" baseline="0" dirty="0" smtClean="0">
                <a:solidFill>
                  <a:schemeClr val="tx1"/>
                </a:solidFill>
                <a:latin typeface="Times New Roman" pitchFamily="-1" charset="0"/>
                <a:ea typeface="+mn-ea"/>
                <a:cs typeface="+mn-cs"/>
              </a:rPr>
              <a:t>16-bit PDP-11 arithmetic operation. This is controlled by the </a:t>
            </a:r>
            <a:r>
              <a:rPr lang="en-US" sz="1200" b="0" i="0" u="none" strike="noStrike" kern="1200" baseline="0" dirty="0" err="1" smtClean="0">
                <a:solidFill>
                  <a:schemeClr val="tx1"/>
                </a:solidFill>
                <a:latin typeface="Times New Roman" pitchFamily="-1" charset="0"/>
                <a:ea typeface="+mn-ea"/>
                <a:cs typeface="+mn-cs"/>
              </a:rPr>
              <a:t>microprogram</a:t>
            </a:r>
            <a:r>
              <a:rPr lang="en-US" sz="1200" b="0" i="0" u="none" strike="noStrike" kern="1200" baseline="0" dirty="0" smtClean="0">
                <a:solidFill>
                  <a:schemeClr val="tx1"/>
                </a:solidFill>
                <a:latin typeface="Times New Roman" pitchFamily="-1" charset="0"/>
                <a:ea typeface="+mn-ea"/>
                <a:cs typeface="+mn-cs"/>
              </a:rPr>
              <a:t>.</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control store chip or chips contain the 22-bit-wide control memory. The</a:t>
            </a:r>
          </a:p>
          <a:p>
            <a:r>
              <a:rPr lang="en-US" sz="1200" b="0" i="0" u="none" strike="noStrike" kern="1200" baseline="0" dirty="0" smtClean="0">
                <a:solidFill>
                  <a:schemeClr val="tx1"/>
                </a:solidFill>
                <a:latin typeface="Times New Roman" pitchFamily="-1" charset="0"/>
                <a:ea typeface="+mn-ea"/>
                <a:cs typeface="+mn-cs"/>
              </a:rPr>
              <a:t>control chip contains the logic for sequencing and executing microinstructions. It</a:t>
            </a:r>
          </a:p>
          <a:p>
            <a:r>
              <a:rPr lang="en-US" sz="1200" b="0" i="0" u="none" strike="noStrike" kern="1200" baseline="0" dirty="0" smtClean="0">
                <a:solidFill>
                  <a:schemeClr val="tx1"/>
                </a:solidFill>
                <a:latin typeface="Times New Roman" pitchFamily="-1" charset="0"/>
                <a:ea typeface="+mn-ea"/>
                <a:cs typeface="+mn-cs"/>
              </a:rPr>
              <a:t>contains the control address register, the control data register, and a copy of the</a:t>
            </a:r>
          </a:p>
          <a:p>
            <a:r>
              <a:rPr lang="en-US" sz="1200" b="0" i="0" u="none" strike="noStrike" kern="1200" baseline="0" dirty="0" smtClean="0">
                <a:solidFill>
                  <a:schemeClr val="tx1"/>
                </a:solidFill>
                <a:latin typeface="Times New Roman" pitchFamily="-1" charset="0"/>
                <a:ea typeface="+mn-ea"/>
                <a:cs typeface="+mn-cs"/>
              </a:rPr>
              <a:t>machine instruction register.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MIB ties all the components together. During microinstruction fetch, the</a:t>
            </a:r>
          </a:p>
          <a:p>
            <a:r>
              <a:rPr lang="en-US" sz="1200" b="0" i="0" u="none" strike="noStrike" kern="1200" baseline="0" dirty="0" smtClean="0">
                <a:solidFill>
                  <a:schemeClr val="tx1"/>
                </a:solidFill>
                <a:latin typeface="Times New Roman" pitchFamily="-1" charset="0"/>
                <a:ea typeface="+mn-ea"/>
                <a:cs typeface="+mn-cs"/>
              </a:rPr>
              <a:t>control chip generates an 11-bit address onto the MIB. Control store is accessed,</a:t>
            </a:r>
          </a:p>
          <a:p>
            <a:r>
              <a:rPr lang="en-US" sz="1200" b="0" i="0" u="none" strike="noStrike" kern="1200" baseline="0" dirty="0" smtClean="0">
                <a:solidFill>
                  <a:schemeClr val="tx1"/>
                </a:solidFill>
                <a:latin typeface="Times New Roman" pitchFamily="-1" charset="0"/>
                <a:ea typeface="+mn-ea"/>
                <a:cs typeface="+mn-cs"/>
              </a:rPr>
              <a:t>producing a 22-bit microinstruction, which is placed on the MIB. The low-order</a:t>
            </a:r>
          </a:p>
          <a:p>
            <a:r>
              <a:rPr lang="en-US" sz="1200" b="0" i="0" u="none" strike="noStrike" kern="1200" baseline="0" dirty="0" smtClean="0">
                <a:solidFill>
                  <a:schemeClr val="tx1"/>
                </a:solidFill>
                <a:latin typeface="Times New Roman" pitchFamily="-1" charset="0"/>
                <a:ea typeface="+mn-ea"/>
                <a:cs typeface="+mn-cs"/>
              </a:rPr>
              <a:t>16 bits go to the data chip, while the low-order 18 bits go to the control chip. The</a:t>
            </a:r>
          </a:p>
          <a:p>
            <a:r>
              <a:rPr lang="en-US" sz="1200" b="0" i="0" u="none" strike="noStrike" kern="1200" baseline="0" dirty="0" smtClean="0">
                <a:solidFill>
                  <a:schemeClr val="tx1"/>
                </a:solidFill>
                <a:latin typeface="Times New Roman" pitchFamily="-1" charset="0"/>
                <a:ea typeface="+mn-ea"/>
                <a:cs typeface="+mn-cs"/>
              </a:rPr>
              <a:t>high-order 4 bits control special processor board functions.</a:t>
            </a:r>
            <a:endParaRPr lang="en-GB" dirty="0"/>
          </a:p>
        </p:txBody>
      </p:sp>
    </p:spTree>
    <p:extLst>
      <p:ext uri="{BB962C8B-B14F-4D97-AF65-F5344CB8AC3E}">
        <p14:creationId xmlns:p14="http://schemas.microsoft.com/office/powerpoint/2010/main" val="21002749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Figure 21.14 provides a still simplified but more detailed look at the LSI-11</a:t>
            </a:r>
          </a:p>
          <a:p>
            <a:r>
              <a:rPr lang="en-US" sz="1200" b="0" i="0" u="none" strike="noStrike" kern="1200" baseline="0" dirty="0" smtClean="0">
                <a:solidFill>
                  <a:schemeClr val="tx1"/>
                </a:solidFill>
                <a:latin typeface="Times New Roman" pitchFamily="-1" charset="0"/>
                <a:ea typeface="+mn-ea"/>
                <a:cs typeface="+mn-cs"/>
              </a:rPr>
              <a:t>control unit: the figure ignores individual chip boundaries. The address sequencing</a:t>
            </a:r>
          </a:p>
          <a:p>
            <a:r>
              <a:rPr lang="en-US" sz="1200" b="0" i="0" u="none" strike="noStrike" kern="1200" baseline="0" dirty="0" smtClean="0">
                <a:solidFill>
                  <a:schemeClr val="tx1"/>
                </a:solidFill>
                <a:latin typeface="Times New Roman" pitchFamily="-1" charset="0"/>
                <a:ea typeface="+mn-ea"/>
                <a:cs typeface="+mn-cs"/>
              </a:rPr>
              <a:t>scheme described in Section 21.2 is implemented in two modules. Overall sequence</a:t>
            </a:r>
          </a:p>
          <a:p>
            <a:r>
              <a:rPr lang="en-US" sz="1200" b="0" i="0" u="none" strike="noStrike" kern="1200" baseline="0" dirty="0" smtClean="0">
                <a:solidFill>
                  <a:schemeClr val="tx1"/>
                </a:solidFill>
                <a:latin typeface="Times New Roman" pitchFamily="-1" charset="0"/>
                <a:ea typeface="+mn-ea"/>
                <a:cs typeface="+mn-cs"/>
              </a:rPr>
              <a:t>control is provided by the </a:t>
            </a:r>
            <a:r>
              <a:rPr lang="en-US" sz="1200" b="0" i="0" u="none" strike="noStrike" kern="1200" baseline="0" dirty="0" err="1" smtClean="0">
                <a:solidFill>
                  <a:schemeClr val="tx1"/>
                </a:solidFill>
                <a:latin typeface="Times New Roman" pitchFamily="-1" charset="0"/>
                <a:ea typeface="+mn-ea"/>
                <a:cs typeface="+mn-cs"/>
              </a:rPr>
              <a:t>microprogram</a:t>
            </a:r>
            <a:r>
              <a:rPr lang="en-US" sz="1200" b="0" i="0" u="none" strike="noStrike" kern="1200" baseline="0" dirty="0" smtClean="0">
                <a:solidFill>
                  <a:schemeClr val="tx1"/>
                </a:solidFill>
                <a:latin typeface="Times New Roman" pitchFamily="-1" charset="0"/>
                <a:ea typeface="+mn-ea"/>
                <a:cs typeface="+mn-cs"/>
              </a:rPr>
              <a:t> sequence control module, which is capable</a:t>
            </a:r>
          </a:p>
          <a:p>
            <a:r>
              <a:rPr lang="en-US" sz="1200" b="0" i="0" u="none" strike="noStrike" kern="1200" baseline="0" dirty="0" smtClean="0">
                <a:solidFill>
                  <a:schemeClr val="tx1"/>
                </a:solidFill>
                <a:latin typeface="Times New Roman" pitchFamily="-1" charset="0"/>
                <a:ea typeface="+mn-ea"/>
                <a:cs typeface="+mn-cs"/>
              </a:rPr>
              <a:t> of incrementing the microinstruction address register and performing unconditional</a:t>
            </a:r>
          </a:p>
          <a:p>
            <a:r>
              <a:rPr lang="en-US" sz="1200" b="0" i="0" u="none" strike="noStrike" kern="1200" baseline="0" dirty="0" smtClean="0">
                <a:solidFill>
                  <a:schemeClr val="tx1"/>
                </a:solidFill>
                <a:latin typeface="Times New Roman" pitchFamily="-1" charset="0"/>
                <a:ea typeface="+mn-ea"/>
                <a:cs typeface="+mn-cs"/>
              </a:rPr>
              <a:t>branches. The other forms of address calculation are carried out by a separate translation</a:t>
            </a:r>
          </a:p>
          <a:p>
            <a:r>
              <a:rPr lang="en-US" sz="1200" b="0" i="0" u="none" strike="noStrike" kern="1200" baseline="0" dirty="0" smtClean="0">
                <a:solidFill>
                  <a:schemeClr val="tx1"/>
                </a:solidFill>
                <a:latin typeface="Times New Roman" pitchFamily="-1" charset="0"/>
                <a:ea typeface="+mn-ea"/>
                <a:cs typeface="+mn-cs"/>
              </a:rPr>
              <a:t>array. This is a combinatorial circuit that generates an address based on the</a:t>
            </a:r>
          </a:p>
          <a:p>
            <a:r>
              <a:rPr lang="en-US" sz="1200" b="0" i="0" u="none" strike="noStrike" kern="1200" baseline="0" dirty="0" smtClean="0">
                <a:solidFill>
                  <a:schemeClr val="tx1"/>
                </a:solidFill>
                <a:latin typeface="Times New Roman" pitchFamily="-1" charset="0"/>
                <a:ea typeface="+mn-ea"/>
                <a:cs typeface="+mn-cs"/>
              </a:rPr>
              <a:t>microinstruction, the machine instruction, the microinstruction program counter,</a:t>
            </a:r>
          </a:p>
          <a:p>
            <a:r>
              <a:rPr lang="en-US" sz="1200" b="0" i="0" u="none" strike="noStrike" kern="1200" baseline="0" dirty="0" smtClean="0">
                <a:solidFill>
                  <a:schemeClr val="tx1"/>
                </a:solidFill>
                <a:latin typeface="Times New Roman" pitchFamily="-1" charset="0"/>
                <a:ea typeface="+mn-ea"/>
                <a:cs typeface="+mn-cs"/>
              </a:rPr>
              <a:t>and an interrupt register.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translation array comes into play on the following occasions: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The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is used to determine the start of a </a:t>
            </a:r>
            <a:r>
              <a:rPr lang="en-US" sz="1200" b="0" i="0" u="none" strike="noStrike" kern="1200" baseline="0" dirty="0" err="1" smtClean="0">
                <a:solidFill>
                  <a:schemeClr val="tx1"/>
                </a:solidFill>
                <a:latin typeface="Times New Roman" pitchFamily="-1" charset="0"/>
                <a:ea typeface="+mn-ea"/>
                <a:cs typeface="+mn-cs"/>
              </a:rPr>
              <a:t>microroutine</a:t>
            </a:r>
            <a:r>
              <a:rPr lang="en-US" sz="1200" b="0" i="0" u="none" strike="noStrike" kern="1200" baseline="0" dirty="0" smtClean="0">
                <a:solidFill>
                  <a:schemeClr val="tx1"/>
                </a:solidFill>
                <a:latin typeface="Times New Roman" pitchFamily="-1" charset="0"/>
                <a:ea typeface="+mn-ea"/>
                <a:cs typeface="+mn-cs"/>
              </a:rPr>
              <a:t>.</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At appropriate times, address mode bits of the microinstruction are tested to</a:t>
            </a:r>
          </a:p>
          <a:p>
            <a:r>
              <a:rPr lang="en-US" sz="1200" b="0" i="0" u="none" strike="noStrike" kern="1200" baseline="0" dirty="0" smtClean="0">
                <a:solidFill>
                  <a:schemeClr val="tx1"/>
                </a:solidFill>
                <a:latin typeface="Times New Roman" pitchFamily="-1" charset="0"/>
                <a:ea typeface="+mn-ea"/>
                <a:cs typeface="+mn-cs"/>
              </a:rPr>
              <a:t>perform appropriate addressing.</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Interrupt conditions are periodically tested.</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Conditional branch microinstructions are evaluated.</a:t>
            </a:r>
            <a:endParaRPr lang="en-US" dirty="0"/>
          </a:p>
        </p:txBody>
      </p:sp>
    </p:spTree>
    <p:extLst>
      <p:ext uri="{BB962C8B-B14F-4D97-AF65-F5344CB8AC3E}">
        <p14:creationId xmlns:p14="http://schemas.microsoft.com/office/powerpoint/2010/main" val="24416560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The LSI-11 uses an extremely vertical</a:t>
            </a:r>
          </a:p>
          <a:p>
            <a:r>
              <a:rPr lang="en-US" sz="1200" b="0" i="0" u="none" strike="noStrike" kern="1200" baseline="0" dirty="0" smtClean="0">
                <a:solidFill>
                  <a:schemeClr val="tx1"/>
                </a:solidFill>
                <a:latin typeface="Times New Roman" pitchFamily="-1" charset="0"/>
                <a:ea typeface="+mn-ea"/>
                <a:cs typeface="+mn-cs"/>
              </a:rPr>
              <a:t>microinstruction format, which is only 22 bits wide. The microinstruction set strongly</a:t>
            </a:r>
          </a:p>
          <a:p>
            <a:r>
              <a:rPr lang="en-US" sz="1200" b="0" i="0" u="none" strike="noStrike" kern="1200" baseline="0" dirty="0" smtClean="0">
                <a:solidFill>
                  <a:schemeClr val="tx1"/>
                </a:solidFill>
                <a:latin typeface="Times New Roman" pitchFamily="-1" charset="0"/>
                <a:ea typeface="+mn-ea"/>
                <a:cs typeface="+mn-cs"/>
              </a:rPr>
              <a:t>resembles the PDP-11 machine instruction set that it implements. This design was</a:t>
            </a:r>
          </a:p>
          <a:p>
            <a:r>
              <a:rPr lang="en-US" sz="1200" b="0" i="0" u="none" strike="noStrike" kern="1200" baseline="0" dirty="0" smtClean="0">
                <a:solidFill>
                  <a:schemeClr val="tx1"/>
                </a:solidFill>
                <a:latin typeface="Times New Roman" pitchFamily="-1" charset="0"/>
                <a:ea typeface="+mn-ea"/>
                <a:cs typeface="+mn-cs"/>
              </a:rPr>
              <a:t>intended to optimize the performance of the control unit within the constraint of a</a:t>
            </a:r>
          </a:p>
          <a:p>
            <a:r>
              <a:rPr lang="en-US" sz="1200" b="0" i="0" u="none" strike="noStrike" kern="1200" baseline="0" dirty="0" smtClean="0">
                <a:solidFill>
                  <a:schemeClr val="tx1"/>
                </a:solidFill>
                <a:latin typeface="Times New Roman" pitchFamily="-1" charset="0"/>
                <a:ea typeface="+mn-ea"/>
                <a:cs typeface="+mn-cs"/>
              </a:rPr>
              <a:t>vertical, easily programmed design. Table 21.5 lists some of the LSI-11 microinstructions.</a:t>
            </a:r>
          </a:p>
          <a:p>
            <a:endParaRPr lang="en-US" dirty="0"/>
          </a:p>
        </p:txBody>
      </p:sp>
    </p:spTree>
    <p:extLst>
      <p:ext uri="{BB962C8B-B14F-4D97-AF65-F5344CB8AC3E}">
        <p14:creationId xmlns:p14="http://schemas.microsoft.com/office/powerpoint/2010/main" val="42059043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Figure 21.15 shows the 22-bit LSI-11 microinstruction format. The high-order</a:t>
            </a:r>
          </a:p>
          <a:p>
            <a:r>
              <a:rPr lang="en-US" sz="1200" b="0" i="0" u="none" strike="noStrike" kern="1200" baseline="0" dirty="0" smtClean="0">
                <a:solidFill>
                  <a:schemeClr val="tx1"/>
                </a:solidFill>
                <a:latin typeface="Times New Roman" pitchFamily="-1" charset="0"/>
                <a:ea typeface="+mn-ea"/>
                <a:cs typeface="+mn-cs"/>
              </a:rPr>
              <a:t>4 bits control special functions on the processor board. The translate bit enables the</a:t>
            </a:r>
          </a:p>
          <a:p>
            <a:r>
              <a:rPr lang="en-US" sz="1200" b="0" i="0" u="none" strike="noStrike" kern="1200" baseline="0" dirty="0" smtClean="0">
                <a:solidFill>
                  <a:schemeClr val="tx1"/>
                </a:solidFill>
                <a:latin typeface="Times New Roman" pitchFamily="-1" charset="0"/>
                <a:ea typeface="+mn-ea"/>
                <a:cs typeface="+mn-cs"/>
              </a:rPr>
              <a:t>translation array to check for pending interrupts. The load return register bit is used</a:t>
            </a:r>
          </a:p>
          <a:p>
            <a:r>
              <a:rPr lang="en-US" sz="1200" b="0" i="0" u="none" strike="noStrike" kern="1200" baseline="0" dirty="0" smtClean="0">
                <a:solidFill>
                  <a:schemeClr val="tx1"/>
                </a:solidFill>
                <a:latin typeface="Times New Roman" pitchFamily="-1" charset="0"/>
                <a:ea typeface="+mn-ea"/>
                <a:cs typeface="+mn-cs"/>
              </a:rPr>
              <a:t>at the end of a </a:t>
            </a:r>
            <a:r>
              <a:rPr lang="en-US" sz="1200" b="0" i="0" u="none" strike="noStrike" kern="1200" baseline="0" dirty="0" err="1" smtClean="0">
                <a:solidFill>
                  <a:schemeClr val="tx1"/>
                </a:solidFill>
                <a:latin typeface="Times New Roman" pitchFamily="-1" charset="0"/>
                <a:ea typeface="+mn-ea"/>
                <a:cs typeface="+mn-cs"/>
              </a:rPr>
              <a:t>microroutine</a:t>
            </a:r>
            <a:r>
              <a:rPr lang="en-US" sz="1200" b="0" i="0" u="none" strike="noStrike" kern="1200" baseline="0" dirty="0" smtClean="0">
                <a:solidFill>
                  <a:schemeClr val="tx1"/>
                </a:solidFill>
                <a:latin typeface="Times New Roman" pitchFamily="-1" charset="0"/>
                <a:ea typeface="+mn-ea"/>
                <a:cs typeface="+mn-cs"/>
              </a:rPr>
              <a:t> to cause the next microinstruction address to be loaded</a:t>
            </a:r>
          </a:p>
          <a:p>
            <a:r>
              <a:rPr lang="en-US" sz="1200" b="0" i="0" u="none" strike="noStrike" kern="1200" baseline="0" dirty="0" smtClean="0">
                <a:solidFill>
                  <a:schemeClr val="tx1"/>
                </a:solidFill>
                <a:latin typeface="Times New Roman" pitchFamily="-1" charset="0"/>
                <a:ea typeface="+mn-ea"/>
                <a:cs typeface="+mn-cs"/>
              </a:rPr>
              <a:t>from the return register.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remaining 16 bits are used for highly encoded micro-operations. The format</a:t>
            </a:r>
          </a:p>
          <a:p>
            <a:r>
              <a:rPr lang="en-US" sz="1200" b="0" i="0" u="none" strike="noStrike" kern="1200" baseline="0" dirty="0" smtClean="0">
                <a:solidFill>
                  <a:schemeClr val="tx1"/>
                </a:solidFill>
                <a:latin typeface="Times New Roman" pitchFamily="-1" charset="0"/>
                <a:ea typeface="+mn-ea"/>
                <a:cs typeface="+mn-cs"/>
              </a:rPr>
              <a:t>is much like a machine instruction, with a variable-length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and one or</a:t>
            </a:r>
          </a:p>
          <a:p>
            <a:r>
              <a:rPr lang="en-US" sz="1200" b="0" i="0" u="none" strike="noStrike" kern="1200" baseline="0" dirty="0" smtClean="0">
                <a:solidFill>
                  <a:schemeClr val="tx1"/>
                </a:solidFill>
                <a:latin typeface="Times New Roman" pitchFamily="-1" charset="0"/>
                <a:ea typeface="+mn-ea"/>
                <a:cs typeface="+mn-cs"/>
              </a:rPr>
              <a:t>more operands.</a:t>
            </a:r>
            <a:endParaRPr lang="en-US" dirty="0"/>
          </a:p>
        </p:txBody>
      </p:sp>
    </p:spTree>
    <p:extLst>
      <p:ext uri="{BB962C8B-B14F-4D97-AF65-F5344CB8AC3E}">
        <p14:creationId xmlns:p14="http://schemas.microsoft.com/office/powerpoint/2010/main" val="32043285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01623C9A-C1CB-644E-8E4B-9E258FF47D89}" type="slidenum">
              <a:rPr lang="en-US"/>
              <a:pPr/>
              <a:t>50</a:t>
            </a:fld>
            <a:endParaRPr lang="en-US"/>
          </a:p>
        </p:txBody>
      </p:sp>
      <p:sp>
        <p:nvSpPr>
          <p:cNvPr id="83970"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83971"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The standard IBM 3033 control memory consists of 4K words. The first half of these</a:t>
            </a:r>
          </a:p>
          <a:p>
            <a:r>
              <a:rPr lang="en-US" sz="1200" b="0" i="0" u="none" strike="noStrike" kern="1200" baseline="0" dirty="0" smtClean="0">
                <a:solidFill>
                  <a:schemeClr val="tx1"/>
                </a:solidFill>
                <a:latin typeface="Times New Roman" pitchFamily="-1" charset="0"/>
                <a:ea typeface="+mn-ea"/>
                <a:cs typeface="+mn-cs"/>
              </a:rPr>
              <a:t>(0000–07FF) contain 108-bit microinstructions, while the remainder (0800–0FFF)</a:t>
            </a:r>
          </a:p>
          <a:p>
            <a:r>
              <a:rPr lang="en-US" sz="1200" b="0" i="0" u="none" strike="noStrike" kern="1200" baseline="0" dirty="0" smtClean="0">
                <a:solidFill>
                  <a:schemeClr val="tx1"/>
                </a:solidFill>
                <a:latin typeface="Times New Roman" pitchFamily="-1" charset="0"/>
                <a:ea typeface="+mn-ea"/>
                <a:cs typeface="+mn-cs"/>
              </a:rPr>
              <a:t>are used to store 126-bit microinstructions. The format is depicted in Figure 21.16.</a:t>
            </a:r>
          </a:p>
          <a:p>
            <a:endParaRPr lang="en-US" sz="1200" b="0" i="0" u="none" strike="noStrike" kern="1200" baseline="0" dirty="0" smtClean="0">
              <a:solidFill>
                <a:schemeClr val="tx1"/>
              </a:solidFill>
              <a:latin typeface="Times New Roman" pitchFamily="-1" charset="0"/>
              <a:ea typeface="+mn-ea"/>
              <a:cs typeface="+mn-cs"/>
            </a:endParaRPr>
          </a:p>
          <a:p>
            <a:endParaRPr lang="en-GB" dirty="0"/>
          </a:p>
        </p:txBody>
      </p:sp>
    </p:spTree>
    <p:extLst>
      <p:ext uri="{BB962C8B-B14F-4D97-AF65-F5344CB8AC3E}">
        <p14:creationId xmlns:p14="http://schemas.microsoft.com/office/powerpoint/2010/main" val="22486572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0D4EE75F-A689-0B45-92ED-734ECBE8F11E}" type="slidenum">
              <a:rPr lang="en-US"/>
              <a:pPr/>
              <a:t>51</a:t>
            </a:fld>
            <a:endParaRPr lang="en-US"/>
          </a:p>
        </p:txBody>
      </p:sp>
      <p:sp>
        <p:nvSpPr>
          <p:cNvPr id="84994"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84995"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Although this is a rather horizontal format, encoding is still extensively used. The</a:t>
            </a:r>
          </a:p>
          <a:p>
            <a:r>
              <a:rPr lang="en-US" sz="1200" b="0" i="0" u="none" strike="noStrike" kern="1200" baseline="0" dirty="0" smtClean="0">
                <a:solidFill>
                  <a:schemeClr val="tx1"/>
                </a:solidFill>
                <a:latin typeface="Times New Roman" pitchFamily="-1" charset="0"/>
                <a:ea typeface="+mn-ea"/>
                <a:cs typeface="+mn-cs"/>
              </a:rPr>
              <a:t>key fields of that format are summarized in Table 21.6.</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ALU operates on inputs from four dedicated, non-user-visible registers,</a:t>
            </a:r>
          </a:p>
          <a:p>
            <a:r>
              <a:rPr lang="en-US" sz="1200" b="0" i="0" u="none" strike="noStrike" kern="1200" baseline="0" dirty="0" smtClean="0">
                <a:solidFill>
                  <a:schemeClr val="tx1"/>
                </a:solidFill>
                <a:latin typeface="Times New Roman" pitchFamily="-1" charset="0"/>
                <a:ea typeface="+mn-ea"/>
                <a:cs typeface="+mn-cs"/>
              </a:rPr>
              <a:t>A, B, C, and D. The microinstruction format contains fields for loading these registers</a:t>
            </a:r>
          </a:p>
          <a:p>
            <a:r>
              <a:rPr lang="en-US" sz="1200" b="0" i="0" u="none" strike="noStrike" kern="1200" baseline="0" dirty="0" smtClean="0">
                <a:solidFill>
                  <a:schemeClr val="tx1"/>
                </a:solidFill>
                <a:latin typeface="Times New Roman" pitchFamily="-1" charset="0"/>
                <a:ea typeface="+mn-ea"/>
                <a:cs typeface="+mn-cs"/>
              </a:rPr>
              <a:t>from user-visible registers, performing an ALU function, and specifying a</a:t>
            </a:r>
          </a:p>
          <a:p>
            <a:r>
              <a:rPr lang="en-US" sz="1200" b="0" i="0" u="none" strike="noStrike" kern="1200" baseline="0" dirty="0" smtClean="0">
                <a:solidFill>
                  <a:schemeClr val="tx1"/>
                </a:solidFill>
                <a:latin typeface="Times New Roman" pitchFamily="-1" charset="0"/>
                <a:ea typeface="+mn-ea"/>
                <a:cs typeface="+mn-cs"/>
              </a:rPr>
              <a:t>user-visible register for storing the result. There are also fields for loading and storing</a:t>
            </a:r>
          </a:p>
          <a:p>
            <a:r>
              <a:rPr lang="en-US" sz="1200" b="0" i="0" u="none" strike="noStrike" kern="1200" baseline="0" dirty="0" smtClean="0">
                <a:solidFill>
                  <a:schemeClr val="tx1"/>
                </a:solidFill>
                <a:latin typeface="Times New Roman" pitchFamily="-1" charset="0"/>
                <a:ea typeface="+mn-ea"/>
                <a:cs typeface="+mn-cs"/>
              </a:rPr>
              <a:t>data between registers and memory.</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sequencing mechanism for the IBM 3033 was discussed in Section 21.2.</a:t>
            </a:r>
            <a:endParaRPr lang="en-GB" dirty="0"/>
          </a:p>
        </p:txBody>
      </p:sp>
    </p:spTree>
    <p:extLst>
      <p:ext uri="{BB962C8B-B14F-4D97-AF65-F5344CB8AC3E}">
        <p14:creationId xmlns:p14="http://schemas.microsoft.com/office/powerpoint/2010/main" val="6376766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20F35EDC-618C-7747-A88B-8D26D52D2740}" type="slidenum">
              <a:rPr lang="en-US"/>
              <a:pPr/>
              <a:t>52</a:t>
            </a:fld>
            <a:endParaRPr lang="en-US"/>
          </a:p>
        </p:txBody>
      </p:sp>
      <p:sp>
        <p:nvSpPr>
          <p:cNvPr id="86018"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86019"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The Texas Instruments 8800 Software Development Board (SDB) is a </a:t>
            </a:r>
            <a:r>
              <a:rPr lang="en-US" sz="1200" b="0" i="0" u="none" strike="noStrike" kern="1200" baseline="0" dirty="0" err="1" smtClean="0">
                <a:solidFill>
                  <a:schemeClr val="tx1"/>
                </a:solidFill>
                <a:latin typeface="Times New Roman" pitchFamily="-1" charset="0"/>
                <a:ea typeface="+mn-ea"/>
                <a:cs typeface="+mn-cs"/>
              </a:rPr>
              <a:t>microprogrammable</a:t>
            </a:r>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32-bit computer card. The system has a writable control store, implemented</a:t>
            </a:r>
          </a:p>
          <a:p>
            <a:r>
              <a:rPr lang="en-US" sz="1200" b="0" i="0" u="none" strike="noStrike" kern="1200" baseline="0" dirty="0" smtClean="0">
                <a:solidFill>
                  <a:schemeClr val="tx1"/>
                </a:solidFill>
                <a:latin typeface="Times New Roman" pitchFamily="-1" charset="0"/>
                <a:ea typeface="+mn-ea"/>
                <a:cs typeface="+mn-cs"/>
              </a:rPr>
              <a:t>in RAM rather than ROM. Such a system does not achieve the speed or</a:t>
            </a:r>
          </a:p>
          <a:p>
            <a:r>
              <a:rPr lang="en-US" sz="1200" b="0" i="0" u="none" strike="noStrike" kern="1200" baseline="0" dirty="0" smtClean="0">
                <a:solidFill>
                  <a:schemeClr val="tx1"/>
                </a:solidFill>
                <a:latin typeface="Times New Roman" pitchFamily="-1" charset="0"/>
                <a:ea typeface="+mn-ea"/>
                <a:cs typeface="+mn-cs"/>
              </a:rPr>
              <a:t> density of a </a:t>
            </a:r>
            <a:r>
              <a:rPr lang="en-US" sz="1200" b="0" i="0" u="none" strike="noStrike" kern="1200" baseline="0" dirty="0" err="1" smtClean="0">
                <a:solidFill>
                  <a:schemeClr val="tx1"/>
                </a:solidFill>
                <a:latin typeface="Times New Roman" pitchFamily="-1" charset="0"/>
                <a:ea typeface="+mn-ea"/>
                <a:cs typeface="+mn-cs"/>
              </a:rPr>
              <a:t>microprogrammed</a:t>
            </a:r>
            <a:r>
              <a:rPr lang="en-US" sz="1200" b="0" i="0" u="none" strike="noStrike" kern="1200" baseline="0" dirty="0" smtClean="0">
                <a:solidFill>
                  <a:schemeClr val="tx1"/>
                </a:solidFill>
                <a:latin typeface="Times New Roman" pitchFamily="-1" charset="0"/>
                <a:ea typeface="+mn-ea"/>
                <a:cs typeface="+mn-cs"/>
              </a:rPr>
              <a:t> system with a ROM control store. However, it is</a:t>
            </a:r>
          </a:p>
          <a:p>
            <a:r>
              <a:rPr lang="en-US" sz="1200" b="0" i="0" u="none" strike="noStrike" kern="1200" baseline="0" dirty="0" smtClean="0">
                <a:solidFill>
                  <a:schemeClr val="tx1"/>
                </a:solidFill>
                <a:latin typeface="Times New Roman" pitchFamily="-1" charset="0"/>
                <a:ea typeface="+mn-ea"/>
                <a:cs typeface="+mn-cs"/>
              </a:rPr>
              <a:t>useful for developing prototypes and for educational purposes.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8800 SDB consists of the following components (Figure 21.17):</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Microcode memory</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a:t>
            </a:r>
            <a:r>
              <a:rPr lang="en-US" sz="1200" b="0" i="0" u="none" strike="noStrike" kern="1200" baseline="0" dirty="0" err="1" smtClean="0">
                <a:solidFill>
                  <a:schemeClr val="tx1"/>
                </a:solidFill>
                <a:latin typeface="Times New Roman" pitchFamily="-1" charset="0"/>
                <a:ea typeface="+mn-ea"/>
                <a:cs typeface="+mn-cs"/>
              </a:rPr>
              <a:t>Microsequencer</a:t>
            </a:r>
            <a:endParaRPr lang="en-US" sz="1200" b="0" i="0" u="none" strike="noStrike" kern="1200" baseline="0" dirty="0" smtClean="0">
              <a:solidFill>
                <a:schemeClr val="tx1"/>
              </a:solidFill>
              <a:latin typeface="Times New Roman" pitchFamily="-1" charset="0"/>
              <a:ea typeface="+mn-ea"/>
              <a:cs typeface="+mn-cs"/>
            </a:endParaRP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32-bit ALU</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Floating-point and integer processor</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Local data memory</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Two buses link the internal components of the system. The DA bus provides</a:t>
            </a:r>
          </a:p>
          <a:p>
            <a:r>
              <a:rPr lang="en-US" sz="1200" b="0" i="0" u="none" strike="noStrike" kern="1200" baseline="0" dirty="0" smtClean="0">
                <a:solidFill>
                  <a:schemeClr val="tx1"/>
                </a:solidFill>
                <a:latin typeface="Times New Roman" pitchFamily="-1" charset="0"/>
                <a:ea typeface="+mn-ea"/>
                <a:cs typeface="+mn-cs"/>
              </a:rPr>
              <a:t>data from the microinstruction data field to the ALU, the floating-point processor,</a:t>
            </a:r>
          </a:p>
          <a:p>
            <a:r>
              <a:rPr lang="en-US" sz="1200" b="0" i="0" u="none" strike="noStrike" kern="1200" baseline="0" dirty="0" smtClean="0">
                <a:solidFill>
                  <a:schemeClr val="tx1"/>
                </a:solidFill>
                <a:latin typeface="Times New Roman" pitchFamily="-1" charset="0"/>
                <a:ea typeface="+mn-ea"/>
                <a:cs typeface="+mn-cs"/>
              </a:rPr>
              <a:t>or the </a:t>
            </a:r>
            <a:r>
              <a:rPr lang="en-US" sz="1200" b="0" i="0" u="none" strike="noStrike" kern="1200" baseline="0" dirty="0" err="1" smtClean="0">
                <a:solidFill>
                  <a:schemeClr val="tx1"/>
                </a:solidFill>
                <a:latin typeface="Times New Roman" pitchFamily="-1" charset="0"/>
                <a:ea typeface="+mn-ea"/>
                <a:cs typeface="+mn-cs"/>
              </a:rPr>
              <a:t>microsequencer</a:t>
            </a:r>
            <a:r>
              <a:rPr lang="en-US" sz="1200" b="0" i="0" u="none" strike="noStrike" kern="1200" baseline="0" dirty="0" smtClean="0">
                <a:solidFill>
                  <a:schemeClr val="tx1"/>
                </a:solidFill>
                <a:latin typeface="Times New Roman" pitchFamily="-1" charset="0"/>
                <a:ea typeface="+mn-ea"/>
                <a:cs typeface="+mn-cs"/>
              </a:rPr>
              <a:t>. In the latter case, the data consists of an address to be used</a:t>
            </a:r>
          </a:p>
          <a:p>
            <a:r>
              <a:rPr lang="en-US" sz="1200" b="0" i="0" u="none" strike="noStrike" kern="1200" baseline="0" dirty="0" smtClean="0">
                <a:solidFill>
                  <a:schemeClr val="tx1"/>
                </a:solidFill>
                <a:latin typeface="Times New Roman" pitchFamily="-1" charset="0"/>
                <a:ea typeface="+mn-ea"/>
                <a:cs typeface="+mn-cs"/>
              </a:rPr>
              <a:t>for a branch instruction. The bus can also be used for the ALU or </a:t>
            </a:r>
            <a:r>
              <a:rPr lang="en-US" sz="1200" b="0" i="0" u="none" strike="noStrike" kern="1200" baseline="0" dirty="0" err="1" smtClean="0">
                <a:solidFill>
                  <a:schemeClr val="tx1"/>
                </a:solidFill>
                <a:latin typeface="Times New Roman" pitchFamily="-1" charset="0"/>
                <a:ea typeface="+mn-ea"/>
                <a:cs typeface="+mn-cs"/>
              </a:rPr>
              <a:t>microsequencer</a:t>
            </a:r>
            <a:r>
              <a:rPr lang="en-US" sz="1200" b="0" i="0" u="none" strike="noStrike" kern="1200" baseline="0" dirty="0" smtClean="0">
                <a:solidFill>
                  <a:schemeClr val="tx1"/>
                </a:solidFill>
                <a:latin typeface="Times New Roman" pitchFamily="-1" charset="0"/>
                <a:ea typeface="+mn-ea"/>
                <a:cs typeface="+mn-cs"/>
              </a:rPr>
              <a:t> to</a:t>
            </a:r>
          </a:p>
          <a:p>
            <a:r>
              <a:rPr lang="en-US" sz="1200" b="0" i="0" u="none" strike="noStrike" kern="1200" baseline="0" dirty="0" smtClean="0">
                <a:solidFill>
                  <a:schemeClr val="tx1"/>
                </a:solidFill>
                <a:latin typeface="Times New Roman" pitchFamily="-1" charset="0"/>
                <a:ea typeface="+mn-ea"/>
                <a:cs typeface="+mn-cs"/>
              </a:rPr>
              <a:t> provide data to other components. The system Y bus connects the ALU and floating-</a:t>
            </a:r>
          </a:p>
          <a:p>
            <a:r>
              <a:rPr lang="en-US" sz="1200" b="0" i="0" u="none" strike="noStrike" kern="1200" baseline="0" dirty="0" smtClean="0">
                <a:solidFill>
                  <a:schemeClr val="tx1"/>
                </a:solidFill>
                <a:latin typeface="Times New Roman" pitchFamily="-1" charset="0"/>
                <a:ea typeface="+mn-ea"/>
                <a:cs typeface="+mn-cs"/>
              </a:rPr>
              <a:t>point processor to local memory and to external modules via the PC interface.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board fits into an IBM PC-compatible host computer. The host computer</a:t>
            </a:r>
          </a:p>
          <a:p>
            <a:r>
              <a:rPr lang="en-US" sz="1200" b="0" i="0" u="none" strike="noStrike" kern="1200" baseline="0" dirty="0" smtClean="0">
                <a:solidFill>
                  <a:schemeClr val="tx1"/>
                </a:solidFill>
                <a:latin typeface="Times New Roman" pitchFamily="-1" charset="0"/>
                <a:ea typeface="+mn-ea"/>
                <a:cs typeface="+mn-cs"/>
              </a:rPr>
              <a:t>provides a suitable platform for microcode assembly and debug.</a:t>
            </a:r>
            <a:endParaRPr lang="en-GB" dirty="0"/>
          </a:p>
        </p:txBody>
      </p:sp>
    </p:spTree>
    <p:extLst>
      <p:ext uri="{BB962C8B-B14F-4D97-AF65-F5344CB8AC3E}">
        <p14:creationId xmlns:p14="http://schemas.microsoft.com/office/powerpoint/2010/main" val="40931073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8945028C-F2A3-F44C-8EA6-AA0970F0D52F}" type="slidenum">
              <a:rPr lang="en-US"/>
              <a:pPr/>
              <a:t>53</a:t>
            </a:fld>
            <a:endParaRPr lang="en-US"/>
          </a:p>
        </p:txBody>
      </p:sp>
      <p:sp>
        <p:nvSpPr>
          <p:cNvPr id="87042" name="Rectangle 2"/>
          <p:cNvSpPr>
            <a:spLocks noGrp="1" noRot="1" noChangeAspect="1" noChangeArrowheads="1" noTextEdit="1"/>
          </p:cNvSpPr>
          <p:nvPr>
            <p:ph type="sldImg"/>
          </p:nvPr>
        </p:nvSpPr>
        <p:spPr>
          <a:xfrm>
            <a:off x="1150938" y="692150"/>
            <a:ext cx="4556125" cy="3416300"/>
          </a:xfrm>
          <a:ln/>
          <a:extLst>
            <a:ext uri="{FAA26D3D-D897-4be2-8F04-BA451C77F1D7}">
              <ma14:placeholderFlag xmlns="" xmlns:ma14="http://schemas.microsoft.com/office/mac/drawingml/2011/main" val="1"/>
            </a:ext>
          </a:extLst>
        </p:spPr>
      </p:sp>
      <p:sp>
        <p:nvSpPr>
          <p:cNvPr id="87043" name="Rectangle 3"/>
          <p:cNvSpPr>
            <a:spLocks noGrp="1" noChangeArrowheads="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The microinstruction format for the 8800 consists of 128 bits broken down into 30</a:t>
            </a:r>
          </a:p>
          <a:p>
            <a:r>
              <a:rPr lang="en-US" sz="1200" b="0" i="0" u="none" strike="noStrike" kern="1200" baseline="0" dirty="0" smtClean="0">
                <a:solidFill>
                  <a:schemeClr val="tx1"/>
                </a:solidFill>
                <a:latin typeface="Times New Roman" pitchFamily="-1" charset="0"/>
                <a:ea typeface="+mn-ea"/>
                <a:cs typeface="+mn-cs"/>
              </a:rPr>
              <a:t>functional fields, as indicated in Table 21.7. Each field consists of one or more bits,</a:t>
            </a:r>
          </a:p>
          <a:p>
            <a:r>
              <a:rPr lang="en-US" sz="1200" b="0" i="0" u="none" strike="noStrike" kern="1200" baseline="0" dirty="0" smtClean="0">
                <a:solidFill>
                  <a:schemeClr val="tx1"/>
                </a:solidFill>
                <a:latin typeface="Times New Roman" pitchFamily="-1" charset="0"/>
                <a:ea typeface="+mn-ea"/>
                <a:cs typeface="+mn-cs"/>
              </a:rPr>
              <a:t>and the fields are grouped into five major categories: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Control of board</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8847 floating-point and integer processor chip</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8832 registered ALU</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8818 </a:t>
            </a:r>
            <a:r>
              <a:rPr lang="en-US" sz="1200" b="0" i="0" u="none" strike="noStrike" kern="1200" baseline="0" dirty="0" err="1" smtClean="0">
                <a:solidFill>
                  <a:schemeClr val="tx1"/>
                </a:solidFill>
                <a:latin typeface="Times New Roman" pitchFamily="-1" charset="0"/>
                <a:ea typeface="+mn-ea"/>
                <a:cs typeface="+mn-cs"/>
              </a:rPr>
              <a:t>microsequencer</a:t>
            </a:r>
            <a:endParaRPr lang="en-US" sz="1200" b="0" i="0" u="none" strike="noStrike" kern="1200" baseline="0" dirty="0" smtClean="0">
              <a:solidFill>
                <a:schemeClr val="tx1"/>
              </a:solidFill>
              <a:latin typeface="Times New Roman" pitchFamily="-1" charset="0"/>
              <a:ea typeface="+mn-ea"/>
              <a:cs typeface="+mn-cs"/>
            </a:endParaRP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WCS data field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As indicated in Figure 21.17, the 32 bits of the WCS data field are fed into the DA</a:t>
            </a:r>
          </a:p>
          <a:p>
            <a:r>
              <a:rPr lang="en-US" sz="1200" b="0" i="0" u="none" strike="noStrike" kern="1200" baseline="0" dirty="0" smtClean="0">
                <a:solidFill>
                  <a:schemeClr val="tx1"/>
                </a:solidFill>
                <a:latin typeface="Times New Roman" pitchFamily="-1" charset="0"/>
                <a:ea typeface="+mn-ea"/>
                <a:cs typeface="+mn-cs"/>
              </a:rPr>
              <a:t>bus to be provided as data to the ALU, floating-point processor, or </a:t>
            </a:r>
            <a:r>
              <a:rPr lang="en-US" sz="1200" b="0" i="0" u="none" strike="noStrike" kern="1200" baseline="0" dirty="0" err="1" smtClean="0">
                <a:solidFill>
                  <a:schemeClr val="tx1"/>
                </a:solidFill>
                <a:latin typeface="Times New Roman" pitchFamily="-1" charset="0"/>
                <a:ea typeface="+mn-ea"/>
                <a:cs typeface="+mn-cs"/>
              </a:rPr>
              <a:t>microsequencer</a:t>
            </a:r>
            <a:r>
              <a:rPr lang="en-US" sz="1200" b="0" i="0" u="none" strike="noStrike" kern="1200" baseline="0" dirty="0" smtClean="0">
                <a:solidFill>
                  <a:schemeClr val="tx1"/>
                </a:solidFill>
                <a:latin typeface="Times New Roman" pitchFamily="-1" charset="0"/>
                <a:ea typeface="+mn-ea"/>
                <a:cs typeface="+mn-cs"/>
              </a:rPr>
              <a:t>.</a:t>
            </a:r>
          </a:p>
          <a:p>
            <a:r>
              <a:rPr lang="en-US" sz="1200" b="0" i="0" u="none" strike="noStrike" kern="1200" baseline="0" dirty="0" smtClean="0">
                <a:solidFill>
                  <a:schemeClr val="tx1"/>
                </a:solidFill>
                <a:latin typeface="Times New Roman" pitchFamily="-1" charset="0"/>
                <a:ea typeface="+mn-ea"/>
                <a:cs typeface="+mn-cs"/>
              </a:rPr>
              <a:t>The other 96 bits (fields 1–27) of the microinstruction are control signals that are</a:t>
            </a:r>
          </a:p>
          <a:p>
            <a:r>
              <a:rPr lang="en-US" sz="1200" b="0" i="0" u="none" strike="noStrike" kern="1200" baseline="0" dirty="0" smtClean="0">
                <a:solidFill>
                  <a:schemeClr val="tx1"/>
                </a:solidFill>
                <a:latin typeface="Times New Roman" pitchFamily="-1" charset="0"/>
                <a:ea typeface="+mn-ea"/>
                <a:cs typeface="+mn-cs"/>
              </a:rPr>
              <a:t>fed directly to the appropriate module. For simplicity, these other connections are</a:t>
            </a:r>
          </a:p>
          <a:p>
            <a:r>
              <a:rPr lang="en-US" sz="1200" b="0" i="0" u="none" strike="noStrike" kern="1200" baseline="0" dirty="0" smtClean="0">
                <a:solidFill>
                  <a:schemeClr val="tx1"/>
                </a:solidFill>
                <a:latin typeface="Times New Roman" pitchFamily="-1" charset="0"/>
                <a:ea typeface="+mn-ea"/>
                <a:cs typeface="+mn-cs"/>
              </a:rPr>
              <a:t>not shown in Figure 21.17.</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first six fields deal with operations that pertain to the control of the board,</a:t>
            </a:r>
          </a:p>
          <a:p>
            <a:r>
              <a:rPr lang="en-US" sz="1200" b="0" i="0" u="none" strike="noStrike" kern="1200" baseline="0" dirty="0" smtClean="0">
                <a:solidFill>
                  <a:schemeClr val="tx1"/>
                </a:solidFill>
                <a:latin typeface="Times New Roman" pitchFamily="-1" charset="0"/>
                <a:ea typeface="+mn-ea"/>
                <a:cs typeface="+mn-cs"/>
              </a:rPr>
              <a:t>rather than controlling an individual component. Control operations include the</a:t>
            </a:r>
          </a:p>
          <a:p>
            <a:r>
              <a:rPr lang="en-US" sz="1200" b="0" i="0" u="none" strike="noStrike" kern="1200" baseline="0" dirty="0" smtClean="0">
                <a:solidFill>
                  <a:schemeClr val="tx1"/>
                </a:solidFill>
                <a:latin typeface="Times New Roman" pitchFamily="-1" charset="0"/>
                <a:ea typeface="+mn-ea"/>
                <a:cs typeface="+mn-cs"/>
              </a:rPr>
              <a:t>following:</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Selecting condition codes for sequencer control. The first bit of field 1 indicates</a:t>
            </a:r>
          </a:p>
          <a:p>
            <a:r>
              <a:rPr lang="en-US" sz="1200" b="0" i="0" u="none" strike="noStrike" kern="1200" baseline="0" dirty="0" smtClean="0">
                <a:solidFill>
                  <a:schemeClr val="tx1"/>
                </a:solidFill>
                <a:latin typeface="Times New Roman" pitchFamily="-1" charset="0"/>
                <a:ea typeface="+mn-ea"/>
                <a:cs typeface="+mn-cs"/>
              </a:rPr>
              <a:t>whether the condition flag is to be set to 1 or 0, and the remaining 4 bits</a:t>
            </a:r>
          </a:p>
          <a:p>
            <a:r>
              <a:rPr lang="en-US" sz="1200" b="0" i="0" u="none" strike="noStrike" kern="1200" baseline="0" dirty="0" smtClean="0">
                <a:solidFill>
                  <a:schemeClr val="tx1"/>
                </a:solidFill>
                <a:latin typeface="Times New Roman" pitchFamily="-1" charset="0"/>
                <a:ea typeface="+mn-ea"/>
                <a:cs typeface="+mn-cs"/>
              </a:rPr>
              <a:t>indicate which flag is to be set.</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Sending an I/O request to the PC/AT.</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Enabling local data memory read/write operations.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 Determining the unit driving the system Y bus. One of the four devices</a:t>
            </a:r>
          </a:p>
          <a:p>
            <a:r>
              <a:rPr lang="en-US" sz="1200" b="0" i="0" u="none" strike="noStrike" kern="1200" baseline="0" dirty="0" smtClean="0">
                <a:solidFill>
                  <a:schemeClr val="tx1"/>
                </a:solidFill>
                <a:latin typeface="Times New Roman" pitchFamily="-1" charset="0"/>
                <a:ea typeface="+mn-ea"/>
                <a:cs typeface="+mn-cs"/>
              </a:rPr>
              <a:t>attached to the bus (Figure 21.17) is selected.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last 32 bits are the data field, which contain information specific to a particular</a:t>
            </a:r>
          </a:p>
          <a:p>
            <a:r>
              <a:rPr lang="en-US" sz="1200" b="0" i="0" u="none" strike="noStrike" kern="1200" baseline="0" dirty="0" smtClean="0">
                <a:solidFill>
                  <a:schemeClr val="tx1"/>
                </a:solidFill>
                <a:latin typeface="Times New Roman" pitchFamily="-1" charset="0"/>
                <a:ea typeface="+mn-ea"/>
                <a:cs typeface="+mn-cs"/>
              </a:rPr>
              <a:t>microinstruction.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remaining fields of the microinstruction are best discussed in the context</a:t>
            </a:r>
          </a:p>
          <a:p>
            <a:r>
              <a:rPr lang="en-US" sz="1200" b="0" i="0" u="none" strike="noStrike" kern="1200" baseline="0" dirty="0" smtClean="0">
                <a:solidFill>
                  <a:schemeClr val="tx1"/>
                </a:solidFill>
                <a:latin typeface="Times New Roman" pitchFamily="-1" charset="0"/>
                <a:ea typeface="+mn-ea"/>
                <a:cs typeface="+mn-cs"/>
              </a:rPr>
              <a:t>of the device that they control. In the remainder of this section, we discuss the</a:t>
            </a:r>
          </a:p>
          <a:p>
            <a:r>
              <a:rPr lang="en-US" sz="1200" b="0" i="0" u="none" strike="noStrike" kern="1200" baseline="0" dirty="0" err="1" smtClean="0">
                <a:solidFill>
                  <a:schemeClr val="tx1"/>
                </a:solidFill>
                <a:latin typeface="Times New Roman" pitchFamily="-1" charset="0"/>
                <a:ea typeface="+mn-ea"/>
                <a:cs typeface="+mn-cs"/>
              </a:rPr>
              <a:t>microsequencer</a:t>
            </a:r>
            <a:r>
              <a:rPr lang="en-US" sz="1200" b="0" i="0" u="none" strike="noStrike" kern="1200" baseline="0" dirty="0" smtClean="0">
                <a:solidFill>
                  <a:schemeClr val="tx1"/>
                </a:solidFill>
                <a:latin typeface="Times New Roman" pitchFamily="-1" charset="0"/>
                <a:ea typeface="+mn-ea"/>
                <a:cs typeface="+mn-cs"/>
              </a:rPr>
              <a:t> and the registered ALU. The floating-point unit introduces no new</a:t>
            </a:r>
          </a:p>
          <a:p>
            <a:r>
              <a:rPr lang="en-US" sz="1200" b="0" i="0" u="none" strike="noStrike" kern="1200" baseline="0" dirty="0" smtClean="0">
                <a:solidFill>
                  <a:schemeClr val="tx1"/>
                </a:solidFill>
                <a:latin typeface="Times New Roman" pitchFamily="-1" charset="0"/>
                <a:ea typeface="+mn-ea"/>
                <a:cs typeface="+mn-cs"/>
              </a:rPr>
              <a:t>concepts and is skipped.</a:t>
            </a:r>
            <a:endParaRPr lang="en-GB" dirty="0"/>
          </a:p>
        </p:txBody>
      </p:sp>
    </p:spTree>
    <p:extLst>
      <p:ext uri="{BB962C8B-B14F-4D97-AF65-F5344CB8AC3E}">
        <p14:creationId xmlns:p14="http://schemas.microsoft.com/office/powerpoint/2010/main" val="21402594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The principal function of the 8818 </a:t>
            </a:r>
            <a:r>
              <a:rPr lang="en-US" sz="1200" b="0" i="0" u="none" strike="noStrike" kern="1200" baseline="0" dirty="0" err="1" smtClean="0">
                <a:solidFill>
                  <a:schemeClr val="tx1"/>
                </a:solidFill>
                <a:latin typeface="Times New Roman" pitchFamily="-1" charset="0"/>
                <a:ea typeface="+mn-ea"/>
                <a:cs typeface="+mn-cs"/>
              </a:rPr>
              <a:t>microsequencer</a:t>
            </a:r>
            <a:r>
              <a:rPr lang="en-US" sz="1200" b="0" i="0" u="none" strike="noStrike" kern="1200" baseline="0" dirty="0" smtClean="0">
                <a:solidFill>
                  <a:schemeClr val="tx1"/>
                </a:solidFill>
                <a:latin typeface="Times New Roman" pitchFamily="-1" charset="0"/>
                <a:ea typeface="+mn-ea"/>
                <a:cs typeface="+mn-cs"/>
              </a:rPr>
              <a:t> is to generate the next microinstruction</a:t>
            </a:r>
          </a:p>
          <a:p>
            <a:r>
              <a:rPr lang="en-US" sz="1200" b="0" i="0" u="none" strike="noStrike" kern="1200" baseline="0" dirty="0" smtClean="0">
                <a:solidFill>
                  <a:schemeClr val="tx1"/>
                </a:solidFill>
                <a:latin typeface="Times New Roman" pitchFamily="-1" charset="0"/>
                <a:ea typeface="+mn-ea"/>
                <a:cs typeface="+mn-cs"/>
              </a:rPr>
              <a:t>address for the </a:t>
            </a:r>
            <a:r>
              <a:rPr lang="en-US" sz="1200" b="0" i="0" u="none" strike="noStrike" kern="1200" baseline="0" dirty="0" err="1" smtClean="0">
                <a:solidFill>
                  <a:schemeClr val="tx1"/>
                </a:solidFill>
                <a:latin typeface="Times New Roman" pitchFamily="-1" charset="0"/>
                <a:ea typeface="+mn-ea"/>
                <a:cs typeface="+mn-cs"/>
              </a:rPr>
              <a:t>microprogram</a:t>
            </a:r>
            <a:r>
              <a:rPr lang="en-US" sz="1200" b="0" i="0" u="none" strike="noStrike" kern="1200" baseline="0" dirty="0" smtClean="0">
                <a:solidFill>
                  <a:schemeClr val="tx1"/>
                </a:solidFill>
                <a:latin typeface="Times New Roman" pitchFamily="-1" charset="0"/>
                <a:ea typeface="+mn-ea"/>
                <a:cs typeface="+mn-cs"/>
              </a:rPr>
              <a:t>. This 15-bit address is provided to the microcode</a:t>
            </a:r>
          </a:p>
          <a:p>
            <a:r>
              <a:rPr lang="en-US" sz="1200" b="0" i="0" u="none" strike="noStrike" kern="1200" baseline="0" dirty="0" smtClean="0">
                <a:solidFill>
                  <a:schemeClr val="tx1"/>
                </a:solidFill>
                <a:latin typeface="Times New Roman" pitchFamily="-1" charset="0"/>
                <a:ea typeface="+mn-ea"/>
                <a:cs typeface="+mn-cs"/>
              </a:rPr>
              <a:t>memory (Figure 21.17).</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next address can be selected from one of five sources: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  The </a:t>
            </a:r>
            <a:r>
              <a:rPr lang="en-US" sz="1200" b="0" i="0" u="none" strike="noStrike" kern="1200" baseline="0" dirty="0" err="1" smtClean="0">
                <a:solidFill>
                  <a:schemeClr val="tx1"/>
                </a:solidFill>
                <a:latin typeface="Times New Roman" pitchFamily="-1" charset="0"/>
                <a:ea typeface="+mn-ea"/>
                <a:cs typeface="+mn-cs"/>
              </a:rPr>
              <a:t>microprogram</a:t>
            </a:r>
            <a:r>
              <a:rPr lang="en-US" sz="1200" b="0" i="0" u="none" strike="noStrike" kern="1200" baseline="0" dirty="0" smtClean="0">
                <a:solidFill>
                  <a:schemeClr val="tx1"/>
                </a:solidFill>
                <a:latin typeface="Times New Roman" pitchFamily="-1" charset="0"/>
                <a:ea typeface="+mn-ea"/>
                <a:cs typeface="+mn-cs"/>
              </a:rPr>
              <a:t> counter (MPC) register, used for repeat (reuse same</a:t>
            </a:r>
          </a:p>
          <a:p>
            <a:r>
              <a:rPr lang="en-US" sz="1200" b="0" i="0" u="none" strike="noStrike" kern="1200" baseline="0" dirty="0" smtClean="0">
                <a:solidFill>
                  <a:schemeClr val="tx1"/>
                </a:solidFill>
                <a:latin typeface="Times New Roman" pitchFamily="-1" charset="0"/>
                <a:ea typeface="+mn-ea"/>
                <a:cs typeface="+mn-cs"/>
              </a:rPr>
              <a:t>address) and continue (increment address by 1) instructions.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2. The stack, which supports </a:t>
            </a:r>
            <a:r>
              <a:rPr lang="en-US" sz="1200" b="0" i="0" u="none" strike="noStrike" kern="1200" baseline="0" dirty="0" err="1" smtClean="0">
                <a:solidFill>
                  <a:schemeClr val="tx1"/>
                </a:solidFill>
                <a:latin typeface="Times New Roman" pitchFamily="-1" charset="0"/>
                <a:ea typeface="+mn-ea"/>
                <a:cs typeface="+mn-cs"/>
              </a:rPr>
              <a:t>microprogram</a:t>
            </a:r>
            <a:r>
              <a:rPr lang="en-US" sz="1200" b="0" i="0" u="none" strike="noStrike" kern="1200" baseline="0" dirty="0" smtClean="0">
                <a:solidFill>
                  <a:schemeClr val="tx1"/>
                </a:solidFill>
                <a:latin typeface="Times New Roman" pitchFamily="-1" charset="0"/>
                <a:ea typeface="+mn-ea"/>
                <a:cs typeface="+mn-cs"/>
              </a:rPr>
              <a:t> subroutine calls as well as iterative</a:t>
            </a:r>
          </a:p>
          <a:p>
            <a:r>
              <a:rPr lang="en-US" sz="1200" b="0" i="0" u="none" strike="noStrike" kern="1200" baseline="0" dirty="0" smtClean="0">
                <a:solidFill>
                  <a:schemeClr val="tx1"/>
                </a:solidFill>
                <a:latin typeface="Times New Roman" pitchFamily="-1" charset="0"/>
                <a:ea typeface="+mn-ea"/>
                <a:cs typeface="+mn-cs"/>
              </a:rPr>
              <a:t>loops and returns from interrupts.</a:t>
            </a:r>
          </a:p>
          <a:p>
            <a:r>
              <a:rPr lang="en-US" sz="1200" b="0" i="0" u="none" strike="noStrike" kern="1200" baseline="0" dirty="0" smtClean="0">
                <a:solidFill>
                  <a:schemeClr val="tx1"/>
                </a:solidFill>
                <a:latin typeface="Times New Roman" pitchFamily="-1" charset="0"/>
                <a:ea typeface="+mn-ea"/>
                <a:cs typeface="+mn-cs"/>
              </a:rPr>
              <a:t> </a:t>
            </a:r>
          </a:p>
          <a:p>
            <a:r>
              <a:rPr lang="en-US" sz="1200" b="0" i="0" u="none" strike="noStrike" kern="1200" baseline="0" dirty="0" smtClean="0">
                <a:solidFill>
                  <a:schemeClr val="tx1"/>
                </a:solidFill>
                <a:latin typeface="Times New Roman" pitchFamily="-1" charset="0"/>
                <a:ea typeface="+mn-ea"/>
                <a:cs typeface="+mn-cs"/>
              </a:rPr>
              <a:t>3. The DRA and DRB ports, which provide two additional paths from external</a:t>
            </a:r>
          </a:p>
          <a:p>
            <a:r>
              <a:rPr lang="en-US" sz="1200" b="0" i="0" u="none" strike="noStrike" kern="1200" baseline="0" dirty="0" smtClean="0">
                <a:solidFill>
                  <a:schemeClr val="tx1"/>
                </a:solidFill>
                <a:latin typeface="Times New Roman" pitchFamily="-1" charset="0"/>
                <a:ea typeface="+mn-ea"/>
                <a:cs typeface="+mn-cs"/>
              </a:rPr>
              <a:t>hardware by which </a:t>
            </a:r>
            <a:r>
              <a:rPr lang="en-US" sz="1200" b="0" i="0" u="none" strike="noStrike" kern="1200" baseline="0" dirty="0" err="1" smtClean="0">
                <a:solidFill>
                  <a:schemeClr val="tx1"/>
                </a:solidFill>
                <a:latin typeface="Times New Roman" pitchFamily="-1" charset="0"/>
                <a:ea typeface="+mn-ea"/>
                <a:cs typeface="+mn-cs"/>
              </a:rPr>
              <a:t>microprogram</a:t>
            </a:r>
            <a:r>
              <a:rPr lang="en-US" sz="1200" b="0" i="0" u="none" strike="noStrike" kern="1200" baseline="0" dirty="0" smtClean="0">
                <a:solidFill>
                  <a:schemeClr val="tx1"/>
                </a:solidFill>
                <a:latin typeface="Times New Roman" pitchFamily="-1" charset="0"/>
                <a:ea typeface="+mn-ea"/>
                <a:cs typeface="+mn-cs"/>
              </a:rPr>
              <a:t> addresses can be generated. These</a:t>
            </a:r>
          </a:p>
          <a:p>
            <a:r>
              <a:rPr lang="en-US" sz="1200" b="0" i="0" u="none" strike="noStrike" kern="1200" baseline="0" dirty="0" smtClean="0">
                <a:solidFill>
                  <a:schemeClr val="tx1"/>
                </a:solidFill>
                <a:latin typeface="Times New Roman" pitchFamily="-1" charset="0"/>
                <a:ea typeface="+mn-ea"/>
                <a:cs typeface="+mn-cs"/>
              </a:rPr>
              <a:t>two ports are connected to the most significant and least significant 16 bits of</a:t>
            </a:r>
          </a:p>
          <a:p>
            <a:r>
              <a:rPr lang="en-US" sz="1200" b="0" i="0" u="none" strike="noStrike" kern="1200" baseline="0" dirty="0" smtClean="0">
                <a:solidFill>
                  <a:schemeClr val="tx1"/>
                </a:solidFill>
                <a:latin typeface="Times New Roman" pitchFamily="-1" charset="0"/>
                <a:ea typeface="+mn-ea"/>
                <a:cs typeface="+mn-cs"/>
              </a:rPr>
              <a:t>the DA bus, respectively. This allows the </a:t>
            </a:r>
            <a:r>
              <a:rPr lang="en-US" sz="1200" b="0" i="0" u="none" strike="noStrike" kern="1200" baseline="0" dirty="0" err="1" smtClean="0">
                <a:solidFill>
                  <a:schemeClr val="tx1"/>
                </a:solidFill>
                <a:latin typeface="Times New Roman" pitchFamily="-1" charset="0"/>
                <a:ea typeface="+mn-ea"/>
                <a:cs typeface="+mn-cs"/>
              </a:rPr>
              <a:t>microsequencer</a:t>
            </a:r>
            <a:r>
              <a:rPr lang="en-US" sz="1200" b="0" i="0" u="none" strike="noStrike" kern="1200" baseline="0" dirty="0" smtClean="0">
                <a:solidFill>
                  <a:schemeClr val="tx1"/>
                </a:solidFill>
                <a:latin typeface="Times New Roman" pitchFamily="-1" charset="0"/>
                <a:ea typeface="+mn-ea"/>
                <a:cs typeface="+mn-cs"/>
              </a:rPr>
              <a:t> to obtain the next</a:t>
            </a:r>
          </a:p>
          <a:p>
            <a:r>
              <a:rPr lang="en-US" sz="1200" b="0" i="0" u="none" strike="noStrike" kern="1200" baseline="0" dirty="0" smtClean="0">
                <a:solidFill>
                  <a:schemeClr val="tx1"/>
                </a:solidFill>
                <a:latin typeface="Times New Roman" pitchFamily="-1" charset="0"/>
                <a:ea typeface="+mn-ea"/>
                <a:cs typeface="+mn-cs"/>
              </a:rPr>
              <a:t>instruction address from the WCS data field of the current microinstruction or</a:t>
            </a:r>
          </a:p>
          <a:p>
            <a:r>
              <a:rPr lang="en-US" sz="1200" b="0" i="0" u="none" strike="noStrike" kern="1200" baseline="0" dirty="0" smtClean="0">
                <a:solidFill>
                  <a:schemeClr val="tx1"/>
                </a:solidFill>
                <a:latin typeface="Times New Roman" pitchFamily="-1" charset="0"/>
                <a:ea typeface="+mn-ea"/>
                <a:cs typeface="+mn-cs"/>
              </a:rPr>
              <a:t>from a result calculated by the ALU.</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4. Register counters RCA and RCB, which can be used for additional address</a:t>
            </a:r>
          </a:p>
          <a:p>
            <a:r>
              <a:rPr lang="en-US" sz="1200" b="0" i="0" u="none" strike="noStrike" kern="1200" baseline="0" dirty="0" smtClean="0">
                <a:solidFill>
                  <a:schemeClr val="tx1"/>
                </a:solidFill>
                <a:latin typeface="Times New Roman" pitchFamily="-1" charset="0"/>
                <a:ea typeface="+mn-ea"/>
                <a:cs typeface="+mn-cs"/>
              </a:rPr>
              <a:t>storage.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5. An external input onto the bidirectional Y port to support external interrupts.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Figure 21.18 is a logical block diagram of the 8818. The device consists of the</a:t>
            </a:r>
          </a:p>
          <a:p>
            <a:r>
              <a:rPr lang="en-US" sz="1200" b="0" i="0" u="none" strike="noStrike" kern="1200" baseline="0" dirty="0" smtClean="0">
                <a:solidFill>
                  <a:schemeClr val="tx1"/>
                </a:solidFill>
                <a:latin typeface="Times New Roman" pitchFamily="-1" charset="0"/>
                <a:ea typeface="+mn-ea"/>
                <a:cs typeface="+mn-cs"/>
              </a:rPr>
              <a:t>following principal functional groups: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A 16-bit </a:t>
            </a:r>
            <a:r>
              <a:rPr lang="en-US" sz="1200" b="0" i="0" u="none" strike="noStrike" kern="1200" baseline="0" dirty="0" err="1" smtClean="0">
                <a:solidFill>
                  <a:schemeClr val="tx1"/>
                </a:solidFill>
                <a:latin typeface="Times New Roman" pitchFamily="-1" charset="0"/>
                <a:ea typeface="+mn-ea"/>
                <a:cs typeface="+mn-cs"/>
              </a:rPr>
              <a:t>microprogram</a:t>
            </a:r>
            <a:r>
              <a:rPr lang="en-US" sz="1200" b="0" i="0" u="none" strike="noStrike" kern="1200" baseline="0" dirty="0" smtClean="0">
                <a:solidFill>
                  <a:schemeClr val="tx1"/>
                </a:solidFill>
                <a:latin typeface="Times New Roman" pitchFamily="-1" charset="0"/>
                <a:ea typeface="+mn-ea"/>
                <a:cs typeface="+mn-cs"/>
              </a:rPr>
              <a:t> counter (MPC) consisting of a register and an </a:t>
            </a:r>
            <a:r>
              <a:rPr lang="en-US" sz="1200" b="0" i="0" u="none" strike="noStrike" kern="1200" baseline="0" dirty="0" err="1" smtClean="0">
                <a:solidFill>
                  <a:schemeClr val="tx1"/>
                </a:solidFill>
                <a:latin typeface="Times New Roman" pitchFamily="-1" charset="0"/>
                <a:ea typeface="+mn-ea"/>
                <a:cs typeface="+mn-cs"/>
              </a:rPr>
              <a:t>incrementer</a:t>
            </a:r>
            <a:r>
              <a:rPr lang="en-US" sz="1200" b="0" i="0" u="none" strike="noStrike" kern="1200" baseline="0" dirty="0" smtClean="0">
                <a:solidFill>
                  <a:schemeClr val="tx1"/>
                </a:solidFill>
                <a:latin typeface="Times New Roman" pitchFamily="-1" charset="0"/>
                <a:ea typeface="+mn-ea"/>
                <a:cs typeface="+mn-cs"/>
              </a:rPr>
              <a:t>.</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Two register counters, RCA and RCB, for counting loops and iterations, storing</a:t>
            </a:r>
          </a:p>
          <a:p>
            <a:r>
              <a:rPr lang="en-US" sz="1200" b="0" i="0" u="none" strike="noStrike" kern="1200" baseline="0" dirty="0" smtClean="0">
                <a:solidFill>
                  <a:schemeClr val="tx1"/>
                </a:solidFill>
                <a:latin typeface="Times New Roman" pitchFamily="-1" charset="0"/>
                <a:ea typeface="+mn-ea"/>
                <a:cs typeface="+mn-cs"/>
              </a:rPr>
              <a:t>branch addresses, or driving external devices.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A 65-word by 16-bit stack, which allows </a:t>
            </a:r>
            <a:r>
              <a:rPr lang="en-US" sz="1200" b="0" i="0" u="none" strike="noStrike" kern="1200" baseline="0" dirty="0" err="1" smtClean="0">
                <a:solidFill>
                  <a:schemeClr val="tx1"/>
                </a:solidFill>
                <a:latin typeface="Times New Roman" pitchFamily="-1" charset="0"/>
                <a:ea typeface="+mn-ea"/>
                <a:cs typeface="+mn-cs"/>
              </a:rPr>
              <a:t>microprogram</a:t>
            </a:r>
            <a:r>
              <a:rPr lang="en-US" sz="1200" b="0" i="0" u="none" strike="noStrike" kern="1200" baseline="0" dirty="0" smtClean="0">
                <a:solidFill>
                  <a:schemeClr val="tx1"/>
                </a:solidFill>
                <a:latin typeface="Times New Roman" pitchFamily="-1" charset="0"/>
                <a:ea typeface="+mn-ea"/>
                <a:cs typeface="+mn-cs"/>
              </a:rPr>
              <a:t> subroutine calls and</a:t>
            </a:r>
          </a:p>
          <a:p>
            <a:r>
              <a:rPr lang="en-US" sz="1200" b="0" i="0" u="none" strike="noStrike" kern="1200" baseline="0" dirty="0" smtClean="0">
                <a:solidFill>
                  <a:schemeClr val="tx1"/>
                </a:solidFill>
                <a:latin typeface="Times New Roman" pitchFamily="-1" charset="0"/>
                <a:ea typeface="+mn-ea"/>
                <a:cs typeface="+mn-cs"/>
              </a:rPr>
              <a:t>interrupts.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An interrupt return register and Y output enable for interrupt processing at</a:t>
            </a:r>
          </a:p>
          <a:p>
            <a:r>
              <a:rPr lang="en-US" sz="1200" b="0" i="0" u="none" strike="noStrike" kern="1200" baseline="0" dirty="0" smtClean="0">
                <a:solidFill>
                  <a:schemeClr val="tx1"/>
                </a:solidFill>
                <a:latin typeface="Times New Roman" pitchFamily="-1" charset="0"/>
                <a:ea typeface="+mn-ea"/>
                <a:cs typeface="+mn-cs"/>
              </a:rPr>
              <a:t>the microinstruction level.</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A Y output multiplexer by which the next address can be selected from MPC,</a:t>
            </a:r>
          </a:p>
          <a:p>
            <a:r>
              <a:rPr lang="en-US" sz="1200" b="0" i="0" u="none" strike="noStrike" kern="1200" baseline="0" dirty="0" smtClean="0">
                <a:solidFill>
                  <a:schemeClr val="tx1"/>
                </a:solidFill>
                <a:latin typeface="Times New Roman" pitchFamily="-1" charset="0"/>
                <a:ea typeface="+mn-ea"/>
                <a:cs typeface="+mn-cs"/>
              </a:rPr>
              <a:t>RCA, RCB, external buses DRA and DRB, or the stack.</a:t>
            </a:r>
            <a:endParaRPr lang="en-US" dirty="0"/>
          </a:p>
        </p:txBody>
      </p:sp>
    </p:spTree>
    <p:extLst>
      <p:ext uri="{BB962C8B-B14F-4D97-AF65-F5344CB8AC3E}">
        <p14:creationId xmlns:p14="http://schemas.microsoft.com/office/powerpoint/2010/main" val="22941700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 The </a:t>
            </a:r>
            <a:r>
              <a:rPr lang="en-US" sz="1200" b="0" i="0" u="none" strike="noStrike" kern="1200" baseline="0" dirty="0" err="1" smtClean="0">
                <a:solidFill>
                  <a:schemeClr val="tx1"/>
                </a:solidFill>
                <a:latin typeface="Times New Roman" pitchFamily="-1" charset="0"/>
                <a:ea typeface="+mn-ea"/>
                <a:cs typeface="+mn-cs"/>
              </a:rPr>
              <a:t>microsequencer</a:t>
            </a:r>
            <a:r>
              <a:rPr lang="en-US" sz="1200" b="0" i="0" u="none" strike="noStrike" kern="1200" baseline="0" dirty="0" smtClean="0">
                <a:solidFill>
                  <a:schemeClr val="tx1"/>
                </a:solidFill>
                <a:latin typeface="Times New Roman" pitchFamily="-1" charset="0"/>
                <a:ea typeface="+mn-ea"/>
                <a:cs typeface="+mn-cs"/>
              </a:rPr>
              <a:t> is controlled primarily</a:t>
            </a:r>
          </a:p>
          <a:p>
            <a:r>
              <a:rPr lang="en-US" sz="1200" b="0" i="0" u="none" strike="noStrike" kern="1200" baseline="0" dirty="0" smtClean="0">
                <a:solidFill>
                  <a:schemeClr val="tx1"/>
                </a:solidFill>
                <a:latin typeface="Times New Roman" pitchFamily="-1" charset="0"/>
                <a:ea typeface="+mn-ea"/>
                <a:cs typeface="+mn-cs"/>
              </a:rPr>
              <a:t>by the 12-bit field of the current microinstruction, field 28 (Table 21.7). This field</a:t>
            </a:r>
          </a:p>
          <a:p>
            <a:r>
              <a:rPr lang="en-US" sz="1200" b="0" i="0" u="none" strike="noStrike" kern="1200" baseline="0" dirty="0" smtClean="0">
                <a:solidFill>
                  <a:schemeClr val="tx1"/>
                </a:solidFill>
                <a:latin typeface="Times New Roman" pitchFamily="-1" charset="0"/>
                <a:ea typeface="+mn-ea"/>
                <a:cs typeface="+mn-cs"/>
              </a:rPr>
              <a:t>consists of the following subfields: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OSEL (1 bit):  Output select. Determines which value will be placed on the output</a:t>
            </a:r>
          </a:p>
          <a:p>
            <a:r>
              <a:rPr lang="en-US" sz="1200" b="0" i="0" u="none" strike="noStrike" kern="1200" baseline="0" dirty="0" smtClean="0">
                <a:solidFill>
                  <a:schemeClr val="tx1"/>
                </a:solidFill>
                <a:latin typeface="Times New Roman" pitchFamily="-1" charset="0"/>
                <a:ea typeface="+mn-ea"/>
                <a:cs typeface="+mn-cs"/>
              </a:rPr>
              <a:t>of the multiplexer that feeds into the DRA bus (upper-left-hand corner of</a:t>
            </a:r>
          </a:p>
          <a:p>
            <a:r>
              <a:rPr lang="en-US" sz="1200" b="0" i="0" u="none" strike="noStrike" kern="1200" baseline="0" dirty="0" smtClean="0">
                <a:solidFill>
                  <a:schemeClr val="tx1"/>
                </a:solidFill>
                <a:latin typeface="Times New Roman" pitchFamily="-1" charset="0"/>
                <a:ea typeface="+mn-ea"/>
                <a:cs typeface="+mn-cs"/>
              </a:rPr>
              <a:t> Figure 21.18). The output is selected to come from either the stack or from register</a:t>
            </a:r>
          </a:p>
          <a:p>
            <a:r>
              <a:rPr lang="en-US" sz="1200" b="0" i="0" u="none" strike="noStrike" kern="1200" baseline="0" dirty="0" smtClean="0">
                <a:solidFill>
                  <a:schemeClr val="tx1"/>
                </a:solidFill>
                <a:latin typeface="Times New Roman" pitchFamily="-1" charset="0"/>
                <a:ea typeface="+mn-ea"/>
                <a:cs typeface="+mn-cs"/>
              </a:rPr>
              <a:t>RCA. DRA then serves as input to either the Y output multiplexer or to</a:t>
            </a:r>
          </a:p>
          <a:p>
            <a:r>
              <a:rPr lang="en-US" sz="1200" b="0" i="0" u="none" strike="noStrike" kern="1200" baseline="0" dirty="0" smtClean="0">
                <a:solidFill>
                  <a:schemeClr val="tx1"/>
                </a:solidFill>
                <a:latin typeface="Times New Roman" pitchFamily="-1" charset="0"/>
                <a:ea typeface="+mn-ea"/>
                <a:cs typeface="+mn-cs"/>
              </a:rPr>
              <a:t>register RCA.</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SELDR (1 bit):  Select DR bus. If set to 1, this bit selects the external DA bus</a:t>
            </a:r>
          </a:p>
          <a:p>
            <a:r>
              <a:rPr lang="en-US" sz="1200" b="0" i="0" u="none" strike="noStrike" kern="1200" baseline="0" dirty="0" smtClean="0">
                <a:solidFill>
                  <a:schemeClr val="tx1"/>
                </a:solidFill>
                <a:latin typeface="Times New Roman" pitchFamily="-1" charset="0"/>
                <a:ea typeface="+mn-ea"/>
                <a:cs typeface="+mn-cs"/>
              </a:rPr>
              <a:t>as input to the DRA/DRB buses. If set to 0, selects the output of the DRA</a:t>
            </a:r>
          </a:p>
          <a:p>
            <a:r>
              <a:rPr lang="en-US" sz="1200" b="0" i="0" u="none" strike="noStrike" kern="1200" baseline="0" dirty="0" smtClean="0">
                <a:solidFill>
                  <a:schemeClr val="tx1"/>
                </a:solidFill>
                <a:latin typeface="Times New Roman" pitchFamily="-1" charset="0"/>
                <a:ea typeface="+mn-ea"/>
                <a:cs typeface="+mn-cs"/>
              </a:rPr>
              <a:t>multiplexer to the DRA bus (controlled by OSEL) and the contents of RCB</a:t>
            </a:r>
          </a:p>
          <a:p>
            <a:r>
              <a:rPr lang="en-US" sz="1200" b="0" i="0" u="none" strike="noStrike" kern="1200" baseline="0" dirty="0" smtClean="0">
                <a:solidFill>
                  <a:schemeClr val="tx1"/>
                </a:solidFill>
                <a:latin typeface="Times New Roman" pitchFamily="-1" charset="0"/>
                <a:ea typeface="+mn-ea"/>
                <a:cs typeface="+mn-cs"/>
              </a:rPr>
              <a:t>to the DRB bus.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ZEROIN (1 bit):  Used to indicate a conditional branch. The behavior of the</a:t>
            </a:r>
          </a:p>
          <a:p>
            <a:r>
              <a:rPr lang="en-US" sz="1200" b="0" i="0" u="none" strike="noStrike" kern="1200" baseline="0" dirty="0" err="1" smtClean="0">
                <a:solidFill>
                  <a:schemeClr val="tx1"/>
                </a:solidFill>
                <a:latin typeface="Times New Roman" pitchFamily="-1" charset="0"/>
                <a:ea typeface="+mn-ea"/>
                <a:cs typeface="+mn-cs"/>
              </a:rPr>
              <a:t>microsequencer</a:t>
            </a:r>
            <a:r>
              <a:rPr lang="en-US" sz="1200" b="0" i="0" u="none" strike="noStrike" kern="1200" baseline="0" dirty="0" smtClean="0">
                <a:solidFill>
                  <a:schemeClr val="tx1"/>
                </a:solidFill>
                <a:latin typeface="Times New Roman" pitchFamily="-1" charset="0"/>
                <a:ea typeface="+mn-ea"/>
                <a:cs typeface="+mn-cs"/>
              </a:rPr>
              <a:t> will then depend on the condition code selected in field 1</a:t>
            </a:r>
          </a:p>
          <a:p>
            <a:r>
              <a:rPr lang="en-US" sz="1200" b="0" i="0" u="none" strike="noStrike" kern="1200" baseline="0" dirty="0" smtClean="0">
                <a:solidFill>
                  <a:schemeClr val="tx1"/>
                </a:solidFill>
                <a:latin typeface="Times New Roman" pitchFamily="-1" charset="0"/>
                <a:ea typeface="+mn-ea"/>
                <a:cs typeface="+mn-cs"/>
              </a:rPr>
              <a:t>(Table 21.7).</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RC2–RC0 (3 bits):  Register controls. These bits determine the change in the</a:t>
            </a:r>
          </a:p>
          <a:p>
            <a:r>
              <a:rPr lang="en-US" sz="1200" b="0" i="0" u="none" strike="noStrike" kern="1200" baseline="0" dirty="0" smtClean="0">
                <a:solidFill>
                  <a:schemeClr val="tx1"/>
                </a:solidFill>
                <a:latin typeface="Times New Roman" pitchFamily="-1" charset="0"/>
                <a:ea typeface="+mn-ea"/>
                <a:cs typeface="+mn-cs"/>
              </a:rPr>
              <a:t>contents of registers RCA and RCB. Each register can either remain the same,</a:t>
            </a:r>
          </a:p>
          <a:p>
            <a:r>
              <a:rPr lang="en-US" sz="1200" b="0" i="0" u="none" strike="noStrike" kern="1200" baseline="0" dirty="0" smtClean="0">
                <a:solidFill>
                  <a:schemeClr val="tx1"/>
                </a:solidFill>
                <a:latin typeface="Times New Roman" pitchFamily="-1" charset="0"/>
                <a:ea typeface="+mn-ea"/>
                <a:cs typeface="+mn-cs"/>
              </a:rPr>
              <a:t>decrement, or load from the DRA/DRB buses.</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S2–S0 (3 bits):  Stack controls. These bits determine which stack operation is</a:t>
            </a:r>
          </a:p>
          <a:p>
            <a:r>
              <a:rPr lang="en-US" sz="1200" b="0" i="0" u="none" strike="noStrike" kern="1200" baseline="0" dirty="0" smtClean="0">
                <a:solidFill>
                  <a:schemeClr val="tx1"/>
                </a:solidFill>
                <a:latin typeface="Times New Roman" pitchFamily="-1" charset="0"/>
                <a:ea typeface="+mn-ea"/>
                <a:cs typeface="+mn-cs"/>
              </a:rPr>
              <a:t>to be performed.</a:t>
            </a:r>
          </a:p>
          <a:p>
            <a:endParaRPr lang="en-US" sz="1200" b="1" i="0" u="none" strike="noStrike" kern="1200" baseline="0" dirty="0" smtClean="0">
              <a:solidFill>
                <a:schemeClr val="tx1"/>
              </a:solidFill>
              <a:latin typeface="Times New Roman" pitchFamily="-1" charset="0"/>
              <a:ea typeface="+mn-ea"/>
              <a:cs typeface="+mn-cs"/>
            </a:endParaRPr>
          </a:p>
          <a:p>
            <a:r>
              <a:rPr lang="en-US" sz="1200" b="1" i="0" u="none" strike="noStrike" kern="1200" baseline="0" dirty="0" smtClean="0">
                <a:solidFill>
                  <a:schemeClr val="tx1"/>
                </a:solidFill>
                <a:latin typeface="Times New Roman" pitchFamily="-1" charset="0"/>
                <a:ea typeface="+mn-ea"/>
                <a:cs typeface="+mn-cs"/>
              </a:rPr>
              <a:t>■ </a:t>
            </a:r>
            <a:r>
              <a:rPr lang="en-US" sz="1200" b="0" i="0" u="none" strike="noStrike" kern="1200" baseline="0" dirty="0" smtClean="0">
                <a:solidFill>
                  <a:schemeClr val="tx1"/>
                </a:solidFill>
                <a:latin typeface="Times New Roman" pitchFamily="-1" charset="0"/>
                <a:ea typeface="+mn-ea"/>
                <a:cs typeface="+mn-cs"/>
              </a:rPr>
              <a:t>MUX2–MUX0:  Output controls. These bits, together with the condition code</a:t>
            </a:r>
          </a:p>
          <a:p>
            <a:r>
              <a:rPr lang="en-US" sz="1200" b="0" i="0" u="none" strike="noStrike" kern="1200" baseline="0" dirty="0" smtClean="0">
                <a:solidFill>
                  <a:schemeClr val="tx1"/>
                </a:solidFill>
                <a:latin typeface="Times New Roman" pitchFamily="-1" charset="0"/>
                <a:ea typeface="+mn-ea"/>
                <a:cs typeface="+mn-cs"/>
              </a:rPr>
              <a:t>if used, control the Y output multiplexer and therefore the next microinstruction</a:t>
            </a:r>
          </a:p>
          <a:p>
            <a:r>
              <a:rPr lang="en-US" sz="1200" b="0" i="0" u="none" strike="noStrike" kern="1200" baseline="0" dirty="0" smtClean="0">
                <a:solidFill>
                  <a:schemeClr val="tx1"/>
                </a:solidFill>
                <a:latin typeface="Times New Roman" pitchFamily="-1" charset="0"/>
                <a:ea typeface="+mn-ea"/>
                <a:cs typeface="+mn-cs"/>
              </a:rPr>
              <a:t>address. The multiplexer can select its output from the stack, DRA, DRB,</a:t>
            </a:r>
          </a:p>
          <a:p>
            <a:r>
              <a:rPr lang="en-US" sz="1200" b="0" i="0" u="none" strike="noStrike" kern="1200" baseline="0" dirty="0" smtClean="0">
                <a:solidFill>
                  <a:schemeClr val="tx1"/>
                </a:solidFill>
                <a:latin typeface="Times New Roman" pitchFamily="-1" charset="0"/>
                <a:ea typeface="+mn-ea"/>
                <a:cs typeface="+mn-cs"/>
              </a:rPr>
              <a:t>or MPC.</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These bits can be set individually by the programmer. However, this is typically</a:t>
            </a:r>
          </a:p>
          <a:p>
            <a:r>
              <a:rPr lang="en-US" sz="1200" b="0" i="0" u="none" strike="noStrike" kern="1200" baseline="0" dirty="0" smtClean="0">
                <a:solidFill>
                  <a:schemeClr val="tx1"/>
                </a:solidFill>
                <a:latin typeface="Times New Roman" pitchFamily="-1" charset="0"/>
                <a:ea typeface="+mn-ea"/>
                <a:cs typeface="+mn-cs"/>
              </a:rPr>
              <a:t>not done. Rather, the programmer uses mnemonics that equate to the bit patterns</a:t>
            </a:r>
          </a:p>
          <a:p>
            <a:r>
              <a:rPr lang="en-US" sz="1200" b="0" i="0" u="none" strike="noStrike" kern="1200" baseline="0" dirty="0" smtClean="0">
                <a:solidFill>
                  <a:schemeClr val="tx1"/>
                </a:solidFill>
                <a:latin typeface="Times New Roman" pitchFamily="-1" charset="0"/>
                <a:ea typeface="+mn-ea"/>
                <a:cs typeface="+mn-cs"/>
              </a:rPr>
              <a:t>that would normally be required. Table 21.8 lists the 15 mnemonics for field 28. A</a:t>
            </a:r>
          </a:p>
          <a:p>
            <a:r>
              <a:rPr lang="en-US" sz="1200" b="0" i="0" u="none" strike="noStrike" kern="1200" baseline="0" dirty="0" smtClean="0">
                <a:solidFill>
                  <a:schemeClr val="tx1"/>
                </a:solidFill>
                <a:latin typeface="Times New Roman" pitchFamily="-1" charset="0"/>
                <a:ea typeface="+mn-ea"/>
                <a:cs typeface="+mn-cs"/>
              </a:rPr>
              <a:t>microcode assembler converts these into the appropriate bit patterns.</a:t>
            </a:r>
            <a:endParaRPr lang="en-US" dirty="0"/>
          </a:p>
        </p:txBody>
      </p:sp>
    </p:spTree>
    <p:extLst>
      <p:ext uri="{BB962C8B-B14F-4D97-AF65-F5344CB8AC3E}">
        <p14:creationId xmlns:p14="http://schemas.microsoft.com/office/powerpoint/2010/main" val="17885972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Times New Roman" pitchFamily="-1" charset="0"/>
                <a:ea typeface="+mn-ea"/>
                <a:cs typeface="+mn-cs"/>
              </a:rPr>
              <a:t>The 8832 is a 32-bit ALU with 64 registers that can be configured to operate as four</a:t>
            </a:r>
          </a:p>
          <a:p>
            <a:r>
              <a:rPr lang="en-US" sz="1200" b="0" i="0" u="none" strike="noStrike" kern="1200" baseline="0" dirty="0" smtClean="0">
                <a:solidFill>
                  <a:schemeClr val="tx1"/>
                </a:solidFill>
                <a:latin typeface="Times New Roman" pitchFamily="-1" charset="0"/>
                <a:ea typeface="+mn-ea"/>
                <a:cs typeface="+mn-cs"/>
              </a:rPr>
              <a:t>8-bit ALUs, two 16-bit ALUs, or a single 32-bit ALU.</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8832 is controlled by the 39 bits that make up fields 17 through 27 of</a:t>
            </a:r>
          </a:p>
          <a:p>
            <a:r>
              <a:rPr lang="en-US" sz="1200" b="0" i="0" u="none" strike="noStrike" kern="1200" baseline="0" dirty="0" smtClean="0">
                <a:solidFill>
                  <a:schemeClr val="tx1"/>
                </a:solidFill>
                <a:latin typeface="Times New Roman" pitchFamily="-1" charset="0"/>
                <a:ea typeface="+mn-ea"/>
                <a:cs typeface="+mn-cs"/>
              </a:rPr>
              <a:t>the microinstruction (Table 21.7); these are supplied to the ALU as control signals.</a:t>
            </a:r>
          </a:p>
          <a:p>
            <a:r>
              <a:rPr lang="en-US" sz="1200" b="0" i="0" u="none" strike="noStrike" kern="1200" baseline="0" dirty="0" smtClean="0">
                <a:solidFill>
                  <a:schemeClr val="tx1"/>
                </a:solidFill>
                <a:latin typeface="Times New Roman" pitchFamily="-1" charset="0"/>
                <a:ea typeface="+mn-ea"/>
                <a:cs typeface="+mn-cs"/>
              </a:rPr>
              <a:t>In addition, as indicated in Figure 21.17, the 8832 has external connections to the</a:t>
            </a:r>
          </a:p>
          <a:p>
            <a:r>
              <a:rPr lang="en-US" sz="1200" b="0" i="0" u="none" strike="noStrike" kern="1200" baseline="0" dirty="0" smtClean="0">
                <a:solidFill>
                  <a:schemeClr val="tx1"/>
                </a:solidFill>
                <a:latin typeface="Times New Roman" pitchFamily="-1" charset="0"/>
                <a:ea typeface="+mn-ea"/>
                <a:cs typeface="+mn-cs"/>
              </a:rPr>
              <a:t>32-bit DA bus and the 32-bit system Y bus. Inputs from the DA can be provided</a:t>
            </a:r>
          </a:p>
          <a:p>
            <a:r>
              <a:rPr lang="en-US" sz="1200" b="0" i="0" u="none" strike="noStrike" kern="1200" baseline="0" dirty="0" smtClean="0">
                <a:solidFill>
                  <a:schemeClr val="tx1"/>
                </a:solidFill>
                <a:latin typeface="Times New Roman" pitchFamily="-1" charset="0"/>
                <a:ea typeface="+mn-ea"/>
                <a:cs typeface="+mn-cs"/>
              </a:rPr>
              <a:t>simultaneously as input data to the 64-word register file and to the ALU logic module.</a:t>
            </a:r>
          </a:p>
          <a:p>
            <a:r>
              <a:rPr lang="en-US" sz="1200" b="0" i="0" u="none" strike="noStrike" kern="1200" baseline="0" dirty="0" smtClean="0">
                <a:solidFill>
                  <a:schemeClr val="tx1"/>
                </a:solidFill>
                <a:latin typeface="Times New Roman" pitchFamily="-1" charset="0"/>
                <a:ea typeface="+mn-ea"/>
                <a:cs typeface="+mn-cs"/>
              </a:rPr>
              <a:t>Input from the system Y bus is provided to the ALU logic module. Results of</a:t>
            </a:r>
          </a:p>
          <a:p>
            <a:r>
              <a:rPr lang="en-US" sz="1200" b="0" i="0" u="none" strike="noStrike" kern="1200" baseline="0" dirty="0" smtClean="0">
                <a:solidFill>
                  <a:schemeClr val="tx1"/>
                </a:solidFill>
                <a:latin typeface="Times New Roman" pitchFamily="-1" charset="0"/>
                <a:ea typeface="+mn-ea"/>
                <a:cs typeface="+mn-cs"/>
              </a:rPr>
              <a:t>the ALU and shift operations are output to the DA bus or the system Y bus. Results</a:t>
            </a:r>
          </a:p>
          <a:p>
            <a:r>
              <a:rPr lang="en-US" sz="1200" b="0" i="0" u="none" strike="noStrike" kern="1200" baseline="0" dirty="0" smtClean="0">
                <a:solidFill>
                  <a:schemeClr val="tx1"/>
                </a:solidFill>
                <a:latin typeface="Times New Roman" pitchFamily="-1" charset="0"/>
                <a:ea typeface="+mn-ea"/>
                <a:cs typeface="+mn-cs"/>
              </a:rPr>
              <a:t>can also be fed back to the internal register file.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Three 6-bit address ports allow a two-operand fetch and an operand write to</a:t>
            </a:r>
          </a:p>
          <a:p>
            <a:r>
              <a:rPr lang="en-US" sz="1200" b="0" i="0" u="none" strike="noStrike" kern="1200" baseline="0" dirty="0" smtClean="0">
                <a:solidFill>
                  <a:schemeClr val="tx1"/>
                </a:solidFill>
                <a:latin typeface="Times New Roman" pitchFamily="-1" charset="0"/>
                <a:ea typeface="+mn-ea"/>
                <a:cs typeface="+mn-cs"/>
              </a:rPr>
              <a:t>be performed within the register file simultaneously. An MQ shifter and MQ register</a:t>
            </a:r>
          </a:p>
          <a:p>
            <a:r>
              <a:rPr lang="en-US" sz="1200" b="0" i="0" u="none" strike="noStrike" kern="1200" baseline="0" dirty="0" smtClean="0">
                <a:solidFill>
                  <a:schemeClr val="tx1"/>
                </a:solidFill>
                <a:latin typeface="Times New Roman" pitchFamily="-1" charset="0"/>
                <a:ea typeface="+mn-ea"/>
                <a:cs typeface="+mn-cs"/>
              </a:rPr>
              <a:t>can also be configured to function independently to implement double-precision</a:t>
            </a:r>
          </a:p>
          <a:p>
            <a:r>
              <a:rPr lang="en-US" sz="1200" b="0" i="0" u="none" strike="noStrike" kern="1200" baseline="0" dirty="0" smtClean="0">
                <a:solidFill>
                  <a:schemeClr val="tx1"/>
                </a:solidFill>
                <a:latin typeface="Times New Roman" pitchFamily="-1" charset="0"/>
                <a:ea typeface="+mn-ea"/>
                <a:cs typeface="+mn-cs"/>
              </a:rPr>
              <a:t>8-bit, 16-bit, and 32-bit shift operations.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Fields 17 through 26 of each microinstruction control the way in which data</a:t>
            </a:r>
          </a:p>
          <a:p>
            <a:r>
              <a:rPr lang="en-US" sz="1200" b="0" i="0" u="none" strike="noStrike" kern="1200" baseline="0" dirty="0" smtClean="0">
                <a:solidFill>
                  <a:schemeClr val="tx1"/>
                </a:solidFill>
                <a:latin typeface="Times New Roman" pitchFamily="-1" charset="0"/>
                <a:ea typeface="+mn-ea"/>
                <a:cs typeface="+mn-cs"/>
              </a:rPr>
              <a:t>flows within the 8832 and between the 8832 and the external environment. The</a:t>
            </a:r>
          </a:p>
          <a:p>
            <a:r>
              <a:rPr lang="en-US" sz="1200" b="0" i="0" u="none" strike="noStrike" kern="1200" baseline="0" dirty="0" smtClean="0">
                <a:solidFill>
                  <a:schemeClr val="tx1"/>
                </a:solidFill>
                <a:latin typeface="Times New Roman" pitchFamily="-1" charset="0"/>
                <a:ea typeface="+mn-ea"/>
                <a:cs typeface="+mn-cs"/>
              </a:rPr>
              <a:t>fields are as follows: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17. Write Enable.  These two bits specify write 32 bits, 16 most significant bits, 16</a:t>
            </a:r>
          </a:p>
          <a:p>
            <a:r>
              <a:rPr lang="en-US" sz="1200" b="0" i="0" u="none" strike="noStrike" kern="1200" baseline="0" dirty="0" smtClean="0">
                <a:solidFill>
                  <a:schemeClr val="tx1"/>
                </a:solidFill>
                <a:latin typeface="Times New Roman" pitchFamily="-1" charset="0"/>
                <a:ea typeface="+mn-ea"/>
                <a:cs typeface="+mn-cs"/>
              </a:rPr>
              <a:t>least significant bits, or do not write into register file. The destination register</a:t>
            </a:r>
          </a:p>
          <a:p>
            <a:r>
              <a:rPr lang="en-US" sz="1200" b="0" i="0" u="none" strike="noStrike" kern="1200" baseline="0" dirty="0" smtClean="0">
                <a:solidFill>
                  <a:schemeClr val="tx1"/>
                </a:solidFill>
                <a:latin typeface="Times New Roman" pitchFamily="-1" charset="0"/>
                <a:ea typeface="+mn-ea"/>
                <a:cs typeface="+mn-cs"/>
              </a:rPr>
              <a:t>is defined by field 24.</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18. Select Register File Data Source.  If a write is to occur to the register file, these</a:t>
            </a:r>
          </a:p>
          <a:p>
            <a:r>
              <a:rPr lang="en-US" sz="1200" b="0" i="0" u="none" strike="noStrike" kern="1200" baseline="0" dirty="0" smtClean="0">
                <a:solidFill>
                  <a:schemeClr val="tx1"/>
                </a:solidFill>
                <a:latin typeface="Times New Roman" pitchFamily="-1" charset="0"/>
                <a:ea typeface="+mn-ea"/>
                <a:cs typeface="+mn-cs"/>
              </a:rPr>
              <a:t>two bits specify the source: DA bus, DB bus, ALU output, or system Y bus.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19. Shift Instruction Modifier.  Specifies options concerning supplying end fill bits</a:t>
            </a:r>
          </a:p>
          <a:p>
            <a:r>
              <a:rPr lang="en-US" sz="1200" b="0" i="0" u="none" strike="noStrike" kern="1200" baseline="0" dirty="0" smtClean="0">
                <a:solidFill>
                  <a:schemeClr val="tx1"/>
                </a:solidFill>
                <a:latin typeface="Times New Roman" pitchFamily="-1" charset="0"/>
                <a:ea typeface="+mn-ea"/>
                <a:cs typeface="+mn-cs"/>
              </a:rPr>
              <a:t>and reading bits that are shifted during shift instructions.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20. Carry In.  This bit indicates whether a bit is carried into the ALU for this</a:t>
            </a:r>
          </a:p>
          <a:p>
            <a:r>
              <a:rPr lang="en-US" sz="1200" b="0" i="0" u="none" strike="noStrike" kern="1200" baseline="0" dirty="0" smtClean="0">
                <a:solidFill>
                  <a:schemeClr val="tx1"/>
                </a:solidFill>
                <a:latin typeface="Times New Roman" pitchFamily="-1" charset="0"/>
                <a:ea typeface="+mn-ea"/>
                <a:cs typeface="+mn-cs"/>
              </a:rPr>
              <a:t>Operation.</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21. ALU Configuration Mode. The 8832 can be configured to operate as a single</a:t>
            </a:r>
          </a:p>
          <a:p>
            <a:r>
              <a:rPr lang="en-US" sz="1200" b="0" i="0" u="none" strike="noStrike" kern="1200" baseline="0" dirty="0" smtClean="0">
                <a:solidFill>
                  <a:schemeClr val="tx1"/>
                </a:solidFill>
                <a:latin typeface="Times New Roman" pitchFamily="-1" charset="0"/>
                <a:ea typeface="+mn-ea"/>
                <a:cs typeface="+mn-cs"/>
              </a:rPr>
              <a:t>32-bit ALU, two 16-bit ALUs, or four 8-bit ALUs.</a:t>
            </a:r>
          </a:p>
          <a:p>
            <a:r>
              <a:rPr lang="en-US" sz="1200" b="0" i="0" u="none" strike="noStrike" kern="1200" baseline="0" dirty="0" smtClean="0">
                <a:solidFill>
                  <a:schemeClr val="tx1"/>
                </a:solidFill>
                <a:latin typeface="Times New Roman" pitchFamily="-1" charset="0"/>
                <a:ea typeface="+mn-ea"/>
                <a:cs typeface="+mn-cs"/>
              </a:rPr>
              <a:t> </a:t>
            </a:r>
          </a:p>
          <a:p>
            <a:r>
              <a:rPr lang="en-US" sz="1200" b="0" i="0" u="none" strike="noStrike" kern="1200" baseline="0" dirty="0" smtClean="0">
                <a:solidFill>
                  <a:schemeClr val="tx1"/>
                </a:solidFill>
                <a:latin typeface="Times New Roman" pitchFamily="-1" charset="0"/>
                <a:ea typeface="+mn-ea"/>
                <a:cs typeface="+mn-cs"/>
              </a:rPr>
              <a:t>22. S Input. The ALU logic module inputs are provided by two internal multiplexers</a:t>
            </a:r>
          </a:p>
          <a:p>
            <a:r>
              <a:rPr lang="en-US" sz="1200" b="0" i="0" u="none" strike="noStrike" kern="1200" baseline="0" dirty="0" smtClean="0">
                <a:solidFill>
                  <a:schemeClr val="tx1"/>
                </a:solidFill>
                <a:latin typeface="Times New Roman" pitchFamily="-1" charset="0"/>
                <a:ea typeface="+mn-ea"/>
                <a:cs typeface="+mn-cs"/>
              </a:rPr>
              <a:t>referred to as the S and R multiplexers. This field selects the input to</a:t>
            </a:r>
          </a:p>
          <a:p>
            <a:r>
              <a:rPr lang="en-US" sz="1200" b="0" i="0" u="none" strike="noStrike" kern="1200" baseline="0" dirty="0" smtClean="0">
                <a:solidFill>
                  <a:schemeClr val="tx1"/>
                </a:solidFill>
                <a:latin typeface="Times New Roman" pitchFamily="-1" charset="0"/>
                <a:ea typeface="+mn-ea"/>
                <a:cs typeface="+mn-cs"/>
              </a:rPr>
              <a:t>be provided by the S multiplexer: register file, DB bus, or MQ register. The</a:t>
            </a:r>
          </a:p>
          <a:p>
            <a:r>
              <a:rPr lang="en-US" sz="1200" b="0" i="0" u="none" strike="noStrike" kern="1200" baseline="0" dirty="0" smtClean="0">
                <a:solidFill>
                  <a:schemeClr val="tx1"/>
                </a:solidFill>
                <a:latin typeface="Times New Roman" pitchFamily="-1" charset="0"/>
                <a:ea typeface="+mn-ea"/>
                <a:cs typeface="+mn-cs"/>
              </a:rPr>
              <a:t>source register is defined by field 25.</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23. R Input. Selects input to be provided by the R multiplexer: register file or DA bus.</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24. Destination Register. Address of register in register file to be used for the</a:t>
            </a:r>
          </a:p>
          <a:p>
            <a:r>
              <a:rPr lang="en-US" sz="1200" b="0" i="0" u="none" strike="noStrike" kern="1200" baseline="0" dirty="0" smtClean="0">
                <a:solidFill>
                  <a:schemeClr val="tx1"/>
                </a:solidFill>
                <a:latin typeface="Times New Roman" pitchFamily="-1" charset="0"/>
                <a:ea typeface="+mn-ea"/>
                <a:cs typeface="+mn-cs"/>
              </a:rPr>
              <a:t>destination operand.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25. Source Register. Address of register in register file to be used for the source</a:t>
            </a:r>
          </a:p>
          <a:p>
            <a:r>
              <a:rPr lang="en-US" sz="1200" b="0" i="0" u="none" strike="noStrike" kern="1200" baseline="0" dirty="0" smtClean="0">
                <a:solidFill>
                  <a:schemeClr val="tx1"/>
                </a:solidFill>
                <a:latin typeface="Times New Roman" pitchFamily="-1" charset="0"/>
                <a:ea typeface="+mn-ea"/>
                <a:cs typeface="+mn-cs"/>
              </a:rPr>
              <a:t>operand, provided by the S multiplexer.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26. Source Register. Address of register in register file to be used for the source</a:t>
            </a:r>
          </a:p>
          <a:p>
            <a:r>
              <a:rPr lang="en-US" sz="1200" b="0" i="0" u="none" strike="noStrike" kern="1200" baseline="0" dirty="0" smtClean="0">
                <a:solidFill>
                  <a:schemeClr val="tx1"/>
                </a:solidFill>
                <a:latin typeface="Times New Roman" pitchFamily="-1" charset="0"/>
                <a:ea typeface="+mn-ea"/>
                <a:cs typeface="+mn-cs"/>
              </a:rPr>
              <a:t>operand, provided by the R multiplexer.</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Finally, field 27 is an 8-bit </a:t>
            </a:r>
            <a:r>
              <a:rPr lang="en-US" sz="1200" b="0" i="0" u="none" strike="noStrike" kern="1200" baseline="0" dirty="0" err="1" smtClean="0">
                <a:solidFill>
                  <a:schemeClr val="tx1"/>
                </a:solidFill>
                <a:latin typeface="Times New Roman" pitchFamily="-1" charset="0"/>
                <a:ea typeface="+mn-ea"/>
                <a:cs typeface="+mn-cs"/>
              </a:rPr>
              <a:t>opcode</a:t>
            </a:r>
            <a:r>
              <a:rPr lang="en-US" sz="1200" b="0" i="0" u="none" strike="noStrike" kern="1200" baseline="0" dirty="0" smtClean="0">
                <a:solidFill>
                  <a:schemeClr val="tx1"/>
                </a:solidFill>
                <a:latin typeface="Times New Roman" pitchFamily="-1" charset="0"/>
                <a:ea typeface="+mn-ea"/>
                <a:cs typeface="+mn-cs"/>
              </a:rPr>
              <a:t> that specifies the arithmetic or logical function</a:t>
            </a:r>
          </a:p>
          <a:p>
            <a:r>
              <a:rPr lang="en-US" sz="1200" b="0" i="0" u="none" strike="noStrike" kern="1200" baseline="0" dirty="0" smtClean="0">
                <a:solidFill>
                  <a:schemeClr val="tx1"/>
                </a:solidFill>
                <a:latin typeface="Times New Roman" pitchFamily="-1" charset="0"/>
                <a:ea typeface="+mn-ea"/>
                <a:cs typeface="+mn-cs"/>
              </a:rPr>
              <a:t>to be performed by the ALU. Table 21.9 lists the different operations that can</a:t>
            </a:r>
          </a:p>
          <a:p>
            <a:r>
              <a:rPr lang="en-US" sz="1200" b="0" i="0" u="none" strike="noStrike" kern="1200" baseline="0" dirty="0" smtClean="0">
                <a:solidFill>
                  <a:schemeClr val="tx1"/>
                </a:solidFill>
                <a:latin typeface="Times New Roman" pitchFamily="-1" charset="0"/>
                <a:ea typeface="+mn-ea"/>
                <a:cs typeface="+mn-cs"/>
              </a:rPr>
              <a:t>be performed.</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ALU instructions from Group 1 of Table 21.9 must always be used in conjunction</a:t>
            </a:r>
          </a:p>
          <a:p>
            <a:r>
              <a:rPr lang="en-US" sz="1200" b="0" i="0" u="none" strike="noStrike" kern="1200" baseline="0" dirty="0" smtClean="0">
                <a:solidFill>
                  <a:schemeClr val="tx1"/>
                </a:solidFill>
                <a:latin typeface="Times New Roman" pitchFamily="-1" charset="0"/>
                <a:ea typeface="+mn-ea"/>
                <a:cs typeface="+mn-cs"/>
              </a:rPr>
              <a:t>with Group 2. ALU instructions from Groups 3 to 5 must not be used with</a:t>
            </a:r>
          </a:p>
          <a:p>
            <a:r>
              <a:rPr lang="en-US" sz="1200" b="0" i="0" u="none" strike="noStrike" kern="1200" baseline="0" dirty="0" smtClean="0">
                <a:solidFill>
                  <a:schemeClr val="tx1"/>
                </a:solidFill>
                <a:latin typeface="Times New Roman" pitchFamily="-1" charset="0"/>
                <a:ea typeface="+mn-ea"/>
                <a:cs typeface="+mn-cs"/>
              </a:rPr>
              <a:t>Group 2.</a:t>
            </a:r>
            <a:endParaRPr lang="en-US" dirty="0"/>
          </a:p>
        </p:txBody>
      </p:sp>
    </p:spTree>
    <p:extLst>
      <p:ext uri="{BB962C8B-B14F-4D97-AF65-F5344CB8AC3E}">
        <p14:creationId xmlns:p14="http://schemas.microsoft.com/office/powerpoint/2010/main" val="37359175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9F2598D2-2ED8-8547-B4B7-C382E9B8AC9E}" type="slidenum">
              <a:rPr lang="en-US"/>
              <a:pPr/>
              <a:t>58</a:t>
            </a:fld>
            <a:endParaRPr lang="en-US" dirty="0"/>
          </a:p>
        </p:txBody>
      </p:sp>
      <p:sp>
        <p:nvSpPr>
          <p:cNvPr id="65538" name="Rectangle 2"/>
          <p:cNvSpPr>
            <a:spLocks noGrp="1" noRot="1" noChangeAspect="1" noChangeArrowheads="1" noTextEdit="1"/>
          </p:cNvSpPr>
          <p:nvPr>
            <p:ph type="sldImg"/>
          </p:nvPr>
        </p:nvSpPr>
        <p:spPr>
          <a:xfrm>
            <a:off x="1150938" y="692150"/>
            <a:ext cx="4556125" cy="3416300"/>
          </a:xfrm>
          <a:ln/>
        </p:spPr>
      </p:sp>
      <p:sp>
        <p:nvSpPr>
          <p:cNvPr id="65539" name="Rectangle 3"/>
          <p:cNvSpPr>
            <a:spLocks noGrp="1" noChangeArrowheads="1"/>
          </p:cNvSpPr>
          <p:nvPr>
            <p:ph type="body" idx="1"/>
          </p:nvPr>
        </p:nvSpPr>
        <p:spPr/>
        <p:txBody>
          <a:bodyPr/>
          <a:lstStyle/>
          <a:p>
            <a:r>
              <a:rPr lang="en-GB" dirty="0" smtClean="0"/>
              <a:t>Chapter 21 summary.</a:t>
            </a:r>
            <a:endParaRPr lang="en-GB" dirty="0"/>
          </a:p>
        </p:txBody>
      </p:sp>
    </p:spTree>
    <p:extLst>
      <p:ext uri="{BB962C8B-B14F-4D97-AF65-F5344CB8AC3E}">
        <p14:creationId xmlns:p14="http://schemas.microsoft.com/office/powerpoint/2010/main" val="11662718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59</a:t>
            </a:fld>
            <a:endParaRPr lang="en-US" dirty="0">
              <a:solidFill>
                <a:prstClr val="black"/>
              </a:solidFill>
            </a:endParaRPr>
          </a:p>
        </p:txBody>
      </p:sp>
    </p:spTree>
    <p:extLst>
      <p:ext uri="{BB962C8B-B14F-4D97-AF65-F5344CB8AC3E}">
        <p14:creationId xmlns:p14="http://schemas.microsoft.com/office/powerpoint/2010/main" val="3072860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smtClean="0"/>
              <a:t>© 2016 Pearson Education, Inc., Hoboken, NJ. All rights reserved.</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 2016 Pearson Education, Inc., Hoboken, NJ. All rights reserved.</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 2016 Pearson Education, Inc., Hoboken, NJ. All rights reserved.</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 2016 Pearson Education, Inc., Hoboken, NJ. All rights reserved.</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 2016 Pearson Education, Inc., Hoboken, NJ. All rights reserved.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 2016 Pearson Education, Inc., Hoboken, NJ. All rights reserved.</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0.emf"/><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8196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dirty="0" err="1">
                <a:solidFill>
                  <a:srgbClr val="000000"/>
                </a:solidFill>
                <a:latin typeface="Times New Roman" panose="02020603050405020304" pitchFamily="18" charset="0"/>
                <a:cs typeface="Times New Roman" panose="02020603050405020304" pitchFamily="18" charset="0"/>
              </a:rPr>
              <a:t>Prepared</a:t>
            </a:r>
            <a:r>
              <a:rPr lang="tr-TR" altLang="de-DE" sz="2400" dirty="0">
                <a:solidFill>
                  <a:srgbClr val="000000"/>
                </a:solidFill>
                <a:latin typeface="Times New Roman" panose="02020603050405020304" pitchFamily="18" charset="0"/>
                <a:cs typeface="Times New Roman" panose="02020603050405020304" pitchFamily="18" charset="0"/>
              </a:rPr>
              <a:t> </a:t>
            </a:r>
            <a:r>
              <a:rPr lang="de-DE" altLang="de-DE" sz="2400" dirty="0">
                <a:solidFill>
                  <a:srgbClr val="000000"/>
                </a:solidFill>
                <a:latin typeface="Times New Roman" panose="02020603050405020304" pitchFamily="18" charset="0"/>
                <a:cs typeface="Times New Roman" panose="02020603050405020304" pitchFamily="18" charset="0"/>
              </a:rPr>
              <a:t>&amp; </a:t>
            </a:r>
            <a:r>
              <a:rPr lang="de-DE" altLang="de-DE" sz="2400" dirty="0" err="1">
                <a:solidFill>
                  <a:srgbClr val="000000"/>
                </a:solidFill>
                <a:latin typeface="Times New Roman" panose="02020603050405020304" pitchFamily="18" charset="0"/>
                <a:cs typeface="Times New Roman" panose="02020603050405020304" pitchFamily="18" charset="0"/>
              </a:rPr>
              <a:t>Presented</a:t>
            </a:r>
            <a:r>
              <a:rPr lang="de-DE" altLang="de-DE" sz="2400" dirty="0">
                <a:solidFill>
                  <a:srgbClr val="000000"/>
                </a:solidFill>
                <a:latin typeface="Times New Roman" panose="02020603050405020304" pitchFamily="18" charset="0"/>
                <a:cs typeface="Times New Roman" panose="02020603050405020304" pitchFamily="18" charset="0"/>
              </a:rPr>
              <a:t> </a:t>
            </a:r>
            <a:r>
              <a:rPr lang="en-US" altLang="de-DE" sz="2400" dirty="0">
                <a:solidFill>
                  <a:srgbClr val="000000"/>
                </a:solidFill>
                <a:latin typeface="Times New Roman" panose="02020603050405020304" pitchFamily="18" charset="0"/>
                <a:cs typeface="Times New Roman" panose="02020603050405020304" pitchFamily="18" charset="0"/>
              </a:rPr>
              <a:t>by</a:t>
            </a:r>
            <a:r>
              <a:rPr lang="tr-TR" altLang="de-DE" sz="2400" dirty="0">
                <a:solidFill>
                  <a:srgbClr val="000000"/>
                </a:solidFill>
                <a:latin typeface="Times New Roman" panose="02020603050405020304" pitchFamily="18" charset="0"/>
                <a:cs typeface="Times New Roman" panose="02020603050405020304" pitchFamily="18" charset="0"/>
              </a:rPr>
              <a:t> </a:t>
            </a:r>
            <a:r>
              <a:rPr lang="en-US" altLang="de-DE" sz="2400" dirty="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dirty="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76200" y="1752600"/>
            <a:ext cx="9067800" cy="2667000"/>
          </a:xfrm>
          <a:prstGeom prst="rect">
            <a:avLst/>
          </a:prstGeom>
        </p:spPr>
        <p:txBody>
          <a:bodyPr anchor="b">
            <a:normAutofit fontScale="97500" lnSpcReduction="1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CSE309 Computer Architecture and Organization</a:t>
            </a:r>
            <a:r>
              <a:rPr lang="tr-TR" sz="2900" dirty="0" smtClean="0">
                <a:solidFill>
                  <a:prstClr val="black"/>
                </a:solidFill>
                <a:effectLst/>
                <a:latin typeface="Times New Roman" panose="02020603050405020304" pitchFamily="18" charset="0"/>
                <a:cs typeface="Times New Roman" panose="02020603050405020304" pitchFamily="18" charset="0"/>
              </a:rPr>
              <a:t> </a:t>
            </a:r>
            <a:endParaRPr lang="de-DE"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en-US" sz="2900" dirty="0" smtClean="0">
                <a:solidFill>
                  <a:prstClr val="black"/>
                </a:solidFill>
                <a:effectLst/>
                <a:latin typeface="Times New Roman" panose="02020603050405020304" pitchFamily="18" charset="0"/>
                <a:cs typeface="Times New Roman" panose="02020603050405020304" pitchFamily="18" charset="0"/>
              </a:rPr>
              <a:t>Lecture </a:t>
            </a:r>
            <a:r>
              <a:rPr lang="de-DE" sz="2900" dirty="0" smtClean="0">
                <a:solidFill>
                  <a:prstClr val="black"/>
                </a:solidFill>
                <a:effectLst/>
                <a:latin typeface="Times New Roman" panose="02020603050405020304" pitchFamily="18" charset="0"/>
                <a:cs typeface="Times New Roman" panose="02020603050405020304" pitchFamily="18" charset="0"/>
              </a:rPr>
              <a:t>#7</a:t>
            </a:r>
            <a:endParaRPr lang="tr-TR"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de-DE" sz="2900" dirty="0" smtClean="0">
                <a:solidFill>
                  <a:prstClr val="black"/>
                </a:solidFill>
                <a:effectLst/>
                <a:latin typeface="Times New Roman" panose="02020603050405020304" pitchFamily="18" charset="0"/>
                <a:cs typeface="Times New Roman" panose="02020603050405020304" pitchFamily="18" charset="0"/>
              </a:rPr>
              <a:t>Control Unit</a:t>
            </a:r>
            <a:endParaRPr lang="en-US" sz="2900" dirty="0">
              <a:solidFill>
                <a:prstClr val="black"/>
              </a:solidFill>
              <a:effectLst/>
              <a:latin typeface="Times New Roman" panose="02020603050405020304" pitchFamily="18" charset="0"/>
              <a:cs typeface="Times New Roman" panose="02020603050405020304" pitchFamily="18" charset="0"/>
            </a:endParaRP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5406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a:t>
            </a:r>
            <a:r>
              <a:rPr lang="de-DE" sz="4000" dirty="0" smtClean="0"/>
              <a:t>1</a:t>
            </a:r>
            <a:r>
              <a:rPr lang="de-DE" sz="4000" dirty="0"/>
              <a:t/>
            </a:r>
            <a:br>
              <a:rPr lang="de-DE" sz="4000" dirty="0"/>
            </a:br>
            <a:r>
              <a:rPr lang="de-DE" sz="4000" dirty="0" smtClean="0"/>
              <a:t>Control Unit Operation</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35852377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GB"/>
              <a:t>Micro-Operations</a:t>
            </a:r>
          </a:p>
        </p:txBody>
      </p:sp>
      <p:sp>
        <p:nvSpPr>
          <p:cNvPr id="7171" name="Rectangle 3"/>
          <p:cNvSpPr>
            <a:spLocks noGrp="1" noChangeArrowheads="1"/>
          </p:cNvSpPr>
          <p:nvPr>
            <p:ph type="body" idx="1"/>
          </p:nvPr>
        </p:nvSpPr>
        <p:spPr>
          <a:xfrm>
            <a:off x="498475" y="1556792"/>
            <a:ext cx="7025854" cy="4569371"/>
          </a:xfrm>
        </p:spPr>
        <p:txBody>
          <a:bodyPr>
            <a:normAutofit fontScale="92500" lnSpcReduction="10000"/>
          </a:bodyPr>
          <a:lstStyle/>
          <a:p>
            <a:r>
              <a:rPr lang="en-GB" dirty="0" smtClean="0"/>
              <a:t>The functional, or atomic, operations of a processor</a:t>
            </a:r>
          </a:p>
          <a:p>
            <a:r>
              <a:rPr lang="en-GB" dirty="0" smtClean="0"/>
              <a:t>Series of steps, each of which involves the processor registers</a:t>
            </a:r>
          </a:p>
          <a:p>
            <a:r>
              <a:rPr lang="en-GB" i="1" dirty="0" smtClean="0"/>
              <a:t>Micro </a:t>
            </a:r>
            <a:r>
              <a:rPr lang="en-GB" dirty="0" smtClean="0"/>
              <a:t>refers to the fact that each step is very simple and accomplishes very little</a:t>
            </a:r>
          </a:p>
          <a:p>
            <a:r>
              <a:rPr lang="en-GB" dirty="0" smtClean="0"/>
              <a:t>The execution of a program consists of the sequential execution of instructions</a:t>
            </a:r>
          </a:p>
          <a:p>
            <a:pPr lvl="1"/>
            <a:r>
              <a:rPr lang="en-GB" dirty="0" smtClean="0"/>
              <a:t>Each instruction is executed during an instruction cycle made up of shorter </a:t>
            </a:r>
            <a:r>
              <a:rPr lang="en-GB" dirty="0" err="1" smtClean="0"/>
              <a:t>subcycles</a:t>
            </a:r>
            <a:r>
              <a:rPr lang="en-GB" dirty="0" smtClean="0"/>
              <a:t> (fetch, indirect, execute, interrupt)</a:t>
            </a:r>
          </a:p>
          <a:p>
            <a:pPr lvl="1"/>
            <a:r>
              <a:rPr lang="en-GB" dirty="0" smtClean="0"/>
              <a:t>The execution of each </a:t>
            </a:r>
            <a:r>
              <a:rPr lang="en-GB" dirty="0" err="1" smtClean="0"/>
              <a:t>subcycle</a:t>
            </a:r>
            <a:r>
              <a:rPr lang="en-GB" dirty="0" smtClean="0"/>
              <a:t> involves one or more  shorter operations (micro-operations)</a:t>
            </a:r>
            <a:endParaRPr lang="en-GB" dirty="0"/>
          </a:p>
        </p:txBody>
      </p:sp>
      <p:pic>
        <p:nvPicPr>
          <p:cNvPr id="3" name="Picture 2"/>
          <p:cNvPicPr>
            <a:picLocks noChangeAspect="1"/>
          </p:cNvPicPr>
          <p:nvPr/>
        </p:nvPicPr>
        <p:blipFill>
          <a:blip r:embed="rId3"/>
          <a:stretch>
            <a:fillRect/>
          </a:stretch>
        </p:blipFill>
        <p:spPr>
          <a:xfrm>
            <a:off x="7391400" y="4725144"/>
            <a:ext cx="1752600" cy="1828800"/>
          </a:xfrm>
          <a:prstGeom prst="rect">
            <a:avLst/>
          </a:prstGeom>
          <a:scene3d>
            <a:camera prst="orthographicFront">
              <a:rot lat="0" lon="10499978" rev="0"/>
            </a:camera>
            <a:lightRig rig="threePt" dir="t"/>
          </a:scene3d>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22429137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pdf"/>
          <p:cNvPicPr>
            <a:picLocks noChangeAspect="1"/>
          </p:cNvPicPr>
          <p:nvPr/>
        </p:nvPicPr>
        <p:blipFill rotWithShape="1">
          <a:blip r:embed="rId3">
            <a:extLst>
              <a:ext uri="{28A0092B-C50C-407E-A947-70E740481C1C}">
                <a14:useLocalDpi xmlns:a14="http://schemas.microsoft.com/office/drawing/2010/main" val="0"/>
              </a:ext>
            </a:extLst>
          </a:blip>
          <a:srcRect t="19843" b="25093"/>
          <a:stretch/>
        </p:blipFill>
        <p:spPr>
          <a:xfrm>
            <a:off x="-324544" y="-54768"/>
            <a:ext cx="9700850" cy="691276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27170624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GB" dirty="0" smtClean="0"/>
              <a:t>The Fetch Cycle</a:t>
            </a:r>
            <a:endParaRPr lang="en-GB" dirty="0"/>
          </a:p>
        </p:txBody>
      </p:sp>
      <p:sp>
        <p:nvSpPr>
          <p:cNvPr id="8197" name="Rectangle 5"/>
          <p:cNvSpPr>
            <a:spLocks noGrp="1" noChangeArrowheads="1"/>
          </p:cNvSpPr>
          <p:nvPr>
            <p:ph type="body" idx="1"/>
          </p:nvPr>
        </p:nvSpPr>
        <p:spPr>
          <a:xfrm>
            <a:off x="498474" y="1412776"/>
            <a:ext cx="7556313" cy="4713387"/>
          </a:xfrm>
        </p:spPr>
        <p:txBody>
          <a:bodyPr>
            <a:normAutofit fontScale="92500" lnSpcReduction="10000"/>
          </a:bodyPr>
          <a:lstStyle/>
          <a:p>
            <a:r>
              <a:rPr lang="en-GB" dirty="0" smtClean="0"/>
              <a:t>Occurs at the beginning of each instruction cycle and   causes an instruction to be fetched from memory</a:t>
            </a:r>
          </a:p>
          <a:p>
            <a:r>
              <a:rPr lang="en-GB" dirty="0" smtClean="0"/>
              <a:t>Four registers are involved:</a:t>
            </a:r>
          </a:p>
          <a:p>
            <a:pPr lvl="1"/>
            <a:r>
              <a:rPr lang="en-GB" dirty="0" smtClean="0"/>
              <a:t>Memory </a:t>
            </a:r>
            <a:r>
              <a:rPr lang="en-GB" dirty="0"/>
              <a:t>Address Register (MAR) </a:t>
            </a:r>
          </a:p>
          <a:p>
            <a:pPr lvl="2"/>
            <a:r>
              <a:rPr lang="en-GB" dirty="0"/>
              <a:t>Connected to address bus</a:t>
            </a:r>
          </a:p>
          <a:p>
            <a:pPr lvl="2"/>
            <a:r>
              <a:rPr lang="en-GB" dirty="0"/>
              <a:t>Specifies address for read or write </a:t>
            </a:r>
            <a:r>
              <a:rPr lang="en-GB" dirty="0" smtClean="0"/>
              <a:t>operation</a:t>
            </a:r>
            <a:endParaRPr lang="en-GB" dirty="0"/>
          </a:p>
          <a:p>
            <a:pPr lvl="1"/>
            <a:r>
              <a:rPr lang="en-GB" dirty="0"/>
              <a:t>Memory Buffer Register (MBR) </a:t>
            </a:r>
          </a:p>
          <a:p>
            <a:pPr lvl="2"/>
            <a:r>
              <a:rPr lang="en-GB" dirty="0"/>
              <a:t>Connected to data bus</a:t>
            </a:r>
          </a:p>
          <a:p>
            <a:pPr lvl="2"/>
            <a:r>
              <a:rPr lang="en-GB" dirty="0"/>
              <a:t>Holds data to write or last data read</a:t>
            </a:r>
          </a:p>
          <a:p>
            <a:pPr lvl="1"/>
            <a:r>
              <a:rPr lang="en-GB" dirty="0"/>
              <a:t>Program Counter (PC) </a:t>
            </a:r>
          </a:p>
          <a:p>
            <a:pPr lvl="2"/>
            <a:r>
              <a:rPr lang="en-GB" dirty="0"/>
              <a:t>Holds address of next instruction to be fetched</a:t>
            </a:r>
          </a:p>
          <a:p>
            <a:pPr lvl="1"/>
            <a:r>
              <a:rPr lang="en-GB" dirty="0"/>
              <a:t>Instruction Register (IR) </a:t>
            </a:r>
          </a:p>
          <a:p>
            <a:pPr lvl="2"/>
            <a:r>
              <a:rPr lang="en-GB" dirty="0"/>
              <a:t>Holds last instruction fetched</a:t>
            </a:r>
          </a:p>
        </p:txBody>
      </p:sp>
      <p:pic>
        <p:nvPicPr>
          <p:cNvPr id="3" name="Picture 2"/>
          <p:cNvPicPr>
            <a:picLocks noChangeAspect="1"/>
          </p:cNvPicPr>
          <p:nvPr/>
        </p:nvPicPr>
        <p:blipFill>
          <a:blip r:embed="rId3"/>
          <a:stretch>
            <a:fillRect/>
          </a:stretch>
        </p:blipFill>
        <p:spPr>
          <a:xfrm>
            <a:off x="6660232" y="5013176"/>
            <a:ext cx="2265040" cy="168368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24457628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67544" y="188641"/>
            <a:ext cx="7632848" cy="6192688"/>
          </a:xfrm>
          <a:prstGeom prst="rect">
            <a:avLst/>
          </a:prstGeom>
          <a:solidFill>
            <a:schemeClr val="accent1">
              <a:lumMod val="60000"/>
              <a:lumOff val="40000"/>
            </a:schemeClr>
          </a:solidFill>
        </p:spPr>
        <p:txBody>
          <a:bodyPr wrap="square" rtlCol="0">
            <a:spAutoFit/>
          </a:bodyPr>
          <a:lstStyle/>
          <a:p>
            <a:endParaRPr lang="en-US" dirty="0"/>
          </a:p>
        </p:txBody>
      </p:sp>
      <p:pic>
        <p:nvPicPr>
          <p:cNvPr id="8" name="Picture 7" descr="f2.pdf"/>
          <p:cNvPicPr>
            <a:picLocks noChangeAspect="1"/>
          </p:cNvPicPr>
          <p:nvPr/>
        </p:nvPicPr>
        <p:blipFill rotWithShape="1">
          <a:blip r:embed="rId3">
            <a:extLst>
              <a:ext uri="{28A0092B-C50C-407E-A947-70E740481C1C}">
                <a14:useLocalDpi xmlns:a14="http://schemas.microsoft.com/office/drawing/2010/main" val="0"/>
              </a:ext>
            </a:extLst>
          </a:blip>
          <a:srcRect t="5292" b="43943"/>
          <a:stretch/>
        </p:blipFill>
        <p:spPr>
          <a:xfrm>
            <a:off x="-972616" y="116632"/>
            <a:ext cx="9815631" cy="6448440"/>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35639270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p:txBody>
          <a:bodyPr/>
          <a:lstStyle/>
          <a:p>
            <a:r>
              <a:rPr lang="en-GB" dirty="0"/>
              <a:t>Rules for </a:t>
            </a:r>
            <a:r>
              <a:rPr lang="en-GB" dirty="0" smtClean="0"/>
              <a:t>Micro-Operations Grouping</a:t>
            </a:r>
            <a:endParaRPr lang="en-GB" dirty="0"/>
          </a:p>
        </p:txBody>
      </p:sp>
      <p:sp>
        <p:nvSpPr>
          <p:cNvPr id="11269" name="Rectangle 5"/>
          <p:cNvSpPr>
            <a:spLocks noGrp="1" noChangeArrowheads="1"/>
          </p:cNvSpPr>
          <p:nvPr>
            <p:ph type="body" idx="1"/>
          </p:nvPr>
        </p:nvSpPr>
        <p:spPr/>
        <p:txBody>
          <a:bodyPr>
            <a:normAutofit fontScale="92500"/>
          </a:bodyPr>
          <a:lstStyle/>
          <a:p>
            <a:r>
              <a:rPr lang="en-GB" dirty="0"/>
              <a:t>Proper sequence must be followed</a:t>
            </a:r>
          </a:p>
          <a:p>
            <a:pPr lvl="1"/>
            <a:r>
              <a:rPr lang="en-GB" dirty="0"/>
              <a:t>MAR </a:t>
            </a:r>
            <a:r>
              <a:rPr lang="en-GB" dirty="0" smtClean="0">
                <a:latin typeface="Wingdings"/>
                <a:ea typeface="Wingdings"/>
                <a:cs typeface="Wingdings"/>
                <a:sym typeface="Wingdings"/>
              </a:rPr>
              <a:t></a:t>
            </a:r>
            <a:r>
              <a:rPr lang="en-GB" dirty="0" smtClean="0"/>
              <a:t> </a:t>
            </a:r>
            <a:r>
              <a:rPr lang="en-GB" dirty="0"/>
              <a:t>(PC) must precede MBR </a:t>
            </a:r>
            <a:r>
              <a:rPr lang="en-GB" dirty="0" smtClean="0">
                <a:latin typeface="Wingdings"/>
                <a:ea typeface="Wingdings"/>
                <a:cs typeface="Wingdings"/>
                <a:sym typeface="Wingdings"/>
              </a:rPr>
              <a:t></a:t>
            </a:r>
            <a:r>
              <a:rPr lang="en-GB" dirty="0" smtClean="0"/>
              <a:t> </a:t>
            </a:r>
            <a:r>
              <a:rPr lang="en-GB" dirty="0"/>
              <a:t>(memory)</a:t>
            </a:r>
          </a:p>
          <a:p>
            <a:r>
              <a:rPr lang="en-GB" dirty="0"/>
              <a:t>Conflicts must be avoided</a:t>
            </a:r>
          </a:p>
          <a:p>
            <a:pPr lvl="1"/>
            <a:r>
              <a:rPr lang="en-GB" dirty="0"/>
              <a:t>Must not read </a:t>
            </a:r>
            <a:r>
              <a:rPr lang="en-GB" dirty="0" smtClean="0"/>
              <a:t>and </a:t>
            </a:r>
            <a:r>
              <a:rPr lang="en-GB" dirty="0"/>
              <a:t>write same register at same time</a:t>
            </a:r>
          </a:p>
          <a:p>
            <a:pPr lvl="1"/>
            <a:r>
              <a:rPr lang="en-GB" dirty="0"/>
              <a:t>MBR </a:t>
            </a:r>
            <a:r>
              <a:rPr lang="en-GB" dirty="0" smtClean="0">
                <a:latin typeface="Wingdings"/>
                <a:ea typeface="Wingdings"/>
                <a:cs typeface="Wingdings"/>
                <a:sym typeface="Wingdings"/>
              </a:rPr>
              <a:t></a:t>
            </a:r>
            <a:r>
              <a:rPr lang="en-GB" dirty="0" smtClean="0"/>
              <a:t> </a:t>
            </a:r>
            <a:r>
              <a:rPr lang="en-GB" dirty="0"/>
              <a:t>(memory) </a:t>
            </a:r>
            <a:r>
              <a:rPr lang="en-GB" dirty="0" smtClean="0"/>
              <a:t>and </a:t>
            </a:r>
            <a:r>
              <a:rPr lang="en-GB" dirty="0"/>
              <a:t>IR </a:t>
            </a:r>
            <a:r>
              <a:rPr lang="en-GB" dirty="0" smtClean="0">
                <a:latin typeface="Wingdings"/>
                <a:ea typeface="Wingdings"/>
                <a:cs typeface="Wingdings"/>
                <a:sym typeface="Wingdings"/>
              </a:rPr>
              <a:t></a:t>
            </a:r>
            <a:r>
              <a:rPr lang="en-GB" dirty="0" smtClean="0"/>
              <a:t> </a:t>
            </a:r>
            <a:r>
              <a:rPr lang="en-GB" dirty="0"/>
              <a:t>(MBR) must not be in same cycle</a:t>
            </a:r>
          </a:p>
          <a:p>
            <a:r>
              <a:rPr lang="en-GB" dirty="0" smtClean="0"/>
              <a:t>One of the micro-operations involves an addition</a:t>
            </a:r>
          </a:p>
          <a:p>
            <a:pPr lvl="1"/>
            <a:r>
              <a:rPr lang="en-GB" dirty="0" smtClean="0"/>
              <a:t>To avoid duplication of circuitry, this addition could                       be performed by the ALU</a:t>
            </a:r>
          </a:p>
          <a:p>
            <a:pPr lvl="1"/>
            <a:r>
              <a:rPr lang="en-GB" dirty="0" smtClean="0"/>
              <a:t>The use of the ALU may involve additional                                 micro-operations, depending on the functionality                              of the ALU and the organization of the processor</a:t>
            </a:r>
            <a:endParaRPr lang="en-GB" dirty="0"/>
          </a:p>
        </p:txBody>
      </p:sp>
      <p:pic>
        <p:nvPicPr>
          <p:cNvPr id="3" name="Picture 2"/>
          <p:cNvPicPr>
            <a:picLocks noChangeAspect="1"/>
          </p:cNvPicPr>
          <p:nvPr/>
        </p:nvPicPr>
        <p:blipFill>
          <a:blip r:embed="rId3"/>
          <a:stretch>
            <a:fillRect/>
          </a:stretch>
        </p:blipFill>
        <p:spPr>
          <a:xfrm>
            <a:off x="6804248" y="4581128"/>
            <a:ext cx="1584176" cy="1939505"/>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8641964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a:t>Indirect Cycle</a:t>
            </a:r>
          </a:p>
        </p:txBody>
      </p:sp>
      <p:sp>
        <p:nvSpPr>
          <p:cNvPr id="12291" name="Rectangle 3"/>
          <p:cNvSpPr>
            <a:spLocks noGrp="1" noChangeArrowheads="1"/>
          </p:cNvSpPr>
          <p:nvPr>
            <p:ph type="body" idx="1"/>
          </p:nvPr>
        </p:nvSpPr>
        <p:spPr>
          <a:xfrm>
            <a:off x="467544" y="1447800"/>
            <a:ext cx="7457256" cy="5273675"/>
          </a:xfrm>
        </p:spPr>
        <p:txBody>
          <a:bodyPr>
            <a:normAutofit fontScale="92500" lnSpcReduction="10000"/>
          </a:bodyPr>
          <a:lstStyle/>
          <a:p>
            <a:r>
              <a:rPr lang="en-GB" dirty="0" smtClean="0"/>
              <a:t>Once an instruction is fetched, the next step is to fetch source operands</a:t>
            </a:r>
          </a:p>
          <a:p>
            <a:r>
              <a:rPr lang="en-GB" dirty="0" smtClean="0"/>
              <a:t>Assuming a one-address instruction format, with direct and indirect addressing allowed:</a:t>
            </a:r>
          </a:p>
          <a:p>
            <a:pPr lvl="1"/>
            <a:r>
              <a:rPr lang="en-GB" dirty="0" smtClean="0"/>
              <a:t>If the instruction specifies an indirect address, then an indirect cycle must precede the execute cycle</a:t>
            </a:r>
          </a:p>
          <a:p>
            <a:pPr lvl="1"/>
            <a:r>
              <a:rPr lang="en-GB" dirty="0" smtClean="0"/>
              <a:t>The address field of the instruction is transferred to the MAR</a:t>
            </a:r>
          </a:p>
          <a:p>
            <a:pPr lvl="1"/>
            <a:r>
              <a:rPr lang="en-GB" dirty="0" smtClean="0"/>
              <a:t>This is then used to fetch the address of the operand</a:t>
            </a:r>
          </a:p>
          <a:p>
            <a:pPr lvl="1"/>
            <a:r>
              <a:rPr lang="en-GB" dirty="0" smtClean="0"/>
              <a:t>Finally, the address field of the IR is updated from the MBR, so that it now contains a direct rather than an indirect address</a:t>
            </a:r>
          </a:p>
          <a:p>
            <a:pPr lvl="1"/>
            <a:r>
              <a:rPr lang="en-GB" dirty="0" smtClean="0"/>
              <a:t>The IR is now in the same state as if indirect addressing had not been used, and it is ready for the execute cycle</a:t>
            </a:r>
            <a:endParaRPr lang="en-GB"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17040964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GB"/>
              <a:t>Interrupt Cycle</a:t>
            </a:r>
          </a:p>
        </p:txBody>
      </p:sp>
      <p:sp>
        <p:nvSpPr>
          <p:cNvPr id="13315" name="Rectangle 3"/>
          <p:cNvSpPr>
            <a:spLocks noGrp="1" noChangeArrowheads="1"/>
          </p:cNvSpPr>
          <p:nvPr>
            <p:ph type="body" idx="1"/>
          </p:nvPr>
        </p:nvSpPr>
        <p:spPr>
          <a:xfrm>
            <a:off x="498474" y="1556792"/>
            <a:ext cx="7556313" cy="4752528"/>
          </a:xfrm>
        </p:spPr>
        <p:txBody>
          <a:bodyPr>
            <a:normAutofit fontScale="77500" lnSpcReduction="20000"/>
          </a:bodyPr>
          <a:lstStyle/>
          <a:p>
            <a:r>
              <a:rPr lang="en-GB" dirty="0" smtClean="0"/>
              <a:t>At the completion of the execute cycle, a test is made to determine whether any enabled interrupts have occurred, and if so, the interrupt cycle occurs</a:t>
            </a:r>
          </a:p>
          <a:p>
            <a:r>
              <a:rPr lang="en-GB" dirty="0" smtClean="0"/>
              <a:t>The nature of this cycle varies greatly from one machine to another</a:t>
            </a:r>
            <a:endParaRPr lang="en-GB" dirty="0"/>
          </a:p>
          <a:p>
            <a:r>
              <a:rPr lang="en-GB" dirty="0" smtClean="0"/>
              <a:t>In a simple sequence of events:	</a:t>
            </a:r>
          </a:p>
          <a:p>
            <a:pPr lvl="1"/>
            <a:r>
              <a:rPr lang="en-GB" dirty="0" smtClean="0"/>
              <a:t>In the first step the contents of the PC are transferred to the MBR so that they can be saved for return from the interrupt</a:t>
            </a:r>
          </a:p>
          <a:p>
            <a:pPr lvl="1"/>
            <a:r>
              <a:rPr lang="en-GB" dirty="0" smtClean="0"/>
              <a:t>Then the MAR is loaded with the address at which the contents of the PC are to be saved, and the PC is loaded with the address of the start of the interrupt-processing routine</a:t>
            </a:r>
          </a:p>
          <a:p>
            <a:pPr lvl="2"/>
            <a:r>
              <a:rPr lang="en-GB" dirty="0" smtClean="0"/>
              <a:t>These two actions may each be a single micro-operation</a:t>
            </a:r>
          </a:p>
          <a:p>
            <a:pPr lvl="2"/>
            <a:r>
              <a:rPr lang="en-GB" dirty="0" smtClean="0"/>
              <a:t>Because most processors provide multiple types and/or levels of interrupts, it may take one or more additional micro-operations to obtain the </a:t>
            </a:r>
            <a:r>
              <a:rPr lang="en-GB" dirty="0" err="1" smtClean="0"/>
              <a:t>Save_Address</a:t>
            </a:r>
            <a:r>
              <a:rPr lang="en-GB" dirty="0" smtClean="0"/>
              <a:t> and the </a:t>
            </a:r>
            <a:r>
              <a:rPr lang="en-GB" dirty="0" err="1" smtClean="0"/>
              <a:t>Routine_Address</a:t>
            </a:r>
            <a:r>
              <a:rPr lang="en-GB" dirty="0" smtClean="0"/>
              <a:t> before they can be transferred to the MAR and PC respectively</a:t>
            </a:r>
          </a:p>
          <a:p>
            <a:pPr lvl="1"/>
            <a:r>
              <a:rPr lang="en-GB" dirty="0"/>
              <a:t>Once this is done, the final </a:t>
            </a:r>
            <a:r>
              <a:rPr lang="en-GB" dirty="0" smtClean="0"/>
              <a:t>step </a:t>
            </a:r>
            <a:r>
              <a:rPr lang="en-GB" dirty="0"/>
              <a:t>is to store the MBR, which contains the old value of the PC, into memory</a:t>
            </a:r>
          </a:p>
          <a:p>
            <a:pPr lvl="1"/>
            <a:r>
              <a:rPr lang="en-GB" dirty="0"/>
              <a:t>The processor is now ready to begin the next instruction cycle</a:t>
            </a: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6414696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dirty="0"/>
              <a:t>Execute </a:t>
            </a:r>
            <a:r>
              <a:rPr lang="en-GB" dirty="0" smtClean="0"/>
              <a:t>Cycle</a:t>
            </a:r>
            <a:endParaRPr lang="en-GB" dirty="0"/>
          </a:p>
        </p:txBody>
      </p:sp>
      <p:sp>
        <p:nvSpPr>
          <p:cNvPr id="14339" name="Rectangle 3"/>
          <p:cNvSpPr>
            <a:spLocks noGrp="1" noChangeArrowheads="1"/>
          </p:cNvSpPr>
          <p:nvPr>
            <p:ph type="body" idx="1"/>
          </p:nvPr>
        </p:nvSpPr>
        <p:spPr>
          <a:xfrm>
            <a:off x="498474" y="1981200"/>
            <a:ext cx="7961958" cy="4688160"/>
          </a:xfrm>
        </p:spPr>
        <p:txBody>
          <a:bodyPr>
            <a:normAutofit fontScale="92500" lnSpcReduction="20000"/>
          </a:bodyPr>
          <a:lstStyle/>
          <a:p>
            <a:r>
              <a:rPr lang="en-GB" dirty="0" smtClean="0"/>
              <a:t>Because of the variety of </a:t>
            </a:r>
            <a:r>
              <a:rPr lang="en-GB" dirty="0" err="1" smtClean="0"/>
              <a:t>opcodes</a:t>
            </a:r>
            <a:r>
              <a:rPr lang="en-GB" dirty="0" smtClean="0"/>
              <a:t>, there are a number of different sequences of micro-operations that can occur</a:t>
            </a:r>
          </a:p>
          <a:p>
            <a:r>
              <a:rPr lang="en-GB" dirty="0" smtClean="0"/>
              <a:t>Instruction decoding </a:t>
            </a:r>
          </a:p>
          <a:p>
            <a:pPr lvl="1"/>
            <a:r>
              <a:rPr lang="en-GB" dirty="0" smtClean="0"/>
              <a:t>The control unit examines the </a:t>
            </a:r>
            <a:r>
              <a:rPr lang="en-GB" dirty="0" err="1" smtClean="0"/>
              <a:t>opcode</a:t>
            </a:r>
            <a:r>
              <a:rPr lang="en-GB" dirty="0" smtClean="0"/>
              <a:t> and generates a sequence of micro-operations based on the value of the </a:t>
            </a:r>
            <a:r>
              <a:rPr lang="en-GB" dirty="0" err="1" smtClean="0"/>
              <a:t>opcode</a:t>
            </a:r>
            <a:endParaRPr lang="en-GB" dirty="0" smtClean="0"/>
          </a:p>
          <a:p>
            <a:r>
              <a:rPr lang="en-GB" dirty="0" smtClean="0"/>
              <a:t>A simplified add instruction:</a:t>
            </a:r>
          </a:p>
          <a:p>
            <a:pPr lvl="1"/>
            <a:r>
              <a:rPr lang="en-GB" dirty="0" smtClean="0"/>
              <a:t>ADD R1, X    (which adds the contents of the location X to register R1)</a:t>
            </a:r>
          </a:p>
          <a:p>
            <a:pPr lvl="2"/>
            <a:r>
              <a:rPr lang="en-GB" dirty="0" smtClean="0"/>
              <a:t>In the first step the address portion of the IR is loaded into the MAR</a:t>
            </a:r>
          </a:p>
          <a:p>
            <a:pPr lvl="2"/>
            <a:r>
              <a:rPr lang="en-GB" dirty="0" smtClean="0"/>
              <a:t>Then the referenced memory location is read</a:t>
            </a:r>
          </a:p>
          <a:p>
            <a:pPr lvl="2"/>
            <a:r>
              <a:rPr lang="en-GB" dirty="0" smtClean="0"/>
              <a:t>Finally the contents of R1 and MBR are added by the ALU</a:t>
            </a:r>
          </a:p>
          <a:p>
            <a:pPr lvl="2"/>
            <a:r>
              <a:rPr lang="en-GB" dirty="0" smtClean="0"/>
              <a:t>Additional micro-operations may be required to extract the register reference from the IR and perhaps to stage the ALU inputs or outputs in some intermediate registers</a:t>
            </a:r>
          </a:p>
          <a:p>
            <a:pPr lvl="1"/>
            <a:endParaRPr lang="en-GB"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2738614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3.pdf"/>
          <p:cNvPicPr>
            <a:picLocks noChangeAspect="1"/>
          </p:cNvPicPr>
          <p:nvPr/>
        </p:nvPicPr>
        <p:blipFill rotWithShape="1">
          <a:blip r:embed="rId3">
            <a:extLst>
              <a:ext uri="{28A0092B-C50C-407E-A947-70E740481C1C}">
                <a14:useLocalDpi xmlns:a14="http://schemas.microsoft.com/office/drawing/2010/main" val="0"/>
              </a:ext>
            </a:extLst>
          </a:blip>
          <a:srcRect t="21667" b="16111"/>
          <a:stretch/>
        </p:blipFill>
        <p:spPr>
          <a:xfrm>
            <a:off x="395536" y="96312"/>
            <a:ext cx="8388046" cy="6754296"/>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11755371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fontScale="90000"/>
          </a:bodyPr>
          <a:lstStyle/>
          <a:p>
            <a:r>
              <a:rPr lang="en-GB" dirty="0" smtClean="0"/>
              <a:t>Control Unit </a:t>
            </a:r>
            <a:br>
              <a:rPr lang="en-GB" dirty="0" smtClean="0"/>
            </a:br>
            <a:r>
              <a:rPr lang="en-GB" dirty="0" smtClean="0"/>
              <a:t>Functional </a:t>
            </a:r>
            <a:r>
              <a:rPr lang="en-GB" dirty="0"/>
              <a:t>Requirements</a:t>
            </a:r>
          </a:p>
        </p:txBody>
      </p:sp>
      <p:sp>
        <p:nvSpPr>
          <p:cNvPr id="52227" name="Rectangle 3"/>
          <p:cNvSpPr>
            <a:spLocks noGrp="1" noChangeArrowheads="1"/>
          </p:cNvSpPr>
          <p:nvPr>
            <p:ph type="body" idx="1"/>
          </p:nvPr>
        </p:nvSpPr>
        <p:spPr/>
        <p:txBody>
          <a:bodyPr>
            <a:normAutofit fontScale="92500" lnSpcReduction="10000"/>
          </a:bodyPr>
          <a:lstStyle/>
          <a:p>
            <a:r>
              <a:rPr lang="en-GB" dirty="0" smtClean="0"/>
              <a:t>By reducing the operation of the processor to its most fundamental level we are able to define exactly what it is that the control unit must cause to happen</a:t>
            </a:r>
          </a:p>
          <a:p>
            <a:r>
              <a:rPr lang="en-GB" dirty="0" smtClean="0"/>
              <a:t>Three step process to lead to a characterization of the control unit:</a:t>
            </a:r>
          </a:p>
          <a:p>
            <a:pPr lvl="1"/>
            <a:r>
              <a:rPr lang="en-GB" dirty="0" smtClean="0"/>
              <a:t>Define </a:t>
            </a:r>
            <a:r>
              <a:rPr lang="en-GB" dirty="0"/>
              <a:t>basic elements of processor</a:t>
            </a:r>
          </a:p>
          <a:p>
            <a:pPr lvl="1"/>
            <a:r>
              <a:rPr lang="en-GB" dirty="0"/>
              <a:t>Describe micro-operations processor performs</a:t>
            </a:r>
          </a:p>
          <a:p>
            <a:pPr lvl="1"/>
            <a:r>
              <a:rPr lang="en-GB" dirty="0"/>
              <a:t>Determine </a:t>
            </a:r>
            <a:r>
              <a:rPr lang="en-GB" dirty="0" smtClean="0"/>
              <a:t>the functions that the control unit must perform to cause the micro-operations to be performed</a:t>
            </a:r>
          </a:p>
          <a:p>
            <a:r>
              <a:rPr lang="en-GB" dirty="0" smtClean="0"/>
              <a:t>The control unit performs two basic tasks:</a:t>
            </a:r>
          </a:p>
          <a:p>
            <a:pPr lvl="1"/>
            <a:r>
              <a:rPr lang="en-GB" dirty="0" smtClean="0"/>
              <a:t>Sequencing</a:t>
            </a:r>
          </a:p>
          <a:p>
            <a:pPr lvl="1"/>
            <a:r>
              <a:rPr lang="en-GB" dirty="0" smtClean="0"/>
              <a:t>Execution </a:t>
            </a:r>
          </a:p>
          <a:p>
            <a:endParaRPr lang="en-GB" dirty="0" smtClean="0"/>
          </a:p>
          <a:p>
            <a:endParaRPr lang="en-GB"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3220248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4.pdf"/>
          <p:cNvPicPr>
            <a:picLocks noChangeAspect="1"/>
          </p:cNvPicPr>
          <p:nvPr/>
        </p:nvPicPr>
        <p:blipFill rotWithShape="1">
          <a:blip r:embed="rId3">
            <a:extLst>
              <a:ext uri="{28A0092B-C50C-407E-A947-70E740481C1C}">
                <a14:useLocalDpi xmlns:a14="http://schemas.microsoft.com/office/drawing/2010/main" val="0"/>
              </a:ext>
            </a:extLst>
          </a:blip>
          <a:srcRect t="26852" b="23148"/>
          <a:stretch/>
        </p:blipFill>
        <p:spPr>
          <a:xfrm>
            <a:off x="-396552" y="230350"/>
            <a:ext cx="10242733" cy="6627650"/>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41594825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5.pdf"/>
          <p:cNvPicPr>
            <a:picLocks noChangeAspect="1"/>
          </p:cNvPicPr>
          <p:nvPr/>
        </p:nvPicPr>
        <p:blipFill rotWithShape="1">
          <a:blip r:embed="rId3">
            <a:extLst>
              <a:ext uri="{28A0092B-C50C-407E-A947-70E740481C1C}">
                <a14:useLocalDpi xmlns:a14="http://schemas.microsoft.com/office/drawing/2010/main" val="0"/>
              </a:ext>
            </a:extLst>
          </a:blip>
          <a:srcRect t="26852" b="15925"/>
          <a:stretch/>
        </p:blipFill>
        <p:spPr>
          <a:xfrm>
            <a:off x="-396552" y="-243409"/>
            <a:ext cx="9805746" cy="7261379"/>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3777656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83568" y="116632"/>
            <a:ext cx="7770183" cy="6280898"/>
          </a:xfrm>
          <a:prstGeom prst="rect">
            <a:avLst/>
          </a:prstGeom>
        </p:spPr>
      </p:pic>
      <p:sp>
        <p:nvSpPr>
          <p:cNvPr id="7" name="TextBox 6"/>
          <p:cNvSpPr txBox="1"/>
          <p:nvPr/>
        </p:nvSpPr>
        <p:spPr>
          <a:xfrm>
            <a:off x="5788557" y="6453336"/>
            <a:ext cx="3408342" cy="261610"/>
          </a:xfrm>
          <a:prstGeom prst="rect">
            <a:avLst/>
          </a:prstGeom>
          <a:noFill/>
        </p:spPr>
        <p:txBody>
          <a:bodyPr wrap="none" rtlCol="0">
            <a:spAutoFit/>
          </a:bodyPr>
          <a:lstStyle/>
          <a:p>
            <a:r>
              <a:rPr lang="en-US" sz="1100" dirty="0" smtClean="0">
                <a:latin typeface="+mn-lt"/>
              </a:rPr>
              <a:t>(Table can be found on page 719 in the textbook.)</a:t>
            </a:r>
            <a:endParaRPr lang="en-US" sz="1100" dirty="0">
              <a:latin typeface="+mn-lt"/>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15</a:t>
            </a:fld>
            <a:endParaRPr lang="en-US" dirty="0"/>
          </a:p>
        </p:txBody>
      </p:sp>
    </p:spTree>
    <p:extLst>
      <p:ext uri="{BB962C8B-B14F-4D97-AF65-F5344CB8AC3E}">
        <p14:creationId xmlns:p14="http://schemas.microsoft.com/office/powerpoint/2010/main" val="25638704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6.pdf"/>
          <p:cNvPicPr>
            <a:picLocks noChangeAspect="1"/>
          </p:cNvPicPr>
          <p:nvPr/>
        </p:nvPicPr>
        <p:blipFill rotWithShape="1">
          <a:blip r:embed="rId3">
            <a:extLst>
              <a:ext uri="{28A0092B-C50C-407E-A947-70E740481C1C}">
                <a14:useLocalDpi xmlns:a14="http://schemas.microsoft.com/office/drawing/2010/main" val="0"/>
              </a:ext>
            </a:extLst>
          </a:blip>
          <a:srcRect t="10185" b="6111"/>
          <a:stretch/>
        </p:blipFill>
        <p:spPr>
          <a:xfrm>
            <a:off x="179512" y="-171400"/>
            <a:ext cx="6264696" cy="6786070"/>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11564969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7.pdf"/>
          <p:cNvPicPr>
            <a:picLocks noChangeAspect="1"/>
          </p:cNvPicPr>
          <p:nvPr/>
        </p:nvPicPr>
        <p:blipFill rotWithShape="1">
          <a:blip r:embed="rId3">
            <a:extLst>
              <a:ext uri="{28A0092B-C50C-407E-A947-70E740481C1C}">
                <a14:useLocalDpi xmlns:a14="http://schemas.microsoft.com/office/drawing/2010/main" val="0"/>
              </a:ext>
            </a:extLst>
          </a:blip>
          <a:srcRect t="17407" b="15741"/>
          <a:stretch/>
        </p:blipFill>
        <p:spPr>
          <a:xfrm>
            <a:off x="395536" y="-243408"/>
            <a:ext cx="8131964" cy="7035300"/>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35648345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64400" y="3657600"/>
            <a:ext cx="184666" cy="461665"/>
          </a:xfrm>
          <a:prstGeom prst="rect">
            <a:avLst/>
          </a:prstGeom>
          <a:noFill/>
        </p:spPr>
        <p:txBody>
          <a:bodyPr wrap="none" rtlCol="0">
            <a:spAutoFit/>
          </a:bodyPr>
          <a:lstStyle/>
          <a:p>
            <a:endParaRPr lang="en-US" dirty="0"/>
          </a:p>
        </p:txBody>
      </p:sp>
      <p:sp>
        <p:nvSpPr>
          <p:cNvPr id="5" name="TextBox 4"/>
          <p:cNvSpPr txBox="1"/>
          <p:nvPr/>
        </p:nvSpPr>
        <p:spPr>
          <a:xfrm>
            <a:off x="179512" y="260648"/>
            <a:ext cx="7283400" cy="6186636"/>
          </a:xfrm>
          <a:prstGeom prst="rect">
            <a:avLst/>
          </a:prstGeom>
          <a:solidFill>
            <a:schemeClr val="accent3"/>
          </a:solidFill>
        </p:spPr>
        <p:txBody>
          <a:bodyPr wrap="square" rtlCol="0">
            <a:spAutoFit/>
          </a:bodyPr>
          <a:lstStyle/>
          <a:p>
            <a:endParaRPr lang="en-US" dirty="0"/>
          </a:p>
        </p:txBody>
      </p:sp>
      <p:sp>
        <p:nvSpPr>
          <p:cNvPr id="7" name="TextBox 6"/>
          <p:cNvSpPr txBox="1"/>
          <p:nvPr/>
        </p:nvSpPr>
        <p:spPr>
          <a:xfrm>
            <a:off x="7524328" y="1587500"/>
            <a:ext cx="1619673" cy="2616101"/>
          </a:xfrm>
          <a:prstGeom prst="rect">
            <a:avLst/>
          </a:prstGeom>
          <a:noFill/>
        </p:spPr>
        <p:txBody>
          <a:bodyPr wrap="square" rtlCol="0">
            <a:spAutoFit/>
          </a:bodyPr>
          <a:lstStyle/>
          <a:p>
            <a:pPr algn="ctr"/>
            <a:r>
              <a:rPr lang="en-US" b="1" dirty="0"/>
              <a:t>Table 20.2  </a:t>
            </a:r>
            <a:endParaRPr lang="en-US" b="1" dirty="0" smtClean="0"/>
          </a:p>
          <a:p>
            <a:pPr algn="ctr"/>
            <a:endParaRPr lang="en-US" b="1" dirty="0"/>
          </a:p>
          <a:p>
            <a:pPr algn="ctr"/>
            <a:r>
              <a:rPr lang="en-US" b="1" dirty="0" smtClean="0"/>
              <a:t>Intel </a:t>
            </a:r>
          </a:p>
          <a:p>
            <a:pPr algn="ctr"/>
            <a:r>
              <a:rPr lang="en-US" b="1" dirty="0" smtClean="0"/>
              <a:t>8085 </a:t>
            </a:r>
            <a:r>
              <a:rPr lang="en-US" b="1" dirty="0"/>
              <a:t>External Signals </a:t>
            </a:r>
            <a:r>
              <a:rPr lang="en-US" sz="1600" dirty="0"/>
              <a:t>(page </a:t>
            </a:r>
            <a:r>
              <a:rPr lang="en-US" sz="1600" dirty="0" smtClean="0"/>
              <a:t>1 </a:t>
            </a:r>
            <a:r>
              <a:rPr lang="en-US" sz="1600" dirty="0"/>
              <a:t>of 2) </a:t>
            </a:r>
            <a:endParaRPr lang="en-US" dirty="0"/>
          </a:p>
        </p:txBody>
      </p:sp>
      <p:pic>
        <p:nvPicPr>
          <p:cNvPr id="9" name="Picture 8"/>
          <p:cNvPicPr>
            <a:picLocks noChangeAspect="1"/>
          </p:cNvPicPr>
          <p:nvPr/>
        </p:nvPicPr>
        <p:blipFill>
          <a:blip r:embed="rId3"/>
          <a:stretch>
            <a:fillRect/>
          </a:stretch>
        </p:blipFill>
        <p:spPr>
          <a:xfrm>
            <a:off x="467544" y="260648"/>
            <a:ext cx="6624736" cy="6143452"/>
          </a:xfrm>
          <a:prstGeom prst="rect">
            <a:avLst/>
          </a:prstGeom>
        </p:spPr>
      </p:pic>
      <p:sp>
        <p:nvSpPr>
          <p:cNvPr id="10" name="TextBox 9"/>
          <p:cNvSpPr txBox="1"/>
          <p:nvPr/>
        </p:nvSpPr>
        <p:spPr>
          <a:xfrm>
            <a:off x="5735658" y="6561605"/>
            <a:ext cx="3408342" cy="261610"/>
          </a:xfrm>
          <a:prstGeom prst="rect">
            <a:avLst/>
          </a:prstGeom>
          <a:noFill/>
        </p:spPr>
        <p:txBody>
          <a:bodyPr wrap="none" rtlCol="0">
            <a:spAutoFit/>
          </a:bodyPr>
          <a:lstStyle/>
          <a:p>
            <a:r>
              <a:rPr lang="en-US" sz="1100" dirty="0">
                <a:latin typeface="+mn-lt"/>
              </a:rPr>
              <a:t>(</a:t>
            </a:r>
            <a:r>
              <a:rPr lang="en-US" sz="1100" dirty="0" smtClean="0">
                <a:latin typeface="+mn-lt"/>
              </a:rPr>
              <a:t>Table can be found on page 722 in the textbook.)</a:t>
            </a:r>
            <a:endParaRPr lang="en-US" sz="1100" dirty="0">
              <a:latin typeface="+mn-lt"/>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15045883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64400" y="3657600"/>
            <a:ext cx="184666" cy="461665"/>
          </a:xfrm>
          <a:prstGeom prst="rect">
            <a:avLst/>
          </a:prstGeom>
          <a:noFill/>
        </p:spPr>
        <p:txBody>
          <a:bodyPr wrap="none" rtlCol="0">
            <a:spAutoFit/>
          </a:bodyPr>
          <a:lstStyle/>
          <a:p>
            <a:endParaRPr lang="en-US" dirty="0"/>
          </a:p>
        </p:txBody>
      </p:sp>
      <p:sp>
        <p:nvSpPr>
          <p:cNvPr id="5" name="TextBox 4"/>
          <p:cNvSpPr txBox="1"/>
          <p:nvPr/>
        </p:nvSpPr>
        <p:spPr>
          <a:xfrm>
            <a:off x="179512" y="260648"/>
            <a:ext cx="7283400" cy="6186636"/>
          </a:xfrm>
          <a:prstGeom prst="rect">
            <a:avLst/>
          </a:prstGeom>
          <a:solidFill>
            <a:schemeClr val="accent3"/>
          </a:solidFill>
        </p:spPr>
        <p:txBody>
          <a:bodyPr wrap="square" rtlCol="0">
            <a:spAutoFit/>
          </a:bodyPr>
          <a:lstStyle/>
          <a:p>
            <a:endParaRPr lang="en-US" dirty="0"/>
          </a:p>
        </p:txBody>
      </p:sp>
      <p:pic>
        <p:nvPicPr>
          <p:cNvPr id="6" name="Picture 5"/>
          <p:cNvPicPr>
            <a:picLocks noChangeAspect="1"/>
          </p:cNvPicPr>
          <p:nvPr/>
        </p:nvPicPr>
        <p:blipFill rotWithShape="1">
          <a:blip r:embed="rId3"/>
          <a:srcRect t="4735"/>
          <a:stretch/>
        </p:blipFill>
        <p:spPr>
          <a:xfrm>
            <a:off x="755576" y="404664"/>
            <a:ext cx="5980122" cy="5830912"/>
          </a:xfrm>
          <a:prstGeom prst="rect">
            <a:avLst/>
          </a:prstGeom>
        </p:spPr>
      </p:pic>
      <p:sp>
        <p:nvSpPr>
          <p:cNvPr id="7" name="TextBox 6"/>
          <p:cNvSpPr txBox="1"/>
          <p:nvPr/>
        </p:nvSpPr>
        <p:spPr>
          <a:xfrm>
            <a:off x="7524328" y="1587500"/>
            <a:ext cx="1619673" cy="2616101"/>
          </a:xfrm>
          <a:prstGeom prst="rect">
            <a:avLst/>
          </a:prstGeom>
          <a:noFill/>
        </p:spPr>
        <p:txBody>
          <a:bodyPr wrap="square" rtlCol="0">
            <a:spAutoFit/>
          </a:bodyPr>
          <a:lstStyle/>
          <a:p>
            <a:pPr algn="ctr"/>
            <a:r>
              <a:rPr lang="en-US" b="1" dirty="0"/>
              <a:t>Table 20.2  </a:t>
            </a:r>
            <a:endParaRPr lang="en-US" b="1" dirty="0" smtClean="0"/>
          </a:p>
          <a:p>
            <a:pPr algn="ctr"/>
            <a:endParaRPr lang="en-US" b="1" dirty="0"/>
          </a:p>
          <a:p>
            <a:pPr algn="ctr"/>
            <a:r>
              <a:rPr lang="en-US" b="1" dirty="0" smtClean="0"/>
              <a:t>Intel </a:t>
            </a:r>
          </a:p>
          <a:p>
            <a:pPr algn="ctr"/>
            <a:r>
              <a:rPr lang="en-US" b="1" dirty="0" smtClean="0"/>
              <a:t>8085 </a:t>
            </a:r>
            <a:r>
              <a:rPr lang="en-US" b="1" dirty="0"/>
              <a:t>External Signals </a:t>
            </a:r>
            <a:r>
              <a:rPr lang="en-US" sz="1600" dirty="0"/>
              <a:t>(page 2 of 2) </a:t>
            </a:r>
            <a:endParaRPr lang="en-US" dirty="0"/>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10340154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8.pdf"/>
          <p:cNvPicPr>
            <a:picLocks noChangeAspect="1"/>
          </p:cNvPicPr>
          <p:nvPr/>
        </p:nvPicPr>
        <p:blipFill rotWithShape="1">
          <a:blip r:embed="rId3">
            <a:extLst>
              <a:ext uri="{28A0092B-C50C-407E-A947-70E740481C1C}">
                <a14:useLocalDpi xmlns:a14="http://schemas.microsoft.com/office/drawing/2010/main" val="0"/>
              </a:ext>
            </a:extLst>
          </a:blip>
          <a:srcRect t="8019" b="8163"/>
          <a:stretch/>
        </p:blipFill>
        <p:spPr>
          <a:xfrm>
            <a:off x="1259632" y="-163866"/>
            <a:ext cx="6336704" cy="6873497"/>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23585175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9.pdf"/>
          <p:cNvPicPr>
            <a:picLocks noChangeAspect="1"/>
          </p:cNvPicPr>
          <p:nvPr/>
        </p:nvPicPr>
        <p:blipFill rotWithShape="1">
          <a:blip r:embed="rId3">
            <a:extLst>
              <a:ext uri="{28A0092B-C50C-407E-A947-70E740481C1C}">
                <a14:useLocalDpi xmlns:a14="http://schemas.microsoft.com/office/drawing/2010/main" val="0"/>
              </a:ext>
            </a:extLst>
          </a:blip>
          <a:srcRect t="10310" b="24391"/>
          <a:stretch/>
        </p:blipFill>
        <p:spPr>
          <a:xfrm>
            <a:off x="107504" y="-171400"/>
            <a:ext cx="8180661" cy="6912961"/>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21</a:t>
            </a:fld>
            <a:endParaRPr lang="en-US" dirty="0"/>
          </a:p>
        </p:txBody>
      </p:sp>
    </p:spTree>
    <p:extLst>
      <p:ext uri="{BB962C8B-B14F-4D97-AF65-F5344CB8AC3E}">
        <p14:creationId xmlns:p14="http://schemas.microsoft.com/office/powerpoint/2010/main" val="11625678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260648"/>
            <a:ext cx="7344816" cy="6192688"/>
          </a:xfrm>
          <a:prstGeom prst="rect">
            <a:avLst/>
          </a:prstGeom>
          <a:solidFill>
            <a:schemeClr val="accent1">
              <a:lumMod val="60000"/>
              <a:lumOff val="40000"/>
            </a:schemeClr>
          </a:solidFill>
        </p:spPr>
        <p:txBody>
          <a:bodyPr wrap="square" rtlCol="0">
            <a:spAutoFit/>
          </a:bodyPr>
          <a:lstStyle/>
          <a:p>
            <a:endParaRPr lang="en-US" dirty="0"/>
          </a:p>
        </p:txBody>
      </p:sp>
      <p:pic>
        <p:nvPicPr>
          <p:cNvPr id="7" name="Picture 6"/>
          <p:cNvPicPr>
            <a:picLocks noChangeAspect="1"/>
          </p:cNvPicPr>
          <p:nvPr/>
        </p:nvPicPr>
        <p:blipFill>
          <a:blip r:embed="rId3"/>
          <a:stretch>
            <a:fillRect/>
          </a:stretch>
        </p:blipFill>
        <p:spPr>
          <a:xfrm>
            <a:off x="395536" y="476672"/>
            <a:ext cx="6840760" cy="6026724"/>
          </a:xfrm>
          <a:prstGeom prst="rect">
            <a:avLst/>
          </a:prstGeom>
        </p:spPr>
      </p:pic>
      <p:sp>
        <p:nvSpPr>
          <p:cNvPr id="5" name="TextBox 4"/>
          <p:cNvSpPr txBox="1"/>
          <p:nvPr/>
        </p:nvSpPr>
        <p:spPr>
          <a:xfrm>
            <a:off x="7596336" y="1700808"/>
            <a:ext cx="1656184" cy="3785652"/>
          </a:xfrm>
          <a:prstGeom prst="rect">
            <a:avLst/>
          </a:prstGeom>
          <a:noFill/>
        </p:spPr>
        <p:txBody>
          <a:bodyPr wrap="square" rtlCol="0">
            <a:spAutoFit/>
          </a:bodyPr>
          <a:lstStyle/>
          <a:p>
            <a:pPr algn="ctr"/>
            <a:r>
              <a:rPr lang="en-US" dirty="0">
                <a:latin typeface="+mn-lt"/>
              </a:rPr>
              <a:t>Table 20.3  </a:t>
            </a:r>
            <a:endParaRPr lang="en-US" dirty="0" smtClean="0">
              <a:latin typeface="+mn-lt"/>
            </a:endParaRPr>
          </a:p>
          <a:p>
            <a:pPr algn="ctr"/>
            <a:endParaRPr lang="en-US" dirty="0">
              <a:latin typeface="+mn-lt"/>
            </a:endParaRPr>
          </a:p>
          <a:p>
            <a:pPr algn="ctr"/>
            <a:r>
              <a:rPr lang="en-US" dirty="0" smtClean="0">
                <a:latin typeface="+mn-lt"/>
              </a:rPr>
              <a:t>A </a:t>
            </a:r>
            <a:r>
              <a:rPr lang="en-US" dirty="0">
                <a:latin typeface="+mn-lt"/>
              </a:rPr>
              <a:t>Decoder With </a:t>
            </a:r>
            <a:endParaRPr lang="en-US" dirty="0" smtClean="0">
              <a:latin typeface="+mn-lt"/>
            </a:endParaRPr>
          </a:p>
          <a:p>
            <a:pPr algn="ctr"/>
            <a:r>
              <a:rPr lang="en-US" dirty="0" smtClean="0">
                <a:latin typeface="+mn-lt"/>
              </a:rPr>
              <a:t>Four </a:t>
            </a:r>
            <a:r>
              <a:rPr lang="en-US" dirty="0">
                <a:latin typeface="+mn-lt"/>
              </a:rPr>
              <a:t>Inputs </a:t>
            </a:r>
            <a:endParaRPr lang="en-US" dirty="0" smtClean="0">
              <a:latin typeface="+mn-lt"/>
            </a:endParaRPr>
          </a:p>
          <a:p>
            <a:pPr algn="ctr"/>
            <a:r>
              <a:rPr lang="en-US" dirty="0" smtClean="0">
                <a:latin typeface="+mn-lt"/>
              </a:rPr>
              <a:t>and </a:t>
            </a:r>
            <a:r>
              <a:rPr lang="en-US" dirty="0">
                <a:latin typeface="+mn-lt"/>
              </a:rPr>
              <a:t>Sixteen Outputs </a:t>
            </a:r>
          </a:p>
        </p:txBody>
      </p:sp>
      <p:sp>
        <p:nvSpPr>
          <p:cNvPr id="6" name="TextBox 5"/>
          <p:cNvSpPr txBox="1"/>
          <p:nvPr/>
        </p:nvSpPr>
        <p:spPr>
          <a:xfrm>
            <a:off x="5580112" y="6613999"/>
            <a:ext cx="3408342" cy="261610"/>
          </a:xfrm>
          <a:prstGeom prst="rect">
            <a:avLst/>
          </a:prstGeom>
          <a:noFill/>
        </p:spPr>
        <p:txBody>
          <a:bodyPr wrap="none" rtlCol="0">
            <a:spAutoFit/>
          </a:bodyPr>
          <a:lstStyle/>
          <a:p>
            <a:r>
              <a:rPr lang="en-US" sz="1100" dirty="0" smtClean="0">
                <a:latin typeface="+mn-lt"/>
              </a:rPr>
              <a:t>(Table can be found on page 725 in the textbook.)</a:t>
            </a:r>
            <a:endParaRPr lang="en-US" sz="1100" dirty="0">
              <a:latin typeface="+mn-lt"/>
            </a:endParaRPr>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22</a:t>
            </a:fld>
            <a:endParaRPr lang="en-US" dirty="0"/>
          </a:p>
        </p:txBody>
      </p:sp>
    </p:spTree>
    <p:extLst>
      <p:ext uri="{BB962C8B-B14F-4D97-AF65-F5344CB8AC3E}">
        <p14:creationId xmlns:p14="http://schemas.microsoft.com/office/powerpoint/2010/main" val="7135534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0.pdf"/>
          <p:cNvPicPr>
            <a:picLocks noChangeAspect="1"/>
          </p:cNvPicPr>
          <p:nvPr/>
        </p:nvPicPr>
        <p:blipFill rotWithShape="1">
          <a:blip r:embed="rId3">
            <a:extLst>
              <a:ext uri="{28A0092B-C50C-407E-A947-70E740481C1C}">
                <a14:useLocalDpi xmlns:a14="http://schemas.microsoft.com/office/drawing/2010/main" val="0"/>
              </a:ext>
            </a:extLst>
          </a:blip>
          <a:srcRect t="19284" b="19618"/>
          <a:stretch/>
        </p:blipFill>
        <p:spPr>
          <a:xfrm>
            <a:off x="-17229" y="-315416"/>
            <a:ext cx="8974301" cy="7095785"/>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23102552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4073526" cy="1116106"/>
          </a:xfrm>
        </p:spPr>
        <p:txBody>
          <a:bodyPr>
            <a:normAutofit/>
          </a:bodyPr>
          <a:lstStyle/>
          <a:p>
            <a:r>
              <a:rPr lang="en-US" sz="4400" dirty="0" smtClean="0">
                <a:solidFill>
                  <a:schemeClr val="tx1"/>
                </a:solidFill>
              </a:rPr>
              <a:t>Summary</a:t>
            </a:r>
            <a:endParaRPr lang="en-US" sz="4400" dirty="0">
              <a:solidFill>
                <a:schemeClr val="tx1"/>
              </a:solidFill>
            </a:endParaRPr>
          </a:p>
        </p:txBody>
      </p:sp>
      <p:sp>
        <p:nvSpPr>
          <p:cNvPr id="30" name="Content Placeholder 29"/>
          <p:cNvSpPr>
            <a:spLocks noGrp="1"/>
          </p:cNvSpPr>
          <p:nvPr>
            <p:ph sz="half" idx="2"/>
          </p:nvPr>
        </p:nvSpPr>
        <p:spPr>
          <a:xfrm>
            <a:off x="539552" y="2636912"/>
            <a:ext cx="3657600" cy="4104456"/>
          </a:xfrm>
        </p:spPr>
        <p:txBody>
          <a:bodyPr>
            <a:normAutofit/>
          </a:bodyPr>
          <a:lstStyle/>
          <a:p>
            <a:r>
              <a:rPr lang="en-US" sz="2400" dirty="0" smtClean="0"/>
              <a:t>Micro-operations</a:t>
            </a:r>
          </a:p>
          <a:p>
            <a:pPr lvl="1"/>
            <a:r>
              <a:rPr lang="en-US" sz="2000" dirty="0" smtClean="0"/>
              <a:t>The fetch cycle</a:t>
            </a:r>
          </a:p>
          <a:p>
            <a:pPr lvl="1"/>
            <a:r>
              <a:rPr lang="en-US" sz="2000" dirty="0" smtClean="0"/>
              <a:t>The indirect cycle</a:t>
            </a:r>
          </a:p>
          <a:p>
            <a:pPr lvl="1"/>
            <a:r>
              <a:rPr lang="en-US" sz="2000" dirty="0" smtClean="0"/>
              <a:t>The interrupt cycle</a:t>
            </a:r>
          </a:p>
          <a:p>
            <a:pPr lvl="1"/>
            <a:r>
              <a:rPr lang="en-US" sz="2000" dirty="0" smtClean="0"/>
              <a:t>The execute cycle</a:t>
            </a:r>
          </a:p>
          <a:p>
            <a:pPr lvl="1"/>
            <a:r>
              <a:rPr lang="en-US" sz="2000" dirty="0" smtClean="0"/>
              <a:t>The instruction cycle</a:t>
            </a:r>
          </a:p>
        </p:txBody>
      </p:sp>
      <p:sp>
        <p:nvSpPr>
          <p:cNvPr id="32" name="Content Placeholder 31"/>
          <p:cNvSpPr>
            <a:spLocks noGrp="1"/>
          </p:cNvSpPr>
          <p:nvPr>
            <p:ph sz="quarter" idx="4"/>
          </p:nvPr>
        </p:nvSpPr>
        <p:spPr>
          <a:xfrm>
            <a:off x="4788024" y="2132856"/>
            <a:ext cx="3657600" cy="4455368"/>
          </a:xfrm>
        </p:spPr>
        <p:txBody>
          <a:bodyPr>
            <a:normAutofit/>
          </a:bodyPr>
          <a:lstStyle/>
          <a:p>
            <a:r>
              <a:rPr lang="en-US" sz="2400" dirty="0" smtClean="0"/>
              <a:t>Control of the processor</a:t>
            </a:r>
          </a:p>
          <a:p>
            <a:pPr lvl="1"/>
            <a:r>
              <a:rPr lang="en-US" sz="2000" dirty="0" smtClean="0"/>
              <a:t>Functional requirements</a:t>
            </a:r>
          </a:p>
          <a:p>
            <a:pPr lvl="1"/>
            <a:r>
              <a:rPr lang="en-US" sz="2000" dirty="0" smtClean="0"/>
              <a:t>Control signals</a:t>
            </a:r>
          </a:p>
          <a:p>
            <a:pPr lvl="1"/>
            <a:r>
              <a:rPr lang="en-US" sz="2000" dirty="0" smtClean="0"/>
              <a:t>Internal processor organization</a:t>
            </a:r>
          </a:p>
          <a:p>
            <a:pPr lvl="1"/>
            <a:r>
              <a:rPr lang="en-US" sz="2000" dirty="0" smtClean="0"/>
              <a:t>The </a:t>
            </a:r>
            <a:r>
              <a:rPr lang="en-US" sz="2000" smtClean="0"/>
              <a:t>Intel 8085</a:t>
            </a:r>
            <a:endParaRPr lang="en-US" sz="2000" dirty="0" smtClean="0"/>
          </a:p>
          <a:p>
            <a:r>
              <a:rPr lang="en-US" sz="2400" dirty="0" smtClean="0"/>
              <a:t>Hardwired implementation</a:t>
            </a:r>
          </a:p>
          <a:p>
            <a:pPr lvl="1"/>
            <a:r>
              <a:rPr lang="en-US" sz="2000" dirty="0" smtClean="0"/>
              <a:t>Control unit inputs</a:t>
            </a:r>
          </a:p>
          <a:p>
            <a:pPr lvl="1"/>
            <a:r>
              <a:rPr lang="en-US" sz="2000" dirty="0" smtClean="0"/>
              <a:t>Control unit logic</a:t>
            </a:r>
          </a:p>
        </p:txBody>
      </p:sp>
      <p:sp>
        <p:nvSpPr>
          <p:cNvPr id="31" name="Text Placeholder 30"/>
          <p:cNvSpPr>
            <a:spLocks noGrp="1"/>
          </p:cNvSpPr>
          <p:nvPr>
            <p:ph type="body" sz="quarter" idx="3"/>
          </p:nvPr>
        </p:nvSpPr>
        <p:spPr>
          <a:xfrm>
            <a:off x="4419600" y="304800"/>
            <a:ext cx="3657600" cy="1707776"/>
          </a:xfrm>
        </p:spPr>
        <p:txBody>
          <a:bodyPr/>
          <a:lstStyle/>
          <a:p>
            <a:r>
              <a:rPr lang="en-US" sz="2800" dirty="0" smtClean="0">
                <a:solidFill>
                  <a:schemeClr val="accent1">
                    <a:lumMod val="50000"/>
                  </a:schemeClr>
                </a:solidFill>
              </a:rPr>
              <a:t>Control Unit Operation</a:t>
            </a:r>
            <a:endParaRPr lang="en-US" dirty="0">
              <a:solidFill>
                <a:srgbClr val="6666CC"/>
              </a:solidFill>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35759396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a:t>
            </a:r>
            <a:r>
              <a:rPr lang="de-DE" sz="4000" dirty="0" smtClean="0"/>
              <a:t>2</a:t>
            </a:r>
            <a:r>
              <a:rPr lang="de-DE" sz="4000" dirty="0"/>
              <a:t/>
            </a:r>
            <a:br>
              <a:rPr lang="de-DE" sz="4000" dirty="0"/>
            </a:br>
            <a:r>
              <a:rPr lang="de-DE" sz="4000" dirty="0" err="1" smtClean="0"/>
              <a:t>Microprogrammed</a:t>
            </a:r>
            <a:r>
              <a:rPr lang="de-DE" sz="4000" dirty="0" smtClean="0"/>
              <a:t> Control</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31927509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11560" y="980729"/>
            <a:ext cx="7680854" cy="5472608"/>
          </a:xfrm>
          <a:prstGeom prst="rect">
            <a:avLst/>
          </a:prstGeom>
        </p:spPr>
      </p:pic>
      <p:sp>
        <p:nvSpPr>
          <p:cNvPr id="4" name="TextBox 3"/>
          <p:cNvSpPr txBox="1"/>
          <p:nvPr/>
        </p:nvSpPr>
        <p:spPr>
          <a:xfrm>
            <a:off x="755576" y="0"/>
            <a:ext cx="7344729" cy="954107"/>
          </a:xfrm>
          <a:prstGeom prst="rect">
            <a:avLst/>
          </a:prstGeom>
          <a:noFill/>
        </p:spPr>
        <p:txBody>
          <a:bodyPr wrap="none" rtlCol="0">
            <a:spAutoFit/>
          </a:bodyPr>
          <a:lstStyle/>
          <a:p>
            <a:pPr algn="ctr"/>
            <a:r>
              <a:rPr lang="en-US" sz="2800" dirty="0">
                <a:latin typeface="+mn-lt"/>
              </a:rPr>
              <a:t>Table 21.1  </a:t>
            </a:r>
            <a:endParaRPr lang="en-US" sz="2800" dirty="0" smtClean="0">
              <a:latin typeface="+mn-lt"/>
            </a:endParaRPr>
          </a:p>
          <a:p>
            <a:pPr algn="ctr"/>
            <a:r>
              <a:rPr lang="en-US" sz="2800" dirty="0" smtClean="0">
                <a:latin typeface="+mn-lt"/>
              </a:rPr>
              <a:t>Machine </a:t>
            </a:r>
            <a:r>
              <a:rPr lang="en-US" sz="2800" dirty="0">
                <a:latin typeface="+mn-lt"/>
              </a:rPr>
              <a:t>Instruction Set for Wilkes Example </a:t>
            </a: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7" name="Foliennummernplatzhalter 6"/>
          <p:cNvSpPr>
            <a:spLocks noGrp="1"/>
          </p:cNvSpPr>
          <p:nvPr>
            <p:ph type="sldNum" sz="quarter" idx="12"/>
          </p:nvPr>
        </p:nvSpPr>
        <p:spPr/>
        <p:txBody>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27075376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pdf"/>
          <p:cNvPicPr>
            <a:picLocks noChangeAspect="1"/>
          </p:cNvPicPr>
          <p:nvPr/>
        </p:nvPicPr>
        <p:blipFill rotWithShape="1">
          <a:blip r:embed="rId3">
            <a:extLst>
              <a:ext uri="{28A0092B-C50C-407E-A947-70E740481C1C}">
                <a14:useLocalDpi xmlns:a14="http://schemas.microsoft.com/office/drawing/2010/main" val="0"/>
              </a:ext>
            </a:extLst>
          </a:blip>
          <a:srcRect t="18521" b="13126"/>
          <a:stretch/>
        </p:blipFill>
        <p:spPr>
          <a:xfrm>
            <a:off x="755576" y="-99392"/>
            <a:ext cx="7690559" cy="6802847"/>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36780438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pdf"/>
          <p:cNvPicPr>
            <a:picLocks noChangeAspect="1"/>
          </p:cNvPicPr>
          <p:nvPr/>
        </p:nvPicPr>
        <p:blipFill rotWithShape="1">
          <a:blip r:embed="rId3">
            <a:extLst>
              <a:ext uri="{28A0092B-C50C-407E-A947-70E740481C1C}">
                <a14:useLocalDpi xmlns:a14="http://schemas.microsoft.com/office/drawing/2010/main" val="0"/>
              </a:ext>
            </a:extLst>
          </a:blip>
          <a:srcRect t="10310" b="11981"/>
          <a:stretch/>
        </p:blipFill>
        <p:spPr>
          <a:xfrm>
            <a:off x="1331640" y="-99392"/>
            <a:ext cx="6768752" cy="6806952"/>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9146115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3.pdf"/>
          <p:cNvPicPr>
            <a:picLocks noChangeAspect="1"/>
          </p:cNvPicPr>
          <p:nvPr/>
        </p:nvPicPr>
        <p:blipFill rotWithShape="1">
          <a:blip r:embed="rId3">
            <a:extLst>
              <a:ext uri="{28A0092B-C50C-407E-A947-70E740481C1C}">
                <a14:useLocalDpi xmlns:a14="http://schemas.microsoft.com/office/drawing/2010/main" val="0"/>
              </a:ext>
            </a:extLst>
          </a:blip>
          <a:srcRect t="20621" b="31265"/>
          <a:stretch/>
        </p:blipFill>
        <p:spPr>
          <a:xfrm>
            <a:off x="-756592" y="74931"/>
            <a:ext cx="10932998" cy="6807528"/>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24442432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4.pdf"/>
          <p:cNvPicPr>
            <a:picLocks noChangeAspect="1"/>
          </p:cNvPicPr>
          <p:nvPr/>
        </p:nvPicPr>
        <p:blipFill rotWithShape="1">
          <a:blip r:embed="rId3">
            <a:extLst>
              <a:ext uri="{28A0092B-C50C-407E-A947-70E740481C1C}">
                <a14:useLocalDpi xmlns:a14="http://schemas.microsoft.com/office/drawing/2010/main" val="0"/>
              </a:ext>
            </a:extLst>
          </a:blip>
          <a:srcRect l="4827" t="6110" r="8451" b="15035"/>
          <a:stretch/>
        </p:blipFill>
        <p:spPr>
          <a:xfrm>
            <a:off x="1763688" y="-63198"/>
            <a:ext cx="5760640" cy="6778595"/>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3463381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5.pdf"/>
          <p:cNvPicPr>
            <a:picLocks noChangeAspect="1"/>
          </p:cNvPicPr>
          <p:nvPr/>
        </p:nvPicPr>
        <p:blipFill rotWithShape="1">
          <a:blip r:embed="rId3">
            <a:extLst>
              <a:ext uri="{28A0092B-C50C-407E-A947-70E740481C1C}">
                <a14:useLocalDpi xmlns:a14="http://schemas.microsoft.com/office/drawing/2010/main" val="0"/>
              </a:ext>
            </a:extLst>
          </a:blip>
          <a:srcRect t="22530" b="13699"/>
          <a:stretch/>
        </p:blipFill>
        <p:spPr>
          <a:xfrm>
            <a:off x="467544" y="-99392"/>
            <a:ext cx="8319374" cy="6865731"/>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23677317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403647" y="188641"/>
            <a:ext cx="6342581" cy="6474718"/>
          </a:xfrm>
          <a:prstGeom prst="rect">
            <a:avLst/>
          </a:prstGeom>
        </p:spPr>
      </p:pic>
      <p:sp>
        <p:nvSpPr>
          <p:cNvPr id="7" name="TextBox 6"/>
          <p:cNvSpPr txBox="1"/>
          <p:nvPr/>
        </p:nvSpPr>
        <p:spPr>
          <a:xfrm>
            <a:off x="5735658" y="6596390"/>
            <a:ext cx="3408342" cy="261610"/>
          </a:xfrm>
          <a:prstGeom prst="rect">
            <a:avLst/>
          </a:prstGeom>
          <a:noFill/>
        </p:spPr>
        <p:txBody>
          <a:bodyPr wrap="none" rtlCol="0">
            <a:spAutoFit/>
          </a:bodyPr>
          <a:lstStyle/>
          <a:p>
            <a:r>
              <a:rPr lang="en-US" sz="1100" dirty="0" smtClean="0">
                <a:latin typeface="+mn-lt"/>
              </a:rPr>
              <a:t>(Table can be found on page 738 in the textbook.)</a:t>
            </a:r>
            <a:endParaRPr lang="en-US" sz="1100" dirty="0">
              <a:latin typeface="+mn-lt"/>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32606618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899592" y="260648"/>
            <a:ext cx="7368940" cy="6048672"/>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32942230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GB" dirty="0" smtClean="0"/>
              <a:t>Microinstruction Sequencing</a:t>
            </a:r>
            <a:endParaRPr lang="en-GB" dirty="0"/>
          </a:p>
        </p:txBody>
      </p:sp>
      <p:sp>
        <p:nvSpPr>
          <p:cNvPr id="3" name="Content Placeholder 2"/>
          <p:cNvSpPr>
            <a:spLocks noGrp="1"/>
          </p:cNvSpPr>
          <p:nvPr>
            <p:ph idx="1"/>
          </p:nvPr>
        </p:nvSpPr>
        <p:spPr>
          <a:xfrm>
            <a:off x="498474" y="1981200"/>
            <a:ext cx="7556313" cy="4400128"/>
          </a:xfrm>
        </p:spPr>
        <p:txBody>
          <a:bodyPr/>
          <a:lstStyle/>
          <a:p>
            <a:r>
              <a:rPr lang="en-US" dirty="0" smtClean="0"/>
              <a:t>The two basic tasks performed by a </a:t>
            </a:r>
            <a:r>
              <a:rPr lang="en-US" dirty="0" err="1" smtClean="0"/>
              <a:t>microprogrammed</a:t>
            </a:r>
            <a:r>
              <a:rPr lang="en-US" dirty="0" smtClean="0"/>
              <a:t> control unit are:</a:t>
            </a:r>
          </a:p>
          <a:p>
            <a:pPr lvl="1"/>
            <a:r>
              <a:rPr lang="en-US" dirty="0" smtClean="0"/>
              <a:t>Microinstruction sequencing</a:t>
            </a:r>
          </a:p>
          <a:p>
            <a:pPr lvl="2"/>
            <a:r>
              <a:rPr lang="en-US" dirty="0" smtClean="0"/>
              <a:t>Get the next microinstruction from the control memory</a:t>
            </a:r>
          </a:p>
          <a:p>
            <a:pPr lvl="1"/>
            <a:r>
              <a:rPr lang="en-US" dirty="0" smtClean="0"/>
              <a:t>Microinstruction execution</a:t>
            </a:r>
          </a:p>
          <a:p>
            <a:pPr lvl="2"/>
            <a:r>
              <a:rPr lang="en-US" dirty="0" smtClean="0"/>
              <a:t>Generate the control signals needed to execute the microinstruction</a:t>
            </a:r>
          </a:p>
          <a:p>
            <a:pPr lvl="2"/>
            <a:r>
              <a:rPr lang="en-US" dirty="0" smtClean="0"/>
              <a:t>In designing a control unit, these tasks must be considered together because both affect the format of the microinstruction and the timing of the control unit</a:t>
            </a:r>
            <a:endParaRPr lang="en-US"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42613918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323528" y="188640"/>
            <a:ext cx="7556500" cy="1116012"/>
          </a:xfrm>
        </p:spPr>
        <p:txBody>
          <a:bodyPr anchor="ctr">
            <a:normAutofit/>
          </a:bodyPr>
          <a:lstStyle/>
          <a:p>
            <a:pPr algn="ctr"/>
            <a:r>
              <a:rPr lang="en-GB" sz="3200" dirty="0" smtClean="0">
                <a:solidFill>
                  <a:schemeClr val="tx1"/>
                </a:solidFill>
                <a:latin typeface="Times New Roman" panose="02020603050405020304" pitchFamily="18" charset="0"/>
                <a:cs typeface="Times New Roman" panose="02020603050405020304" pitchFamily="18" charset="0"/>
              </a:rPr>
              <a:t>Design Considerations</a:t>
            </a:r>
            <a:endParaRPr lang="en-GB"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Diagram 5"/>
          <p:cNvGraphicFramePr/>
          <p:nvPr>
            <p:extLst/>
          </p:nvPr>
        </p:nvGraphicFramePr>
        <p:xfrm>
          <a:off x="323528" y="980728"/>
          <a:ext cx="8352928"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fik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28115242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6.pdf"/>
          <p:cNvPicPr>
            <a:picLocks noChangeAspect="1"/>
          </p:cNvPicPr>
          <p:nvPr/>
        </p:nvPicPr>
        <p:blipFill rotWithShape="1">
          <a:blip r:embed="rId3">
            <a:extLst>
              <a:ext uri="{28A0092B-C50C-407E-A947-70E740481C1C}">
                <a14:useLocalDpi xmlns:a14="http://schemas.microsoft.com/office/drawing/2010/main" val="0"/>
              </a:ext>
            </a:extLst>
          </a:blip>
          <a:srcRect t="6683" b="16181"/>
          <a:stretch/>
        </p:blipFill>
        <p:spPr>
          <a:xfrm>
            <a:off x="1331640" y="-126732"/>
            <a:ext cx="6768752" cy="6756780"/>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42594881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7.pdf"/>
          <p:cNvPicPr>
            <a:picLocks noChangeAspect="1"/>
          </p:cNvPicPr>
          <p:nvPr/>
        </p:nvPicPr>
        <p:blipFill rotWithShape="1">
          <a:blip r:embed="rId3">
            <a:extLst>
              <a:ext uri="{28A0092B-C50C-407E-A947-70E740481C1C}">
                <a14:useLocalDpi xmlns:a14="http://schemas.microsoft.com/office/drawing/2010/main" val="0"/>
              </a:ext>
            </a:extLst>
          </a:blip>
          <a:srcRect t="16420" b="13508"/>
          <a:stretch/>
        </p:blipFill>
        <p:spPr>
          <a:xfrm>
            <a:off x="539552" y="-123630"/>
            <a:ext cx="7560840" cy="6856238"/>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1244651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8.pdf"/>
          <p:cNvPicPr>
            <a:picLocks noChangeAspect="1"/>
          </p:cNvPicPr>
          <p:nvPr/>
        </p:nvPicPr>
        <p:blipFill rotWithShape="1">
          <a:blip r:embed="rId3">
            <a:extLst>
              <a:ext uri="{28A0092B-C50C-407E-A947-70E740481C1C}">
                <a14:useLocalDpi xmlns:a14="http://schemas.microsoft.com/office/drawing/2010/main" val="0"/>
              </a:ext>
            </a:extLst>
          </a:blip>
          <a:srcRect t="9166" b="15226"/>
          <a:stretch/>
        </p:blipFill>
        <p:spPr>
          <a:xfrm>
            <a:off x="1115616" y="-156296"/>
            <a:ext cx="7128792" cy="6975266"/>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2554531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17097" r="17608"/>
          <a:stretch/>
        </p:blipFill>
        <p:spPr>
          <a:xfrm>
            <a:off x="-215712" y="2819399"/>
            <a:ext cx="9540240" cy="2891781"/>
          </a:xfrm>
          <a:prstGeom prst="rect">
            <a:avLst/>
          </a:prstGeom>
        </p:spPr>
      </p:pic>
      <p:sp>
        <p:nvSpPr>
          <p:cNvPr id="4" name="TextBox 3"/>
          <p:cNvSpPr txBox="1"/>
          <p:nvPr/>
        </p:nvSpPr>
        <p:spPr>
          <a:xfrm>
            <a:off x="107505" y="903488"/>
            <a:ext cx="9036495" cy="954107"/>
          </a:xfrm>
          <a:prstGeom prst="rect">
            <a:avLst/>
          </a:prstGeom>
          <a:noFill/>
        </p:spPr>
        <p:txBody>
          <a:bodyPr wrap="square" rtlCol="0">
            <a:spAutoFit/>
          </a:bodyPr>
          <a:lstStyle/>
          <a:p>
            <a:pPr algn="ctr"/>
            <a:r>
              <a:rPr lang="en-US" sz="2800" dirty="0">
                <a:latin typeface="+mn-lt"/>
              </a:rPr>
              <a:t>Table 21.3  </a:t>
            </a:r>
            <a:endParaRPr lang="en-US" sz="2800" dirty="0" smtClean="0">
              <a:latin typeface="+mn-lt"/>
            </a:endParaRPr>
          </a:p>
          <a:p>
            <a:pPr algn="ctr"/>
            <a:r>
              <a:rPr lang="en-US" sz="2800" dirty="0" smtClean="0">
                <a:latin typeface="+mn-lt"/>
              </a:rPr>
              <a:t>Microinstruction </a:t>
            </a:r>
            <a:r>
              <a:rPr lang="en-US" sz="2800" dirty="0">
                <a:latin typeface="+mn-lt"/>
              </a:rPr>
              <a:t>Address Generation Techniques </a:t>
            </a: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7" name="Foliennummernplatzhalter 6"/>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20670145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9.pdf"/>
          <p:cNvPicPr>
            <a:picLocks noChangeAspect="1"/>
          </p:cNvPicPr>
          <p:nvPr/>
        </p:nvPicPr>
        <p:blipFill rotWithShape="1">
          <a:blip r:embed="rId3">
            <a:extLst>
              <a:ext uri="{28A0092B-C50C-407E-A947-70E740481C1C}">
                <a14:useLocalDpi xmlns:a14="http://schemas.microsoft.com/office/drawing/2010/main" val="0"/>
              </a:ext>
            </a:extLst>
          </a:blip>
          <a:srcRect t="37804" b="30120"/>
          <a:stretch/>
        </p:blipFill>
        <p:spPr>
          <a:xfrm>
            <a:off x="-324544" y="1700808"/>
            <a:ext cx="9843252" cy="4085991"/>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40643661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GB" dirty="0" smtClean="0"/>
              <a:t>LSI-11 Microinstruction Sequencing</a:t>
            </a:r>
            <a:endParaRPr lang="en-GB" dirty="0"/>
          </a:p>
        </p:txBody>
      </p:sp>
      <p:sp>
        <p:nvSpPr>
          <p:cNvPr id="96259" name="Rectangle 3"/>
          <p:cNvSpPr>
            <a:spLocks noGrp="1" noChangeArrowheads="1"/>
          </p:cNvSpPr>
          <p:nvPr>
            <p:ph type="body" idx="1"/>
          </p:nvPr>
        </p:nvSpPr>
        <p:spPr>
          <a:xfrm>
            <a:off x="498474" y="1981200"/>
            <a:ext cx="7556313" cy="4616152"/>
          </a:xfrm>
        </p:spPr>
        <p:txBody>
          <a:bodyPr>
            <a:normAutofit fontScale="92500" lnSpcReduction="20000"/>
          </a:bodyPr>
          <a:lstStyle/>
          <a:p>
            <a:r>
              <a:rPr lang="en-GB" dirty="0" smtClean="0"/>
              <a:t>LSI-11 is a microcomputer version of a PDP-11, with the main components of the system residing on a single board</a:t>
            </a:r>
          </a:p>
          <a:p>
            <a:r>
              <a:rPr lang="en-GB" dirty="0" smtClean="0"/>
              <a:t>The LSI-11 is implemented using a </a:t>
            </a:r>
            <a:r>
              <a:rPr lang="en-GB" dirty="0" err="1" smtClean="0"/>
              <a:t>microprogrammed</a:t>
            </a:r>
            <a:r>
              <a:rPr lang="en-GB" dirty="0" smtClean="0"/>
              <a:t> control unit</a:t>
            </a:r>
          </a:p>
          <a:p>
            <a:r>
              <a:rPr lang="en-GB" dirty="0" smtClean="0"/>
              <a:t>Makes use of a 22-bit microinstruction and a control memory of 2K 22-bit words</a:t>
            </a:r>
          </a:p>
          <a:p>
            <a:r>
              <a:rPr lang="en-GB" dirty="0" smtClean="0"/>
              <a:t>The next microinstruction address is determined in one of five ways:</a:t>
            </a:r>
          </a:p>
          <a:p>
            <a:pPr lvl="1"/>
            <a:r>
              <a:rPr lang="en-GB" dirty="0" smtClean="0"/>
              <a:t>Next sequential address</a:t>
            </a:r>
          </a:p>
          <a:p>
            <a:pPr lvl="1"/>
            <a:r>
              <a:rPr lang="en-GB" dirty="0" err="1" smtClean="0"/>
              <a:t>Opcode</a:t>
            </a:r>
            <a:r>
              <a:rPr lang="en-GB" dirty="0" smtClean="0"/>
              <a:t> mapping</a:t>
            </a:r>
          </a:p>
          <a:p>
            <a:pPr lvl="1"/>
            <a:r>
              <a:rPr lang="en-GB" dirty="0" smtClean="0"/>
              <a:t>Subroutine facility</a:t>
            </a:r>
          </a:p>
          <a:p>
            <a:pPr lvl="1"/>
            <a:r>
              <a:rPr lang="en-GB" dirty="0" smtClean="0"/>
              <a:t>Interrupt testing</a:t>
            </a:r>
          </a:p>
          <a:p>
            <a:pPr lvl="1"/>
            <a:r>
              <a:rPr lang="en-GB" dirty="0" smtClean="0"/>
              <a:t>Branch </a:t>
            </a:r>
          </a:p>
          <a:p>
            <a:endParaRPr lang="en-GB"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8966245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0.pdf"/>
          <p:cNvPicPr>
            <a:picLocks noChangeAspect="1"/>
          </p:cNvPicPr>
          <p:nvPr/>
        </p:nvPicPr>
        <p:blipFill rotWithShape="1">
          <a:blip r:embed="rId3">
            <a:extLst>
              <a:ext uri="{28A0092B-C50C-407E-A947-70E740481C1C}">
                <a14:useLocalDpi xmlns:a14="http://schemas.microsoft.com/office/drawing/2010/main" val="0"/>
              </a:ext>
            </a:extLst>
          </a:blip>
          <a:srcRect t="13556" b="21336"/>
          <a:stretch/>
        </p:blipFill>
        <p:spPr>
          <a:xfrm>
            <a:off x="683568" y="-171400"/>
            <a:ext cx="8257381" cy="6957392"/>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38082101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11513" r="11809"/>
          <a:stretch/>
        </p:blipFill>
        <p:spPr>
          <a:xfrm>
            <a:off x="1043608" y="1340768"/>
            <a:ext cx="7026667" cy="5250129"/>
          </a:xfrm>
          <a:prstGeom prst="rect">
            <a:avLst/>
          </a:prstGeom>
        </p:spPr>
      </p:pic>
      <p:sp>
        <p:nvSpPr>
          <p:cNvPr id="5" name="TextBox 4"/>
          <p:cNvSpPr txBox="1"/>
          <p:nvPr/>
        </p:nvSpPr>
        <p:spPr>
          <a:xfrm>
            <a:off x="-30292" y="188640"/>
            <a:ext cx="9143999" cy="830997"/>
          </a:xfrm>
          <a:prstGeom prst="rect">
            <a:avLst/>
          </a:prstGeom>
          <a:noFill/>
        </p:spPr>
        <p:txBody>
          <a:bodyPr wrap="square" rtlCol="0">
            <a:spAutoFit/>
          </a:bodyPr>
          <a:lstStyle/>
          <a:p>
            <a:pPr algn="ctr"/>
            <a:r>
              <a:rPr lang="en-US" dirty="0">
                <a:latin typeface="+mn-lt"/>
              </a:rPr>
              <a:t>Table 21.4  </a:t>
            </a:r>
            <a:endParaRPr lang="en-US" dirty="0" smtClean="0">
              <a:latin typeface="+mn-lt"/>
            </a:endParaRPr>
          </a:p>
          <a:p>
            <a:pPr algn="ctr"/>
            <a:r>
              <a:rPr lang="en-US" dirty="0" smtClean="0">
                <a:latin typeface="+mn-lt"/>
              </a:rPr>
              <a:t>The </a:t>
            </a:r>
            <a:r>
              <a:rPr lang="en-US" dirty="0">
                <a:latin typeface="+mn-lt"/>
              </a:rPr>
              <a:t>Microinstruction Spectrum </a:t>
            </a: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39582244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1.pdf"/>
          <p:cNvPicPr>
            <a:picLocks noChangeAspect="1"/>
          </p:cNvPicPr>
          <p:nvPr/>
        </p:nvPicPr>
        <p:blipFill rotWithShape="1">
          <a:blip r:embed="rId3">
            <a:extLst>
              <a:ext uri="{28A0092B-C50C-407E-A947-70E740481C1C}">
                <a14:useLocalDpi xmlns:a14="http://schemas.microsoft.com/office/drawing/2010/main" val="0"/>
              </a:ext>
            </a:extLst>
          </a:blip>
          <a:srcRect t="8974" b="4916"/>
          <a:stretch/>
        </p:blipFill>
        <p:spPr>
          <a:xfrm>
            <a:off x="1259632" y="-99392"/>
            <a:ext cx="6075996" cy="677085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42471541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2.pdf"/>
          <p:cNvPicPr>
            <a:picLocks noChangeAspect="1"/>
          </p:cNvPicPr>
          <p:nvPr/>
        </p:nvPicPr>
        <p:blipFill rotWithShape="1">
          <a:blip r:embed="rId3">
            <a:extLst>
              <a:ext uri="{28A0092B-C50C-407E-A947-70E740481C1C}">
                <a14:useLocalDpi xmlns:a14="http://schemas.microsoft.com/office/drawing/2010/main" val="0"/>
              </a:ext>
            </a:extLst>
          </a:blip>
          <a:srcRect t="3818" b="25155"/>
          <a:stretch/>
        </p:blipFill>
        <p:spPr>
          <a:xfrm>
            <a:off x="971600" y="-99392"/>
            <a:ext cx="7413036" cy="6813790"/>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3043684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3.pdf"/>
          <p:cNvPicPr>
            <a:picLocks noChangeAspect="1"/>
          </p:cNvPicPr>
          <p:nvPr/>
        </p:nvPicPr>
        <p:blipFill rotWithShape="1">
          <a:blip r:embed="rId3">
            <a:extLst>
              <a:ext uri="{28A0092B-C50C-407E-A947-70E740481C1C}">
                <a14:useLocalDpi xmlns:a14="http://schemas.microsoft.com/office/drawing/2010/main" val="0"/>
              </a:ext>
            </a:extLst>
          </a:blip>
          <a:srcRect t="10692" b="14653"/>
          <a:stretch/>
        </p:blipFill>
        <p:spPr>
          <a:xfrm>
            <a:off x="981299" y="-171400"/>
            <a:ext cx="7119093" cy="6877825"/>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35206687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4.pdf"/>
          <p:cNvPicPr>
            <a:picLocks noChangeAspect="1"/>
          </p:cNvPicPr>
          <p:nvPr/>
        </p:nvPicPr>
        <p:blipFill rotWithShape="1">
          <a:blip r:embed="rId3">
            <a:extLst>
              <a:ext uri="{28A0092B-C50C-407E-A947-70E740481C1C}">
                <a14:useLocalDpi xmlns:a14="http://schemas.microsoft.com/office/drawing/2010/main" val="0"/>
              </a:ext>
            </a:extLst>
          </a:blip>
          <a:srcRect t="8019" b="9499"/>
          <a:stretch/>
        </p:blipFill>
        <p:spPr>
          <a:xfrm>
            <a:off x="1115616" y="-99392"/>
            <a:ext cx="6251522" cy="6672973"/>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36726222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11560" y="980728"/>
            <a:ext cx="7820303" cy="5653427"/>
          </a:xfrm>
          <a:prstGeom prst="rect">
            <a:avLst/>
          </a:prstGeom>
        </p:spPr>
      </p:pic>
      <p:sp>
        <p:nvSpPr>
          <p:cNvPr id="5" name="TextBox 4"/>
          <p:cNvSpPr txBox="1"/>
          <p:nvPr/>
        </p:nvSpPr>
        <p:spPr>
          <a:xfrm>
            <a:off x="2195736" y="116632"/>
            <a:ext cx="4438986" cy="830997"/>
          </a:xfrm>
          <a:prstGeom prst="rect">
            <a:avLst/>
          </a:prstGeom>
          <a:noFill/>
        </p:spPr>
        <p:txBody>
          <a:bodyPr wrap="none" rtlCol="0">
            <a:spAutoFit/>
          </a:bodyPr>
          <a:lstStyle/>
          <a:p>
            <a:pPr algn="ctr"/>
            <a:r>
              <a:rPr lang="en-US" dirty="0">
                <a:latin typeface="+mn-lt"/>
              </a:rPr>
              <a:t>Table 21.5  </a:t>
            </a:r>
            <a:endParaRPr lang="en-US" dirty="0" smtClean="0">
              <a:latin typeface="+mn-lt"/>
            </a:endParaRPr>
          </a:p>
          <a:p>
            <a:pPr algn="ctr"/>
            <a:r>
              <a:rPr lang="en-US" dirty="0" smtClean="0">
                <a:latin typeface="+mn-lt"/>
              </a:rPr>
              <a:t>Some </a:t>
            </a:r>
            <a:r>
              <a:rPr lang="en-US" dirty="0">
                <a:latin typeface="+mn-lt"/>
              </a:rPr>
              <a:t>LSI-11 Microinstructions </a:t>
            </a: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48</a:t>
            </a:fld>
            <a:endParaRPr lang="en-US" dirty="0"/>
          </a:p>
        </p:txBody>
      </p:sp>
    </p:spTree>
    <p:extLst>
      <p:ext uri="{BB962C8B-B14F-4D97-AF65-F5344CB8AC3E}">
        <p14:creationId xmlns:p14="http://schemas.microsoft.com/office/powerpoint/2010/main" val="1782425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5.pdf"/>
          <p:cNvPicPr>
            <a:picLocks noChangeAspect="1"/>
          </p:cNvPicPr>
          <p:nvPr/>
        </p:nvPicPr>
        <p:blipFill rotWithShape="1">
          <a:blip r:embed="rId3">
            <a:extLst>
              <a:ext uri="{28A0092B-C50C-407E-A947-70E740481C1C}">
                <a14:useLocalDpi xmlns:a14="http://schemas.microsoft.com/office/drawing/2010/main" val="0"/>
              </a:ext>
            </a:extLst>
          </a:blip>
          <a:srcRect t="10119" b="35466"/>
          <a:stretch/>
        </p:blipFill>
        <p:spPr>
          <a:xfrm>
            <a:off x="-56658" y="11476"/>
            <a:ext cx="9170307" cy="6457708"/>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49</a:t>
            </a:fld>
            <a:endParaRPr lang="en-US" dirty="0"/>
          </a:p>
        </p:txBody>
      </p:sp>
    </p:spTree>
    <p:extLst>
      <p:ext uri="{BB962C8B-B14F-4D97-AF65-F5344CB8AC3E}">
        <p14:creationId xmlns:p14="http://schemas.microsoft.com/office/powerpoint/2010/main" val="22173596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6.pdf"/>
          <p:cNvPicPr>
            <a:picLocks noChangeAspect="1"/>
          </p:cNvPicPr>
          <p:nvPr/>
        </p:nvPicPr>
        <p:blipFill rotWithShape="1">
          <a:blip r:embed="rId3">
            <a:extLst>
              <a:ext uri="{28A0092B-C50C-407E-A947-70E740481C1C}">
                <a14:useLocalDpi xmlns:a14="http://schemas.microsoft.com/office/drawing/2010/main" val="0"/>
              </a:ext>
            </a:extLst>
          </a:blip>
          <a:srcRect t="26348" b="22673"/>
          <a:stretch/>
        </p:blipFill>
        <p:spPr>
          <a:xfrm>
            <a:off x="-108520" y="476672"/>
            <a:ext cx="9133613" cy="6025648"/>
          </a:xfrm>
          <a:prstGeom prst="rect">
            <a:avLst/>
          </a:prstGeom>
        </p:spPr>
      </p:pic>
      <p:pic>
        <p:nvPicPr>
          <p:cNvPr id="3" name="Grafi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4" name="Grafik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5" name="Foliennummernplatzhalter 4"/>
          <p:cNvSpPr>
            <a:spLocks noGrp="1"/>
          </p:cNvSpPr>
          <p:nvPr>
            <p:ph type="sldNum" sz="quarter" idx="12"/>
          </p:nvPr>
        </p:nvSpPr>
        <p:spPr/>
        <p:txBody>
          <a:bodyPr/>
          <a:lstStyle/>
          <a:p>
            <a:fld id="{B6F15528-21DE-4FAA-801E-634DDDAF4B2B}" type="slidenum">
              <a:rPr lang="en-US" smtClean="0"/>
              <a:pPr/>
              <a:t>50</a:t>
            </a:fld>
            <a:endParaRPr lang="en-US" dirty="0"/>
          </a:p>
        </p:txBody>
      </p:sp>
    </p:spTree>
    <p:extLst>
      <p:ext uri="{BB962C8B-B14F-4D97-AF65-F5344CB8AC3E}">
        <p14:creationId xmlns:p14="http://schemas.microsoft.com/office/powerpoint/2010/main" val="357901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52536" y="188640"/>
            <a:ext cx="6534421" cy="6425514"/>
          </a:xfrm>
          <a:prstGeom prst="rect">
            <a:avLst/>
          </a:prstGeom>
        </p:spPr>
      </p:pic>
      <p:sp>
        <p:nvSpPr>
          <p:cNvPr id="4" name="TextBox 3"/>
          <p:cNvSpPr txBox="1"/>
          <p:nvPr/>
        </p:nvSpPr>
        <p:spPr>
          <a:xfrm>
            <a:off x="5796137" y="1728412"/>
            <a:ext cx="3347864" cy="3046988"/>
          </a:xfrm>
          <a:prstGeom prst="rect">
            <a:avLst/>
          </a:prstGeom>
          <a:noFill/>
        </p:spPr>
        <p:txBody>
          <a:bodyPr wrap="square" rtlCol="0">
            <a:spAutoFit/>
          </a:bodyPr>
          <a:lstStyle/>
          <a:p>
            <a:pPr algn="ctr"/>
            <a:r>
              <a:rPr lang="en-US" sz="3200" dirty="0">
                <a:latin typeface="+mn-lt"/>
              </a:rPr>
              <a:t>Table 21.6  </a:t>
            </a:r>
            <a:endParaRPr lang="en-US" sz="3200" dirty="0" smtClean="0">
              <a:latin typeface="+mn-lt"/>
            </a:endParaRPr>
          </a:p>
          <a:p>
            <a:pPr algn="ctr"/>
            <a:endParaRPr lang="en-US" sz="3200" dirty="0">
              <a:latin typeface="+mn-lt"/>
            </a:endParaRPr>
          </a:p>
          <a:p>
            <a:pPr algn="ctr"/>
            <a:r>
              <a:rPr lang="en-US" sz="3200" dirty="0" smtClean="0">
                <a:latin typeface="+mn-lt"/>
              </a:rPr>
              <a:t>IBM </a:t>
            </a:r>
            <a:r>
              <a:rPr lang="en-US" sz="3200" dirty="0">
                <a:latin typeface="+mn-lt"/>
              </a:rPr>
              <a:t>3033 Microinstruction Control </a:t>
            </a:r>
            <a:endParaRPr lang="en-US" sz="3200" dirty="0" smtClean="0">
              <a:latin typeface="+mn-lt"/>
            </a:endParaRPr>
          </a:p>
          <a:p>
            <a:pPr algn="ctr"/>
            <a:r>
              <a:rPr lang="en-US" sz="3200" dirty="0" smtClean="0">
                <a:latin typeface="+mn-lt"/>
              </a:rPr>
              <a:t>Fields </a:t>
            </a:r>
            <a:endParaRPr lang="en-US" sz="3200" dirty="0">
              <a:latin typeface="+mn-lt"/>
            </a:endParaRPr>
          </a:p>
        </p:txBody>
      </p:sp>
      <p:sp>
        <p:nvSpPr>
          <p:cNvPr id="5" name="TextBox 4"/>
          <p:cNvSpPr txBox="1"/>
          <p:nvPr/>
        </p:nvSpPr>
        <p:spPr>
          <a:xfrm>
            <a:off x="5436096" y="6594368"/>
            <a:ext cx="3408342" cy="261610"/>
          </a:xfrm>
          <a:prstGeom prst="rect">
            <a:avLst/>
          </a:prstGeom>
          <a:noFill/>
        </p:spPr>
        <p:txBody>
          <a:bodyPr wrap="none" rtlCol="0">
            <a:spAutoFit/>
          </a:bodyPr>
          <a:lstStyle/>
          <a:p>
            <a:r>
              <a:rPr lang="en-US" sz="1100" dirty="0" smtClean="0">
                <a:latin typeface="+mn-lt"/>
              </a:rPr>
              <a:t>(Table can be found on page 755 in the textbook.)</a:t>
            </a:r>
            <a:endParaRPr lang="en-US" sz="1100" dirty="0">
              <a:latin typeface="+mn-lt"/>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8" name="Foliennummernplatzhalter 7"/>
          <p:cNvSpPr>
            <a:spLocks noGrp="1"/>
          </p:cNvSpPr>
          <p:nvPr>
            <p:ph type="sldNum" sz="quarter" idx="12"/>
          </p:nvPr>
        </p:nvSpPr>
        <p:spPr/>
        <p:txBody>
          <a:bodyPr/>
          <a:lstStyle/>
          <a:p>
            <a:fld id="{B6F15528-21DE-4FAA-801E-634DDDAF4B2B}" type="slidenum">
              <a:rPr lang="en-US" smtClean="0"/>
              <a:pPr/>
              <a:t>51</a:t>
            </a:fld>
            <a:endParaRPr lang="en-US" dirty="0"/>
          </a:p>
        </p:txBody>
      </p:sp>
    </p:spTree>
    <p:extLst>
      <p:ext uri="{BB962C8B-B14F-4D97-AF65-F5344CB8AC3E}">
        <p14:creationId xmlns:p14="http://schemas.microsoft.com/office/powerpoint/2010/main" val="64813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7.pdf"/>
          <p:cNvPicPr>
            <a:picLocks noChangeAspect="1"/>
          </p:cNvPicPr>
          <p:nvPr/>
        </p:nvPicPr>
        <p:blipFill rotWithShape="1">
          <a:blip r:embed="rId3">
            <a:extLst>
              <a:ext uri="{28A0092B-C50C-407E-A947-70E740481C1C}">
                <a14:useLocalDpi xmlns:a14="http://schemas.microsoft.com/office/drawing/2010/main" val="0"/>
              </a:ext>
            </a:extLst>
          </a:blip>
          <a:srcRect t="13175" b="6635"/>
          <a:stretch/>
        </p:blipFill>
        <p:spPr>
          <a:xfrm>
            <a:off x="1259632" y="0"/>
            <a:ext cx="6408712" cy="6650736"/>
          </a:xfrm>
          <a:prstGeom prst="rect">
            <a:avLst/>
          </a:prstGeom>
        </p:spPr>
      </p:pic>
      <p:pic>
        <p:nvPicPr>
          <p:cNvPr id="4" name="Grafik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52</a:t>
            </a:fld>
            <a:endParaRPr lang="en-US" dirty="0"/>
          </a:p>
        </p:txBody>
      </p:sp>
    </p:spTree>
    <p:extLst>
      <p:ext uri="{BB962C8B-B14F-4D97-AF65-F5344CB8AC3E}">
        <p14:creationId xmlns:p14="http://schemas.microsoft.com/office/powerpoint/2010/main" val="332390443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461254" y="188640"/>
            <a:ext cx="6158746" cy="6415360"/>
          </a:xfrm>
          <a:prstGeom prst="rect">
            <a:avLst/>
          </a:prstGeom>
        </p:spPr>
      </p:pic>
      <p:sp>
        <p:nvSpPr>
          <p:cNvPr id="4" name="TextBox 3"/>
          <p:cNvSpPr txBox="1"/>
          <p:nvPr/>
        </p:nvSpPr>
        <p:spPr>
          <a:xfrm>
            <a:off x="5436096" y="6525344"/>
            <a:ext cx="3408342" cy="261610"/>
          </a:xfrm>
          <a:prstGeom prst="rect">
            <a:avLst/>
          </a:prstGeom>
          <a:noFill/>
        </p:spPr>
        <p:txBody>
          <a:bodyPr wrap="none" rtlCol="0">
            <a:spAutoFit/>
          </a:bodyPr>
          <a:lstStyle/>
          <a:p>
            <a:pPr algn="ctr"/>
            <a:r>
              <a:rPr lang="en-US" sz="1100" dirty="0" smtClean="0">
                <a:latin typeface="+mn-lt"/>
              </a:rPr>
              <a:t>(Table can be found on page 758 in the textbook.) </a:t>
            </a:r>
            <a:endParaRPr lang="en-US" sz="1100" dirty="0">
              <a:latin typeface="+mn-lt"/>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7" name="Foliennummernplatzhalter 6"/>
          <p:cNvSpPr>
            <a:spLocks noGrp="1"/>
          </p:cNvSpPr>
          <p:nvPr>
            <p:ph type="sldNum" sz="quarter" idx="12"/>
          </p:nvPr>
        </p:nvSpPr>
        <p:spPr/>
        <p:txBody>
          <a:bodyPr/>
          <a:lstStyle/>
          <a:p>
            <a:fld id="{B6F15528-21DE-4FAA-801E-634DDDAF4B2B}" type="slidenum">
              <a:rPr lang="en-US" smtClean="0"/>
              <a:pPr/>
              <a:t>53</a:t>
            </a:fld>
            <a:endParaRPr lang="en-US" dirty="0"/>
          </a:p>
        </p:txBody>
      </p:sp>
    </p:spTree>
    <p:extLst>
      <p:ext uri="{BB962C8B-B14F-4D97-AF65-F5344CB8AC3E}">
        <p14:creationId xmlns:p14="http://schemas.microsoft.com/office/powerpoint/2010/main" val="38814466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8.pdf"/>
          <p:cNvPicPr>
            <a:picLocks noChangeAspect="1"/>
          </p:cNvPicPr>
          <p:nvPr/>
        </p:nvPicPr>
        <p:blipFill rotWithShape="1">
          <a:blip r:embed="rId3">
            <a:extLst>
              <a:ext uri="{28A0092B-C50C-407E-A947-70E740481C1C}">
                <a14:useLocalDpi xmlns:a14="http://schemas.microsoft.com/office/drawing/2010/main" val="0"/>
              </a:ext>
            </a:extLst>
          </a:blip>
          <a:srcRect t="3245" b="6635"/>
          <a:stretch/>
        </p:blipFill>
        <p:spPr>
          <a:xfrm>
            <a:off x="1691679" y="-40998"/>
            <a:ext cx="5753789" cy="6710357"/>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54</a:t>
            </a:fld>
            <a:endParaRPr lang="en-US" dirty="0"/>
          </a:p>
        </p:txBody>
      </p:sp>
    </p:spTree>
    <p:extLst>
      <p:ext uri="{BB962C8B-B14F-4D97-AF65-F5344CB8AC3E}">
        <p14:creationId xmlns:p14="http://schemas.microsoft.com/office/powerpoint/2010/main" val="273172983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6187" y="116631"/>
            <a:ext cx="8644285" cy="6501223"/>
          </a:xfrm>
          <a:prstGeom prst="rect">
            <a:avLst/>
          </a:prstGeom>
        </p:spPr>
      </p:pic>
      <p:sp>
        <p:nvSpPr>
          <p:cNvPr id="7" name="TextBox 6"/>
          <p:cNvSpPr txBox="1"/>
          <p:nvPr/>
        </p:nvSpPr>
        <p:spPr>
          <a:xfrm>
            <a:off x="5436096" y="6525344"/>
            <a:ext cx="3408342" cy="261610"/>
          </a:xfrm>
          <a:prstGeom prst="rect">
            <a:avLst/>
          </a:prstGeom>
          <a:noFill/>
        </p:spPr>
        <p:txBody>
          <a:bodyPr wrap="none" rtlCol="0">
            <a:spAutoFit/>
          </a:bodyPr>
          <a:lstStyle/>
          <a:p>
            <a:pPr algn="ctr"/>
            <a:r>
              <a:rPr lang="en-US" sz="1100" dirty="0" smtClean="0">
                <a:latin typeface="+mn-lt"/>
              </a:rPr>
              <a:t>(Table can be found on page 761 in the textbook.) </a:t>
            </a:r>
            <a:endParaRPr lang="en-US" sz="1100" dirty="0">
              <a:latin typeface="+mn-lt"/>
            </a:endParaRPr>
          </a:p>
        </p:txBody>
      </p:sp>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55</a:t>
            </a:fld>
            <a:endParaRPr lang="en-US" dirty="0"/>
          </a:p>
        </p:txBody>
      </p:sp>
    </p:spTree>
    <p:extLst>
      <p:ext uri="{BB962C8B-B14F-4D97-AF65-F5344CB8AC3E}">
        <p14:creationId xmlns:p14="http://schemas.microsoft.com/office/powerpoint/2010/main" val="3450204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524000" y="165100"/>
            <a:ext cx="6083300" cy="6527800"/>
          </a:xfrm>
          <a:prstGeom prst="rect">
            <a:avLst/>
          </a:prstGeom>
        </p:spPr>
      </p:pic>
      <p:sp>
        <p:nvSpPr>
          <p:cNvPr id="8" name="TextBox 7"/>
          <p:cNvSpPr txBox="1"/>
          <p:nvPr/>
        </p:nvSpPr>
        <p:spPr>
          <a:xfrm>
            <a:off x="5436096" y="6525344"/>
            <a:ext cx="3408342" cy="261610"/>
          </a:xfrm>
          <a:prstGeom prst="rect">
            <a:avLst/>
          </a:prstGeom>
          <a:noFill/>
        </p:spPr>
        <p:txBody>
          <a:bodyPr wrap="none" rtlCol="0">
            <a:spAutoFit/>
          </a:bodyPr>
          <a:lstStyle/>
          <a:p>
            <a:pPr algn="ctr"/>
            <a:r>
              <a:rPr lang="en-US" sz="1100" dirty="0" smtClean="0">
                <a:latin typeface="+mn-lt"/>
              </a:rPr>
              <a:t>(Table can be found on page 764 in the textbook.) </a:t>
            </a:r>
            <a:endParaRPr lang="en-US" sz="1100" dirty="0">
              <a:latin typeface="+mn-lt"/>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56</a:t>
            </a:fld>
            <a:endParaRPr lang="en-US" dirty="0"/>
          </a:p>
        </p:txBody>
      </p:sp>
    </p:spTree>
    <p:extLst>
      <p:ext uri="{BB962C8B-B14F-4D97-AF65-F5344CB8AC3E}">
        <p14:creationId xmlns:p14="http://schemas.microsoft.com/office/powerpoint/2010/main" val="12380023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752600" y="292100"/>
            <a:ext cx="5626100" cy="6273800"/>
          </a:xfrm>
          <a:prstGeom prst="rect">
            <a:avLst/>
          </a:prstGeom>
        </p:spPr>
      </p:pic>
      <p:sp>
        <p:nvSpPr>
          <p:cNvPr id="4" name="TextBox 3"/>
          <p:cNvSpPr txBox="1"/>
          <p:nvPr/>
        </p:nvSpPr>
        <p:spPr>
          <a:xfrm>
            <a:off x="5436096" y="6525344"/>
            <a:ext cx="3408342" cy="261610"/>
          </a:xfrm>
          <a:prstGeom prst="rect">
            <a:avLst/>
          </a:prstGeom>
          <a:noFill/>
        </p:spPr>
        <p:txBody>
          <a:bodyPr wrap="none" rtlCol="0">
            <a:spAutoFit/>
          </a:bodyPr>
          <a:lstStyle/>
          <a:p>
            <a:pPr algn="ctr"/>
            <a:r>
              <a:rPr lang="en-US" sz="1100" dirty="0" smtClean="0">
                <a:latin typeface="+mn-lt"/>
              </a:rPr>
              <a:t>(Table can be found on page 765 in the textbook.) </a:t>
            </a:r>
            <a:endParaRPr lang="en-US" sz="1100" dirty="0">
              <a:latin typeface="+mn-lt"/>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7" name="Foliennummernplatzhalter 6"/>
          <p:cNvSpPr>
            <a:spLocks noGrp="1"/>
          </p:cNvSpPr>
          <p:nvPr>
            <p:ph type="sldNum" sz="quarter" idx="12"/>
          </p:nvPr>
        </p:nvSpPr>
        <p:spPr/>
        <p:txBody>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18393809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4073526" cy="1116106"/>
          </a:xfrm>
        </p:spPr>
        <p:txBody>
          <a:bodyPr>
            <a:normAutofit/>
          </a:bodyPr>
          <a:lstStyle/>
          <a:p>
            <a:r>
              <a:rPr lang="en-US" sz="4400" dirty="0" smtClean="0">
                <a:solidFill>
                  <a:schemeClr val="tx1"/>
                </a:solidFill>
              </a:rPr>
              <a:t>Summary</a:t>
            </a:r>
            <a:endParaRPr lang="en-US" sz="4400" dirty="0">
              <a:solidFill>
                <a:schemeClr val="tx1"/>
              </a:solidFill>
            </a:endParaRPr>
          </a:p>
        </p:txBody>
      </p:sp>
      <p:sp>
        <p:nvSpPr>
          <p:cNvPr id="30" name="Content Placeholder 29"/>
          <p:cNvSpPr>
            <a:spLocks noGrp="1"/>
          </p:cNvSpPr>
          <p:nvPr>
            <p:ph sz="half" idx="2"/>
          </p:nvPr>
        </p:nvSpPr>
        <p:spPr>
          <a:xfrm>
            <a:off x="539552" y="2348880"/>
            <a:ext cx="3657600" cy="4392488"/>
          </a:xfrm>
        </p:spPr>
        <p:txBody>
          <a:bodyPr>
            <a:normAutofit/>
          </a:bodyPr>
          <a:lstStyle/>
          <a:p>
            <a:r>
              <a:rPr lang="en-US" sz="2000" dirty="0" smtClean="0"/>
              <a:t>Basic concepts</a:t>
            </a:r>
          </a:p>
          <a:p>
            <a:pPr lvl="1"/>
            <a:r>
              <a:rPr lang="en-US" sz="2000" dirty="0" smtClean="0"/>
              <a:t>Mi</a:t>
            </a:r>
            <a:r>
              <a:rPr lang="en-US" dirty="0" smtClean="0"/>
              <a:t>croinstructions</a:t>
            </a:r>
          </a:p>
          <a:p>
            <a:pPr lvl="1"/>
            <a:r>
              <a:rPr lang="en-US" dirty="0" err="1" smtClean="0"/>
              <a:t>Microprogrammed</a:t>
            </a:r>
            <a:r>
              <a:rPr lang="en-US" dirty="0" smtClean="0"/>
              <a:t> control unit</a:t>
            </a:r>
          </a:p>
          <a:p>
            <a:pPr lvl="1"/>
            <a:r>
              <a:rPr lang="en-US" dirty="0" smtClean="0"/>
              <a:t>Wilkes control</a:t>
            </a:r>
          </a:p>
          <a:p>
            <a:pPr lvl="1"/>
            <a:r>
              <a:rPr lang="en-US" dirty="0" smtClean="0"/>
              <a:t>Advantages and disadvantages</a:t>
            </a:r>
          </a:p>
          <a:p>
            <a:r>
              <a:rPr lang="en-US" sz="2000" dirty="0" smtClean="0"/>
              <a:t>TI 8800</a:t>
            </a:r>
          </a:p>
          <a:p>
            <a:pPr lvl="1"/>
            <a:r>
              <a:rPr lang="en-US" dirty="0"/>
              <a:t>Microinstruction format</a:t>
            </a:r>
          </a:p>
          <a:p>
            <a:pPr lvl="1"/>
            <a:r>
              <a:rPr lang="en-US" dirty="0" err="1"/>
              <a:t>Microsequencer</a:t>
            </a:r>
            <a:endParaRPr lang="en-US" dirty="0"/>
          </a:p>
          <a:p>
            <a:pPr lvl="1"/>
            <a:r>
              <a:rPr lang="en-US" dirty="0"/>
              <a:t>Registered ALU</a:t>
            </a:r>
          </a:p>
        </p:txBody>
      </p:sp>
      <p:sp>
        <p:nvSpPr>
          <p:cNvPr id="32" name="Content Placeholder 31"/>
          <p:cNvSpPr>
            <a:spLocks noGrp="1"/>
          </p:cNvSpPr>
          <p:nvPr>
            <p:ph sz="quarter" idx="4"/>
          </p:nvPr>
        </p:nvSpPr>
        <p:spPr>
          <a:xfrm>
            <a:off x="4644008" y="1988840"/>
            <a:ext cx="3888432" cy="4762955"/>
          </a:xfrm>
        </p:spPr>
        <p:txBody>
          <a:bodyPr>
            <a:normAutofit lnSpcReduction="10000"/>
          </a:bodyPr>
          <a:lstStyle/>
          <a:p>
            <a:r>
              <a:rPr lang="en-US" sz="2200" dirty="0"/>
              <a:t>Microinstruction sequencing</a:t>
            </a:r>
          </a:p>
          <a:p>
            <a:pPr lvl="1"/>
            <a:r>
              <a:rPr lang="en-US" sz="1900" dirty="0"/>
              <a:t>Design considerations</a:t>
            </a:r>
          </a:p>
          <a:p>
            <a:pPr lvl="1"/>
            <a:r>
              <a:rPr lang="en-US" sz="1900" dirty="0"/>
              <a:t>Sequencing techniques</a:t>
            </a:r>
          </a:p>
          <a:p>
            <a:pPr lvl="1"/>
            <a:r>
              <a:rPr lang="en-US" sz="1900" dirty="0"/>
              <a:t>Address generation</a:t>
            </a:r>
          </a:p>
          <a:p>
            <a:pPr lvl="1"/>
            <a:r>
              <a:rPr lang="en-US" sz="1900" dirty="0"/>
              <a:t>LSI-11 microinstruction sequencing</a:t>
            </a:r>
          </a:p>
          <a:p>
            <a:r>
              <a:rPr lang="en-US" sz="2200" dirty="0" smtClean="0"/>
              <a:t>Microinstruction execution</a:t>
            </a:r>
          </a:p>
          <a:p>
            <a:pPr lvl="1"/>
            <a:r>
              <a:rPr lang="en-US" dirty="0" smtClean="0"/>
              <a:t>Ta</a:t>
            </a:r>
            <a:r>
              <a:rPr lang="en-US" sz="1900" dirty="0"/>
              <a:t>xonomy of microinstructions</a:t>
            </a:r>
          </a:p>
          <a:p>
            <a:pPr lvl="1"/>
            <a:r>
              <a:rPr lang="en-US" sz="1900" dirty="0"/>
              <a:t>Microinstruction encoding</a:t>
            </a:r>
          </a:p>
          <a:p>
            <a:pPr lvl="1"/>
            <a:r>
              <a:rPr lang="en-US" sz="1900" dirty="0"/>
              <a:t>LSI-11 Microinstruction execution</a:t>
            </a:r>
          </a:p>
          <a:p>
            <a:pPr lvl="1"/>
            <a:r>
              <a:rPr lang="en-US" sz="1900" dirty="0"/>
              <a:t>IBM 3033 Microinstruction execution</a:t>
            </a:r>
          </a:p>
          <a:p>
            <a:pPr lvl="1"/>
            <a:endParaRPr lang="en-US" dirty="0" smtClean="0"/>
          </a:p>
        </p:txBody>
      </p:sp>
      <p:sp>
        <p:nvSpPr>
          <p:cNvPr id="31" name="Text Placeholder 30"/>
          <p:cNvSpPr>
            <a:spLocks noGrp="1"/>
          </p:cNvSpPr>
          <p:nvPr>
            <p:ph type="body" sz="quarter" idx="3"/>
          </p:nvPr>
        </p:nvSpPr>
        <p:spPr>
          <a:xfrm>
            <a:off x="4419600" y="304800"/>
            <a:ext cx="3657600" cy="1707776"/>
          </a:xfrm>
        </p:spPr>
        <p:txBody>
          <a:bodyPr/>
          <a:lstStyle/>
          <a:p>
            <a:r>
              <a:rPr lang="en-US" sz="2800" dirty="0" err="1" smtClean="0">
                <a:solidFill>
                  <a:schemeClr val="accent1">
                    <a:lumMod val="50000"/>
                  </a:schemeClr>
                </a:solidFill>
              </a:rPr>
              <a:t>Microprogrammed</a:t>
            </a:r>
            <a:r>
              <a:rPr lang="en-US" sz="2800" dirty="0" smtClean="0">
                <a:solidFill>
                  <a:schemeClr val="accent1">
                    <a:lumMod val="50000"/>
                  </a:schemeClr>
                </a:solidFill>
              </a:rPr>
              <a:t> Control</a:t>
            </a:r>
            <a:endParaRPr lang="en-US" dirty="0">
              <a:solidFill>
                <a:srgbClr val="6666CC"/>
              </a:solidFill>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58</a:t>
            </a:fld>
            <a:endParaRPr lang="en-US" dirty="0"/>
          </a:p>
        </p:txBody>
      </p:sp>
    </p:spTree>
    <p:extLst>
      <p:ext uri="{BB962C8B-B14F-4D97-AF65-F5344CB8AC3E}">
        <p14:creationId xmlns:p14="http://schemas.microsoft.com/office/powerpoint/2010/main" val="380974469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838200"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rmAutofit/>
          </a:bodyPr>
          <a:lstStyle/>
          <a:p>
            <a:pPr marL="0" indent="0" algn="ctr">
              <a:lnSpc>
                <a:spcPct val="115000"/>
              </a:lnSpc>
              <a:spcAft>
                <a:spcPts val="1000"/>
              </a:spcAft>
              <a:buNone/>
            </a:pPr>
            <a:r>
              <a:rPr lang="de-DE" sz="3200" dirty="0" smtClean="0">
                <a:solidFill>
                  <a:schemeClr val="dk1"/>
                </a:solidFill>
                <a:latin typeface="Times New Roman"/>
                <a:ea typeface="Times New Roman"/>
              </a:rPr>
              <a:t>CPU: RISC &amp; </a:t>
            </a:r>
            <a:r>
              <a:rPr lang="de-DE" sz="3200" dirty="0" err="1" smtClean="0">
                <a:solidFill>
                  <a:schemeClr val="dk1"/>
                </a:solidFill>
                <a:latin typeface="Times New Roman"/>
                <a:ea typeface="Times New Roman"/>
              </a:rPr>
              <a:t>Superscalar</a:t>
            </a:r>
            <a:r>
              <a:rPr lang="de-DE" sz="3200" dirty="0" smtClean="0">
                <a:solidFill>
                  <a:schemeClr val="dk1"/>
                </a:solidFill>
                <a:latin typeface="Times New Roman"/>
                <a:ea typeface="Times New Roman"/>
              </a:rPr>
              <a:t> </a:t>
            </a:r>
            <a:r>
              <a:rPr lang="de-DE" sz="3200" dirty="0" err="1" smtClean="0">
                <a:solidFill>
                  <a:schemeClr val="dk1"/>
                </a:solidFill>
                <a:latin typeface="Times New Roman"/>
                <a:ea typeface="Times New Roman"/>
              </a:rPr>
              <a:t>Processors</a:t>
            </a:r>
            <a:endParaRPr lang="de-DE" sz="3200" dirty="0">
              <a:solidFill>
                <a:schemeClr val="dk1"/>
              </a:solidFill>
              <a:latin typeface="Times New Roman"/>
              <a:ea typeface="Times New Roman"/>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59</a:t>
            </a:fld>
            <a:endParaRPr lang="en-US" dirty="0"/>
          </a:p>
        </p:txBody>
      </p:sp>
    </p:spTree>
    <p:extLst>
      <p:ext uri="{BB962C8B-B14F-4D97-AF65-F5344CB8AC3E}">
        <p14:creationId xmlns:p14="http://schemas.microsoft.com/office/powerpoint/2010/main" val="39078815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lgn="just">
              <a:spcAft>
                <a:spcPts val="0"/>
              </a:spcAft>
            </a:pPr>
            <a:r>
              <a:rPr lang="en-US" sz="2800" dirty="0" smtClean="0"/>
              <a:t>William Stallings; </a:t>
            </a:r>
            <a:r>
              <a:rPr lang="en-US" sz="2800" dirty="0"/>
              <a:t>“Computer Organization and Architecture, Designing for Performance”, </a:t>
            </a:r>
            <a:r>
              <a:rPr lang="en-US" sz="2800" dirty="0" smtClean="0"/>
              <a:t>10</a:t>
            </a:r>
            <a:r>
              <a:rPr lang="en-US" sz="2800" baseline="30000" dirty="0" smtClean="0"/>
              <a:t>th</a:t>
            </a:r>
            <a:r>
              <a:rPr lang="en-US" sz="2800" dirty="0" smtClean="0"/>
              <a:t> Global Ed</a:t>
            </a:r>
            <a:r>
              <a:rPr lang="en-US" sz="2800" dirty="0"/>
              <a:t>., Pearson, </a:t>
            </a:r>
            <a:r>
              <a:rPr lang="en-US" sz="2800" dirty="0" smtClean="0"/>
              <a:t>2016.</a:t>
            </a:r>
            <a:endParaRPr lang="en-US" sz="2800" dirty="0"/>
          </a:p>
          <a:p>
            <a:pPr algn="just">
              <a:spcAft>
                <a:spcPts val="0"/>
              </a:spcAft>
            </a:pPr>
            <a:r>
              <a:rPr lang="en-US" sz="2800" dirty="0" smtClean="0"/>
              <a:t>Douglas E. Comer</a:t>
            </a:r>
            <a:r>
              <a:rPr lang="en-US" sz="2800" dirty="0"/>
              <a:t>; “Essentials of Computer Architecture”, 2</a:t>
            </a:r>
            <a:r>
              <a:rPr lang="en-US" sz="2800" baseline="30000" dirty="0"/>
              <a:t>nd</a:t>
            </a:r>
            <a:r>
              <a:rPr lang="en-US" sz="2800" dirty="0"/>
              <a:t>  Ed., </a:t>
            </a:r>
            <a:r>
              <a:rPr lang="en-US" sz="2800" dirty="0" smtClean="0"/>
              <a:t>Taylor &amp; Francis, 2017.</a:t>
            </a:r>
          </a:p>
          <a:p>
            <a:pPr algn="just"/>
            <a:r>
              <a:rPr lang="en-US" sz="2800" dirty="0"/>
              <a:t>Computer Organization and Design, The Hardware/Software Interface, by David Patterson and John Hennessy, 4</a:t>
            </a:r>
            <a:r>
              <a:rPr lang="en-US" sz="2800" baseline="30000" dirty="0"/>
              <a:t>th</a:t>
            </a:r>
            <a:r>
              <a:rPr lang="en-US" sz="2800" dirty="0"/>
              <a:t> Edition, Morgan Kaufmann Publishers, 2011.</a:t>
            </a:r>
          </a:p>
          <a:p>
            <a:pPr algn="just">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60</a:t>
            </a:fld>
            <a:endParaRPr lang="en-US" dirty="0"/>
          </a:p>
        </p:txBody>
      </p:sp>
    </p:spTree>
    <p:extLst>
      <p:ext uri="{BB962C8B-B14F-4D97-AF65-F5344CB8AC3E}">
        <p14:creationId xmlns:p14="http://schemas.microsoft.com/office/powerpoint/2010/main" val="27614038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14236</Words>
  <Application>Microsoft Office PowerPoint</Application>
  <PresentationFormat>Bildschirmpräsentation (4:3)</PresentationFormat>
  <Paragraphs>1497</Paragraphs>
  <Slides>60</Slides>
  <Notes>55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60</vt:i4>
      </vt:variant>
    </vt:vector>
  </HeadingPairs>
  <TitlesOfParts>
    <vt:vector size="67" baseType="lpstr">
      <vt:lpstr>Arial</vt:lpstr>
      <vt:lpstr>Calibri</vt:lpstr>
      <vt:lpstr>Constantia</vt:lpstr>
      <vt:lpstr>Times New Roman</vt:lpstr>
      <vt:lpstr>Wingdings</vt:lpstr>
      <vt:lpstr>Wingdings 2</vt:lpstr>
      <vt:lpstr>Flow</vt:lpstr>
      <vt:lpstr>PowerPoint-Präsentation</vt:lpstr>
      <vt:lpstr>Part 1 Control Unit Operation</vt:lpstr>
      <vt:lpstr>Micro-Operations</vt:lpstr>
      <vt:lpstr>PowerPoint-Präsentation</vt:lpstr>
      <vt:lpstr>The Fetch Cycle</vt:lpstr>
      <vt:lpstr>PowerPoint-Präsentation</vt:lpstr>
      <vt:lpstr>Rules for Micro-Operations Grouping</vt:lpstr>
      <vt:lpstr>Indirect Cycle</vt:lpstr>
      <vt:lpstr>Interrupt Cycle</vt:lpstr>
      <vt:lpstr>Execute Cycle</vt:lpstr>
      <vt:lpstr>PowerPoint-Präsentation</vt:lpstr>
      <vt:lpstr>Control Unit  Functional Requirements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Summary</vt:lpstr>
      <vt:lpstr>Part 2 Microprogrammed Control</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Microinstruction Sequencing</vt:lpstr>
      <vt:lpstr>Design Considerations</vt:lpstr>
      <vt:lpstr>PowerPoint-Präsentation</vt:lpstr>
      <vt:lpstr>PowerPoint-Präsentation</vt:lpstr>
      <vt:lpstr>PowerPoint-Präsentation</vt:lpstr>
      <vt:lpstr>PowerPoint-Präsentation</vt:lpstr>
      <vt:lpstr>PowerPoint-Präsentation</vt:lpstr>
      <vt:lpstr>LSI-11 Microinstruction Sequencing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Summary</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539</cp:revision>
  <dcterms:created xsi:type="dcterms:W3CDTF">2006-08-16T00:00:00Z</dcterms:created>
  <dcterms:modified xsi:type="dcterms:W3CDTF">2017-12-12T07:53:34Z</dcterms:modified>
</cp:coreProperties>
</file>