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sldIdLst>
    <p:sldId id="530" r:id="rId2"/>
    <p:sldId id="737" r:id="rId3"/>
    <p:sldId id="964" r:id="rId4"/>
    <p:sldId id="1043" r:id="rId5"/>
    <p:sldId id="967" r:id="rId6"/>
    <p:sldId id="968" r:id="rId7"/>
    <p:sldId id="969" r:id="rId8"/>
    <p:sldId id="970" r:id="rId9"/>
    <p:sldId id="971" r:id="rId10"/>
    <p:sldId id="972" r:id="rId11"/>
    <p:sldId id="973" r:id="rId12"/>
    <p:sldId id="974" r:id="rId13"/>
    <p:sldId id="975" r:id="rId14"/>
    <p:sldId id="976" r:id="rId15"/>
    <p:sldId id="977" r:id="rId16"/>
    <p:sldId id="978" r:id="rId17"/>
    <p:sldId id="979" r:id="rId18"/>
    <p:sldId id="980" r:id="rId19"/>
    <p:sldId id="981" r:id="rId20"/>
    <p:sldId id="982" r:id="rId21"/>
    <p:sldId id="983" r:id="rId22"/>
    <p:sldId id="984" r:id="rId23"/>
    <p:sldId id="985" r:id="rId24"/>
    <p:sldId id="986" r:id="rId25"/>
    <p:sldId id="987" r:id="rId26"/>
    <p:sldId id="988" r:id="rId27"/>
    <p:sldId id="989" r:id="rId28"/>
    <p:sldId id="990" r:id="rId29"/>
    <p:sldId id="991" r:id="rId30"/>
    <p:sldId id="992" r:id="rId31"/>
    <p:sldId id="993" r:id="rId32"/>
    <p:sldId id="994" r:id="rId33"/>
    <p:sldId id="995" r:id="rId34"/>
    <p:sldId id="996" r:id="rId35"/>
    <p:sldId id="997" r:id="rId36"/>
    <p:sldId id="998" r:id="rId37"/>
    <p:sldId id="999" r:id="rId38"/>
    <p:sldId id="1000" r:id="rId39"/>
    <p:sldId id="1001" r:id="rId40"/>
    <p:sldId id="1002" r:id="rId41"/>
    <p:sldId id="1003" r:id="rId42"/>
    <p:sldId id="1042" r:id="rId43"/>
    <p:sldId id="1004" r:id="rId44"/>
    <p:sldId id="1005" r:id="rId45"/>
    <p:sldId id="1006" r:id="rId46"/>
    <p:sldId id="1007" r:id="rId47"/>
    <p:sldId id="1008" r:id="rId48"/>
    <p:sldId id="1009" r:id="rId49"/>
    <p:sldId id="1010" r:id="rId50"/>
    <p:sldId id="1011" r:id="rId51"/>
    <p:sldId id="1012" r:id="rId52"/>
    <p:sldId id="1013" r:id="rId53"/>
    <p:sldId id="1014" r:id="rId54"/>
    <p:sldId id="1015" r:id="rId55"/>
    <p:sldId id="1016" r:id="rId56"/>
    <p:sldId id="1017" r:id="rId57"/>
    <p:sldId id="1018" r:id="rId58"/>
    <p:sldId id="1019" r:id="rId59"/>
    <p:sldId id="1020" r:id="rId60"/>
    <p:sldId id="1021" r:id="rId61"/>
    <p:sldId id="1022" r:id="rId62"/>
    <p:sldId id="1023" r:id="rId63"/>
    <p:sldId id="1024" r:id="rId64"/>
    <p:sldId id="1025" r:id="rId65"/>
    <p:sldId id="1026" r:id="rId66"/>
    <p:sldId id="1027" r:id="rId67"/>
    <p:sldId id="1028" r:id="rId68"/>
    <p:sldId id="1029" r:id="rId69"/>
    <p:sldId id="1030" r:id="rId70"/>
    <p:sldId id="1031" r:id="rId71"/>
    <p:sldId id="1032" r:id="rId72"/>
    <p:sldId id="1033" r:id="rId73"/>
    <p:sldId id="1034" r:id="rId74"/>
    <p:sldId id="1035" r:id="rId75"/>
    <p:sldId id="1036" r:id="rId76"/>
    <p:sldId id="1037" r:id="rId77"/>
    <p:sldId id="1038" r:id="rId78"/>
    <p:sldId id="1039" r:id="rId79"/>
    <p:sldId id="1040" r:id="rId80"/>
    <p:sldId id="1041" r:id="rId81"/>
    <p:sldId id="963" r:id="rId82"/>
    <p:sldId id="362" r:id="rId8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78030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4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CSE202 Database Management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9067800" cy="5045075"/>
          </a:xfrm>
        </p:spPr>
        <p:txBody>
          <a:bodyPr anchor="ctr" anchorCtr="0">
            <a:normAutofit fontScale="92500" lnSpcReduction="20000"/>
          </a:bodyPr>
          <a:lstStyle/>
          <a:p>
            <a:r>
              <a:rPr lang="en-US" altLang="de-DE" dirty="0" smtClean="0"/>
              <a:t>D</a:t>
            </a:r>
            <a:r>
              <a:rPr lang="de-DE" altLang="de-DE" dirty="0" err="1" smtClean="0"/>
              <a:t>ifferentiate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between</a:t>
            </a:r>
            <a:r>
              <a:rPr lang="de-DE" altLang="de-DE" dirty="0" smtClean="0"/>
              <a:t> </a:t>
            </a:r>
            <a:r>
              <a:rPr lang="en-US" altLang="de-DE" dirty="0" smtClean="0"/>
              <a:t>structured</a:t>
            </a:r>
            <a:r>
              <a:rPr lang="en-US" altLang="de-DE" dirty="0"/>
              <a:t>, </a:t>
            </a:r>
            <a:r>
              <a:rPr lang="en-US" altLang="de-DE" dirty="0" err="1" smtClean="0"/>
              <a:t>semistructured</a:t>
            </a:r>
            <a:r>
              <a:rPr lang="en-US" altLang="de-DE" dirty="0" smtClean="0"/>
              <a:t>, and unstructured data</a:t>
            </a:r>
            <a:endParaRPr lang="en-US" altLang="de-DE" dirty="0"/>
          </a:p>
          <a:p>
            <a:r>
              <a:rPr lang="it-IT" altLang="de-DE" dirty="0" err="1" smtClean="0"/>
              <a:t>Understand</a:t>
            </a:r>
            <a:r>
              <a:rPr lang="it-IT" altLang="de-DE" dirty="0" smtClean="0"/>
              <a:t> the XML </a:t>
            </a:r>
            <a:r>
              <a:rPr lang="it-IT" altLang="de-DE" dirty="0" err="1" smtClean="0"/>
              <a:t>hierarchical</a:t>
            </a:r>
            <a:r>
              <a:rPr lang="it-IT" altLang="de-DE" dirty="0" smtClean="0"/>
              <a:t> (</a:t>
            </a:r>
            <a:r>
              <a:rPr lang="it-IT" altLang="de-DE" dirty="0" err="1" smtClean="0"/>
              <a:t>tree</a:t>
            </a:r>
            <a:r>
              <a:rPr lang="it-IT" altLang="de-DE" dirty="0"/>
              <a:t>) </a:t>
            </a:r>
            <a:r>
              <a:rPr lang="it-IT" altLang="de-DE" dirty="0" smtClean="0"/>
              <a:t>data model</a:t>
            </a:r>
            <a:endParaRPr lang="en-US" altLang="de-DE" dirty="0"/>
          </a:p>
          <a:p>
            <a:r>
              <a:rPr lang="en-US" altLang="de-DE" dirty="0" smtClean="0"/>
              <a:t>Understand XML documents</a:t>
            </a:r>
            <a:r>
              <a:rPr lang="en-US" altLang="de-DE" dirty="0"/>
              <a:t>, DTD, and XML </a:t>
            </a:r>
            <a:r>
              <a:rPr lang="en-US" altLang="de-DE" dirty="0" smtClean="0"/>
              <a:t>schema</a:t>
            </a:r>
            <a:endParaRPr lang="en-US" altLang="de-DE" dirty="0"/>
          </a:p>
          <a:p>
            <a:r>
              <a:rPr lang="en-US" altLang="de-DE" dirty="0" smtClean="0"/>
              <a:t>Store </a:t>
            </a:r>
            <a:r>
              <a:rPr lang="en-US" altLang="de-DE" dirty="0"/>
              <a:t>and </a:t>
            </a:r>
            <a:r>
              <a:rPr lang="en-US" altLang="de-DE" dirty="0" smtClean="0"/>
              <a:t>extract </a:t>
            </a:r>
            <a:r>
              <a:rPr lang="en-US" altLang="de-DE" dirty="0"/>
              <a:t>XML </a:t>
            </a:r>
            <a:r>
              <a:rPr lang="en-US" altLang="de-DE" dirty="0" smtClean="0"/>
              <a:t>documents </a:t>
            </a:r>
            <a:r>
              <a:rPr lang="en-US" altLang="de-DE" dirty="0"/>
              <a:t>from </a:t>
            </a:r>
            <a:r>
              <a:rPr lang="en-US" altLang="de-DE" dirty="0" smtClean="0"/>
              <a:t>databases</a:t>
            </a:r>
            <a:endParaRPr lang="en-US" altLang="de-DE" dirty="0"/>
          </a:p>
          <a:p>
            <a:r>
              <a:rPr lang="en-US" altLang="de-DE" dirty="0" smtClean="0"/>
              <a:t>Understand and use XML languages</a:t>
            </a:r>
            <a:endParaRPr lang="en-US" altLang="de-DE" dirty="0"/>
          </a:p>
          <a:p>
            <a:r>
              <a:rPr lang="en-US" altLang="de-DE" dirty="0" smtClean="0"/>
              <a:t>Extract </a:t>
            </a:r>
            <a:r>
              <a:rPr lang="en-US" altLang="de-DE" dirty="0"/>
              <a:t>XML </a:t>
            </a:r>
            <a:r>
              <a:rPr lang="en-US" altLang="de-DE" dirty="0" smtClean="0"/>
              <a:t>documents </a:t>
            </a:r>
            <a:r>
              <a:rPr lang="en-US" altLang="de-DE" dirty="0"/>
              <a:t>from </a:t>
            </a:r>
            <a:r>
              <a:rPr lang="en-US" altLang="de-DE" dirty="0" smtClean="0"/>
              <a:t>relational databases</a:t>
            </a:r>
          </a:p>
          <a:p>
            <a:r>
              <a:rPr lang="en-US" altLang="de-DE" dirty="0" smtClean="0"/>
              <a:t>Understand database programming techniques </a:t>
            </a:r>
            <a:r>
              <a:rPr lang="en-US" altLang="de-DE" dirty="0"/>
              <a:t>and </a:t>
            </a:r>
            <a:r>
              <a:rPr lang="en-US" altLang="de-DE" dirty="0" smtClean="0"/>
              <a:t>related issues</a:t>
            </a:r>
            <a:endParaRPr lang="en-US" altLang="de-DE" dirty="0"/>
          </a:p>
          <a:p>
            <a:r>
              <a:rPr lang="en-US" altLang="de-DE" dirty="0" smtClean="0"/>
              <a:t>Differentiate between embedded </a:t>
            </a:r>
            <a:r>
              <a:rPr lang="en-US" altLang="de-DE" dirty="0"/>
              <a:t>SQL, </a:t>
            </a:r>
            <a:r>
              <a:rPr lang="en-US" altLang="de-DE" dirty="0" smtClean="0"/>
              <a:t>dynamic </a:t>
            </a:r>
            <a:r>
              <a:rPr lang="en-US" altLang="de-DE" dirty="0"/>
              <a:t>SQL, and SQLJ</a:t>
            </a:r>
          </a:p>
          <a:p>
            <a:r>
              <a:rPr lang="en-US" altLang="de-DE" dirty="0" smtClean="0"/>
              <a:t>Apply database programming </a:t>
            </a:r>
            <a:r>
              <a:rPr lang="en-US" altLang="de-DE" dirty="0"/>
              <a:t>with </a:t>
            </a:r>
            <a:r>
              <a:rPr lang="en-US" altLang="de-DE" dirty="0" smtClean="0"/>
              <a:t>function calls</a:t>
            </a:r>
            <a:r>
              <a:rPr lang="en-US" altLang="de-DE" dirty="0"/>
              <a:t>: SQL/CLI and JDBC</a:t>
            </a:r>
          </a:p>
          <a:p>
            <a:r>
              <a:rPr lang="en-US" altLang="de-DE" dirty="0" smtClean="0"/>
              <a:t>Implement database stored procedures and </a:t>
            </a:r>
            <a:r>
              <a:rPr lang="en-US" altLang="de-DE" dirty="0"/>
              <a:t>SQL/PSM</a:t>
            </a:r>
          </a:p>
          <a:p>
            <a:r>
              <a:rPr lang="en-US" altLang="de-DE" dirty="0" smtClean="0"/>
              <a:t>Compare </a:t>
            </a:r>
            <a:r>
              <a:rPr lang="en-US" altLang="de-DE" dirty="0"/>
              <a:t>the </a:t>
            </a:r>
            <a:r>
              <a:rPr lang="en-US" altLang="de-DE" dirty="0" smtClean="0"/>
              <a:t>three approaches</a:t>
            </a:r>
            <a:endParaRPr lang="en-US" altLang="de-DE" dirty="0"/>
          </a:p>
          <a:p>
            <a:endParaRPr lang="en-US" altLang="de-DE" dirty="0"/>
          </a:p>
          <a:p>
            <a:pPr algn="just">
              <a:lnSpc>
                <a:spcPct val="90000"/>
              </a:lnSpc>
              <a:defRPr/>
            </a:pPr>
            <a:endParaRPr lang="en-US" dirty="0" smtClean="0"/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 marL="0" indent="0" algn="just">
              <a:lnSpc>
                <a:spcPct val="90000"/>
              </a:lnSpc>
              <a:buNone/>
              <a:defRPr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 anchor="ctr"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8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Outline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4114800" cy="5562600"/>
          </a:xfrm>
        </p:spPr>
        <p:txBody>
          <a:bodyPr>
            <a:normAutofit lnSpcReduction="10000"/>
          </a:bodyPr>
          <a:lstStyle/>
          <a:p>
            <a:r>
              <a:rPr lang="en-US" altLang="de-DE" dirty="0"/>
              <a:t>Structured, </a:t>
            </a:r>
            <a:r>
              <a:rPr lang="en-US" altLang="de-DE" dirty="0" err="1"/>
              <a:t>Semistructured</a:t>
            </a:r>
            <a:r>
              <a:rPr lang="en-US" altLang="de-DE" dirty="0"/>
              <a:t>,</a:t>
            </a:r>
            <a:br>
              <a:rPr lang="en-US" altLang="de-DE" dirty="0"/>
            </a:br>
            <a:r>
              <a:rPr lang="en-US" altLang="de-DE" dirty="0"/>
              <a:t>and Unstructured Data</a:t>
            </a:r>
          </a:p>
          <a:p>
            <a:r>
              <a:rPr lang="it-IT" altLang="de-DE" dirty="0"/>
              <a:t>XML </a:t>
            </a:r>
            <a:r>
              <a:rPr lang="it-IT" altLang="de-DE" dirty="0" err="1"/>
              <a:t>Hierarchical</a:t>
            </a:r>
            <a:r>
              <a:rPr lang="it-IT" altLang="de-DE" dirty="0"/>
              <a:t> (</a:t>
            </a:r>
            <a:r>
              <a:rPr lang="it-IT" altLang="de-DE" dirty="0" err="1"/>
              <a:t>Tree</a:t>
            </a:r>
            <a:r>
              <a:rPr lang="it-IT" altLang="de-DE" dirty="0"/>
              <a:t>) Data Model</a:t>
            </a:r>
            <a:endParaRPr lang="en-US" altLang="de-DE" dirty="0"/>
          </a:p>
          <a:p>
            <a:r>
              <a:rPr lang="en-US" altLang="de-DE" dirty="0"/>
              <a:t>XML Documents, DTD, and XML Schema</a:t>
            </a:r>
          </a:p>
          <a:p>
            <a:r>
              <a:rPr lang="en-US" altLang="de-DE" dirty="0"/>
              <a:t>Storing and Extracting XML Documents from Databases</a:t>
            </a:r>
          </a:p>
          <a:p>
            <a:r>
              <a:rPr lang="en-US" altLang="de-DE" dirty="0"/>
              <a:t>XML Languages</a:t>
            </a:r>
          </a:p>
          <a:p>
            <a:r>
              <a:rPr lang="en-US" altLang="de-DE" dirty="0"/>
              <a:t>Extracting XML Documents from Relational Databases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48200" y="990600"/>
            <a:ext cx="4114800" cy="5562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Tx/>
              <a:buSzPct val="95000"/>
              <a:buFont typeface="Wingdings" panose="05000000000000000000" pitchFamily="2" charset="2"/>
              <a:buChar char="§"/>
              <a:defRPr kumimoji="0" sz="2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Tx/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Tx/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de-DE" dirty="0"/>
              <a:t>Database Programming: Techniques and Issues</a:t>
            </a:r>
          </a:p>
          <a:p>
            <a:r>
              <a:rPr lang="en-US" altLang="de-DE" dirty="0"/>
              <a:t>Embedded SQL, Dynamic SQL, and SQLJ</a:t>
            </a:r>
          </a:p>
          <a:p>
            <a:r>
              <a:rPr lang="en-US" altLang="de-DE" dirty="0"/>
              <a:t>Database Programming with Function Calls: SQL/CLI and JDBC</a:t>
            </a:r>
          </a:p>
          <a:p>
            <a:r>
              <a:rPr lang="en-US" altLang="de-DE" dirty="0"/>
              <a:t>Database Stored Procedures</a:t>
            </a:r>
            <a:br>
              <a:rPr lang="en-US" altLang="de-DE" dirty="0"/>
            </a:br>
            <a:r>
              <a:rPr lang="en-US" altLang="de-DE" dirty="0"/>
              <a:t>and SQL/PSM</a:t>
            </a:r>
          </a:p>
          <a:p>
            <a:r>
              <a:rPr lang="en-US" altLang="de-DE" dirty="0"/>
              <a:t>Comparing the Three Approaches</a:t>
            </a:r>
          </a:p>
        </p:txBody>
      </p:sp>
    </p:spTree>
    <p:extLst>
      <p:ext uri="{BB962C8B-B14F-4D97-AF65-F5344CB8AC3E}">
        <p14:creationId xmlns:p14="http://schemas.microsoft.com/office/powerpoint/2010/main" val="1572415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382000" cy="1828800"/>
          </a:xfrm>
        </p:spPr>
        <p:txBody>
          <a:bodyPr anchor="ctr">
            <a:normAutofit/>
          </a:bodyPr>
          <a:lstStyle/>
          <a:p>
            <a:r>
              <a:rPr lang="de-DE" sz="4000" dirty="0" smtClean="0"/>
              <a:t>Part 1</a:t>
            </a:r>
            <a:r>
              <a:rPr lang="de-DE" sz="4000" dirty="0"/>
              <a:t/>
            </a:r>
            <a:br>
              <a:rPr lang="de-DE" sz="4000" dirty="0"/>
            </a:br>
            <a:r>
              <a:rPr lang="de-DE" sz="4000" dirty="0"/>
              <a:t>XML: Extensible Markup </a:t>
            </a:r>
            <a:r>
              <a:rPr lang="de-DE" sz="4000" dirty="0" smtClean="0"/>
              <a:t>Language</a:t>
            </a:r>
            <a:endParaRPr lang="tr-TR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0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XML: Extensible Markup Language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Data sources</a:t>
            </a:r>
          </a:p>
          <a:p>
            <a:pPr lvl="1"/>
            <a:r>
              <a:rPr lang="en-US" altLang="de-DE" smtClean="0"/>
              <a:t>Database storing data for Internet applications</a:t>
            </a:r>
          </a:p>
          <a:p>
            <a:r>
              <a:rPr lang="en-US" altLang="de-DE" b="1" smtClean="0"/>
              <a:t>Hypertext documents</a:t>
            </a:r>
          </a:p>
          <a:p>
            <a:pPr lvl="1"/>
            <a:r>
              <a:rPr lang="en-US" altLang="de-DE" smtClean="0"/>
              <a:t>Common method of specifying contents and formatting of Web pages</a:t>
            </a:r>
          </a:p>
          <a:p>
            <a:r>
              <a:rPr lang="en-US" altLang="de-DE" smtClean="0"/>
              <a:t>XML data model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47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6106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Structured, </a:t>
            </a:r>
            <a:r>
              <a:rPr lang="en-US" altLang="de-DE" dirty="0" err="1" smtClean="0"/>
              <a:t>Semistructured</a:t>
            </a:r>
            <a:r>
              <a:rPr lang="en-US" altLang="de-DE" dirty="0" smtClean="0"/>
              <a:t>, and Unstructured Data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Structured data</a:t>
            </a:r>
          </a:p>
          <a:p>
            <a:pPr lvl="1"/>
            <a:r>
              <a:rPr lang="en-US" altLang="de-DE" smtClean="0"/>
              <a:t>Represented in a strict format</a:t>
            </a:r>
          </a:p>
          <a:p>
            <a:pPr lvl="1"/>
            <a:r>
              <a:rPr lang="en-US" altLang="de-DE" smtClean="0"/>
              <a:t>Example: information stored in databases</a:t>
            </a:r>
          </a:p>
          <a:p>
            <a:r>
              <a:rPr lang="en-US" altLang="de-DE" b="1" smtClean="0"/>
              <a:t>Semistructured data</a:t>
            </a:r>
          </a:p>
          <a:p>
            <a:pPr lvl="1"/>
            <a:r>
              <a:rPr lang="en-US" altLang="de-DE" smtClean="0"/>
              <a:t>Has a certain structure</a:t>
            </a:r>
          </a:p>
          <a:p>
            <a:pPr lvl="1"/>
            <a:r>
              <a:rPr lang="en-US" altLang="de-DE" smtClean="0"/>
              <a:t>Not all information collected will have identical structure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2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Structured, </a:t>
            </a:r>
            <a:r>
              <a:rPr lang="en-US" altLang="de-DE" dirty="0" err="1" smtClean="0"/>
              <a:t>Semistructured</a:t>
            </a:r>
            <a:r>
              <a:rPr lang="en-US" altLang="de-DE" dirty="0" smtClean="0"/>
              <a:t>, and Unstructured Data (cont.)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de-DE" smtClean="0"/>
              <a:t>Schema information mixed in with data values</a:t>
            </a:r>
          </a:p>
          <a:p>
            <a:pPr lvl="1"/>
            <a:r>
              <a:rPr lang="en-US" altLang="de-DE" b="1" smtClean="0"/>
              <a:t>Self-describing data</a:t>
            </a:r>
          </a:p>
          <a:p>
            <a:pPr lvl="1"/>
            <a:r>
              <a:rPr lang="en-US" altLang="de-DE" smtClean="0"/>
              <a:t>May be displayed as a directed graph</a:t>
            </a:r>
          </a:p>
          <a:p>
            <a:pPr lvl="2"/>
            <a:r>
              <a:rPr lang="en-US" altLang="de-DE" b="1" smtClean="0"/>
              <a:t>Labels</a:t>
            </a:r>
            <a:r>
              <a:rPr lang="en-US" altLang="de-DE" smtClean="0"/>
              <a:t> or </a:t>
            </a:r>
            <a:r>
              <a:rPr lang="en-US" altLang="de-DE" b="1" smtClean="0"/>
              <a:t>tags</a:t>
            </a:r>
            <a:r>
              <a:rPr lang="en-US" altLang="de-DE" smtClean="0"/>
              <a:t> on directed edges represent: </a:t>
            </a:r>
          </a:p>
          <a:p>
            <a:pPr lvl="3"/>
            <a:r>
              <a:rPr lang="en-US" altLang="de-DE" smtClean="0"/>
              <a:t>Schema names</a:t>
            </a:r>
          </a:p>
          <a:p>
            <a:pPr lvl="3"/>
            <a:r>
              <a:rPr lang="en-US" altLang="de-DE" smtClean="0"/>
              <a:t>Names of attributes</a:t>
            </a:r>
          </a:p>
          <a:p>
            <a:pPr lvl="3"/>
            <a:r>
              <a:rPr lang="en-US" altLang="de-DE" smtClean="0"/>
              <a:t>Object types (or entity types or classes)</a:t>
            </a:r>
          </a:p>
          <a:p>
            <a:pPr lvl="3"/>
            <a:r>
              <a:rPr lang="en-US" altLang="de-DE" smtClean="0"/>
              <a:t>Relationships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57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Structured, </a:t>
            </a:r>
            <a:r>
              <a:rPr lang="en-US" altLang="de-DE" sz="2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Semistructured</a:t>
            </a:r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Unstructured Data (cont.)</a:t>
            </a: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915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5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>
            <a:noAutofit/>
          </a:bodyPr>
          <a:lstStyle/>
          <a:p>
            <a:r>
              <a:rPr lang="en-US" altLang="de-DE" sz="2900" dirty="0"/>
              <a:t>Structured, </a:t>
            </a:r>
            <a:r>
              <a:rPr lang="en-US" altLang="de-DE" sz="2900" dirty="0" err="1" smtClean="0"/>
              <a:t>Semistructured</a:t>
            </a:r>
            <a:r>
              <a:rPr lang="en-US" altLang="de-DE" sz="2900" dirty="0" smtClean="0"/>
              <a:t>, and </a:t>
            </a:r>
            <a:r>
              <a:rPr lang="en-US" altLang="de-DE" sz="2900" dirty="0"/>
              <a:t>Unstructured Data (</a:t>
            </a:r>
            <a:r>
              <a:rPr lang="en-US" altLang="de-DE" sz="2900" dirty="0" smtClean="0"/>
              <a:t>cont.)</a:t>
            </a:r>
            <a:endParaRPr lang="en-US" altLang="de-DE" sz="2900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Unstructured data </a:t>
            </a:r>
          </a:p>
          <a:p>
            <a:pPr lvl="1"/>
            <a:r>
              <a:rPr lang="en-US" altLang="de-DE" smtClean="0"/>
              <a:t>Limited indication of the of data document that contains information embedded within it</a:t>
            </a:r>
          </a:p>
          <a:p>
            <a:r>
              <a:rPr lang="en-US" altLang="de-DE" b="1" smtClean="0"/>
              <a:t>HTML tag</a:t>
            </a:r>
          </a:p>
          <a:p>
            <a:pPr lvl="1"/>
            <a:r>
              <a:rPr lang="en-US" altLang="de-DE" smtClean="0"/>
              <a:t>Text that appears between angled brackets: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&lt;...&gt;</a:t>
            </a:r>
            <a:endParaRPr lang="en-US" altLang="de-DE" smtClean="0"/>
          </a:p>
          <a:p>
            <a:r>
              <a:rPr lang="en-US" altLang="de-DE" b="1" smtClean="0"/>
              <a:t>End tag</a:t>
            </a:r>
          </a:p>
          <a:p>
            <a:pPr lvl="1"/>
            <a:r>
              <a:rPr lang="en-US" altLang="de-DE" smtClean="0"/>
              <a:t>Tag with a slash: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&lt;/...&gt;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56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Structured, </a:t>
            </a:r>
            <a:r>
              <a:rPr lang="en-US" altLang="de-DE" dirty="0" err="1" smtClean="0"/>
              <a:t>Semistructured</a:t>
            </a:r>
            <a:r>
              <a:rPr lang="en-US" altLang="de-DE" dirty="0" smtClean="0"/>
              <a:t>, and Unstructured Data (cont.)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HTML uses a large number of predefined tags</a:t>
            </a:r>
          </a:p>
          <a:p>
            <a:r>
              <a:rPr lang="en-US" altLang="de-DE" smtClean="0"/>
              <a:t>HTML documents </a:t>
            </a:r>
          </a:p>
          <a:p>
            <a:pPr lvl="1"/>
            <a:r>
              <a:rPr lang="en-US" altLang="de-DE" smtClean="0"/>
              <a:t>Do not include schema information about type of data</a:t>
            </a:r>
          </a:p>
          <a:p>
            <a:r>
              <a:rPr lang="en-US" altLang="de-DE" b="1" smtClean="0"/>
              <a:t>Static</a:t>
            </a:r>
            <a:r>
              <a:rPr lang="en-US" altLang="de-DE" smtClean="0"/>
              <a:t> HTML page</a:t>
            </a:r>
          </a:p>
          <a:p>
            <a:pPr lvl="1"/>
            <a:r>
              <a:rPr lang="en-US" altLang="de-DE" smtClean="0"/>
              <a:t>All information to be displayed explicitly spelled out as fixed text in HTML file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144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"/>
            <a:ext cx="5715000" cy="638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60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de-DE" smtClean="0"/>
              <a:t>XML Hierarchical (Tree) Data Model</a:t>
            </a:r>
            <a:endParaRPr lang="en-US" altLang="de-DE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8013" cy="4524375"/>
          </a:xfrm>
        </p:spPr>
        <p:txBody>
          <a:bodyPr/>
          <a:lstStyle/>
          <a:p>
            <a:r>
              <a:rPr lang="en-US" altLang="de-DE" b="1" smtClean="0"/>
              <a:t>Elements</a:t>
            </a:r>
            <a:r>
              <a:rPr lang="en-US" altLang="de-DE" smtClean="0"/>
              <a:t> and </a:t>
            </a:r>
            <a:r>
              <a:rPr lang="en-US" altLang="de-DE" b="1" smtClean="0"/>
              <a:t>attributes</a:t>
            </a:r>
          </a:p>
          <a:p>
            <a:pPr lvl="1"/>
            <a:r>
              <a:rPr lang="en-US" altLang="de-DE" smtClean="0"/>
              <a:t>Main structuring concepts used to construct an XML document</a:t>
            </a:r>
          </a:p>
          <a:p>
            <a:r>
              <a:rPr lang="en-US" altLang="de-DE" b="1" smtClean="0"/>
              <a:t>Complex elements </a:t>
            </a:r>
          </a:p>
          <a:p>
            <a:pPr lvl="1"/>
            <a:r>
              <a:rPr lang="en-US" altLang="de-DE" smtClean="0"/>
              <a:t>Constructed from other elements hierarchically</a:t>
            </a:r>
          </a:p>
          <a:p>
            <a:r>
              <a:rPr lang="fr-FR" altLang="de-DE" b="1" smtClean="0"/>
              <a:t>Simple </a:t>
            </a:r>
            <a:r>
              <a:rPr lang="en-US" altLang="de-DE" b="1" smtClean="0"/>
              <a:t>elements</a:t>
            </a:r>
            <a:r>
              <a:rPr lang="fr-FR" altLang="de-DE" b="1" smtClean="0"/>
              <a:t> </a:t>
            </a:r>
          </a:p>
          <a:p>
            <a:pPr lvl="1"/>
            <a:r>
              <a:rPr lang="fr-FR" altLang="de-DE" smtClean="0"/>
              <a:t>Contain data values</a:t>
            </a:r>
          </a:p>
          <a:p>
            <a:r>
              <a:rPr lang="en-US" altLang="de-DE" smtClean="0"/>
              <a:t>XML tag names </a:t>
            </a:r>
          </a:p>
          <a:p>
            <a:pPr lvl="1"/>
            <a:r>
              <a:rPr lang="en-US" altLang="de-DE" smtClean="0"/>
              <a:t>Describe the meaning of the data elements in the document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04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0975"/>
            <a:ext cx="5992813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1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de-DE" dirty="0" smtClean="0"/>
              <a:t>XML </a:t>
            </a:r>
            <a:r>
              <a:rPr lang="it-IT" altLang="de-DE" dirty="0" err="1" smtClean="0"/>
              <a:t>Hierarchical</a:t>
            </a:r>
            <a:r>
              <a:rPr lang="it-IT" altLang="de-DE" dirty="0" smtClean="0"/>
              <a:t> (</a:t>
            </a:r>
            <a:r>
              <a:rPr lang="it-IT" altLang="de-DE" dirty="0" err="1" smtClean="0"/>
              <a:t>Tree</a:t>
            </a:r>
            <a:r>
              <a:rPr lang="it-IT" altLang="de-DE" dirty="0" smtClean="0"/>
              <a:t>) Data Model (</a:t>
            </a:r>
            <a:r>
              <a:rPr lang="it-IT" altLang="de-DE" dirty="0" err="1" smtClean="0"/>
              <a:t>cont</a:t>
            </a:r>
            <a:r>
              <a:rPr lang="it-IT" altLang="de-DE" dirty="0" smtClean="0"/>
              <a:t>.)</a:t>
            </a:r>
            <a:endParaRPr lang="en-US" altLang="de-DE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Tree</a:t>
            </a:r>
            <a:r>
              <a:rPr lang="en-US" altLang="de-DE" smtClean="0"/>
              <a:t> </a:t>
            </a:r>
            <a:r>
              <a:rPr lang="en-US" altLang="de-DE" b="1" smtClean="0"/>
              <a:t>model</a:t>
            </a:r>
            <a:r>
              <a:rPr lang="en-US" altLang="de-DE" smtClean="0"/>
              <a:t> or </a:t>
            </a:r>
            <a:r>
              <a:rPr lang="en-US" altLang="de-DE" b="1" smtClean="0"/>
              <a:t>hierarchical model</a:t>
            </a:r>
          </a:p>
          <a:p>
            <a:r>
              <a:rPr lang="en-US" altLang="de-DE" smtClean="0"/>
              <a:t>Main types of XML documents</a:t>
            </a:r>
          </a:p>
          <a:p>
            <a:pPr lvl="1"/>
            <a:r>
              <a:rPr lang="en-US" altLang="de-DE" b="1" smtClean="0"/>
              <a:t>Data-centric XML documents</a:t>
            </a:r>
          </a:p>
          <a:p>
            <a:pPr lvl="1"/>
            <a:r>
              <a:rPr lang="en-US" altLang="de-DE" b="1" smtClean="0"/>
              <a:t>Document-centric XML documents</a:t>
            </a:r>
          </a:p>
          <a:p>
            <a:pPr lvl="1"/>
            <a:r>
              <a:rPr lang="en-US" altLang="de-DE" b="1" smtClean="0"/>
              <a:t>Hybrid XML documents</a:t>
            </a:r>
          </a:p>
          <a:p>
            <a:r>
              <a:rPr lang="en-US" altLang="de-DE" b="1" smtClean="0"/>
              <a:t>Schemaless XML documents</a:t>
            </a:r>
          </a:p>
          <a:p>
            <a:pPr lvl="1"/>
            <a:r>
              <a:rPr lang="en-US" altLang="de-DE" smtClean="0"/>
              <a:t>Do not follow a predefined schema of element names and corresponding tree structure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14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de-DE" dirty="0" smtClean="0"/>
              <a:t>XML </a:t>
            </a:r>
            <a:r>
              <a:rPr lang="it-IT" altLang="de-DE" dirty="0" err="1" smtClean="0"/>
              <a:t>Hierarchical</a:t>
            </a:r>
            <a:r>
              <a:rPr lang="it-IT" altLang="de-DE" dirty="0" smtClean="0"/>
              <a:t> (</a:t>
            </a:r>
            <a:r>
              <a:rPr lang="it-IT" altLang="de-DE" dirty="0" err="1" smtClean="0"/>
              <a:t>Tree</a:t>
            </a:r>
            <a:r>
              <a:rPr lang="it-IT" altLang="de-DE" dirty="0" smtClean="0"/>
              <a:t>) Data Model (</a:t>
            </a:r>
            <a:r>
              <a:rPr lang="it-IT" altLang="de-DE" dirty="0" err="1" smtClean="0"/>
              <a:t>cont</a:t>
            </a:r>
            <a:r>
              <a:rPr lang="it-IT" altLang="de-DE" dirty="0" smtClean="0"/>
              <a:t>.)</a:t>
            </a:r>
            <a:endParaRPr lang="en-US" altLang="de-DE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XML attributes </a:t>
            </a:r>
          </a:p>
          <a:p>
            <a:pPr lvl="1"/>
            <a:r>
              <a:rPr lang="en-US" altLang="de-DE" smtClean="0"/>
              <a:t>Describe properties and characteristics of the elements (tags) within which they appear</a:t>
            </a:r>
          </a:p>
          <a:p>
            <a:r>
              <a:rPr lang="en-US" altLang="de-DE" smtClean="0"/>
              <a:t>May </a:t>
            </a:r>
            <a:r>
              <a:rPr lang="en-US" altLang="de-DE" b="1" smtClean="0"/>
              <a:t>reference</a:t>
            </a:r>
            <a:r>
              <a:rPr lang="en-US" altLang="de-DE" smtClean="0"/>
              <a:t> another element in another part of the XML document</a:t>
            </a:r>
          </a:p>
          <a:p>
            <a:pPr lvl="1"/>
            <a:r>
              <a:rPr lang="en-US" altLang="de-DE" smtClean="0"/>
              <a:t>Common to use attribute values in one element as the references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51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XML Documents, DTD, and XML Schema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Well formed </a:t>
            </a:r>
          </a:p>
          <a:p>
            <a:pPr lvl="1"/>
            <a:r>
              <a:rPr lang="en-US" altLang="de-DE" smtClean="0"/>
              <a:t>Has </a:t>
            </a:r>
            <a:r>
              <a:rPr lang="en-US" altLang="de-DE" b="1" smtClean="0"/>
              <a:t>XML declaration </a:t>
            </a:r>
          </a:p>
          <a:p>
            <a:pPr lvl="2"/>
            <a:r>
              <a:rPr lang="en-US" altLang="de-DE" smtClean="0"/>
              <a:t>Indicates version of XML being used as well as any other relevant attributes</a:t>
            </a:r>
          </a:p>
          <a:p>
            <a:pPr lvl="1"/>
            <a:r>
              <a:rPr lang="en-US" altLang="de-DE" smtClean="0"/>
              <a:t>Every element must matching pair of start and end tags 	</a:t>
            </a:r>
          </a:p>
          <a:p>
            <a:pPr lvl="2"/>
            <a:r>
              <a:rPr lang="en-US" altLang="de-DE" smtClean="0"/>
              <a:t>Within start and end tags of parent element</a:t>
            </a:r>
          </a:p>
          <a:p>
            <a:r>
              <a:rPr lang="en-US" altLang="de-DE" b="1" smtClean="0"/>
              <a:t>DOM</a:t>
            </a:r>
            <a:r>
              <a:rPr lang="en-US" altLang="de-DE" smtClean="0"/>
              <a:t> (Document Object Model) </a:t>
            </a:r>
          </a:p>
          <a:p>
            <a:pPr lvl="1"/>
            <a:r>
              <a:rPr lang="en-US" altLang="de-DE" smtClean="0"/>
              <a:t>Manipulate resulting tree representation corresponding to a well-formed XML document</a:t>
            </a:r>
          </a:p>
          <a:p>
            <a:pPr lvl="2"/>
            <a:endParaRPr lang="en-US" alt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90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7630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XML Documents, DTD, and XML Schema (cont.)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SAX</a:t>
            </a:r>
            <a:r>
              <a:rPr lang="en-US" altLang="de-DE" smtClean="0"/>
              <a:t> (Simple API for XML) </a:t>
            </a:r>
          </a:p>
          <a:p>
            <a:pPr lvl="1"/>
            <a:r>
              <a:rPr lang="en-US" altLang="de-DE" smtClean="0"/>
              <a:t>Processing of XML documents on the fly </a:t>
            </a:r>
          </a:p>
          <a:p>
            <a:pPr lvl="2"/>
            <a:r>
              <a:rPr lang="en-US" altLang="de-DE" smtClean="0"/>
              <a:t>Notifies processing program through callbacks whenever a start or end tag is encountered</a:t>
            </a:r>
          </a:p>
          <a:p>
            <a:pPr lvl="1"/>
            <a:r>
              <a:rPr lang="en-US" altLang="de-DE" smtClean="0"/>
              <a:t>Makes it easier to process large documents</a:t>
            </a:r>
          </a:p>
          <a:p>
            <a:pPr lvl="1"/>
            <a:r>
              <a:rPr lang="en-US" altLang="de-DE" smtClean="0"/>
              <a:t>Allows for </a:t>
            </a:r>
            <a:r>
              <a:rPr lang="en-US" altLang="de-DE" b="1" smtClean="0"/>
              <a:t>streaming</a:t>
            </a:r>
          </a:p>
          <a:p>
            <a:pPr lvl="1"/>
            <a:endParaRPr lang="en-US" alt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04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5344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XML Documents, DTD, and XML Schema (cont.)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Valid</a:t>
            </a:r>
          </a:p>
          <a:p>
            <a:pPr lvl="1"/>
            <a:r>
              <a:rPr lang="en-US" altLang="de-DE" smtClean="0"/>
              <a:t>Document must be well formed</a:t>
            </a:r>
          </a:p>
          <a:p>
            <a:pPr lvl="1"/>
            <a:r>
              <a:rPr lang="en-US" altLang="de-DE" smtClean="0"/>
              <a:t>Document must follow a particular schema</a:t>
            </a:r>
          </a:p>
          <a:p>
            <a:pPr lvl="1"/>
            <a:r>
              <a:rPr lang="en-US" altLang="de-DE" smtClean="0"/>
              <a:t>Start and end tag pairs must follow structure specified in separate XML</a:t>
            </a:r>
            <a:r>
              <a:rPr lang="en-US" altLang="de-DE" b="1" smtClean="0"/>
              <a:t> DTD (Document Type Definition)</a:t>
            </a:r>
            <a:r>
              <a:rPr lang="en-US" altLang="de-DE" smtClean="0"/>
              <a:t> file or XML schema file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24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XML Documents, DTD, and XML Schema (cont.)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Notation for specifying elements</a:t>
            </a:r>
          </a:p>
          <a:p>
            <a:r>
              <a:rPr lang="en-US" altLang="de-DE" smtClean="0"/>
              <a:t>XML DTD</a:t>
            </a:r>
          </a:p>
          <a:p>
            <a:pPr lvl="1"/>
            <a:r>
              <a:rPr lang="en-US" altLang="de-DE" smtClean="0"/>
              <a:t>Data types in DTD are not very general</a:t>
            </a:r>
          </a:p>
          <a:p>
            <a:pPr lvl="1"/>
            <a:r>
              <a:rPr lang="en-US" altLang="de-DE" smtClean="0"/>
              <a:t>Special syntax </a:t>
            </a:r>
          </a:p>
          <a:p>
            <a:pPr lvl="2"/>
            <a:r>
              <a:rPr lang="en-US" altLang="de-DE" smtClean="0"/>
              <a:t>Requires specialized processors</a:t>
            </a:r>
          </a:p>
          <a:p>
            <a:pPr lvl="1"/>
            <a:r>
              <a:rPr lang="en-US" altLang="de-DE" smtClean="0"/>
              <a:t>All DTD elements always forced to follow the specified ordering of the document</a:t>
            </a:r>
          </a:p>
          <a:p>
            <a:pPr lvl="2"/>
            <a:r>
              <a:rPr lang="en-US" altLang="de-DE" smtClean="0"/>
              <a:t>Unordered elements not permitted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45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XML Schema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XML schema language </a:t>
            </a:r>
          </a:p>
          <a:p>
            <a:pPr lvl="1"/>
            <a:r>
              <a:rPr lang="en-US" altLang="de-DE" smtClean="0"/>
              <a:t>Standard for specifying the structure of XML documents</a:t>
            </a:r>
          </a:p>
          <a:p>
            <a:pPr lvl="1"/>
            <a:r>
              <a:rPr lang="en-US" altLang="de-DE" smtClean="0"/>
              <a:t>Uses same syntax rules as regular XML documents</a:t>
            </a:r>
          </a:p>
          <a:p>
            <a:pPr lvl="2"/>
            <a:r>
              <a:rPr lang="en-US" altLang="de-DE" smtClean="0"/>
              <a:t>Same processors can be used on both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0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06"/>
          <a:stretch>
            <a:fillRect/>
          </a:stretch>
        </p:blipFill>
        <p:spPr bwMode="auto">
          <a:xfrm>
            <a:off x="685800" y="228600"/>
            <a:ext cx="77343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58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XML Schema (cont.)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Identify specific set of XML schema language elements (tags) being used </a:t>
            </a:r>
          </a:p>
          <a:p>
            <a:pPr lvl="1"/>
            <a:r>
              <a:rPr lang="en-US" altLang="de-DE" smtClean="0"/>
              <a:t>Specify a file stored at a Web site location</a:t>
            </a:r>
          </a:p>
          <a:p>
            <a:r>
              <a:rPr lang="en-US" altLang="de-DE" b="1" smtClean="0"/>
              <a:t>XML namespace</a:t>
            </a:r>
          </a:p>
          <a:p>
            <a:pPr lvl="1"/>
            <a:r>
              <a:rPr lang="en-US" altLang="de-DE" smtClean="0"/>
              <a:t>Defines the set of commands (names) that can be used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081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XML Schema (cont.)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XML schema concepts:</a:t>
            </a:r>
          </a:p>
          <a:p>
            <a:pPr lvl="1"/>
            <a:r>
              <a:rPr lang="en-US" altLang="de-DE" smtClean="0"/>
              <a:t>Description and XML namespace</a:t>
            </a:r>
          </a:p>
          <a:p>
            <a:pPr lvl="1"/>
            <a:r>
              <a:rPr lang="en-US" altLang="de-DE" smtClean="0"/>
              <a:t>Annotations, documentation, language</a:t>
            </a:r>
          </a:p>
          <a:p>
            <a:pPr lvl="1"/>
            <a:r>
              <a:rPr lang="en-US" altLang="de-DE" smtClean="0"/>
              <a:t>Elements and types</a:t>
            </a:r>
          </a:p>
          <a:p>
            <a:pPr lvl="1"/>
            <a:r>
              <a:rPr lang="en-US" altLang="de-DE" smtClean="0"/>
              <a:t>First level element</a:t>
            </a:r>
          </a:p>
          <a:p>
            <a:pPr lvl="1"/>
            <a:r>
              <a:rPr lang="en-US" altLang="de-DE" smtClean="0"/>
              <a:t>Element types, minOccurs, and maxOccurs</a:t>
            </a:r>
          </a:p>
          <a:p>
            <a:pPr lvl="1"/>
            <a:r>
              <a:rPr lang="en-US" altLang="de-DE" smtClean="0"/>
              <a:t>Keys</a:t>
            </a:r>
          </a:p>
          <a:p>
            <a:pPr lvl="1"/>
            <a:r>
              <a:rPr lang="en-US" altLang="de-DE" smtClean="0"/>
              <a:t>Structures of complex elements</a:t>
            </a:r>
          </a:p>
          <a:p>
            <a:pPr lvl="1"/>
            <a:r>
              <a:rPr lang="en-US" altLang="de-DE" smtClean="0"/>
              <a:t>Composite attributes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240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Storing and Extracting XML Documents from Databases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Most common approaches</a:t>
            </a:r>
          </a:p>
          <a:p>
            <a:pPr lvl="1"/>
            <a:r>
              <a:rPr lang="en-US" altLang="de-DE" smtClean="0"/>
              <a:t>Using a DBMS to store the documents as text</a:t>
            </a:r>
          </a:p>
          <a:p>
            <a:pPr lvl="2"/>
            <a:r>
              <a:rPr lang="en-US" altLang="de-DE" smtClean="0"/>
              <a:t>Can be used if DBMS has a special module for document processing</a:t>
            </a:r>
          </a:p>
          <a:p>
            <a:pPr lvl="1"/>
            <a:r>
              <a:rPr lang="en-US" altLang="de-DE" smtClean="0"/>
              <a:t>Using a DBMS to store document contents as data elements</a:t>
            </a:r>
          </a:p>
          <a:p>
            <a:pPr lvl="2"/>
            <a:r>
              <a:rPr lang="en-US" altLang="de-DE" smtClean="0"/>
              <a:t>Require mapping algorithms to design a database schema that is compatible with XML document structure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345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0" y="457200"/>
            <a:ext cx="9220200" cy="1143000"/>
          </a:xfrm>
        </p:spPr>
        <p:txBody>
          <a:bodyPr/>
          <a:lstStyle/>
          <a:p>
            <a:r>
              <a:rPr lang="en-US" altLang="de-DE" dirty="0" smtClean="0"/>
              <a:t>Storing and Extracting XML Documents from Databases (cont.)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8013" cy="3919538"/>
          </a:xfrm>
        </p:spPr>
        <p:txBody>
          <a:bodyPr/>
          <a:lstStyle/>
          <a:p>
            <a:pPr lvl="1"/>
            <a:r>
              <a:rPr lang="en-US" altLang="de-DE" smtClean="0"/>
              <a:t>Designing a specialized system for storing native XML data</a:t>
            </a:r>
          </a:p>
          <a:p>
            <a:pPr lvl="2"/>
            <a:r>
              <a:rPr lang="en-US" altLang="de-DE" smtClean="0"/>
              <a:t>Called </a:t>
            </a:r>
            <a:r>
              <a:rPr lang="en-US" altLang="de-DE" b="1" smtClean="0"/>
              <a:t>Native XML DBMSs</a:t>
            </a:r>
          </a:p>
          <a:p>
            <a:pPr lvl="1"/>
            <a:r>
              <a:rPr lang="en-US" altLang="de-DE" smtClean="0"/>
              <a:t>Creating or publishing customized XML documents from preexisting relational databases</a:t>
            </a:r>
          </a:p>
          <a:p>
            <a:pPr lvl="2"/>
            <a:r>
              <a:rPr lang="en-US" altLang="de-DE" smtClean="0"/>
              <a:t>Use a separate middleware software layer to handle conversions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304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XML Languages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Two query language standards</a:t>
            </a:r>
          </a:p>
          <a:p>
            <a:pPr lvl="1"/>
            <a:r>
              <a:rPr lang="en-US" altLang="de-DE" b="1" smtClean="0"/>
              <a:t>XPath</a:t>
            </a:r>
          </a:p>
          <a:p>
            <a:pPr lvl="2"/>
            <a:r>
              <a:rPr lang="en-US" altLang="de-DE" smtClean="0"/>
              <a:t>Specify path expressions to identify certain nodes (elements) or attributes within an XML document that match specific patterns</a:t>
            </a:r>
          </a:p>
          <a:p>
            <a:pPr lvl="1"/>
            <a:r>
              <a:rPr lang="en-US" altLang="de-DE" b="1" smtClean="0"/>
              <a:t>XQuery</a:t>
            </a:r>
          </a:p>
          <a:p>
            <a:pPr lvl="2"/>
            <a:r>
              <a:rPr lang="en-US" altLang="de-DE" smtClean="0"/>
              <a:t>Uses XPath expressions but has additional constructs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238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XPath: Specifying Path Expressions in XML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XPath expression </a:t>
            </a:r>
          </a:p>
          <a:p>
            <a:pPr lvl="1"/>
            <a:r>
              <a:rPr lang="en-US" altLang="de-DE" smtClean="0"/>
              <a:t>Returns a sequence of items that satisfy a certain pattern as specified by the expression</a:t>
            </a:r>
          </a:p>
          <a:p>
            <a:pPr lvl="1"/>
            <a:r>
              <a:rPr lang="en-US" altLang="de-DE" smtClean="0"/>
              <a:t>Either values (from leaf nodes) or elements or attributes</a:t>
            </a:r>
          </a:p>
          <a:p>
            <a:pPr lvl="1"/>
            <a:r>
              <a:rPr lang="en-US" altLang="de-DE" b="1" smtClean="0"/>
              <a:t>Qualifier conditions </a:t>
            </a:r>
          </a:p>
          <a:p>
            <a:pPr lvl="2"/>
            <a:r>
              <a:rPr lang="en-US" altLang="de-DE" smtClean="0"/>
              <a:t>Further restrict nodes that satisfy pattern</a:t>
            </a:r>
          </a:p>
          <a:p>
            <a:r>
              <a:rPr lang="en-US" altLang="de-DE" b="1" smtClean="0"/>
              <a:t>Separators</a:t>
            </a:r>
            <a:r>
              <a:rPr lang="en-US" altLang="de-DE" smtClean="0"/>
              <a:t> used when specifying a path: </a:t>
            </a:r>
          </a:p>
          <a:p>
            <a:pPr lvl="1"/>
            <a:r>
              <a:rPr lang="en-US" altLang="de-DE" smtClean="0"/>
              <a:t>Single slash (/) and double slash (//)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09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4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XPath: Specifying Path Expressions in XML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419350"/>
            <a:ext cx="821055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065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XPath: Specifying Path Expressions in XML (cont.)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Attribute name prefixed by the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@</a:t>
            </a:r>
            <a:r>
              <a:rPr lang="en-US" altLang="de-DE" smtClean="0"/>
              <a:t> symbol </a:t>
            </a:r>
          </a:p>
          <a:p>
            <a:r>
              <a:rPr lang="en-US" altLang="de-DE" b="1" smtClean="0"/>
              <a:t>Wildcard</a:t>
            </a:r>
            <a:r>
              <a:rPr lang="en-US" altLang="de-DE" smtClean="0"/>
              <a:t> symbol *</a:t>
            </a:r>
          </a:p>
          <a:p>
            <a:pPr lvl="1"/>
            <a:r>
              <a:rPr lang="en-US" altLang="de-DE" smtClean="0"/>
              <a:t>Stands for any element</a:t>
            </a:r>
          </a:p>
          <a:p>
            <a:pPr lvl="1"/>
            <a:r>
              <a:rPr lang="en-US" altLang="de-DE" smtClean="0"/>
              <a:t>Example: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/company/*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63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XPath: Specifying Path Expressions in XML (cont.)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Axes</a:t>
            </a:r>
          </a:p>
          <a:p>
            <a:pPr lvl="1"/>
            <a:r>
              <a:rPr lang="en-US" altLang="de-DE" smtClean="0"/>
              <a:t>Move in multiple directions from current node in path expression</a:t>
            </a:r>
          </a:p>
          <a:p>
            <a:pPr lvl="1"/>
            <a:r>
              <a:rPr lang="en-US" altLang="de-DE" smtClean="0"/>
              <a:t>Include self, child, descendent, attribute, parent, ancestor, previous sibling, and next sibling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695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XPath: Specifying Path Expressions in XML (cont.)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Main restriction of XPath path expressions</a:t>
            </a:r>
          </a:p>
          <a:p>
            <a:pPr lvl="1"/>
            <a:r>
              <a:rPr lang="en-US" altLang="de-DE" smtClean="0"/>
              <a:t>Path that specifies the pattern also specifies the items to be retrieved</a:t>
            </a:r>
          </a:p>
          <a:p>
            <a:pPr lvl="1"/>
            <a:r>
              <a:rPr lang="en-US" altLang="de-DE" smtClean="0"/>
              <a:t>Difficult to specify certain conditions on the pattern while separately specifying which result items should be retrieved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84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XQuery: Specifying Queries in XML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XQuery FLWR expression</a:t>
            </a:r>
          </a:p>
          <a:p>
            <a:pPr lvl="1"/>
            <a:r>
              <a:rPr lang="en-US" altLang="de-DE" smtClean="0"/>
              <a:t>Four main clauses of XQuery </a:t>
            </a:r>
          </a:p>
          <a:p>
            <a:pPr lvl="1"/>
            <a:r>
              <a:rPr lang="en-US" altLang="de-DE" smtClean="0"/>
              <a:t>Form:</a:t>
            </a:r>
          </a:p>
          <a:p>
            <a:pPr lvl="2">
              <a:buFont typeface="Arial" pitchFamily="34" charset="0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FOR &lt;variable bindings to individual nodes (elements)&gt;</a:t>
            </a:r>
          </a:p>
          <a:p>
            <a:pPr lvl="2">
              <a:buFont typeface="Arial" pitchFamily="34" charset="0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LET &lt;variable bindings to collections of nodes (elements)&gt;</a:t>
            </a:r>
          </a:p>
          <a:p>
            <a:pPr lvl="2">
              <a:buFont typeface="Arial" pitchFamily="34" charset="0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WHERE &lt;qualifier conditions&gt;</a:t>
            </a:r>
          </a:p>
          <a:p>
            <a:pPr lvl="2">
              <a:buFont typeface="Arial" pitchFamily="34" charset="0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RETURN &lt;query result specification&gt;</a:t>
            </a:r>
          </a:p>
          <a:p>
            <a:pPr lvl="1"/>
            <a:r>
              <a:rPr lang="en-US" altLang="de-DE" smtClean="0"/>
              <a:t>Zero or more instances of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altLang="de-DE" smtClean="0"/>
              <a:t> and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en-US" altLang="de-DE" smtClean="0"/>
              <a:t> clauses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87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6502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82296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36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XQuery: Specifying Queries in XML (cont.)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XQuery contains powerful constructs to specify complex queries</a:t>
            </a:r>
          </a:p>
          <a:p>
            <a:r>
              <a:rPr lang="en-US" altLang="de-DE" smtClean="0">
                <a:solidFill>
                  <a:schemeClr val="tx1"/>
                </a:solidFill>
              </a:rPr>
              <a:t>www.w3.org</a:t>
            </a:r>
          </a:p>
          <a:p>
            <a:pPr lvl="1"/>
            <a:r>
              <a:rPr lang="en-US" altLang="de-DE" smtClean="0"/>
              <a:t>Contains documents describing the latest standards related to XML and XQuery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21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Other Languages and Protocols Related to XML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Extensible Stylesheet Language (XSL) </a:t>
            </a:r>
          </a:p>
          <a:p>
            <a:pPr lvl="1"/>
            <a:r>
              <a:rPr lang="en-US" altLang="de-DE" smtClean="0"/>
              <a:t>Define how a document should be rendered for display by a Web browser</a:t>
            </a:r>
          </a:p>
          <a:p>
            <a:r>
              <a:rPr lang="en-US" altLang="de-DE" smtClean="0"/>
              <a:t>Extensible Stylesheet Language for Transformations (XSLT) 	</a:t>
            </a:r>
          </a:p>
          <a:p>
            <a:pPr lvl="1"/>
            <a:r>
              <a:rPr lang="en-US" altLang="de-DE" smtClean="0"/>
              <a:t>Transform one structure into different structure</a:t>
            </a:r>
          </a:p>
          <a:p>
            <a:r>
              <a:rPr lang="en-US" altLang="de-DE" smtClean="0"/>
              <a:t>Web Services Description Language (WSDL) </a:t>
            </a:r>
          </a:p>
          <a:p>
            <a:pPr lvl="1"/>
            <a:r>
              <a:rPr lang="en-US" altLang="de-DE" smtClean="0"/>
              <a:t>Description of Web Services in XML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09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/>
          </p:nvPr>
        </p:nvSpPr>
        <p:spPr>
          <a:xfrm>
            <a:off x="76200" y="76200"/>
            <a:ext cx="88392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Other Languages and Protocols Related to XML (cont.)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Simple Object Access Protocol (SOAP) </a:t>
            </a:r>
          </a:p>
          <a:p>
            <a:pPr lvl="1"/>
            <a:r>
              <a:rPr lang="en-US" altLang="de-DE" smtClean="0"/>
              <a:t>Platform-independent and programming language-independent protocol for messaging and remote procedure calls</a:t>
            </a:r>
          </a:p>
          <a:p>
            <a:r>
              <a:rPr lang="en-US" altLang="de-DE" smtClean="0"/>
              <a:t>Resource Description Framework (RDF) </a:t>
            </a:r>
          </a:p>
          <a:p>
            <a:pPr lvl="1"/>
            <a:r>
              <a:rPr lang="en-US" altLang="de-DE" smtClean="0"/>
              <a:t>Languages and tools for exchanging and processing of meta-data (schema) descriptions and specifications over the Web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51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Extracting XML Documents from Relational Databases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Creating hierarchical XML views over flat or graph-based data</a:t>
            </a:r>
          </a:p>
          <a:p>
            <a:pPr lvl="1"/>
            <a:r>
              <a:rPr lang="en-US" altLang="de-DE" smtClean="0"/>
              <a:t>Representational issues arise when converting data from a database system into XML documents</a:t>
            </a:r>
          </a:p>
          <a:p>
            <a:r>
              <a:rPr lang="en-US" altLang="de-DE" smtClean="0"/>
              <a:t>UNIVERSITY database example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63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134350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37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06767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82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Breaking Cycles to Convert Graphs into Trees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Complex subset with one or more cycles</a:t>
            </a:r>
          </a:p>
          <a:p>
            <a:pPr lvl="1"/>
            <a:r>
              <a:rPr lang="en-US" altLang="de-DE" smtClean="0"/>
              <a:t>Indicate multiple relationships among the entities</a:t>
            </a:r>
          </a:p>
          <a:p>
            <a:pPr lvl="1"/>
            <a:r>
              <a:rPr lang="en-US" altLang="de-DE" smtClean="0"/>
              <a:t>Difficult to decide how to create the document hierarchies</a:t>
            </a:r>
          </a:p>
          <a:p>
            <a:r>
              <a:rPr lang="en-US" altLang="de-DE" smtClean="0"/>
              <a:t>Can replicate the entity types involved to break the cycles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864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916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Other Steps for Extracting XML Documents from Databases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Create correct query in SQL to extract desired information for XML document</a:t>
            </a:r>
          </a:p>
          <a:p>
            <a:r>
              <a:rPr lang="en-US" altLang="de-DE" smtClean="0"/>
              <a:t>Restructure query result from flat relational form to XML tree structure</a:t>
            </a:r>
          </a:p>
          <a:p>
            <a:r>
              <a:rPr lang="en-US" altLang="de-DE" smtClean="0"/>
              <a:t>Customize query to select either a single object or multiple objects into document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68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382000" cy="182880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Part </a:t>
            </a:r>
            <a:r>
              <a:rPr lang="de-DE" sz="4000" dirty="0" smtClean="0"/>
              <a:t>2</a:t>
            </a:r>
            <a:r>
              <a:rPr lang="de-DE" sz="4000" dirty="0"/>
              <a:t/>
            </a:r>
            <a:br>
              <a:rPr lang="de-DE" sz="4000" dirty="0"/>
            </a:br>
            <a:r>
              <a:rPr lang="de-DE" sz="4000" dirty="0" smtClean="0"/>
              <a:t>SQL </a:t>
            </a:r>
            <a:r>
              <a:rPr lang="de-DE" sz="4000" dirty="0" err="1" smtClean="0"/>
              <a:t>Programming</a:t>
            </a:r>
            <a:endParaRPr lang="tr-TR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274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7630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Introduction to SQL Programming Techniques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Database applications</a:t>
            </a:r>
          </a:p>
          <a:p>
            <a:pPr lvl="1"/>
            <a:r>
              <a:rPr lang="en-US" altLang="de-DE" smtClean="0"/>
              <a:t>Host language</a:t>
            </a:r>
          </a:p>
          <a:p>
            <a:pPr lvl="2"/>
            <a:r>
              <a:rPr lang="en-US" altLang="de-DE" smtClean="0"/>
              <a:t>Java, C/C++/C#, COBOL, or some other programming language</a:t>
            </a:r>
          </a:p>
          <a:p>
            <a:pPr lvl="1"/>
            <a:r>
              <a:rPr lang="en-US" altLang="de-DE" smtClean="0"/>
              <a:t>Data sublanguage</a:t>
            </a:r>
          </a:p>
          <a:p>
            <a:pPr lvl="2"/>
            <a:r>
              <a:rPr lang="en-US" altLang="de-DE" smtClean="0"/>
              <a:t>SQL</a:t>
            </a:r>
          </a:p>
          <a:p>
            <a:r>
              <a:rPr lang="en-US" altLang="de-DE" smtClean="0"/>
              <a:t>SQL standards</a:t>
            </a:r>
          </a:p>
          <a:p>
            <a:pPr lvl="1"/>
            <a:r>
              <a:rPr lang="en-US" altLang="de-DE" smtClean="0"/>
              <a:t>Continually evolving</a:t>
            </a:r>
          </a:p>
          <a:p>
            <a:pPr lvl="1"/>
            <a:r>
              <a:rPr lang="en-US" altLang="de-DE" smtClean="0"/>
              <a:t>Each DBMS vendor may have some variations from standard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543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Database Programming: Techniques and Issues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Interactive interface </a:t>
            </a:r>
          </a:p>
          <a:p>
            <a:pPr lvl="1"/>
            <a:r>
              <a:rPr lang="en-US" altLang="de-DE" smtClean="0"/>
              <a:t>SQL commands typed directly into a monitor</a:t>
            </a:r>
          </a:p>
          <a:p>
            <a:r>
              <a:rPr lang="en-US" altLang="de-DE" smtClean="0"/>
              <a:t>Execute </a:t>
            </a:r>
            <a:r>
              <a:rPr lang="en-US" altLang="de-DE" b="1" smtClean="0"/>
              <a:t>file of commands </a:t>
            </a:r>
          </a:p>
          <a:p>
            <a:pPr lvl="1"/>
            <a:r>
              <a:rPr lang="en-US" altLang="de-DE" i="1" smtClean="0"/>
              <a:t>@&lt;filename&gt;</a:t>
            </a:r>
          </a:p>
          <a:p>
            <a:r>
              <a:rPr lang="en-US" altLang="de-DE" b="1" smtClean="0"/>
              <a:t>Application programs </a:t>
            </a:r>
            <a:r>
              <a:rPr lang="en-US" altLang="de-DE" smtClean="0"/>
              <a:t>or</a:t>
            </a:r>
            <a:r>
              <a:rPr lang="en-US" altLang="de-DE" b="1" smtClean="0"/>
              <a:t> database applications</a:t>
            </a:r>
          </a:p>
          <a:p>
            <a:pPr lvl="1"/>
            <a:r>
              <a:rPr lang="en-US" altLang="de-DE" smtClean="0"/>
              <a:t>Used as canned transactions by the end users access a database </a:t>
            </a:r>
          </a:p>
          <a:p>
            <a:pPr lvl="1"/>
            <a:r>
              <a:rPr lang="en-US" altLang="de-DE" smtClean="0"/>
              <a:t>May have </a:t>
            </a:r>
            <a:r>
              <a:rPr lang="en-US" altLang="de-DE" b="1" smtClean="0"/>
              <a:t>Web interface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666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Approaches to Database Programming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Embedding</a:t>
            </a:r>
            <a:r>
              <a:rPr lang="en-US" altLang="de-DE" smtClean="0"/>
              <a:t> database commands in a general-purpose programming language</a:t>
            </a:r>
          </a:p>
          <a:p>
            <a:pPr lvl="1"/>
            <a:r>
              <a:rPr lang="en-US" altLang="de-DE" smtClean="0"/>
              <a:t>Database statements identified by a special prefix</a:t>
            </a:r>
          </a:p>
          <a:p>
            <a:pPr lvl="1"/>
            <a:r>
              <a:rPr lang="en-US" altLang="de-DE" b="1" smtClean="0"/>
              <a:t>Precompiler</a:t>
            </a:r>
            <a:r>
              <a:rPr lang="en-US" altLang="de-DE" smtClean="0"/>
              <a:t> or </a:t>
            </a:r>
            <a:r>
              <a:rPr lang="en-US" altLang="de-DE" b="1" smtClean="0"/>
              <a:t>preprocessor</a:t>
            </a:r>
            <a:r>
              <a:rPr lang="en-US" altLang="de-DE" smtClean="0"/>
              <a:t> scans the source program code </a:t>
            </a:r>
          </a:p>
          <a:p>
            <a:pPr lvl="2"/>
            <a:r>
              <a:rPr lang="en-US" altLang="de-DE" smtClean="0"/>
              <a:t>Identify database statements and extract them for processing by the DBMS</a:t>
            </a:r>
          </a:p>
          <a:p>
            <a:pPr lvl="1"/>
            <a:r>
              <a:rPr lang="en-US" altLang="de-DE" smtClean="0"/>
              <a:t>Called </a:t>
            </a:r>
            <a:r>
              <a:rPr lang="en-US" altLang="de-DE" b="1" smtClean="0"/>
              <a:t>embedded SQL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579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Approaches to Database Programming (cont.)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Using a library of database functions</a:t>
            </a:r>
          </a:p>
          <a:p>
            <a:pPr lvl="1"/>
            <a:r>
              <a:rPr lang="en-US" altLang="de-DE" b="1" smtClean="0"/>
              <a:t>Library of functions </a:t>
            </a:r>
            <a:r>
              <a:rPr lang="en-US" altLang="de-DE" smtClean="0"/>
              <a:t>available to the host programming language </a:t>
            </a:r>
          </a:p>
          <a:p>
            <a:pPr lvl="1"/>
            <a:r>
              <a:rPr lang="en-US" altLang="de-DE" b="1" smtClean="0"/>
              <a:t>Application programming interface (API)</a:t>
            </a:r>
          </a:p>
          <a:p>
            <a:r>
              <a:rPr lang="en-US" altLang="de-DE" smtClean="0"/>
              <a:t>Designing a brand-new language</a:t>
            </a:r>
          </a:p>
          <a:p>
            <a:pPr lvl="1"/>
            <a:r>
              <a:rPr lang="en-US" altLang="de-DE" b="1" smtClean="0"/>
              <a:t>Database programming language </a:t>
            </a:r>
            <a:r>
              <a:rPr lang="en-US" altLang="de-DE" smtClean="0"/>
              <a:t>designed from scratch </a:t>
            </a:r>
          </a:p>
          <a:p>
            <a:r>
              <a:rPr lang="en-US" altLang="de-DE" smtClean="0"/>
              <a:t>First two approaches are more common</a:t>
            </a:r>
          </a:p>
          <a:p>
            <a:pPr lvl="1"/>
            <a:endParaRPr lang="en-US" alt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99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Impedance Mismatch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Differences between database model and programming language model</a:t>
            </a:r>
          </a:p>
          <a:p>
            <a:r>
              <a:rPr lang="en-US" altLang="de-DE" b="1" smtClean="0"/>
              <a:t>Binding</a:t>
            </a:r>
            <a:r>
              <a:rPr lang="en-US" altLang="de-DE" smtClean="0"/>
              <a:t> for each host programming language </a:t>
            </a:r>
          </a:p>
          <a:p>
            <a:pPr lvl="1"/>
            <a:r>
              <a:rPr lang="en-US" altLang="de-DE" smtClean="0"/>
              <a:t>Specifies for each attribute type the compatible programming language types</a:t>
            </a:r>
          </a:p>
          <a:p>
            <a:r>
              <a:rPr lang="en-US" altLang="de-DE" smtClean="0"/>
              <a:t>Cursor or iterator variable</a:t>
            </a:r>
          </a:p>
          <a:p>
            <a:pPr lvl="1"/>
            <a:r>
              <a:rPr lang="en-US" altLang="de-DE" smtClean="0"/>
              <a:t>Loop over the tuples in a query result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1167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Typical Sequence of Interaction in Database Programming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Open a connection to database server</a:t>
            </a:r>
          </a:p>
          <a:p>
            <a:r>
              <a:rPr lang="en-US" altLang="de-DE" smtClean="0"/>
              <a:t>Interact with database by submitting queries, updates, and other database commands</a:t>
            </a:r>
          </a:p>
          <a:p>
            <a:r>
              <a:rPr lang="en-US" altLang="de-DE" smtClean="0"/>
              <a:t>Terminate or close connection to database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03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Embedded SQL, Dynamic SQL, and SQLJ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Embedded SQL</a:t>
            </a:r>
          </a:p>
          <a:p>
            <a:pPr lvl="1"/>
            <a:r>
              <a:rPr lang="en-US" altLang="de-DE" smtClean="0"/>
              <a:t>C language</a:t>
            </a:r>
          </a:p>
          <a:p>
            <a:r>
              <a:rPr lang="en-US" altLang="de-DE" b="1" smtClean="0"/>
              <a:t>SQLJ</a:t>
            </a:r>
          </a:p>
          <a:p>
            <a:pPr lvl="1"/>
            <a:r>
              <a:rPr lang="en-US" altLang="de-DE" smtClean="0"/>
              <a:t>Java language</a:t>
            </a:r>
          </a:p>
          <a:p>
            <a:r>
              <a:rPr lang="en-US" altLang="de-DE" smtClean="0"/>
              <a:t>Programming language called </a:t>
            </a:r>
            <a:r>
              <a:rPr lang="en-US" altLang="de-DE" b="1" smtClean="0"/>
              <a:t>host language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11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Retrieving Single Tuples with Embedded SQL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EXEC SQL</a:t>
            </a:r>
          </a:p>
          <a:p>
            <a:pPr lvl="1"/>
            <a:r>
              <a:rPr lang="en-US" altLang="de-DE" smtClean="0"/>
              <a:t>Prefix</a:t>
            </a:r>
          </a:p>
          <a:p>
            <a:pPr lvl="1"/>
            <a:r>
              <a:rPr lang="en-US" altLang="de-DE" b="1" smtClean="0"/>
              <a:t>Preprocessor</a:t>
            </a:r>
            <a:r>
              <a:rPr lang="en-US" altLang="de-DE" smtClean="0"/>
              <a:t> separates embedded SQL statements from host language code</a:t>
            </a:r>
          </a:p>
          <a:p>
            <a:pPr lvl="1"/>
            <a:r>
              <a:rPr lang="en-US" altLang="de-DE" smtClean="0"/>
              <a:t>Terminated by a matching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END-EXEC </a:t>
            </a:r>
          </a:p>
          <a:p>
            <a:pPr lvl="2"/>
            <a:r>
              <a:rPr lang="en-US" altLang="de-DE" smtClean="0"/>
              <a:t>Or by a semicolon (;)</a:t>
            </a:r>
          </a:p>
          <a:p>
            <a:r>
              <a:rPr lang="en-US" altLang="de-DE" b="1" smtClean="0"/>
              <a:t>Shared variables </a:t>
            </a:r>
          </a:p>
          <a:p>
            <a:pPr lvl="1"/>
            <a:r>
              <a:rPr lang="en-US" altLang="de-DE" smtClean="0"/>
              <a:t>Used in both the C program and the embedded SQL statements </a:t>
            </a:r>
          </a:p>
          <a:p>
            <a:pPr lvl="1"/>
            <a:r>
              <a:rPr lang="en-US" altLang="de-DE" smtClean="0"/>
              <a:t>Prefixed by a colon (:) in SQL statement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7163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/>
          <p:cNvSpPr>
            <a:spLocks noGrp="1"/>
          </p:cNvSpPr>
          <p:nvPr>
            <p:ph type="title"/>
          </p:nvPr>
        </p:nvSpPr>
        <p:spPr>
          <a:xfrm>
            <a:off x="152400" y="704088"/>
            <a:ext cx="89154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Retrieving Single Tuples with Embedded SQL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43121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412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7"/>
          <p:cNvSpPr>
            <a:spLocks noGrp="1"/>
          </p:cNvSpPr>
          <p:nvPr>
            <p:ph type="title"/>
          </p:nvPr>
        </p:nvSpPr>
        <p:spPr>
          <a:xfrm>
            <a:off x="76200" y="533400"/>
            <a:ext cx="88392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Retrieving Single Tuples with Embedded SQL (cont.)</a:t>
            </a:r>
          </a:p>
        </p:txBody>
      </p:sp>
      <p:sp>
        <p:nvSpPr>
          <p:cNvPr id="16387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Connecting to the database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CONNECT TO &lt;server name&gt;AS &lt;connection name&gt;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AUTHORIZATION &lt;user account name and password&gt; ;</a:t>
            </a:r>
          </a:p>
          <a:p>
            <a:r>
              <a:rPr lang="en-US" altLang="de-DE" smtClean="0"/>
              <a:t>Change connection 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SET CONNECTION &lt;connection name&gt; ;</a:t>
            </a:r>
          </a:p>
          <a:p>
            <a:r>
              <a:rPr lang="en-US" altLang="de-DE" smtClean="0"/>
              <a:t>Terminate connection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DISCONNECT &lt;connection name&gt; 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409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>
          <a:xfrm>
            <a:off x="76200" y="457200"/>
            <a:ext cx="90678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Retrieving Single Tuples with Embedded SQL (cont.)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SQLCODE</a:t>
            </a:r>
            <a:r>
              <a:rPr lang="en-US" altLang="de-DE" smtClean="0"/>
              <a:t> and </a:t>
            </a:r>
            <a:r>
              <a:rPr lang="en-US" altLang="de-DE" b="1" smtClean="0"/>
              <a:t>SQLSTATE</a:t>
            </a:r>
            <a:r>
              <a:rPr lang="en-US" altLang="de-DE" smtClean="0"/>
              <a:t> communication variables </a:t>
            </a:r>
          </a:p>
          <a:p>
            <a:pPr lvl="1"/>
            <a:r>
              <a:rPr lang="en-US" altLang="de-DE" smtClean="0"/>
              <a:t>Used by DBMS to communicate exception or error conditions</a:t>
            </a:r>
          </a:p>
          <a:p>
            <a:r>
              <a:rPr lang="en-US" altLang="de-DE" smtClean="0"/>
              <a:t>SQLCODE variable</a:t>
            </a:r>
          </a:p>
          <a:p>
            <a:pPr lvl="1"/>
            <a:r>
              <a:rPr lang="en-US" altLang="de-DE" smtClean="0"/>
              <a:t>0 = statement executed successfully</a:t>
            </a:r>
          </a:p>
          <a:p>
            <a:pPr lvl="1"/>
            <a:r>
              <a:rPr lang="en-US" altLang="de-DE" smtClean="0"/>
              <a:t>100 = no more data available in query result</a:t>
            </a:r>
          </a:p>
          <a:p>
            <a:pPr lvl="1"/>
            <a:r>
              <a:rPr lang="en-US" altLang="de-DE" smtClean="0"/>
              <a:t>&lt; 0 = indicates some error has occurred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01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/>
          <p:cNvSpPr>
            <a:spLocks noGrp="1"/>
          </p:cNvSpPr>
          <p:nvPr>
            <p:ph type="title"/>
          </p:nvPr>
        </p:nvSpPr>
        <p:spPr>
          <a:xfrm>
            <a:off x="76200" y="533400"/>
            <a:ext cx="90678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Retrieving Single Tuples with Embedded SQL (cont.)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SQLSTATE</a:t>
            </a:r>
          </a:p>
          <a:p>
            <a:pPr lvl="1"/>
            <a:r>
              <a:rPr lang="en-US" altLang="de-DE" smtClean="0"/>
              <a:t>String of five characters</a:t>
            </a:r>
          </a:p>
          <a:p>
            <a:pPr lvl="1"/>
            <a:r>
              <a:rPr lang="en-US" altLang="de-DE" smtClean="0"/>
              <a:t>‘00000’ = no error or exception</a:t>
            </a:r>
          </a:p>
          <a:p>
            <a:pPr lvl="1"/>
            <a:r>
              <a:rPr lang="en-US" altLang="de-DE" smtClean="0"/>
              <a:t>Other values indicate various errors or exceptions</a:t>
            </a:r>
          </a:p>
          <a:p>
            <a:pPr lvl="1"/>
            <a:r>
              <a:rPr lang="en-US" altLang="de-DE" smtClean="0"/>
              <a:t>For example, ‘02000’ indicates ‘no more data’ when using SQLSTATE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343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8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Retrieving Single Tuples with Embedded SQL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8128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43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Retrieving Multiple Tuples with Embedded SQL Using Cursors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Cursor </a:t>
            </a:r>
          </a:p>
          <a:p>
            <a:pPr lvl="1"/>
            <a:r>
              <a:rPr lang="en-US" altLang="de-DE" smtClean="0"/>
              <a:t>Points to a single tuple (row) from result of query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en-US" altLang="de-DE" b="1" smtClean="0"/>
              <a:t>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CURSOR</a:t>
            </a:r>
            <a:r>
              <a:rPr lang="en-US" altLang="de-DE" smtClean="0"/>
              <a:t> command </a:t>
            </a:r>
          </a:p>
          <a:p>
            <a:pPr lvl="1"/>
            <a:r>
              <a:rPr lang="en-US" altLang="de-DE" smtClean="0"/>
              <a:t>Fetches query result and sets cursor to a position before first row in result</a:t>
            </a:r>
          </a:p>
          <a:p>
            <a:pPr lvl="1"/>
            <a:r>
              <a:rPr lang="en-US" altLang="de-DE" smtClean="0"/>
              <a:t>Becomes current row for cursor 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FETCH</a:t>
            </a:r>
            <a:r>
              <a:rPr lang="en-US" altLang="de-DE" smtClean="0"/>
              <a:t> commands</a:t>
            </a:r>
          </a:p>
          <a:p>
            <a:pPr lvl="1"/>
            <a:r>
              <a:rPr lang="en-US" altLang="de-DE" smtClean="0"/>
              <a:t>Moves cursor to next row in result of query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49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76275"/>
            <a:ext cx="80772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537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r>
              <a:rPr lang="en-US" altLang="de-DE" dirty="0" smtClean="0"/>
              <a:t>Retrieving Multiple Tuples with Embedded SQL Using Cursors (cont.)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FOR UPDATE OF </a:t>
            </a:r>
          </a:p>
          <a:p>
            <a:pPr lvl="1"/>
            <a:r>
              <a:rPr lang="en-US" altLang="de-DE" smtClean="0"/>
              <a:t>List the names of any attributes that will be updated by the program</a:t>
            </a:r>
          </a:p>
          <a:p>
            <a:r>
              <a:rPr lang="en-US" altLang="de-DE" smtClean="0"/>
              <a:t>Fetch orientation </a:t>
            </a:r>
          </a:p>
          <a:p>
            <a:pPr lvl="1"/>
            <a:r>
              <a:rPr lang="en-US" altLang="de-DE" smtClean="0"/>
              <a:t>Added using value: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PRIOR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LAST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ABSOLUTE</a:t>
            </a:r>
            <a:r>
              <a:rPr lang="en-US" altLang="de-DE" smtClean="0"/>
              <a:t> </a:t>
            </a:r>
            <a:r>
              <a:rPr lang="en-US" altLang="de-DE" i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de-DE" smtClean="0"/>
              <a:t>, and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RELATIVE</a:t>
            </a:r>
            <a:r>
              <a:rPr lang="en-US" altLang="de-DE" smtClean="0"/>
              <a:t> </a:t>
            </a:r>
            <a:r>
              <a:rPr lang="en-US" altLang="de-DE" i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5029200"/>
            <a:ext cx="642620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0347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Specifying Queries at Runtime Using Dynamic SQL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Dynamic SQL</a:t>
            </a:r>
          </a:p>
          <a:p>
            <a:pPr lvl="1"/>
            <a:r>
              <a:rPr lang="en-US" altLang="de-DE" smtClean="0"/>
              <a:t>Execute different SQL queries or updates dynamically at runtime</a:t>
            </a:r>
          </a:p>
          <a:p>
            <a:r>
              <a:rPr lang="en-US" altLang="de-DE" smtClean="0"/>
              <a:t>Dynamic update </a:t>
            </a:r>
          </a:p>
          <a:p>
            <a:r>
              <a:rPr lang="en-US" altLang="de-DE" smtClean="0"/>
              <a:t>Dynamic query</a:t>
            </a:r>
          </a:p>
          <a:p>
            <a:endParaRPr lang="en-US" altLang="de-DE" smtClean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67200"/>
            <a:ext cx="74676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41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SQLJ: Embedding SQL Commands in Java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Standard adopted by several vendors for embedding SQL in Java</a:t>
            </a:r>
          </a:p>
          <a:p>
            <a:r>
              <a:rPr lang="en-US" altLang="de-DE" smtClean="0"/>
              <a:t>Import several class libraries</a:t>
            </a:r>
          </a:p>
          <a:p>
            <a:r>
              <a:rPr lang="en-US" altLang="de-DE" b="1" smtClean="0"/>
              <a:t>Default context</a:t>
            </a:r>
          </a:p>
          <a:p>
            <a:r>
              <a:rPr lang="en-US" altLang="de-DE" smtClean="0"/>
              <a:t>Uses </a:t>
            </a:r>
            <a:r>
              <a:rPr lang="en-US" altLang="de-DE" b="1" smtClean="0"/>
              <a:t>exceptions</a:t>
            </a:r>
            <a:r>
              <a:rPr lang="en-US" altLang="de-DE" smtClean="0"/>
              <a:t> for error handling</a:t>
            </a:r>
          </a:p>
          <a:p>
            <a:pPr lvl="1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SQLException</a:t>
            </a:r>
            <a:r>
              <a:rPr lang="en-US" altLang="de-DE" smtClean="0"/>
              <a:t> is used to return errors or exception conditions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2976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5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SQLJ: Embedding SQL Commands in Java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2743200"/>
            <a:ext cx="78390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79819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7797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 smtClean="0"/>
              <a:t>Retrieving Multiple Tuples in SQLJ Using Iterators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Iterator </a:t>
            </a:r>
          </a:p>
          <a:p>
            <a:pPr lvl="1"/>
            <a:r>
              <a:rPr lang="en-US" altLang="de-DE" smtClean="0"/>
              <a:t>Object associated with a collection (set or multiset) of records in a query result</a:t>
            </a:r>
          </a:p>
          <a:p>
            <a:r>
              <a:rPr lang="en-US" altLang="de-DE" b="1" smtClean="0"/>
              <a:t>Named iterator </a:t>
            </a:r>
          </a:p>
          <a:p>
            <a:pPr lvl="1"/>
            <a:r>
              <a:rPr lang="en-US" altLang="de-DE" smtClean="0"/>
              <a:t>Associated with a query result by listing attribute names and types in query result</a:t>
            </a:r>
          </a:p>
          <a:p>
            <a:r>
              <a:rPr lang="en-US" altLang="de-DE" b="1" smtClean="0"/>
              <a:t>Positional</a:t>
            </a:r>
            <a:r>
              <a:rPr lang="en-US" altLang="de-DE" smtClean="0"/>
              <a:t> </a:t>
            </a:r>
            <a:r>
              <a:rPr lang="en-US" altLang="de-DE" b="1" smtClean="0"/>
              <a:t>iterator </a:t>
            </a:r>
          </a:p>
          <a:p>
            <a:pPr lvl="1"/>
            <a:r>
              <a:rPr lang="en-US" altLang="de-DE" smtClean="0"/>
              <a:t>Lists only attribute types in query result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693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881063"/>
            <a:ext cx="804862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786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Retrieving Multiple Tuples in SQLJ Using Iterators (</a:t>
            </a:r>
            <a:r>
              <a:rPr lang="en-US" altLang="de-DE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752600"/>
            <a:ext cx="6589713" cy="4524375"/>
          </a:xfrm>
          <a:noFill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523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8013" cy="1143000"/>
          </a:xfrm>
        </p:spPr>
        <p:txBody>
          <a:bodyPr/>
          <a:lstStyle/>
          <a:p>
            <a:r>
              <a:rPr lang="en-US" altLang="de-DE" smtClean="0"/>
              <a:t>Database Programming with Function Calls: SQL/CLI &amp; JDBC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8013" cy="3843338"/>
          </a:xfrm>
        </p:spPr>
        <p:txBody>
          <a:bodyPr/>
          <a:lstStyle/>
          <a:p>
            <a:r>
              <a:rPr lang="en-US" altLang="de-DE" smtClean="0"/>
              <a:t>Use of function calls</a:t>
            </a:r>
          </a:p>
          <a:p>
            <a:pPr lvl="1"/>
            <a:r>
              <a:rPr lang="en-US" altLang="de-DE" b="1" smtClean="0"/>
              <a:t>Dynamic</a:t>
            </a:r>
            <a:r>
              <a:rPr lang="en-US" altLang="de-DE" smtClean="0"/>
              <a:t> approach for database programming</a:t>
            </a:r>
          </a:p>
          <a:p>
            <a:r>
              <a:rPr lang="en-US" altLang="de-DE" smtClean="0"/>
              <a:t>Library of functions</a:t>
            </a:r>
          </a:p>
          <a:p>
            <a:pPr lvl="1"/>
            <a:r>
              <a:rPr lang="en-US" altLang="de-DE" smtClean="0"/>
              <a:t>Also known as </a:t>
            </a:r>
            <a:r>
              <a:rPr lang="en-US" altLang="de-DE" b="1" smtClean="0"/>
              <a:t>application programming interface (API)</a:t>
            </a:r>
          </a:p>
          <a:p>
            <a:pPr lvl="1"/>
            <a:r>
              <a:rPr lang="en-US" altLang="de-DE" smtClean="0"/>
              <a:t>Used to access database</a:t>
            </a:r>
          </a:p>
          <a:p>
            <a:r>
              <a:rPr lang="en-US" altLang="de-DE" b="1" smtClean="0"/>
              <a:t>SQL Call Level Interface (SQL/CLI)</a:t>
            </a:r>
          </a:p>
          <a:p>
            <a:pPr lvl="1"/>
            <a:r>
              <a:rPr lang="en-US" altLang="de-DE" smtClean="0"/>
              <a:t>Part of SQL standard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97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SQL/CLI: Using C as the Host Language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Environment record </a:t>
            </a:r>
          </a:p>
          <a:p>
            <a:pPr lvl="1"/>
            <a:r>
              <a:rPr lang="en-US" altLang="de-DE" smtClean="0"/>
              <a:t>Track one or more database connections </a:t>
            </a:r>
          </a:p>
          <a:p>
            <a:pPr lvl="1"/>
            <a:r>
              <a:rPr lang="en-US" altLang="de-DE" smtClean="0"/>
              <a:t>Set environment information</a:t>
            </a:r>
          </a:p>
          <a:p>
            <a:r>
              <a:rPr lang="en-US" altLang="de-DE" b="1" smtClean="0"/>
              <a:t>Connection record </a:t>
            </a:r>
          </a:p>
          <a:p>
            <a:pPr lvl="1"/>
            <a:r>
              <a:rPr lang="en-US" altLang="de-DE" smtClean="0"/>
              <a:t>Keeps track of information needed for a particular database connection</a:t>
            </a:r>
          </a:p>
          <a:p>
            <a:r>
              <a:rPr lang="en-US" altLang="de-DE" b="1" smtClean="0"/>
              <a:t>Statement record</a:t>
            </a:r>
          </a:p>
          <a:p>
            <a:pPr lvl="1"/>
            <a:r>
              <a:rPr lang="en-US" altLang="de-DE" smtClean="0"/>
              <a:t>Keeps track of the information needed for one SQL statement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7527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763000" cy="8382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SQL/CLI: Using C as the Host Language (cont.)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Description record </a:t>
            </a:r>
          </a:p>
          <a:p>
            <a:pPr lvl="1"/>
            <a:r>
              <a:rPr lang="en-US" altLang="de-DE" smtClean="0"/>
              <a:t>Keeps track of information about tuples or parameters</a:t>
            </a:r>
          </a:p>
          <a:p>
            <a:r>
              <a:rPr lang="en-US" altLang="de-DE" b="1" smtClean="0"/>
              <a:t>Handle</a:t>
            </a:r>
            <a:r>
              <a:rPr lang="en-US" altLang="de-DE" smtClean="0"/>
              <a:t> to the record</a:t>
            </a:r>
          </a:p>
          <a:p>
            <a:pPr lvl="1"/>
            <a:r>
              <a:rPr lang="en-US" altLang="de-DE" smtClean="0"/>
              <a:t>C pointer variable makes record accessible to program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564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3988"/>
            <a:ext cx="7404100" cy="624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365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JDBC: SQL Function Calls for Java Programming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JDBC</a:t>
            </a:r>
          </a:p>
          <a:p>
            <a:pPr lvl="1"/>
            <a:r>
              <a:rPr lang="en-US" altLang="de-DE" smtClean="0"/>
              <a:t>Java function libraries</a:t>
            </a:r>
          </a:p>
          <a:p>
            <a:r>
              <a:rPr lang="en-US" altLang="de-DE" smtClean="0"/>
              <a:t>Single Java program can connect to several different databases</a:t>
            </a:r>
          </a:p>
          <a:p>
            <a:pPr lvl="1"/>
            <a:r>
              <a:rPr lang="en-US" altLang="de-DE" smtClean="0"/>
              <a:t>Called data sources accessed by the Java program</a:t>
            </a:r>
          </a:p>
          <a:p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Class.forName("oracle.jdbc.driver.OracleDriver")</a:t>
            </a:r>
          </a:p>
          <a:p>
            <a:pPr lvl="1"/>
            <a:r>
              <a:rPr lang="en-US" altLang="de-DE" smtClean="0"/>
              <a:t>Load a </a:t>
            </a:r>
            <a:r>
              <a:rPr lang="en-US" altLang="de-DE" b="1" smtClean="0"/>
              <a:t>JDBC driver </a:t>
            </a:r>
            <a:r>
              <a:rPr lang="en-US" altLang="de-DE" smtClean="0"/>
              <a:t>explicitly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744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6943725" cy="594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694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JDBC: SQL Function Calls for Java Programming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Connection</a:t>
            </a:r>
            <a:r>
              <a:rPr lang="en-US" altLang="de-DE" b="1" smtClean="0"/>
              <a:t> object 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Statement</a:t>
            </a:r>
            <a:r>
              <a:rPr lang="en-US" altLang="de-DE" b="1" smtClean="0"/>
              <a:t> object </a:t>
            </a:r>
            <a:r>
              <a:rPr lang="en-US" altLang="de-DE" smtClean="0"/>
              <a:t>has two subclasses:</a:t>
            </a:r>
          </a:p>
          <a:p>
            <a:pPr lvl="1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PreparedStatement</a:t>
            </a:r>
            <a:r>
              <a:rPr lang="en-US" altLang="de-DE" smtClean="0"/>
              <a:t> and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CallableStatement</a:t>
            </a:r>
          </a:p>
          <a:p>
            <a:r>
              <a:rPr lang="en-US" altLang="de-DE" smtClean="0"/>
              <a:t>Question mark (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r>
              <a:rPr lang="en-US" altLang="de-DE" smtClean="0"/>
              <a:t>) symbol </a:t>
            </a:r>
          </a:p>
          <a:p>
            <a:pPr lvl="1"/>
            <a:r>
              <a:rPr lang="en-US" altLang="de-DE" smtClean="0"/>
              <a:t>Represents a statement parameter</a:t>
            </a:r>
          </a:p>
          <a:p>
            <a:pPr lvl="1"/>
            <a:r>
              <a:rPr lang="en-US" altLang="de-DE" smtClean="0"/>
              <a:t>Determined at runtime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ResultSet </a:t>
            </a:r>
            <a:r>
              <a:rPr lang="en-US" altLang="de-DE" b="1" smtClean="0">
                <a:cs typeface="Courier New" panose="02070309020205020404" pitchFamily="49" charset="0"/>
              </a:rPr>
              <a:t>object</a:t>
            </a:r>
            <a:endParaRPr lang="en-US" altLang="de-DE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de-DE" smtClean="0"/>
              <a:t>Holds results of query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0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Database Stored Procedures and SQL/PSM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Stored procedures</a:t>
            </a:r>
          </a:p>
          <a:p>
            <a:pPr lvl="1"/>
            <a:r>
              <a:rPr lang="en-US" altLang="de-DE" smtClean="0"/>
              <a:t>Program modules stored by the DBMS at the database server</a:t>
            </a:r>
          </a:p>
          <a:p>
            <a:pPr lvl="1"/>
            <a:r>
              <a:rPr lang="en-US" altLang="de-DE" smtClean="0"/>
              <a:t>Can be functions or procedures</a:t>
            </a:r>
          </a:p>
          <a:p>
            <a:r>
              <a:rPr lang="en-US" altLang="de-DE" smtClean="0"/>
              <a:t>SQL/PSM (</a:t>
            </a:r>
            <a:r>
              <a:rPr lang="en-US" altLang="de-DE" b="1" smtClean="0"/>
              <a:t>SQL/Persistent Stored Modules</a:t>
            </a:r>
            <a:r>
              <a:rPr lang="en-US" altLang="de-DE" smtClean="0"/>
              <a:t>)</a:t>
            </a:r>
          </a:p>
          <a:p>
            <a:pPr lvl="1"/>
            <a:r>
              <a:rPr lang="en-US" altLang="de-DE" smtClean="0"/>
              <a:t>Extensions to SQL </a:t>
            </a:r>
          </a:p>
          <a:p>
            <a:pPr lvl="1"/>
            <a:r>
              <a:rPr lang="en-US" altLang="de-DE" smtClean="0"/>
              <a:t>Include general-purpose programming constructs in SQL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8648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Database Stored Procedures and Functions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Persistent stored modules </a:t>
            </a:r>
          </a:p>
          <a:p>
            <a:pPr lvl="1"/>
            <a:r>
              <a:rPr lang="en-US" altLang="de-DE" smtClean="0"/>
              <a:t>Stored persistently by the DBMS</a:t>
            </a:r>
          </a:p>
          <a:p>
            <a:r>
              <a:rPr lang="en-US" altLang="de-DE" smtClean="0"/>
              <a:t>Useful:</a:t>
            </a:r>
          </a:p>
          <a:p>
            <a:pPr lvl="1"/>
            <a:r>
              <a:rPr lang="en-US" altLang="de-DE" smtClean="0"/>
              <a:t>When database program is needed by several applications</a:t>
            </a:r>
          </a:p>
          <a:p>
            <a:pPr lvl="1"/>
            <a:r>
              <a:rPr lang="en-US" altLang="de-DE" smtClean="0"/>
              <a:t>To reduce data transfer and communication cost between client and server in certain situations</a:t>
            </a:r>
          </a:p>
          <a:p>
            <a:pPr lvl="1"/>
            <a:r>
              <a:rPr lang="en-US" altLang="de-DE" smtClean="0"/>
              <a:t>To enhance modeling power provided by views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5248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Database Stored Procedures and Functions (cont.)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Declaring stored procedures: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PROCEDURE &lt;procedure name&gt; (&lt;parameters&gt;)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&lt;local declarations&gt;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&lt;procedure body&gt; 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declaring a function, a return type is necessary, so the declaration form is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FUNCTION &lt;function name&gt; (&lt;parameters&gt;)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RETURNS &lt;return type&gt;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&lt;local declarations&gt;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&lt;function body&gt; 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9504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Database Stored Procedures and Functions (cont.)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Each parameter has parameter type </a:t>
            </a:r>
          </a:p>
          <a:p>
            <a:pPr lvl="1">
              <a:defRPr/>
            </a:pPr>
            <a:r>
              <a:rPr lang="en-US" b="1" dirty="0" smtClean="0"/>
              <a:t>Parameter type</a:t>
            </a:r>
            <a:r>
              <a:rPr lang="en-US" dirty="0" smtClean="0"/>
              <a:t>: one of the SQL data types</a:t>
            </a:r>
          </a:p>
          <a:p>
            <a:pPr lvl="1">
              <a:defRPr/>
            </a:pPr>
            <a:r>
              <a:rPr lang="en-US" b="1" dirty="0" smtClean="0"/>
              <a:t>Parameter mode</a:t>
            </a:r>
            <a:r>
              <a:rPr lang="en-US" dirty="0" smtClean="0"/>
              <a:t>:</a:t>
            </a:r>
            <a:r>
              <a:rPr lang="en-US" b="1" dirty="0" smtClean="0"/>
              <a:t>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IN</a:t>
            </a:r>
            <a:r>
              <a:rPr lang="en-US" dirty="0" smtClean="0"/>
              <a:t>,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OUT</a:t>
            </a:r>
            <a:r>
              <a:rPr lang="en-US" dirty="0" smtClean="0"/>
              <a:t>, or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INOUT</a:t>
            </a:r>
          </a:p>
          <a:p>
            <a:pPr>
              <a:defRPr/>
            </a:pPr>
            <a:r>
              <a:rPr lang="en-US" dirty="0" smtClean="0"/>
              <a:t>Calling a stored procedure:</a:t>
            </a:r>
          </a:p>
          <a:p>
            <a:pPr lvl="1" indent="58738">
              <a:buFont typeface="Wingdings" pitchFamily="2" charset="2"/>
              <a:buNone/>
              <a:defRPr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CALL &lt;procedure or function name&gt; (&lt;argument list&gt;) 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60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3000" cy="1143000"/>
          </a:xfrm>
        </p:spPr>
        <p:txBody>
          <a:bodyPr>
            <a:normAutofit/>
          </a:bodyPr>
          <a:lstStyle/>
          <a:p>
            <a:r>
              <a:rPr lang="en-US" altLang="de-DE" dirty="0" smtClean="0"/>
              <a:t>SQL/PSM: Extending SQL for Specifying Persistent</a:t>
            </a:r>
            <a:br>
              <a:rPr lang="en-US" altLang="de-DE" dirty="0" smtClean="0"/>
            </a:br>
            <a:r>
              <a:rPr lang="en-US" altLang="de-DE" dirty="0" smtClean="0"/>
              <a:t>Stored Modules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8013" cy="3995738"/>
          </a:xfrm>
        </p:spPr>
        <p:txBody>
          <a:bodyPr/>
          <a:lstStyle/>
          <a:p>
            <a:r>
              <a:rPr lang="en-US" altLang="de-DE" smtClean="0"/>
              <a:t>Conditional branching statement: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IF &lt;condition&gt; THEN &lt;statement list&gt;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ELSEIF &lt;condition&gt; THEN &lt;statement list&gt;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ELSEIF &lt;condition&gt; THEN &lt;statement list&gt;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ELSE &lt;statement list&gt;</a:t>
            </a:r>
          </a:p>
          <a:p>
            <a:pPr lvl="1">
              <a:buFont typeface="Wingdings" pitchFamily="2" charset="2"/>
              <a:buNone/>
            </a:pPr>
            <a:r>
              <a:rPr lang="en-US" altLang="de-DE" sz="2400" smtClean="0">
                <a:latin typeface="Courier New" panose="02070309020205020404" pitchFamily="49" charset="0"/>
                <a:cs typeface="Courier New" panose="02070309020205020404" pitchFamily="49" charset="0"/>
              </a:rPr>
              <a:t>END IF 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266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SQL/PSM (cont.)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Constructs for looping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51113"/>
            <a:ext cx="2819400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05400"/>
            <a:ext cx="74580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999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8013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SQL/PSM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2788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749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Comparing the Three Approaches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Embedded SQL Approach	</a:t>
            </a:r>
          </a:p>
          <a:p>
            <a:pPr lvl="1"/>
            <a:r>
              <a:rPr lang="en-US" altLang="de-DE" smtClean="0"/>
              <a:t>Query text checked for syntax errors and validated against database schema at compile time</a:t>
            </a:r>
          </a:p>
          <a:p>
            <a:pPr lvl="1"/>
            <a:r>
              <a:rPr lang="en-US" altLang="de-DE" smtClean="0"/>
              <a:t>For complex applications where queries have to be generated at runtime</a:t>
            </a:r>
          </a:p>
          <a:p>
            <a:pPr lvl="2"/>
            <a:r>
              <a:rPr lang="en-US" altLang="de-DE" smtClean="0"/>
              <a:t>Function call approach more suitable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805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Comparing the Three Approaches (cont.)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Library of Function Calls Approach</a:t>
            </a:r>
          </a:p>
          <a:p>
            <a:pPr lvl="1"/>
            <a:r>
              <a:rPr lang="en-US" altLang="de-DE" smtClean="0"/>
              <a:t>More flexibility</a:t>
            </a:r>
          </a:p>
          <a:p>
            <a:pPr lvl="1"/>
            <a:r>
              <a:rPr lang="en-US" altLang="de-DE" smtClean="0"/>
              <a:t>More complex programming</a:t>
            </a:r>
          </a:p>
          <a:p>
            <a:pPr lvl="1"/>
            <a:r>
              <a:rPr lang="en-US" altLang="de-DE" smtClean="0"/>
              <a:t>No checking of syntax done at compile time</a:t>
            </a:r>
          </a:p>
          <a:p>
            <a:r>
              <a:rPr lang="en-US" altLang="de-DE" smtClean="0"/>
              <a:t>Database Programming Language Approach</a:t>
            </a:r>
          </a:p>
          <a:p>
            <a:pPr lvl="1"/>
            <a:r>
              <a:rPr lang="en-US" altLang="de-DE" smtClean="0"/>
              <a:t>Does not suffer from the impedance mismatch problem</a:t>
            </a:r>
          </a:p>
          <a:p>
            <a:pPr lvl="1"/>
            <a:r>
              <a:rPr lang="en-US" altLang="de-DE" smtClean="0"/>
              <a:t>Programmers must learn a new language</a:t>
            </a:r>
          </a:p>
          <a:p>
            <a:pPr lvl="1"/>
            <a:endParaRPr lang="en-US" alt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002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9143999" cy="13716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 err="1" smtClean="0"/>
              <a:t>Dependencies</a:t>
            </a:r>
            <a:r>
              <a:rPr lang="de-DE" sz="3200" dirty="0" smtClean="0"/>
              <a:t>, </a:t>
            </a:r>
            <a:r>
              <a:rPr lang="de-DE" sz="3200" dirty="0" err="1" smtClean="0"/>
              <a:t>Normalization</a:t>
            </a:r>
            <a:r>
              <a:rPr lang="de-DE" sz="3200" dirty="0" smtClean="0"/>
              <a:t> </a:t>
            </a:r>
            <a:r>
              <a:rPr lang="de-DE" sz="3200" dirty="0" err="1" smtClean="0"/>
              <a:t>and</a:t>
            </a:r>
            <a:r>
              <a:rPr lang="de-DE" sz="3200" dirty="0" smtClean="0"/>
              <a:t> Relational DB Design</a:t>
            </a:r>
            <a:endParaRPr lang="de-DE" sz="3200" dirty="0"/>
          </a:p>
          <a:p>
            <a:pPr marL="0" indent="0">
              <a:spcAft>
                <a:spcPts val="600"/>
              </a:spcAft>
              <a:buNone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985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 err="1"/>
              <a:t>Ramez</a:t>
            </a:r>
            <a:r>
              <a:rPr lang="en-US" sz="2800" dirty="0"/>
              <a:t> </a:t>
            </a:r>
            <a:r>
              <a:rPr lang="en-US" sz="2800" dirty="0" err="1"/>
              <a:t>Elmasri</a:t>
            </a:r>
            <a:r>
              <a:rPr lang="en-US" sz="2800" dirty="0"/>
              <a:t>, </a:t>
            </a:r>
            <a:r>
              <a:rPr lang="en-US" sz="2800" dirty="0" err="1"/>
              <a:t>Shamkant</a:t>
            </a:r>
            <a:r>
              <a:rPr lang="en-US" sz="2800" dirty="0"/>
              <a:t> </a:t>
            </a:r>
            <a:r>
              <a:rPr lang="en-US" sz="2800" dirty="0" err="1"/>
              <a:t>Navathe</a:t>
            </a:r>
            <a:r>
              <a:rPr lang="en-US" sz="2800" dirty="0"/>
              <a:t>; “Fundamentals of Database Systems”, 6</a:t>
            </a:r>
            <a:r>
              <a:rPr lang="en-US" sz="2800" baseline="30000" dirty="0"/>
              <a:t>th</a:t>
            </a:r>
            <a:r>
              <a:rPr lang="en-US" sz="2800" dirty="0"/>
              <a:t> Ed., Pearson, </a:t>
            </a:r>
            <a:r>
              <a:rPr lang="en-US" sz="2800" dirty="0" smtClean="0"/>
              <a:t>2014</a:t>
            </a:r>
          </a:p>
          <a:p>
            <a:pPr>
              <a:spcAft>
                <a:spcPts val="0"/>
              </a:spcAft>
            </a:pPr>
            <a:r>
              <a:rPr lang="en-US" sz="2800" dirty="0" err="1" smtClean="0"/>
              <a:t>Universität</a:t>
            </a:r>
            <a:r>
              <a:rPr lang="en-US" sz="2800" dirty="0" smtClean="0"/>
              <a:t> </a:t>
            </a:r>
            <a:r>
              <a:rPr lang="en-US" sz="2800" dirty="0"/>
              <a:t>Hamburg, </a:t>
            </a:r>
            <a:r>
              <a:rPr lang="en-US" sz="2800" dirty="0" err="1"/>
              <a:t>Fachbereich</a:t>
            </a:r>
            <a:r>
              <a:rPr lang="en-US" sz="2800" dirty="0"/>
              <a:t> </a:t>
            </a:r>
            <a:r>
              <a:rPr lang="en-US" sz="2800" dirty="0" err="1"/>
              <a:t>Informatik</a:t>
            </a:r>
            <a:r>
              <a:rPr lang="en-US" sz="2800" dirty="0"/>
              <a:t>, </a:t>
            </a:r>
            <a:r>
              <a:rPr lang="en-US" sz="2800" dirty="0" err="1"/>
              <a:t>Einführung</a:t>
            </a:r>
            <a:r>
              <a:rPr lang="en-US" sz="2800" dirty="0"/>
              <a:t> in </a:t>
            </a:r>
            <a:r>
              <a:rPr lang="en-US" sz="2800" dirty="0" err="1"/>
              <a:t>Datenbanksysteme</a:t>
            </a:r>
            <a:r>
              <a:rPr lang="en-US" sz="2800" dirty="0"/>
              <a:t>, Lecture Notes, 1999</a:t>
            </a:r>
          </a:p>
          <a:p>
            <a:pPr>
              <a:spcAft>
                <a:spcPts val="0"/>
              </a:spcAft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2687</Words>
  <Application>Microsoft Office PowerPoint</Application>
  <PresentationFormat>Bildschirmpräsentation (4:3)</PresentationFormat>
  <Paragraphs>504</Paragraphs>
  <Slides>82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82</vt:i4>
      </vt:variant>
    </vt:vector>
  </HeadingPairs>
  <TitlesOfParts>
    <vt:vector size="90" baseType="lpstr">
      <vt:lpstr>Arial</vt:lpstr>
      <vt:lpstr>Calibri</vt:lpstr>
      <vt:lpstr>Constantia</vt:lpstr>
      <vt:lpstr>Courier New</vt:lpstr>
      <vt:lpstr>Times New Roman</vt:lpstr>
      <vt:lpstr>Wingdings</vt:lpstr>
      <vt:lpstr>Wingdings 2</vt:lpstr>
      <vt:lpstr>Flow</vt:lpstr>
      <vt:lpstr>PowerPoint-Präsentation</vt:lpstr>
      <vt:lpstr>Learning Objectives</vt:lpstr>
      <vt:lpstr>Outline</vt:lpstr>
      <vt:lpstr>Part 1 XML: Extensible Markup Language</vt:lpstr>
      <vt:lpstr>XML: Extensible Markup Language</vt:lpstr>
      <vt:lpstr>Structured, Semistructured, and Unstructured Data</vt:lpstr>
      <vt:lpstr>Structured, Semistructured, and Unstructured Data (cont.)</vt:lpstr>
      <vt:lpstr>Structured, Semistructured, and Unstructured Data (cont.)</vt:lpstr>
      <vt:lpstr>Structured, Semistructured, and Unstructured Data (cont.)</vt:lpstr>
      <vt:lpstr>Structured, Semistructured, and Unstructured Data (cont.)</vt:lpstr>
      <vt:lpstr>PowerPoint-Präsentation</vt:lpstr>
      <vt:lpstr>XML Hierarchical (Tree) Data Model</vt:lpstr>
      <vt:lpstr>PowerPoint-Präsentation</vt:lpstr>
      <vt:lpstr>XML Hierarchical (Tree) Data Model (cont.)</vt:lpstr>
      <vt:lpstr>XML Hierarchical (Tree) Data Model (cont.)</vt:lpstr>
      <vt:lpstr>XML Documents, DTD, and XML Schema</vt:lpstr>
      <vt:lpstr>XML Documents, DTD, and XML Schema (cont.)</vt:lpstr>
      <vt:lpstr>XML Documents, DTD, and XML Schema (cont.)</vt:lpstr>
      <vt:lpstr>XML Documents, DTD, and XML Schema (cont.)</vt:lpstr>
      <vt:lpstr>XML Schema</vt:lpstr>
      <vt:lpstr>PowerPoint-Präsentation</vt:lpstr>
      <vt:lpstr>XML Schema (cont.)</vt:lpstr>
      <vt:lpstr>XML Schema (cont.)</vt:lpstr>
      <vt:lpstr>Storing and Extracting XML Documents from Databases</vt:lpstr>
      <vt:lpstr>Storing and Extracting XML Documents from Databases (cont.)</vt:lpstr>
      <vt:lpstr>XML Languages</vt:lpstr>
      <vt:lpstr>XPath: Specifying Path Expressions in XML</vt:lpstr>
      <vt:lpstr>XPath: Specifying Path Expressions in XML (cont.)</vt:lpstr>
      <vt:lpstr>XPath: Specifying Path Expressions in XML (cont.)</vt:lpstr>
      <vt:lpstr>XPath: Specifying Path Expressions in XML (cont.)</vt:lpstr>
      <vt:lpstr>XPath: Specifying Path Expressions in XML (cont.)</vt:lpstr>
      <vt:lpstr>XQuery: Specifying Queries in XML</vt:lpstr>
      <vt:lpstr>PowerPoint-Präsentation</vt:lpstr>
      <vt:lpstr>XQuery: Specifying Queries in XML (cont.)</vt:lpstr>
      <vt:lpstr>Other Languages and Protocols Related to XML</vt:lpstr>
      <vt:lpstr>Other Languages and Protocols Related to XML (cont.)</vt:lpstr>
      <vt:lpstr>Extracting XML Documents from Relational Databases</vt:lpstr>
      <vt:lpstr>PowerPoint-Präsentation</vt:lpstr>
      <vt:lpstr>PowerPoint-Präsentation</vt:lpstr>
      <vt:lpstr>Breaking Cycles to Convert Graphs into Trees</vt:lpstr>
      <vt:lpstr>Other Steps for Extracting XML Documents from Databases</vt:lpstr>
      <vt:lpstr>Part 2 SQL Programming</vt:lpstr>
      <vt:lpstr>Introduction to SQL Programming Techniques</vt:lpstr>
      <vt:lpstr>Database Programming: Techniques and Issues</vt:lpstr>
      <vt:lpstr>Approaches to Database Programming</vt:lpstr>
      <vt:lpstr>Approaches to Database Programming (cont.)</vt:lpstr>
      <vt:lpstr>Impedance Mismatch</vt:lpstr>
      <vt:lpstr>Typical Sequence of Interaction in Database Programming</vt:lpstr>
      <vt:lpstr>Embedded SQL, Dynamic SQL, and SQLJ</vt:lpstr>
      <vt:lpstr>Retrieving Single Tuples with Embedded SQL</vt:lpstr>
      <vt:lpstr>Retrieving Single Tuples with Embedded SQL (cont.)</vt:lpstr>
      <vt:lpstr>Retrieving Single Tuples with Embedded SQL (cont.)</vt:lpstr>
      <vt:lpstr>Retrieving Single Tuples with Embedded SQL (cont.)</vt:lpstr>
      <vt:lpstr>Retrieving Single Tuples with Embedded SQL (cont.)</vt:lpstr>
      <vt:lpstr>Retrieving Single Tuples with Embedded SQL (cont.)</vt:lpstr>
      <vt:lpstr>Retrieving Multiple Tuples with Embedded SQL Using Cursors</vt:lpstr>
      <vt:lpstr>PowerPoint-Präsentation</vt:lpstr>
      <vt:lpstr>Retrieving Multiple Tuples with Embedded SQL Using Cursors (cont.)</vt:lpstr>
      <vt:lpstr>Specifying Queries at Runtime Using Dynamic SQL</vt:lpstr>
      <vt:lpstr>SQLJ: Embedding SQL Commands in Java</vt:lpstr>
      <vt:lpstr>SQLJ: Embedding SQL Commands in Java (cont.)</vt:lpstr>
      <vt:lpstr>Retrieving Multiple Tuples in SQLJ Using Iterators</vt:lpstr>
      <vt:lpstr>PowerPoint-Präsentation</vt:lpstr>
      <vt:lpstr>Retrieving Multiple Tuples in SQLJ Using Iterators (cont.)</vt:lpstr>
      <vt:lpstr>Database Programming with Function Calls: SQL/CLI &amp; JDBC</vt:lpstr>
      <vt:lpstr>SQL/CLI: Using C as the Host Language</vt:lpstr>
      <vt:lpstr>SQL/CLI: Using C as the Host Language (cont.)</vt:lpstr>
      <vt:lpstr>PowerPoint-Präsentation</vt:lpstr>
      <vt:lpstr>JDBC: SQL Function Calls for Java Programming</vt:lpstr>
      <vt:lpstr>PowerPoint-Präsentation</vt:lpstr>
      <vt:lpstr>JDBC: SQL Function Calls for Java Programming</vt:lpstr>
      <vt:lpstr>Database Stored Procedures and SQL/PSM</vt:lpstr>
      <vt:lpstr>Database Stored Procedures and Functions</vt:lpstr>
      <vt:lpstr>Database Stored Procedures and Functions (cont.)</vt:lpstr>
      <vt:lpstr>Database Stored Procedures and Functions (cont.)</vt:lpstr>
      <vt:lpstr>SQL/PSM: Extending SQL for Specifying Persistent Stored Modules</vt:lpstr>
      <vt:lpstr>SQL/PSM (cont.)</vt:lpstr>
      <vt:lpstr>SQL/PSM (cont.)</vt:lpstr>
      <vt:lpstr>Comparing the Three Approaches</vt:lpstr>
      <vt:lpstr>Comparing the Three Approaches (cont.)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535</cp:revision>
  <dcterms:created xsi:type="dcterms:W3CDTF">2006-08-16T00:00:00Z</dcterms:created>
  <dcterms:modified xsi:type="dcterms:W3CDTF">2017-04-24T10:27:32Z</dcterms:modified>
</cp:coreProperties>
</file>