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8"/>
  </p:notesMasterIdLst>
  <p:handoutMasterIdLst>
    <p:handoutMasterId r:id="rId49"/>
  </p:handoutMasterIdLst>
  <p:sldIdLst>
    <p:sldId id="314" r:id="rId2"/>
    <p:sldId id="362" r:id="rId3"/>
    <p:sldId id="435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391" r:id="rId45"/>
    <p:sldId id="440" r:id="rId46"/>
    <p:sldId id="44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220FAE32-663D-4FC1-A8D8-2C995C85D4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C1D1B2-FDB3-4B41-BAD9-4C08E001C6E5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C705CA6-A4DC-4F1D-8848-1D212E58CD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5E7DBE5-EE54-4FF6-BA71-0BDEC9D41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04AFBF1-787F-4503-971A-42AAE0C0B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EC8A19-8B69-4C23-8C0C-E227094552FD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B8B0B8B0-8839-4DB6-A5BF-4CC07809A2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E723366-1E70-44C3-82C8-BEF6315EE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BE726AB-B2AE-4A17-9526-94042C14D6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6D6278-F02B-4C10-ADD5-5E980D60EED5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0729031-4C5B-4CB6-A3AC-37406FD6AD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01E3AEEC-277B-44D1-9D79-A4A491938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BF091D9E-EC13-409C-978E-66B6C98F8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6B1AF2-3D8B-4182-B93A-F1225256B1B0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E7C0B7D-FADD-45C2-A499-2C29ADF213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479D051E-5B3C-4EED-909C-4D78BF41B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0F9FA5A-A870-47EE-9988-4D31AA8C7E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1073780-CF80-4C5B-8C78-D0C6D597B933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A47F1BE-7152-446B-9C7E-28EFCB09D1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F081B38A-8206-4461-9F57-64CEE6C7F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0F1B2DA3-4CD2-4965-9F3F-AA04E88DC6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080CB5-3CBC-4362-9B69-2B778F4A062C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5C026697-6613-4DFC-ADEF-422FAC510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1B2710F5-E1A1-412F-8CB1-CAFF7270FB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A736C93-2061-4DDF-B816-7FAAE16539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5AEFAE-6905-472A-94A5-AE22D73DF6D1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AA42AC9-A518-499B-88E5-89CA92DDE8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CF9A3B9-470C-4B6E-80B6-C755C8141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6C06647A-B12F-4CCB-B388-90DEF4D4F7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77912A-7840-4A89-A505-9E70F16A6C70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39C87E54-D24A-4931-B65D-4F821AC8B6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C6CCF583-7C6E-4A37-B631-3FDA45E73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BD086132-B536-4FC3-B960-19F084F5EF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2E0AC1-1AA1-4512-8234-AC55DFE15601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68088D8-9DD6-4C9D-B8E8-D761733461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9185750-E0C9-46A0-9931-CF6F022C5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4992E51F-52F9-4A31-AA3C-4064BEB245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EFD8F8-1F58-496F-BE6A-5B32CFF2534A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C641A365-6390-47BE-B226-09EF2E4573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B2BF61F-5CD7-4D89-932B-1F7074555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B22C280-418F-44A1-B0F6-9989616BB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22BA22-196B-4CC0-9C09-BEE5F39D021F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2CF3250E-B2E8-4883-A5EE-972AEED2D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22AEBCD0-B690-4849-A5C7-946AE387A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BDEAE569-A861-4FB4-9371-7649F0B7BE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0475B9-3E41-42ED-A102-34F3FA55E337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1D35FC55-BD75-4430-A62A-CC3BEA7BB3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6C4C7244-16A9-4C2D-A5E5-5C71EB786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1BC5EC01-37E6-4332-91C1-D38B1FD4A9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530A43-A104-4541-90CA-19AF11FF186E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5D940A98-ACD0-4C05-92BA-0252CDFF28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B4DEA2EF-3FAF-4197-9703-544024099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591120C-6E36-4567-84B2-1AD37E751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CC8652-F655-41C4-A6F5-898E48F82394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9CC49581-8605-403F-B642-3D24A688DE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FD711A70-E3C5-4ED5-97BB-49EB6741D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FA145FF0-0DC3-4EA3-AEF4-E40DDE8252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055FC4-8A51-46EF-9453-00B6A5246594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9A628C6C-D8A3-4BD1-9CEA-39E5D97022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8CC38F81-5461-41D6-B8CA-CED4A02BED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E3CB49F3-B1E5-43BD-9D51-A08800C58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B45856-06F3-4119-B022-5F2C482988C6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DA0B969-C1C5-4411-9906-D67C8D555E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F5E9F3D2-7C94-4F05-A809-0EE83089C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FD95E077-78BF-4195-9967-7F440CC7DF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DF2812-A9F9-495A-8DD7-E7579C7BB0B9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38E5B446-64A8-4C59-BBC8-CCA7C52C87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F73A25A1-230B-4024-9228-CD4749505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9510BAD6-A8EA-41A0-BDEB-01CF0C9896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DF830E-9C99-41CB-9E93-FA3350C1FD80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387F718-8C00-4464-B10B-5873F17C9B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A352CBBB-14BB-40AA-921B-E8E6C0AB2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871EC8F1-87CE-4AA5-B1AA-F1231A50D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7AFDF0-3F6A-4163-BF63-63D30BF18B04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9CD51C2-7F58-499B-B9E5-71A73DC506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C39B7D4D-02B1-4E17-9F3A-DA411A1EC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7D843380-D5B9-4D84-9F9A-05E505A7D2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607C74-958C-47A1-A243-EB5FF1A1B818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AB7C51CD-DE80-4148-BD70-F339ABECF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7A3B9997-160C-4F85-81C2-24E638462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0D599E71-FA15-4361-A189-CFBDC02762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E0FDB7-2347-4B03-B44E-2A0D891934CE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8311D9FD-0733-46E9-ACA5-BD1DF43C4B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5210EE2A-69CE-49BB-9EA5-32907B7F1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1C6865C1-AB55-4D27-951A-A9839F5242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11BF42-BF9E-42BD-A66D-795EDE3EE89A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57F0386E-1051-4FEB-AC9D-A9C9DFB552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8F01DE84-B614-43F1-87BB-48FE69FF8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AFDA2617-3A72-4FD4-8A66-0655EE2F01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2FAD40-7A07-49F8-9260-74E75C132186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681DD898-8909-43EE-BC5A-31399A4579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B1DE9B28-5298-4E01-9E06-0AE16EDC0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A6CEC8BE-1494-4F56-B662-0FDE04BC87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B0B767-418B-4536-A019-A78AEB9C92F2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98CFD34E-C4E0-4F76-98CB-669E6C8B63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AC52739B-8FDF-4548-9A50-04EE6E2EC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839773F6-D94A-4603-8263-630BC87069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BB3B68-398E-4525-ADEF-10255F5EA2D5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93EF85A3-B216-49BB-96F8-3B2FF61E1E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F5282FD-F631-4C25-84D1-BEF129508F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72ACE458-6918-4319-8863-4348ED9043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CC6371-9141-4690-82CA-E84DFC4DDD4A}" type="slidenum">
              <a:rPr lang="en-US" altLang="de-DE"/>
              <a:pPr eaLnBrk="1" hangingPunct="1">
                <a:spcBef>
                  <a:spcPct val="0"/>
                </a:spcBef>
              </a:pPr>
              <a:t>27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03D45A0F-0256-4E94-98AE-16D1AAFF11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963C8A5-7987-485A-86FD-30174C888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5769F7EE-2E1A-4A50-B65F-7C873AFD7D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A1EFD6-0D59-4FED-9755-0826C705F5E7}" type="slidenum">
              <a:rPr lang="en-US" altLang="de-DE"/>
              <a:pPr eaLnBrk="1" hangingPunct="1">
                <a:spcBef>
                  <a:spcPct val="0"/>
                </a:spcBef>
              </a:pPr>
              <a:t>28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F3BE1F1-160F-42C2-9CDA-9E623CC115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90385B91-6CC3-42DF-BDF2-2CBB43FF3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8815C61C-4CA6-4BB1-9FDE-360C38A49F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264CE5-FFE5-437D-A306-5EC563626931}" type="slidenum">
              <a:rPr lang="en-US" altLang="de-DE"/>
              <a:pPr eaLnBrk="1" hangingPunct="1">
                <a:spcBef>
                  <a:spcPct val="0"/>
                </a:spcBef>
              </a:pPr>
              <a:t>29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F5B0FE3C-D07D-4CDE-8E9E-4EDB4401BD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93329C76-71E7-4F89-A498-74CD7E17F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311AEB11-0C4C-4122-93BD-9B65F1AA03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D08F63-154D-46DD-AADB-70742D6B11FA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14EDF065-7063-4250-BD95-71D5B21AB2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5298092-67B6-4E79-B724-FABB80CB97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3D1D54B4-0C50-44EF-8340-B0BC08434B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B79FB3-6BD5-4B68-B16F-72239CDCACF3}" type="slidenum">
              <a:rPr lang="en-US" altLang="de-DE"/>
              <a:pPr eaLnBrk="1" hangingPunct="1">
                <a:spcBef>
                  <a:spcPct val="0"/>
                </a:spcBef>
              </a:pPr>
              <a:t>31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B561B71-D2C7-4F12-80FD-C7E877CEA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EE6BED63-CC9E-4884-AD75-BFCCE8232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8A16B5F3-84B4-4C1E-9F96-7F3980D5B7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3FBF9C-94E9-44D6-909F-239C54236A0C}" type="slidenum">
              <a:rPr lang="en-US" altLang="de-DE"/>
              <a:pPr eaLnBrk="1" hangingPunct="1">
                <a:spcBef>
                  <a:spcPct val="0"/>
                </a:spcBef>
              </a:pPr>
              <a:t>32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CD68F6E2-995C-40A4-BB14-F3E20EEA9C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3DF7C6A4-545E-4B89-A767-1839C4A640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96A16A8E-6CA6-4288-8210-0EB2A84AA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600F62-00E4-41AE-AA87-79C20D16C1C3}" type="slidenum">
              <a:rPr lang="en-US" altLang="de-DE"/>
              <a:pPr eaLnBrk="1" hangingPunct="1">
                <a:spcBef>
                  <a:spcPct val="0"/>
                </a:spcBef>
              </a:pPr>
              <a:t>33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EAB0D6CF-1A5F-4BA6-A6C8-3F80018ACE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AA58CE48-B1D7-4275-9DCB-5E3F83B30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7B359BF0-853A-41EE-94E8-DDEEAD7AB6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E3D0A1-BC1B-488A-8EAA-B2ED5DCA4564}" type="slidenum">
              <a:rPr lang="en-US" altLang="de-DE"/>
              <a:pPr eaLnBrk="1" hangingPunct="1">
                <a:spcBef>
                  <a:spcPct val="0"/>
                </a:spcBef>
              </a:pPr>
              <a:t>34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A315452-7290-40B3-8622-7379F58155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44C3EEF0-9349-4CEA-8AE7-0A668187BD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98E2DC1F-D807-41B7-A4FA-1A1C0F7D46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4F12D9-3F86-457E-831F-93B02068E73A}" type="slidenum">
              <a:rPr lang="en-US" altLang="de-DE"/>
              <a:pPr eaLnBrk="1" hangingPunct="1">
                <a:spcBef>
                  <a:spcPct val="0"/>
                </a:spcBef>
              </a:pPr>
              <a:t>35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1326611F-C9D2-44CB-82E6-A9C5CCB92B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E2E4A9D9-E508-46C3-998D-F88F78FC2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71CB5071-669E-44BF-8252-431354F5F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51D633-6CF6-4F6A-B41C-CB89A8F81927}" type="slidenum">
              <a:rPr lang="en-US" altLang="de-DE"/>
              <a:pPr eaLnBrk="1" hangingPunct="1">
                <a:spcBef>
                  <a:spcPct val="0"/>
                </a:spcBef>
              </a:pPr>
              <a:t>36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BF0AA6B5-2F77-4DA8-AADF-3A34DC4CB0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B8D8C659-DB27-4B96-BA3A-69393CABD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FC7F86C6-FD0B-4400-B29E-4BFC53229B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48B887-F5D3-496C-9B0E-0DCBCA27B2F2}" type="slidenum">
              <a:rPr lang="en-US" altLang="de-DE"/>
              <a:pPr eaLnBrk="1" hangingPunct="1">
                <a:spcBef>
                  <a:spcPct val="0"/>
                </a:spcBef>
              </a:pPr>
              <a:t>37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9CD7A821-BB31-443B-9119-73F6527CE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2CA9ADA0-8464-4607-8A94-0C2AD4403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141125A8-7BC7-44B9-8FAB-0DC4AC9DA1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78B8D2-40E5-4C73-B2F1-571BDE33E481}" type="slidenum">
              <a:rPr lang="en-US" altLang="de-DE"/>
              <a:pPr eaLnBrk="1" hangingPunct="1">
                <a:spcBef>
                  <a:spcPct val="0"/>
                </a:spcBef>
              </a:pPr>
              <a:t>38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43F74C91-1D27-4F12-9D74-AED0AB5AB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BC0629FC-6712-4C13-809A-ECFC4C4FC4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210E2A3-B4C0-4B0C-8295-9FA97B6BF2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CB6B49-2D35-4624-B164-75274D8107ED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C7E12B81-8408-4E5F-A319-E0FD1C7C23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AC473650-EB6F-48BF-82FF-2254D193E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7560AC52-1C40-42C6-ADF3-C8B164BFDB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A1D980-7432-43FD-978B-5CBF991EFCEF}" type="slidenum">
              <a:rPr lang="en-US" altLang="de-DE"/>
              <a:pPr eaLnBrk="1" hangingPunct="1">
                <a:spcBef>
                  <a:spcPct val="0"/>
                </a:spcBef>
              </a:pPr>
              <a:t>40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0C1FC8CD-EE0C-4B20-BC7F-320448ACD0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EAB09CD2-36BD-4513-9D55-A9038F2016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F8318348-7D90-4985-A06E-7A243D4676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51308F-F7AA-4942-A864-231EFCD235F4}" type="slidenum">
              <a:rPr lang="en-US" altLang="de-DE"/>
              <a:pPr eaLnBrk="1" hangingPunct="1">
                <a:spcBef>
                  <a:spcPct val="0"/>
                </a:spcBef>
              </a:pPr>
              <a:t>41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0F6F451C-90C9-4826-B0D9-183D28072A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EA7D0041-B555-41AB-BB94-11C21B5DD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FBA657B8-4F36-43F8-BAA9-A5FB2F5C9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652005-8006-4594-8D6E-27EB9134772D}" type="slidenum">
              <a:rPr lang="en-US" altLang="de-DE"/>
              <a:pPr eaLnBrk="1" hangingPunct="1">
                <a:spcBef>
                  <a:spcPct val="0"/>
                </a:spcBef>
              </a:pPr>
              <a:t>42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1EB0D34-F1FA-44EB-9A17-59153C9AD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C862B1A6-A707-4B48-9A4D-FA1DF21C62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9408984-C1FF-4735-A687-7F30D1524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25E644-AE5A-4ADD-9FA4-2A811198B1BB}" type="slidenum">
              <a:rPr lang="en-US" altLang="de-DE"/>
              <a:pPr eaLnBrk="1" hangingPunct="1">
                <a:spcBef>
                  <a:spcPct val="0"/>
                </a:spcBef>
              </a:pPr>
              <a:t>43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CB89DBDA-3584-4A9F-BAC4-1D4A41CCE1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68E0C6C-067C-4398-B2F3-EF3C1EE0C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400141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 Game Foundations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6D37E573-BBA5-4BEE-AEAD-4E4C87C639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B3491911-918C-4388-ABC5-776561F5D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8E987DF5-156D-409F-9917-9E1DDA882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Understanding the need for a graphic</a:t>
            </a:r>
            <a:r>
              <a:rPr lang="tr-TR" altLang="de-DE"/>
              <a:t> </a:t>
            </a:r>
            <a:r>
              <a:rPr lang="en-US" altLang="de-DE"/>
              <a:t>toolkit such as SDL</a:t>
            </a:r>
          </a:p>
          <a:p>
            <a:r>
              <a:rPr lang="en-US" altLang="de-DE"/>
              <a:t>Understanding space and time in games</a:t>
            </a:r>
          </a:p>
          <a:p>
            <a:r>
              <a:rPr lang="en-US" altLang="de-DE"/>
              <a:t>Creating a general game loop</a:t>
            </a:r>
          </a:p>
          <a:p>
            <a:r>
              <a:rPr lang="en-US" altLang="de-DE"/>
              <a:t>Installing and using the pygame library</a:t>
            </a:r>
          </a:p>
          <a:p>
            <a:r>
              <a:rPr lang="en-US" altLang="de-DE"/>
              <a:t>Using the IDEA framework to set up a game overview</a:t>
            </a:r>
            <a:endParaRPr lang="tr-TR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C68628-C8A1-439C-AC63-AE97AC170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CBABDF7-09A1-4B3B-973A-7EE96CD82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5D65AB9B-8714-48A2-8F21-FD5689AF90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ADC1F519-E183-41BC-9386-24102275F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(cont.)</a:t>
            </a:r>
            <a:endParaRPr lang="en-US" altLang="de-DE"/>
          </a:p>
        </p:txBody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F0B16876-DC24-414C-A276-55D70EA1FD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pPr>
              <a:tabLst>
                <a:tab pos="228600" algn="l"/>
              </a:tabLst>
            </a:pPr>
            <a:r>
              <a:rPr lang="en-US" altLang="de-DE"/>
              <a:t>Using the ALTER framework to manage a game loop</a:t>
            </a:r>
          </a:p>
          <a:p>
            <a:pPr>
              <a:tabLst>
                <a:tab pos="228600" algn="l"/>
              </a:tabLst>
            </a:pPr>
            <a:r>
              <a:rPr lang="en-US" altLang="de-DE"/>
              <a:t>Handling screen displays</a:t>
            </a:r>
          </a:p>
          <a:p>
            <a:pPr>
              <a:tabLst>
                <a:tab pos="228600" algn="l"/>
              </a:tabLst>
            </a:pPr>
            <a:r>
              <a:rPr lang="en-US" altLang="de-DE"/>
              <a:t>Managing colors</a:t>
            </a:r>
          </a:p>
          <a:p>
            <a:pPr>
              <a:tabLst>
                <a:tab pos="228600" algn="l"/>
              </a:tabLst>
            </a:pPr>
            <a:r>
              <a:rPr lang="en-US" altLang="de-DE"/>
              <a:t>Moving objects on the screen</a:t>
            </a:r>
          </a:p>
          <a:p>
            <a:pPr>
              <a:tabLst>
                <a:tab pos="228600" algn="l"/>
              </a:tabLst>
            </a:pPr>
            <a:endParaRPr lang="en-US" altLang="de-DE"/>
          </a:p>
          <a:p>
            <a:pPr>
              <a:tabLst>
                <a:tab pos="228600" algn="l"/>
              </a:tabLst>
            </a:pPr>
            <a:endParaRPr lang="en-US" altLang="de-DE"/>
          </a:p>
          <a:p>
            <a:pPr>
              <a:tabLst>
                <a:tab pos="228600" algn="l"/>
              </a:tabLst>
            </a:pPr>
            <a:endParaRPr lang="tr-TR" altLang="de-DE"/>
          </a:p>
          <a:p>
            <a:pPr>
              <a:tabLst>
                <a:tab pos="228600" algn="l"/>
              </a:tabLst>
            </a:pPr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9019F4-F918-42AA-864E-FF5E82E727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2C36BFB-D123-4D7F-A781-5ACD47046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C1BB14D-B002-4176-A31E-DA82AAD5C6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Games and Time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1EF1DB5-B4F7-48F3-9EEB-03BBE16AD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Most programs run more slowly than the underlying computer.</a:t>
            </a:r>
          </a:p>
          <a:p>
            <a:r>
              <a:rPr lang="en-US" altLang="de-DE"/>
              <a:t>Games are run as quickly as possible.</a:t>
            </a:r>
          </a:p>
          <a:p>
            <a:r>
              <a:rPr lang="en-US" altLang="de-DE"/>
              <a:t>This is demanding on the processor and graphics capabilities.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E2B74D04-BEC3-4647-9225-A7442766CD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7D6F589-F4E9-459B-AF22-20BDAEBB4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511CF4-B2CC-4201-8769-404295915C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D61F1F2-6AC2-4EEE-A329-830BDB1D1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Importance of Frame Rate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0DD26C9-53AE-46C8-9F60-43F5AAC5C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i="1"/>
              <a:t>Frame rate</a:t>
            </a:r>
            <a:r>
              <a:rPr lang="en-US" altLang="de-DE"/>
              <a:t> is the speed at which the visual display updates.</a:t>
            </a:r>
          </a:p>
          <a:p>
            <a:r>
              <a:rPr lang="en-US" altLang="de-DE"/>
              <a:t>A faster frame rate leads to more fluid animation and is more computationally intensive.</a:t>
            </a:r>
          </a:p>
          <a:p>
            <a:r>
              <a:rPr lang="en-US" altLang="de-DE"/>
              <a:t>The goal is to have a fast, consistent frame rate.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71BB2081-349E-497D-AC70-3FF3297BB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42A130-2D43-4685-B5EC-64ABE93762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7548186-E81D-4CDB-B105-25934D8D15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B40C0D5-DFD0-4EC7-8BEE-06715275D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Games and Space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63F2A34-1C1E-463D-A10D-5086EDD3B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Games are often run in different display modes than typical programs.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Each dot is a </a:t>
            </a:r>
            <a:r>
              <a:rPr lang="en-US" altLang="de-DE" i="1"/>
              <a:t>pixel.</a:t>
            </a: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640 x 480 and 800 x 600 pixels are common screen resolutions.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pixels are often stretched to fill the entire screen.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Games often use custom user interfaces.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7225B013-A999-4906-AB2B-3EFBFE99E2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E05EE8-55F9-4261-8D70-2B5EEEA664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D28AEDF-92AA-4A29-AC45-F5C7764D43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A607755-DB91-477B-86E0-351FA5BC6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Introducing the Gaming Loop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0FF0647-4C2A-4871-B089-4DAACA65C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Most games have the same general programming structure.</a:t>
            </a:r>
          </a:p>
          <a:p>
            <a:pPr lvl="1"/>
            <a:r>
              <a:rPr lang="en-US" altLang="de-DE"/>
              <a:t>It begins with initialization (setting up the computer to display game-style information).</a:t>
            </a:r>
          </a:p>
          <a:p>
            <a:pPr lvl="1"/>
            <a:r>
              <a:rPr lang="en-US" altLang="de-DE"/>
              <a:t>It continues with a display loop.</a:t>
            </a:r>
          </a:p>
          <a:p>
            <a:pPr lvl="1"/>
            <a:r>
              <a:rPr lang="en-US" altLang="de-DE"/>
              <a:t>It terminates when the user indicates (directly or by losing) the end of the game.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CA5AB4DB-EEE6-4690-940B-293A414E8F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6B8976-C202-44CA-9F1C-80807E6859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BF43BF-5F18-453B-9610-764AD44E0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F0FA916-FB35-4C41-B2AE-9C6361FE7C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Setting Up Game Resources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16880C1-4090-45FB-BDAC-87750166F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Most games involve multimedia resources:</a:t>
            </a:r>
          </a:p>
          <a:p>
            <a:pPr lvl="1"/>
            <a:r>
              <a:rPr lang="en-US" altLang="de-DE" sz="2400"/>
              <a:t>2D images</a:t>
            </a:r>
          </a:p>
          <a:p>
            <a:pPr lvl="1"/>
            <a:r>
              <a:rPr lang="en-US" altLang="de-DE" sz="2400"/>
              <a:t>3D models</a:t>
            </a:r>
          </a:p>
          <a:p>
            <a:pPr lvl="1"/>
            <a:r>
              <a:rPr lang="en-US" altLang="de-DE" sz="2400"/>
              <a:t>Background images</a:t>
            </a:r>
          </a:p>
          <a:p>
            <a:pPr lvl="1"/>
            <a:r>
              <a:rPr lang="en-US" altLang="de-DE" sz="2400"/>
              <a:t>Sound effects</a:t>
            </a:r>
          </a:p>
          <a:p>
            <a:r>
              <a:rPr lang="en-US" altLang="de-DE" sz="2800"/>
              <a:t>Resources are usually created in specialized authoring tools.</a:t>
            </a:r>
          </a:p>
          <a:p>
            <a:r>
              <a:rPr lang="en-US" altLang="de-DE" sz="2800"/>
              <a:t>Games are often constructed with temporary "placeholder" media.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9F1A556A-4FB9-4642-AACB-D1BF8EBE95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055AC1-668C-4398-884E-011D25654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CD3404-5850-4036-85A7-D4A5D27623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B0DCA1F-2EA4-4A85-8F7C-B9499761C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the Game Entities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D2701A4-FA6C-4010-AC27-45CBB24EB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2D games are made up of objects that move around on the screen.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objects are usually created once at the beginning of the program.</a:t>
            </a:r>
          </a:p>
          <a:p>
            <a:pPr>
              <a:lnSpc>
                <a:spcPct val="90000"/>
              </a:lnSpc>
            </a:pPr>
            <a:r>
              <a:rPr lang="en-US" altLang="de-DE"/>
              <a:t>Objects may be introduced to the user much later during the game play.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As much preparation as possible is done before the user begins playing the game.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F8E51C56-99C5-4466-B9D0-54F5E6B795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DB96AF-E7E7-4CC8-817C-90DA84A11C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0FC1CE-F7B5-422B-B467-BB7AD65874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8F6E38D-8346-41A7-A9AB-70A3DD7CB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(Almost) Endless Loop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2D9A6D3-32F0-401F-87DF-88CD99342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game play itself occurs inside a loop.</a:t>
            </a:r>
          </a:p>
          <a:p>
            <a:r>
              <a:rPr lang="en-US" altLang="de-DE"/>
              <a:t>The loop repeats quickly and at a consistent rate.</a:t>
            </a:r>
          </a:p>
          <a:p>
            <a:r>
              <a:rPr lang="en-US" altLang="de-DE"/>
              <a:t>The loop ends when the user or game situation demands an end to the game.</a:t>
            </a:r>
          </a:p>
        </p:txBody>
      </p:sp>
      <p:sp>
        <p:nvSpPr>
          <p:cNvPr id="13316" name="Fußzeilenplatzhalter 1">
            <a:extLst>
              <a:ext uri="{FF2B5EF4-FFF2-40B4-BE49-F238E27FC236}">
                <a16:creationId xmlns:a16="http://schemas.microsoft.com/office/drawing/2014/main" id="{F008F865-3020-405E-8C18-5EA8582ED5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B36293-2D54-4BC2-82E0-E6DC1830C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E079161-9D7A-4BE8-876B-9996FE7FB0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E91D48E-FD5C-4D98-B6D2-1B2766C620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Frame Rate = Loop Speed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48DBB33-2591-4AC8-AD50-E59F409237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frame rate is dependant on the speed of the main loop.</a:t>
            </a:r>
          </a:p>
          <a:p>
            <a:r>
              <a:rPr lang="en-US" altLang="de-DE"/>
              <a:t>Realistic animation requires the loop to happen many times a second.</a:t>
            </a:r>
          </a:p>
          <a:p>
            <a:r>
              <a:rPr lang="en-US" altLang="de-DE"/>
              <a:t>If there’s too much computation, the game will slow down.</a:t>
            </a:r>
          </a:p>
          <a:p>
            <a:r>
              <a:rPr lang="en-US" altLang="de-DE"/>
              <a:t>Python games normally run at 30 FPS (frames per second).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616295EA-2A4F-4D55-A1CC-BAB3D8601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2A6EC1-762A-4020-9E63-F017CC52B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BD906D2-B90E-4E5E-9A41-70FB2240D0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FB7617C-771F-4149-8C5E-D5BF0CA013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Getting Input from the User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9E14F5B-90EB-4D2F-981B-1C24FEC43C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game has to interact with the user; otherwise, it's an animation.</a:t>
            </a:r>
          </a:p>
          <a:p>
            <a:r>
              <a:rPr lang="en-US" altLang="de-DE"/>
              <a:t>Get input from the mouse, joystick, keyboard, or other devices.</a:t>
            </a:r>
          </a:p>
          <a:p>
            <a:r>
              <a:rPr lang="en-US" altLang="de-DE"/>
              <a:t>Discern user intention from these input devices.</a:t>
            </a:r>
          </a:p>
          <a:p>
            <a:r>
              <a:rPr lang="en-US" altLang="de-DE"/>
              <a:t>Get input from the system (passage of time, collision of objects).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540F6D60-EFD8-4FBB-A255-9E8B0352A9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BF69B67-A25A-47A1-8563-9FD1141C2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7835340-D031-4B7E-9495-6024176C59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56C2823-8E6E-4EDD-8260-4DD45512B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Game Entities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B7D7702-7061-409E-A88F-DA4554E71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Change entity characteristics according to input: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Speed and direction changes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Damage or death of objects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Boundary collisions (leaving the stage)</a:t>
            </a:r>
          </a:p>
          <a:p>
            <a:pPr>
              <a:lnSpc>
                <a:spcPct val="90000"/>
              </a:lnSpc>
            </a:pPr>
            <a:r>
              <a:rPr lang="en-US" altLang="de-DE"/>
              <a:t>Real change is done on invisible variables.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Change will be reflected to the user via a visual update.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3B4DC5E0-6757-46D7-9A7B-51B311E876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E31E9B9-75ED-48D3-B800-E4577E1362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1B15588-3A17-4470-ABB6-7C6ED9A52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765DCA1-D169-4066-8AF0-0BFEB6B66E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Refreshing the Screen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3071910-F7E7-4A93-B222-387276599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visual display is the primary output to the user.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Essentially you create a new image every frame.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Erase (or partially erase) the previous position of each entity.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Draw the entity in its new state or position.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Display the new image to the screen.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DD5FACDF-70FF-49C2-B7B7-0C1837797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B1FCE7-101F-4CFD-84EA-0F3EF8BA3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B3C848F-B622-4756-8769-BD3D6765C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6BEEE06-378E-4D51-89B7-C51B4917D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Graphics APIs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6F63DCA-FAC9-46C8-96A5-62EE6BD6E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Working with graphics and input technology is complex.</a:t>
            </a:r>
          </a:p>
          <a:p>
            <a:r>
              <a:rPr lang="en-US" altLang="de-DE"/>
              <a:t>APIs (Application Programming Interfaces) gather common tools.</a:t>
            </a:r>
          </a:p>
          <a:p>
            <a:r>
              <a:rPr lang="en-US" altLang="de-DE"/>
              <a:t>Popular Graphics APIs:</a:t>
            </a:r>
          </a:p>
          <a:p>
            <a:pPr lvl="1"/>
            <a:r>
              <a:rPr lang="en-US" altLang="de-DE"/>
              <a:t>DirectX (Windows 2D and 3D)</a:t>
            </a:r>
          </a:p>
          <a:p>
            <a:pPr lvl="1"/>
            <a:r>
              <a:rPr lang="en-US" altLang="de-DE"/>
              <a:t>OpenGL (open-source 3D)</a:t>
            </a:r>
          </a:p>
          <a:p>
            <a:pPr lvl="1"/>
            <a:r>
              <a:rPr lang="en-US" altLang="de-DE"/>
              <a:t>SDL (open-source 2D)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4CAFD38E-5F8D-407E-AF8E-925E0113F1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934247-2B12-4B28-BECD-3E68D408A9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57E11E1-D0E1-427E-84DF-F069954AB9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0ACAC93-C9EC-4F28-BF74-0C5CF8AF1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SDL and Pygame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3995BFB-B2E4-4913-93E0-8E51E5B3CD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SDL is free, powerful, multi-platform, and open-source.</a:t>
            </a:r>
          </a:p>
          <a:p>
            <a:r>
              <a:rPr lang="en-US" altLang="de-DE"/>
              <a:t>SDL is written in C, so it runs very quickly.</a:t>
            </a:r>
          </a:p>
          <a:p>
            <a:r>
              <a:rPr lang="en-US" altLang="de-DE"/>
              <a:t>Pygame is a Python wrapper to SDL.</a:t>
            </a:r>
          </a:p>
          <a:p>
            <a:r>
              <a:rPr lang="en-US" altLang="de-DE"/>
              <a:t>It allows everything you need for 2D gaming.</a:t>
            </a:r>
          </a:p>
        </p:txBody>
      </p:sp>
      <p:sp>
        <p:nvSpPr>
          <p:cNvPr id="19460" name="Fußzeilenplatzhalter 1">
            <a:extLst>
              <a:ext uri="{FF2B5EF4-FFF2-40B4-BE49-F238E27FC236}">
                <a16:creationId xmlns:a16="http://schemas.microsoft.com/office/drawing/2014/main" id="{3C4FD926-D560-4FA6-8DC6-EEB059C92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B37598-3315-4C66-9BC9-2DEBE06EF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AD1AADA-B6B2-42DE-A47E-37A2BC2DD4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96D0BB9-CD15-4A79-8E36-D2C2DE2351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Installing Pygame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D34344A-991F-4F07-A477-3EE68AF6D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Download binaries from www.pygame.org.</a:t>
            </a:r>
          </a:p>
          <a:p>
            <a:r>
              <a:rPr lang="tr-TR" altLang="de-DE"/>
              <a:t>Our course text</a:t>
            </a:r>
            <a:r>
              <a:rPr lang="en-US" altLang="de-DE"/>
              <a:t>book uses pygame 1.7 with Python 2.4.4.</a:t>
            </a:r>
          </a:p>
          <a:p>
            <a:r>
              <a:rPr lang="en-US" altLang="de-DE"/>
              <a:t>Other versions may not work in the same way.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6BAB73A7-BBDC-4289-8843-4FFA4D757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494A5C-DBDD-48A4-88E4-36274129F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77F7C4C-72E3-4A56-9672-1EB8A2FC15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B66874D-9F26-42F0-9EA3-37D26190D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Primary Features of Pygame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78C1F27-78A7-408A-A233-1CEEB7BF2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Display mechanism (screen)</a:t>
            </a:r>
          </a:p>
          <a:p>
            <a:r>
              <a:rPr lang="en-US" altLang="de-DE"/>
              <a:t>Surface object (images)</a:t>
            </a:r>
          </a:p>
          <a:p>
            <a:r>
              <a:rPr lang="en-US" altLang="de-DE"/>
              <a:t>Rect object (shapes)</a:t>
            </a:r>
          </a:p>
          <a:p>
            <a:r>
              <a:rPr lang="en-US" altLang="de-DE"/>
              <a:t>Input modules (key, mouse, joystick)</a:t>
            </a:r>
          </a:p>
          <a:p>
            <a:r>
              <a:rPr lang="en-US" altLang="de-DE"/>
              <a:t>Output modules (images, audio)</a:t>
            </a:r>
          </a:p>
          <a:p>
            <a:r>
              <a:rPr lang="en-US" altLang="de-DE"/>
              <a:t>Utility modules (time, transformation)</a:t>
            </a:r>
          </a:p>
        </p:txBody>
      </p:sp>
      <p:sp>
        <p:nvSpPr>
          <p:cNvPr id="21508" name="Fußzeilenplatzhalter 1">
            <a:extLst>
              <a:ext uri="{FF2B5EF4-FFF2-40B4-BE49-F238E27FC236}">
                <a16:creationId xmlns:a16="http://schemas.microsoft.com/office/drawing/2014/main" id="{E4868331-5448-4181-BD05-42C343E925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FED76F-1C30-413D-9B0C-073F1C8272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6494A2C-8AC2-4CC1-B1EE-E8A04525AF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B9D52E5-3FAD-4AD9-BEDC-57B7D1AEC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IDEA / ALTER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11D99B1-EF05-4EC1-88F7-7DA19C7B2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Framework</a:t>
            </a:r>
          </a:p>
          <a:p>
            <a:r>
              <a:rPr lang="en-US" altLang="de-DE"/>
              <a:t>Easy to remember</a:t>
            </a:r>
          </a:p>
          <a:p>
            <a:r>
              <a:rPr lang="en-US" altLang="de-DE"/>
              <a:t>Encapsulates main ideas of game loop</a:t>
            </a:r>
          </a:p>
          <a:p>
            <a:r>
              <a:rPr lang="en-US" altLang="de-DE"/>
              <a:t>IDEA - initialization</a:t>
            </a:r>
          </a:p>
          <a:p>
            <a:r>
              <a:rPr lang="en-US" altLang="de-DE"/>
              <a:t>ALTER - main loop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B9AFB2B2-C8A1-4F6B-A3FC-1D94935737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229928-1DD4-4206-8040-D39BFB957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EED58BB-E0AA-4389-ABAC-671FD3258C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7C54D0D-0CD2-4304-B2AA-1C3E108C6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IDEA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FF6EAE9-6EF4-40FC-B3B8-5673B7EF4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I</a:t>
            </a:r>
            <a:r>
              <a:rPr lang="en-US" altLang="de-DE"/>
              <a:t>mport and Initialize</a:t>
            </a:r>
          </a:p>
          <a:p>
            <a:r>
              <a:rPr lang="en-US" altLang="de-DE" b="1"/>
              <a:t>D</a:t>
            </a:r>
            <a:r>
              <a:rPr lang="en-US" altLang="de-DE"/>
              <a:t>isplay configuration</a:t>
            </a:r>
          </a:p>
          <a:p>
            <a:r>
              <a:rPr lang="en-US" altLang="de-DE" b="1"/>
              <a:t>E</a:t>
            </a:r>
            <a:r>
              <a:rPr lang="en-US" altLang="de-DE"/>
              <a:t>ntities</a:t>
            </a:r>
          </a:p>
          <a:p>
            <a:r>
              <a:rPr lang="en-US" altLang="de-DE" b="1"/>
              <a:t>A</a:t>
            </a:r>
            <a:r>
              <a:rPr lang="en-US" altLang="de-DE"/>
              <a:t>ction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5CADE4D8-606A-44DE-AB9B-B354F21F30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F872FA-FB7C-4598-B366-F816E16957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860BEA2-4564-4EAF-9E67-BCFB3C3645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B2696AD-761E-4E09-AE22-8A428765D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IDEA Code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6B4DFDB-0372-465B-9A30-5D2640FEF3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idea.py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7F3ED15F-34A5-45B5-BFDA-207D145C3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400800" cy="3397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#I - Import and initialize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import pygame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pygame.init()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 - Display configuration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screen = pygame.display.set_mode((640, 480))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pygame.display.set_caption("Hello, world!")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#E - Entities (just background for now)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 = pygame.Surface(screen.get_size())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 = background.convert()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background.fill((0, 0, 255))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#A - Action (broken into ALTER steps)</a:t>
            </a:r>
          </a:p>
        </p:txBody>
      </p:sp>
      <p:sp>
        <p:nvSpPr>
          <p:cNvPr id="24581" name="Fußzeilenplatzhalter 1">
            <a:extLst>
              <a:ext uri="{FF2B5EF4-FFF2-40B4-BE49-F238E27FC236}">
                <a16:creationId xmlns:a16="http://schemas.microsoft.com/office/drawing/2014/main" id="{EC465119-A99F-473C-AB13-115E8B1D4E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9FB99C-BE4F-4E50-AD86-93670808E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9E9537-3518-4E50-8B6B-FBE76FE0B4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65638B3-2286-4D64-B2DA-3E66F37D01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Initialize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79F16DC-45CE-4D68-967B-534F2592E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Import the pygame module.</a:t>
            </a:r>
          </a:p>
          <a:p>
            <a:r>
              <a:rPr lang="en-US" altLang="de-DE"/>
              <a:t>Run pygame's initialization routine.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85912EE1-8479-4571-A86E-A2A06647E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9718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#I - Import and initialize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import pygame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pygame.init()</a:t>
            </a:r>
          </a:p>
        </p:txBody>
      </p:sp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44CA30E3-6E89-4B27-99A0-5CD4147F1B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6DFF12-E80A-4123-9D90-0A92E7666F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846CA2-A5D2-49C7-84A9-B2C5E0B56B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8632AF8-B839-4215-BE54-CF26DC082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Display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293425F-B939-4A48-B990-764711002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543800" cy="4525963"/>
          </a:xfrm>
        </p:spPr>
        <p:txBody>
          <a:bodyPr/>
          <a:lstStyle/>
          <a:p>
            <a:r>
              <a:rPr lang="en-US" altLang="de-DE"/>
              <a:t>Configure the display.</a:t>
            </a:r>
          </a:p>
          <a:p>
            <a:r>
              <a:rPr lang="en-US" altLang="de-DE"/>
              <a:t>Set the display mode.</a:t>
            </a:r>
          </a:p>
          <a:p>
            <a:r>
              <a:rPr lang="en-US" altLang="de-DE"/>
              <a:t>Set screen size.</a:t>
            </a:r>
          </a:p>
          <a:p>
            <a:r>
              <a:rPr lang="en-US" altLang="de-DE"/>
              <a:t>Set the window caption.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45AC3B23-73E9-46C2-84D4-B49368755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910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 - Display configuration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screen = pygame.display.set_mode((640, 480))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pygame.display.set_caption("Hello, world!")</a:t>
            </a:r>
          </a:p>
        </p:txBody>
      </p:sp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724944DB-E22F-4BE8-9997-80B2AC0F3A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2AAA1E-C1E9-4D81-9260-F61915755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F62F081-4562-4746-AC73-C7FDD4FB3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D96FE69-2479-4490-BB04-B1E232484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Entities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E9B8481-98B9-44AE-8941-4E181F5D2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game entities (backgrounds, images, sounds).</a:t>
            </a:r>
          </a:p>
          <a:p>
            <a:r>
              <a:rPr lang="en-US" altLang="de-DE"/>
              <a:t>The background is a Surface object.</a:t>
            </a:r>
          </a:p>
          <a:p>
            <a:r>
              <a:rPr lang="en-US" altLang="de-DE"/>
              <a:t>Same size as screen.</a:t>
            </a:r>
          </a:p>
          <a:p>
            <a:r>
              <a:rPr lang="en-US" altLang="de-DE"/>
              <a:t>Convert to pygame format.</a:t>
            </a:r>
          </a:p>
          <a:p>
            <a:r>
              <a:rPr lang="en-US" altLang="de-DE"/>
              <a:t>Fill to change color.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9F09F810-64FC-4855-835D-D9C995B89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5400"/>
            <a:ext cx="64008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#E - Entities (just background for now)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 = pygame.Surface(screen.get_size())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 = background.convert()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background.fill((0, 0, 255))</a:t>
            </a:r>
          </a:p>
        </p:txBody>
      </p:sp>
      <p:sp>
        <p:nvSpPr>
          <p:cNvPr id="27653" name="Fußzeilenplatzhalter 1">
            <a:extLst>
              <a:ext uri="{FF2B5EF4-FFF2-40B4-BE49-F238E27FC236}">
                <a16:creationId xmlns:a16="http://schemas.microsoft.com/office/drawing/2014/main" id="{EC3B6BB4-72BB-4CE6-9CBB-D2D19F64AB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4E508FF-8B29-4A43-89A7-21FF79420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7426BE-3565-458E-A6E4-8D17F0DEEF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B341F47-9043-419C-B87B-AED605AB6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EE4E1E9-B322-48E8-AC32-A51FA2E097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 up the primary game loop.</a:t>
            </a:r>
          </a:p>
          <a:p>
            <a:r>
              <a:rPr lang="en-US" altLang="de-DE"/>
              <a:t>Action steps are detailed in the ALTER acronym</a:t>
            </a:r>
          </a:p>
        </p:txBody>
      </p:sp>
      <p:sp>
        <p:nvSpPr>
          <p:cNvPr id="28676" name="Fußzeilenplatzhalter 1">
            <a:extLst>
              <a:ext uri="{FF2B5EF4-FFF2-40B4-BE49-F238E27FC236}">
                <a16:creationId xmlns:a16="http://schemas.microsoft.com/office/drawing/2014/main" id="{D2FCAD73-ABD8-4976-9EE5-2E16E4AA6C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6C7340-06FC-42EA-87BE-D6B8A9584F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B4FB2A-0D8A-40A6-A941-4150CCCA7A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BAF6961-7D2B-4828-BF71-484E59DDC4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ALTER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AE46FED-1228-4B65-98DD-4FC6DECF6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A</a:t>
            </a:r>
            <a:r>
              <a:rPr lang="en-US" altLang="de-DE"/>
              <a:t>ssign values to key variables</a:t>
            </a:r>
          </a:p>
          <a:p>
            <a:r>
              <a:rPr lang="en-US" altLang="de-DE" b="1"/>
              <a:t>L</a:t>
            </a:r>
            <a:r>
              <a:rPr lang="en-US" altLang="de-DE"/>
              <a:t>oop</a:t>
            </a:r>
          </a:p>
          <a:p>
            <a:r>
              <a:rPr lang="en-US" altLang="de-DE" b="1"/>
              <a:t>T</a:t>
            </a:r>
            <a:r>
              <a:rPr lang="en-US" altLang="de-DE"/>
              <a:t>iming</a:t>
            </a:r>
          </a:p>
          <a:p>
            <a:r>
              <a:rPr lang="en-US" altLang="de-DE" b="1"/>
              <a:t>E</a:t>
            </a:r>
            <a:r>
              <a:rPr lang="en-US" altLang="de-DE"/>
              <a:t>vents</a:t>
            </a:r>
          </a:p>
          <a:p>
            <a:r>
              <a:rPr lang="en-US" altLang="de-DE" b="1"/>
              <a:t>R</a:t>
            </a:r>
            <a:r>
              <a:rPr lang="en-US" altLang="de-DE"/>
              <a:t>efresh display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186351B2-EFA2-4BD3-BF61-D14241F848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8AEA2B-1B98-417B-9A54-3B24D0286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3B7B062-8894-4861-93E7-403D31834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566F962-998B-46C7-928D-DC0E6DAD43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ALTER Code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ADF7C15-DF15-414E-B0DC-115E6E6B5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From </a:t>
            </a:r>
            <a:r>
              <a:rPr lang="en-US" altLang="de-DE">
                <a:latin typeface="Courier New" panose="02070309020205020404" pitchFamily="49" charset="0"/>
              </a:rPr>
              <a:t>idea.py</a:t>
            </a:r>
          </a:p>
        </p:txBody>
      </p:sp>
      <p:sp>
        <p:nvSpPr>
          <p:cNvPr id="30724" name="Text Box 5">
            <a:extLst>
              <a:ext uri="{FF2B5EF4-FFF2-40B4-BE49-F238E27FC236}">
                <a16:creationId xmlns:a16="http://schemas.microsoft.com/office/drawing/2014/main" id="{BADA95A1-CEE5-4792-AF5A-7120D368B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394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#A - Assign values to key variables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clock = pygame.time.Clock()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keepGoing = True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#L - Set up main loop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#T - Timer to set frame 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clock.tick(30)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#E – Event handling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#R - Refresh display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screen.blit(background, (0, 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pygame.display.flip()</a:t>
            </a:r>
          </a:p>
        </p:txBody>
      </p:sp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436BBAEC-BD29-49A6-996F-9850E081EA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500DFB-BC51-4E8E-B3D1-2DCE32F0EA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F4E5DBA-31DC-4418-8B02-CBF9A9D73A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6D78354-15F3-4D84-B1FD-7C50924869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Assign Values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4457751-34F7-4F3B-BF01-8F5C7C2A7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a clock to manage frame rate.</a:t>
            </a:r>
          </a:p>
          <a:p>
            <a:r>
              <a:rPr lang="en-US" altLang="de-DE"/>
              <a:t>Set a Boolean sentry variable.</a:t>
            </a:r>
          </a:p>
          <a:p>
            <a:r>
              <a:rPr lang="en-US" altLang="de-DE"/>
              <a:t>Initialize keepGoing</a:t>
            </a:r>
            <a:r>
              <a:rPr lang="en-US" altLang="de-DE">
                <a:latin typeface="Courier New" panose="02070309020205020404" pitchFamily="49" charset="0"/>
              </a:rPr>
              <a:t> </a:t>
            </a:r>
            <a:r>
              <a:rPr lang="en-US" altLang="de-DE"/>
              <a:t>to True</a:t>
            </a:r>
            <a:r>
              <a:rPr lang="en-US" altLang="de-DE">
                <a:latin typeface="Courier New" panose="02070309020205020404" pitchFamily="49" charset="0"/>
              </a:rPr>
              <a:t>.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8DDC554E-58E1-4426-AD7C-4F791D6C6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290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#A - Assign values to key variables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clock = pygame.time.Clock()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keepGoing = True</a:t>
            </a:r>
          </a:p>
        </p:txBody>
      </p:sp>
      <p:sp>
        <p:nvSpPr>
          <p:cNvPr id="31749" name="Fußzeilenplatzhalter 1">
            <a:extLst>
              <a:ext uri="{FF2B5EF4-FFF2-40B4-BE49-F238E27FC236}">
                <a16:creationId xmlns:a16="http://schemas.microsoft.com/office/drawing/2014/main" id="{6279865B-804C-4075-BDCE-3A113946C7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7ECE39-4BE8-44C8-9B02-BA0E57819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78EB98F-FD2A-4042-B693-82C504481C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D703260-C2F6-4F73-8789-94C31FD31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Main Loop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A7DF80F-D962-4328-A3A8-C684D7A8E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a loop based on the keepGoing variable.</a:t>
            </a:r>
          </a:p>
          <a:p>
            <a:r>
              <a:rPr lang="en-US" altLang="de-DE"/>
              <a:t>For all code that’s executed, each frame goes inside this loop.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90BA733E-066E-4390-BFC9-C60DFA9C5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0386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#L - Set up main loop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while keepGoing:</a:t>
            </a:r>
          </a:p>
        </p:txBody>
      </p:sp>
      <p:sp>
        <p:nvSpPr>
          <p:cNvPr id="32773" name="Fußzeilenplatzhalter 1">
            <a:extLst>
              <a:ext uri="{FF2B5EF4-FFF2-40B4-BE49-F238E27FC236}">
                <a16:creationId xmlns:a16="http://schemas.microsoft.com/office/drawing/2014/main" id="{5B9EEBA1-FD95-44D2-9D85-90967885C2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84A26CB-9F68-4F34-AB9F-5678CB122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A8E4534-C1AF-47AE-B3F6-92FD9D5268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A4D722C-F5E7-4430-A5F6-B4CCF4066E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Timing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B8BBA0C-7BF1-4F3E-861A-3D2EC0394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Call clock variable’s tick() method.</a:t>
            </a:r>
          </a:p>
          <a:p>
            <a:r>
              <a:rPr lang="en-US" altLang="de-DE"/>
              <a:t>The parameter sets the game’s maximum frame rate.</a:t>
            </a:r>
          </a:p>
          <a:p>
            <a:r>
              <a:rPr lang="en-US" altLang="de-DE"/>
              <a:t>30 FPS is typical for Python games.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8753974D-F414-4669-9998-68F2773B5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#T - Timer to set frame 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clock.tick(30)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33797" name="Fußzeilenplatzhalter 1">
            <a:extLst>
              <a:ext uri="{FF2B5EF4-FFF2-40B4-BE49-F238E27FC236}">
                <a16:creationId xmlns:a16="http://schemas.microsoft.com/office/drawing/2014/main" id="{B7E01CBE-01CE-4EE0-AD1C-631E58B5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4E1235-C561-4FD6-BCB5-1E0F677F52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3FA294B-D954-4BAB-9A78-3FB101AA1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BBB09A3-E1F1-497A-A6C8-F252D8036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Handle Events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0E2C04E-1141-41F1-B160-F205A46689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447800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Get all events that happened in this frame with event.get().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If any of the events are QUIT events: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Set keepGoing to False.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This setting will end the loop on its next cycle.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Catch other events (mouse, keyboard) here, as well.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0AF792CB-DF8A-4137-97A1-7625610C4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340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#Event Handling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</p:txBody>
      </p:sp>
      <p:sp>
        <p:nvSpPr>
          <p:cNvPr id="34821" name="Fußzeilenplatzhalter 1">
            <a:extLst>
              <a:ext uri="{FF2B5EF4-FFF2-40B4-BE49-F238E27FC236}">
                <a16:creationId xmlns:a16="http://schemas.microsoft.com/office/drawing/2014/main" id="{7321F455-4011-4CE2-B331-833FBAE943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D3F9D08-17F3-4543-80C6-FAE18EA563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A9CBE8-3092-410D-BD74-88B0DB4EA4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A3E2E47-262E-4263-B010-2978B64F65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Refresh Display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76F5506-E59C-4947-85F6-A3BA720B8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Update the background.</a:t>
            </a:r>
          </a:p>
          <a:p>
            <a:r>
              <a:rPr lang="en-US" altLang="de-DE"/>
              <a:t>For now, blit the background onto the screen.</a:t>
            </a:r>
          </a:p>
          <a:p>
            <a:r>
              <a:rPr lang="en-US" altLang="de-DE"/>
              <a:t>Set the background position to (0, 0) to completely cover the screen.</a:t>
            </a:r>
          </a:p>
          <a:p>
            <a:r>
              <a:rPr lang="en-US" altLang="de-DE"/>
              <a:t>Use flip() to double-buffer.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0BACB70F-5728-4FE2-9AEE-6DE64C7BB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816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#R - Refresh display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screen.blit(background, (0, 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pygame.display.flip()</a:t>
            </a:r>
          </a:p>
        </p:txBody>
      </p:sp>
      <p:sp>
        <p:nvSpPr>
          <p:cNvPr id="35845" name="Fußzeilenplatzhalter 1">
            <a:extLst>
              <a:ext uri="{FF2B5EF4-FFF2-40B4-BE49-F238E27FC236}">
                <a16:creationId xmlns:a16="http://schemas.microsoft.com/office/drawing/2014/main" id="{821D3CB8-F574-48D5-8423-1CF916C06A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471C00F-D154-44D2-9547-7938C86AF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7B010F3-0DFC-4CBB-983A-2C6EA51520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91B3E51-4B53-4E22-A75D-57FD245065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Blitting an Image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1075A97-4A76-4530-A594-A50F8B2DF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blit is a shortening of bitblit, which is a type of binary block transfer.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It’s a memory technique used to quickly copy a rectangular chunk of memory to another location.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Blit functionality is built into modern graphics cards.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Copying an image is </a:t>
            </a:r>
            <a:r>
              <a:rPr lang="en-US" altLang="de-DE" i="1"/>
              <a:t>blitting</a:t>
            </a:r>
            <a:r>
              <a:rPr lang="en-US" altLang="de-DE"/>
              <a:t> it to a new position.</a:t>
            </a:r>
          </a:p>
        </p:txBody>
      </p:sp>
      <p:sp>
        <p:nvSpPr>
          <p:cNvPr id="36868" name="Fußzeilenplatzhalter 1">
            <a:extLst>
              <a:ext uri="{FF2B5EF4-FFF2-40B4-BE49-F238E27FC236}">
                <a16:creationId xmlns:a16="http://schemas.microsoft.com/office/drawing/2014/main" id="{202FCDC8-126F-47BC-BDFC-F6F6DE6215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E329F3-4FC7-4599-962C-B2D5B8A1C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B64C56-6449-450C-B8A1-4ECFB138A3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E6D8DD9-023A-448F-81F0-CFD0B315E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Double-Buffering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3ADB942-3D59-423B-8135-D945F348E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Displaying graphics to screen is a slow process.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It's faster to assemble graphics in memory, then blit the resulting image to display memory.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Pygame uses the flip() method to copy the background image to the display memory.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This process is called double-buffering.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Double-buffering reduces flicker and improves animation quality.</a:t>
            </a:r>
          </a:p>
        </p:txBody>
      </p:sp>
      <p:sp>
        <p:nvSpPr>
          <p:cNvPr id="37892" name="Fußzeilenplatzhalter 1">
            <a:extLst>
              <a:ext uri="{FF2B5EF4-FFF2-40B4-BE49-F238E27FC236}">
                <a16:creationId xmlns:a16="http://schemas.microsoft.com/office/drawing/2014/main" id="{31B01AFF-F2B7-4573-94F2-DE9BD1A34D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274FEE-0C81-42E8-AC86-39244D8942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607C9F5-1C5E-4151-9798-982D35919F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BC46D5-BE08-493A-B2FE-8081312FE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Colors in Pygame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3DCFE66-8F9C-4465-AD64-9851078DA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Pygame (like most computing applications) uses additive color models.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Colors are determined by three numbers indicating the amount of red, green, and blue light in a pixel.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Each value ranges between 0 and 255 (base 10) or between 0x00 and 0xFF (base 16).</a:t>
            </a:r>
          </a:p>
        </p:txBody>
      </p:sp>
      <p:sp>
        <p:nvSpPr>
          <p:cNvPr id="38916" name="Fußzeilenplatzhalter 1">
            <a:extLst>
              <a:ext uri="{FF2B5EF4-FFF2-40B4-BE49-F238E27FC236}">
                <a16:creationId xmlns:a16="http://schemas.microsoft.com/office/drawing/2014/main" id="{940C4EF0-8680-4F74-B200-68AB5C994A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D2D8B7-EBA4-435F-88DC-36BB2BDA5E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F66A86E-1FF8-460B-B995-88F3DE174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792C0D9-0069-4BD7-8521-A1D48875D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More on Color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68B1EE0-636B-4FAE-A26C-02B1EE7A4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Web developers are often more comfortable with hex color schemes.</a:t>
            </a:r>
          </a:p>
          <a:p>
            <a:r>
              <a:rPr lang="en-US" altLang="de-DE" sz="2800"/>
              <a:t>See </a:t>
            </a:r>
            <a:r>
              <a:rPr lang="en-US" altLang="de-DE" sz="2800">
                <a:latin typeface="Courier New" panose="02070309020205020404" pitchFamily="49" charset="0"/>
              </a:rPr>
              <a:t>colorViewer.py</a:t>
            </a:r>
            <a:r>
              <a:rPr lang="en-US" altLang="de-DE" sz="2800"/>
              <a:t> for an interactive example of colors in Python.</a:t>
            </a:r>
          </a:p>
          <a:p>
            <a:r>
              <a:rPr lang="en-US" altLang="de-DE" sz="2800"/>
              <a:t>Look at the code to preview more complex pygame programs.</a:t>
            </a:r>
          </a:p>
          <a:p>
            <a:r>
              <a:rPr lang="en-US" altLang="de-DE" sz="2800"/>
              <a:t>Use arrows to pick a color.</a:t>
            </a:r>
          </a:p>
          <a:p>
            <a:r>
              <a:rPr lang="en-US" altLang="de-DE" sz="2800"/>
              <a:t>Use spacebar to switch between decimal and hex numbering.</a:t>
            </a:r>
          </a:p>
        </p:txBody>
      </p:sp>
      <p:sp>
        <p:nvSpPr>
          <p:cNvPr id="39940" name="Fußzeilenplatzhalter 1">
            <a:extLst>
              <a:ext uri="{FF2B5EF4-FFF2-40B4-BE49-F238E27FC236}">
                <a16:creationId xmlns:a16="http://schemas.microsoft.com/office/drawing/2014/main" id="{2F508A44-E93A-41E7-9F9F-F11C83E412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3EE336-90F7-4C02-B937-964362B2FD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06F827-530E-4C39-9A46-A9620A6E2B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1290F98-3181-438A-B45E-85347AEE8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Moving an Object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6446B95-28E9-4E5A-A0E5-BE09E937C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Begin with the IDEA/ALTER framework.</a:t>
            </a:r>
          </a:p>
          <a:p>
            <a:r>
              <a:rPr lang="en-US" altLang="de-DE"/>
              <a:t>Add a box entity.</a:t>
            </a:r>
          </a:p>
          <a:p>
            <a:r>
              <a:rPr lang="en-US" altLang="de-DE"/>
              <a:t>Add variables to describe box position.</a:t>
            </a:r>
          </a:p>
          <a:p>
            <a:r>
              <a:rPr lang="en-US" altLang="de-DE"/>
              <a:t>Inside the loop, manipulate variables.</a:t>
            </a:r>
          </a:p>
          <a:p>
            <a:r>
              <a:rPr lang="en-US" altLang="de-DE"/>
              <a:t>Redraw the background.</a:t>
            </a:r>
          </a:p>
          <a:p>
            <a:r>
              <a:rPr lang="en-US" altLang="de-DE"/>
              <a:t>Redraw the box in a new position.</a:t>
            </a:r>
          </a:p>
        </p:txBody>
      </p:sp>
      <p:sp>
        <p:nvSpPr>
          <p:cNvPr id="40964" name="Fußzeilenplatzhalter 1">
            <a:extLst>
              <a:ext uri="{FF2B5EF4-FFF2-40B4-BE49-F238E27FC236}">
                <a16:creationId xmlns:a16="http://schemas.microsoft.com/office/drawing/2014/main" id="{B29889F4-47DC-4C5B-849A-E1BD840B2B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CBC067-7165-437F-BB62-8A0D3A8E7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10CC86F-F911-45A7-BB7C-E6C1256AFD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FE54373-9CE2-47CA-83EC-1212E7A66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the Box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B139129-4552-471C-BA92-A5BF68CE4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moveBox.py</a:t>
            </a:r>
            <a:r>
              <a:rPr lang="en-US" altLang="de-DE"/>
              <a:t>.</a:t>
            </a:r>
          </a:p>
          <a:p>
            <a:r>
              <a:rPr lang="en-US" altLang="de-DE"/>
              <a:t>Begin with a copy of </a:t>
            </a:r>
            <a:r>
              <a:rPr lang="en-US" altLang="de-DE">
                <a:latin typeface="Courier New" panose="02070309020205020404" pitchFamily="49" charset="0"/>
              </a:rPr>
              <a:t>idea.py</a:t>
            </a:r>
            <a:r>
              <a:rPr lang="en-US" altLang="de-DE"/>
              <a:t>.</a:t>
            </a:r>
          </a:p>
          <a:p>
            <a:r>
              <a:rPr lang="en-US" altLang="de-DE"/>
              <a:t>The following code is added to the Entities section: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DBDFCC0E-8AA0-45FD-902D-537CD793A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0386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#make a red 25 x 25 box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box = pygame.Surface((25, 25))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box = box.convert()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box.fill((255, 0, 0))</a:t>
            </a:r>
          </a:p>
        </p:txBody>
      </p:sp>
      <p:sp>
        <p:nvSpPr>
          <p:cNvPr id="41989" name="Fußzeilenplatzhalter 1">
            <a:extLst>
              <a:ext uri="{FF2B5EF4-FFF2-40B4-BE49-F238E27FC236}">
                <a16:creationId xmlns:a16="http://schemas.microsoft.com/office/drawing/2014/main" id="{0B924A5A-C1E3-4156-A233-729F628365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FF4BEAF-5EEA-4EFB-BC7A-097E4A063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919C19C-8310-4303-8F6E-A575D2A341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632CF72-AEE1-4825-AD3A-08F305A31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Setting Up Position Variables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8B4CAFD-88B4-47A9-AADD-551C78E8D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box has variables to control its X and Y positions.</a:t>
            </a:r>
          </a:p>
          <a:p>
            <a:r>
              <a:rPr lang="en-US" altLang="de-DE"/>
              <a:t>The following code is also in the Entities section: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B6EC42E2-8DB8-4BF6-967C-E14624446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0386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 set up some box variables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box_x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box_y = 200</a:t>
            </a:r>
          </a:p>
        </p:txBody>
      </p:sp>
      <p:sp>
        <p:nvSpPr>
          <p:cNvPr id="43013" name="Fußzeilenplatzhalter 1">
            <a:extLst>
              <a:ext uri="{FF2B5EF4-FFF2-40B4-BE49-F238E27FC236}">
                <a16:creationId xmlns:a16="http://schemas.microsoft.com/office/drawing/2014/main" id="{BAFEDEAF-5EC6-4AFD-ABC4-54E368AB39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D3D7E7-6694-435B-A537-AB16D9DB0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4B41E4A-E8C9-4CDF-A637-B56C0BA35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BE1251-93F5-478F-8BA0-5331322D2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Moving the Box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B9DE49C-F746-40D9-81FC-6B7794CE8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295400"/>
            <a:ext cx="7543800" cy="5257800"/>
          </a:xfrm>
        </p:spPr>
        <p:txBody>
          <a:bodyPr/>
          <a:lstStyle/>
          <a:p>
            <a:r>
              <a:rPr lang="en-US" altLang="de-DE"/>
              <a:t>After checking events, update the box variables:</a:t>
            </a:r>
          </a:p>
          <a:p>
            <a:pPr lvl="1"/>
            <a:r>
              <a:rPr lang="en-US" altLang="de-DE"/>
              <a:t>Increase the box_x variable by five.</a:t>
            </a:r>
          </a:p>
          <a:p>
            <a:pPr lvl="1"/>
            <a:r>
              <a:rPr lang="en-US" altLang="de-DE"/>
              <a:t>This </a:t>
            </a:r>
            <a:r>
              <a:rPr lang="en-US" altLang="de-DE" i="1"/>
              <a:t>doesn't</a:t>
            </a:r>
            <a:r>
              <a:rPr lang="en-US" altLang="de-DE"/>
              <a:t> actually move the box!</a:t>
            </a:r>
          </a:p>
          <a:p>
            <a:pPr lvl="1"/>
            <a:r>
              <a:rPr lang="en-US" altLang="de-DE"/>
              <a:t>The actual motion happens in the refresh step.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55F3C3E5-EF42-4E3F-B414-0649BA821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5720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#Events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  <a:endParaRPr lang="en-US" altLang="de-DE" sz="1800" b="1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 b="1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 b="1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#modify box value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box_x += 5</a:t>
            </a:r>
          </a:p>
        </p:txBody>
      </p:sp>
      <p:sp>
        <p:nvSpPr>
          <p:cNvPr id="44037" name="Fußzeilenplatzhalter 1">
            <a:extLst>
              <a:ext uri="{FF2B5EF4-FFF2-40B4-BE49-F238E27FC236}">
                <a16:creationId xmlns:a16="http://schemas.microsoft.com/office/drawing/2014/main" id="{A23B467C-C232-4429-823C-4D5D3C1901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6FDF0A-E371-45DF-A323-90803972F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762D492-B2E2-45B1-80A9-7E7B3757DD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F9A77339-21EF-489E-9E20-E1F7CA3CB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for Boundaries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CDD48C7-0B2C-4EFE-8B21-4DD3A6E70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 general, whenever you change a variable, think about boundary conditions.</a:t>
            </a:r>
          </a:p>
          <a:p>
            <a:r>
              <a:rPr lang="en-US" altLang="de-DE"/>
              <a:t>If the box leaves the right side of the screen, set its X value to 0.</a:t>
            </a:r>
          </a:p>
          <a:p>
            <a:pPr lvl="1"/>
            <a:r>
              <a:rPr lang="en-US" altLang="de-DE"/>
              <a:t>This setting causes the box to wrap around the screen.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A9786969-D0F7-4201-BB84-67A9713D3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3340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#check boundaries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box_x &gt; screen.get_width():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box_x = 0</a:t>
            </a:r>
          </a:p>
        </p:txBody>
      </p:sp>
      <p:sp>
        <p:nvSpPr>
          <p:cNvPr id="45061" name="Fußzeilenplatzhalter 1">
            <a:extLst>
              <a:ext uri="{FF2B5EF4-FFF2-40B4-BE49-F238E27FC236}">
                <a16:creationId xmlns:a16="http://schemas.microsoft.com/office/drawing/2014/main" id="{BD648145-B963-4679-937A-9D2D2187EC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DB98CB-C6B3-49B4-BD2C-1BF5A1078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67058DD-40D1-46DC-9C65-73AD4177D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87C922D-50F9-435D-9515-EDE64030E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Refreshing the Screen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C78F7BA-60CA-4692-813F-3A46954AB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the blit() method to draw the box on the screen.</a:t>
            </a:r>
          </a:p>
          <a:p>
            <a:r>
              <a:rPr lang="en-US" altLang="de-DE"/>
              <a:t>Use (updated) box_x and box_y variables to determine the box's position.</a:t>
            </a:r>
          </a:p>
          <a:p>
            <a:r>
              <a:rPr lang="en-US" altLang="de-DE"/>
              <a:t>To appear, the box must be drawn after the background.</a:t>
            </a:r>
          </a:p>
        </p:txBody>
      </p:sp>
      <p:sp>
        <p:nvSpPr>
          <p:cNvPr id="46084" name="Text Box 4">
            <a:extLst>
              <a:ext uri="{FF2B5EF4-FFF2-40B4-BE49-F238E27FC236}">
                <a16:creationId xmlns:a16="http://schemas.microsoft.com/office/drawing/2014/main" id="{B5DEE5BC-909E-49A6-8CE9-06E2A90A0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4102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#Refresh screen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screen.blit(background, (0, 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screen.blit(box, (box_x, box_y))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pygame.display.flip()</a:t>
            </a:r>
          </a:p>
        </p:txBody>
      </p:sp>
      <p:sp>
        <p:nvSpPr>
          <p:cNvPr id="46085" name="Fußzeilenplatzhalter 1">
            <a:extLst>
              <a:ext uri="{FF2B5EF4-FFF2-40B4-BE49-F238E27FC236}">
                <a16:creationId xmlns:a16="http://schemas.microsoft.com/office/drawing/2014/main" id="{782C0C08-627F-4215-BC37-8190150D20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ECB0A08-6D9A-4317-A7F7-FCE3A37DEE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9391B6E-CF61-4E4F-B41B-92A8869162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14969E7-288E-4BB2-8055-3BFE4453B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C6645D1-D90B-41C3-BF7C-EAAB14B6C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Why use an API such as SDL/pygame?</a:t>
            </a:r>
          </a:p>
          <a:p>
            <a:r>
              <a:rPr lang="en-US" altLang="de-DE" sz="2800"/>
              <a:t>In what ways are games approximations of normal space and time?</a:t>
            </a:r>
          </a:p>
          <a:p>
            <a:r>
              <a:rPr lang="en-US" altLang="de-DE" sz="2800"/>
              <a:t>Why learn a framework such as IDEA/ALTER?</a:t>
            </a:r>
          </a:p>
          <a:p>
            <a:r>
              <a:rPr lang="en-US" altLang="de-DE" sz="2800"/>
              <a:t>How do pygame colors relate to the Web-safe color palette?</a:t>
            </a:r>
          </a:p>
          <a:p>
            <a:r>
              <a:rPr lang="en-US" altLang="de-DE" sz="2800"/>
              <a:t>Why do modern graphics cards contain built-in bitblit functions?</a:t>
            </a:r>
          </a:p>
        </p:txBody>
      </p:sp>
      <p:sp>
        <p:nvSpPr>
          <p:cNvPr id="47108" name="Fußzeilenplatzhalter 1">
            <a:extLst>
              <a:ext uri="{FF2B5EF4-FFF2-40B4-BE49-F238E27FC236}">
                <a16:creationId xmlns:a16="http://schemas.microsoft.com/office/drawing/2014/main" id="{6AFD086F-C063-43F5-ACE1-09726C51FF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9E7EFA-3D8A-4A4F-87D2-6E7FA3C5A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8C7885E-45CF-4A30-B299-AD99CC218B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ußzeilenplatzhalter 3">
            <a:extLst>
              <a:ext uri="{FF2B5EF4-FFF2-40B4-BE49-F238E27FC236}">
                <a16:creationId xmlns:a16="http://schemas.microsoft.com/office/drawing/2014/main" id="{B6D17341-2018-4065-A44C-3FCF3747BB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#6 Game Foundations</a:t>
            </a: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23CFC7EA-B531-4C4D-9161-C3FE1F8530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0FDC302-F706-4FE2-85A0-55B7BB1EE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T</a:t>
            </a:r>
            <a:r>
              <a:rPr lang="en-US" altLang="de-DE"/>
              <a:t>he need for a graphic toolkit such as SDL</a:t>
            </a:r>
          </a:p>
          <a:p>
            <a:pPr lvl="1" eaLnBrk="1" hangingPunct="1"/>
            <a:r>
              <a:rPr lang="tr-TR" altLang="de-DE"/>
              <a:t>S</a:t>
            </a:r>
            <a:r>
              <a:rPr lang="en-US" altLang="de-DE"/>
              <a:t>pace and time in games</a:t>
            </a:r>
            <a:endParaRPr lang="tr-TR" altLang="de-DE"/>
          </a:p>
          <a:p>
            <a:pPr lvl="1" eaLnBrk="1" hangingPunct="1"/>
            <a:r>
              <a:rPr lang="en-US" altLang="de-DE"/>
              <a:t>Creating a general game loop</a:t>
            </a:r>
            <a:endParaRPr lang="tr-TR" altLang="de-DE"/>
          </a:p>
          <a:p>
            <a:pPr lvl="1" eaLnBrk="1" hangingPunct="1"/>
            <a:r>
              <a:rPr lang="en-US" altLang="de-DE"/>
              <a:t>Installing and using the pygame library</a:t>
            </a:r>
            <a:endParaRPr lang="tr-TR" altLang="de-DE"/>
          </a:p>
          <a:p>
            <a:pPr lvl="1" eaLnBrk="1" hangingPunct="1"/>
            <a:r>
              <a:rPr lang="en-US" altLang="de-DE"/>
              <a:t>Using the IDEA framework to set up a game overview</a:t>
            </a:r>
            <a:r>
              <a:rPr lang="tr-TR" altLang="de-DE"/>
              <a:t> and </a:t>
            </a:r>
            <a:r>
              <a:rPr lang="en-US" altLang="de-DE"/>
              <a:t>the ALTER framework to manage a game loop</a:t>
            </a:r>
            <a:endParaRPr lang="tr-TR" altLang="de-DE"/>
          </a:p>
          <a:p>
            <a:pPr lvl="1" eaLnBrk="1" hangingPunct="1"/>
            <a:r>
              <a:rPr lang="en-US" altLang="de-DE"/>
              <a:t>Handling screen displays</a:t>
            </a:r>
            <a:r>
              <a:rPr lang="tr-TR" altLang="de-DE"/>
              <a:t> and managing colors</a:t>
            </a:r>
          </a:p>
          <a:p>
            <a:pPr lvl="1" eaLnBrk="1" hangingPunct="1"/>
            <a:r>
              <a:rPr lang="en-US" altLang="de-DE"/>
              <a:t>Moving objects on the screen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1759D8-0A89-4FD7-B545-2C7058BAD8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0FE86DB-01B3-483A-A1E7-3B23EF62EA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Drawing and Event Handling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#6 Game Foundations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2436</Words>
  <Application>Microsoft Office PowerPoint</Application>
  <PresentationFormat>Bildschirmpräsentation (4:3)</PresentationFormat>
  <Paragraphs>393</Paragraphs>
  <Slides>46</Slides>
  <Notes>44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3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Games and Time</vt:lpstr>
      <vt:lpstr>The Importance of Frame Rate</vt:lpstr>
      <vt:lpstr>Games and Space</vt:lpstr>
      <vt:lpstr>Introducing the Gaming Loop</vt:lpstr>
      <vt:lpstr>Setting Up Game Resources</vt:lpstr>
      <vt:lpstr>Creating the Game Entities</vt:lpstr>
      <vt:lpstr>Building the (Almost) Endless Loop</vt:lpstr>
      <vt:lpstr>Frame Rate = Loop Speed</vt:lpstr>
      <vt:lpstr>Getting Input from the User</vt:lpstr>
      <vt:lpstr>Updating Game Entities</vt:lpstr>
      <vt:lpstr>Refreshing the Screen</vt:lpstr>
      <vt:lpstr>Introducing Graphics APIs</vt:lpstr>
      <vt:lpstr>SDL and Pygame</vt:lpstr>
      <vt:lpstr>Installing Pygame</vt:lpstr>
      <vt:lpstr>Primary Features of Pygame</vt:lpstr>
      <vt:lpstr>IDEA / ALTER</vt:lpstr>
      <vt:lpstr>IDEA</vt:lpstr>
      <vt:lpstr>IDEA Code</vt:lpstr>
      <vt:lpstr>Initialize</vt:lpstr>
      <vt:lpstr>Display</vt:lpstr>
      <vt:lpstr>Entities</vt:lpstr>
      <vt:lpstr>Action</vt:lpstr>
      <vt:lpstr>ALTER</vt:lpstr>
      <vt:lpstr>ALTER Code</vt:lpstr>
      <vt:lpstr>Assign Values</vt:lpstr>
      <vt:lpstr>Main Loop</vt:lpstr>
      <vt:lpstr>Timing</vt:lpstr>
      <vt:lpstr>Handle Events</vt:lpstr>
      <vt:lpstr>Refresh Display</vt:lpstr>
      <vt:lpstr>Blitting an Image</vt:lpstr>
      <vt:lpstr>Double-Buffering</vt:lpstr>
      <vt:lpstr>Colors in Pygame</vt:lpstr>
      <vt:lpstr>More on Color</vt:lpstr>
      <vt:lpstr>Moving an Object</vt:lpstr>
      <vt:lpstr>Creating the Box</vt:lpstr>
      <vt:lpstr>Setting Up Position Variables</vt:lpstr>
      <vt:lpstr>Moving the Box</vt:lpstr>
      <vt:lpstr>Checking for Boundaries</vt:lpstr>
      <vt:lpstr>Refreshing the Screen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123</cp:revision>
  <dcterms:created xsi:type="dcterms:W3CDTF">2003-03-16T17:22:50Z</dcterms:created>
  <dcterms:modified xsi:type="dcterms:W3CDTF">2019-04-21T11:54:41Z</dcterms:modified>
</cp:coreProperties>
</file>