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3"/>
  </p:notesMasterIdLst>
  <p:sldIdLst>
    <p:sldId id="530" r:id="rId2"/>
    <p:sldId id="531" r:id="rId3"/>
    <p:sldId id="532" r:id="rId4"/>
    <p:sldId id="533" r:id="rId5"/>
    <p:sldId id="534" r:id="rId6"/>
    <p:sldId id="535" r:id="rId7"/>
    <p:sldId id="536" r:id="rId8"/>
    <p:sldId id="537" r:id="rId9"/>
    <p:sldId id="538" r:id="rId10"/>
    <p:sldId id="539" r:id="rId11"/>
    <p:sldId id="541" r:id="rId12"/>
    <p:sldId id="542" r:id="rId13"/>
    <p:sldId id="543" r:id="rId14"/>
    <p:sldId id="544" r:id="rId15"/>
    <p:sldId id="545" r:id="rId16"/>
    <p:sldId id="546" r:id="rId17"/>
    <p:sldId id="547" r:id="rId18"/>
    <p:sldId id="307" r:id="rId19"/>
    <p:sldId id="548" r:id="rId20"/>
    <p:sldId id="549" r:id="rId21"/>
    <p:sldId id="550" r:id="rId22"/>
    <p:sldId id="551" r:id="rId23"/>
    <p:sldId id="552" r:id="rId24"/>
    <p:sldId id="553" r:id="rId25"/>
    <p:sldId id="554" r:id="rId26"/>
    <p:sldId id="555" r:id="rId27"/>
    <p:sldId id="556" r:id="rId28"/>
    <p:sldId id="557" r:id="rId29"/>
    <p:sldId id="558" r:id="rId30"/>
    <p:sldId id="285" r:id="rId31"/>
    <p:sldId id="559" r:id="rId32"/>
    <p:sldId id="560" r:id="rId33"/>
    <p:sldId id="561" r:id="rId34"/>
    <p:sldId id="562" r:id="rId35"/>
    <p:sldId id="563" r:id="rId36"/>
    <p:sldId id="564" r:id="rId37"/>
    <p:sldId id="565" r:id="rId38"/>
    <p:sldId id="566" r:id="rId39"/>
    <p:sldId id="567" r:id="rId40"/>
    <p:sldId id="568" r:id="rId41"/>
    <p:sldId id="569" r:id="rId42"/>
    <p:sldId id="571" r:id="rId43"/>
    <p:sldId id="572" r:id="rId44"/>
    <p:sldId id="573" r:id="rId45"/>
    <p:sldId id="574" r:id="rId46"/>
    <p:sldId id="575" r:id="rId47"/>
    <p:sldId id="576" r:id="rId48"/>
    <p:sldId id="577" r:id="rId49"/>
    <p:sldId id="578" r:id="rId50"/>
    <p:sldId id="440" r:id="rId51"/>
    <p:sldId id="362" r:id="rId5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76628" autoAdjust="0"/>
  </p:normalViewPr>
  <p:slideViewPr>
    <p:cSldViewPr>
      <p:cViewPr varScale="1">
        <p:scale>
          <a:sx n="114" d="100"/>
          <a:sy n="114" d="100"/>
        </p:scale>
        <p:origin x="1386" y="1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4/5/2019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A171CE7-3CD7-4296-9883-8A83C5E57323}"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1552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88C7F9-D1B8-432E-A8F3-77F126FB3263}"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31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a:t>
            </a:r>
            <a:r>
              <a:rPr lang="en-US" altLang="en-US" baseline="0" dirty="0">
                <a:latin typeface="Arial" panose="020B0604020202020204" pitchFamily="34" charset="0"/>
                <a:cs typeface="Arial" panose="020B0604020202020204" pitchFamily="34" charset="0"/>
              </a:rPr>
              <a:t>chapter 6, we discussed techniques for determining the users’ requirements for the system that you’re hoping to develop. This involves interviewing the various stakeholders, observing people at work, and studying existing business and technical documents. It also includes more modern techniques including JAD sessions, prototyping, and of course agile methodologies.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In this chapter, we focus on taking these requirements and structuring them in a way that allows us to design and implement the system. After all, the system is supposed to satisfy the requirements. In order to design it, we need those requirements to be organized in a “computable” manner.</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We’ll look at two particular requirements structuring techniques: (1) data flow diagrams (DFDs) and (2) decision tables. What we are doing is creating a </a:t>
            </a:r>
            <a:r>
              <a:rPr lang="en-US" altLang="en-US" b="1" baseline="0" dirty="0">
                <a:latin typeface="Arial" panose="020B0604020202020204" pitchFamily="34" charset="0"/>
                <a:cs typeface="Arial" panose="020B0604020202020204" pitchFamily="34" charset="0"/>
              </a:rPr>
              <a:t>model</a:t>
            </a:r>
            <a:r>
              <a:rPr lang="en-US" altLang="en-US" baseline="0" dirty="0">
                <a:latin typeface="Arial" panose="020B0604020202020204" pitchFamily="34" charset="0"/>
                <a:cs typeface="Arial" panose="020B0604020202020204" pitchFamily="34" charset="0"/>
              </a:rPr>
              <a:t> of the business processes. The DFDs and decision tables, along with other outputs are the deliverables from the Analysis phase, which provide the inputs to the system Design phase.</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Keep in mind that, when using prototyping and agile methodologies, the “requirements determination” and the “requirements structuring” kind of go hand in hand, almost in a parallel fashion, and this process is less formal than the traditional SDLC waterfall. Nevertheless, DFDs and decision tables are both very useful tools regardless of which type of development cycle we adopt.</a:t>
            </a:r>
          </a:p>
          <a:p>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479F02-2DCB-4EE9-93B0-17FD8A3CD9D4}"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Tree>
    <p:extLst>
      <p:ext uri="{BB962C8B-B14F-4D97-AF65-F5344CB8AC3E}">
        <p14:creationId xmlns:p14="http://schemas.microsoft.com/office/powerpoint/2010/main" val="3835095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2FC36F-4957-4824-BB1E-8DD657CAEFA0}"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DFDs have</a:t>
            </a:r>
            <a:r>
              <a:rPr lang="en-US" altLang="en-US" baseline="0" dirty="0">
                <a:latin typeface="Arial" panose="020B0604020202020204" pitchFamily="34" charset="0"/>
                <a:cs typeface="Arial" panose="020B0604020202020204" pitchFamily="34" charset="0"/>
              </a:rPr>
              <a:t> symbols for processes, data stores, and external environmental agents, as we’ll see soon.</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1071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D4E636-E709-4FDE-9027-630F0FC39395}"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527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6B2F9B-CE53-4ADC-8849-E9A31DD33307}"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9635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primitives</a:t>
            </a:r>
            <a:r>
              <a:rPr lang="en-US" altLang="en-US" baseline="0" dirty="0">
                <a:latin typeface="Arial" panose="020B0604020202020204" pitchFamily="34" charset="0"/>
                <a:cs typeface="Arial" panose="020B0604020202020204" pitchFamily="34" charset="0"/>
              </a:rPr>
              <a:t> of DFD diagramming are very simple.</a:t>
            </a:r>
            <a:endParaRPr lang="en-US" altLang="en-US" dirty="0">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86D922-FA82-4EBE-871A-4314B2CF35B7}"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Tree>
    <p:extLst>
      <p:ext uri="{BB962C8B-B14F-4D97-AF65-F5344CB8AC3E}">
        <p14:creationId xmlns:p14="http://schemas.microsoft.com/office/powerpoint/2010/main" val="3144651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are two versions of DFD symbols</a:t>
            </a:r>
            <a:r>
              <a:rPr lang="en-US" altLang="en-US" baseline="0" dirty="0">
                <a:latin typeface="Arial" panose="020B0604020202020204" pitchFamily="34" charset="0"/>
                <a:cs typeface="Arial" panose="020B0604020202020204" pitchFamily="34" charset="0"/>
              </a:rPr>
              <a:t> for processes, data stores, sources and sinks, and data flows.</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As in all types of diagrams (E-R diagrams included) data flow diagrams come in different flavors</a:t>
            </a:r>
            <a:r>
              <a:rPr lang="en-US" altLang="en-US" baseline="0" dirty="0">
                <a:latin typeface="Arial" panose="020B0604020202020204" pitchFamily="34" charset="0"/>
                <a:cs typeface="Arial" panose="020B0604020202020204" pitchFamily="34" charset="0"/>
              </a:rPr>
              <a:t> of symbol notation. But whatever symbols you use, the key in DFDs is that you are representing processes, data stores, sources and sinks, and data flows.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E-R means entity-relationship. Those types of diagrams are important for designing databases, and we’ll talk about them starting in chapter 8. In this chapter we focus on data flow diagrams (DFDs), which are more important for analyzing process flows and designing application systems.</a:t>
            </a:r>
            <a:endParaRPr lang="en-US" altLang="en-US" dirty="0">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8D63E5-7307-4486-A47E-2665304513F1}"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Tree>
    <p:extLst>
      <p:ext uri="{BB962C8B-B14F-4D97-AF65-F5344CB8AC3E}">
        <p14:creationId xmlns:p14="http://schemas.microsoft.com/office/powerpoint/2010/main" val="2436779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process is some</a:t>
            </a:r>
            <a:r>
              <a:rPr lang="en-US" altLang="en-US" baseline="0" dirty="0">
                <a:latin typeface="Arial" panose="020B0604020202020204" pitchFamily="34" charset="0"/>
                <a:cs typeface="Arial" panose="020B0604020202020204" pitchFamily="34" charset="0"/>
              </a:rPr>
              <a:t> task taking place. We generally think of DFDs are representing computer systems, but it can also represent work flows in an organization. So, processes could represent computer activities or human activities, or a combination of both.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 data store will generally be a</a:t>
            </a:r>
            <a:r>
              <a:rPr lang="en-US" altLang="en-US" baseline="0" dirty="0">
                <a:latin typeface="Arial" panose="020B0604020202020204" pitchFamily="34" charset="0"/>
                <a:cs typeface="Arial" panose="020B0604020202020204" pitchFamily="34" charset="0"/>
              </a:rPr>
              <a:t> file or a database. Unless, of course, this is a manual system. In that case, the data store could be a file cabinet containing paper documents.</a:t>
            </a:r>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36682C-FB80-4060-84BD-889F5F8DD340}"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Tree>
    <p:extLst>
      <p:ext uri="{BB962C8B-B14F-4D97-AF65-F5344CB8AC3E}">
        <p14:creationId xmlns:p14="http://schemas.microsoft.com/office/powerpoint/2010/main" val="4211121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DFDs can be drawn at various levels</a:t>
            </a:r>
            <a:r>
              <a:rPr lang="en-US" altLang="en-US" baseline="0" dirty="0">
                <a:latin typeface="Arial" panose="020B0604020202020204" pitchFamily="34" charset="0"/>
                <a:cs typeface="Arial" panose="020B0604020202020204" pitchFamily="34" charset="0"/>
              </a:rPr>
              <a:t> of detail. The “context diagram” is at the highest level. In this case, the one process represents the system as a whole, and the only other entities are sources and sinks.</a:t>
            </a:r>
            <a:endParaRPr lang="en-US" altLang="en-US" dirty="0">
              <a:latin typeface="Arial" panose="020B0604020202020204" pitchFamily="34" charset="0"/>
              <a:cs typeface="Arial" panose="020B0604020202020204"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CDCC0E-7F82-4FE9-8057-10955BE0DA81}"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160923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 this figure shows a birds-eye</a:t>
            </a:r>
            <a:r>
              <a:rPr lang="en-US" altLang="en-US" baseline="0" dirty="0">
                <a:latin typeface="Arial" panose="020B0604020202020204" pitchFamily="34" charset="0"/>
                <a:cs typeface="Arial" panose="020B0604020202020204" pitchFamily="34" charset="0"/>
              </a:rPr>
              <a:t> view of the system and the other entities that it interacts with. A customer sends an order to the system, which then sends a food order to the kitchen, a report to the restaurant manager, and a receipt back to the customer.</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In this diagram, and in subsequent diagrams, the processes are computer activities, as we’ll see. The sources and sinks, though, are generally people, or groups of people. That’s not always the case, though. A source or sink could also be an external computer system.</a:t>
            </a:r>
            <a:endParaRPr lang="en-US" altLang="en-US" dirty="0">
              <a:latin typeface="Arial" panose="020B0604020202020204" pitchFamily="34" charset="0"/>
              <a:cs typeface="Arial" panose="020B0604020202020204"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ACFD195-2798-46AB-87E0-D11B338A12A2}"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3842165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After</a:t>
            </a:r>
            <a:r>
              <a:rPr lang="en-US" altLang="en-US" baseline="0" dirty="0">
                <a:latin typeface="Arial" panose="020B0604020202020204" pitchFamily="34" charset="0"/>
                <a:cs typeface="Arial" panose="020B0604020202020204" pitchFamily="34" charset="0"/>
              </a:rPr>
              <a:t> the highest-level context diagram, there are more detailed diagrams of various levels. The next highest level is Level-0, which depicts the main processes of the system as a whole. Each of these processes can in turn be represented in more detail in Level-1 diagrams, which can be refined in Level-2, etc. </a:t>
            </a:r>
            <a:endParaRPr lang="en-US" altLang="en-US" dirty="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00ED0F-44DE-4FB6-9CF3-18183646FD54}"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414079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 for the food ordering system we see four main processes and two data stores.</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We can see that process</a:t>
            </a:r>
            <a:r>
              <a:rPr lang="en-US" altLang="en-US" baseline="0" dirty="0">
                <a:latin typeface="Arial" panose="020B0604020202020204" pitchFamily="34" charset="0"/>
                <a:cs typeface="Arial" panose="020B0604020202020204" pitchFamily="34" charset="0"/>
              </a:rPr>
              <a:t> 1.0 is taking the customer’s order as input and “transforming” it to a food order which it sends to the kitchen. We also see that this is the only process in the system that directly interacts with customers or kitchen staff users.</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 data stores identify the type of</a:t>
            </a:r>
            <a:r>
              <a:rPr lang="en-US" altLang="en-US" baseline="0" dirty="0">
                <a:latin typeface="Arial" panose="020B0604020202020204" pitchFamily="34" charset="0"/>
                <a:cs typeface="Arial" panose="020B0604020202020204" pitchFamily="34" charset="0"/>
              </a:rPr>
              <a:t> data that must be maintained in the system. They provide the inputs to process 4.0. So, whereas process 1.0 inputs its data from external sources, process 4.0 inputs its data from an internal data store. Every single process inputs data and outputs data. It makes no sense to have a process that inputs data and produces nothing, or one that produces data out of nothing.</a:t>
            </a:r>
          </a:p>
          <a:p>
            <a:endParaRPr lang="en-US" altLang="en-US" baseline="0"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These data stores</a:t>
            </a:r>
            <a:r>
              <a:rPr lang="en-US" altLang="en-US" baseline="0" dirty="0">
                <a:latin typeface="Arial" panose="020B0604020202020204" pitchFamily="34" charset="0"/>
                <a:cs typeface="Arial" panose="020B0604020202020204" pitchFamily="34" charset="0"/>
              </a:rPr>
              <a:t> may wind up being tables in a database. We’ll talk more about this when we get to chapters 8 and 9.</a:t>
            </a:r>
            <a:endParaRPr lang="en-US" altLang="en-US" dirty="0">
              <a:latin typeface="Arial" panose="020B0604020202020204" pitchFamily="34" charset="0"/>
              <a:cs typeface="Arial" panose="020B0604020202020204"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38B5ACD-08A1-401B-A8A6-BEE166A14D9E}"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Tree>
    <p:extLst>
      <p:ext uri="{BB962C8B-B14F-4D97-AF65-F5344CB8AC3E}">
        <p14:creationId xmlns:p14="http://schemas.microsoft.com/office/powerpoint/2010/main" val="1135327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These next few slides give some guidelines and rules for good data</a:t>
            </a:r>
            <a:r>
              <a:rPr lang="en-US" altLang="en-US" baseline="0" dirty="0">
                <a:latin typeface="Arial" panose="020B0604020202020204" pitchFamily="34" charset="0"/>
                <a:cs typeface="Arial" panose="020B0604020202020204" pitchFamily="34" charset="0"/>
              </a:rPr>
              <a:t> flow diagramming.</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Once you understand these rules, you will be able to draw good DFDs.</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EA69BB-F01A-41A1-8B05-B47F02CF6E15}"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Tree>
    <p:extLst>
      <p:ext uri="{BB962C8B-B14F-4D97-AF65-F5344CB8AC3E}">
        <p14:creationId xmlns:p14="http://schemas.microsoft.com/office/powerpoint/2010/main" val="3205106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0D3BA9-DC95-4393-9E11-060DD78EB4B9}"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Tree>
    <p:extLst>
      <p:ext uri="{BB962C8B-B14F-4D97-AF65-F5344CB8AC3E}">
        <p14:creationId xmlns:p14="http://schemas.microsoft.com/office/powerpoint/2010/main" val="1298233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237DC2-DB75-4CA1-AB67-42AA4E32A3B0}"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Tree>
    <p:extLst>
      <p:ext uri="{BB962C8B-B14F-4D97-AF65-F5344CB8AC3E}">
        <p14:creationId xmlns:p14="http://schemas.microsoft.com/office/powerpoint/2010/main" val="1292845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pictures each correspond to one of the rules of Table</a:t>
            </a:r>
            <a:r>
              <a:rPr lang="en-US" baseline="0" dirty="0"/>
              <a:t> 7.2</a:t>
            </a:r>
            <a:r>
              <a:rPr lang="en-US" dirty="0"/>
              <a:t>. We can go back and forth to read the rule and show the picture.</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18</a:t>
            </a:fld>
            <a:endParaRPr lang="en-US" altLang="en-US"/>
          </a:p>
        </p:txBody>
      </p:sp>
    </p:spTree>
    <p:extLst>
      <p:ext uri="{BB962C8B-B14F-4D97-AF65-F5344CB8AC3E}">
        <p14:creationId xmlns:p14="http://schemas.microsoft.com/office/powerpoint/2010/main" val="184087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 as I said, after the context diagram you have</a:t>
            </a:r>
            <a:r>
              <a:rPr lang="en-US" altLang="en-US" baseline="0" dirty="0">
                <a:latin typeface="Arial" panose="020B0604020202020204" pitchFamily="34" charset="0"/>
                <a:cs typeface="Arial" panose="020B0604020202020204" pitchFamily="34" charset="0"/>
              </a:rPr>
              <a:t> diagrams at deeper and deeper levels of detail. The term for this is “functional decomposition”. We take a large task and divide it into subtasks. We then take each of these subtasks and divide them further into “sub-sub-tasks”. This approach helps to ensure a modular design.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In principle, you could go as deep as the “program code” level, where each “process” is a single line of code. But in practice, you wouldn’t be doing that, especially during the analysis phase.</a:t>
            </a:r>
            <a:endParaRPr lang="en-US" altLang="en-US" dirty="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3DD9C70-06D1-4F88-8253-802E5ECC014A}"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Tree>
    <p:extLst>
      <p:ext uri="{BB962C8B-B14F-4D97-AF65-F5344CB8AC3E}">
        <p14:creationId xmlns:p14="http://schemas.microsoft.com/office/powerpoint/2010/main" val="1657841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If Level-5 is the lowest level, then</a:t>
            </a:r>
            <a:r>
              <a:rPr lang="en-US" altLang="en-US" baseline="0" dirty="0">
                <a:latin typeface="Arial" panose="020B0604020202020204" pitchFamily="34" charset="0"/>
                <a:cs typeface="Arial" panose="020B0604020202020204" pitchFamily="34" charset="0"/>
              </a:rPr>
              <a:t> the Level-5 diagram is a “primitive DFD”.</a:t>
            </a:r>
            <a:endParaRPr lang="en-US" altLang="en-US"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F6015E-6BD5-49FB-971C-342E68C4DDE8}"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Tree>
    <p:extLst>
      <p:ext uri="{BB962C8B-B14F-4D97-AF65-F5344CB8AC3E}">
        <p14:creationId xmlns:p14="http://schemas.microsoft.com/office/powerpoint/2010/main" val="490092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If you go back up to the Level 0 diagram,</a:t>
            </a:r>
            <a:r>
              <a:rPr lang="en-US" altLang="en-US" baseline="0" dirty="0">
                <a:latin typeface="Arial" panose="020B0604020202020204" pitchFamily="34" charset="0"/>
                <a:cs typeface="Arial" panose="020B0604020202020204" pitchFamily="34" charset="0"/>
              </a:rPr>
              <a:t> you’ll see that process 4.0 produces the management reports for the restaurant manager. Here we see this broken into three sub-processes. Note the use of the decimal place, as in 4.1, 4.2, 4.3. We’ll see this broken down even more in the next diagram.</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Note also that whatever data flows that went into or out of 4.0 in the Level-0 diagram also must go into or out of one of the processes of the Level-1 diagram.</a:t>
            </a:r>
            <a:endParaRPr lang="en-US" altLang="en-US" dirty="0">
              <a:latin typeface="Arial" panose="020B0604020202020204" pitchFamily="34" charset="0"/>
              <a:cs typeface="Arial" panose="020B0604020202020204" pitchFamily="34"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5D6B8B9-0B67-40A4-974E-90AAE28A5EE3}"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Tree>
    <p:extLst>
      <p:ext uri="{BB962C8B-B14F-4D97-AF65-F5344CB8AC3E}">
        <p14:creationId xmlns:p14="http://schemas.microsoft.com/office/powerpoint/2010/main" val="1144979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 at Level-2,</a:t>
            </a:r>
            <a:r>
              <a:rPr lang="en-US" altLang="en-US" baseline="0" dirty="0">
                <a:latin typeface="Arial" panose="020B0604020202020204" pitchFamily="34" charset="0"/>
                <a:cs typeface="Arial" panose="020B0604020202020204" pitchFamily="34" charset="0"/>
              </a:rPr>
              <a:t> we break a Level-1 process down further. Again, note the use of decimals for the process identifications: 4.3.1 and 4.3.2.</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You can also see that this way every single process in the entire system (no matter which diagram you are looking at) has a unique identifier.</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6F02DF-5A51-458E-88DF-68F57C82423A}"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580903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Because</a:t>
            </a:r>
            <a:r>
              <a:rPr lang="en-US" altLang="en-US" baseline="0" dirty="0">
                <a:latin typeface="Arial" panose="020B0604020202020204" pitchFamily="34" charset="0"/>
                <a:cs typeface="Arial" panose="020B0604020202020204" pitchFamily="34" charset="0"/>
              </a:rPr>
              <a:t> you have so many different diagrams at differing levels, it is important that they are consistent with each other. To do this, you need to make sure that the diagrams are </a:t>
            </a:r>
            <a:r>
              <a:rPr lang="en-US" altLang="en-US" b="1" baseline="0" dirty="0">
                <a:latin typeface="Arial" panose="020B0604020202020204" pitchFamily="34" charset="0"/>
                <a:cs typeface="Arial" panose="020B0604020202020204" pitchFamily="34" charset="0"/>
              </a:rPr>
              <a:t>balanced</a:t>
            </a:r>
            <a:r>
              <a:rPr lang="en-US" altLang="en-US" baseline="0" dirty="0">
                <a:latin typeface="Arial" panose="020B0604020202020204" pitchFamily="34" charset="0"/>
                <a:cs typeface="Arial" panose="020B0604020202020204" pitchFamily="34" charset="0"/>
              </a:rPr>
              <a:t>.</a:t>
            </a:r>
            <a:endParaRPr lang="en-US" altLang="en-US"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A506F0-0AB0-49F6-BBB6-3A1C4700DFA4}"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157108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8ACFF2-7279-44A1-87F9-A52BD604A70C}"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Tree>
    <p:extLst>
      <p:ext uri="{BB962C8B-B14F-4D97-AF65-F5344CB8AC3E}">
        <p14:creationId xmlns:p14="http://schemas.microsoft.com/office/powerpoint/2010/main" val="2475624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Sometimes when you draw a DFD at a particular level, you discover that you forgot something at the higher level. If so, you need to go back and correct the higher-level diagram.</a:t>
            </a: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6F015D-3C85-4919-B7D6-C699581C436B}"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Tree>
    <p:extLst>
      <p:ext uri="{BB962C8B-B14F-4D97-AF65-F5344CB8AC3E}">
        <p14:creationId xmlns:p14="http://schemas.microsoft.com/office/powerpoint/2010/main" val="3570134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9B1435-8981-4EFC-9E91-C625C72BF44E}"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1239082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At</a:t>
            </a:r>
            <a:r>
              <a:rPr lang="en-US" altLang="en-US" baseline="0" dirty="0">
                <a:latin typeface="Arial" panose="020B0604020202020204" pitchFamily="34" charset="0"/>
                <a:cs typeface="Arial" panose="020B0604020202020204" pitchFamily="34" charset="0"/>
              </a:rPr>
              <a:t> high levels, you try to keep the diagram simple. Rather than having two arrows coming into process X.0, it’s less cluttered to have a single arrow (composite data flow) with appropriate labeling. At the lower level, you split it out, especially if the two data flows are going into two separate sub-processes. Thus, the data flows become disaggregated.</a:t>
            </a:r>
          </a:p>
          <a:p>
            <a:endParaRPr lang="en-US" altLang="en-US" baseline="0" dirty="0">
              <a:latin typeface="Arial" panose="020B0604020202020204" pitchFamily="34" charset="0"/>
              <a:cs typeface="Arial" panose="020B0604020202020204" pitchFamily="34" charset="0"/>
            </a:endParaRP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BF095C-A64E-49FE-AAD0-9AA02CD287CA}"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27234638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bottom line is this. For a DFD</a:t>
            </a:r>
            <a:r>
              <a:rPr lang="en-US" altLang="en-US" baseline="0" dirty="0">
                <a:latin typeface="Arial" panose="020B0604020202020204" pitchFamily="34" charset="0"/>
                <a:cs typeface="Arial" panose="020B0604020202020204" pitchFamily="34" charset="0"/>
              </a:rPr>
              <a:t> to be balanced, any inputs that come into the lower level diagram MUST also be coming into the corresponding process of its higher level diagram. The same is true for outputs.</a:t>
            </a:r>
            <a:endParaRPr lang="en-US" altLang="en-US" dirty="0">
              <a:latin typeface="Arial" panose="020B0604020202020204" pitchFamily="34" charset="0"/>
              <a:cs typeface="Arial" panose="020B0604020202020204" pitchFamily="34"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4766570-DA4F-455C-B1CB-67E0EB48458D}"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Tree>
    <p:extLst>
      <p:ext uri="{BB962C8B-B14F-4D97-AF65-F5344CB8AC3E}">
        <p14:creationId xmlns:p14="http://schemas.microsoft.com/office/powerpoint/2010/main" val="6594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18E7754-4046-4796-B9B2-8106D95501BE}"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1543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67ED91-BB96-4E46-9E6D-BD3B6BC50C1A}"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As you can see, DFDs are useful for telling many stories. We can</a:t>
            </a:r>
            <a:r>
              <a:rPr lang="en-US" altLang="en-US" baseline="0" dirty="0">
                <a:latin typeface="Arial" panose="020B0604020202020204" pitchFamily="34" charset="0"/>
                <a:cs typeface="Arial" panose="020B0604020202020204" pitchFamily="34" charset="0"/>
              </a:rPr>
              <a:t> model the current logical or physical systems, as well as modeling the hoped for future logical and physical systems. In this respect, DFD is a very versatile instrument.</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223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E7B29D-EADE-49C8-8F0C-ACD819E107C2}"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793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9D45C3-601C-47C6-8FD2-3ECA602571DD}"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1878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D0CCB1-8CEF-4A08-9EF8-A9A5278005AE}"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314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FB84A8-A571-4FFF-AB99-D552811D79C7}"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Well, ok. If you want to get really detailed about this. But at some point you can give it to the programmer and let them figure it out. These two items</a:t>
            </a:r>
            <a:r>
              <a:rPr lang="en-US" altLang="en-US" baseline="0" dirty="0">
                <a:latin typeface="Arial" panose="020B0604020202020204" pitchFamily="34" charset="0"/>
                <a:cs typeface="Arial" panose="020B0604020202020204" pitchFamily="34" charset="0"/>
              </a:rPr>
              <a:t> bring you right down to the code level and into database design, which may be more detailed than necessary.</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2554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4EA3DB-721A-4794-BC1B-C557CA721062}" type="slidenum">
              <a:rPr lang="en-US" altLang="en-US">
                <a:latin typeface="Tahoma" panose="020B0604030504040204" pitchFamily="34" charset="0"/>
              </a:rPr>
              <a:pPr eaLnBrk="1" hangingPunct="1"/>
              <a:t>35</a:t>
            </a:fld>
            <a:endParaRPr lang="en-US" altLang="en-US">
              <a:latin typeface="Tahoma" panose="020B0604030504040204"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This is probably a more realistic level,</a:t>
            </a:r>
            <a:r>
              <a:rPr lang="en-US" altLang="en-US" baseline="0" dirty="0">
                <a:latin typeface="Arial" panose="020B0604020202020204" pitchFamily="34" charset="0"/>
                <a:cs typeface="Arial" panose="020B0604020202020204" pitchFamily="34" charset="0"/>
              </a:rPr>
              <a:t> at least for the purposes of requirements structuring. This is what’s actually capturing the user’s needs for documentation.</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37427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DB4734-84D0-4829-B6B4-083818B128A8}"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These are other</a:t>
            </a:r>
            <a:r>
              <a:rPr lang="en-US" altLang="en-US" baseline="0" dirty="0">
                <a:latin typeface="Arial" panose="020B0604020202020204" pitchFamily="34" charset="0"/>
                <a:cs typeface="Arial" panose="020B0604020202020204" pitchFamily="34" charset="0"/>
              </a:rPr>
              <a:t> good guidelines. They relate more to the designer’s point of view.</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Good data flow diagramming is as much an art as a science. You should keep decomposing as long as it’s bringing you a benefit. But almost nobody does it all the way to the code level.</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30231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3C1305B-70DD-4A55-BB59-F6ACC4F796E0}"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Once the DFDs are complete, you can examine the details of individual DFDs for problems like redundant data flows, unused captured data, and redundant data updates. These problems may not have been evident to the analysts or users earlier in the analysis process when.</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78358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 talked about business process reengineering in chapter</a:t>
            </a:r>
            <a:r>
              <a:rPr lang="en-US" altLang="en-US" baseline="0" dirty="0">
                <a:latin typeface="Arial" panose="020B0604020202020204" pitchFamily="34" charset="0"/>
                <a:cs typeface="Arial" panose="020B0604020202020204" pitchFamily="34" charset="0"/>
              </a:rPr>
              <a:t> 6, as a “radical” systems requirements determination approach. DFDs are useful for illustrating this. This figure and the next one shows a “before” and “after” for IBM. Note how five separate processes were reduced to one in the after picture. </a:t>
            </a:r>
          </a:p>
          <a:p>
            <a:endParaRPr lang="en-US" altLang="en-US" baseline="0" dirty="0">
              <a:latin typeface="Arial" panose="020B0604020202020204" pitchFamily="34" charset="0"/>
              <a:cs typeface="Arial" panose="020B0604020202020204" pitchFamily="34" charset="0"/>
            </a:endParaRP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Notice also that an additional external source was added, the “specialists”.</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C65116-69C8-4A32-96E1-154AC80B3513}"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Tree>
    <p:extLst>
      <p:ext uri="{BB962C8B-B14F-4D97-AF65-F5344CB8AC3E}">
        <p14:creationId xmlns:p14="http://schemas.microsoft.com/office/powerpoint/2010/main" val="3878019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old system took six days to complete a loan</a:t>
            </a:r>
            <a:r>
              <a:rPr lang="en-US" altLang="en-US" baseline="0" dirty="0">
                <a:latin typeface="Arial" panose="020B0604020202020204" pitchFamily="34" charset="0"/>
                <a:cs typeface="Arial" panose="020B0604020202020204" pitchFamily="34" charset="0"/>
              </a:rPr>
              <a:t> agreement, although processing the loan itself was only 90 minutes. The new system is much faster, with fewer people involved. Specialists are just used for special cases; usually the salesperson does the job alone without so much time that documentation is spending in somebody’s in-basket like before. </a:t>
            </a:r>
            <a:endParaRPr lang="en-US" altLang="en-US" dirty="0">
              <a:latin typeface="Arial" panose="020B0604020202020204" pitchFamily="34" charset="0"/>
              <a:cs typeface="Arial" panose="020B0604020202020204" pitchFamily="34" charset="0"/>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87DFA63-4CF0-40B2-B51F-137BA8FA7BD5}"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Tree>
    <p:extLst>
      <p:ext uri="{BB962C8B-B14F-4D97-AF65-F5344CB8AC3E}">
        <p14:creationId xmlns:p14="http://schemas.microsoft.com/office/powerpoint/2010/main" val="38188346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6FFB98-ED94-459C-81A6-55DF44BDF6D1}" type="slidenum">
              <a:rPr lang="en-US" altLang="en-US">
                <a:latin typeface="Tahoma" panose="020B0604030504040204" pitchFamily="34" charset="0"/>
              </a:rPr>
              <a:pPr eaLnBrk="1" hangingPunct="1"/>
              <a:t>40</a:t>
            </a:fld>
            <a:endParaRPr lang="en-US" altLang="en-US">
              <a:latin typeface="Tahoma" panose="020B0604030504040204"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So far we’ve discussed DFDs and we see how useful they can be. Another important</a:t>
            </a:r>
            <a:r>
              <a:rPr lang="en-US" altLang="en-US" baseline="0" dirty="0">
                <a:latin typeface="Arial" panose="020B0604020202020204" pitchFamily="34" charset="0"/>
                <a:cs typeface="Arial" panose="020B0604020202020204" pitchFamily="34" charset="0"/>
              </a:rPr>
              <a:t> thing to represent is the decision logic of the process. DFDs are not sufficient for this. A decision table can be used for this task.</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The decision table is another way of structuring the requirements, and the information that goes into it came from interviews, documents, observation, etc.</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37893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88A082-A30E-4CC3-AE91-536BB8E62994}"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8986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679A9B-E6B6-4EFA-BD86-050BC292A90D}"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In this decision</a:t>
            </a:r>
            <a:r>
              <a:rPr lang="en-US" altLang="en-US" baseline="0" dirty="0">
                <a:latin typeface="Arial" panose="020B0604020202020204" pitchFamily="34" charset="0"/>
                <a:cs typeface="Arial" panose="020B0604020202020204" pitchFamily="34" charset="0"/>
              </a:rPr>
              <a:t> table the condition stubs involve the employee type and the number of hours worked. </a:t>
            </a:r>
            <a:r>
              <a:rPr lang="en-US" altLang="en-US" dirty="0">
                <a:latin typeface="Arial" panose="020B0604020202020204" pitchFamily="34" charset="0"/>
                <a:cs typeface="Arial" panose="020B0604020202020204" pitchFamily="34" charset="0"/>
              </a:rPr>
              <a:t>These form conditions for the decision rules. The</a:t>
            </a:r>
            <a:r>
              <a:rPr lang="en-US" altLang="en-US" baseline="0" dirty="0">
                <a:latin typeface="Arial" panose="020B0604020202020204" pitchFamily="34" charset="0"/>
                <a:cs typeface="Arial" panose="020B0604020202020204" pitchFamily="34" charset="0"/>
              </a:rPr>
              <a:t> action stubs specify what to do for each set of conditions. For example, if the employee is salaried and worked less than 40 hours we pay the base salary.</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Question: What do we do for an hourly employee who worked more than 40 hours?</a:t>
            </a:r>
          </a:p>
          <a:p>
            <a:pPr eaLnBrk="1" hangingPunct="1"/>
            <a:r>
              <a:rPr lang="en-US" altLang="en-US" baseline="0" dirty="0">
                <a:latin typeface="Arial" panose="020B0604020202020204" pitchFamily="34" charset="0"/>
                <a:cs typeface="Arial" panose="020B0604020202020204" pitchFamily="34" charset="0"/>
              </a:rPr>
              <a:t>Answer: calculate the hourly wage and calculate overtime.</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2684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2969E5-EA26-44F5-BBD8-4C118AD39C6E}"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 decision table can get quite</a:t>
            </a:r>
            <a:r>
              <a:rPr lang="en-US" altLang="en-US" baseline="0" dirty="0">
                <a:latin typeface="Arial" panose="020B0604020202020204" pitchFamily="34" charset="0"/>
                <a:cs typeface="Arial" panose="020B0604020202020204" pitchFamily="34" charset="0"/>
              </a:rPr>
              <a:t> complex, and may include unnecessary or irrelevant conditions or actions. </a:t>
            </a:r>
            <a:r>
              <a:rPr kumimoji="1" lang="en-US" sz="1200" b="0" i="0" u="none" strike="noStrike" kern="1200" baseline="0" dirty="0">
                <a:solidFill>
                  <a:schemeClr val="tx1"/>
                </a:solidFill>
                <a:latin typeface="Arial" charset="0"/>
                <a:ea typeface="+mn-ea"/>
                <a:cs typeface="Arial" charset="0"/>
              </a:rPr>
              <a:t>Make the decision table as simple as possible by removing any rules with impossible actions. Consult users on the rules where system actions aren’t clear and either decide on an action or remove the rule. Look for patterns in the rules, especially for indifferent conditions.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842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27498B-1322-46A6-A3EC-16652765C530}"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We can simplify the table by recognizing indifferent</a:t>
            </a:r>
            <a:r>
              <a:rPr lang="en-US" altLang="en-US" baseline="0" dirty="0">
                <a:latin typeface="Arial" panose="020B0604020202020204" pitchFamily="34" charset="0"/>
                <a:cs typeface="Arial" panose="020B0604020202020204" pitchFamily="34" charset="0"/>
              </a:rPr>
              <a:t> conditions. For salaried employees, it doesn’t matter how many hours were worked. So three rules got reduced to one.</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05624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Now we can apply the things</a:t>
            </a:r>
            <a:r>
              <a:rPr lang="en-US" altLang="en-US" baseline="0" dirty="0">
                <a:latin typeface="Arial" panose="020B0604020202020204" pitchFamily="34" charset="0"/>
                <a:cs typeface="Arial" panose="020B0604020202020204" pitchFamily="34" charset="0"/>
              </a:rPr>
              <a:t> we learned to the Pine Valley Furniture case. So, after the JAD session has ended, the PVF analysts created their DFDs.</a:t>
            </a:r>
            <a:endParaRPr lang="en-US" altLang="en-US" dirty="0">
              <a:latin typeface="Arial" panose="020B0604020202020204" pitchFamily="34" charset="0"/>
              <a:cs typeface="Arial" panose="020B0604020202020204" pitchFamily="34"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8454AC-B967-4615-8EC3-1552A8E19E20}"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Tree>
    <p:extLst>
      <p:ext uri="{BB962C8B-B14F-4D97-AF65-F5344CB8AC3E}">
        <p14:creationId xmlns:p14="http://schemas.microsoft.com/office/powerpoint/2010/main" val="13922032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84DDEA-455A-49EF-B9BB-18C9282C5406}"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Tree>
    <p:extLst>
      <p:ext uri="{BB962C8B-B14F-4D97-AF65-F5344CB8AC3E}">
        <p14:creationId xmlns:p14="http://schemas.microsoft.com/office/powerpoint/2010/main" val="21105183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is the Level-0 DFD of the Web Store. Notice</a:t>
            </a:r>
            <a:r>
              <a:rPr lang="en-US" altLang="en-US" baseline="0" dirty="0">
                <a:latin typeface="Arial" panose="020B0604020202020204" pitchFamily="34" charset="0"/>
                <a:cs typeface="Arial" panose="020B0604020202020204" pitchFamily="34" charset="0"/>
              </a:rPr>
              <a:t> that in this case, some external entities (sources, sinks) are other computer systems, specifically the customer tracking and purchasing fulfillment systems</a:t>
            </a:r>
            <a:r>
              <a:rPr lang="en-US" altLang="en-US" dirty="0">
                <a:latin typeface="Arial" panose="020B0604020202020204" pitchFamily="34" charset="0"/>
                <a:cs typeface="Arial" panose="020B0604020202020204" pitchFamily="34" charset="0"/>
              </a:rPr>
              <a:t>. The other external entity is the customer,</a:t>
            </a:r>
            <a:r>
              <a:rPr lang="en-US" altLang="en-US" baseline="0" dirty="0">
                <a:latin typeface="Arial" panose="020B0604020202020204" pitchFamily="34" charset="0"/>
                <a:cs typeface="Arial" panose="020B0604020202020204" pitchFamily="34" charset="0"/>
              </a:rPr>
              <a:t> a human user of WebStore. You can imagine each of the data flows from the customer to a process as the customer entering and submitting data in the browser. Any data going from a process to the customer is stuff the customer would see in the web pages, or perhaps something that would be sent to the customer in an email.</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Notice also that there are two data stores, one for the customers shopping cart and one for the product inventory.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This DFD shows six processes. Typically that’s a pretty good number. If it gets two busy, it may mean you’re at too much detail for the particular level you are at in the diagram.</a:t>
            </a:r>
            <a:endParaRPr lang="en-US" altLang="en-US" dirty="0">
              <a:latin typeface="Arial" panose="020B0604020202020204" pitchFamily="34" charset="0"/>
              <a:cs typeface="Arial" panose="020B0604020202020204" pitchFamily="34" charset="0"/>
            </a:endParaRPr>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FCF1CD-9A40-4F0B-9E8E-FEA5002776BF}"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Tree>
    <p:extLst>
      <p:ext uri="{BB962C8B-B14F-4D97-AF65-F5344CB8AC3E}">
        <p14:creationId xmlns:p14="http://schemas.microsoft.com/office/powerpoint/2010/main" val="6495870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C399F8-BF7F-4A50-85FD-8F9CC4272FDC}" type="slidenum">
              <a:rPr lang="en-US" altLang="en-US">
                <a:latin typeface="Tahoma" panose="020B0604030504040204" pitchFamily="34" charset="0"/>
              </a:rPr>
              <a:pPr eaLnBrk="1" hangingPunct="1"/>
              <a:t>48</a:t>
            </a:fld>
            <a:endParaRPr lang="en-US" altLang="en-US">
              <a:latin typeface="Tahoma" panose="020B0604030504040204" pitchFamily="34" charset="0"/>
            </a:endParaRPr>
          </a:p>
        </p:txBody>
      </p:sp>
    </p:spTree>
    <p:extLst>
      <p:ext uri="{BB962C8B-B14F-4D97-AF65-F5344CB8AC3E}">
        <p14:creationId xmlns:p14="http://schemas.microsoft.com/office/powerpoint/2010/main" val="14217993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E9A400-859B-49C2-9805-942472C8407F}" type="slidenum">
              <a:rPr lang="en-US" altLang="en-US">
                <a:latin typeface="Tahoma" panose="020B0604030504040204" pitchFamily="34" charset="0"/>
              </a:rPr>
              <a:pPr eaLnBrk="1" hangingPunct="1"/>
              <a:t>49</a:t>
            </a:fld>
            <a:endParaRPr lang="en-US" altLang="en-US">
              <a:latin typeface="Tahoma" panose="020B0604030504040204" pitchFamily="34" charset="0"/>
            </a:endParaRPr>
          </a:p>
        </p:txBody>
      </p:sp>
    </p:spTree>
    <p:extLst>
      <p:ext uri="{BB962C8B-B14F-4D97-AF65-F5344CB8AC3E}">
        <p14:creationId xmlns:p14="http://schemas.microsoft.com/office/powerpoint/2010/main" val="2830267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#6 Structuring Systems Process Requirements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#6 Structuring Systems Process Requirements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#6 Structuring Systems Process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#6 Structuring Systems Process Requirements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#6 Structuring Systems Process Requirements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#6 Structuring Systems Process Requirements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#6 Structuring Systems Process Requirements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#6 Structuring Systems Process Requirements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#6 Structuring Systems Process Requirements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#6 Structuring Systems Process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#6 Structuring Systems Process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#6 Structuring Systems Process Requirements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6</a:t>
            </a: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Structuring Systems Process Requirements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p:txBody>
          <a:bodyPr/>
          <a:lstStyle/>
          <a:p>
            <a:pPr eaLnBrk="1" hangingPunct="1"/>
            <a:r>
              <a:rPr lang="en-US" altLang="en-US" dirty="0"/>
              <a:t>Learning Objectives</a:t>
            </a:r>
          </a:p>
        </p:txBody>
      </p:sp>
      <p:sp>
        <p:nvSpPr>
          <p:cNvPr id="10246" name="Rectangle 3"/>
          <p:cNvSpPr>
            <a:spLocks noGrp="1" noChangeArrowheads="1"/>
          </p:cNvSpPr>
          <p:nvPr>
            <p:ph type="body" idx="1"/>
          </p:nvPr>
        </p:nvSpPr>
        <p:spPr/>
        <p:txBody>
          <a:bodyPr/>
          <a:lstStyle/>
          <a:p>
            <a:pPr eaLnBrk="1" hangingPunct="1">
              <a:lnSpc>
                <a:spcPct val="80000"/>
              </a:lnSpc>
              <a:buClr>
                <a:srgbClr val="BA2212"/>
              </a:buClr>
              <a:buFont typeface="Wingdings" panose="05000000000000000000" pitchFamily="2" charset="2"/>
              <a:buChar char="ü"/>
            </a:pPr>
            <a:r>
              <a:rPr lang="en-US" altLang="en-US" sz="2800"/>
              <a:t>Understand the logical modeling of processes by studying examples of data flow diagrams (DFDs).</a:t>
            </a:r>
          </a:p>
          <a:p>
            <a:pPr eaLnBrk="1" hangingPunct="1">
              <a:lnSpc>
                <a:spcPct val="80000"/>
              </a:lnSpc>
              <a:buClr>
                <a:srgbClr val="BA2212"/>
              </a:buClr>
              <a:buFont typeface="Wingdings" panose="05000000000000000000" pitchFamily="2" charset="2"/>
              <a:buChar char="ü"/>
            </a:pPr>
            <a:r>
              <a:rPr lang="en-US" altLang="en-US" sz="2800"/>
              <a:t>Draw data flow diagrams following specific rules and guidelines that lead to accurate and well-structured process models.</a:t>
            </a:r>
          </a:p>
          <a:p>
            <a:pPr eaLnBrk="1" hangingPunct="1">
              <a:lnSpc>
                <a:spcPct val="80000"/>
              </a:lnSpc>
              <a:buClr>
                <a:srgbClr val="BA2212"/>
              </a:buClr>
              <a:buFont typeface="Wingdings" panose="05000000000000000000" pitchFamily="2" charset="2"/>
              <a:buChar char="ü"/>
            </a:pPr>
            <a:r>
              <a:rPr lang="en-US" altLang="en-US" sz="2800"/>
              <a:t>Decompose data flow diagrams into lower-level diagrams.</a:t>
            </a:r>
          </a:p>
          <a:p>
            <a:pPr eaLnBrk="1" hangingPunct="1">
              <a:lnSpc>
                <a:spcPct val="80000"/>
              </a:lnSpc>
              <a:buClr>
                <a:srgbClr val="BA2212"/>
              </a:buClr>
              <a:buFont typeface="Wingdings" panose="05000000000000000000" pitchFamily="2" charset="2"/>
              <a:buChar char="ü"/>
            </a:pPr>
            <a:r>
              <a:rPr lang="en-US" altLang="en-US" sz="2800"/>
              <a:t>Balance higher-level and lower-level data flow diagrams.</a:t>
            </a:r>
          </a:p>
        </p:txBody>
      </p:sp>
      <p:pic>
        <p:nvPicPr>
          <p:cNvPr id="4" name="Grafik 3">
            <a:extLst>
              <a:ext uri="{FF2B5EF4-FFF2-40B4-BE49-F238E27FC236}">
                <a16:creationId xmlns:a16="http://schemas.microsoft.com/office/drawing/2014/main" id="{FE785807-66CE-4932-8401-A4BB7EB3FA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676685B-8C78-4062-B7B6-3BC1771693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8CAFDCA-90F3-437E-BC61-67EA53C9F0DE}"/>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0B2FD405-1355-446D-BA32-3776573964BF}"/>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4281112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p:txBody>
          <a:bodyPr/>
          <a:lstStyle/>
          <a:p>
            <a:pPr eaLnBrk="1" hangingPunct="1"/>
            <a:r>
              <a:rPr lang="en-US" altLang="en-US"/>
              <a:t>Learning Objectives (Cont.)</a:t>
            </a:r>
          </a:p>
        </p:txBody>
      </p:sp>
      <p:sp>
        <p:nvSpPr>
          <p:cNvPr id="11270" name="Rectangle 3"/>
          <p:cNvSpPr>
            <a:spLocks noGrp="1" noChangeArrowheads="1"/>
          </p:cNvSpPr>
          <p:nvPr>
            <p:ph type="body" idx="1"/>
          </p:nvPr>
        </p:nvSpPr>
        <p:spPr/>
        <p:txBody>
          <a:bodyPr/>
          <a:lstStyle/>
          <a:p>
            <a:pPr eaLnBrk="1" hangingPunct="1">
              <a:lnSpc>
                <a:spcPct val="90000"/>
              </a:lnSpc>
              <a:buClr>
                <a:srgbClr val="BA2212"/>
              </a:buClr>
              <a:buFont typeface="Wingdings" panose="05000000000000000000" pitchFamily="2" charset="2"/>
              <a:buChar char="ü"/>
            </a:pPr>
            <a:r>
              <a:rPr lang="en-US" altLang="en-US"/>
              <a:t>Use data flow diagrams as a tool to support the analysis of information systems.</a:t>
            </a:r>
          </a:p>
          <a:p>
            <a:pPr eaLnBrk="1" hangingPunct="1">
              <a:lnSpc>
                <a:spcPct val="90000"/>
              </a:lnSpc>
              <a:buClr>
                <a:srgbClr val="BA2212"/>
              </a:buClr>
              <a:buFont typeface="Wingdings" panose="05000000000000000000" pitchFamily="2" charset="2"/>
              <a:buChar char="ü"/>
            </a:pPr>
            <a:r>
              <a:rPr lang="en-US" altLang="en-US"/>
              <a:t>Discuss process modeling for electronic commerce applications.</a:t>
            </a:r>
          </a:p>
          <a:p>
            <a:pPr eaLnBrk="1" hangingPunct="1">
              <a:lnSpc>
                <a:spcPct val="90000"/>
              </a:lnSpc>
              <a:buClr>
                <a:srgbClr val="BA2212"/>
              </a:buClr>
              <a:buFont typeface="Wingdings" panose="05000000000000000000" pitchFamily="2" charset="2"/>
              <a:buChar char="ü"/>
            </a:pPr>
            <a:r>
              <a:rPr lang="en-US" altLang="en-US"/>
              <a:t>Use decision tables to represent the logic of choice in conditional statements.</a:t>
            </a:r>
          </a:p>
        </p:txBody>
      </p:sp>
      <p:pic>
        <p:nvPicPr>
          <p:cNvPr id="4" name="Grafik 3">
            <a:extLst>
              <a:ext uri="{FF2B5EF4-FFF2-40B4-BE49-F238E27FC236}">
                <a16:creationId xmlns:a16="http://schemas.microsoft.com/office/drawing/2014/main" id="{C74853D3-3E86-4674-9572-B8C1DF3EF0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A4CE9F8-B0E0-4742-806D-5D30CFAF4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CF744CC-105C-41E6-9FE3-DF32488DA3B1}"/>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79394EB5-82AB-4973-B130-298E8D168303}"/>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306739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 y="1776413"/>
            <a:ext cx="8115300" cy="370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itle 1"/>
          <p:cNvSpPr>
            <a:spLocks noGrp="1"/>
          </p:cNvSpPr>
          <p:nvPr>
            <p:ph type="title"/>
          </p:nvPr>
        </p:nvSpPr>
        <p:spPr/>
        <p:txBody>
          <a:bodyPr/>
          <a:lstStyle/>
          <a:p>
            <a:pPr eaLnBrk="1" hangingPunct="1"/>
            <a:r>
              <a:rPr lang="en-US" altLang="en-US" dirty="0"/>
              <a:t>Process Modeling for Structured Analysis</a:t>
            </a:r>
          </a:p>
        </p:txBody>
      </p:sp>
      <p:sp>
        <p:nvSpPr>
          <p:cNvPr id="12294" name="Rectangle 8"/>
          <p:cNvSpPr>
            <a:spLocks noChangeArrowheads="1"/>
          </p:cNvSpPr>
          <p:nvPr/>
        </p:nvSpPr>
        <p:spPr bwMode="auto">
          <a:xfrm>
            <a:off x="914400" y="5449888"/>
            <a:ext cx="7239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7-1</a:t>
            </a:r>
          </a:p>
          <a:p>
            <a:pPr eaLnBrk="1" hangingPunct="1"/>
            <a:r>
              <a:rPr lang="en-US" altLang="en-US"/>
              <a:t>Systems development life cycle with the analysis phase highlighted</a:t>
            </a:r>
          </a:p>
        </p:txBody>
      </p:sp>
      <p:sp>
        <p:nvSpPr>
          <p:cNvPr id="12296" name="Rectangle 1"/>
          <p:cNvSpPr>
            <a:spLocks noChangeArrowheads="1"/>
          </p:cNvSpPr>
          <p:nvPr/>
        </p:nvSpPr>
        <p:spPr bwMode="auto">
          <a:xfrm>
            <a:off x="7315200" y="4495800"/>
            <a:ext cx="1676400" cy="10668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6" name="Grafik 5">
            <a:extLst>
              <a:ext uri="{FF2B5EF4-FFF2-40B4-BE49-F238E27FC236}">
                <a16:creationId xmlns:a16="http://schemas.microsoft.com/office/drawing/2014/main" id="{DCD2245A-289A-4FEA-9E9E-7204901E7A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C6C8731-CF77-46BF-8A06-2B004BE9E5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35F702F-E248-4982-B339-EF067B3BCAC7}"/>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A6E0D2ED-7A0D-4D72-B754-6ADCAC107168}"/>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2369962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457200" y="457200"/>
            <a:ext cx="8229600" cy="1066800"/>
          </a:xfrm>
        </p:spPr>
        <p:txBody>
          <a:bodyPr anchor="ctr"/>
          <a:lstStyle/>
          <a:p>
            <a:pPr eaLnBrk="1" hangingPunct="1"/>
            <a:r>
              <a:rPr lang="en-US" altLang="en-US" dirty="0"/>
              <a:t>Process Modeling (Cont.)</a:t>
            </a:r>
          </a:p>
        </p:txBody>
      </p:sp>
      <p:sp>
        <p:nvSpPr>
          <p:cNvPr id="13318" name="Rectangle 3"/>
          <p:cNvSpPr>
            <a:spLocks noGrp="1" noChangeArrowheads="1"/>
          </p:cNvSpPr>
          <p:nvPr>
            <p:ph type="body" idx="1"/>
          </p:nvPr>
        </p:nvSpPr>
        <p:spPr>
          <a:xfrm>
            <a:off x="457200" y="1600200"/>
            <a:ext cx="8229600" cy="4724400"/>
          </a:xfrm>
        </p:spPr>
        <p:txBody>
          <a:bodyPr>
            <a:normAutofit/>
          </a:bodyPr>
          <a:lstStyle/>
          <a:p>
            <a:pPr algn="just" eaLnBrk="1" hangingPunct="1">
              <a:lnSpc>
                <a:spcPct val="120000"/>
              </a:lnSpc>
              <a:spcBef>
                <a:spcPts val="1200"/>
              </a:spcBef>
              <a:defRPr/>
            </a:pPr>
            <a:r>
              <a:rPr lang="en-US" altLang="en-US" sz="2800" dirty="0"/>
              <a:t>Graphically represent the processes that capture, manipulate, store, and distribute data between a system and its environment and among system components.</a:t>
            </a:r>
          </a:p>
          <a:p>
            <a:pPr algn="just" eaLnBrk="1" hangingPunct="1">
              <a:lnSpc>
                <a:spcPct val="120000"/>
              </a:lnSpc>
              <a:spcBef>
                <a:spcPts val="1200"/>
              </a:spcBef>
              <a:defRPr/>
            </a:pPr>
            <a:r>
              <a:rPr lang="en-US" altLang="en-US" sz="2800" dirty="0"/>
              <a:t>Utilize information gathered during requirements determination.</a:t>
            </a:r>
          </a:p>
          <a:p>
            <a:pPr algn="just" eaLnBrk="1" hangingPunct="1">
              <a:lnSpc>
                <a:spcPct val="120000"/>
              </a:lnSpc>
              <a:spcBef>
                <a:spcPts val="1200"/>
              </a:spcBef>
              <a:defRPr/>
            </a:pPr>
            <a:r>
              <a:rPr lang="en-US" altLang="en-US" sz="2800" dirty="0"/>
              <a:t>Model processes and data structures.</a:t>
            </a:r>
          </a:p>
          <a:p>
            <a:pPr algn="just" eaLnBrk="1" hangingPunct="1">
              <a:defRPr/>
            </a:pPr>
            <a:endParaRPr lang="en-US" altLang="en-US" sz="2800" dirty="0"/>
          </a:p>
        </p:txBody>
      </p:sp>
      <p:pic>
        <p:nvPicPr>
          <p:cNvPr id="4" name="Grafik 3">
            <a:extLst>
              <a:ext uri="{FF2B5EF4-FFF2-40B4-BE49-F238E27FC236}">
                <a16:creationId xmlns:a16="http://schemas.microsoft.com/office/drawing/2014/main" id="{4B4AFB0A-A82B-42C4-90F7-8158E4F86D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077F458-E507-41A8-8856-93D5EA9D9A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922719D-4C22-42FA-B392-F5902CE68185}"/>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B1402312-9E87-4AD9-9C8B-8FB2272EC26A}"/>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2788257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normAutofit/>
          </a:bodyPr>
          <a:lstStyle/>
          <a:p>
            <a:pPr eaLnBrk="1" hangingPunct="1"/>
            <a:r>
              <a:rPr lang="en-US" altLang="en-US" dirty="0"/>
              <a:t>Deliverables and Outcomes</a:t>
            </a:r>
          </a:p>
        </p:txBody>
      </p:sp>
      <p:sp>
        <p:nvSpPr>
          <p:cNvPr id="14342" name="Rectangle 3"/>
          <p:cNvSpPr>
            <a:spLocks noGrp="1" noChangeArrowheads="1"/>
          </p:cNvSpPr>
          <p:nvPr>
            <p:ph type="body" idx="1"/>
          </p:nvPr>
        </p:nvSpPr>
        <p:spPr/>
        <p:txBody>
          <a:bodyPr/>
          <a:lstStyle/>
          <a:p>
            <a:pPr eaLnBrk="1" hangingPunct="1"/>
            <a:r>
              <a:rPr lang="en-US" altLang="en-US" sz="2800" dirty="0"/>
              <a:t>Context data flow diagram (DFD)</a:t>
            </a:r>
          </a:p>
          <a:p>
            <a:pPr lvl="1" eaLnBrk="1" hangingPunct="1"/>
            <a:r>
              <a:rPr lang="en-US" altLang="en-US" sz="2600" dirty="0"/>
              <a:t>Scope of system</a:t>
            </a:r>
          </a:p>
          <a:p>
            <a:pPr eaLnBrk="1" hangingPunct="1"/>
            <a:r>
              <a:rPr lang="en-US" altLang="en-US" sz="2800" dirty="0"/>
              <a:t>DFDs of current physical system</a:t>
            </a:r>
          </a:p>
          <a:p>
            <a:pPr lvl="1" eaLnBrk="1" hangingPunct="1"/>
            <a:r>
              <a:rPr lang="en-US" altLang="en-US" sz="2600" dirty="0"/>
              <a:t>Adequate detail only</a:t>
            </a:r>
          </a:p>
          <a:p>
            <a:pPr eaLnBrk="1" hangingPunct="1"/>
            <a:r>
              <a:rPr lang="en-US" altLang="en-US" sz="2800" dirty="0"/>
              <a:t>DFDs of current logical system</a:t>
            </a:r>
          </a:p>
          <a:p>
            <a:pPr lvl="1" eaLnBrk="1" hangingPunct="1"/>
            <a:r>
              <a:rPr lang="en-US" altLang="en-US" sz="2600" dirty="0"/>
              <a:t>Enables analysts to understand current system</a:t>
            </a:r>
          </a:p>
        </p:txBody>
      </p:sp>
      <p:pic>
        <p:nvPicPr>
          <p:cNvPr id="4" name="Grafik 3">
            <a:extLst>
              <a:ext uri="{FF2B5EF4-FFF2-40B4-BE49-F238E27FC236}">
                <a16:creationId xmlns:a16="http://schemas.microsoft.com/office/drawing/2014/main" id="{9BD3C62C-F231-4D57-8204-3EB45058A4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6FFA8CF-1F9A-468C-9B99-C273260ADD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66CBCE0-9EC3-4999-B609-723F3DF4E595}"/>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86807278-F662-4E97-B028-A605B7F4C1BE}"/>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2363142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p:txBody>
          <a:bodyPr>
            <a:normAutofit/>
          </a:bodyPr>
          <a:lstStyle/>
          <a:p>
            <a:pPr eaLnBrk="1" hangingPunct="1"/>
            <a:r>
              <a:rPr lang="en-US" altLang="en-US" dirty="0"/>
              <a:t>Deliverables and Outcomes (Cont.)</a:t>
            </a:r>
          </a:p>
        </p:txBody>
      </p:sp>
      <p:sp>
        <p:nvSpPr>
          <p:cNvPr id="15366" name="Rectangle 3"/>
          <p:cNvSpPr>
            <a:spLocks noGrp="1" noChangeArrowheads="1"/>
          </p:cNvSpPr>
          <p:nvPr>
            <p:ph type="body" idx="1"/>
          </p:nvPr>
        </p:nvSpPr>
        <p:spPr/>
        <p:txBody>
          <a:bodyPr/>
          <a:lstStyle/>
          <a:p>
            <a:pPr eaLnBrk="1" hangingPunct="1"/>
            <a:r>
              <a:rPr lang="en-US" altLang="en-US" sz="2800" dirty="0"/>
              <a:t>DFDs of new logical system</a:t>
            </a:r>
          </a:p>
          <a:p>
            <a:pPr lvl="1" eaLnBrk="1" hangingPunct="1"/>
            <a:r>
              <a:rPr lang="en-US" altLang="en-US" sz="2600" dirty="0"/>
              <a:t>Technology independent</a:t>
            </a:r>
          </a:p>
          <a:p>
            <a:pPr lvl="1" eaLnBrk="1" hangingPunct="1"/>
            <a:r>
              <a:rPr lang="en-US" altLang="en-US" sz="2600" dirty="0"/>
              <a:t>Show data flows, structure, and functional requirements of new system</a:t>
            </a:r>
            <a:endParaRPr lang="tr-TR" altLang="en-US" sz="2600" dirty="0"/>
          </a:p>
          <a:p>
            <a:pPr lvl="1" eaLnBrk="1" hangingPunct="1"/>
            <a:endParaRPr lang="en-US" altLang="en-US" sz="2600" dirty="0"/>
          </a:p>
          <a:p>
            <a:pPr eaLnBrk="1" hangingPunct="1"/>
            <a:r>
              <a:rPr lang="en-US" altLang="en-US" sz="2800" dirty="0"/>
              <a:t>Thorough description of each DFD component</a:t>
            </a:r>
          </a:p>
        </p:txBody>
      </p:sp>
      <p:pic>
        <p:nvPicPr>
          <p:cNvPr id="4" name="Grafik 3">
            <a:extLst>
              <a:ext uri="{FF2B5EF4-FFF2-40B4-BE49-F238E27FC236}">
                <a16:creationId xmlns:a16="http://schemas.microsoft.com/office/drawing/2014/main" id="{28368B91-888E-4E4D-8D74-2F51277F9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FE53EAA-E88E-4A25-B778-EBC3988D6D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EE95981-7BFC-424F-B8C7-5193A946D4A0}"/>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E7D71ACC-80AE-49B8-9BCF-D2913FFAD3AE}"/>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38756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457200" y="457200"/>
            <a:ext cx="8229600" cy="914400"/>
          </a:xfrm>
        </p:spPr>
        <p:txBody>
          <a:bodyPr anchor="ctr">
            <a:normAutofit/>
          </a:bodyPr>
          <a:lstStyle/>
          <a:p>
            <a:pPr eaLnBrk="1" hangingPunct="1"/>
            <a:r>
              <a:rPr lang="en-US" altLang="en-US" dirty="0"/>
              <a:t>Data Flow Diagramming Mechanics</a:t>
            </a:r>
          </a:p>
        </p:txBody>
      </p:sp>
      <p:sp>
        <p:nvSpPr>
          <p:cNvPr id="17414" name="Rectangle 3"/>
          <p:cNvSpPr>
            <a:spLocks noGrp="1" noChangeArrowheads="1"/>
          </p:cNvSpPr>
          <p:nvPr>
            <p:ph type="body" idx="1"/>
          </p:nvPr>
        </p:nvSpPr>
        <p:spPr>
          <a:xfrm>
            <a:off x="457200" y="1524000"/>
            <a:ext cx="8229600" cy="4724400"/>
          </a:xfrm>
        </p:spPr>
        <p:txBody>
          <a:bodyPr>
            <a:normAutofit/>
          </a:bodyPr>
          <a:lstStyle/>
          <a:p>
            <a:pPr algn="just" eaLnBrk="1" hangingPunct="1">
              <a:lnSpc>
                <a:spcPct val="110000"/>
              </a:lnSpc>
              <a:spcBef>
                <a:spcPts val="1200"/>
              </a:spcBef>
              <a:defRPr/>
            </a:pPr>
            <a:r>
              <a:rPr lang="en-US" altLang="en-US" sz="2800" dirty="0"/>
              <a:t>Represent both physical and logical information systems</a:t>
            </a:r>
          </a:p>
          <a:p>
            <a:pPr algn="just" eaLnBrk="1" hangingPunct="1">
              <a:lnSpc>
                <a:spcPct val="110000"/>
              </a:lnSpc>
              <a:spcBef>
                <a:spcPts val="1200"/>
              </a:spcBef>
              <a:defRPr/>
            </a:pPr>
            <a:r>
              <a:rPr lang="en-US" altLang="en-US" sz="2800" dirty="0"/>
              <a:t>Only four symbols are used</a:t>
            </a:r>
          </a:p>
          <a:p>
            <a:pPr algn="just" eaLnBrk="1" hangingPunct="1">
              <a:lnSpc>
                <a:spcPct val="110000"/>
              </a:lnSpc>
              <a:spcBef>
                <a:spcPts val="1200"/>
              </a:spcBef>
              <a:defRPr/>
            </a:pPr>
            <a:r>
              <a:rPr lang="en-US" altLang="en-US" sz="2800" dirty="0"/>
              <a:t>Useful for depicting purely logical information flows</a:t>
            </a:r>
          </a:p>
          <a:p>
            <a:pPr algn="just" eaLnBrk="1" hangingPunct="1">
              <a:lnSpc>
                <a:spcPct val="110000"/>
              </a:lnSpc>
              <a:spcBef>
                <a:spcPts val="1200"/>
              </a:spcBef>
              <a:defRPr/>
            </a:pPr>
            <a:r>
              <a:rPr lang="en-US" altLang="en-US" sz="2800" dirty="0"/>
              <a:t>DFDs that detail physical systems differ from system flowcharts which depict details of physical computing equipment.</a:t>
            </a:r>
          </a:p>
          <a:p>
            <a:pPr algn="just" eaLnBrk="1" hangingPunct="1">
              <a:lnSpc>
                <a:spcPct val="90000"/>
              </a:lnSpc>
              <a:defRPr/>
            </a:pPr>
            <a:endParaRPr lang="en-US" altLang="en-US" sz="2800" dirty="0"/>
          </a:p>
        </p:txBody>
      </p:sp>
      <p:pic>
        <p:nvPicPr>
          <p:cNvPr id="4" name="Grafik 3">
            <a:extLst>
              <a:ext uri="{FF2B5EF4-FFF2-40B4-BE49-F238E27FC236}">
                <a16:creationId xmlns:a16="http://schemas.microsoft.com/office/drawing/2014/main" id="{45CA3110-3897-43C1-8DD4-4B2065C9C7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96FE5A5-4E47-4148-B882-F361054170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A24DF94-2383-4849-B9F6-AA6C80D7774E}"/>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C9026ACA-1DC2-46F0-A03E-B385EB84B87D}"/>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532245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533400" y="152400"/>
            <a:ext cx="8229600" cy="12192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Definitions and Symbols</a:t>
            </a:r>
          </a:p>
        </p:txBody>
      </p:sp>
      <p:pic>
        <p:nvPicPr>
          <p:cNvPr id="17414"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685925"/>
            <a:ext cx="4800600"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Rectangle 7"/>
          <p:cNvSpPr>
            <a:spLocks noChangeArrowheads="1"/>
          </p:cNvSpPr>
          <p:nvPr/>
        </p:nvSpPr>
        <p:spPr bwMode="auto">
          <a:xfrm>
            <a:off x="5791200" y="2971800"/>
            <a:ext cx="2819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7-2</a:t>
            </a:r>
          </a:p>
          <a:p>
            <a:pPr eaLnBrk="1" hangingPunct="1"/>
            <a:r>
              <a:rPr lang="en-US" altLang="en-US"/>
              <a:t>Comparison of DeMarco and Yourdon</a:t>
            </a:r>
          </a:p>
          <a:p>
            <a:pPr eaLnBrk="1" hangingPunct="1"/>
            <a:r>
              <a:rPr lang="en-US" altLang="en-US"/>
              <a:t>and Gane and Sarson DFD symbol sets</a:t>
            </a:r>
          </a:p>
        </p:txBody>
      </p:sp>
      <p:pic>
        <p:nvPicPr>
          <p:cNvPr id="5" name="Grafik 4">
            <a:extLst>
              <a:ext uri="{FF2B5EF4-FFF2-40B4-BE49-F238E27FC236}">
                <a16:creationId xmlns:a16="http://schemas.microsoft.com/office/drawing/2014/main" id="{47DAFC0C-2271-49FA-B29E-671D961026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22C25538-0546-477A-95DC-814069B3BB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DF8E159-31B2-4DB1-A3AC-DB114A7C5F6C}"/>
              </a:ext>
            </a:extLst>
          </p:cNvPr>
          <p:cNvSpPr>
            <a:spLocks noGrp="1"/>
          </p:cNvSpPr>
          <p:nvPr>
            <p:ph type="ftr" sz="quarter" idx="11"/>
          </p:nvPr>
        </p:nvSpPr>
        <p:spPr>
          <a:xfrm>
            <a:off x="2667000" y="6356350"/>
            <a:ext cx="3581400" cy="365125"/>
          </a:xfrm>
        </p:spPr>
        <p:txBody>
          <a:bodyPr/>
          <a:lstStyle/>
          <a:p>
            <a:r>
              <a:rPr lang="en-US" dirty="0"/>
              <a:t>Lecture #6 Structuring Systems Process Requirements</a:t>
            </a:r>
          </a:p>
        </p:txBody>
      </p:sp>
      <p:sp>
        <p:nvSpPr>
          <p:cNvPr id="3" name="Foliennummernplatzhalter 2">
            <a:extLst>
              <a:ext uri="{FF2B5EF4-FFF2-40B4-BE49-F238E27FC236}">
                <a16:creationId xmlns:a16="http://schemas.microsoft.com/office/drawing/2014/main" id="{BBB5E28B-6C31-461C-80B3-3D8E1930F982}"/>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3947605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p:txBody>
          <a:bodyPr/>
          <a:lstStyle/>
          <a:p>
            <a:pPr eaLnBrk="1" hangingPunct="1"/>
            <a:r>
              <a:rPr lang="en-US" altLang="en-US" dirty="0"/>
              <a:t>Definitions and Symbols (Cont.)</a:t>
            </a:r>
          </a:p>
        </p:txBody>
      </p:sp>
      <p:sp>
        <p:nvSpPr>
          <p:cNvPr id="18438" name="Rectangle 3"/>
          <p:cNvSpPr>
            <a:spLocks noGrp="1" noChangeArrowheads="1"/>
          </p:cNvSpPr>
          <p:nvPr>
            <p:ph type="body" idx="1"/>
          </p:nvPr>
        </p:nvSpPr>
        <p:spPr>
          <a:xfrm>
            <a:off x="381000" y="1752600"/>
            <a:ext cx="8458200" cy="4603750"/>
          </a:xfrm>
        </p:spPr>
        <p:txBody>
          <a:bodyPr>
            <a:normAutofit/>
          </a:bodyPr>
          <a:lstStyle/>
          <a:p>
            <a:pPr eaLnBrk="1" hangingPunct="1"/>
            <a:r>
              <a:rPr lang="en-US" altLang="en-US" sz="2800" b="1" dirty="0"/>
              <a:t>Process</a:t>
            </a:r>
            <a:r>
              <a:rPr lang="en-US" altLang="en-US" sz="2800" dirty="0"/>
              <a:t>: work or actions performed on data (inside the system)</a:t>
            </a:r>
            <a:endParaRPr lang="tr-TR" altLang="en-US" sz="2800" dirty="0"/>
          </a:p>
          <a:p>
            <a:pPr eaLnBrk="1" hangingPunct="1"/>
            <a:endParaRPr lang="en-US" altLang="en-US" sz="2800" dirty="0"/>
          </a:p>
          <a:p>
            <a:pPr eaLnBrk="1" hangingPunct="1"/>
            <a:r>
              <a:rPr lang="en-US" altLang="en-US" sz="2800" b="1" dirty="0"/>
              <a:t>Data store</a:t>
            </a:r>
            <a:r>
              <a:rPr lang="en-US" altLang="en-US" sz="2800" dirty="0"/>
              <a:t>: data at rest (inside the system)</a:t>
            </a:r>
            <a:endParaRPr lang="tr-TR" altLang="en-US" sz="2800" dirty="0"/>
          </a:p>
          <a:p>
            <a:pPr eaLnBrk="1" hangingPunct="1"/>
            <a:endParaRPr lang="tr-TR" altLang="en-US" sz="2800" dirty="0"/>
          </a:p>
          <a:p>
            <a:r>
              <a:rPr lang="en-US" altLang="en-US" sz="2800" b="1" dirty="0"/>
              <a:t>Source/sink</a:t>
            </a:r>
            <a:r>
              <a:rPr lang="en-US" altLang="en-US" sz="2800" dirty="0"/>
              <a:t>: external entity that is the origin or destination of data (outside the system)</a:t>
            </a:r>
            <a:endParaRPr lang="tr-TR" altLang="en-US" sz="2800" dirty="0"/>
          </a:p>
          <a:p>
            <a:endParaRPr lang="en-US" altLang="en-US" sz="2800" dirty="0"/>
          </a:p>
          <a:p>
            <a:r>
              <a:rPr lang="en-US" altLang="en-US" sz="2800" b="1" dirty="0"/>
              <a:t>Data flow</a:t>
            </a:r>
            <a:r>
              <a:rPr lang="en-US" altLang="en-US" sz="2800" dirty="0"/>
              <a:t>: arrows depicting movement of data</a:t>
            </a:r>
          </a:p>
          <a:p>
            <a:pPr eaLnBrk="1" hangingPunct="1"/>
            <a:endParaRPr lang="en-US" altLang="en-US" sz="2800" dirty="0"/>
          </a:p>
        </p:txBody>
      </p:sp>
      <p:pic>
        <p:nvPicPr>
          <p:cNvPr id="4" name="Grafik 3">
            <a:extLst>
              <a:ext uri="{FF2B5EF4-FFF2-40B4-BE49-F238E27FC236}">
                <a16:creationId xmlns:a16="http://schemas.microsoft.com/office/drawing/2014/main" id="{979365C5-E9D7-4492-9727-1E8D06D956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361385F-F866-46B2-B6E0-BE16836C47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2E850EF-E449-428B-B0A3-D76897765E54}"/>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6D389BC5-BC95-4FFA-A0CC-73CB4DB31C21}"/>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248370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pPr eaLnBrk="1" hangingPunct="1"/>
            <a:r>
              <a:rPr lang="en-US" altLang="en-US" dirty="0"/>
              <a:t>Developing DFDs</a:t>
            </a:r>
          </a:p>
        </p:txBody>
      </p:sp>
      <p:sp>
        <p:nvSpPr>
          <p:cNvPr id="20484" name="Content Placeholder 2"/>
          <p:cNvSpPr>
            <a:spLocks noGrp="1"/>
          </p:cNvSpPr>
          <p:nvPr>
            <p:ph idx="1"/>
          </p:nvPr>
        </p:nvSpPr>
        <p:spPr>
          <a:xfrm>
            <a:off x="457200" y="1981200"/>
            <a:ext cx="8229600" cy="4191000"/>
          </a:xfrm>
        </p:spPr>
        <p:txBody>
          <a:bodyPr/>
          <a:lstStyle/>
          <a:p>
            <a:pPr eaLnBrk="1" hangingPunct="1"/>
            <a:r>
              <a:rPr lang="en-US" altLang="en-US" b="1" dirty="0"/>
              <a:t>Context diagram </a:t>
            </a:r>
            <a:r>
              <a:rPr lang="en-US" altLang="en-US" dirty="0"/>
              <a:t>is an overview of an organizational system that shows: </a:t>
            </a:r>
          </a:p>
          <a:p>
            <a:pPr lvl="1" eaLnBrk="1" hangingPunct="1"/>
            <a:r>
              <a:rPr lang="en-US" altLang="en-US" dirty="0"/>
              <a:t>the system boundaries.</a:t>
            </a:r>
          </a:p>
          <a:p>
            <a:pPr lvl="1" eaLnBrk="1" hangingPunct="1"/>
            <a:r>
              <a:rPr lang="en-US" altLang="en-US" dirty="0"/>
              <a:t>external entities that interact with the system.</a:t>
            </a:r>
          </a:p>
          <a:p>
            <a:pPr lvl="1" eaLnBrk="1" hangingPunct="1"/>
            <a:r>
              <a:rPr lang="en-US" altLang="en-US" dirty="0"/>
              <a:t>major information flows between the entities and the system.</a:t>
            </a:r>
          </a:p>
          <a:p>
            <a:pPr eaLnBrk="1" hangingPunct="1"/>
            <a:r>
              <a:rPr lang="en-US" altLang="en-US" dirty="0"/>
              <a:t>Note: only one process symbol, and no data stores shown</a:t>
            </a:r>
          </a:p>
        </p:txBody>
      </p:sp>
      <p:pic>
        <p:nvPicPr>
          <p:cNvPr id="4" name="Grafik 3">
            <a:extLst>
              <a:ext uri="{FF2B5EF4-FFF2-40B4-BE49-F238E27FC236}">
                <a16:creationId xmlns:a16="http://schemas.microsoft.com/office/drawing/2014/main" id="{5775A2E9-DEAE-4FF9-8C2A-907763F20D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CD013CE-5758-424E-91F0-EB152DD134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1B119DB-CF7C-4426-AEAC-818090DDA0A5}"/>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6F445FBC-BA85-4350-A08C-2F6D7769C2F5}"/>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1885422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pPr eaLnBrk="1" hangingPunct="1"/>
            <a:r>
              <a:rPr lang="en-US" altLang="en-US" dirty="0"/>
              <a:t>Context Diagram</a:t>
            </a:r>
          </a:p>
        </p:txBody>
      </p:sp>
      <p:pic>
        <p:nvPicPr>
          <p:cNvPr id="21510"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751013"/>
            <a:ext cx="7467600"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Rectangle 8"/>
          <p:cNvSpPr>
            <a:spLocks noChangeArrowheads="1"/>
          </p:cNvSpPr>
          <p:nvPr/>
        </p:nvSpPr>
        <p:spPr bwMode="auto">
          <a:xfrm>
            <a:off x="1295400" y="5410200"/>
            <a:ext cx="7162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7-4</a:t>
            </a:r>
          </a:p>
          <a:p>
            <a:pPr eaLnBrk="1" hangingPunct="1"/>
            <a:r>
              <a:rPr lang="en-US" altLang="en-US"/>
              <a:t>Context diagram of Hoosier Burger’s food-ordering system</a:t>
            </a:r>
          </a:p>
        </p:txBody>
      </p:sp>
      <p:pic>
        <p:nvPicPr>
          <p:cNvPr id="5" name="Grafik 4">
            <a:extLst>
              <a:ext uri="{FF2B5EF4-FFF2-40B4-BE49-F238E27FC236}">
                <a16:creationId xmlns:a16="http://schemas.microsoft.com/office/drawing/2014/main" id="{21EE337A-F1EF-4271-8EA7-5D42878F2E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730F697-54BF-44F3-A512-E0FC1DAC5E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BF9166A-2DC4-4FF4-9EB3-E88F36304C28}"/>
              </a:ext>
            </a:extLst>
          </p:cNvPr>
          <p:cNvSpPr>
            <a:spLocks noGrp="1"/>
          </p:cNvSpPr>
          <p:nvPr>
            <p:ph type="ftr" sz="quarter" idx="11"/>
          </p:nvPr>
        </p:nvSpPr>
        <p:spPr/>
        <p:txBody>
          <a:bodyPr/>
          <a:lstStyle/>
          <a:p>
            <a:r>
              <a:rPr lang="en-US" dirty="0"/>
              <a:t>Lecture #6 Structuring Systems Process Requirements</a:t>
            </a:r>
          </a:p>
        </p:txBody>
      </p:sp>
      <p:sp>
        <p:nvSpPr>
          <p:cNvPr id="3" name="Foliennummernplatzhalter 2">
            <a:extLst>
              <a:ext uri="{FF2B5EF4-FFF2-40B4-BE49-F238E27FC236}">
                <a16:creationId xmlns:a16="http://schemas.microsoft.com/office/drawing/2014/main" id="{9717AC42-7AE9-4E3F-9F4F-6DAB0D1BFAFD}"/>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1725257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lstStyle/>
          <a:p>
            <a:pPr eaLnBrk="1" hangingPunct="1"/>
            <a:r>
              <a:rPr lang="en-US" altLang="en-US" dirty="0"/>
              <a:t>Developing DFDs (Cont.)</a:t>
            </a:r>
          </a:p>
        </p:txBody>
      </p:sp>
      <p:sp>
        <p:nvSpPr>
          <p:cNvPr id="22532" name="Content Placeholder 2"/>
          <p:cNvSpPr>
            <a:spLocks noGrp="1"/>
          </p:cNvSpPr>
          <p:nvPr>
            <p:ph idx="1"/>
          </p:nvPr>
        </p:nvSpPr>
        <p:spPr/>
        <p:txBody>
          <a:bodyPr/>
          <a:lstStyle/>
          <a:p>
            <a:pPr eaLnBrk="1" hangingPunct="1"/>
            <a:r>
              <a:rPr lang="en-US" altLang="en-US" b="1"/>
              <a:t>Level-0 diagram </a:t>
            </a:r>
            <a:r>
              <a:rPr lang="en-US" altLang="en-US"/>
              <a:t>is a data flow diagram that represents a system’s major processes, data flows, and data stores at a high level of detail.</a:t>
            </a:r>
          </a:p>
          <a:p>
            <a:pPr lvl="1" eaLnBrk="1" hangingPunct="1"/>
            <a:r>
              <a:rPr lang="en-US" altLang="en-US"/>
              <a:t>Processes are labeled 1.0, 2.0, etc. These will be decomposed into more primitive (lower-level) DFDs.</a:t>
            </a:r>
          </a:p>
        </p:txBody>
      </p:sp>
      <p:pic>
        <p:nvPicPr>
          <p:cNvPr id="4" name="Grafik 3">
            <a:extLst>
              <a:ext uri="{FF2B5EF4-FFF2-40B4-BE49-F238E27FC236}">
                <a16:creationId xmlns:a16="http://schemas.microsoft.com/office/drawing/2014/main" id="{F6C18779-6EF6-40CF-A5E5-3C25A94B6F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3870479-0129-4B79-8621-0AD550D668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D204D61-0B22-45DF-98F3-663C3E73E83D}"/>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F334E959-16F4-4056-8366-59B9FD363B80}"/>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556615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457200" y="152400"/>
            <a:ext cx="8229600" cy="1371600"/>
          </a:xfrm>
        </p:spPr>
        <p:txBody>
          <a:bodyPr/>
          <a:lstStyle/>
          <a:p>
            <a:pPr eaLnBrk="1" hangingPunct="1"/>
            <a:r>
              <a:rPr lang="en-US" altLang="en-US"/>
              <a:t>Level-0 Diagram</a:t>
            </a:r>
          </a:p>
        </p:txBody>
      </p:sp>
      <p:pic>
        <p:nvPicPr>
          <p:cNvPr id="23558"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1147763"/>
            <a:ext cx="6286500" cy="517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Rectangle 8"/>
          <p:cNvSpPr>
            <a:spLocks noChangeArrowheads="1"/>
          </p:cNvSpPr>
          <p:nvPr/>
        </p:nvSpPr>
        <p:spPr bwMode="auto">
          <a:xfrm>
            <a:off x="152400" y="3124200"/>
            <a:ext cx="3733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7-5</a:t>
            </a:r>
          </a:p>
          <a:p>
            <a:pPr eaLnBrk="1" hangingPunct="1"/>
            <a:r>
              <a:rPr lang="en-US" altLang="en-US"/>
              <a:t>Level-0 DFD of Hoosier Burger’s food-ordering system</a:t>
            </a:r>
          </a:p>
        </p:txBody>
      </p:sp>
      <p:pic>
        <p:nvPicPr>
          <p:cNvPr id="5" name="Grafik 4">
            <a:extLst>
              <a:ext uri="{FF2B5EF4-FFF2-40B4-BE49-F238E27FC236}">
                <a16:creationId xmlns:a16="http://schemas.microsoft.com/office/drawing/2014/main" id="{3CB96334-1851-408D-9703-E530EFA607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B1320A29-9363-4D53-97FA-9480C07513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C7595C8-088A-47E9-A7EC-D8C74C962649}"/>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869B29B1-2929-4719-B1E7-85F466A2A718}"/>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1036164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Grp="1" noChangeArrowheads="1"/>
          </p:cNvSpPr>
          <p:nvPr>
            <p:ph type="title"/>
          </p:nvPr>
        </p:nvSpPr>
        <p:spPr/>
        <p:txBody>
          <a:bodyPr>
            <a:normAutofit/>
          </a:bodyPr>
          <a:lstStyle/>
          <a:p>
            <a:pPr eaLnBrk="1" hangingPunct="1"/>
            <a:r>
              <a:rPr lang="en-US" altLang="en-US" dirty="0"/>
              <a:t>Data Flow Diagramming Rules</a:t>
            </a:r>
          </a:p>
        </p:txBody>
      </p:sp>
      <p:sp>
        <p:nvSpPr>
          <p:cNvPr id="24582" name="Rectangle 3"/>
          <p:cNvSpPr>
            <a:spLocks noGrp="1" noChangeArrowheads="1"/>
          </p:cNvSpPr>
          <p:nvPr>
            <p:ph type="body" idx="1"/>
          </p:nvPr>
        </p:nvSpPr>
        <p:spPr/>
        <p:txBody>
          <a:bodyPr/>
          <a:lstStyle/>
          <a:p>
            <a:pPr eaLnBrk="1" hangingPunct="1"/>
            <a:r>
              <a:rPr lang="en-US" altLang="en-US" dirty="0"/>
              <a:t>There are two DFD guidelines that apply:</a:t>
            </a:r>
          </a:p>
          <a:p>
            <a:pPr lvl="1" eaLnBrk="1" hangingPunct="1"/>
            <a:r>
              <a:rPr lang="en-US" altLang="en-US" i="1" dirty="0"/>
              <a:t>The inputs to a process are different from the outputs of that process.</a:t>
            </a:r>
          </a:p>
          <a:p>
            <a:pPr lvl="2" eaLnBrk="1" hangingPunct="1"/>
            <a:r>
              <a:rPr lang="en-US" altLang="en-US" dirty="0"/>
              <a:t>Processes purpose is to transform inputs into outputs.</a:t>
            </a:r>
          </a:p>
          <a:p>
            <a:pPr lvl="1" eaLnBrk="1" hangingPunct="1"/>
            <a:r>
              <a:rPr lang="en-US" altLang="en-US" i="1" dirty="0"/>
              <a:t>Objects on a DFD have unique names.</a:t>
            </a:r>
            <a:endParaRPr lang="en-US" altLang="en-US" dirty="0"/>
          </a:p>
          <a:p>
            <a:pPr lvl="2" eaLnBrk="1" hangingPunct="1"/>
            <a:r>
              <a:rPr lang="en-US" altLang="en-US" dirty="0"/>
              <a:t>Every process has a unique name.</a:t>
            </a:r>
          </a:p>
        </p:txBody>
      </p:sp>
      <p:pic>
        <p:nvPicPr>
          <p:cNvPr id="4" name="Grafik 3">
            <a:extLst>
              <a:ext uri="{FF2B5EF4-FFF2-40B4-BE49-F238E27FC236}">
                <a16:creationId xmlns:a16="http://schemas.microsoft.com/office/drawing/2014/main" id="{63539CD3-4731-43FF-AFA8-770E034BD0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583EC58-9A25-4EAC-A39D-0995B19DED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FD53491-1CBD-4A00-905E-A4689FE46A38}"/>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E163717D-4389-48CB-8DB9-A8F8D51BF7F2}"/>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4168191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152400" y="304800"/>
            <a:ext cx="9144000" cy="827622"/>
          </a:xfrm>
        </p:spPr>
        <p:txBody>
          <a:bodyPr anchor="ctr">
            <a:normAutofit/>
          </a:bodyPr>
          <a:lstStyle/>
          <a:p>
            <a:r>
              <a:rPr lang="en-US" altLang="en-US" dirty="0"/>
              <a:t>Data Flow Diagramming Rules (Cont.)</a:t>
            </a:r>
          </a:p>
        </p:txBody>
      </p:sp>
      <p:sp>
        <p:nvSpPr>
          <p:cNvPr id="25606" name="Rectangle 8"/>
          <p:cNvSpPr>
            <a:spLocks noChangeArrowheads="1"/>
          </p:cNvSpPr>
          <p:nvPr/>
        </p:nvSpPr>
        <p:spPr bwMode="auto">
          <a:xfrm>
            <a:off x="1066800" y="1447800"/>
            <a:ext cx="701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TABLE 7-2 Rules Governing Data Flow Diagramming</a:t>
            </a:r>
            <a:endParaRPr lang="en-US" altLang="en-US" dirty="0"/>
          </a:p>
        </p:txBody>
      </p:sp>
      <p:pic>
        <p:nvPicPr>
          <p:cNvPr id="2" name="Picture 1"/>
          <p:cNvPicPr>
            <a:picLocks noChangeAspect="1"/>
          </p:cNvPicPr>
          <p:nvPr/>
        </p:nvPicPr>
        <p:blipFill>
          <a:blip r:embed="rId3" cstate="print"/>
          <a:stretch>
            <a:fillRect/>
          </a:stretch>
        </p:blipFill>
        <p:spPr>
          <a:xfrm>
            <a:off x="533400" y="1817688"/>
            <a:ext cx="8077200" cy="4588409"/>
          </a:xfrm>
          <a:prstGeom prst="rect">
            <a:avLst/>
          </a:prstGeom>
        </p:spPr>
      </p:pic>
      <p:pic>
        <p:nvPicPr>
          <p:cNvPr id="5" name="Grafik 4">
            <a:extLst>
              <a:ext uri="{FF2B5EF4-FFF2-40B4-BE49-F238E27FC236}">
                <a16:creationId xmlns:a16="http://schemas.microsoft.com/office/drawing/2014/main" id="{C22DC4BE-7079-41B0-8308-ACCCBAEF3B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AECF7A2A-5878-4C41-912A-4C3E260B25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2088BF8-EED7-4DE8-9207-CF81E85A1814}"/>
              </a:ext>
            </a:extLst>
          </p:cNvPr>
          <p:cNvSpPr>
            <a:spLocks noGrp="1"/>
          </p:cNvSpPr>
          <p:nvPr>
            <p:ph type="ftr" sz="quarter" idx="11"/>
          </p:nvPr>
        </p:nvSpPr>
        <p:spPr/>
        <p:txBody>
          <a:bodyPr/>
          <a:lstStyle/>
          <a:p>
            <a:r>
              <a:rPr lang="en-US"/>
              <a:t>Lecture #6 Structuring Systems Process Requirements</a:t>
            </a:r>
            <a:endParaRPr lang="en-US" dirty="0"/>
          </a:p>
        </p:txBody>
      </p:sp>
      <p:sp>
        <p:nvSpPr>
          <p:cNvPr id="4" name="Foliennummernplatzhalter 3">
            <a:extLst>
              <a:ext uri="{FF2B5EF4-FFF2-40B4-BE49-F238E27FC236}">
                <a16:creationId xmlns:a16="http://schemas.microsoft.com/office/drawing/2014/main" id="{B5DDBD57-3E2B-4D26-B903-7E0B62AE7F92}"/>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3098364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6"/>
          <p:cNvSpPr>
            <a:spLocks noChangeArrowheads="1"/>
          </p:cNvSpPr>
          <p:nvPr/>
        </p:nvSpPr>
        <p:spPr bwMode="auto">
          <a:xfrm>
            <a:off x="1066800" y="1458913"/>
            <a:ext cx="7010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TABLE 7-2 Rules Governing Data Flow Diagramming (cont.)</a:t>
            </a:r>
            <a:endParaRPr lang="en-US" altLang="en-US"/>
          </a:p>
        </p:txBody>
      </p:sp>
      <p:pic>
        <p:nvPicPr>
          <p:cNvPr id="2" name="Picture 1"/>
          <p:cNvPicPr>
            <a:picLocks noChangeAspect="1"/>
          </p:cNvPicPr>
          <p:nvPr/>
        </p:nvPicPr>
        <p:blipFill>
          <a:blip r:embed="rId3" cstate="print"/>
          <a:stretch>
            <a:fillRect/>
          </a:stretch>
        </p:blipFill>
        <p:spPr>
          <a:xfrm>
            <a:off x="371475" y="1905000"/>
            <a:ext cx="8353870" cy="4419600"/>
          </a:xfrm>
          <a:prstGeom prst="rect">
            <a:avLst/>
          </a:prstGeom>
        </p:spPr>
      </p:pic>
      <p:pic>
        <p:nvPicPr>
          <p:cNvPr id="5" name="Grafik 4">
            <a:extLst>
              <a:ext uri="{FF2B5EF4-FFF2-40B4-BE49-F238E27FC236}">
                <a16:creationId xmlns:a16="http://schemas.microsoft.com/office/drawing/2014/main" id="{5764ED1A-6A62-4F71-8A1B-42A73E7972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CD67204D-2C58-4DF9-8501-0BF67CF83C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11DB7EF6-534D-497D-BE10-C24E464D10AF}"/>
              </a:ext>
            </a:extLst>
          </p:cNvPr>
          <p:cNvSpPr>
            <a:spLocks noGrp="1"/>
          </p:cNvSpPr>
          <p:nvPr>
            <p:ph type="ftr" sz="quarter" idx="11"/>
          </p:nvPr>
        </p:nvSpPr>
        <p:spPr/>
        <p:txBody>
          <a:bodyPr/>
          <a:lstStyle/>
          <a:p>
            <a:r>
              <a:rPr lang="en-US"/>
              <a:t>Lecture #6 Structuring Systems Process Requirements</a:t>
            </a:r>
            <a:endParaRPr lang="en-US" dirty="0"/>
          </a:p>
        </p:txBody>
      </p:sp>
      <p:sp>
        <p:nvSpPr>
          <p:cNvPr id="4" name="Foliennummernplatzhalter 3">
            <a:extLst>
              <a:ext uri="{FF2B5EF4-FFF2-40B4-BE49-F238E27FC236}">
                <a16:creationId xmlns:a16="http://schemas.microsoft.com/office/drawing/2014/main" id="{5DA2E254-208A-4344-8C10-0DE4F9CA3156}"/>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
        <p:nvSpPr>
          <p:cNvPr id="11" name="Title 1">
            <a:extLst>
              <a:ext uri="{FF2B5EF4-FFF2-40B4-BE49-F238E27FC236}">
                <a16:creationId xmlns:a16="http://schemas.microsoft.com/office/drawing/2014/main" id="{C2DC1046-AC80-4553-AB21-3654A8FB6FC7}"/>
              </a:ext>
            </a:extLst>
          </p:cNvPr>
          <p:cNvSpPr>
            <a:spLocks noGrp="1"/>
          </p:cNvSpPr>
          <p:nvPr>
            <p:ph type="title"/>
          </p:nvPr>
        </p:nvSpPr>
        <p:spPr>
          <a:xfrm>
            <a:off x="152400" y="304800"/>
            <a:ext cx="9144000" cy="827622"/>
          </a:xfrm>
        </p:spPr>
        <p:txBody>
          <a:bodyPr anchor="ctr">
            <a:normAutofit/>
          </a:bodyPr>
          <a:lstStyle/>
          <a:p>
            <a:r>
              <a:rPr lang="en-US" altLang="en-US" dirty="0"/>
              <a:t>Data Flow Diagramming Rules (Cont.)</a:t>
            </a:r>
          </a:p>
        </p:txBody>
      </p:sp>
    </p:spTree>
    <p:extLst>
      <p:ext uri="{BB962C8B-B14F-4D97-AF65-F5344CB8AC3E}">
        <p14:creationId xmlns:p14="http://schemas.microsoft.com/office/powerpoint/2010/main" val="536571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0619" y="1394208"/>
            <a:ext cx="4830737" cy="3752093"/>
          </a:xfrm>
          <a:prstGeom prst="rect">
            <a:avLst/>
          </a:prstGeom>
        </p:spPr>
      </p:pic>
      <p:pic>
        <p:nvPicPr>
          <p:cNvPr id="7" name="Picture 6"/>
          <p:cNvPicPr>
            <a:picLocks noChangeAspect="1"/>
          </p:cNvPicPr>
          <p:nvPr/>
        </p:nvPicPr>
        <p:blipFill>
          <a:blip r:embed="rId4" cstate="print"/>
          <a:stretch>
            <a:fillRect/>
          </a:stretch>
        </p:blipFill>
        <p:spPr>
          <a:xfrm>
            <a:off x="5054295" y="1555376"/>
            <a:ext cx="3989616" cy="3931024"/>
          </a:xfrm>
          <a:prstGeom prst="rect">
            <a:avLst/>
          </a:prstGeom>
        </p:spPr>
      </p:pic>
      <p:sp>
        <p:nvSpPr>
          <p:cNvPr id="9" name="Rectangle 8"/>
          <p:cNvSpPr/>
          <p:nvPr/>
        </p:nvSpPr>
        <p:spPr>
          <a:xfrm>
            <a:off x="1066800" y="5476539"/>
            <a:ext cx="4572000" cy="646331"/>
          </a:xfrm>
          <a:prstGeom prst="rect">
            <a:avLst/>
          </a:prstGeom>
        </p:spPr>
        <p:txBody>
          <a:bodyPr>
            <a:spAutoFit/>
          </a:bodyPr>
          <a:lstStyle/>
          <a:p>
            <a:r>
              <a:rPr lang="en-US" b="1" dirty="0"/>
              <a:t>Figure 7-6</a:t>
            </a:r>
          </a:p>
          <a:p>
            <a:r>
              <a:rPr lang="en-US" dirty="0"/>
              <a:t>Incorrect and correct ways to draw DFDs</a:t>
            </a:r>
          </a:p>
        </p:txBody>
      </p:sp>
      <p:pic>
        <p:nvPicPr>
          <p:cNvPr id="8" name="Grafik 7">
            <a:extLst>
              <a:ext uri="{FF2B5EF4-FFF2-40B4-BE49-F238E27FC236}">
                <a16:creationId xmlns:a16="http://schemas.microsoft.com/office/drawing/2014/main" id="{91DF3AE2-AA3B-42E7-8907-BA70AFF549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DA20950B-4249-4CFA-B9EF-D12120909D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9F5ACA52-E630-4CA6-98A3-A4875E0FA6F9}"/>
              </a:ext>
            </a:extLst>
          </p:cNvPr>
          <p:cNvSpPr>
            <a:spLocks noGrp="1"/>
          </p:cNvSpPr>
          <p:nvPr>
            <p:ph type="ftr" sz="quarter" idx="11"/>
          </p:nvPr>
        </p:nvSpPr>
        <p:spPr>
          <a:xfrm>
            <a:off x="2667000" y="6356350"/>
            <a:ext cx="3733800" cy="365125"/>
          </a:xfrm>
        </p:spPr>
        <p:txBody>
          <a:bodyPr/>
          <a:lstStyle/>
          <a:p>
            <a:r>
              <a:rPr lang="en-US" dirty="0"/>
              <a:t>Lecture #6 Structuring Systems Process Requirements</a:t>
            </a:r>
          </a:p>
        </p:txBody>
      </p:sp>
      <p:sp>
        <p:nvSpPr>
          <p:cNvPr id="4" name="Foliennummernplatzhalter 3">
            <a:extLst>
              <a:ext uri="{FF2B5EF4-FFF2-40B4-BE49-F238E27FC236}">
                <a16:creationId xmlns:a16="http://schemas.microsoft.com/office/drawing/2014/main" id="{A21C5A49-BF6F-4E7F-B675-F76C4E82CE9C}"/>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
        <p:nvSpPr>
          <p:cNvPr id="12" name="Title 1">
            <a:extLst>
              <a:ext uri="{FF2B5EF4-FFF2-40B4-BE49-F238E27FC236}">
                <a16:creationId xmlns:a16="http://schemas.microsoft.com/office/drawing/2014/main" id="{13B44D6D-0F10-49BF-A6C6-72B7AD6F6786}"/>
              </a:ext>
            </a:extLst>
          </p:cNvPr>
          <p:cNvSpPr>
            <a:spLocks noGrp="1"/>
          </p:cNvSpPr>
          <p:nvPr>
            <p:ph type="title"/>
          </p:nvPr>
        </p:nvSpPr>
        <p:spPr>
          <a:xfrm>
            <a:off x="152400" y="304800"/>
            <a:ext cx="9144000" cy="827622"/>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Data Flow Diagramming Rules (Cont.)</a:t>
            </a:r>
          </a:p>
        </p:txBody>
      </p:sp>
    </p:spTree>
    <p:extLst>
      <p:ext uri="{BB962C8B-B14F-4D97-AF65-F5344CB8AC3E}">
        <p14:creationId xmlns:p14="http://schemas.microsoft.com/office/powerpoint/2010/main" val="122454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p:txBody>
          <a:bodyPr/>
          <a:lstStyle/>
          <a:p>
            <a:pPr eaLnBrk="1" hangingPunct="1"/>
            <a:r>
              <a:rPr lang="en-US" altLang="en-US" dirty="0"/>
              <a:t>Decomposition of DFDs</a:t>
            </a:r>
          </a:p>
        </p:txBody>
      </p:sp>
      <p:sp>
        <p:nvSpPr>
          <p:cNvPr id="27654" name="Rectangle 3"/>
          <p:cNvSpPr>
            <a:spLocks noGrp="1" noChangeArrowheads="1"/>
          </p:cNvSpPr>
          <p:nvPr>
            <p:ph type="body" idx="1"/>
          </p:nvPr>
        </p:nvSpPr>
        <p:spPr/>
        <p:txBody>
          <a:bodyPr/>
          <a:lstStyle/>
          <a:p>
            <a:pPr eaLnBrk="1" hangingPunct="1"/>
            <a:r>
              <a:rPr lang="en-US" altLang="en-US" b="1" dirty="0"/>
              <a:t>Functional decomposition </a:t>
            </a:r>
            <a:r>
              <a:rPr lang="en-US" altLang="en-US" dirty="0"/>
              <a:t>is an iterative process of breaking a system description down into finer and finer detail.</a:t>
            </a:r>
          </a:p>
          <a:p>
            <a:pPr lvl="1" eaLnBrk="1" hangingPunct="1"/>
            <a:r>
              <a:rPr lang="en-US" altLang="en-US" dirty="0"/>
              <a:t>Creates a set of charts in which one process on a given chart is explained in greater detail on another chart.</a:t>
            </a:r>
          </a:p>
          <a:p>
            <a:pPr lvl="1" eaLnBrk="1" hangingPunct="1"/>
            <a:r>
              <a:rPr lang="en-US" altLang="en-US" dirty="0"/>
              <a:t>Continues until no </a:t>
            </a:r>
            <a:r>
              <a:rPr lang="en-US" altLang="en-US" dirty="0" err="1"/>
              <a:t>subprocess</a:t>
            </a:r>
            <a:r>
              <a:rPr lang="en-US" altLang="en-US" dirty="0"/>
              <a:t> can logically be broken down any further.</a:t>
            </a:r>
          </a:p>
        </p:txBody>
      </p:sp>
      <p:pic>
        <p:nvPicPr>
          <p:cNvPr id="4" name="Grafik 3">
            <a:extLst>
              <a:ext uri="{FF2B5EF4-FFF2-40B4-BE49-F238E27FC236}">
                <a16:creationId xmlns:a16="http://schemas.microsoft.com/office/drawing/2014/main" id="{FAC9148C-6BD8-4891-A979-7383338107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F2D579B-9BC3-4977-A04D-9014AA4377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E4CAC5F-1F59-4F7A-B4FE-74AB30057AEA}"/>
              </a:ext>
            </a:extLst>
          </p:cNvPr>
          <p:cNvSpPr>
            <a:spLocks noGrp="1"/>
          </p:cNvSpPr>
          <p:nvPr>
            <p:ph type="ftr" sz="quarter" idx="11"/>
          </p:nvPr>
        </p:nvSpPr>
        <p:spPr/>
        <p:txBody>
          <a:bodyPr/>
          <a:lstStyle/>
          <a:p>
            <a:r>
              <a:rPr lang="en-US" dirty="0"/>
              <a:t>Lecture #6 Structuring Systems Process Requirements</a:t>
            </a:r>
          </a:p>
        </p:txBody>
      </p:sp>
      <p:sp>
        <p:nvSpPr>
          <p:cNvPr id="3" name="Foliennummernplatzhalter 2">
            <a:extLst>
              <a:ext uri="{FF2B5EF4-FFF2-40B4-BE49-F238E27FC236}">
                <a16:creationId xmlns:a16="http://schemas.microsoft.com/office/drawing/2014/main" id="{4C9C6BA0-28F5-42AE-B2CE-F833F8D76D7E}"/>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3883393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p:txBody>
          <a:bodyPr/>
          <a:lstStyle/>
          <a:p>
            <a:pPr eaLnBrk="1" hangingPunct="1"/>
            <a:r>
              <a:rPr lang="en-US" altLang="en-US" dirty="0"/>
              <a:t>Decomposition of DFDs (Cont.)</a:t>
            </a:r>
          </a:p>
        </p:txBody>
      </p:sp>
      <p:sp>
        <p:nvSpPr>
          <p:cNvPr id="28678" name="Rectangle 3"/>
          <p:cNvSpPr>
            <a:spLocks noGrp="1" noChangeArrowheads="1"/>
          </p:cNvSpPr>
          <p:nvPr>
            <p:ph type="body" idx="1"/>
          </p:nvPr>
        </p:nvSpPr>
        <p:spPr>
          <a:xfrm>
            <a:off x="457200" y="1905000"/>
            <a:ext cx="8229600" cy="3886200"/>
          </a:xfrm>
        </p:spPr>
        <p:txBody>
          <a:bodyPr/>
          <a:lstStyle/>
          <a:p>
            <a:pPr eaLnBrk="1" hangingPunct="1"/>
            <a:r>
              <a:rPr lang="en-US" altLang="en-US" b="1" dirty="0"/>
              <a:t>Level-1 diagram</a:t>
            </a:r>
            <a:r>
              <a:rPr lang="en-US" altLang="en-US" dirty="0"/>
              <a:t> results from decomposition of Level-0 diagram.</a:t>
            </a:r>
          </a:p>
          <a:p>
            <a:pPr eaLnBrk="1" hangingPunct="1"/>
            <a:r>
              <a:rPr lang="en-US" altLang="en-US" b="1" dirty="0"/>
              <a:t>Level-n diagram </a:t>
            </a:r>
            <a:r>
              <a:rPr lang="en-US" altLang="en-US" dirty="0"/>
              <a:t>is a DFD diagram that is the result of </a:t>
            </a:r>
            <a:r>
              <a:rPr lang="en-US" altLang="en-US" b="1" i="1" dirty="0"/>
              <a:t>n</a:t>
            </a:r>
            <a:r>
              <a:rPr lang="en-US" altLang="en-US" dirty="0"/>
              <a:t> nested decompositions from a process on a level-0 diagram.</a:t>
            </a:r>
          </a:p>
          <a:p>
            <a:pPr eaLnBrk="1" hangingPunct="1"/>
            <a:endParaRPr lang="en-US" altLang="en-US" b="1" dirty="0"/>
          </a:p>
          <a:p>
            <a:pPr eaLnBrk="1" hangingPunct="1"/>
            <a:r>
              <a:rPr lang="en-US" altLang="en-US" i="1" dirty="0"/>
              <a:t>Primitive DFD </a:t>
            </a:r>
            <a:r>
              <a:rPr lang="en-US" altLang="en-US" dirty="0"/>
              <a:t>is the lowest level of a DFD.</a:t>
            </a:r>
          </a:p>
          <a:p>
            <a:pPr eaLnBrk="1" hangingPunct="1"/>
            <a:endParaRPr lang="en-US" altLang="en-US" b="1" dirty="0"/>
          </a:p>
        </p:txBody>
      </p:sp>
      <p:pic>
        <p:nvPicPr>
          <p:cNvPr id="4" name="Grafik 3">
            <a:extLst>
              <a:ext uri="{FF2B5EF4-FFF2-40B4-BE49-F238E27FC236}">
                <a16:creationId xmlns:a16="http://schemas.microsoft.com/office/drawing/2014/main" id="{661E0CAA-4263-4FD5-B25F-AD8FB86D99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9DB4FA2-6CCC-46DD-BB37-EA47CED599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B443E67-76B8-4BC2-81CD-7917C6B4F98D}"/>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9DA1245B-1907-437F-8265-6867EB4150E0}"/>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3221388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8"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895475"/>
            <a:ext cx="634365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2"/>
          <p:cNvSpPr>
            <a:spLocks noGrp="1" noChangeArrowheads="1"/>
          </p:cNvSpPr>
          <p:nvPr>
            <p:ph type="title"/>
          </p:nvPr>
        </p:nvSpPr>
        <p:spPr>
          <a:xfrm>
            <a:off x="457200" y="152400"/>
            <a:ext cx="8229600" cy="1096963"/>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Level-1 DFD</a:t>
            </a:r>
          </a:p>
        </p:txBody>
      </p:sp>
      <p:sp>
        <p:nvSpPr>
          <p:cNvPr id="29703" name="Text Box 3"/>
          <p:cNvSpPr txBox="1">
            <a:spLocks noChangeArrowheads="1"/>
          </p:cNvSpPr>
          <p:nvPr/>
        </p:nvSpPr>
        <p:spPr bwMode="auto">
          <a:xfrm>
            <a:off x="6705600" y="3124200"/>
            <a:ext cx="2286000"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dirty="0"/>
              <a:t>Level-1 DFD shows the sub-processes of one of the processes in the Level-0 DFD.</a:t>
            </a:r>
          </a:p>
          <a:p>
            <a:pPr eaLnBrk="1" hangingPunct="1">
              <a:spcBef>
                <a:spcPct val="20000"/>
              </a:spcBef>
              <a:buClr>
                <a:schemeClr val="hlink"/>
              </a:buClr>
              <a:buSzPct val="110000"/>
              <a:buFont typeface="Wingdings" panose="05000000000000000000" pitchFamily="2" charset="2"/>
              <a:buNone/>
            </a:pPr>
            <a:endParaRPr lang="en-US" altLang="en-US" dirty="0"/>
          </a:p>
          <a:p>
            <a:pPr eaLnBrk="1" hangingPunct="1">
              <a:spcBef>
                <a:spcPct val="20000"/>
              </a:spcBef>
              <a:buClr>
                <a:schemeClr val="hlink"/>
              </a:buClr>
              <a:buSzPct val="110000"/>
              <a:buFont typeface="Wingdings" panose="05000000000000000000" pitchFamily="2" charset="2"/>
              <a:buNone/>
            </a:pPr>
            <a:r>
              <a:rPr lang="en-US" altLang="en-US" dirty="0"/>
              <a:t>This is a Level-1 DFD for Process 4.0.</a:t>
            </a:r>
          </a:p>
        </p:txBody>
      </p:sp>
      <p:sp>
        <p:nvSpPr>
          <p:cNvPr id="29704" name="Text Box 4"/>
          <p:cNvSpPr txBox="1">
            <a:spLocks noChangeArrowheads="1"/>
          </p:cNvSpPr>
          <p:nvPr/>
        </p:nvSpPr>
        <p:spPr bwMode="auto">
          <a:xfrm>
            <a:off x="304800" y="4495800"/>
            <a:ext cx="4191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sz="2000"/>
              <a:t>Processes are labeled 4.1, 4.2, etc. These can be further decomposed in more primitive (lower-level) DFDs if necessary.</a:t>
            </a:r>
          </a:p>
        </p:txBody>
      </p:sp>
      <p:sp>
        <p:nvSpPr>
          <p:cNvPr id="29705" name="Rectangle 9"/>
          <p:cNvSpPr>
            <a:spLocks noChangeArrowheads="1"/>
          </p:cNvSpPr>
          <p:nvPr/>
        </p:nvSpPr>
        <p:spPr bwMode="auto">
          <a:xfrm>
            <a:off x="3962400" y="1162050"/>
            <a:ext cx="480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7-8</a:t>
            </a:r>
          </a:p>
          <a:p>
            <a:pPr eaLnBrk="1" hangingPunct="1"/>
            <a:r>
              <a:rPr lang="en-US" altLang="en-US" dirty="0"/>
              <a:t>Level-1 diagram showing the decomposition of Process 4.0 from the level-0 diagram for Hoosier Burger’s food-ordering system</a:t>
            </a:r>
          </a:p>
        </p:txBody>
      </p:sp>
      <p:pic>
        <p:nvPicPr>
          <p:cNvPr id="7" name="Grafik 6">
            <a:extLst>
              <a:ext uri="{FF2B5EF4-FFF2-40B4-BE49-F238E27FC236}">
                <a16:creationId xmlns:a16="http://schemas.microsoft.com/office/drawing/2014/main" id="{B364D8BC-AD7A-4339-BC93-F70BCB8335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5772E70C-C45A-4710-BD6E-56F92BC23D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3B2FC16-B5A6-4939-BE50-ABE6994D0BEA}"/>
              </a:ext>
            </a:extLst>
          </p:cNvPr>
          <p:cNvSpPr>
            <a:spLocks noGrp="1"/>
          </p:cNvSpPr>
          <p:nvPr>
            <p:ph type="ftr" sz="quarter" idx="11"/>
          </p:nvPr>
        </p:nvSpPr>
        <p:spPr>
          <a:xfrm>
            <a:off x="2667000" y="6356350"/>
            <a:ext cx="3886200" cy="365125"/>
          </a:xfrm>
        </p:spPr>
        <p:txBody>
          <a:bodyPr/>
          <a:lstStyle/>
          <a:p>
            <a:r>
              <a:rPr lang="en-US" dirty="0"/>
              <a:t>Lecture #6 Structuring Systems Process Requirements</a:t>
            </a:r>
          </a:p>
        </p:txBody>
      </p:sp>
      <p:sp>
        <p:nvSpPr>
          <p:cNvPr id="3" name="Foliennummernplatzhalter 2">
            <a:extLst>
              <a:ext uri="{FF2B5EF4-FFF2-40B4-BE49-F238E27FC236}">
                <a16:creationId xmlns:a16="http://schemas.microsoft.com/office/drawing/2014/main" id="{61E28623-0E36-4546-B17A-F4B7E65BF4F7}"/>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1680451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a:xfrm>
            <a:off x="457200" y="3048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Level-n DFD</a:t>
            </a:r>
          </a:p>
        </p:txBody>
      </p:sp>
      <p:sp>
        <p:nvSpPr>
          <p:cNvPr id="30726" name="Text Box 3"/>
          <p:cNvSpPr txBox="1">
            <a:spLocks noChangeArrowheads="1"/>
          </p:cNvSpPr>
          <p:nvPr/>
        </p:nvSpPr>
        <p:spPr bwMode="auto">
          <a:xfrm>
            <a:off x="6858000" y="2270125"/>
            <a:ext cx="2209800"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a:t>Level-</a:t>
            </a:r>
            <a:r>
              <a:rPr lang="en-US" altLang="en-US" i="1"/>
              <a:t>n</a:t>
            </a:r>
            <a:r>
              <a:rPr lang="en-US" altLang="en-US"/>
              <a:t> DFD shows the sub-processes of one of the processes in the Level </a:t>
            </a:r>
            <a:r>
              <a:rPr lang="en-US" altLang="en-US" i="1"/>
              <a:t>n-1</a:t>
            </a:r>
            <a:r>
              <a:rPr lang="en-US" altLang="en-US"/>
              <a:t> DFD.</a:t>
            </a:r>
          </a:p>
          <a:p>
            <a:pPr eaLnBrk="1" hangingPunct="1">
              <a:spcBef>
                <a:spcPct val="20000"/>
              </a:spcBef>
              <a:buClr>
                <a:schemeClr val="hlink"/>
              </a:buClr>
              <a:buSzPct val="110000"/>
              <a:buFont typeface="Wingdings" panose="05000000000000000000" pitchFamily="2" charset="2"/>
              <a:buNone/>
            </a:pPr>
            <a:endParaRPr lang="en-US" altLang="en-US"/>
          </a:p>
          <a:p>
            <a:pPr eaLnBrk="1" hangingPunct="1">
              <a:spcBef>
                <a:spcPct val="20000"/>
              </a:spcBef>
              <a:buClr>
                <a:schemeClr val="hlink"/>
              </a:buClr>
              <a:buSzPct val="110000"/>
              <a:buFont typeface="Wingdings" panose="05000000000000000000" pitchFamily="2" charset="2"/>
              <a:buNone/>
            </a:pPr>
            <a:r>
              <a:rPr lang="en-US" altLang="en-US"/>
              <a:t>This is a Level-2 DFD for Process 4.3.</a:t>
            </a:r>
          </a:p>
        </p:txBody>
      </p:sp>
      <p:sp>
        <p:nvSpPr>
          <p:cNvPr id="30727" name="Text Box 4"/>
          <p:cNvSpPr txBox="1">
            <a:spLocks noChangeArrowheads="1"/>
          </p:cNvSpPr>
          <p:nvPr/>
        </p:nvSpPr>
        <p:spPr bwMode="auto">
          <a:xfrm>
            <a:off x="685800" y="5029200"/>
            <a:ext cx="6629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sz="2000"/>
              <a:t>Processes are labeled 4.3.1, 4.3.2, etc. If this is the lowest level of the hierarchy, it is called a </a:t>
            </a:r>
            <a:r>
              <a:rPr lang="en-US" altLang="en-US" sz="2000" i="1"/>
              <a:t>primitive DFD.</a:t>
            </a:r>
          </a:p>
        </p:txBody>
      </p:sp>
      <p:pic>
        <p:nvPicPr>
          <p:cNvPr id="30728" name="Picture 8"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2971800"/>
            <a:ext cx="63150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Rectangle 9"/>
          <p:cNvSpPr>
            <a:spLocks noChangeArrowheads="1"/>
          </p:cNvSpPr>
          <p:nvPr/>
        </p:nvSpPr>
        <p:spPr bwMode="auto">
          <a:xfrm>
            <a:off x="990600" y="1847850"/>
            <a:ext cx="5257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7-9</a:t>
            </a:r>
          </a:p>
          <a:p>
            <a:pPr eaLnBrk="1" hangingPunct="1"/>
            <a:r>
              <a:rPr lang="en-US" altLang="en-US"/>
              <a:t>Level-2 diagram showing the decomposition of Process 4.3 from the level-1 diagram for Process 4.0 for Hoosier Burger’s food-ordering system</a:t>
            </a:r>
          </a:p>
        </p:txBody>
      </p:sp>
      <p:pic>
        <p:nvPicPr>
          <p:cNvPr id="7" name="Grafik 6">
            <a:extLst>
              <a:ext uri="{FF2B5EF4-FFF2-40B4-BE49-F238E27FC236}">
                <a16:creationId xmlns:a16="http://schemas.microsoft.com/office/drawing/2014/main" id="{057C30DF-9157-460E-891C-F199A25E38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8F02D8DC-A268-4545-AA4F-EF149FDFC3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789F545-9B3B-474F-AA4B-74D19D3D6D0A}"/>
              </a:ext>
            </a:extLst>
          </p:cNvPr>
          <p:cNvSpPr>
            <a:spLocks noGrp="1"/>
          </p:cNvSpPr>
          <p:nvPr>
            <p:ph type="ftr" sz="quarter" idx="11"/>
          </p:nvPr>
        </p:nvSpPr>
        <p:spPr>
          <a:xfrm>
            <a:off x="2667000" y="6356350"/>
            <a:ext cx="3581400" cy="365125"/>
          </a:xfrm>
        </p:spPr>
        <p:txBody>
          <a:bodyPr/>
          <a:lstStyle/>
          <a:p>
            <a:r>
              <a:rPr lang="en-US" dirty="0"/>
              <a:t>Lecture #6 Structuring Systems Process Requirements</a:t>
            </a:r>
          </a:p>
        </p:txBody>
      </p:sp>
      <p:sp>
        <p:nvSpPr>
          <p:cNvPr id="3" name="Foliennummernplatzhalter 2">
            <a:extLst>
              <a:ext uri="{FF2B5EF4-FFF2-40B4-BE49-F238E27FC236}">
                <a16:creationId xmlns:a16="http://schemas.microsoft.com/office/drawing/2014/main" id="{A10A0A67-2BE0-4313-B1C6-2ED0CE8F2C81}"/>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2922995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p:cNvSpPr>
            <a:spLocks noGrp="1" noChangeArrowheads="1"/>
          </p:cNvSpPr>
          <p:nvPr>
            <p:ph type="title"/>
          </p:nvPr>
        </p:nvSpPr>
        <p:spPr/>
        <p:txBody>
          <a:bodyPr/>
          <a:lstStyle/>
          <a:p>
            <a:pPr eaLnBrk="1" hangingPunct="1"/>
            <a:r>
              <a:rPr lang="en-US" altLang="en-US" dirty="0"/>
              <a:t>Balancing DFDs</a:t>
            </a:r>
          </a:p>
        </p:txBody>
      </p:sp>
      <p:sp>
        <p:nvSpPr>
          <p:cNvPr id="31750" name="Rectangle 3"/>
          <p:cNvSpPr>
            <a:spLocks noGrp="1" noChangeArrowheads="1"/>
          </p:cNvSpPr>
          <p:nvPr>
            <p:ph type="body" idx="1"/>
          </p:nvPr>
        </p:nvSpPr>
        <p:spPr/>
        <p:txBody>
          <a:bodyPr>
            <a:normAutofit/>
          </a:bodyPr>
          <a:lstStyle/>
          <a:p>
            <a:pPr eaLnBrk="1" hangingPunct="1">
              <a:lnSpc>
                <a:spcPct val="90000"/>
              </a:lnSpc>
            </a:pPr>
            <a:r>
              <a:rPr lang="en-US" altLang="en-US" sz="2800" b="1" dirty="0"/>
              <a:t>Conservation Principle</a:t>
            </a:r>
            <a:r>
              <a:rPr lang="en-US" altLang="en-US" sz="2800" dirty="0"/>
              <a:t>: conserve inputs and outputs to a process at the next level of decomposition</a:t>
            </a:r>
          </a:p>
          <a:p>
            <a:pPr eaLnBrk="1" hangingPunct="1">
              <a:lnSpc>
                <a:spcPct val="90000"/>
              </a:lnSpc>
            </a:pPr>
            <a:r>
              <a:rPr lang="en-US" altLang="en-US" sz="2800" b="1" dirty="0"/>
              <a:t>Balancing: </a:t>
            </a:r>
            <a:r>
              <a:rPr lang="en-US" altLang="en-US" sz="2800" dirty="0"/>
              <a:t>conservation of inputs and outputs to a data flow diagram process when that process is decomposed to a lower level</a:t>
            </a:r>
          </a:p>
        </p:txBody>
      </p:sp>
      <p:pic>
        <p:nvPicPr>
          <p:cNvPr id="4" name="Grafik 3">
            <a:extLst>
              <a:ext uri="{FF2B5EF4-FFF2-40B4-BE49-F238E27FC236}">
                <a16:creationId xmlns:a16="http://schemas.microsoft.com/office/drawing/2014/main" id="{A95EEAE3-0D0A-49C2-BA3E-D3F7ACC5C2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044D542-EF36-45BA-8312-C54B896122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C7C658E-D838-44BD-858E-DFA7E9292CB2}"/>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88A7481A-0968-48C0-8AB6-E2C250F21126}"/>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697461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p:txBody>
          <a:bodyPr/>
          <a:lstStyle/>
          <a:p>
            <a:pPr eaLnBrk="1" hangingPunct="1"/>
            <a:r>
              <a:rPr lang="en-US" altLang="en-US" dirty="0"/>
              <a:t>Balancing DFDs (Cont.)</a:t>
            </a:r>
          </a:p>
        </p:txBody>
      </p:sp>
      <p:sp>
        <p:nvSpPr>
          <p:cNvPr id="32774" name="Rectangle 3"/>
          <p:cNvSpPr>
            <a:spLocks noGrp="1" noChangeArrowheads="1"/>
          </p:cNvSpPr>
          <p:nvPr>
            <p:ph type="body" idx="1"/>
          </p:nvPr>
        </p:nvSpPr>
        <p:spPr/>
        <p:txBody>
          <a:bodyPr/>
          <a:lstStyle/>
          <a:p>
            <a:pPr eaLnBrk="1" hangingPunct="1">
              <a:lnSpc>
                <a:spcPct val="90000"/>
              </a:lnSpc>
            </a:pPr>
            <a:r>
              <a:rPr lang="en-US" altLang="en-US" sz="2800" dirty="0"/>
              <a:t>Balanced means:</a:t>
            </a:r>
          </a:p>
          <a:p>
            <a:pPr lvl="1" eaLnBrk="1" hangingPunct="1">
              <a:lnSpc>
                <a:spcPct val="90000"/>
              </a:lnSpc>
            </a:pPr>
            <a:r>
              <a:rPr lang="en-US" altLang="en-US" sz="2600" dirty="0"/>
              <a:t>Number of inputs to lower level DFD equals number of inputs to associated process of higher-level DFD</a:t>
            </a:r>
            <a:endParaRPr lang="tr-TR" altLang="en-US" sz="2600" dirty="0"/>
          </a:p>
          <a:p>
            <a:pPr lvl="1" eaLnBrk="1" hangingPunct="1">
              <a:lnSpc>
                <a:spcPct val="90000"/>
              </a:lnSpc>
            </a:pPr>
            <a:endParaRPr lang="en-US" altLang="en-US" sz="2600" dirty="0"/>
          </a:p>
          <a:p>
            <a:pPr lvl="1" eaLnBrk="1" hangingPunct="1">
              <a:lnSpc>
                <a:spcPct val="90000"/>
              </a:lnSpc>
            </a:pPr>
            <a:r>
              <a:rPr lang="en-US" altLang="en-US" sz="2600" dirty="0"/>
              <a:t>Number of outputs to lower level DFD equals number of outputs to associated process of higher-level DFD</a:t>
            </a:r>
          </a:p>
        </p:txBody>
      </p:sp>
      <p:pic>
        <p:nvPicPr>
          <p:cNvPr id="4" name="Grafik 3">
            <a:extLst>
              <a:ext uri="{FF2B5EF4-FFF2-40B4-BE49-F238E27FC236}">
                <a16:creationId xmlns:a16="http://schemas.microsoft.com/office/drawing/2014/main" id="{455EE28E-CC8D-4E66-BEA1-066F8B5215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EB6C302-A553-46D8-8DDB-95DFA296E3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78865C5-4A8D-45FB-A9A9-F3D7122FDE4D}"/>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8FC692B0-37A5-4FB1-9A0E-E22309AC91C2}"/>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3304763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10"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9288" y="2076450"/>
            <a:ext cx="530542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4"/>
          <p:cNvSpPr>
            <a:spLocks noGrp="1" noChangeArrowheads="1"/>
          </p:cNvSpPr>
          <p:nvPr>
            <p:ph type="title"/>
          </p:nvPr>
        </p:nvSpPr>
        <p:spPr>
          <a:xfrm>
            <a:off x="457200" y="533400"/>
            <a:ext cx="77724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Balancing DFDs (Cont.)</a:t>
            </a:r>
          </a:p>
        </p:txBody>
      </p:sp>
      <p:sp>
        <p:nvSpPr>
          <p:cNvPr id="33799" name="Text Box 5"/>
          <p:cNvSpPr txBox="1">
            <a:spLocks noChangeArrowheads="1"/>
          </p:cNvSpPr>
          <p:nvPr/>
        </p:nvSpPr>
        <p:spPr bwMode="auto">
          <a:xfrm>
            <a:off x="7239000" y="2574925"/>
            <a:ext cx="18288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a:t>This is unbalanced because the process of the context diagram has only one input but the Level-0 diagram has two inputs.</a:t>
            </a:r>
          </a:p>
        </p:txBody>
      </p:sp>
      <p:sp>
        <p:nvSpPr>
          <p:cNvPr id="33800" name="Text Box 6"/>
          <p:cNvSpPr txBox="1">
            <a:spLocks noChangeArrowheads="1"/>
          </p:cNvSpPr>
          <p:nvPr/>
        </p:nvSpPr>
        <p:spPr bwMode="auto">
          <a:xfrm>
            <a:off x="895350" y="2427288"/>
            <a:ext cx="1009650"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a:t>1 input</a:t>
            </a:r>
          </a:p>
          <a:p>
            <a:pPr eaLnBrk="1" hangingPunct="1">
              <a:spcBef>
                <a:spcPct val="20000"/>
              </a:spcBef>
              <a:buClr>
                <a:schemeClr val="hlink"/>
              </a:buClr>
              <a:buSzPct val="110000"/>
              <a:buFont typeface="Wingdings" panose="05000000000000000000" pitchFamily="2" charset="2"/>
              <a:buNone/>
            </a:pPr>
            <a:r>
              <a:rPr lang="en-US" altLang="en-US"/>
              <a:t>1 output</a:t>
            </a:r>
          </a:p>
        </p:txBody>
      </p:sp>
      <p:sp>
        <p:nvSpPr>
          <p:cNvPr id="33801" name="Text Box 7"/>
          <p:cNvSpPr txBox="1">
            <a:spLocks noChangeArrowheads="1"/>
          </p:cNvSpPr>
          <p:nvPr/>
        </p:nvSpPr>
        <p:spPr bwMode="auto">
          <a:xfrm>
            <a:off x="990600" y="4495800"/>
            <a:ext cx="108585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a:t>2 inputs</a:t>
            </a:r>
          </a:p>
          <a:p>
            <a:pPr eaLnBrk="1" hangingPunct="1">
              <a:spcBef>
                <a:spcPct val="20000"/>
              </a:spcBef>
              <a:buClr>
                <a:schemeClr val="hlink"/>
              </a:buClr>
              <a:buSzPct val="110000"/>
              <a:buFont typeface="Wingdings" panose="05000000000000000000" pitchFamily="2" charset="2"/>
              <a:buNone/>
            </a:pPr>
            <a:r>
              <a:rPr lang="en-US" altLang="en-US"/>
              <a:t>1 output</a:t>
            </a:r>
          </a:p>
        </p:txBody>
      </p:sp>
      <p:sp>
        <p:nvSpPr>
          <p:cNvPr id="33802" name="Rectangle 11"/>
          <p:cNvSpPr>
            <a:spLocks noChangeArrowheads="1"/>
          </p:cNvSpPr>
          <p:nvPr/>
        </p:nvSpPr>
        <p:spPr bwMode="auto">
          <a:xfrm>
            <a:off x="1295400" y="1600200"/>
            <a:ext cx="6629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7-10  </a:t>
            </a:r>
            <a:r>
              <a:rPr lang="en-US" altLang="en-US"/>
              <a:t>An unbalanced set of data flow diagrams</a:t>
            </a:r>
          </a:p>
        </p:txBody>
      </p:sp>
      <p:sp>
        <p:nvSpPr>
          <p:cNvPr id="33803" name="Rectangle 12"/>
          <p:cNvSpPr>
            <a:spLocks noChangeArrowheads="1"/>
          </p:cNvSpPr>
          <p:nvPr/>
        </p:nvSpPr>
        <p:spPr bwMode="auto">
          <a:xfrm>
            <a:off x="1890713" y="2068513"/>
            <a:ext cx="2000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t>(a) Context diagram</a:t>
            </a:r>
          </a:p>
        </p:txBody>
      </p:sp>
      <p:sp>
        <p:nvSpPr>
          <p:cNvPr id="33804" name="Rectangle 13"/>
          <p:cNvSpPr>
            <a:spLocks noChangeArrowheads="1"/>
          </p:cNvSpPr>
          <p:nvPr/>
        </p:nvSpPr>
        <p:spPr bwMode="auto">
          <a:xfrm>
            <a:off x="1905000" y="3429000"/>
            <a:ext cx="1963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t>(b) Level-0 diagram</a:t>
            </a:r>
          </a:p>
        </p:txBody>
      </p:sp>
      <p:pic>
        <p:nvPicPr>
          <p:cNvPr id="10" name="Grafik 9">
            <a:extLst>
              <a:ext uri="{FF2B5EF4-FFF2-40B4-BE49-F238E27FC236}">
                <a16:creationId xmlns:a16="http://schemas.microsoft.com/office/drawing/2014/main" id="{82213EA7-B756-47AF-84C3-EEF11C3F58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a:extLst>
              <a:ext uri="{FF2B5EF4-FFF2-40B4-BE49-F238E27FC236}">
                <a16:creationId xmlns:a16="http://schemas.microsoft.com/office/drawing/2014/main" id="{CA782F67-2120-4CCD-9557-9ACD76515C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DBA9B65-F694-4A05-BAEF-055DF692BE57}"/>
              </a:ext>
            </a:extLst>
          </p:cNvPr>
          <p:cNvSpPr>
            <a:spLocks noGrp="1"/>
          </p:cNvSpPr>
          <p:nvPr>
            <p:ph type="ftr" sz="quarter" idx="11"/>
          </p:nvPr>
        </p:nvSpPr>
        <p:spPr>
          <a:xfrm>
            <a:off x="2667000" y="6356350"/>
            <a:ext cx="3581400" cy="365125"/>
          </a:xfrm>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1DF0E89A-2636-4C3F-BD28-1F3C3A1BCFDD}"/>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2080694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p:txBody>
          <a:bodyPr/>
          <a:lstStyle/>
          <a:p>
            <a:pPr eaLnBrk="1" hangingPunct="1"/>
            <a:r>
              <a:rPr lang="en-US" altLang="en-US"/>
              <a:t>Balancing DFDs (Cont.)</a:t>
            </a:r>
          </a:p>
        </p:txBody>
      </p:sp>
      <p:sp>
        <p:nvSpPr>
          <p:cNvPr id="34822" name="Rectangle 3"/>
          <p:cNvSpPr>
            <a:spLocks noGrp="1" noChangeArrowheads="1"/>
          </p:cNvSpPr>
          <p:nvPr>
            <p:ph type="body" idx="1"/>
          </p:nvPr>
        </p:nvSpPr>
        <p:spPr/>
        <p:txBody>
          <a:bodyPr>
            <a:normAutofit/>
          </a:bodyPr>
          <a:lstStyle/>
          <a:p>
            <a:pPr eaLnBrk="1" hangingPunct="1">
              <a:lnSpc>
                <a:spcPct val="90000"/>
              </a:lnSpc>
            </a:pPr>
            <a:r>
              <a:rPr lang="en-US" altLang="en-US" sz="2800" b="1" dirty="0"/>
              <a:t>Data flow splitting </a:t>
            </a:r>
            <a:r>
              <a:rPr lang="en-US" altLang="en-US" sz="2800" dirty="0"/>
              <a:t>is when a composite data flow at a higher level is split and different parts go to different processes in the lower level DFD.</a:t>
            </a:r>
            <a:endParaRPr lang="tr-TR" altLang="en-US" sz="2800" dirty="0"/>
          </a:p>
          <a:p>
            <a:pPr eaLnBrk="1" hangingPunct="1">
              <a:lnSpc>
                <a:spcPct val="90000"/>
              </a:lnSpc>
            </a:pPr>
            <a:endParaRPr lang="en-US" altLang="en-US" sz="2800" dirty="0"/>
          </a:p>
          <a:p>
            <a:pPr eaLnBrk="1" hangingPunct="1">
              <a:lnSpc>
                <a:spcPct val="90000"/>
              </a:lnSpc>
            </a:pPr>
            <a:r>
              <a:rPr lang="en-US" altLang="en-US" sz="2800" dirty="0"/>
              <a:t>The DFD remains balanced because the same data is involved, but split into two parts.</a:t>
            </a:r>
          </a:p>
        </p:txBody>
      </p:sp>
      <p:pic>
        <p:nvPicPr>
          <p:cNvPr id="4" name="Grafik 3">
            <a:extLst>
              <a:ext uri="{FF2B5EF4-FFF2-40B4-BE49-F238E27FC236}">
                <a16:creationId xmlns:a16="http://schemas.microsoft.com/office/drawing/2014/main" id="{5614C9B0-FB94-4E29-936C-B2643DDDEA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D3AF324-0D99-4737-AB3E-BBB398E281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6A10E53-5D01-4378-BC5A-72D25EA81F04}"/>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0B1F79F2-43B4-4588-91CB-C6D2B77163A0}"/>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591773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457200" y="228600"/>
            <a:ext cx="8229600" cy="1086516"/>
          </a:xfrm>
        </p:spPr>
        <p:txBody>
          <a:bodyPr anchor="ctr"/>
          <a:lstStyle/>
          <a:p>
            <a:pPr eaLnBrk="1" hangingPunct="1"/>
            <a:r>
              <a:rPr lang="en-US" altLang="en-US" dirty="0"/>
              <a:t>Balancing DFDs (Cont.)</a:t>
            </a:r>
          </a:p>
        </p:txBody>
      </p:sp>
      <p:pic>
        <p:nvPicPr>
          <p:cNvPr id="35846" name="Picture 8"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752600"/>
            <a:ext cx="4114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Rectangle 9"/>
          <p:cNvSpPr>
            <a:spLocks noChangeArrowheads="1"/>
          </p:cNvSpPr>
          <p:nvPr/>
        </p:nvSpPr>
        <p:spPr bwMode="auto">
          <a:xfrm>
            <a:off x="5334000" y="1371600"/>
            <a:ext cx="3352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7-11</a:t>
            </a:r>
          </a:p>
          <a:p>
            <a:pPr eaLnBrk="1" hangingPunct="1"/>
            <a:r>
              <a:rPr lang="en-US" altLang="en-US"/>
              <a:t>Example of data flow splitting</a:t>
            </a:r>
          </a:p>
        </p:txBody>
      </p:sp>
      <p:sp>
        <p:nvSpPr>
          <p:cNvPr id="35848" name="Rectangle 10"/>
          <p:cNvSpPr>
            <a:spLocks noChangeArrowheads="1"/>
          </p:cNvSpPr>
          <p:nvPr/>
        </p:nvSpPr>
        <p:spPr bwMode="auto">
          <a:xfrm>
            <a:off x="4953000" y="2514600"/>
            <a:ext cx="2352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t>(a) Composite data flow</a:t>
            </a:r>
          </a:p>
        </p:txBody>
      </p:sp>
      <p:sp>
        <p:nvSpPr>
          <p:cNvPr id="35849" name="Rectangle 11"/>
          <p:cNvSpPr>
            <a:spLocks noChangeArrowheads="1"/>
          </p:cNvSpPr>
          <p:nvPr/>
        </p:nvSpPr>
        <p:spPr bwMode="auto">
          <a:xfrm>
            <a:off x="4953000" y="4191000"/>
            <a:ext cx="2806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t>(b) Disaggregated data flows</a:t>
            </a:r>
          </a:p>
        </p:txBody>
      </p:sp>
      <p:pic>
        <p:nvPicPr>
          <p:cNvPr id="7" name="Grafik 6">
            <a:extLst>
              <a:ext uri="{FF2B5EF4-FFF2-40B4-BE49-F238E27FC236}">
                <a16:creationId xmlns:a16="http://schemas.microsoft.com/office/drawing/2014/main" id="{42A7C6B8-C8A5-44C4-857B-FB02E0F72D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0FDAF476-AD7F-45A8-9BF1-0C4B576C26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C8266EC-C2DF-4874-AFF9-5107F04C150C}"/>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0207D3DE-FDAB-43D5-B175-B9F51D71FC97}"/>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4194416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a:xfrm>
            <a:off x="457200" y="381000"/>
            <a:ext cx="8305800" cy="743712"/>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Balancing DFDs: More DFD Rules</a:t>
            </a:r>
          </a:p>
        </p:txBody>
      </p:sp>
      <p:pic>
        <p:nvPicPr>
          <p:cNvPr id="2" name="Picture 1"/>
          <p:cNvPicPr>
            <a:picLocks noChangeAspect="1"/>
          </p:cNvPicPr>
          <p:nvPr/>
        </p:nvPicPr>
        <p:blipFill>
          <a:blip r:embed="rId3" cstate="print"/>
          <a:stretch>
            <a:fillRect/>
          </a:stretch>
        </p:blipFill>
        <p:spPr>
          <a:xfrm>
            <a:off x="76200" y="1447800"/>
            <a:ext cx="9067800" cy="4800600"/>
          </a:xfrm>
          <a:prstGeom prst="rect">
            <a:avLst/>
          </a:prstGeom>
        </p:spPr>
      </p:pic>
      <p:pic>
        <p:nvPicPr>
          <p:cNvPr id="4" name="Grafik 3">
            <a:extLst>
              <a:ext uri="{FF2B5EF4-FFF2-40B4-BE49-F238E27FC236}">
                <a16:creationId xmlns:a16="http://schemas.microsoft.com/office/drawing/2014/main" id="{C1A65A96-6E31-4193-89AC-391BF7437A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2426473-0E41-4653-A37D-44F4277B7F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B37A1E5D-6215-4FD0-B974-47489B3DD063}"/>
              </a:ext>
            </a:extLst>
          </p:cNvPr>
          <p:cNvSpPr>
            <a:spLocks noGrp="1"/>
          </p:cNvSpPr>
          <p:nvPr>
            <p:ph type="ftr" sz="quarter" idx="11"/>
          </p:nvPr>
        </p:nvSpPr>
        <p:spPr>
          <a:xfrm>
            <a:off x="2667000" y="6356350"/>
            <a:ext cx="3581400" cy="365125"/>
          </a:xfrm>
        </p:spPr>
        <p:txBody>
          <a:bodyPr/>
          <a:lstStyle/>
          <a:p>
            <a:r>
              <a:rPr lang="en-US" dirty="0"/>
              <a:t>Lecture #6 Structuring Systems Process Requirements</a:t>
            </a:r>
          </a:p>
        </p:txBody>
      </p:sp>
      <p:sp>
        <p:nvSpPr>
          <p:cNvPr id="6" name="Foliennummernplatzhalter 5">
            <a:extLst>
              <a:ext uri="{FF2B5EF4-FFF2-40B4-BE49-F238E27FC236}">
                <a16:creationId xmlns:a16="http://schemas.microsoft.com/office/drawing/2014/main" id="{60E765B0-4926-439D-93FF-C797B3EA89E6}"/>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2378977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p:txBody>
          <a:bodyPr/>
          <a:lstStyle/>
          <a:p>
            <a:pPr eaLnBrk="1" hangingPunct="1"/>
            <a:r>
              <a:rPr lang="en-US" altLang="en-US" dirty="0"/>
              <a:t>Four Different Types of DFDs</a:t>
            </a:r>
          </a:p>
        </p:txBody>
      </p:sp>
      <p:sp>
        <p:nvSpPr>
          <p:cNvPr id="37894" name="Rectangle 3"/>
          <p:cNvSpPr>
            <a:spLocks noGrp="1" noChangeArrowheads="1"/>
          </p:cNvSpPr>
          <p:nvPr>
            <p:ph type="body" idx="1"/>
          </p:nvPr>
        </p:nvSpPr>
        <p:spPr/>
        <p:txBody>
          <a:bodyPr/>
          <a:lstStyle/>
          <a:p>
            <a:pPr eaLnBrk="1" hangingPunct="1">
              <a:lnSpc>
                <a:spcPct val="90000"/>
              </a:lnSpc>
            </a:pPr>
            <a:r>
              <a:rPr lang="en-US" altLang="en-US" sz="2800" b="1" dirty="0"/>
              <a:t>Current Physical</a:t>
            </a:r>
          </a:p>
          <a:p>
            <a:pPr lvl="1" eaLnBrk="1" hangingPunct="1">
              <a:lnSpc>
                <a:spcPct val="90000"/>
              </a:lnSpc>
            </a:pPr>
            <a:r>
              <a:rPr lang="en-US" altLang="en-US" sz="2400" dirty="0"/>
              <a:t>Process labels identify technology (people or systems) used to process the data.</a:t>
            </a:r>
          </a:p>
          <a:p>
            <a:pPr lvl="1" eaLnBrk="1" hangingPunct="1">
              <a:lnSpc>
                <a:spcPct val="90000"/>
              </a:lnSpc>
            </a:pPr>
            <a:r>
              <a:rPr lang="en-US" altLang="en-US" sz="2400" dirty="0"/>
              <a:t>Data flows and data stores identify actual name of the physical media. </a:t>
            </a:r>
          </a:p>
          <a:p>
            <a:pPr eaLnBrk="1" hangingPunct="1">
              <a:lnSpc>
                <a:spcPct val="90000"/>
              </a:lnSpc>
            </a:pPr>
            <a:r>
              <a:rPr lang="en-US" altLang="en-US" sz="2800" b="1" dirty="0"/>
              <a:t>Current Logical</a:t>
            </a:r>
          </a:p>
          <a:p>
            <a:pPr lvl="1" eaLnBrk="1" hangingPunct="1">
              <a:lnSpc>
                <a:spcPct val="90000"/>
              </a:lnSpc>
            </a:pPr>
            <a:r>
              <a:rPr lang="en-US" altLang="en-US" sz="2400" dirty="0"/>
              <a:t>Physical aspects of system are removed as much as possible.</a:t>
            </a:r>
          </a:p>
          <a:p>
            <a:pPr lvl="1" eaLnBrk="1" hangingPunct="1">
              <a:lnSpc>
                <a:spcPct val="90000"/>
              </a:lnSpc>
            </a:pPr>
            <a:r>
              <a:rPr lang="en-US" altLang="en-US" sz="2400" dirty="0"/>
              <a:t>Current system is reduced to data and processes that transform them.</a:t>
            </a:r>
          </a:p>
        </p:txBody>
      </p:sp>
      <p:pic>
        <p:nvPicPr>
          <p:cNvPr id="4" name="Grafik 3">
            <a:extLst>
              <a:ext uri="{FF2B5EF4-FFF2-40B4-BE49-F238E27FC236}">
                <a16:creationId xmlns:a16="http://schemas.microsoft.com/office/drawing/2014/main" id="{9369B4B4-1EA1-4CF9-959F-AE0E47FEA9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CFFD22F-F064-4F4E-B3E7-B67A85B7C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DA74C67-897B-4CDB-87A8-93F3C013A3D0}"/>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70AD0677-9E5E-42B3-A6D8-F83221EF78A4}"/>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816881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p:txBody>
          <a:bodyPr>
            <a:normAutofit/>
          </a:bodyPr>
          <a:lstStyle/>
          <a:p>
            <a:pPr eaLnBrk="1" hangingPunct="1"/>
            <a:r>
              <a:rPr lang="en-US" altLang="en-US" sz="2800" dirty="0"/>
              <a:t>Four Different Types of DFDs (Cont.)</a:t>
            </a:r>
          </a:p>
        </p:txBody>
      </p:sp>
      <p:sp>
        <p:nvSpPr>
          <p:cNvPr id="38918" name="Rectangle 3"/>
          <p:cNvSpPr>
            <a:spLocks noGrp="1" noChangeArrowheads="1"/>
          </p:cNvSpPr>
          <p:nvPr>
            <p:ph type="body" idx="1"/>
          </p:nvPr>
        </p:nvSpPr>
        <p:spPr/>
        <p:txBody>
          <a:bodyPr/>
          <a:lstStyle/>
          <a:p>
            <a:pPr eaLnBrk="1" hangingPunct="1"/>
            <a:r>
              <a:rPr lang="en-US" altLang="en-US" b="1"/>
              <a:t>New Logical</a:t>
            </a:r>
          </a:p>
          <a:p>
            <a:pPr lvl="1" eaLnBrk="1" hangingPunct="1"/>
            <a:r>
              <a:rPr lang="en-US" altLang="en-US"/>
              <a:t>Includes additional functions</a:t>
            </a:r>
          </a:p>
          <a:p>
            <a:pPr lvl="1" eaLnBrk="1" hangingPunct="1"/>
            <a:r>
              <a:rPr lang="en-US" altLang="en-US"/>
              <a:t>Obsolete functions are removed.</a:t>
            </a:r>
          </a:p>
          <a:p>
            <a:pPr lvl="1" eaLnBrk="1" hangingPunct="1"/>
            <a:r>
              <a:rPr lang="en-US" altLang="en-US"/>
              <a:t>Inefficient data flows are reorganized.</a:t>
            </a:r>
          </a:p>
          <a:p>
            <a:pPr eaLnBrk="1" hangingPunct="1"/>
            <a:r>
              <a:rPr lang="en-US" altLang="en-US" b="1"/>
              <a:t>New Physical</a:t>
            </a:r>
          </a:p>
          <a:p>
            <a:pPr lvl="1" eaLnBrk="1" hangingPunct="1"/>
            <a:r>
              <a:rPr lang="en-US" altLang="en-US"/>
              <a:t>Represents the physical implementation of the new system</a:t>
            </a:r>
          </a:p>
          <a:p>
            <a:pPr eaLnBrk="1" hangingPunct="1">
              <a:buFont typeface="Wingdings" panose="05000000000000000000" pitchFamily="2" charset="2"/>
              <a:buNone/>
            </a:pPr>
            <a:endParaRPr lang="en-US" altLang="en-US"/>
          </a:p>
        </p:txBody>
      </p:sp>
      <p:pic>
        <p:nvPicPr>
          <p:cNvPr id="4" name="Grafik 3">
            <a:extLst>
              <a:ext uri="{FF2B5EF4-FFF2-40B4-BE49-F238E27FC236}">
                <a16:creationId xmlns:a16="http://schemas.microsoft.com/office/drawing/2014/main" id="{A82C0D28-D25A-4333-841C-A7FF1958F5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32B926D-4C5A-4AEE-9B2F-56A3D46CE9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8AAAB47-C55B-4FA2-86F7-9BFE80D1CEC8}"/>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1D8BCE53-E3BB-4E0B-B8CE-3AF22BD8473E}"/>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3549091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p:txBody>
          <a:bodyPr/>
          <a:lstStyle/>
          <a:p>
            <a:pPr eaLnBrk="1" hangingPunct="1"/>
            <a:r>
              <a:rPr lang="en-US" altLang="en-US" dirty="0"/>
              <a:t>Guidelines for Drawing DFDs</a:t>
            </a:r>
          </a:p>
        </p:txBody>
      </p:sp>
      <p:sp>
        <p:nvSpPr>
          <p:cNvPr id="39942" name="Rectangle 3"/>
          <p:cNvSpPr>
            <a:spLocks noGrp="1" noChangeArrowheads="1"/>
          </p:cNvSpPr>
          <p:nvPr>
            <p:ph type="body" idx="1"/>
          </p:nvPr>
        </p:nvSpPr>
        <p:spPr/>
        <p:txBody>
          <a:bodyPr/>
          <a:lstStyle/>
          <a:p>
            <a:pPr eaLnBrk="1" hangingPunct="1">
              <a:lnSpc>
                <a:spcPct val="90000"/>
              </a:lnSpc>
            </a:pPr>
            <a:r>
              <a:rPr lang="en-US" altLang="en-US" b="1"/>
              <a:t>Completeness</a:t>
            </a:r>
          </a:p>
          <a:p>
            <a:pPr lvl="1" eaLnBrk="1" hangingPunct="1">
              <a:lnSpc>
                <a:spcPct val="90000"/>
              </a:lnSpc>
            </a:pPr>
            <a:r>
              <a:rPr lang="en-US" altLang="en-US"/>
              <a:t>DFD must include all components necessary for system.</a:t>
            </a:r>
          </a:p>
          <a:p>
            <a:pPr lvl="1" eaLnBrk="1" hangingPunct="1">
              <a:lnSpc>
                <a:spcPct val="90000"/>
              </a:lnSpc>
            </a:pPr>
            <a:r>
              <a:rPr lang="en-US" altLang="en-US"/>
              <a:t>Each component must be fully described in the project dictionary or CASE repository.</a:t>
            </a:r>
          </a:p>
          <a:p>
            <a:pPr eaLnBrk="1" hangingPunct="1">
              <a:lnSpc>
                <a:spcPct val="90000"/>
              </a:lnSpc>
            </a:pPr>
            <a:r>
              <a:rPr lang="en-US" altLang="en-US" b="1"/>
              <a:t>Consistency</a:t>
            </a:r>
          </a:p>
          <a:p>
            <a:pPr lvl="1" eaLnBrk="1" hangingPunct="1">
              <a:lnSpc>
                <a:spcPct val="90000"/>
              </a:lnSpc>
            </a:pPr>
            <a:r>
              <a:rPr lang="en-US" altLang="en-US"/>
              <a:t>The extent to which information contained on one level of a set of nested DFDs is also included on other levels</a:t>
            </a:r>
          </a:p>
        </p:txBody>
      </p:sp>
      <p:pic>
        <p:nvPicPr>
          <p:cNvPr id="4" name="Grafik 3">
            <a:extLst>
              <a:ext uri="{FF2B5EF4-FFF2-40B4-BE49-F238E27FC236}">
                <a16:creationId xmlns:a16="http://schemas.microsoft.com/office/drawing/2014/main" id="{656CCFCB-948D-4744-8D31-0BEEA55F84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EE9AC90-6C80-47E0-954B-D55135C1AF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47A2049-5003-437F-8E04-F5847C2A10AD}"/>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224575BB-0A2C-44FA-A655-F15557C05AE5}"/>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759080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Grp="1" noChangeArrowheads="1"/>
          </p:cNvSpPr>
          <p:nvPr>
            <p:ph type="title"/>
          </p:nvPr>
        </p:nvSpPr>
        <p:spPr/>
        <p:txBody>
          <a:bodyPr>
            <a:normAutofit/>
          </a:bodyPr>
          <a:lstStyle/>
          <a:p>
            <a:pPr eaLnBrk="1" hangingPunct="1"/>
            <a:r>
              <a:rPr lang="en-US" altLang="en-US" sz="2800" dirty="0"/>
              <a:t>Guidelines for Drawing DFDs (Cont.)</a:t>
            </a:r>
          </a:p>
        </p:txBody>
      </p:sp>
      <p:sp>
        <p:nvSpPr>
          <p:cNvPr id="40966" name="Rectangle 3"/>
          <p:cNvSpPr>
            <a:spLocks noGrp="1" noChangeArrowheads="1"/>
          </p:cNvSpPr>
          <p:nvPr>
            <p:ph type="body" idx="1"/>
          </p:nvPr>
        </p:nvSpPr>
        <p:spPr/>
        <p:txBody>
          <a:bodyPr/>
          <a:lstStyle/>
          <a:p>
            <a:pPr eaLnBrk="1" hangingPunct="1">
              <a:lnSpc>
                <a:spcPct val="90000"/>
              </a:lnSpc>
            </a:pPr>
            <a:r>
              <a:rPr lang="en-US" altLang="en-US" b="1"/>
              <a:t>Timing</a:t>
            </a:r>
          </a:p>
          <a:p>
            <a:pPr lvl="1" eaLnBrk="1" hangingPunct="1">
              <a:lnSpc>
                <a:spcPct val="90000"/>
              </a:lnSpc>
            </a:pPr>
            <a:r>
              <a:rPr lang="en-US" altLang="en-US"/>
              <a:t>Time is not represented well on DFDs.</a:t>
            </a:r>
          </a:p>
          <a:p>
            <a:pPr lvl="1" eaLnBrk="1" hangingPunct="1">
              <a:lnSpc>
                <a:spcPct val="90000"/>
              </a:lnSpc>
            </a:pPr>
            <a:r>
              <a:rPr lang="en-US" altLang="en-US"/>
              <a:t>Best to draw DFDs as if the system has never started and will never stop.</a:t>
            </a:r>
          </a:p>
          <a:p>
            <a:pPr eaLnBrk="1" hangingPunct="1">
              <a:lnSpc>
                <a:spcPct val="90000"/>
              </a:lnSpc>
            </a:pPr>
            <a:r>
              <a:rPr lang="en-US" altLang="en-US" b="1"/>
              <a:t>Iterative Development</a:t>
            </a:r>
          </a:p>
          <a:p>
            <a:pPr lvl="1" eaLnBrk="1" hangingPunct="1">
              <a:lnSpc>
                <a:spcPct val="90000"/>
              </a:lnSpc>
            </a:pPr>
            <a:r>
              <a:rPr lang="en-US" altLang="en-US"/>
              <a:t>Analyst should expect to redraw diagram several times before reaching the closest approximation to the system being modeled.</a:t>
            </a:r>
          </a:p>
        </p:txBody>
      </p:sp>
      <p:pic>
        <p:nvPicPr>
          <p:cNvPr id="4" name="Grafik 3">
            <a:extLst>
              <a:ext uri="{FF2B5EF4-FFF2-40B4-BE49-F238E27FC236}">
                <a16:creationId xmlns:a16="http://schemas.microsoft.com/office/drawing/2014/main" id="{24445C29-6132-44FC-BCE4-9EFB4DABC4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17283F8-6B28-4FF9-846E-F53A18FB18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A4BC13C-6418-4702-B660-B1F866C91AAB}"/>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0E605C8B-A772-4151-8871-082B7124F3F7}"/>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28466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p:txBody>
          <a:bodyPr>
            <a:normAutofit/>
          </a:bodyPr>
          <a:lstStyle/>
          <a:p>
            <a:pPr eaLnBrk="1" hangingPunct="1"/>
            <a:r>
              <a:rPr lang="en-US" altLang="en-US" sz="2800"/>
              <a:t>Guidelines for Drawing DFDs (Cont.)</a:t>
            </a:r>
          </a:p>
        </p:txBody>
      </p:sp>
      <p:sp>
        <p:nvSpPr>
          <p:cNvPr id="41990" name="Rectangle 3"/>
          <p:cNvSpPr>
            <a:spLocks noGrp="1" noChangeArrowheads="1"/>
          </p:cNvSpPr>
          <p:nvPr>
            <p:ph type="body" idx="1"/>
          </p:nvPr>
        </p:nvSpPr>
        <p:spPr/>
        <p:txBody>
          <a:bodyPr/>
          <a:lstStyle/>
          <a:p>
            <a:pPr eaLnBrk="1" hangingPunct="1"/>
            <a:r>
              <a:rPr lang="en-US" altLang="en-US" sz="2800" b="1" dirty="0"/>
              <a:t>Primitive DFDs</a:t>
            </a:r>
          </a:p>
          <a:p>
            <a:pPr lvl="1" eaLnBrk="1" hangingPunct="1"/>
            <a:r>
              <a:rPr lang="en-US" altLang="en-US" sz="2600" dirty="0"/>
              <a:t>Lowest logical level of decomposition</a:t>
            </a:r>
          </a:p>
          <a:p>
            <a:pPr lvl="1" eaLnBrk="1" hangingPunct="1"/>
            <a:r>
              <a:rPr lang="en-US" altLang="en-US" sz="2600" dirty="0"/>
              <a:t>Decision has to be made when to stop decomposition</a:t>
            </a:r>
          </a:p>
        </p:txBody>
      </p:sp>
      <p:pic>
        <p:nvPicPr>
          <p:cNvPr id="4" name="Grafik 3">
            <a:extLst>
              <a:ext uri="{FF2B5EF4-FFF2-40B4-BE49-F238E27FC236}">
                <a16:creationId xmlns:a16="http://schemas.microsoft.com/office/drawing/2014/main" id="{C2C299B4-A79F-43AB-BAFC-D5E03146FC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A7817F2-6C84-4378-94C9-12FC3F7491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4BDF9D0-9307-4BB3-A559-CCF33521C749}"/>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8B35C04C-F0AF-4D6F-8D0F-3428B56C67DE}"/>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4102889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p:txBody>
          <a:bodyPr>
            <a:normAutofit/>
          </a:bodyPr>
          <a:lstStyle/>
          <a:p>
            <a:pPr eaLnBrk="1" hangingPunct="1"/>
            <a:r>
              <a:rPr lang="en-US" altLang="en-US" sz="2800" dirty="0"/>
              <a:t>Guidelines for Drawing DFDs (Cont.)</a:t>
            </a:r>
          </a:p>
        </p:txBody>
      </p:sp>
      <p:sp>
        <p:nvSpPr>
          <p:cNvPr id="43014" name="Rectangle 3"/>
          <p:cNvSpPr>
            <a:spLocks noGrp="1" noChangeArrowheads="1"/>
          </p:cNvSpPr>
          <p:nvPr>
            <p:ph type="body" idx="1"/>
          </p:nvPr>
        </p:nvSpPr>
        <p:spPr/>
        <p:txBody>
          <a:bodyPr/>
          <a:lstStyle/>
          <a:p>
            <a:pPr eaLnBrk="1" hangingPunct="1"/>
            <a:r>
              <a:rPr lang="en-US" altLang="en-US" sz="2800" dirty="0"/>
              <a:t>Rules for stopping decomposition</a:t>
            </a:r>
          </a:p>
          <a:p>
            <a:pPr lvl="1" algn="just" eaLnBrk="1" hangingPunct="1"/>
            <a:r>
              <a:rPr lang="en-US" altLang="en-US" sz="2600" dirty="0"/>
              <a:t>When each process has been reduced to a single decision, calculation or database operation</a:t>
            </a:r>
          </a:p>
          <a:p>
            <a:pPr lvl="1" algn="just" eaLnBrk="1" hangingPunct="1"/>
            <a:r>
              <a:rPr lang="en-US" altLang="en-US" sz="2600" dirty="0"/>
              <a:t>When each data store represents data about a single entity</a:t>
            </a:r>
          </a:p>
        </p:txBody>
      </p:sp>
      <p:pic>
        <p:nvPicPr>
          <p:cNvPr id="4" name="Grafik 3">
            <a:extLst>
              <a:ext uri="{FF2B5EF4-FFF2-40B4-BE49-F238E27FC236}">
                <a16:creationId xmlns:a16="http://schemas.microsoft.com/office/drawing/2014/main" id="{9196BB81-1B2C-4D23-9C1B-F0A69978EC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1FA27EB-D956-4D98-B4FF-00A8D291CF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3DBBEC3-6D6D-4792-91E5-32E4ACBF93B6}"/>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57FE6032-E386-488E-883B-F051C612869B}"/>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2884199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2"/>
          <p:cNvSpPr>
            <a:spLocks noGrp="1" noChangeArrowheads="1"/>
          </p:cNvSpPr>
          <p:nvPr>
            <p:ph type="title"/>
          </p:nvPr>
        </p:nvSpPr>
        <p:spPr/>
        <p:txBody>
          <a:bodyPr>
            <a:normAutofit/>
          </a:bodyPr>
          <a:lstStyle/>
          <a:p>
            <a:pPr eaLnBrk="1" hangingPunct="1"/>
            <a:r>
              <a:rPr lang="en-US" altLang="en-US" sz="2800" dirty="0"/>
              <a:t>Guidelines for Drawing DFDs (Cont.)</a:t>
            </a:r>
          </a:p>
        </p:txBody>
      </p:sp>
      <p:sp>
        <p:nvSpPr>
          <p:cNvPr id="38918" name="Rectangle 3"/>
          <p:cNvSpPr>
            <a:spLocks noGrp="1" noChangeArrowheads="1"/>
          </p:cNvSpPr>
          <p:nvPr>
            <p:ph type="body" idx="1"/>
          </p:nvPr>
        </p:nvSpPr>
        <p:spPr>
          <a:xfrm>
            <a:off x="457200" y="1981200"/>
            <a:ext cx="8229600" cy="4114800"/>
          </a:xfrm>
        </p:spPr>
        <p:txBody>
          <a:bodyPr/>
          <a:lstStyle/>
          <a:p>
            <a:pPr eaLnBrk="1" hangingPunct="1">
              <a:defRPr/>
            </a:pPr>
            <a:r>
              <a:rPr lang="en-US" altLang="en-US" sz="3600" spc="-100" dirty="0"/>
              <a:t>Rules for stopping decomposition, cont.</a:t>
            </a:r>
          </a:p>
          <a:p>
            <a:pPr lvl="1" eaLnBrk="1" hangingPunct="1">
              <a:defRPr/>
            </a:pPr>
            <a:r>
              <a:rPr lang="en-US" altLang="en-US" sz="3200" dirty="0"/>
              <a:t>When the system user does not care to see any more detail</a:t>
            </a:r>
          </a:p>
          <a:p>
            <a:pPr lvl="1" eaLnBrk="1" hangingPunct="1">
              <a:defRPr/>
            </a:pPr>
            <a:r>
              <a:rPr lang="en-US" altLang="en-US" sz="3200" dirty="0"/>
              <a:t>When every data flow does not need to be split further to show that data are handled in various ways</a:t>
            </a:r>
          </a:p>
        </p:txBody>
      </p:sp>
      <p:pic>
        <p:nvPicPr>
          <p:cNvPr id="4" name="Grafik 3">
            <a:extLst>
              <a:ext uri="{FF2B5EF4-FFF2-40B4-BE49-F238E27FC236}">
                <a16:creationId xmlns:a16="http://schemas.microsoft.com/office/drawing/2014/main" id="{C19C7AF9-8018-4745-B1DC-8CAB5728AC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A77FBF0-D00C-402B-AA1B-960B8C3425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439B27B-E95F-4ABE-BEA6-03ACA89AC9BD}"/>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77E21E6E-7580-42E2-9B17-515928EB4804}"/>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692559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p:txBody>
          <a:bodyPr>
            <a:normAutofit/>
          </a:bodyPr>
          <a:lstStyle/>
          <a:p>
            <a:pPr eaLnBrk="1" hangingPunct="1"/>
            <a:r>
              <a:rPr lang="en-US" altLang="en-US" sz="2800"/>
              <a:t>Guidelines for Drawing DFDs (Cont.)</a:t>
            </a:r>
          </a:p>
        </p:txBody>
      </p:sp>
      <p:sp>
        <p:nvSpPr>
          <p:cNvPr id="39942" name="Rectangle 3"/>
          <p:cNvSpPr>
            <a:spLocks noGrp="1" noChangeArrowheads="1"/>
          </p:cNvSpPr>
          <p:nvPr>
            <p:ph type="body" idx="1"/>
          </p:nvPr>
        </p:nvSpPr>
        <p:spPr>
          <a:xfrm>
            <a:off x="457200" y="1981200"/>
            <a:ext cx="8229600" cy="4114800"/>
          </a:xfrm>
        </p:spPr>
        <p:txBody>
          <a:bodyPr/>
          <a:lstStyle/>
          <a:p>
            <a:pPr eaLnBrk="1" hangingPunct="1">
              <a:defRPr/>
            </a:pPr>
            <a:r>
              <a:rPr lang="en-US" altLang="en-US" sz="2800" spc="-100" dirty="0"/>
              <a:t>Rules for stopping decomposition, cont.</a:t>
            </a:r>
          </a:p>
          <a:p>
            <a:pPr lvl="1" algn="just" eaLnBrk="1" hangingPunct="1">
              <a:defRPr/>
            </a:pPr>
            <a:r>
              <a:rPr lang="en-US" altLang="en-US" sz="2600" dirty="0"/>
              <a:t>When you believe that you have shown each business form or transaction, online display and report as a single data flow</a:t>
            </a:r>
          </a:p>
          <a:p>
            <a:pPr lvl="1" algn="just" eaLnBrk="1" hangingPunct="1">
              <a:defRPr/>
            </a:pPr>
            <a:r>
              <a:rPr lang="en-US" altLang="en-US" sz="2600" dirty="0"/>
              <a:t>When you believe that there is a separate process for each choice on all lowest-level menu options</a:t>
            </a:r>
          </a:p>
        </p:txBody>
      </p:sp>
      <p:pic>
        <p:nvPicPr>
          <p:cNvPr id="4" name="Grafik 3">
            <a:extLst>
              <a:ext uri="{FF2B5EF4-FFF2-40B4-BE49-F238E27FC236}">
                <a16:creationId xmlns:a16="http://schemas.microsoft.com/office/drawing/2014/main" id="{980A060E-FA68-42B5-8D1B-03A880E900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B3BC7C5-9091-4990-B7CC-717721D50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859CDF3-F26D-4982-B888-C94DF91EC22D}"/>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2064EB48-D443-435E-BF1B-1D4897307AC6}"/>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3125846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2"/>
          <p:cNvSpPr>
            <a:spLocks noGrp="1" noChangeArrowheads="1"/>
          </p:cNvSpPr>
          <p:nvPr>
            <p:ph type="title"/>
          </p:nvPr>
        </p:nvSpPr>
        <p:spPr/>
        <p:txBody>
          <a:bodyPr/>
          <a:lstStyle/>
          <a:p>
            <a:pPr eaLnBrk="1" hangingPunct="1"/>
            <a:r>
              <a:rPr lang="en-US" altLang="en-US" dirty="0"/>
              <a:t>Using DFDs as Analysis Tools</a:t>
            </a:r>
          </a:p>
        </p:txBody>
      </p:sp>
      <p:sp>
        <p:nvSpPr>
          <p:cNvPr id="46086" name="Rectangle 3"/>
          <p:cNvSpPr>
            <a:spLocks noGrp="1" noChangeArrowheads="1"/>
          </p:cNvSpPr>
          <p:nvPr>
            <p:ph type="body" idx="1"/>
          </p:nvPr>
        </p:nvSpPr>
        <p:spPr/>
        <p:txBody>
          <a:bodyPr/>
          <a:lstStyle/>
          <a:p>
            <a:pPr eaLnBrk="1" hangingPunct="1"/>
            <a:r>
              <a:rPr lang="en-US" altLang="en-US" b="1" dirty="0"/>
              <a:t>Gap Analysis </a:t>
            </a:r>
            <a:r>
              <a:rPr lang="en-US" altLang="en-US" dirty="0"/>
              <a:t>is the process of discovering discrepancies between two or more sets of data flow diagrams or discrepancies within a single DFD.</a:t>
            </a:r>
          </a:p>
          <a:p>
            <a:pPr eaLnBrk="1" hangingPunct="1"/>
            <a:r>
              <a:rPr lang="en-US" altLang="en-US" dirty="0"/>
              <a:t>Inefficiencies in a system can often be identified through DFDs.</a:t>
            </a:r>
          </a:p>
        </p:txBody>
      </p:sp>
      <p:pic>
        <p:nvPicPr>
          <p:cNvPr id="4" name="Grafik 3">
            <a:extLst>
              <a:ext uri="{FF2B5EF4-FFF2-40B4-BE49-F238E27FC236}">
                <a16:creationId xmlns:a16="http://schemas.microsoft.com/office/drawing/2014/main" id="{D1BA19C8-2E79-4060-BB9B-4BE81B5D14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581712D-D0F4-46D8-B348-1796980773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C72D795-09B9-45F8-B880-547A7D70E4DC}"/>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C2103BCE-D96C-4006-8C58-2A03D41DF477}"/>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3200752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457200" y="228600"/>
            <a:ext cx="8229600" cy="1057275"/>
          </a:xfrm>
        </p:spPr>
        <p:txBody>
          <a:bodyPr vert="horz" lIns="0" rIns="0" bIns="0" anchor="ctr">
            <a:normAutofit/>
          </a:bodyPr>
          <a:lstStyle/>
          <a:p>
            <a:r>
              <a:rPr lang="en-US" altLang="en-US" dirty="0"/>
              <a:t>Using DFDs in BPR</a:t>
            </a:r>
          </a:p>
        </p:txBody>
      </p:sp>
      <p:pic>
        <p:nvPicPr>
          <p:cNvPr id="47110"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285875"/>
            <a:ext cx="57912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Rectangle 8"/>
          <p:cNvSpPr>
            <a:spLocks noChangeArrowheads="1"/>
          </p:cNvSpPr>
          <p:nvPr/>
        </p:nvSpPr>
        <p:spPr bwMode="auto">
          <a:xfrm>
            <a:off x="914400" y="5257800"/>
            <a:ext cx="7467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7-16</a:t>
            </a:r>
          </a:p>
          <a:p>
            <a:pPr eaLnBrk="1" hangingPunct="1"/>
            <a:r>
              <a:rPr lang="en-US" altLang="en-US" dirty="0"/>
              <a:t>IBM Credit Corporation’s primary work process before BPR</a:t>
            </a:r>
          </a:p>
          <a:p>
            <a:pPr eaLnBrk="1" hangingPunct="1"/>
            <a:r>
              <a:rPr lang="en-US" altLang="en-US" dirty="0"/>
              <a:t>(</a:t>
            </a:r>
            <a:r>
              <a:rPr lang="en-US" altLang="en-US" i="1" dirty="0"/>
              <a:t>Source: Based on Hammer and </a:t>
            </a:r>
            <a:r>
              <a:rPr lang="en-US" altLang="en-US" i="1" dirty="0" err="1"/>
              <a:t>Champy</a:t>
            </a:r>
            <a:r>
              <a:rPr lang="en-US" altLang="en-US" i="1" dirty="0"/>
              <a:t>, </a:t>
            </a:r>
            <a:r>
              <a:rPr lang="en-US" altLang="en-US" dirty="0"/>
              <a:t>1993.)</a:t>
            </a:r>
          </a:p>
        </p:txBody>
      </p:sp>
      <p:pic>
        <p:nvPicPr>
          <p:cNvPr id="5" name="Grafik 4">
            <a:extLst>
              <a:ext uri="{FF2B5EF4-FFF2-40B4-BE49-F238E27FC236}">
                <a16:creationId xmlns:a16="http://schemas.microsoft.com/office/drawing/2014/main" id="{3F4A71C6-5996-4A41-9853-AC2D663A4C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CC057AFE-805D-4650-A1F1-0384C20F4C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2B32078-1EA5-47E1-8929-BF20E3943B86}"/>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17CDACFB-A70A-4F51-B37A-C0D8848C764E}"/>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2859008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p:txBody>
          <a:bodyPr/>
          <a:lstStyle/>
          <a:p>
            <a:pPr eaLnBrk="1" hangingPunct="1"/>
            <a:r>
              <a:rPr lang="en-US" altLang="en-US" dirty="0"/>
              <a:t>Using DFDs in BPR (Cont.)</a:t>
            </a:r>
          </a:p>
        </p:txBody>
      </p:sp>
      <p:pic>
        <p:nvPicPr>
          <p:cNvPr id="48134"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1600200"/>
            <a:ext cx="5791200"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Rectangle 8"/>
          <p:cNvSpPr>
            <a:spLocks noChangeArrowheads="1"/>
          </p:cNvSpPr>
          <p:nvPr/>
        </p:nvSpPr>
        <p:spPr bwMode="auto">
          <a:xfrm>
            <a:off x="1143000" y="5248275"/>
            <a:ext cx="6934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7-17</a:t>
            </a:r>
          </a:p>
          <a:p>
            <a:pPr eaLnBrk="1" hangingPunct="1"/>
            <a:r>
              <a:rPr lang="en-US" altLang="en-US" dirty="0"/>
              <a:t>IBM Credit Corporation’s primary work process after BPR</a:t>
            </a:r>
          </a:p>
          <a:p>
            <a:pPr eaLnBrk="1" hangingPunct="1"/>
            <a:r>
              <a:rPr lang="en-US" altLang="en-US" dirty="0"/>
              <a:t>(</a:t>
            </a:r>
            <a:r>
              <a:rPr lang="en-US" altLang="en-US" i="1" dirty="0"/>
              <a:t>Source: Based on Hammer and </a:t>
            </a:r>
            <a:r>
              <a:rPr lang="en-US" altLang="en-US" i="1" dirty="0" err="1"/>
              <a:t>Champy</a:t>
            </a:r>
            <a:r>
              <a:rPr lang="en-US" altLang="en-US" i="1" dirty="0"/>
              <a:t>, </a:t>
            </a:r>
            <a:r>
              <a:rPr lang="en-US" altLang="en-US" dirty="0"/>
              <a:t>1993.)</a:t>
            </a:r>
          </a:p>
        </p:txBody>
      </p:sp>
      <p:pic>
        <p:nvPicPr>
          <p:cNvPr id="5" name="Grafik 4">
            <a:extLst>
              <a:ext uri="{FF2B5EF4-FFF2-40B4-BE49-F238E27FC236}">
                <a16:creationId xmlns:a16="http://schemas.microsoft.com/office/drawing/2014/main" id="{974B9A23-71B6-493F-BF62-4CD8B78DE1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30422875-10F9-4F3E-888B-811A33B794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D5E57DF-67D9-4851-9FEA-97066FDD4F0F}"/>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DE79BC11-19DC-4F90-A64E-C8B501C98824}"/>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1463521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p:txBody>
          <a:bodyPr/>
          <a:lstStyle/>
          <a:p>
            <a:pPr eaLnBrk="1" hangingPunct="1"/>
            <a:r>
              <a:rPr lang="en-US" altLang="en-US" dirty="0"/>
              <a:t>Modeling Logic with Decision Tables</a:t>
            </a:r>
          </a:p>
        </p:txBody>
      </p:sp>
      <p:sp>
        <p:nvSpPr>
          <p:cNvPr id="49158" name="Rectangle 3"/>
          <p:cNvSpPr>
            <a:spLocks noGrp="1" noChangeArrowheads="1"/>
          </p:cNvSpPr>
          <p:nvPr>
            <p:ph type="body" idx="1"/>
          </p:nvPr>
        </p:nvSpPr>
        <p:spPr/>
        <p:txBody>
          <a:bodyPr/>
          <a:lstStyle/>
          <a:p>
            <a:pPr eaLnBrk="1" hangingPunct="1"/>
            <a:r>
              <a:rPr lang="en-US" altLang="en-US" b="1" dirty="0"/>
              <a:t>Decision table</a:t>
            </a:r>
            <a:r>
              <a:rPr lang="en-US" altLang="en-US" dirty="0"/>
              <a:t>: a matrix representation of the logic of a decision which specifies the possible conditions for the decision and the resulting actions</a:t>
            </a:r>
            <a:endParaRPr lang="tr-TR" altLang="en-US" dirty="0"/>
          </a:p>
          <a:p>
            <a:pPr eaLnBrk="1" hangingPunct="1"/>
            <a:endParaRPr lang="en-US" altLang="en-US" dirty="0"/>
          </a:p>
          <a:p>
            <a:pPr eaLnBrk="1" hangingPunct="1"/>
            <a:r>
              <a:rPr lang="en-US" altLang="en-US" dirty="0"/>
              <a:t>Best used for complicated decision logic</a:t>
            </a:r>
          </a:p>
        </p:txBody>
      </p:sp>
      <p:pic>
        <p:nvPicPr>
          <p:cNvPr id="4" name="Grafik 3">
            <a:extLst>
              <a:ext uri="{FF2B5EF4-FFF2-40B4-BE49-F238E27FC236}">
                <a16:creationId xmlns:a16="http://schemas.microsoft.com/office/drawing/2014/main" id="{FACB75FF-8314-4F07-A53C-B203019B31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4E61D7E-967A-49BC-B572-32AE234CD8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AFF71C5-6210-48A8-8A75-13E77D980945}"/>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0D5710A6-E3B6-4728-9CBE-F0D7B4B8C23B}"/>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2363373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2"/>
          <p:cNvSpPr>
            <a:spLocks noGrp="1" noChangeArrowheads="1"/>
          </p:cNvSpPr>
          <p:nvPr>
            <p:ph type="title"/>
          </p:nvPr>
        </p:nvSpPr>
        <p:spPr/>
        <p:txBody>
          <a:bodyPr/>
          <a:lstStyle/>
          <a:p>
            <a:pPr eaLnBrk="1" hangingPunct="1"/>
            <a:r>
              <a:rPr lang="en-US" altLang="en-US" dirty="0"/>
              <a:t>Modeling Logic with Decision Tables (Cont.)</a:t>
            </a:r>
          </a:p>
        </p:txBody>
      </p:sp>
      <p:sp>
        <p:nvSpPr>
          <p:cNvPr id="51206" name="Rectangle 3"/>
          <p:cNvSpPr>
            <a:spLocks noGrp="1" noChangeArrowheads="1"/>
          </p:cNvSpPr>
          <p:nvPr>
            <p:ph type="body" idx="1"/>
          </p:nvPr>
        </p:nvSpPr>
        <p:spPr>
          <a:xfrm>
            <a:off x="381000" y="1219200"/>
            <a:ext cx="8382000" cy="5257800"/>
          </a:xfrm>
        </p:spPr>
        <p:txBody>
          <a:bodyPr>
            <a:normAutofit lnSpcReduction="10000"/>
          </a:bodyPr>
          <a:lstStyle/>
          <a:p>
            <a:pPr algn="just" eaLnBrk="1" hangingPunct="1"/>
            <a:r>
              <a:rPr lang="en-US" altLang="en-US" b="1" dirty="0"/>
              <a:t>Condition stubs</a:t>
            </a:r>
            <a:r>
              <a:rPr lang="en-US" altLang="en-US" dirty="0"/>
              <a:t>: that part of a decision table that lists the conditions relevant to the decision</a:t>
            </a:r>
            <a:endParaRPr lang="tr-TR" altLang="en-US" dirty="0"/>
          </a:p>
          <a:p>
            <a:pPr algn="just" eaLnBrk="1" hangingPunct="1"/>
            <a:endParaRPr lang="en-US" altLang="en-US" dirty="0"/>
          </a:p>
          <a:p>
            <a:pPr algn="just" eaLnBrk="1" hangingPunct="1"/>
            <a:r>
              <a:rPr lang="en-US" altLang="en-US" b="1" dirty="0"/>
              <a:t>Action stubs</a:t>
            </a:r>
            <a:r>
              <a:rPr lang="en-US" altLang="en-US" dirty="0"/>
              <a:t>: that part of a decision table that lists the actions that result for a given set of conditions</a:t>
            </a:r>
            <a:endParaRPr lang="tr-TR" altLang="en-US" dirty="0"/>
          </a:p>
          <a:p>
            <a:pPr algn="just" eaLnBrk="1" hangingPunct="1"/>
            <a:endParaRPr lang="tr-TR" altLang="en-US" dirty="0"/>
          </a:p>
          <a:p>
            <a:pPr algn="just"/>
            <a:r>
              <a:rPr lang="en-US" altLang="en-US" b="1" dirty="0"/>
              <a:t>Rules</a:t>
            </a:r>
            <a:r>
              <a:rPr lang="en-US" altLang="en-US" dirty="0"/>
              <a:t>: that part of a decision table that  specifies which actions are to be followed for a given set of conditions</a:t>
            </a:r>
            <a:endParaRPr lang="tr-TR" altLang="en-US" dirty="0"/>
          </a:p>
          <a:p>
            <a:pPr algn="just"/>
            <a:endParaRPr lang="en-US" altLang="en-US" dirty="0"/>
          </a:p>
          <a:p>
            <a:pPr algn="just"/>
            <a:r>
              <a:rPr lang="en-US" altLang="en-US" b="1" dirty="0"/>
              <a:t>Indifferent condition</a:t>
            </a:r>
            <a:r>
              <a:rPr lang="en-US" altLang="en-US" dirty="0"/>
              <a:t>: in a decision table, a condition whose value does not affect which actions are taken for two or more rules</a:t>
            </a:r>
          </a:p>
          <a:p>
            <a:pPr algn="just" eaLnBrk="1" hangingPunct="1"/>
            <a:endParaRPr lang="en-US" altLang="en-US" dirty="0"/>
          </a:p>
        </p:txBody>
      </p:sp>
      <p:pic>
        <p:nvPicPr>
          <p:cNvPr id="4" name="Grafik 3">
            <a:extLst>
              <a:ext uri="{FF2B5EF4-FFF2-40B4-BE49-F238E27FC236}">
                <a16:creationId xmlns:a16="http://schemas.microsoft.com/office/drawing/2014/main" id="{8ED68DF8-F0BC-4BEF-9A81-9E307CB942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A4490BB-DD25-4442-B11F-6CFCB851D5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678C3EE-F4C1-4DD6-B699-58541C006806}"/>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31C60E26-0249-4C93-BD52-9666DC747354}"/>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506695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3"/>
          <p:cNvSpPr>
            <a:spLocks noGrp="1" noChangeArrowheads="1"/>
          </p:cNvSpPr>
          <p:nvPr>
            <p:ph type="title"/>
          </p:nvPr>
        </p:nvSpPr>
        <p:spPr/>
        <p:txBody>
          <a:bodyPr/>
          <a:lstStyle/>
          <a:p>
            <a:pPr eaLnBrk="1" hangingPunct="1"/>
            <a:r>
              <a:rPr lang="en-US" altLang="en-US" dirty="0"/>
              <a:t>Modeling Logic with Decision Tables (Cont.)</a:t>
            </a:r>
            <a:endParaRPr lang="en-US" altLang="en-US" sz="2400" dirty="0">
              <a:solidFill>
                <a:srgbClr val="000000"/>
              </a:solidFill>
              <a:latin typeface="Geneva"/>
            </a:endParaRPr>
          </a:p>
        </p:txBody>
      </p:sp>
      <p:sp>
        <p:nvSpPr>
          <p:cNvPr id="50182" name="Text Box 4"/>
          <p:cNvSpPr txBox="1">
            <a:spLocks noChangeArrowheads="1"/>
          </p:cNvSpPr>
          <p:nvPr/>
        </p:nvSpPr>
        <p:spPr bwMode="auto">
          <a:xfrm>
            <a:off x="1524000" y="5607050"/>
            <a:ext cx="6645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7-18</a:t>
            </a:r>
          </a:p>
          <a:p>
            <a:pPr eaLnBrk="1" hangingPunct="1"/>
            <a:r>
              <a:rPr lang="en-US" altLang="en-US"/>
              <a:t>Complete decision table for payroll system example</a:t>
            </a:r>
            <a:endParaRPr lang="en-US" altLang="en-US" i="1"/>
          </a:p>
        </p:txBody>
      </p:sp>
      <p:pic>
        <p:nvPicPr>
          <p:cNvPr id="2" name="Picture 1"/>
          <p:cNvPicPr>
            <a:picLocks noChangeAspect="1"/>
          </p:cNvPicPr>
          <p:nvPr/>
        </p:nvPicPr>
        <p:blipFill>
          <a:blip r:embed="rId3" cstate="print"/>
          <a:stretch>
            <a:fillRect/>
          </a:stretch>
        </p:blipFill>
        <p:spPr>
          <a:xfrm>
            <a:off x="723900" y="1828800"/>
            <a:ext cx="7696200" cy="3671040"/>
          </a:xfrm>
          <a:prstGeom prst="rect">
            <a:avLst/>
          </a:prstGeom>
        </p:spPr>
      </p:pic>
      <p:pic>
        <p:nvPicPr>
          <p:cNvPr id="5" name="Grafik 4">
            <a:extLst>
              <a:ext uri="{FF2B5EF4-FFF2-40B4-BE49-F238E27FC236}">
                <a16:creationId xmlns:a16="http://schemas.microsoft.com/office/drawing/2014/main" id="{FD089AE3-7853-4E99-AB01-6A266ACE7E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BB826605-78A4-4577-8415-80DC9BE2B5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6A9768AF-0ED9-4201-8C82-F7355584E365}"/>
              </a:ext>
            </a:extLst>
          </p:cNvPr>
          <p:cNvSpPr>
            <a:spLocks noGrp="1"/>
          </p:cNvSpPr>
          <p:nvPr>
            <p:ph type="ftr" sz="quarter" idx="11"/>
          </p:nvPr>
        </p:nvSpPr>
        <p:spPr/>
        <p:txBody>
          <a:bodyPr/>
          <a:lstStyle/>
          <a:p>
            <a:r>
              <a:rPr lang="en-US"/>
              <a:t>Lecture #6 Structuring Systems Process Requirements</a:t>
            </a:r>
            <a:endParaRPr lang="en-US" dirty="0"/>
          </a:p>
        </p:txBody>
      </p:sp>
      <p:sp>
        <p:nvSpPr>
          <p:cNvPr id="4" name="Foliennummernplatzhalter 3">
            <a:extLst>
              <a:ext uri="{FF2B5EF4-FFF2-40B4-BE49-F238E27FC236}">
                <a16:creationId xmlns:a16="http://schemas.microsoft.com/office/drawing/2014/main" id="{44B09E0D-BA26-47C7-8C27-D9D034E52B6C}"/>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1717675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2"/>
          <p:cNvSpPr>
            <a:spLocks noGrp="1" noChangeArrowheads="1"/>
          </p:cNvSpPr>
          <p:nvPr>
            <p:ph type="title"/>
          </p:nvPr>
        </p:nvSpPr>
        <p:spPr/>
        <p:txBody>
          <a:bodyPr/>
          <a:lstStyle/>
          <a:p>
            <a:pPr eaLnBrk="1" hangingPunct="1"/>
            <a:r>
              <a:rPr lang="en-US" altLang="en-US" dirty="0"/>
              <a:t>Modeling Logic with Decision Tables (Cont.)</a:t>
            </a:r>
          </a:p>
        </p:txBody>
      </p:sp>
      <p:sp>
        <p:nvSpPr>
          <p:cNvPr id="53254" name="Rectangle 3"/>
          <p:cNvSpPr>
            <a:spLocks noGrp="1" noChangeArrowheads="1"/>
          </p:cNvSpPr>
          <p:nvPr>
            <p:ph type="body" idx="1"/>
          </p:nvPr>
        </p:nvSpPr>
        <p:spPr/>
        <p:txBody>
          <a:bodyPr/>
          <a:lstStyle/>
          <a:p>
            <a:pPr eaLnBrk="1" hangingPunct="1">
              <a:lnSpc>
                <a:spcPct val="90000"/>
              </a:lnSpc>
            </a:pPr>
            <a:r>
              <a:rPr lang="en-US" altLang="en-US"/>
              <a:t>Procedure for Creating Decision Tables</a:t>
            </a:r>
          </a:p>
          <a:p>
            <a:pPr lvl="1" eaLnBrk="1" hangingPunct="1">
              <a:lnSpc>
                <a:spcPct val="90000"/>
              </a:lnSpc>
            </a:pPr>
            <a:r>
              <a:rPr lang="en-US" altLang="en-US"/>
              <a:t>Name the condition and the values that each condition can assume.</a:t>
            </a:r>
          </a:p>
          <a:p>
            <a:pPr lvl="1" eaLnBrk="1" hangingPunct="1">
              <a:lnSpc>
                <a:spcPct val="90000"/>
              </a:lnSpc>
            </a:pPr>
            <a:r>
              <a:rPr lang="en-US" altLang="en-US"/>
              <a:t>Name all possible actions that can occur.</a:t>
            </a:r>
          </a:p>
          <a:p>
            <a:pPr lvl="1" eaLnBrk="1" hangingPunct="1">
              <a:lnSpc>
                <a:spcPct val="90000"/>
              </a:lnSpc>
            </a:pPr>
            <a:r>
              <a:rPr lang="en-US" altLang="en-US"/>
              <a:t>List all possible rules.</a:t>
            </a:r>
          </a:p>
          <a:p>
            <a:pPr lvl="1" eaLnBrk="1" hangingPunct="1">
              <a:lnSpc>
                <a:spcPct val="90000"/>
              </a:lnSpc>
            </a:pPr>
            <a:r>
              <a:rPr lang="en-US" altLang="en-US"/>
              <a:t>Define the actions for each rule.</a:t>
            </a:r>
          </a:p>
          <a:p>
            <a:pPr lvl="1" eaLnBrk="1" hangingPunct="1">
              <a:lnSpc>
                <a:spcPct val="90000"/>
              </a:lnSpc>
            </a:pPr>
            <a:r>
              <a:rPr lang="en-US" altLang="en-US"/>
              <a:t>Simplify the table.</a:t>
            </a:r>
          </a:p>
        </p:txBody>
      </p:sp>
      <p:pic>
        <p:nvPicPr>
          <p:cNvPr id="4" name="Grafik 3">
            <a:extLst>
              <a:ext uri="{FF2B5EF4-FFF2-40B4-BE49-F238E27FC236}">
                <a16:creationId xmlns:a16="http://schemas.microsoft.com/office/drawing/2014/main" id="{6A480CB2-B7C2-41EC-B3E1-7AC3F64A94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7452C66-E012-4884-8675-A68D9441BB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6A6B357-137A-48DB-95D1-B68FA8612255}"/>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053CB6D8-4D33-4656-8FAB-02CCF6694125}"/>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4197962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a:xfrm>
            <a:off x="685800" y="457200"/>
            <a:ext cx="7772400" cy="1143000"/>
          </a:xfrm>
        </p:spPr>
        <p:txBody>
          <a:bodyPr anchor="ctr">
            <a:normAutofit/>
          </a:bodyPr>
          <a:lstStyle/>
          <a:p>
            <a:pPr eaLnBrk="1" hangingPunct="1"/>
            <a:r>
              <a:rPr lang="en-US" altLang="en-US" dirty="0"/>
              <a:t>Modeling Logic with Decision Tables (Cont.)</a:t>
            </a:r>
            <a:endParaRPr lang="en-US" altLang="en-US" dirty="0">
              <a:solidFill>
                <a:srgbClr val="000000"/>
              </a:solidFill>
              <a:latin typeface="Geneva"/>
            </a:endParaRPr>
          </a:p>
        </p:txBody>
      </p:sp>
      <p:sp>
        <p:nvSpPr>
          <p:cNvPr id="54279" name="Rectangle 6"/>
          <p:cNvSpPr>
            <a:spLocks noChangeArrowheads="1"/>
          </p:cNvSpPr>
          <p:nvPr/>
        </p:nvSpPr>
        <p:spPr bwMode="auto">
          <a:xfrm>
            <a:off x="1219200" y="5297488"/>
            <a:ext cx="6858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7-19</a:t>
            </a:r>
          </a:p>
          <a:p>
            <a:pPr eaLnBrk="1" hangingPunct="1"/>
            <a:r>
              <a:rPr lang="en-US" altLang="en-US" dirty="0"/>
              <a:t>Reduced decision table for payroll system example</a:t>
            </a:r>
          </a:p>
        </p:txBody>
      </p:sp>
      <p:pic>
        <p:nvPicPr>
          <p:cNvPr id="2" name="Picture 1"/>
          <p:cNvPicPr>
            <a:picLocks noChangeAspect="1"/>
          </p:cNvPicPr>
          <p:nvPr/>
        </p:nvPicPr>
        <p:blipFill>
          <a:blip r:embed="rId3" cstate="print"/>
          <a:stretch>
            <a:fillRect/>
          </a:stretch>
        </p:blipFill>
        <p:spPr>
          <a:xfrm>
            <a:off x="914400" y="1582271"/>
            <a:ext cx="6705600" cy="3759926"/>
          </a:xfrm>
          <a:prstGeom prst="rect">
            <a:avLst/>
          </a:prstGeom>
        </p:spPr>
      </p:pic>
      <p:pic>
        <p:nvPicPr>
          <p:cNvPr id="5" name="Grafik 4">
            <a:extLst>
              <a:ext uri="{FF2B5EF4-FFF2-40B4-BE49-F238E27FC236}">
                <a16:creationId xmlns:a16="http://schemas.microsoft.com/office/drawing/2014/main" id="{3C9782C4-1468-4C19-9399-ECA19E4D08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01D39B0C-A4EF-4ADB-AB28-0F6D6468DE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DBE21EBB-BA1D-44A1-999C-F78389596889}"/>
              </a:ext>
            </a:extLst>
          </p:cNvPr>
          <p:cNvSpPr>
            <a:spLocks noGrp="1"/>
          </p:cNvSpPr>
          <p:nvPr>
            <p:ph type="ftr" sz="quarter" idx="11"/>
          </p:nvPr>
        </p:nvSpPr>
        <p:spPr/>
        <p:txBody>
          <a:bodyPr/>
          <a:lstStyle/>
          <a:p>
            <a:r>
              <a:rPr lang="en-US"/>
              <a:t>Lecture #6 Structuring Systems Process Requirements</a:t>
            </a:r>
            <a:endParaRPr lang="en-US" dirty="0"/>
          </a:p>
        </p:txBody>
      </p:sp>
      <p:sp>
        <p:nvSpPr>
          <p:cNvPr id="4" name="Foliennummernplatzhalter 3">
            <a:extLst>
              <a:ext uri="{FF2B5EF4-FFF2-40B4-BE49-F238E27FC236}">
                <a16:creationId xmlns:a16="http://schemas.microsoft.com/office/drawing/2014/main" id="{7D3DCDDB-17CB-43ED-8B7D-A4434DACE113}"/>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2175580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le 1"/>
          <p:cNvSpPr>
            <a:spLocks noGrp="1"/>
          </p:cNvSpPr>
          <p:nvPr>
            <p:ph type="title"/>
          </p:nvPr>
        </p:nvSpPr>
        <p:spPr>
          <a:xfrm>
            <a:off x="0" y="609600"/>
            <a:ext cx="9144000" cy="838200"/>
          </a:xfrm>
        </p:spPr>
        <p:txBody>
          <a:bodyPr>
            <a:noAutofit/>
          </a:bodyPr>
          <a:lstStyle/>
          <a:p>
            <a:pPr eaLnBrk="1" hangingPunct="1"/>
            <a:r>
              <a:rPr lang="en-US" altLang="en-US" dirty="0"/>
              <a:t>Electronic Commerce Application: Process Modeling using Data Flow Diagrams</a:t>
            </a:r>
          </a:p>
        </p:txBody>
      </p:sp>
      <p:sp>
        <p:nvSpPr>
          <p:cNvPr id="55300" name="Content Placeholder 2"/>
          <p:cNvSpPr>
            <a:spLocks noGrp="1"/>
          </p:cNvSpPr>
          <p:nvPr>
            <p:ph idx="1"/>
          </p:nvPr>
        </p:nvSpPr>
        <p:spPr/>
        <p:txBody>
          <a:bodyPr/>
          <a:lstStyle/>
          <a:p>
            <a:pPr eaLnBrk="1" hangingPunct="1"/>
            <a:r>
              <a:rPr lang="en-US" altLang="en-US" dirty="0"/>
              <a:t>Process modeling for Pine Valley Furniture’s WebStore</a:t>
            </a:r>
          </a:p>
          <a:p>
            <a:pPr lvl="1" eaLnBrk="1" hangingPunct="1"/>
            <a:r>
              <a:rPr lang="en-US" altLang="en-US" dirty="0"/>
              <a:t>Completed JAD session</a:t>
            </a:r>
          </a:p>
          <a:p>
            <a:pPr lvl="1" eaLnBrk="1" hangingPunct="1"/>
            <a:r>
              <a:rPr lang="en-US" altLang="en-US" dirty="0"/>
              <a:t>Began translating the WebStore system structure into data flow diagrams</a:t>
            </a:r>
          </a:p>
          <a:p>
            <a:pPr lvl="2" eaLnBrk="1" hangingPunct="1"/>
            <a:r>
              <a:rPr lang="en-US" altLang="en-US" dirty="0"/>
              <a:t>Identified six high-level processes</a:t>
            </a:r>
          </a:p>
        </p:txBody>
      </p:sp>
      <p:pic>
        <p:nvPicPr>
          <p:cNvPr id="4" name="Grafik 3">
            <a:extLst>
              <a:ext uri="{FF2B5EF4-FFF2-40B4-BE49-F238E27FC236}">
                <a16:creationId xmlns:a16="http://schemas.microsoft.com/office/drawing/2014/main" id="{B08360A6-2CC6-43B2-8DE8-37088088A8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0A9E74E-66D3-48B0-B351-9D3B68BF3D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EC50F9F-F192-4F81-A66C-6ED83B25E250}"/>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EA709F97-E414-405B-9BE5-98954CD98206}"/>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149290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1"/>
          <p:cNvSpPr>
            <a:spLocks noGrp="1"/>
          </p:cNvSpPr>
          <p:nvPr>
            <p:ph type="title"/>
          </p:nvPr>
        </p:nvSpPr>
        <p:spPr>
          <a:xfrm>
            <a:off x="0" y="609600"/>
            <a:ext cx="9144000" cy="838200"/>
          </a:xfrm>
        </p:spPr>
        <p:txBody>
          <a:bodyPr>
            <a:noAutofit/>
          </a:bodyPr>
          <a:lstStyle/>
          <a:p>
            <a:r>
              <a:rPr lang="en-US" altLang="en-US"/>
              <a:t>Electronic Commerce Application: Process Modeling using Data Flow Diagrams (Cont.)</a:t>
            </a:r>
          </a:p>
        </p:txBody>
      </p:sp>
      <p:pic>
        <p:nvPicPr>
          <p:cNvPr id="2" name="Picture 1"/>
          <p:cNvPicPr>
            <a:picLocks noChangeAspect="1"/>
          </p:cNvPicPr>
          <p:nvPr/>
        </p:nvPicPr>
        <p:blipFill>
          <a:blip r:embed="rId3" cstate="print"/>
          <a:stretch>
            <a:fillRect/>
          </a:stretch>
        </p:blipFill>
        <p:spPr>
          <a:xfrm>
            <a:off x="430306" y="1676400"/>
            <a:ext cx="8256494" cy="4598554"/>
          </a:xfrm>
          <a:prstGeom prst="rect">
            <a:avLst/>
          </a:prstGeom>
        </p:spPr>
      </p:pic>
      <p:pic>
        <p:nvPicPr>
          <p:cNvPr id="4" name="Grafik 3">
            <a:extLst>
              <a:ext uri="{FF2B5EF4-FFF2-40B4-BE49-F238E27FC236}">
                <a16:creationId xmlns:a16="http://schemas.microsoft.com/office/drawing/2014/main" id="{B7790C0B-E9D7-4132-BB9C-5EC977F1A2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D6A27D6-3E65-46F3-9950-9323633316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70A1BBE8-D8A2-4048-B918-955AFEFB62A1}"/>
              </a:ext>
            </a:extLst>
          </p:cNvPr>
          <p:cNvSpPr>
            <a:spLocks noGrp="1"/>
          </p:cNvSpPr>
          <p:nvPr>
            <p:ph type="ftr" sz="quarter" idx="11"/>
          </p:nvPr>
        </p:nvSpPr>
        <p:spPr/>
        <p:txBody>
          <a:bodyPr/>
          <a:lstStyle/>
          <a:p>
            <a:r>
              <a:rPr lang="en-US"/>
              <a:t>Lecture #6 Structuring Systems Process Requirements</a:t>
            </a:r>
            <a:endParaRPr lang="en-US" dirty="0"/>
          </a:p>
        </p:txBody>
      </p:sp>
      <p:sp>
        <p:nvSpPr>
          <p:cNvPr id="6" name="Foliennummernplatzhalter 5">
            <a:extLst>
              <a:ext uri="{FF2B5EF4-FFF2-40B4-BE49-F238E27FC236}">
                <a16:creationId xmlns:a16="http://schemas.microsoft.com/office/drawing/2014/main" id="{564C6799-7ED0-4469-BC34-A8BCF33A6878}"/>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1528425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itle 1"/>
          <p:cNvSpPr>
            <a:spLocks noGrp="1"/>
          </p:cNvSpPr>
          <p:nvPr>
            <p:ph type="title"/>
          </p:nvPr>
        </p:nvSpPr>
        <p:spPr>
          <a:xfrm>
            <a:off x="0" y="304800"/>
            <a:ext cx="9144000" cy="1371600"/>
          </a:xfrm>
        </p:spPr>
        <p:txBody>
          <a:bodyPr anchor="ctr"/>
          <a:lstStyle/>
          <a:p>
            <a:pPr eaLnBrk="1" hangingPunct="1"/>
            <a:r>
              <a:rPr lang="en-US" altLang="en-US" sz="3200" dirty="0"/>
              <a:t>Electronic Commerce Application: Process Modeling using Data Flow Diagrams</a:t>
            </a:r>
          </a:p>
        </p:txBody>
      </p:sp>
      <p:sp>
        <p:nvSpPr>
          <p:cNvPr id="57351" name="Rectangle 8"/>
          <p:cNvSpPr>
            <a:spLocks noChangeArrowheads="1"/>
          </p:cNvSpPr>
          <p:nvPr/>
        </p:nvSpPr>
        <p:spPr bwMode="auto">
          <a:xfrm>
            <a:off x="6400800" y="2914650"/>
            <a:ext cx="2743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7-22</a:t>
            </a:r>
          </a:p>
          <a:p>
            <a:pPr eaLnBrk="1" hangingPunct="1"/>
            <a:r>
              <a:rPr lang="en-US" altLang="en-US" dirty="0"/>
              <a:t>Level-0 data flow diagram for the</a:t>
            </a:r>
          </a:p>
          <a:p>
            <a:pPr eaLnBrk="1" hangingPunct="1"/>
            <a:r>
              <a:rPr lang="en-US" altLang="en-US" dirty="0"/>
              <a:t>WebStore</a:t>
            </a:r>
          </a:p>
        </p:txBody>
      </p:sp>
      <p:pic>
        <p:nvPicPr>
          <p:cNvPr id="2" name="Picture 1"/>
          <p:cNvPicPr>
            <a:picLocks noChangeAspect="1"/>
          </p:cNvPicPr>
          <p:nvPr/>
        </p:nvPicPr>
        <p:blipFill>
          <a:blip r:embed="rId3" cstate="print"/>
          <a:stretch>
            <a:fillRect/>
          </a:stretch>
        </p:blipFill>
        <p:spPr>
          <a:xfrm>
            <a:off x="457200" y="1524000"/>
            <a:ext cx="5562600" cy="4690161"/>
          </a:xfrm>
          <a:prstGeom prst="rect">
            <a:avLst/>
          </a:prstGeom>
        </p:spPr>
      </p:pic>
      <p:pic>
        <p:nvPicPr>
          <p:cNvPr id="5" name="Grafik 4">
            <a:extLst>
              <a:ext uri="{FF2B5EF4-FFF2-40B4-BE49-F238E27FC236}">
                <a16:creationId xmlns:a16="http://schemas.microsoft.com/office/drawing/2014/main" id="{1E8AB726-2105-44C7-8996-09FFE3E119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324DB78-90EC-4859-8F08-D22ACEDE8C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2CDE6670-D988-4259-B6F3-B5F7B1863671}"/>
              </a:ext>
            </a:extLst>
          </p:cNvPr>
          <p:cNvSpPr>
            <a:spLocks noGrp="1"/>
          </p:cNvSpPr>
          <p:nvPr>
            <p:ph type="ftr" sz="quarter" idx="11"/>
          </p:nvPr>
        </p:nvSpPr>
        <p:spPr/>
        <p:txBody>
          <a:bodyPr/>
          <a:lstStyle/>
          <a:p>
            <a:r>
              <a:rPr lang="en-US"/>
              <a:t>Lecture #6 Structuring Systems Process Requirements</a:t>
            </a:r>
            <a:endParaRPr lang="en-US" dirty="0"/>
          </a:p>
        </p:txBody>
      </p:sp>
      <p:sp>
        <p:nvSpPr>
          <p:cNvPr id="4" name="Foliennummernplatzhalter 3">
            <a:extLst>
              <a:ext uri="{FF2B5EF4-FFF2-40B4-BE49-F238E27FC236}">
                <a16:creationId xmlns:a16="http://schemas.microsoft.com/office/drawing/2014/main" id="{40AAFDA7-5B7F-4976-B948-55024761A994}"/>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641794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2"/>
          <p:cNvSpPr>
            <a:spLocks noGrp="1" noChangeArrowheads="1"/>
          </p:cNvSpPr>
          <p:nvPr>
            <p:ph type="title"/>
          </p:nvPr>
        </p:nvSpPr>
        <p:spPr/>
        <p:txBody>
          <a:bodyPr/>
          <a:lstStyle/>
          <a:p>
            <a:pPr eaLnBrk="1" hangingPunct="1"/>
            <a:r>
              <a:rPr lang="en-US" altLang="en-US"/>
              <a:t>Summary</a:t>
            </a:r>
          </a:p>
        </p:txBody>
      </p:sp>
      <p:sp>
        <p:nvSpPr>
          <p:cNvPr id="58374" name="Rectangle 3"/>
          <p:cNvSpPr>
            <a:spLocks noGrp="1" noChangeArrowheads="1"/>
          </p:cNvSpPr>
          <p:nvPr>
            <p:ph type="body" idx="1"/>
          </p:nvPr>
        </p:nvSpPr>
        <p:spPr>
          <a:xfrm>
            <a:off x="609600" y="1752600"/>
            <a:ext cx="7772400" cy="4114800"/>
          </a:xfrm>
        </p:spPr>
        <p:txBody>
          <a:bodyPr/>
          <a:lstStyle/>
          <a:p>
            <a:pPr eaLnBrk="1" hangingPunct="1"/>
            <a:r>
              <a:rPr lang="en-US" altLang="en-US" dirty="0"/>
              <a:t>Now you learned how to:</a:t>
            </a:r>
          </a:p>
          <a:p>
            <a:pPr lvl="1" eaLnBrk="1" hangingPunct="1">
              <a:buClr>
                <a:srgbClr val="BA2212"/>
              </a:buClr>
              <a:buFont typeface="Wingdings" panose="05000000000000000000" pitchFamily="2" charset="2"/>
              <a:buChar char="ü"/>
            </a:pPr>
            <a:r>
              <a:rPr lang="en-US" altLang="en-US" dirty="0"/>
              <a:t>Understand logical process modeling via data flow diagrams (DFDs).</a:t>
            </a:r>
          </a:p>
          <a:p>
            <a:pPr lvl="1" eaLnBrk="1" hangingPunct="1">
              <a:buClr>
                <a:srgbClr val="BA2212"/>
              </a:buClr>
              <a:buFont typeface="Wingdings" panose="05000000000000000000" pitchFamily="2" charset="2"/>
              <a:buChar char="ü"/>
            </a:pPr>
            <a:r>
              <a:rPr lang="en-US" altLang="en-US" dirty="0"/>
              <a:t>Draw data flow diagrams of well-structured process models.</a:t>
            </a:r>
          </a:p>
          <a:p>
            <a:pPr lvl="1" eaLnBrk="1" hangingPunct="1">
              <a:buClr>
                <a:srgbClr val="BA2212"/>
              </a:buClr>
              <a:buFont typeface="Wingdings" panose="05000000000000000000" pitchFamily="2" charset="2"/>
              <a:buChar char="ü"/>
            </a:pPr>
            <a:r>
              <a:rPr lang="en-US" altLang="en-US" dirty="0"/>
              <a:t>Decompose data flow diagrams into lower-level diagrams.</a:t>
            </a:r>
          </a:p>
        </p:txBody>
      </p:sp>
      <p:pic>
        <p:nvPicPr>
          <p:cNvPr id="4" name="Grafik 3">
            <a:extLst>
              <a:ext uri="{FF2B5EF4-FFF2-40B4-BE49-F238E27FC236}">
                <a16:creationId xmlns:a16="http://schemas.microsoft.com/office/drawing/2014/main" id="{5921509D-A87E-4FDB-AA27-89DD378901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CBB7527-3F5F-4EAD-A84D-DEE9527844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3E3A48A-87FF-4E5D-9665-8F8B98DC0119}"/>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91F74123-FC1E-4266-A8D7-FC99713D36EA}"/>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8414777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2"/>
          <p:cNvSpPr>
            <a:spLocks noGrp="1" noChangeArrowheads="1"/>
          </p:cNvSpPr>
          <p:nvPr>
            <p:ph type="title"/>
          </p:nvPr>
        </p:nvSpPr>
        <p:spPr/>
        <p:txBody>
          <a:bodyPr/>
          <a:lstStyle/>
          <a:p>
            <a:pPr eaLnBrk="1" hangingPunct="1"/>
            <a:r>
              <a:rPr lang="en-US" altLang="en-US"/>
              <a:t>Summary (Cont.)</a:t>
            </a:r>
          </a:p>
        </p:txBody>
      </p:sp>
      <p:sp>
        <p:nvSpPr>
          <p:cNvPr id="59398" name="Rectangle 3"/>
          <p:cNvSpPr>
            <a:spLocks noGrp="1" noChangeArrowheads="1"/>
          </p:cNvSpPr>
          <p:nvPr>
            <p:ph type="body" idx="1"/>
          </p:nvPr>
        </p:nvSpPr>
        <p:spPr>
          <a:xfrm>
            <a:off x="609600" y="1752600"/>
            <a:ext cx="7772400" cy="4114800"/>
          </a:xfrm>
        </p:spPr>
        <p:txBody>
          <a:bodyPr/>
          <a:lstStyle/>
          <a:p>
            <a:pPr lvl="1" eaLnBrk="1" hangingPunct="1">
              <a:buClr>
                <a:srgbClr val="BA2212"/>
              </a:buClr>
              <a:buFont typeface="Wingdings" panose="05000000000000000000" pitchFamily="2" charset="2"/>
              <a:buChar char="ü"/>
            </a:pPr>
            <a:r>
              <a:rPr lang="en-US" altLang="en-US"/>
              <a:t>Balance high-level and low-level data flow diagrams.</a:t>
            </a:r>
          </a:p>
          <a:p>
            <a:pPr lvl="1" eaLnBrk="1" hangingPunct="1">
              <a:buClr>
                <a:srgbClr val="BA2212"/>
              </a:buClr>
              <a:buFont typeface="Wingdings" panose="05000000000000000000" pitchFamily="2" charset="2"/>
              <a:buChar char="ü"/>
            </a:pPr>
            <a:r>
              <a:rPr lang="en-US" altLang="en-US"/>
              <a:t>Use data flow diagrams for analyzing information systems.</a:t>
            </a:r>
          </a:p>
          <a:p>
            <a:pPr lvl="1" eaLnBrk="1" hangingPunct="1">
              <a:buClr>
                <a:srgbClr val="BA2212"/>
              </a:buClr>
              <a:buFont typeface="Wingdings" panose="05000000000000000000" pitchFamily="2" charset="2"/>
              <a:buChar char="ü"/>
            </a:pPr>
            <a:r>
              <a:rPr lang="en-US" altLang="en-US"/>
              <a:t>Use decision tables to represent the logic of choice in conditional statements.</a:t>
            </a:r>
          </a:p>
          <a:p>
            <a:pPr lvl="1" eaLnBrk="1" hangingPunct="1">
              <a:buClr>
                <a:srgbClr val="BA2212"/>
              </a:buClr>
              <a:buFont typeface="Wingdings" panose="05000000000000000000" pitchFamily="2" charset="2"/>
              <a:buChar char="ü"/>
            </a:pPr>
            <a:endParaRPr lang="en-US" altLang="en-US"/>
          </a:p>
        </p:txBody>
      </p:sp>
      <p:pic>
        <p:nvPicPr>
          <p:cNvPr id="4" name="Grafik 3">
            <a:extLst>
              <a:ext uri="{FF2B5EF4-FFF2-40B4-BE49-F238E27FC236}">
                <a16:creationId xmlns:a16="http://schemas.microsoft.com/office/drawing/2014/main" id="{F6D53DB5-34B2-4EB3-9FE0-26017CBEAF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9E9A244-1967-4FF5-9887-C7DE61A3FE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E87591F-20BD-49EF-A25D-7EB7D30E3F35}"/>
              </a:ext>
            </a:extLst>
          </p:cNvPr>
          <p:cNvSpPr>
            <a:spLocks noGrp="1"/>
          </p:cNvSpPr>
          <p:nvPr>
            <p:ph type="ftr" sz="quarter" idx="11"/>
          </p:nvPr>
        </p:nvSpPr>
        <p:spPr/>
        <p:txBody>
          <a:bodyPr/>
          <a:lstStyle/>
          <a:p>
            <a:r>
              <a:rPr lang="en-US"/>
              <a:t>Lecture #6 Structuring Systems Process Requirements</a:t>
            </a:r>
            <a:endParaRPr lang="en-US" dirty="0"/>
          </a:p>
        </p:txBody>
      </p:sp>
      <p:sp>
        <p:nvSpPr>
          <p:cNvPr id="3" name="Foliennummernplatzhalter 2">
            <a:extLst>
              <a:ext uri="{FF2B5EF4-FFF2-40B4-BE49-F238E27FC236}">
                <a16:creationId xmlns:a16="http://schemas.microsoft.com/office/drawing/2014/main" id="{F220D9C6-9693-48C6-B561-6A14FDCE198D}"/>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15982334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tr-TR" sz="3000" dirty="0">
                <a:solidFill>
                  <a:schemeClr val="dk1"/>
                </a:solidFill>
                <a:latin typeface="Times New Roman"/>
                <a:ea typeface="Times New Roman" panose="02020603050405020304" pitchFamily="18" charset="0"/>
              </a:rPr>
              <a:t>Structuring</a:t>
            </a:r>
            <a:r>
              <a:rPr lang="en-US" sz="3000" dirty="0">
                <a:solidFill>
                  <a:schemeClr val="dk1"/>
                </a:solidFill>
                <a:latin typeface="Times New Roman"/>
                <a:ea typeface="Times New Roman" panose="02020603050405020304" pitchFamily="18" charset="0"/>
              </a:rPr>
              <a:t> System</a:t>
            </a:r>
            <a:r>
              <a:rPr lang="tr-TR" sz="3000" dirty="0">
                <a:solidFill>
                  <a:schemeClr val="dk1"/>
                </a:solidFill>
                <a:latin typeface="Times New Roman"/>
                <a:ea typeface="Times New Roman" panose="02020603050405020304" pitchFamily="18" charset="0"/>
              </a:rPr>
              <a:t> Data </a:t>
            </a:r>
            <a:r>
              <a:rPr lang="en-US" sz="3000" dirty="0">
                <a:solidFill>
                  <a:schemeClr val="dk1"/>
                </a:solidFill>
                <a:latin typeface="Times New Roman"/>
                <a:ea typeface="Times New Roman" panose="02020603050405020304" pitchFamily="18" charset="0"/>
              </a:rPr>
              <a:t>Requirements</a:t>
            </a: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#6 Structuring Systems Process Requirements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#6 Structuring Systems Process Requirements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4538</Words>
  <Application>Microsoft Office PowerPoint</Application>
  <PresentationFormat>Bildschirmpräsentation (4:3)</PresentationFormat>
  <Paragraphs>457</Paragraphs>
  <Slides>51</Slides>
  <Notes>49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51</vt:i4>
      </vt:variant>
    </vt:vector>
  </HeadingPairs>
  <TitlesOfParts>
    <vt:vector size="60" baseType="lpstr">
      <vt:lpstr>Arial</vt:lpstr>
      <vt:lpstr>Calibri</vt:lpstr>
      <vt:lpstr>Constantia</vt:lpstr>
      <vt:lpstr>Geneva</vt:lpstr>
      <vt:lpstr>Tahoma</vt:lpstr>
      <vt:lpstr>Times New Roman</vt:lpstr>
      <vt:lpstr>Wingdings</vt:lpstr>
      <vt:lpstr>Wingdings 2</vt:lpstr>
      <vt:lpstr>Flow</vt:lpstr>
      <vt:lpstr>PowerPoint-Präsentation</vt:lpstr>
      <vt:lpstr>Learning Objectives</vt:lpstr>
      <vt:lpstr>Learning Objectives (Cont.)</vt:lpstr>
      <vt:lpstr>Process Modeling for Structured Analysis</vt:lpstr>
      <vt:lpstr>Process Modeling (Cont.)</vt:lpstr>
      <vt:lpstr>Deliverables and Outcomes</vt:lpstr>
      <vt:lpstr>Deliverables and Outcomes (Cont.)</vt:lpstr>
      <vt:lpstr>Data Flow Diagramming Mechanics</vt:lpstr>
      <vt:lpstr>Definitions and Symbols</vt:lpstr>
      <vt:lpstr>Definitions and Symbols (Cont.)</vt:lpstr>
      <vt:lpstr>Developing DFDs</vt:lpstr>
      <vt:lpstr>Context Diagram</vt:lpstr>
      <vt:lpstr>Developing DFDs (Cont.)</vt:lpstr>
      <vt:lpstr>Level-0 Diagram</vt:lpstr>
      <vt:lpstr>Data Flow Diagramming Rules</vt:lpstr>
      <vt:lpstr>Data Flow Diagramming Rules (Cont.)</vt:lpstr>
      <vt:lpstr>Data Flow Diagramming Rules (Cont.)</vt:lpstr>
      <vt:lpstr>Data Flow Diagramming Rules (Cont.)</vt:lpstr>
      <vt:lpstr>Decomposition of DFDs</vt:lpstr>
      <vt:lpstr>Decomposition of DFDs (Cont.)</vt:lpstr>
      <vt:lpstr>Level-1 DFD</vt:lpstr>
      <vt:lpstr>Level-n DFD</vt:lpstr>
      <vt:lpstr>Balancing DFDs</vt:lpstr>
      <vt:lpstr>Balancing DFDs (Cont.)</vt:lpstr>
      <vt:lpstr>Balancing DFDs (Cont.)</vt:lpstr>
      <vt:lpstr>Balancing DFDs (Cont.)</vt:lpstr>
      <vt:lpstr>Balancing DFDs (Cont.)</vt:lpstr>
      <vt:lpstr>Balancing DFDs: More DFD Rules</vt:lpstr>
      <vt:lpstr>Four Different Types of DFDs</vt:lpstr>
      <vt:lpstr>Four Different Types of DFDs (Cont.)</vt:lpstr>
      <vt:lpstr>Guidelines for Drawing DFDs</vt:lpstr>
      <vt:lpstr>Guidelines for Drawing DFDs (Cont.)</vt:lpstr>
      <vt:lpstr>Guidelines for Drawing DFDs (Cont.)</vt:lpstr>
      <vt:lpstr>Guidelines for Drawing DFDs (Cont.)</vt:lpstr>
      <vt:lpstr>Guidelines for Drawing DFDs (Cont.)</vt:lpstr>
      <vt:lpstr>Guidelines for Drawing DFDs (Cont.)</vt:lpstr>
      <vt:lpstr>Using DFDs as Analysis Tools</vt:lpstr>
      <vt:lpstr>Using DFDs in BPR</vt:lpstr>
      <vt:lpstr>Using DFDs in BPR (Cont.)</vt:lpstr>
      <vt:lpstr>Modeling Logic with Decision Tables</vt:lpstr>
      <vt:lpstr>Modeling Logic with Decision Tables (Cont.)</vt:lpstr>
      <vt:lpstr>Modeling Logic with Decision Tables (Cont.)</vt:lpstr>
      <vt:lpstr>Modeling Logic with Decision Tables (Cont.)</vt:lpstr>
      <vt:lpstr>Modeling Logic with Decision Tables (Cont.)</vt:lpstr>
      <vt:lpstr>Electronic Commerce Application: Process Modeling using Data Flow Diagrams</vt:lpstr>
      <vt:lpstr>Electronic Commerce Application: Process Modeling using Data Flow Diagrams (Cont.)</vt:lpstr>
      <vt:lpstr>Electronic Commerce Application: Process Modeling using Data Flow Diagrams</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537</cp:revision>
  <dcterms:created xsi:type="dcterms:W3CDTF">2006-08-16T00:00:00Z</dcterms:created>
  <dcterms:modified xsi:type="dcterms:W3CDTF">2019-04-05T09:59:47Z</dcterms:modified>
</cp:coreProperties>
</file>