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75"/>
  </p:notesMasterIdLst>
  <p:sldIdLst>
    <p:sldId id="915" r:id="rId2"/>
    <p:sldId id="697" r:id="rId3"/>
    <p:sldId id="874" r:id="rId4"/>
    <p:sldId id="876" r:id="rId5"/>
    <p:sldId id="877" r:id="rId6"/>
    <p:sldId id="878" r:id="rId7"/>
    <p:sldId id="875" r:id="rId8"/>
    <p:sldId id="879" r:id="rId9"/>
    <p:sldId id="880" r:id="rId10"/>
    <p:sldId id="881" r:id="rId11"/>
    <p:sldId id="882" r:id="rId12"/>
    <p:sldId id="883" r:id="rId13"/>
    <p:sldId id="884" r:id="rId14"/>
    <p:sldId id="885" r:id="rId15"/>
    <p:sldId id="886" r:id="rId16"/>
    <p:sldId id="887" r:id="rId17"/>
    <p:sldId id="888" r:id="rId18"/>
    <p:sldId id="889" r:id="rId19"/>
    <p:sldId id="890" r:id="rId20"/>
    <p:sldId id="891" r:id="rId21"/>
    <p:sldId id="892" r:id="rId22"/>
    <p:sldId id="929" r:id="rId23"/>
    <p:sldId id="934" r:id="rId24"/>
    <p:sldId id="893" r:id="rId25"/>
    <p:sldId id="894" r:id="rId26"/>
    <p:sldId id="930" r:id="rId27"/>
    <p:sldId id="931" r:id="rId28"/>
    <p:sldId id="895" r:id="rId29"/>
    <p:sldId id="896" r:id="rId30"/>
    <p:sldId id="897" r:id="rId31"/>
    <p:sldId id="932" r:id="rId32"/>
    <p:sldId id="933" r:id="rId33"/>
    <p:sldId id="898" r:id="rId34"/>
    <p:sldId id="899" r:id="rId35"/>
    <p:sldId id="900" r:id="rId36"/>
    <p:sldId id="901" r:id="rId37"/>
    <p:sldId id="902" r:id="rId38"/>
    <p:sldId id="903" r:id="rId39"/>
    <p:sldId id="904" r:id="rId40"/>
    <p:sldId id="905" r:id="rId41"/>
    <p:sldId id="906" r:id="rId42"/>
    <p:sldId id="935" r:id="rId43"/>
    <p:sldId id="936" r:id="rId44"/>
    <p:sldId id="937" r:id="rId45"/>
    <p:sldId id="907" r:id="rId46"/>
    <p:sldId id="908" r:id="rId47"/>
    <p:sldId id="938" r:id="rId48"/>
    <p:sldId id="909" r:id="rId49"/>
    <p:sldId id="910" r:id="rId50"/>
    <p:sldId id="911" r:id="rId51"/>
    <p:sldId id="912" r:id="rId52"/>
    <p:sldId id="913" r:id="rId53"/>
    <p:sldId id="914" r:id="rId54"/>
    <p:sldId id="939" r:id="rId55"/>
    <p:sldId id="940" r:id="rId56"/>
    <p:sldId id="941" r:id="rId57"/>
    <p:sldId id="918" r:id="rId58"/>
    <p:sldId id="919" r:id="rId59"/>
    <p:sldId id="920" r:id="rId60"/>
    <p:sldId id="942" r:id="rId61"/>
    <p:sldId id="943" r:id="rId62"/>
    <p:sldId id="944" r:id="rId63"/>
    <p:sldId id="921" r:id="rId64"/>
    <p:sldId id="922" r:id="rId65"/>
    <p:sldId id="923" r:id="rId66"/>
    <p:sldId id="924" r:id="rId67"/>
    <p:sldId id="925" r:id="rId68"/>
    <p:sldId id="926" r:id="rId69"/>
    <p:sldId id="927" r:id="rId70"/>
    <p:sldId id="928" r:id="rId71"/>
    <p:sldId id="945" r:id="rId72"/>
    <p:sldId id="916" r:id="rId73"/>
    <p:sldId id="917" r:id="rId74"/>
  </p:sldIdLst>
  <p:sldSz cx="9144000" cy="6858000" type="screen4x3"/>
  <p:notesSz cx="7099300" cy="102346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6740" autoAdjust="0"/>
    <p:restoredTop sz="72950" autoAdjust="0"/>
  </p:normalViewPr>
  <p:slideViewPr>
    <p:cSldViewPr>
      <p:cViewPr varScale="1">
        <p:scale>
          <a:sx n="83" d="100"/>
          <a:sy n="83" d="100"/>
        </p:scale>
        <p:origin x="2022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3834" y="-96"/>
      </p:cViewPr>
      <p:guideLst>
        <p:guide orient="horz" pos="3224"/>
        <p:guide pos="2236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png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image" Target="../media/image32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png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image" Target="../media/image40.png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image" Target="../media/image42.png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image" Target="../media/image46.png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image" Target="../media/image48.png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60.png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image" Target="../media/image61.png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3.png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7.png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2.png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image" Target="../media/image83.png"/></Relationships>
</file>

<file path=ppt/drawings/_rels/vmlDrawing16.v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image" Target="../media/image85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6CB80335-EEF7-46CB-9124-4F645B7A6A81}" type="datetimeFigureOut">
              <a:rPr lang="en-US" smtClean="0"/>
              <a:t>12/11/2018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96394C6F-EDC9-4575-BB5A-26CCACBE67F9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8736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FB957276-B351-4F2E-9D77-EDA91ECCF582}" type="slidenum">
              <a:rPr lang="en-US" altLang="de-DE" smtClean="0"/>
              <a:pPr eaLnBrk="1" hangingPunct="1"/>
              <a:t>1</a:t>
            </a:fld>
            <a:endParaRPr lang="en-US" altLang="de-DE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1111474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fld id="{6DDD9BBC-0475-4E24-8CBA-2BA98005AEF3}" type="slidenum">
              <a:rPr lang="en-US" altLang="tr-TR" sz="1400">
                <a:solidFill>
                  <a:schemeClr val="tx1"/>
                </a:solidFill>
                <a:latin typeface="Tahoma" panose="020B0604030504040204" pitchFamily="34" charset="0"/>
              </a:rPr>
              <a:pPr/>
              <a:t>2</a:t>
            </a:fld>
            <a:endParaRPr lang="en-US" altLang="tr-TR" sz="1400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9874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fld id="{55E4DEE2-0A17-48FB-AA09-B432D3F8364A}" type="slidenum">
              <a:rPr lang="en-US" altLang="tr-TR" sz="1400">
                <a:solidFill>
                  <a:schemeClr val="tx1"/>
                </a:solidFill>
                <a:latin typeface="Tahoma" panose="020B0604030504040204" pitchFamily="34" charset="0"/>
              </a:rPr>
              <a:pPr/>
              <a:t>3</a:t>
            </a:fld>
            <a:endParaRPr lang="en-US" altLang="tr-TR" sz="1400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  <p:sp>
        <p:nvSpPr>
          <p:cNvPr id="15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96226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fld id="{F2D61290-1875-49F3-B52E-EED8683EC62F}" type="slidenum">
              <a:rPr lang="en-US" altLang="tr-TR" sz="1400">
                <a:solidFill>
                  <a:schemeClr val="tx1"/>
                </a:solidFill>
                <a:latin typeface="Tahoma" panose="020B0604030504040204" pitchFamily="34" charset="0"/>
              </a:rPr>
              <a:pPr/>
              <a:t>7</a:t>
            </a:fld>
            <a:endParaRPr lang="en-US" altLang="tr-TR" sz="1400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93592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fld id="{A75FC79A-9FF5-49CE-990A-4A800998B5AD}" type="slidenum">
              <a:rPr lang="en-US" altLang="tr-TR" sz="1400">
                <a:solidFill>
                  <a:schemeClr val="tx1"/>
                </a:solidFill>
                <a:latin typeface="Tahoma" panose="020B0604030504040204" pitchFamily="34" charset="0"/>
              </a:rPr>
              <a:pPr/>
              <a:t>12</a:t>
            </a:fld>
            <a:endParaRPr lang="en-US" altLang="tr-TR" sz="1400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07104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fld id="{449208DA-8B08-47CB-AD50-20A49B8FB0FE}" type="slidenum">
              <a:rPr lang="en-US" altLang="tr-TR" sz="1400">
                <a:solidFill>
                  <a:schemeClr val="tx1"/>
                </a:solidFill>
                <a:latin typeface="Tahoma" panose="020B0604030504040204" pitchFamily="34" charset="0"/>
              </a:rPr>
              <a:pPr/>
              <a:t>13</a:t>
            </a:fld>
            <a:endParaRPr lang="en-US" altLang="tr-TR" sz="1400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87759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fld id="{4CE14014-5B5B-4E46-862C-C1E5D99FEACB}" type="slidenum">
              <a:rPr lang="en-US" altLang="tr-TR" sz="1400">
                <a:solidFill>
                  <a:schemeClr val="tx1"/>
                </a:solidFill>
                <a:latin typeface="Tahoma" panose="020B0604030504040204" pitchFamily="34" charset="0"/>
              </a:rPr>
              <a:pPr/>
              <a:t>14</a:t>
            </a:fld>
            <a:endParaRPr lang="en-US" altLang="tr-TR" sz="1400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  <p:sp>
        <p:nvSpPr>
          <p:cNvPr id="23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93732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fld id="{64C8D324-C073-478D-91B4-907426A66A54}" type="slidenum">
              <a:rPr lang="en-US" altLang="tr-TR" sz="1400">
                <a:solidFill>
                  <a:schemeClr val="tx1"/>
                </a:solidFill>
                <a:latin typeface="Tahoma" panose="020B0604030504040204" pitchFamily="34" charset="0"/>
              </a:rPr>
              <a:pPr/>
              <a:t>15</a:t>
            </a:fld>
            <a:endParaRPr lang="en-US" altLang="tr-TR" sz="1400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  <p:sp>
        <p:nvSpPr>
          <p:cNvPr id="2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87329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fld id="{64C8D324-C073-478D-91B4-907426A66A54}" type="slidenum">
              <a:rPr lang="en-US" altLang="tr-TR" sz="1400">
                <a:solidFill>
                  <a:schemeClr val="tx1"/>
                </a:solidFill>
                <a:latin typeface="Tahoma" panose="020B0604030504040204" pitchFamily="34" charset="0"/>
              </a:rPr>
              <a:pPr/>
              <a:t>16</a:t>
            </a:fld>
            <a:endParaRPr lang="en-US" altLang="tr-TR" sz="1400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  <p:sp>
        <p:nvSpPr>
          <p:cNvPr id="2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82368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fld id="{DC856458-B35D-4173-B915-06B83CF004A2}" type="slidenum">
              <a:rPr lang="en-US" altLang="tr-TR" sz="1400">
                <a:solidFill>
                  <a:schemeClr val="tx1"/>
                </a:solidFill>
                <a:latin typeface="Tahoma" panose="020B0604030504040204" pitchFamily="34" charset="0"/>
              </a:rPr>
              <a:pPr/>
              <a:t>20</a:t>
            </a:fld>
            <a:endParaRPr lang="en-US" altLang="tr-TR" sz="1400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614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fld id="{EF2EF5B8-741D-4433-96A5-9C10D5DE2A25}" type="slidenum">
              <a:rPr lang="en-US" altLang="tr-TR" sz="1400">
                <a:solidFill>
                  <a:schemeClr val="tx1"/>
                </a:solidFill>
                <a:latin typeface="Tahoma" panose="020B0604030504040204" pitchFamily="34" charset="0"/>
              </a:rPr>
              <a:pPr/>
              <a:t>21</a:t>
            </a:fld>
            <a:endParaRPr lang="en-US" altLang="tr-TR" sz="1400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425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fld id="{E0ABEF73-4C17-4FC4-94FB-C9761DF8349A}" type="slidenum">
              <a:rPr lang="en-US" altLang="tr-TR" sz="1400">
                <a:solidFill>
                  <a:schemeClr val="tx1"/>
                </a:solidFill>
                <a:latin typeface="Tahoma" panose="020B0604030504040204" pitchFamily="34" charset="0"/>
              </a:rPr>
              <a:pPr/>
              <a:t>24</a:t>
            </a:fld>
            <a:endParaRPr lang="en-US" altLang="tr-TR" sz="1400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771490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fld id="{18AB5A1E-D53B-4950-B629-7DA6E5196F6B}" type="slidenum">
              <a:rPr lang="en-US" altLang="tr-TR" sz="1400">
                <a:solidFill>
                  <a:schemeClr val="tx1"/>
                </a:solidFill>
                <a:latin typeface="Tahoma" panose="020B0604030504040204" pitchFamily="34" charset="0"/>
              </a:rPr>
              <a:pPr/>
              <a:t>25</a:t>
            </a:fld>
            <a:endParaRPr lang="en-US" altLang="tr-TR" sz="1400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  <p:sp>
        <p:nvSpPr>
          <p:cNvPr id="3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870301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fld id="{346FB340-1890-487D-9525-1DE4852170CF}" type="slidenum">
              <a:rPr lang="en-US" altLang="tr-TR" sz="1400">
                <a:solidFill>
                  <a:schemeClr val="tx1"/>
                </a:solidFill>
                <a:latin typeface="Tahoma" panose="020B0604030504040204" pitchFamily="34" charset="0"/>
              </a:rPr>
              <a:pPr/>
              <a:t>28</a:t>
            </a:fld>
            <a:endParaRPr lang="en-US" altLang="tr-TR" sz="1400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  <p:sp>
        <p:nvSpPr>
          <p:cNvPr id="35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319143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fld id="{37A4439F-00E2-4BC8-8D1F-BF7B4012C549}" type="slidenum">
              <a:rPr lang="en-US" altLang="tr-TR" sz="1400">
                <a:solidFill>
                  <a:schemeClr val="tx1"/>
                </a:solidFill>
                <a:latin typeface="Tahoma" panose="020B0604030504040204" pitchFamily="34" charset="0"/>
              </a:rPr>
              <a:pPr/>
              <a:t>29</a:t>
            </a:fld>
            <a:endParaRPr lang="en-US" altLang="tr-TR" sz="1400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153921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fld id="{D99405CB-C1D0-4D5E-B574-3350C42B37F2}" type="slidenum">
              <a:rPr lang="en-US" altLang="tr-TR" sz="1400">
                <a:solidFill>
                  <a:schemeClr val="tx1"/>
                </a:solidFill>
                <a:latin typeface="Tahoma" panose="020B0604030504040204" pitchFamily="34" charset="0"/>
              </a:rPr>
              <a:pPr/>
              <a:t>30</a:t>
            </a:fld>
            <a:endParaRPr lang="en-US" altLang="tr-TR" sz="1400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  <p:sp>
        <p:nvSpPr>
          <p:cNvPr id="3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767737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fld id="{4AFDB9ED-273A-4FCC-B286-05EB2D8490DA}" type="slidenum">
              <a:rPr lang="en-US" altLang="tr-TR" sz="1400">
                <a:solidFill>
                  <a:schemeClr val="tx1"/>
                </a:solidFill>
                <a:latin typeface="Tahoma" panose="020B0604030504040204" pitchFamily="34" charset="0"/>
              </a:rPr>
              <a:pPr/>
              <a:t>33</a:t>
            </a:fld>
            <a:endParaRPr lang="en-US" altLang="tr-TR" sz="1400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80732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fld id="{5EC34843-79E5-4715-9E9E-FB73EBCF0FB8}" type="slidenum">
              <a:rPr lang="en-US" altLang="tr-TR" sz="1400">
                <a:solidFill>
                  <a:schemeClr val="tx1"/>
                </a:solidFill>
                <a:latin typeface="Tahoma" panose="020B0604030504040204" pitchFamily="34" charset="0"/>
              </a:rPr>
              <a:pPr/>
              <a:t>34</a:t>
            </a:fld>
            <a:endParaRPr lang="en-US" altLang="tr-TR" sz="1400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  <p:sp>
        <p:nvSpPr>
          <p:cNvPr id="4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780801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fld id="{7D32D684-52B4-4044-9651-1F530D64F124}" type="slidenum">
              <a:rPr lang="en-US" altLang="tr-TR" sz="1400">
                <a:solidFill>
                  <a:schemeClr val="tx1"/>
                </a:solidFill>
                <a:latin typeface="Tahoma" panose="020B0604030504040204" pitchFamily="34" charset="0"/>
              </a:rPr>
              <a:pPr/>
              <a:t>35</a:t>
            </a:fld>
            <a:endParaRPr lang="en-US" altLang="tr-TR" sz="1400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614032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fld id="{20DC469A-0AF8-4C2F-95F8-43F52C8F0E78}" type="slidenum">
              <a:rPr lang="en-US" altLang="tr-TR" sz="1400">
                <a:solidFill>
                  <a:schemeClr val="tx1"/>
                </a:solidFill>
                <a:latin typeface="Tahoma" panose="020B0604030504040204" pitchFamily="34" charset="0"/>
              </a:rPr>
              <a:pPr/>
              <a:t>36</a:t>
            </a:fld>
            <a:endParaRPr lang="en-US" altLang="tr-TR" sz="1400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  <p:sp>
        <p:nvSpPr>
          <p:cNvPr id="48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099990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fld id="{ACD9E2AD-8D11-4E40-8409-EFA8B0E1AA9C}" type="slidenum">
              <a:rPr lang="en-US" altLang="tr-TR" sz="1400">
                <a:solidFill>
                  <a:schemeClr val="tx1"/>
                </a:solidFill>
                <a:latin typeface="Tahoma" panose="020B0604030504040204" pitchFamily="34" charset="0"/>
              </a:rPr>
              <a:pPr/>
              <a:t>37</a:t>
            </a:fld>
            <a:endParaRPr lang="en-US" altLang="tr-TR" sz="1400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210607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fld id="{8A84B38B-859D-4CB0-8012-0846C4850DA1}" type="slidenum">
              <a:rPr lang="en-US" altLang="tr-TR" sz="1400">
                <a:solidFill>
                  <a:schemeClr val="tx1"/>
                </a:solidFill>
                <a:latin typeface="Tahoma" panose="020B0604030504040204" pitchFamily="34" charset="0"/>
              </a:rPr>
              <a:pPr/>
              <a:t>38</a:t>
            </a:fld>
            <a:endParaRPr lang="en-US" altLang="tr-TR" sz="1400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565476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fld id="{DEC2AFA1-54EC-44D4-A923-D00511F178ED}" type="slidenum">
              <a:rPr lang="en-US" altLang="tr-TR" sz="1400">
                <a:solidFill>
                  <a:schemeClr val="tx1"/>
                </a:solidFill>
                <a:latin typeface="Tahoma" panose="020B0604030504040204" pitchFamily="34" charset="0"/>
              </a:rPr>
              <a:pPr/>
              <a:t>39</a:t>
            </a:fld>
            <a:endParaRPr lang="en-US" altLang="tr-TR" sz="1400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  <p:sp>
        <p:nvSpPr>
          <p:cNvPr id="5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197785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fld id="{78225E53-0D63-4A5F-9ECB-90710B70B071}" type="slidenum">
              <a:rPr lang="en-US" altLang="tr-TR" sz="1400">
                <a:solidFill>
                  <a:schemeClr val="tx1"/>
                </a:solidFill>
                <a:latin typeface="Tahoma" panose="020B0604030504040204" pitchFamily="34" charset="0"/>
              </a:rPr>
              <a:pPr/>
              <a:t>40</a:t>
            </a:fld>
            <a:endParaRPr lang="en-US" altLang="tr-TR" sz="1400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493289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fld id="{4B331C3C-563A-49AE-A2CC-D8CA097155DA}" type="slidenum">
              <a:rPr lang="en-US" altLang="tr-TR" sz="1400">
                <a:solidFill>
                  <a:schemeClr val="tx1"/>
                </a:solidFill>
                <a:latin typeface="Tahoma" panose="020B0604030504040204" pitchFamily="34" charset="0"/>
              </a:rPr>
              <a:pPr/>
              <a:t>41</a:t>
            </a:fld>
            <a:endParaRPr lang="en-US" altLang="tr-TR" sz="1400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902739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fld id="{6D20D5E3-8F56-4207-97F4-07226E8C510B}" type="slidenum">
              <a:rPr lang="en-US" altLang="tr-TR" sz="1400">
                <a:solidFill>
                  <a:schemeClr val="tx1"/>
                </a:solidFill>
                <a:latin typeface="Tahoma" panose="020B0604030504040204" pitchFamily="34" charset="0"/>
              </a:rPr>
              <a:pPr/>
              <a:t>45</a:t>
            </a:fld>
            <a:endParaRPr lang="en-US" altLang="tr-TR" sz="1400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495136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fld id="{96564664-FC59-4D22-8408-CD8D4DD80906}" type="slidenum">
              <a:rPr lang="en-US" altLang="tr-TR" sz="1400">
                <a:solidFill>
                  <a:schemeClr val="tx1"/>
                </a:solidFill>
                <a:latin typeface="Tahoma" panose="020B0604030504040204" pitchFamily="34" charset="0"/>
              </a:rPr>
              <a:pPr/>
              <a:t>46</a:t>
            </a:fld>
            <a:endParaRPr lang="en-US" altLang="tr-TR" sz="1400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  <p:sp>
        <p:nvSpPr>
          <p:cNvPr id="62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226313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fld id="{DABFA1D6-8A60-45EC-975E-F341EFDD9C49}" type="slidenum">
              <a:rPr lang="en-US" altLang="tr-TR" sz="1400">
                <a:solidFill>
                  <a:schemeClr val="tx1"/>
                </a:solidFill>
                <a:latin typeface="Tahoma" panose="020B0604030504040204" pitchFamily="34" charset="0"/>
              </a:rPr>
              <a:pPr/>
              <a:t>48</a:t>
            </a:fld>
            <a:endParaRPr lang="en-US" altLang="tr-TR" sz="1400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939983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fld id="{B0500525-A5B7-4FEF-8443-3FC249F76FE8}" type="slidenum">
              <a:rPr lang="en-US" altLang="tr-TR" sz="1400">
                <a:solidFill>
                  <a:schemeClr val="tx1"/>
                </a:solidFill>
                <a:latin typeface="Tahoma" panose="020B0604030504040204" pitchFamily="34" charset="0"/>
              </a:rPr>
              <a:pPr/>
              <a:t>49</a:t>
            </a:fld>
            <a:endParaRPr lang="en-US" altLang="tr-TR" sz="1400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  <p:sp>
        <p:nvSpPr>
          <p:cNvPr id="66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742759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fld id="{61609340-A579-4C08-8FA8-7C324DA1338E}" type="slidenum">
              <a:rPr lang="en-US" altLang="tr-TR" sz="1400">
                <a:solidFill>
                  <a:schemeClr val="tx1"/>
                </a:solidFill>
                <a:latin typeface="Tahoma" panose="020B0604030504040204" pitchFamily="34" charset="0"/>
              </a:rPr>
              <a:pPr/>
              <a:t>50</a:t>
            </a:fld>
            <a:endParaRPr lang="en-US" altLang="tr-TR" sz="1400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  <p:sp>
        <p:nvSpPr>
          <p:cNvPr id="68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93160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fld id="{B17BA1A4-7440-48EA-BF9F-040BADFC4ABF}" type="slidenum">
              <a:rPr lang="en-US" altLang="tr-TR" sz="1400">
                <a:solidFill>
                  <a:schemeClr val="tx1"/>
                </a:solidFill>
                <a:latin typeface="Tahoma" panose="020B0604030504040204" pitchFamily="34" charset="0"/>
              </a:rPr>
              <a:pPr/>
              <a:t>51</a:t>
            </a:fld>
            <a:endParaRPr lang="en-US" altLang="tr-TR" sz="1400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312590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fld id="{DB48A1EA-6CD0-4234-A4B6-AB5AF0F39EFB}" type="slidenum">
              <a:rPr lang="en-US" altLang="tr-TR" sz="1400">
                <a:solidFill>
                  <a:schemeClr val="tx1"/>
                </a:solidFill>
                <a:latin typeface="Tahoma" panose="020B0604030504040204" pitchFamily="34" charset="0"/>
              </a:rPr>
              <a:pPr/>
              <a:t>52</a:t>
            </a:fld>
            <a:endParaRPr lang="en-US" altLang="tr-TR" sz="1400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  <p:sp>
        <p:nvSpPr>
          <p:cNvPr id="72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85302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fld id="{F59CB0B6-6632-49EC-A414-196BE094DCFE}" type="slidenum">
              <a:rPr lang="en-US" altLang="tr-TR" sz="1400">
                <a:solidFill>
                  <a:schemeClr val="tx1"/>
                </a:solidFill>
                <a:latin typeface="Tahoma" panose="020B0604030504040204" pitchFamily="34" charset="0"/>
              </a:rPr>
              <a:pPr/>
              <a:t>53</a:t>
            </a:fld>
            <a:endParaRPr lang="en-US" altLang="tr-TR" sz="1400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  <p:sp>
        <p:nvSpPr>
          <p:cNvPr id="74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748867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fld id="{AD5CD86D-AF18-48E2-9624-2BE18E8FA3E9}" type="slidenum">
              <a:rPr lang="en-US" altLang="tr-TR" sz="1400">
                <a:solidFill>
                  <a:schemeClr val="tx1"/>
                </a:solidFill>
                <a:latin typeface="Tahoma" panose="020B0604030504040204" pitchFamily="34" charset="0"/>
              </a:rPr>
              <a:pPr/>
              <a:t>54</a:t>
            </a:fld>
            <a:endParaRPr lang="en-US" altLang="tr-TR" sz="1400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  <p:sp>
        <p:nvSpPr>
          <p:cNvPr id="76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874401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fld id="{6CAFCB64-32F6-4B2F-91D6-E10C9BA2122B}" type="slidenum">
              <a:rPr lang="en-US" altLang="tr-TR" sz="1400">
                <a:solidFill>
                  <a:schemeClr val="tx1"/>
                </a:solidFill>
                <a:latin typeface="Tahoma" panose="020B0604030504040204" pitchFamily="34" charset="0"/>
              </a:rPr>
              <a:pPr/>
              <a:t>55</a:t>
            </a:fld>
            <a:endParaRPr lang="en-US" altLang="tr-TR" sz="1400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  <p:sp>
        <p:nvSpPr>
          <p:cNvPr id="78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234127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fld id="{FF37990D-D78C-42C8-9358-971530A1CADD}" type="slidenum">
              <a:rPr lang="en-US" altLang="tr-TR" sz="1400">
                <a:solidFill>
                  <a:schemeClr val="tx1"/>
                </a:solidFill>
                <a:latin typeface="Tahoma" panose="020B0604030504040204" pitchFamily="34" charset="0"/>
              </a:rPr>
              <a:pPr/>
              <a:t>56</a:t>
            </a:fld>
            <a:endParaRPr lang="en-US" altLang="tr-TR" sz="1400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  <p:sp>
        <p:nvSpPr>
          <p:cNvPr id="80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315708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fld id="{B7AF0AB9-EEBE-4A75-ACA3-E57267F5DB46}" type="slidenum">
              <a:rPr lang="en-US" altLang="tr-TR" sz="1400">
                <a:solidFill>
                  <a:schemeClr val="tx1"/>
                </a:solidFill>
                <a:latin typeface="Tahoma" panose="020B0604030504040204" pitchFamily="34" charset="0"/>
              </a:rPr>
              <a:pPr/>
              <a:t>57</a:t>
            </a:fld>
            <a:endParaRPr lang="en-US" altLang="tr-TR" sz="1400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859275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fld id="{8880B9EA-2F5E-47DB-85A3-026F92B5A124}" type="slidenum">
              <a:rPr lang="en-US" altLang="tr-TR" sz="1400">
                <a:solidFill>
                  <a:schemeClr val="tx1"/>
                </a:solidFill>
                <a:latin typeface="Tahoma" panose="020B0604030504040204" pitchFamily="34" charset="0"/>
              </a:rPr>
              <a:pPr/>
              <a:t>58</a:t>
            </a:fld>
            <a:endParaRPr lang="en-US" altLang="tr-TR" sz="1400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  <p:sp>
        <p:nvSpPr>
          <p:cNvPr id="84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651103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fld id="{9778BE7A-FCCD-4B19-B6D8-1C65468EB597}" type="slidenum">
              <a:rPr lang="en-US" altLang="tr-TR" sz="1400">
                <a:solidFill>
                  <a:schemeClr val="tx1"/>
                </a:solidFill>
                <a:latin typeface="Tahoma" panose="020B0604030504040204" pitchFamily="34" charset="0"/>
              </a:rPr>
              <a:pPr/>
              <a:t>59</a:t>
            </a:fld>
            <a:endParaRPr lang="en-US" altLang="tr-TR" sz="1400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  <p:sp>
        <p:nvSpPr>
          <p:cNvPr id="87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764697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394C6F-EDC9-4575-BB5A-26CCACBE67F9}" type="slidenum">
              <a:rPr lang="en-US" smtClean="0"/>
              <a:t>62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0150042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0004EC8-BE9C-4811-AC73-7969CEBCE4AD}" type="slidenum">
              <a:rPr lang="en-US" smtClean="0"/>
              <a:pPr>
                <a:defRPr/>
              </a:pPr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662200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3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BC2C10-FAD9-4442-9528-D6D6F9AF6595}" type="slidenum">
              <a:rPr lang="en-US" smtClean="0">
                <a:solidFill>
                  <a:prstClr val="black"/>
                </a:solidFill>
              </a:rPr>
              <a:pPr/>
              <a:t>72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6582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© 2009 by Pearson Education, Inc </a:t>
            </a:r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Morphological Image Processing</a:t>
            </a:r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76200"/>
            <a:ext cx="8229600" cy="838200"/>
          </a:xfrm>
        </p:spPr>
        <p:txBody>
          <a:bodyPr>
            <a:normAutofit/>
          </a:bodyPr>
          <a:lstStyle>
            <a:lvl1pPr algn="ctr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752600"/>
            <a:ext cx="8229600" cy="4389120"/>
          </a:xfrm>
        </p:spPr>
        <p:txBody>
          <a:bodyPr/>
          <a:lstStyle>
            <a:lvl1pPr marL="274320" indent="-274320">
              <a:buClrTx/>
              <a:buFont typeface="Wingdings" panose="05000000000000000000" pitchFamily="2" charset="2"/>
              <a:buChar char="§"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buClrTx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buClrTx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e-DE"/>
              <a:t>© 2009 by Pearson Education, Inc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Morphological Image Processing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© 2009 by Pearson Education, Inc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Morphological Image Processing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© 2009 by Pearson Education, Inc 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Morphological Image Processing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© 2009 by Pearson Education, Inc 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Morphological Image Processing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© 2009 by Pearson Education, Inc 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Morphological Image Processing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© 2009 by Pearson Education, Inc 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Morphological Image Processing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© 2009 by Pearson Education, Inc 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Morphological Image Processing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© 2009 by Pearson Education, Inc 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Morphological Image Processing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/>
              <a:t>Click icon to add picture</a:t>
            </a:r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© 2009 by Pearson Education, Inc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Morphological Image Processing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© 2009 by Pearson Education, Inc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Morphological Image Processing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r>
              <a:rPr lang="de-DE"/>
              <a:t>© 2009 by Pearson Education, Inc </a:t>
            </a:r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r>
              <a:rPr lang="en-US"/>
              <a:t>Morphological Image Processing</a:t>
            </a:r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3.pn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g"/><Relationship Id="rId5" Type="http://schemas.openxmlformats.org/officeDocument/2006/relationships/image" Target="../media/image5.gif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9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21.emf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emf"/><Relationship Id="rId5" Type="http://schemas.openxmlformats.org/officeDocument/2006/relationships/image" Target="../media/image23.emf"/><Relationship Id="rId4" Type="http://schemas.openxmlformats.org/officeDocument/2006/relationships/image" Target="../media/image22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27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7" Type="http://schemas.openxmlformats.org/officeDocument/2006/relationships/image" Target="../media/image9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8.png"/><Relationship Id="rId5" Type="http://schemas.openxmlformats.org/officeDocument/2006/relationships/image" Target="../media/image30.png"/><Relationship Id="rId4" Type="http://schemas.openxmlformats.org/officeDocument/2006/relationships/oleObject" Target="../embeddings/oleObject1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oleObject" Target="../embeddings/oleObject2.bin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3.png"/><Relationship Id="rId5" Type="http://schemas.openxmlformats.org/officeDocument/2006/relationships/oleObject" Target="../embeddings/oleObject3.bin"/><Relationship Id="rId4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3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3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3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oleObject" Target="../embeddings/oleObject7.bin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41.png"/><Relationship Id="rId5" Type="http://schemas.openxmlformats.org/officeDocument/2006/relationships/oleObject" Target="../embeddings/oleObject8.bin"/><Relationship Id="rId4" Type="http://schemas.openxmlformats.org/officeDocument/2006/relationships/image" Target="../media/image40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oleObject" Target="../embeddings/oleObject9.bin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43.png"/><Relationship Id="rId5" Type="http://schemas.openxmlformats.org/officeDocument/2006/relationships/oleObject" Target="../embeddings/oleObject10.bin"/><Relationship Id="rId4" Type="http://schemas.openxmlformats.org/officeDocument/2006/relationships/image" Target="../media/image4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oleObject" Target="../embeddings/oleObject11.bin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47.png"/><Relationship Id="rId5" Type="http://schemas.openxmlformats.org/officeDocument/2006/relationships/oleObject" Target="../embeddings/oleObject12.bin"/><Relationship Id="rId4" Type="http://schemas.openxmlformats.org/officeDocument/2006/relationships/image" Target="../media/image46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oleObject" Target="../embeddings/oleObject13.bin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49.png"/><Relationship Id="rId5" Type="http://schemas.openxmlformats.org/officeDocument/2006/relationships/oleObject" Target="../embeddings/oleObject14.bin"/><Relationship Id="rId4" Type="http://schemas.openxmlformats.org/officeDocument/2006/relationships/image" Target="../media/image4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5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5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e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em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60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oleObject" Target="../embeddings/oleObject16.bin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62.png"/><Relationship Id="rId5" Type="http://schemas.openxmlformats.org/officeDocument/2006/relationships/oleObject" Target="../embeddings/oleObject17.bin"/><Relationship Id="rId4" Type="http://schemas.openxmlformats.org/officeDocument/2006/relationships/image" Target="../media/image61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63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65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em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67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70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emf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73.emf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emf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6.emf"/><Relationship Id="rId4" Type="http://schemas.openxmlformats.org/officeDocument/2006/relationships/image" Target="../media/image75.emf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82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oleObject" Target="../embeddings/oleObject21.bin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84.png"/><Relationship Id="rId5" Type="http://schemas.openxmlformats.org/officeDocument/2006/relationships/oleObject" Target="../embeddings/oleObject22.bin"/><Relationship Id="rId4" Type="http://schemas.openxmlformats.org/officeDocument/2006/relationships/image" Target="../media/image83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notesSlide" Target="../notesSlides/notesSlide40.xml"/><Relationship Id="rId7" Type="http://schemas.openxmlformats.org/officeDocument/2006/relationships/image" Target="../media/image86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24.bin"/><Relationship Id="rId5" Type="http://schemas.openxmlformats.org/officeDocument/2006/relationships/image" Target="../media/image85.png"/><Relationship Id="rId4" Type="http://schemas.openxmlformats.org/officeDocument/2006/relationships/oleObject" Target="../embeddings/oleObject23.bin"/><Relationship Id="rId9" Type="http://schemas.openxmlformats.org/officeDocument/2006/relationships/image" Target="../media/image9.jpe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emf"/><Relationship Id="rId2" Type="http://schemas.openxmlformats.org/officeDocument/2006/relationships/image" Target="../media/image87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emf"/><Relationship Id="rId2" Type="http://schemas.openxmlformats.org/officeDocument/2006/relationships/image" Target="../media/image89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1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emf"/><Relationship Id="rId2" Type="http://schemas.openxmlformats.org/officeDocument/2006/relationships/image" Target="../media/image92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4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emf"/><Relationship Id="rId2" Type="http://schemas.openxmlformats.org/officeDocument/2006/relationships/image" Target="../media/image95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7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45690"/>
            <a:ext cx="899592" cy="899592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94"/>
            <a:ext cx="899592" cy="899592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988" y="190274"/>
            <a:ext cx="8836024" cy="6667726"/>
          </a:xfrm>
          <a:prstGeom prst="rect">
            <a:avLst/>
          </a:prstGeom>
        </p:spPr>
      </p:pic>
      <p:pic>
        <p:nvPicPr>
          <p:cNvPr id="2" name="Grafik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988" y="190274"/>
            <a:ext cx="3810000" cy="2809875"/>
          </a:xfrm>
          <a:prstGeom prst="rect">
            <a:avLst/>
          </a:prstGeom>
        </p:spPr>
      </p:pic>
      <p:pic>
        <p:nvPicPr>
          <p:cNvPr id="3074" name="Picture 11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FilmGrain grainSize="5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16866" y="508000"/>
            <a:ext cx="4627134" cy="2154398"/>
          </a:xfrm>
          <a:prstGeom prst="ellipse">
            <a:avLst/>
          </a:prstGeom>
          <a:noFill/>
          <a:ln>
            <a:noFill/>
          </a:ln>
          <a:effectLst>
            <a:softEdge rad="112500"/>
          </a:effectLst>
        </p:spPr>
      </p:pic>
      <p:sp>
        <p:nvSpPr>
          <p:cNvPr id="2053" name="Text Box 5"/>
          <p:cNvSpPr txBox="1">
            <a:spLocks noChangeArrowheads="1"/>
          </p:cNvSpPr>
          <p:nvPr/>
        </p:nvSpPr>
        <p:spPr bwMode="auto">
          <a:xfrm>
            <a:off x="2895600" y="179388"/>
            <a:ext cx="3905250" cy="708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de-DE" sz="40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CSE 307</a:t>
            </a:r>
            <a:endParaRPr lang="en-US" sz="4000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</a:endParaRPr>
          </a:p>
        </p:txBody>
      </p:sp>
      <p:sp>
        <p:nvSpPr>
          <p:cNvPr id="2808" name="Text Box 760"/>
          <p:cNvSpPr txBox="1">
            <a:spLocks noChangeArrowheads="1"/>
          </p:cNvSpPr>
          <p:nvPr/>
        </p:nvSpPr>
        <p:spPr bwMode="auto">
          <a:xfrm>
            <a:off x="990600" y="3733800"/>
            <a:ext cx="7696200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tr-TR" sz="30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Fundamentals</a:t>
            </a:r>
            <a:r>
              <a:rPr lang="de-DE" sz="30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 </a:t>
            </a:r>
            <a:r>
              <a:rPr lang="de-DE" sz="3000" dirty="0" err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of</a:t>
            </a:r>
            <a:r>
              <a:rPr lang="de-DE" sz="30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 </a:t>
            </a:r>
            <a:r>
              <a:rPr lang="tr-TR" sz="30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Image </a:t>
            </a:r>
            <a:r>
              <a:rPr lang="tr-TR" sz="3000" dirty="0" err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Processing</a:t>
            </a:r>
            <a:endParaRPr lang="en-US" sz="3000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</a:endParaRPr>
          </a:p>
        </p:txBody>
      </p:sp>
      <p:sp>
        <p:nvSpPr>
          <p:cNvPr id="2809" name="Text Box 761"/>
          <p:cNvSpPr txBox="1">
            <a:spLocks noChangeArrowheads="1"/>
          </p:cNvSpPr>
          <p:nvPr/>
        </p:nvSpPr>
        <p:spPr bwMode="auto">
          <a:xfrm>
            <a:off x="0" y="4674513"/>
            <a:ext cx="8990012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normAutofit/>
          </a:bodyPr>
          <a:lstStyle/>
          <a:p>
            <a:pPr algn="ctr">
              <a:defRPr/>
            </a:pPr>
            <a:r>
              <a:rPr lang="en-US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Lecture #</a:t>
            </a:r>
            <a:r>
              <a:rPr lang="tr-TR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6 Morphological Image Processing</a:t>
            </a:r>
            <a:endParaRPr lang="en-US" sz="2500" b="1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8" name="Subtitle 2"/>
          <p:cNvSpPr txBox="1">
            <a:spLocks/>
          </p:cNvSpPr>
          <p:nvPr/>
        </p:nvSpPr>
        <p:spPr bwMode="auto">
          <a:xfrm>
            <a:off x="0" y="5657850"/>
            <a:ext cx="9144000" cy="446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2600" b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r>
              <a:rPr lang="tr-TR" altLang="de-DE" sz="2300" dirty="0"/>
              <a:t>Prepared </a:t>
            </a:r>
            <a:r>
              <a:rPr lang="de-DE" altLang="de-DE" sz="2300" dirty="0"/>
              <a:t>&amp; </a:t>
            </a:r>
            <a:r>
              <a:rPr lang="de-DE" altLang="de-DE" sz="2300" dirty="0" err="1"/>
              <a:t>Presented</a:t>
            </a:r>
            <a:r>
              <a:rPr lang="de-DE" altLang="de-DE" sz="2300" dirty="0"/>
              <a:t> </a:t>
            </a:r>
            <a:r>
              <a:rPr lang="en-US" altLang="de-DE" sz="2300" dirty="0"/>
              <a:t>by</a:t>
            </a:r>
            <a:r>
              <a:rPr lang="tr-TR" altLang="de-DE" sz="2300" dirty="0"/>
              <a:t> </a:t>
            </a:r>
            <a:r>
              <a:rPr lang="en-US" altLang="de-DE" sz="2300" dirty="0"/>
              <a:t>Asst. Prof. Dr. Samsun M. BAŞARICI</a:t>
            </a:r>
          </a:p>
        </p:txBody>
      </p:sp>
    </p:spTree>
    <p:extLst>
      <p:ext uri="{BB962C8B-B14F-4D97-AF65-F5344CB8AC3E}">
        <p14:creationId xmlns:p14="http://schemas.microsoft.com/office/powerpoint/2010/main" val="10674778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dirty="0" err="1"/>
              <a:t>Objectives</a:t>
            </a:r>
            <a:endParaRPr lang="en-US" altLang="tr-TR" dirty="0"/>
          </a:p>
        </p:txBody>
      </p:sp>
      <p:sp>
        <p:nvSpPr>
          <p:cNvPr id="13414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371600"/>
            <a:ext cx="8229600" cy="4648200"/>
          </a:xfrm>
        </p:spPr>
        <p:txBody>
          <a:bodyPr>
            <a:normAutofit fontScale="85000" lnSpcReduction="20000"/>
          </a:bodyPr>
          <a:lstStyle/>
          <a:p>
            <a:pPr eaLnBrk="1" hangingPunct="1"/>
            <a:r>
              <a:rPr lang="en-US" altLang="tr-TR" sz="3200" dirty="0"/>
              <a:t>What is mathematical morphology and how is it used in image processing?</a:t>
            </a:r>
          </a:p>
          <a:p>
            <a:pPr eaLnBrk="1" hangingPunct="1"/>
            <a:endParaRPr lang="en-US" altLang="tr-TR" sz="3200" dirty="0"/>
          </a:p>
          <a:p>
            <a:pPr eaLnBrk="1" hangingPunct="1"/>
            <a:r>
              <a:rPr lang="en-US" altLang="tr-TR" sz="3200" dirty="0"/>
              <a:t>What are the main morphological operations and what is the effect of applying them to binary and grayscale images?</a:t>
            </a:r>
          </a:p>
          <a:p>
            <a:pPr eaLnBrk="1" hangingPunct="1"/>
            <a:endParaRPr lang="en-US" altLang="tr-TR" sz="3200" dirty="0"/>
          </a:p>
          <a:p>
            <a:pPr eaLnBrk="1" hangingPunct="1"/>
            <a:r>
              <a:rPr lang="en-US" altLang="tr-TR" sz="3200" dirty="0"/>
              <a:t>What is a structuring element and how does it impact the result of a morphological operation?</a:t>
            </a:r>
          </a:p>
          <a:p>
            <a:pPr eaLnBrk="1" hangingPunct="1"/>
            <a:endParaRPr lang="en-US" altLang="tr-TR" sz="3200" dirty="0"/>
          </a:p>
          <a:p>
            <a:pPr eaLnBrk="1" hangingPunct="1"/>
            <a:r>
              <a:rPr lang="en-US" altLang="tr-TR" sz="3200" dirty="0"/>
              <a:t>What are some of the most useful morphological image processing algorithms?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D851128E-0939-4D8E-8571-ED01F334E2D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EBD76650-2639-44FC-A793-BC0CBA2347E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479C89E5-A65C-46FD-AC46-F938D22D52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Morphological Image Processing</a:t>
            </a:r>
            <a:endParaRPr lang="en-US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8DAB1FF-637E-47D5-834E-6B1BAAA66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4372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147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tr-TR" dirty="0"/>
              <a:t>What is mathematical morphology?</a:t>
            </a:r>
          </a:p>
        </p:txBody>
      </p:sp>
      <p:sp>
        <p:nvSpPr>
          <p:cNvPr id="14338" name="Content Placeholder 6"/>
          <p:cNvSpPr>
            <a:spLocks noGrp="1"/>
          </p:cNvSpPr>
          <p:nvPr>
            <p:ph sz="quarter" idx="1"/>
          </p:nvPr>
        </p:nvSpPr>
        <p:spPr>
          <a:xfrm>
            <a:off x="304800" y="1600200"/>
            <a:ext cx="8686800" cy="5181600"/>
          </a:xfrm>
        </p:spPr>
        <p:txBody>
          <a:bodyPr>
            <a:normAutofit/>
          </a:bodyPr>
          <a:lstStyle/>
          <a:p>
            <a:pPr>
              <a:spcBef>
                <a:spcPct val="50000"/>
              </a:spcBef>
            </a:pPr>
            <a:r>
              <a:rPr lang="de-DE" altLang="tr-TR" dirty="0" err="1"/>
              <a:t>Morphology</a:t>
            </a:r>
            <a:r>
              <a:rPr lang="de-DE" altLang="tr-TR" dirty="0"/>
              <a:t>: 	 </a:t>
            </a:r>
            <a:r>
              <a:rPr lang="de-DE" altLang="tr-TR" dirty="0" err="1"/>
              <a:t>gr.</a:t>
            </a:r>
            <a:endParaRPr lang="de-DE" altLang="tr-TR" dirty="0"/>
          </a:p>
          <a:p>
            <a:pPr lvl="1">
              <a:spcBef>
                <a:spcPct val="50000"/>
              </a:spcBef>
            </a:pPr>
            <a:r>
              <a:rPr lang="tr-TR" altLang="tr-TR" i="1" dirty="0" err="1"/>
              <a:t>μορφή</a:t>
            </a:r>
            <a:r>
              <a:rPr lang="tr-TR" altLang="tr-TR" i="1" dirty="0"/>
              <a:t>, </a:t>
            </a:r>
            <a:r>
              <a:rPr lang="tr-TR" altLang="tr-TR" i="1" dirty="0" err="1"/>
              <a:t>morphé</a:t>
            </a:r>
            <a:r>
              <a:rPr lang="tr-TR" altLang="tr-TR" dirty="0"/>
              <a:t> = </a:t>
            </a:r>
            <a:r>
              <a:rPr lang="de-DE" altLang="tr-TR" dirty="0"/>
              <a:t>form, </a:t>
            </a:r>
            <a:r>
              <a:rPr lang="de-DE" altLang="tr-TR" dirty="0" err="1"/>
              <a:t>shape</a:t>
            </a:r>
            <a:r>
              <a:rPr lang="tr-TR" altLang="tr-TR" dirty="0"/>
              <a:t> </a:t>
            </a:r>
            <a:endParaRPr lang="de-DE" altLang="tr-TR" dirty="0"/>
          </a:p>
          <a:p>
            <a:pPr lvl="1">
              <a:spcBef>
                <a:spcPct val="50000"/>
              </a:spcBef>
            </a:pPr>
            <a:r>
              <a:rPr lang="tr-TR" altLang="tr-TR" i="1" dirty="0" err="1"/>
              <a:t>λόγος</a:t>
            </a:r>
            <a:r>
              <a:rPr lang="tr-TR" altLang="tr-TR" i="1" dirty="0"/>
              <a:t>, </a:t>
            </a:r>
            <a:r>
              <a:rPr lang="tr-TR" altLang="tr-TR" i="1" dirty="0" err="1"/>
              <a:t>lógos</a:t>
            </a:r>
            <a:r>
              <a:rPr lang="tr-TR" altLang="tr-TR" dirty="0"/>
              <a:t> = </a:t>
            </a:r>
            <a:r>
              <a:rPr lang="de-DE" altLang="tr-TR" dirty="0" err="1"/>
              <a:t>word</a:t>
            </a:r>
            <a:r>
              <a:rPr lang="tr-TR" altLang="tr-TR" dirty="0"/>
              <a:t>, </a:t>
            </a:r>
            <a:r>
              <a:rPr lang="de-DE" altLang="tr-TR" dirty="0" err="1"/>
              <a:t>doctrine</a:t>
            </a:r>
            <a:r>
              <a:rPr lang="tr-TR" altLang="tr-TR" dirty="0"/>
              <a:t>, </a:t>
            </a:r>
            <a:r>
              <a:rPr lang="de-DE" altLang="tr-TR" dirty="0"/>
              <a:t>rational</a:t>
            </a:r>
            <a:r>
              <a:rPr lang="tr-TR" altLang="tr-TR" dirty="0"/>
              <a:t> </a:t>
            </a:r>
            <a:endParaRPr lang="de-DE" altLang="tr-TR" dirty="0"/>
          </a:p>
          <a:p>
            <a:pPr algn="just"/>
            <a:r>
              <a:rPr lang="en-US" altLang="tr-TR" dirty="0"/>
              <a:t>Mathematical morphology is a branch of image processing which has been successfully used to provide tools for representing, describing, and analyzing shapes in images. </a:t>
            </a:r>
          </a:p>
          <a:p>
            <a:pPr algn="just"/>
            <a:r>
              <a:rPr lang="en-US" altLang="tr-TR" dirty="0"/>
              <a:t>Initially developed by Jean Serra in the early 1980s</a:t>
            </a:r>
          </a:p>
          <a:p>
            <a:pPr algn="just"/>
            <a:r>
              <a:rPr lang="en-US" altLang="tr-TR" dirty="0"/>
              <a:t>Named after the branch of biology that deals with the form and structure of animals and plants. 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9843E716-02E5-461C-B3D3-12FF6496CA2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F3C2E992-A876-4B99-87AB-B4AB803375B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9AB0C5F0-A694-4DB1-B9D2-7DDAB865AA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Morphological Image Processing</a:t>
            </a:r>
            <a:endParaRPr lang="en-US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7C8667A-D598-49D6-BC7F-FB02D443AC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41996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8" name="Picture 4" descr="Physic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" y="1836738"/>
            <a:ext cx="4332288" cy="245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949" name="Picture 5" descr="mathematic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1525" y="1847850"/>
            <a:ext cx="4391025" cy="2484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950" name="Picture 6" descr="Signal Processi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088" y="4330700"/>
            <a:ext cx="4160837" cy="2354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951" name="Picture 7" descr="engineeri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7088" y="4398963"/>
            <a:ext cx="4346575" cy="2281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AutoShape 2"/>
          <p:cNvSpPr txBox="1">
            <a:spLocks noChangeArrowheads="1"/>
          </p:cNvSpPr>
          <p:nvPr/>
        </p:nvSpPr>
        <p:spPr>
          <a:xfrm>
            <a:off x="457200" y="277813"/>
            <a:ext cx="8229600" cy="1139825"/>
          </a:xfrm>
          <a:prstGeom prst="rect">
            <a:avLst/>
          </a:prstGeom>
        </p:spPr>
        <p:txBody>
          <a:bodyPr vert="horz" lIns="0" rIns="0" bIns="0" anchor="ctr">
            <a:normAutofit/>
          </a:bodyPr>
          <a:lstStyle>
            <a:lvl1pPr algn="ctr">
              <a:spcBef>
                <a:spcPct val="0"/>
              </a:spcBef>
              <a:buNone/>
              <a:defRPr kumimoji="0" sz="3200" b="0">
                <a:ln>
                  <a:noFill/>
                </a:ln>
                <a:effectLst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en-US" altLang="tr-TR" dirty="0"/>
              <a:t>What is mathematical morphology?</a:t>
            </a:r>
            <a:r>
              <a:rPr lang="tr-TR" altLang="tr-TR" dirty="0"/>
              <a:t> (cont.)</a:t>
            </a:r>
            <a:endParaRPr lang="en-US" altLang="tr-TR" dirty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A895187E-D10D-4581-88EE-D9DEDACD78F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ECAC1CCA-1E84-42EE-9A17-A3A9FB19D1F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FA73A39D-8C9C-4062-AAEF-AE4D50E46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Morphological Image Processing</a:t>
            </a:r>
            <a:endParaRPr lang="en-US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3D5D4A9-C24D-4BD4-B336-B0C2C2F43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9612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29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29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829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829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829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829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829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829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5" name="Picture 7" descr="linear signal process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76388"/>
            <a:ext cx="4362450" cy="5281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3976" name="Picture 8" descr="Mathematical morpholog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2450" y="1616075"/>
            <a:ext cx="4781550" cy="524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AutoShape 2"/>
          <p:cNvSpPr txBox="1">
            <a:spLocks noChangeArrowheads="1"/>
          </p:cNvSpPr>
          <p:nvPr/>
        </p:nvSpPr>
        <p:spPr>
          <a:xfrm>
            <a:off x="457200" y="277813"/>
            <a:ext cx="8229600" cy="1139825"/>
          </a:xfrm>
          <a:prstGeom prst="rect">
            <a:avLst/>
          </a:prstGeom>
        </p:spPr>
        <p:txBody>
          <a:bodyPr vert="horz" lIns="0" rIns="0" bIns="0" anchor="ctr">
            <a:normAutofit/>
          </a:bodyPr>
          <a:lstStyle>
            <a:defPPr>
              <a:defRPr lang="en-US"/>
            </a:defPPr>
            <a:lvl1pPr algn="ctr">
              <a:spcBef>
                <a:spcPct val="0"/>
              </a:spcBef>
              <a:buNone/>
              <a:defRPr kumimoji="0" sz="3200" b="0">
                <a:ln>
                  <a:noFill/>
                </a:ln>
                <a:effectLst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en-US" altLang="tr-TR" dirty="0"/>
              <a:t>What is mathematical morphology?</a:t>
            </a:r>
            <a:r>
              <a:rPr lang="tr-TR" altLang="tr-TR" dirty="0"/>
              <a:t> (cont.)</a:t>
            </a:r>
            <a:endParaRPr lang="en-US" altLang="tr-TR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55F1CCDA-544C-4EBB-9242-1D50FA1268A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BB0BC248-FFBD-41EB-96F7-3448E413FDC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B94A9F1-1D2C-4DC7-B19B-12015E2932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Morphological Image Processing</a:t>
            </a:r>
            <a:endParaRPr lang="en-US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34A5C72-6432-4AB3-8322-4E55C2CA15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5675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839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39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839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39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39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39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39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5" descr="linear signal processing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2738"/>
            <a:ext cx="4333875" cy="5275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6" descr="Mathematical morphology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2138" y="1598613"/>
            <a:ext cx="4741862" cy="5259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AutoShape 2"/>
          <p:cNvSpPr txBox="1">
            <a:spLocks noChangeArrowheads="1"/>
          </p:cNvSpPr>
          <p:nvPr/>
        </p:nvSpPr>
        <p:spPr>
          <a:xfrm>
            <a:off x="457200" y="277813"/>
            <a:ext cx="8229600" cy="1139825"/>
          </a:xfrm>
          <a:prstGeom prst="rect">
            <a:avLst/>
          </a:prstGeom>
        </p:spPr>
        <p:txBody>
          <a:bodyPr vert="horz" lIns="0" rIns="0" bIns="0" anchor="ctr">
            <a:normAutofit/>
          </a:bodyPr>
          <a:lstStyle>
            <a:defPPr>
              <a:defRPr lang="en-US"/>
            </a:defPPr>
            <a:lvl1pPr algn="ctr">
              <a:spcBef>
                <a:spcPct val="0"/>
              </a:spcBef>
              <a:buNone/>
              <a:defRPr kumimoji="0" sz="3200" b="0">
                <a:ln>
                  <a:noFill/>
                </a:ln>
                <a:effectLst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en-US" altLang="tr-TR" dirty="0"/>
              <a:t>What is mathematical morphology?</a:t>
            </a:r>
            <a:r>
              <a:rPr lang="tr-TR" altLang="tr-TR" dirty="0"/>
              <a:t> (cont.)</a:t>
            </a:r>
            <a:endParaRPr lang="en-US" altLang="tr-TR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0401E378-BFA6-47F7-828F-1BB99A2D4AE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FA52263F-501F-4221-8A1F-EEC8374EB21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894906D-0E92-4C5D-A789-0B5C298917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Morphological Image Processing</a:t>
            </a:r>
            <a:endParaRPr lang="en-US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EA85B9E-7277-4032-9615-97470E30F4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68632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tr-TR" dirty="0"/>
              <a:t>What is mathematical morphology?</a:t>
            </a:r>
            <a:r>
              <a:rPr lang="tr-TR" altLang="tr-TR" dirty="0"/>
              <a:t> (cont.)</a:t>
            </a:r>
            <a:endParaRPr lang="en-US" altLang="tr-TR" dirty="0"/>
          </a:p>
        </p:txBody>
      </p:sp>
      <p:sp>
        <p:nvSpPr>
          <p:cNvPr id="16386" name="Content Placeholder 6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altLang="tr-TR" b="1" dirty="0"/>
              <a:t>Basic principle</a:t>
            </a:r>
            <a:r>
              <a:rPr lang="en-US" altLang="tr-TR" dirty="0"/>
              <a:t>: the extraction of geometrical and topological information from an unknown set (an image) through transformations using another, well-defined, set, known as </a:t>
            </a:r>
            <a:r>
              <a:rPr lang="en-US" altLang="tr-TR" i="1" dirty="0"/>
              <a:t>structuring element</a:t>
            </a:r>
            <a:r>
              <a:rPr lang="en-US" altLang="tr-TR" dirty="0"/>
              <a:t> (SE). </a:t>
            </a:r>
          </a:p>
          <a:p>
            <a:endParaRPr lang="en-US" altLang="tr-TR" dirty="0"/>
          </a:p>
          <a:p>
            <a:r>
              <a:rPr lang="en-US" altLang="tr-TR" dirty="0"/>
              <a:t>In morphological image processing, the design of SEs, their shape and size, is crucial to the success of the morphological operations that use them.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73BF88AC-AE84-4415-B45D-3895F5C5F33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6561E156-B6D5-4EE7-BD38-37536B82EDB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8EFB2E96-126B-40C0-AED8-D91FFCDDF0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Morphological Image Processing</a:t>
            </a:r>
            <a:endParaRPr lang="en-US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8A0542D-F732-4A42-84EB-D1E298B86C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43734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0" y="1676400"/>
            <a:ext cx="8991600" cy="30931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spcBef>
                <a:spcPct val="50000"/>
              </a:spcBef>
              <a:buFont typeface="Wingdings" panose="05000000000000000000" pitchFamily="2" charset="2"/>
              <a:buChar char="§"/>
            </a:pPr>
            <a:r>
              <a:rPr lang="tr-TR" altLang="tr-TR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Basically</a:t>
            </a:r>
            <a:r>
              <a:rPr lang="tr-TR" altLang="tr-T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1200150" lvl="1" indent="-457200">
              <a:spcBef>
                <a:spcPct val="50000"/>
              </a:spcBef>
              <a:buFont typeface="Wingdings" panose="05000000000000000000" pitchFamily="2" charset="2"/>
              <a:buChar char="§"/>
            </a:pPr>
            <a:r>
              <a:rPr lang="tr-TR" altLang="tr-TR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Let</a:t>
            </a:r>
            <a:r>
              <a:rPr lang="tr-TR" altLang="tr-T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 </a:t>
            </a:r>
            <a:r>
              <a:rPr lang="tr-TR" altLang="tr-T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 </a:t>
            </a:r>
            <a:r>
              <a:rPr lang="tr-TR" altLang="tr-TR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tr-TR" altLang="tr-T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set of </a:t>
            </a:r>
            <a:r>
              <a:rPr lang="tr-TR" altLang="tr-TR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integers</a:t>
            </a:r>
            <a:r>
              <a:rPr lang="tr-TR" altLang="tr-T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1200150" lvl="1" indent="-457200">
              <a:spcBef>
                <a:spcPct val="50000"/>
              </a:spcBef>
              <a:buFont typeface="Wingdings" panose="05000000000000000000" pitchFamily="2" charset="2"/>
              <a:buChar char="§"/>
            </a:pPr>
            <a:r>
              <a:rPr lang="tr-TR" altLang="tr-T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tr-TR" altLang="tr-TR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function</a:t>
            </a:r>
            <a:r>
              <a:rPr lang="tr-TR" altLang="tr-T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 (x, y)</a:t>
            </a:r>
            <a:r>
              <a:rPr lang="tr-TR" altLang="tr-T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a </a:t>
            </a:r>
            <a:r>
              <a:rPr lang="tr-TR" altLang="tr-TR" sz="2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digital</a:t>
            </a:r>
            <a:r>
              <a:rPr lang="tr-TR" altLang="tr-TR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2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image</a:t>
            </a:r>
            <a:r>
              <a:rPr lang="tr-TR" altLang="tr-T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1600200" lvl="2" indent="-457200">
              <a:spcBef>
                <a:spcPct val="50000"/>
              </a:spcBef>
              <a:buFont typeface="Wingdings" panose="05000000000000000000" pitchFamily="2" charset="2"/>
              <a:buChar char="§"/>
            </a:pPr>
            <a:r>
              <a:rPr lang="tr-TR" altLang="tr-TR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tr-TR" altLang="tr-T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(x, y)</a:t>
            </a:r>
            <a:r>
              <a:rPr lang="tr-TR" altLang="tr-T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integer</a:t>
            </a:r>
            <a:r>
              <a:rPr lang="tr-TR" altLang="tr-T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from</a:t>
            </a:r>
            <a:r>
              <a:rPr lang="tr-TR" altLang="tr-T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tr-TR" altLang="tr-TR" sz="2600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tr-TR" altLang="tr-TR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tr-TR" altLang="tr-T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tr-TR" altLang="tr-T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tr-TR" altLang="tr-TR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mapping</a:t>
            </a:r>
            <a:r>
              <a:rPr lang="tr-TR" altLang="tr-T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assigning</a:t>
            </a:r>
            <a:r>
              <a:rPr lang="tr-TR" altLang="tr-T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tr-TR" altLang="tr-TR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number</a:t>
            </a:r>
            <a:r>
              <a:rPr lang="tr-TR" altLang="tr-T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from</a:t>
            </a:r>
            <a:r>
              <a:rPr lang="tr-TR" altLang="tr-T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tr-TR" altLang="tr-T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(set of </a:t>
            </a:r>
            <a:r>
              <a:rPr lang="tr-TR" altLang="tr-TR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real</a:t>
            </a:r>
            <a:r>
              <a:rPr lang="tr-TR" altLang="tr-T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numbers</a:t>
            </a:r>
            <a:r>
              <a:rPr lang="tr-TR" altLang="tr-T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tr-TR" altLang="tr-TR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intensity</a:t>
            </a:r>
            <a:r>
              <a:rPr lang="tr-TR" altLang="tr-T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value</a:t>
            </a:r>
            <a:r>
              <a:rPr lang="tr-TR" altLang="tr-T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altLang="tr-TR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lang="tr-TR" altLang="tr-T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each</a:t>
            </a:r>
            <a:r>
              <a:rPr lang="tr-TR" altLang="tr-T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distinct</a:t>
            </a:r>
            <a:r>
              <a:rPr lang="tr-TR" altLang="tr-T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pair</a:t>
            </a:r>
            <a:r>
              <a:rPr lang="tr-TR" altLang="tr-T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tr-TR" altLang="tr-TR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coordinates</a:t>
            </a:r>
            <a:r>
              <a:rPr lang="tr-TR" altLang="tr-T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(x, y)</a:t>
            </a:r>
            <a:endParaRPr lang="de-DE" alt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AutoShape 2"/>
          <p:cNvSpPr txBox="1">
            <a:spLocks noChangeArrowheads="1"/>
          </p:cNvSpPr>
          <p:nvPr/>
        </p:nvSpPr>
        <p:spPr>
          <a:xfrm>
            <a:off x="457200" y="277813"/>
            <a:ext cx="8229600" cy="1139825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>
            <a:lvl1pPr algn="ctr">
              <a:spcBef>
                <a:spcPct val="0"/>
              </a:spcBef>
              <a:buNone/>
              <a:defRPr kumimoji="0" sz="3200" b="0">
                <a:ln>
                  <a:noFill/>
                </a:ln>
                <a:effectLst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en-US" altLang="tr-TR" dirty="0"/>
              <a:t>Morphological Image Processing:</a:t>
            </a:r>
          </a:p>
          <a:p>
            <a:r>
              <a:rPr lang="en-US" altLang="tr-TR" dirty="0"/>
              <a:t>A little bit Set Theory (remember?)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A44DF15B-A443-4257-B9BD-F32A0DCFE7C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DB2741E6-C08C-4603-A9C1-568934E4B16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DB697B7F-D864-477D-96CA-5AE7C58D6B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Morphological Image Processing</a:t>
            </a:r>
            <a:endParaRPr lang="en-US" dirty="0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58B1F558-DFF7-4BA8-BAE8-80AA0F01AE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7218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5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464233" y="2135310"/>
            <a:ext cx="7990449" cy="4493538"/>
          </a:xfrm>
          <a:prstGeom prst="rect">
            <a:avLst/>
          </a:prstGeom>
          <a:blipFill rotWithShape="1">
            <a:blip r:embed="rId2"/>
            <a:stretch>
              <a:fillRect l="-1144" t="-1221"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de-DE">
                <a:noFill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4" name="AutoShape 2"/>
          <p:cNvSpPr txBox="1">
            <a:spLocks noChangeArrowheads="1"/>
          </p:cNvSpPr>
          <p:nvPr/>
        </p:nvSpPr>
        <p:spPr>
          <a:xfrm>
            <a:off x="457200" y="277813"/>
            <a:ext cx="8229600" cy="1139825"/>
          </a:xfrm>
          <a:prstGeom prst="rect">
            <a:avLst/>
          </a:prstGeom>
        </p:spPr>
        <p:txBody>
          <a:bodyPr vert="horz" lIns="0" rIns="0" bIns="0" anchor="ctr">
            <a:normAutofit/>
          </a:bodyPr>
          <a:lstStyle>
            <a:defPPr>
              <a:defRPr lang="en-US"/>
            </a:defPPr>
            <a:lvl1pPr algn="ctr">
              <a:spcBef>
                <a:spcPct val="0"/>
              </a:spcBef>
              <a:buNone/>
              <a:defRPr kumimoji="0" sz="3200" b="0">
                <a:ln>
                  <a:noFill/>
                </a:ln>
                <a:effectLst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en-US" altLang="tr-TR" dirty="0"/>
              <a:t>A little bit Set Theory (</a:t>
            </a:r>
            <a:r>
              <a:rPr lang="tr-TR" altLang="tr-TR" dirty="0"/>
              <a:t>cont.</a:t>
            </a:r>
            <a:r>
              <a:rPr lang="en-US" altLang="tr-TR" dirty="0"/>
              <a:t>)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B2FFAA0E-A3B2-4C7A-AD4F-C444C382F80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6EDE42BA-114F-4A30-98C8-843C11EF3DE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3172A9D-E7B3-4FD1-BE0C-A5F610741C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Morphological Image Processing</a:t>
            </a:r>
            <a:endParaRPr lang="en-US" dirty="0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F9E9FEDA-6F58-414A-9F42-E4561C115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3366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6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6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6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6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6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6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5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464233" y="1924295"/>
            <a:ext cx="7990449" cy="5909310"/>
          </a:xfrm>
          <a:prstGeom prst="rect">
            <a:avLst/>
          </a:prstGeom>
          <a:blipFill rotWithShape="1">
            <a:blip r:embed="rId2"/>
            <a:stretch>
              <a:fillRect t="-826" r="-686"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de-DE">
                <a:noFill/>
              </a:rPr>
              <a:t> </a:t>
            </a:r>
          </a:p>
        </p:txBody>
      </p:sp>
      <p:sp>
        <p:nvSpPr>
          <p:cNvPr id="4" name="AutoShape 2"/>
          <p:cNvSpPr txBox="1">
            <a:spLocks noChangeArrowheads="1"/>
          </p:cNvSpPr>
          <p:nvPr/>
        </p:nvSpPr>
        <p:spPr>
          <a:xfrm>
            <a:off x="457200" y="277813"/>
            <a:ext cx="8229600" cy="1139825"/>
          </a:xfrm>
          <a:prstGeom prst="rect">
            <a:avLst/>
          </a:prstGeom>
        </p:spPr>
        <p:txBody>
          <a:bodyPr vert="horz" lIns="0" rIns="0" bIns="0" anchor="ctr">
            <a:normAutofit/>
          </a:bodyPr>
          <a:lstStyle>
            <a:defPPr>
              <a:defRPr lang="en-US"/>
            </a:defPPr>
            <a:lvl1pPr algn="ctr">
              <a:spcBef>
                <a:spcPct val="0"/>
              </a:spcBef>
              <a:buNone/>
              <a:defRPr kumimoji="0" sz="3200" b="0">
                <a:ln>
                  <a:noFill/>
                </a:ln>
                <a:effectLst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en-US" altLang="tr-TR" dirty="0"/>
              <a:t>A little bit Set Theory (</a:t>
            </a:r>
            <a:r>
              <a:rPr lang="tr-TR" altLang="tr-TR" dirty="0"/>
              <a:t>cont.</a:t>
            </a:r>
            <a:r>
              <a:rPr lang="en-US" altLang="tr-TR" dirty="0"/>
              <a:t>)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FE578ABD-8CDB-42D0-9DEF-45509B80E8C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CACF8AE2-A3FE-479F-A123-1402FBD300F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A7F63FB-64BD-4ABB-B18E-2EC45FA426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Morphological Image Processing</a:t>
            </a:r>
            <a:endParaRPr lang="en-US" dirty="0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59805D5F-04B0-4DC7-99CF-8CBBF73AED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612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6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6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6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6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6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6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6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6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6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6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6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6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2000" fill="hold"/>
                                        <p:tgtEl>
                                          <p:spTgt spid="6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6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5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464233" y="1924295"/>
            <a:ext cx="7990449" cy="5724644"/>
          </a:xfrm>
          <a:prstGeom prst="rect">
            <a:avLst/>
          </a:prstGeom>
          <a:blipFill rotWithShape="1">
            <a:blip r:embed="rId2"/>
            <a:stretch>
              <a:fillRect t="-852"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de-DE">
                <a:noFill/>
              </a:rPr>
              <a:t> </a:t>
            </a:r>
          </a:p>
        </p:txBody>
      </p:sp>
      <p:sp>
        <p:nvSpPr>
          <p:cNvPr id="4" name="AutoShape 2"/>
          <p:cNvSpPr txBox="1">
            <a:spLocks noChangeArrowheads="1"/>
          </p:cNvSpPr>
          <p:nvPr/>
        </p:nvSpPr>
        <p:spPr>
          <a:xfrm>
            <a:off x="457200" y="277813"/>
            <a:ext cx="8229600" cy="1139825"/>
          </a:xfrm>
          <a:prstGeom prst="rect">
            <a:avLst/>
          </a:prstGeom>
        </p:spPr>
        <p:txBody>
          <a:bodyPr vert="horz" lIns="0" rIns="0" bIns="0" anchor="ctr">
            <a:normAutofit/>
          </a:bodyPr>
          <a:lstStyle>
            <a:defPPr>
              <a:defRPr lang="en-US"/>
            </a:defPPr>
            <a:lvl1pPr algn="ctr">
              <a:spcBef>
                <a:spcPct val="0"/>
              </a:spcBef>
              <a:buNone/>
              <a:defRPr kumimoji="0" sz="3200" b="0">
                <a:ln>
                  <a:noFill/>
                </a:ln>
                <a:effectLst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en-US" altLang="tr-TR" dirty="0"/>
              <a:t>A little bit Set Theory (</a:t>
            </a:r>
            <a:r>
              <a:rPr lang="tr-TR" altLang="tr-TR" dirty="0"/>
              <a:t>cont.</a:t>
            </a:r>
            <a:r>
              <a:rPr lang="en-US" altLang="tr-TR" dirty="0"/>
              <a:t>)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FA7DEDE8-F3F1-4243-B9AC-617669B72D6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00ACC4BF-8D05-4DA8-B5D1-F5B1E38EA3E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D36AE96-9EDF-4B34-A48E-42E5B7CB2E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Morphological Image Processing</a:t>
            </a:r>
            <a:endParaRPr lang="en-US" dirty="0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FFED91D2-4E26-4A4C-9130-1FFF3FCED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392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6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6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6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6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6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6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6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6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6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6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dirty="0">
                <a:ea typeface="+mj-ea"/>
                <a:cs typeface="+mj-cs"/>
              </a:rPr>
              <a:t>Fundamental concepts and operations</a:t>
            </a:r>
          </a:p>
        </p:txBody>
      </p:sp>
      <p:sp>
        <p:nvSpPr>
          <p:cNvPr id="18434" name="Content Placeholder 8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tr-TR"/>
              <a:t>Basic set operations:</a:t>
            </a:r>
          </a:p>
          <a:p>
            <a:pPr lvl="1"/>
            <a:endParaRPr lang="en-US" altLang="tr-TR"/>
          </a:p>
          <a:p>
            <a:pPr lvl="1"/>
            <a:r>
              <a:rPr lang="en-US" altLang="tr-TR"/>
              <a:t>Complement</a:t>
            </a:r>
          </a:p>
          <a:p>
            <a:pPr lvl="1"/>
            <a:endParaRPr lang="en-US" altLang="tr-TR"/>
          </a:p>
          <a:p>
            <a:pPr lvl="1"/>
            <a:r>
              <a:rPr lang="en-US" altLang="tr-TR"/>
              <a:t>Difference</a:t>
            </a:r>
          </a:p>
          <a:p>
            <a:pPr lvl="1"/>
            <a:endParaRPr lang="en-US" altLang="tr-TR"/>
          </a:p>
          <a:p>
            <a:pPr lvl="1"/>
            <a:r>
              <a:rPr lang="en-US" altLang="tr-TR"/>
              <a:t>Translation</a:t>
            </a:r>
          </a:p>
          <a:p>
            <a:pPr lvl="1"/>
            <a:endParaRPr lang="en-US" altLang="tr-TR"/>
          </a:p>
          <a:p>
            <a:pPr lvl="1"/>
            <a:r>
              <a:rPr lang="en-US" altLang="tr-TR"/>
              <a:t>Reflection</a:t>
            </a:r>
          </a:p>
        </p:txBody>
      </p:sp>
      <p:pic>
        <p:nvPicPr>
          <p:cNvPr id="18436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2514600"/>
            <a:ext cx="2667000" cy="6836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7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7749" y="3329895"/>
            <a:ext cx="5348901" cy="782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8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4028" y="4381460"/>
            <a:ext cx="5661144" cy="707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9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7749" y="5399655"/>
            <a:ext cx="3927827" cy="625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D7F7B8F6-5EF9-46D1-83D4-AD05D01EDF9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ED244171-792B-472C-8E5F-73F4DD0B75A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6FE38DC3-BE5C-440F-A160-E1B0275612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Morphological Image Processing</a:t>
            </a:r>
            <a:endParaRPr lang="en-US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61E027E-4BA9-4FA6-9C81-B15BD20832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96000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dirty="0">
                <a:ea typeface="+mj-ea"/>
                <a:cs typeface="+mj-cs"/>
              </a:rPr>
              <a:t>Fundamental concepts and operations</a:t>
            </a:r>
            <a:r>
              <a:rPr lang="tr-TR" dirty="0">
                <a:ea typeface="+mj-ea"/>
                <a:cs typeface="+mj-cs"/>
              </a:rPr>
              <a:t> (</a:t>
            </a:r>
            <a:r>
              <a:rPr lang="tr-TR" dirty="0" err="1">
                <a:ea typeface="+mj-ea"/>
                <a:cs typeface="+mj-cs"/>
              </a:rPr>
              <a:t>cont</a:t>
            </a:r>
            <a:r>
              <a:rPr lang="tr-TR" dirty="0">
                <a:ea typeface="+mj-ea"/>
                <a:cs typeface="+mj-cs"/>
              </a:rPr>
              <a:t>.)</a:t>
            </a:r>
            <a:endParaRPr lang="en-US" dirty="0">
              <a:ea typeface="+mj-ea"/>
              <a:cs typeface="+mj-cs"/>
            </a:endParaRPr>
          </a:p>
        </p:txBody>
      </p:sp>
      <p:sp>
        <p:nvSpPr>
          <p:cNvPr id="20482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2590800" cy="1371601"/>
          </a:xfrm>
        </p:spPr>
        <p:txBody>
          <a:bodyPr/>
          <a:lstStyle/>
          <a:p>
            <a:r>
              <a:rPr lang="en-US" altLang="tr-TR" dirty="0"/>
              <a:t>Basic set operations</a:t>
            </a:r>
          </a:p>
        </p:txBody>
      </p:sp>
      <p:pic>
        <p:nvPicPr>
          <p:cNvPr id="20483" name="Picture 7" descr="Untitle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1417638"/>
            <a:ext cx="4565650" cy="5081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ontent Placeholder 8"/>
          <p:cNvSpPr txBox="1">
            <a:spLocks/>
          </p:cNvSpPr>
          <p:nvPr/>
        </p:nvSpPr>
        <p:spPr bwMode="auto">
          <a:xfrm>
            <a:off x="1371600" y="2743200"/>
            <a:ext cx="2552700" cy="45332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rgbClr val="003399"/>
                </a:solidFill>
                <a:latin typeface="+mn-lt"/>
                <a:ea typeface="+mn-ea"/>
                <a:cs typeface="+mn-cs"/>
              </a:defRPr>
            </a:lvl1pPr>
            <a:lvl2pPr marL="669925" indent="-3254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" pitchFamily="2" charset="2"/>
              <a:buChar char="q"/>
              <a:defRPr sz="2600">
                <a:solidFill>
                  <a:srgbClr val="003399"/>
                </a:solidFill>
                <a:latin typeface="+mn-lt"/>
              </a:defRPr>
            </a:lvl2pPr>
            <a:lvl3pPr marL="1022350" indent="-3508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rgbClr val="003399"/>
                </a:solidFill>
                <a:latin typeface="+mn-lt"/>
              </a:defRPr>
            </a:lvl3pPr>
            <a:lvl4pPr marL="1339850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rgbClr val="003399"/>
                </a:solidFill>
                <a:latin typeface="+mn-lt"/>
              </a:defRPr>
            </a:lvl4pPr>
            <a:lvl5pPr marL="1681163" indent="-3397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5pPr>
            <a:lvl6pPr marL="21383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6pPr>
            <a:lvl7pPr marL="25955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7pPr>
            <a:lvl8pPr marL="30527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8pPr>
            <a:lvl9pPr marL="35099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9pPr>
          </a:lstStyle>
          <a:p>
            <a:pPr algn="just">
              <a:buFont typeface="+mj-lt"/>
              <a:buAutoNum type="alphaLcParenR"/>
            </a:pPr>
            <a:r>
              <a:rPr lang="tr-TR" altLang="tr-TR" sz="2200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Set A</a:t>
            </a:r>
          </a:p>
          <a:p>
            <a:pPr algn="just">
              <a:buFont typeface="+mj-lt"/>
              <a:buAutoNum type="alphaLcParenR"/>
            </a:pPr>
            <a:r>
              <a:rPr lang="tr-TR" altLang="tr-TR" sz="2200" kern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Translation</a:t>
            </a:r>
            <a:r>
              <a:rPr lang="tr-TR" altLang="tr-TR" sz="2200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of A</a:t>
            </a:r>
          </a:p>
          <a:p>
            <a:pPr algn="just">
              <a:buFont typeface="+mj-lt"/>
              <a:buAutoNum type="alphaLcParenR"/>
            </a:pPr>
            <a:r>
              <a:rPr lang="tr-TR" altLang="tr-TR" sz="2200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Set B</a:t>
            </a:r>
            <a:endParaRPr lang="tr-TR" altLang="tr-TR" sz="2200" kern="0" baseline="30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+mj-lt"/>
              <a:buAutoNum type="alphaLcParenR"/>
            </a:pPr>
            <a:r>
              <a:rPr lang="tr-TR" altLang="tr-TR" sz="2200" kern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Reflection</a:t>
            </a:r>
            <a:r>
              <a:rPr lang="tr-TR" altLang="tr-TR" sz="2200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of B</a:t>
            </a:r>
          </a:p>
          <a:p>
            <a:pPr algn="just">
              <a:buFont typeface="+mj-lt"/>
              <a:buAutoNum type="alphaLcParenR"/>
            </a:pPr>
            <a:r>
              <a:rPr lang="tr-TR" altLang="tr-TR" sz="2200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Set A </a:t>
            </a:r>
            <a:r>
              <a:rPr lang="tr-TR" altLang="tr-TR" sz="2200" kern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tr-TR" altLang="tr-TR" sz="2200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2200" kern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its</a:t>
            </a:r>
            <a:r>
              <a:rPr lang="tr-TR" altLang="tr-TR" sz="2200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2200" kern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complement</a:t>
            </a:r>
            <a:endParaRPr lang="tr-TR" altLang="tr-TR" sz="2200" kern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+mj-lt"/>
              <a:buAutoNum type="alphaLcParenR"/>
            </a:pPr>
            <a:r>
              <a:rPr lang="tr-TR" altLang="tr-TR" sz="2200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Set </a:t>
            </a:r>
            <a:r>
              <a:rPr lang="tr-TR" altLang="tr-TR" sz="2200" kern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Difference</a:t>
            </a:r>
            <a:r>
              <a:rPr lang="tr-TR" altLang="tr-TR" sz="2200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(A-B)</a:t>
            </a:r>
          </a:p>
          <a:p>
            <a:pPr algn="just">
              <a:buFont typeface="+mj-lt"/>
              <a:buAutoNum type="alphaLcParenR"/>
            </a:pPr>
            <a:endParaRPr lang="en-US" altLang="tr-TR" sz="1800" kern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BE3F43C3-0340-4A4C-93BD-372B567E954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3B8DB827-8A14-4C52-993B-1AC61232ACA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FBD333F4-E503-4C25-9486-91B5B5C6DA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Morphological Image Processing</a:t>
            </a:r>
            <a:endParaRPr lang="en-US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ED8C676-0CFF-4BAB-8009-D0CFC4971C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13160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dirty="0">
                <a:ea typeface="+mj-ea"/>
                <a:cs typeface="+mj-cs"/>
              </a:rPr>
              <a:t>Fundamental concepts and operations</a:t>
            </a:r>
            <a:r>
              <a:rPr lang="tr-TR" dirty="0">
                <a:ea typeface="+mj-ea"/>
                <a:cs typeface="+mj-cs"/>
              </a:rPr>
              <a:t> (</a:t>
            </a:r>
            <a:r>
              <a:rPr lang="tr-TR" dirty="0" err="1">
                <a:ea typeface="+mj-ea"/>
                <a:cs typeface="+mj-cs"/>
              </a:rPr>
              <a:t>cont</a:t>
            </a:r>
            <a:r>
              <a:rPr lang="tr-TR" dirty="0">
                <a:ea typeface="+mj-ea"/>
                <a:cs typeface="+mj-cs"/>
              </a:rPr>
              <a:t>.)</a:t>
            </a:r>
            <a:endParaRPr lang="en-US" dirty="0">
              <a:ea typeface="+mj-ea"/>
              <a:cs typeface="+mj-cs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2530" name="Content Placeholder 8"/>
              <p:cNvSpPr>
                <a:spLocks noGrp="1"/>
              </p:cNvSpPr>
              <p:nvPr>
                <p:ph sz="quarter" idx="1"/>
              </p:nvPr>
            </p:nvSpPr>
            <p:spPr>
              <a:xfrm>
                <a:off x="381000" y="1752600"/>
                <a:ext cx="8229600" cy="4800600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altLang="tr-TR" dirty="0"/>
                  <a:t>Logical equivalents of set theory operations</a:t>
                </a:r>
              </a:p>
              <a:p>
                <a:pPr lvl="1"/>
                <a:r>
                  <a:rPr lang="en-US" altLang="tr-TR" dirty="0"/>
                  <a:t>Intersection ~ logical AND</a:t>
                </a:r>
              </a:p>
              <a:p>
                <a:pPr lvl="1"/>
                <a:endParaRPr lang="en-US" altLang="tr-TR" dirty="0"/>
              </a:p>
              <a:p>
                <a:pPr lvl="1"/>
                <a:endParaRPr lang="tr-TR" altLang="tr-TR" b="0" i="1" dirty="0">
                  <a:latin typeface="Cambria Math" panose="02040503050406030204" pitchFamily="18" charset="0"/>
                </a:endParaRPr>
              </a:p>
              <a:p>
                <a:pPr marL="393192" lvl="1" indent="0">
                  <a:buNone/>
                </a:pPr>
                <a:r>
                  <a:rPr lang="tr-TR" altLang="tr-TR" b="0" dirty="0"/>
                  <a:t>		</a:t>
                </a:r>
                <a14:m>
                  <m:oMath xmlns:m="http://schemas.openxmlformats.org/officeDocument/2006/math">
                    <m:r>
                      <a:rPr lang="tr-TR" altLang="tr-TR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tr-TR" altLang="tr-TR" b="0" i="1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tr-TR" alt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altLang="tr-TR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tr-TR" altLang="tr-TR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tr-TR" altLang="tr-TR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tr-TR" altLang="tr-TR" b="0" i="1" smtClean="0">
                        <a:latin typeface="Cambria Math" panose="02040503050406030204" pitchFamily="18" charset="0"/>
                      </a:rPr>
                      <m:t>= </m:t>
                    </m:r>
                    <m:d>
                      <m:dPr>
                        <m:begChr m:val="{"/>
                        <m:endChr m:val="}"/>
                        <m:ctrlPr>
                          <a:rPr lang="tr-TR" alt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tr-TR" altLang="tr-TR" b="0" i="1" smtClean="0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tr-TR" altLang="tr-TR" b="0" i="1" smtClean="0">
                                <a:latin typeface="Cambria Math" panose="02040503050406030204" pitchFamily="18" charset="0"/>
                              </a:rPr>
                              <m:t>1        </m:t>
                            </m:r>
                            <m:r>
                              <a:rPr lang="tr-TR" altLang="tr-TR" b="0" i="1" smtClean="0">
                                <a:latin typeface="Cambria Math" panose="02040503050406030204" pitchFamily="18" charset="0"/>
                              </a:rPr>
                              <m:t>𝑖𝑓</m:t>
                            </m:r>
                            <m:r>
                              <a:rPr lang="tr-TR" altLang="tr-TR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tr-TR" altLang="tr-TR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  <m:d>
                              <m:dPr>
                                <m:ctrlPr>
                                  <a:rPr lang="tr-TR" alt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tr-TR" altLang="tr-TR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tr-TR" altLang="tr-TR" b="0" i="1" smtClean="0"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a:rPr lang="tr-TR" altLang="tr-TR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d>
                            <m:r>
                              <a:rPr lang="tr-TR" altLang="tr-TR" b="0" i="1" smtClean="0">
                                <a:latin typeface="Cambria Math" panose="02040503050406030204" pitchFamily="18" charset="0"/>
                              </a:rPr>
                              <m:t>𝑎𝑛𝑑</m:t>
                            </m:r>
                            <m:r>
                              <a:rPr lang="tr-TR" altLang="tr-TR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tr-TR" altLang="tr-TR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  <m:d>
                              <m:dPr>
                                <m:ctrlPr>
                                  <a:rPr lang="tr-TR" alt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tr-TR" altLang="tr-TR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tr-TR" altLang="tr-TR" b="0" i="1" smtClean="0"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a:rPr lang="tr-TR" altLang="tr-TR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d>
                            <m:r>
                              <a:rPr lang="tr-TR" altLang="tr-TR" b="0" i="1" smtClean="0">
                                <a:latin typeface="Cambria Math" panose="02040503050406030204" pitchFamily="18" charset="0"/>
                              </a:rPr>
                              <m:t>𝑏𝑜𝑡h</m:t>
                            </m:r>
                            <m:r>
                              <a:rPr lang="tr-TR" altLang="tr-TR" b="0" i="1" smtClean="0">
                                <a:latin typeface="Cambria Math" panose="02040503050406030204" pitchFamily="18" charset="0"/>
                              </a:rPr>
                              <m:t> 1</m:t>
                            </m:r>
                          </m:e>
                          <m:e>
                            <m:r>
                              <a:rPr lang="tr-TR" altLang="tr-TR" b="0" i="1" smtClean="0">
                                <a:latin typeface="Cambria Math" panose="02040503050406030204" pitchFamily="18" charset="0"/>
                              </a:rPr>
                              <m:t>0                                          </m:t>
                            </m:r>
                            <m:r>
                              <a:rPr lang="tr-TR" altLang="tr-TR" b="0" i="1" smtClean="0">
                                <a:latin typeface="Cambria Math" panose="02040503050406030204" pitchFamily="18" charset="0"/>
                              </a:rPr>
                              <m:t>𝑜𝑡h𝑒𝑟𝑤𝑖𝑠𝑒</m:t>
                            </m:r>
                          </m:e>
                        </m:eqArr>
                      </m:e>
                    </m:d>
                  </m:oMath>
                </a14:m>
                <a:endParaRPr lang="en-US" altLang="tr-TR" dirty="0"/>
              </a:p>
              <a:p>
                <a:pPr lvl="1"/>
                <a:endParaRPr lang="tr-TR" altLang="tr-TR" dirty="0"/>
              </a:p>
              <a:p>
                <a:pPr lvl="1"/>
                <a:endParaRPr lang="en-US" altLang="tr-TR" dirty="0"/>
              </a:p>
              <a:p>
                <a:pPr lvl="1"/>
                <a:r>
                  <a:rPr lang="en-US" altLang="tr-TR" dirty="0"/>
                  <a:t>Similarly:</a:t>
                </a:r>
              </a:p>
              <a:p>
                <a:pPr lvl="2"/>
                <a:r>
                  <a:rPr lang="en-US" altLang="tr-TR" dirty="0"/>
                  <a:t>Complement ~ logical NOT</a:t>
                </a:r>
              </a:p>
              <a:p>
                <a:pPr lvl="2"/>
                <a:r>
                  <a:rPr lang="en-US" altLang="tr-TR" dirty="0"/>
                  <a:t>Union ~ logical OR</a:t>
                </a:r>
              </a:p>
              <a:p>
                <a:pPr lvl="2"/>
                <a:r>
                  <a:rPr lang="en-US" altLang="tr-TR" dirty="0"/>
                  <a:t>Difference ~ A AND (NOT B)</a:t>
                </a:r>
              </a:p>
            </p:txBody>
          </p:sp>
        </mc:Choice>
        <mc:Fallback>
          <p:sp>
            <p:nvSpPr>
              <p:cNvPr id="22530" name="Content Placeholder 8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xfrm>
                <a:off x="381000" y="1752600"/>
                <a:ext cx="8229600" cy="4800600"/>
              </a:xfrm>
              <a:blipFill>
                <a:blip r:embed="rId3"/>
                <a:stretch>
                  <a:fillRect l="-1037" t="-2033" b="-508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2532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2620226"/>
            <a:ext cx="5448722" cy="6373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731EA69B-F25D-46C6-B5FB-8EE2D9199FE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EB674D33-B301-45C3-A62F-F16C07B4101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96B10F26-77AB-4EFD-BCEE-519D44BB05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Morphological Image Processing</a:t>
            </a:r>
            <a:endParaRPr lang="en-US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5B1E90F-E2E5-495C-8D3C-2A35847C18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54775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dirty="0">
                <a:ea typeface="+mj-ea"/>
                <a:cs typeface="+mj-cs"/>
              </a:rPr>
              <a:t>Fundamental concepts and operations</a:t>
            </a:r>
            <a:r>
              <a:rPr lang="tr-TR" dirty="0">
                <a:ea typeface="+mj-ea"/>
                <a:cs typeface="+mj-cs"/>
              </a:rPr>
              <a:t> (</a:t>
            </a:r>
            <a:r>
              <a:rPr lang="tr-TR" dirty="0" err="1">
                <a:ea typeface="+mj-ea"/>
                <a:cs typeface="+mj-cs"/>
              </a:rPr>
              <a:t>cont</a:t>
            </a:r>
            <a:r>
              <a:rPr lang="tr-TR" dirty="0">
                <a:ea typeface="+mj-ea"/>
                <a:cs typeface="+mj-cs"/>
              </a:rPr>
              <a:t>.)</a:t>
            </a:r>
            <a:endParaRPr lang="en-US" dirty="0">
              <a:ea typeface="+mj-ea"/>
              <a:cs typeface="+mj-cs"/>
            </a:endParaRPr>
          </a:p>
        </p:txBody>
      </p:sp>
      <p:sp>
        <p:nvSpPr>
          <p:cNvPr id="24578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295400"/>
            <a:ext cx="7162800" cy="685800"/>
          </a:xfrm>
        </p:spPr>
        <p:txBody>
          <a:bodyPr/>
          <a:lstStyle/>
          <a:p>
            <a:pPr algn="just"/>
            <a:r>
              <a:rPr lang="en-US" altLang="tr-TR" dirty="0"/>
              <a:t>Logical equivalents of set theory operations</a:t>
            </a:r>
          </a:p>
        </p:txBody>
      </p:sp>
      <p:pic>
        <p:nvPicPr>
          <p:cNvPr id="2457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1543" y="2435225"/>
            <a:ext cx="6858000" cy="412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6" name="Content Placeholder 8"/>
              <p:cNvSpPr txBox="1">
                <a:spLocks/>
              </p:cNvSpPr>
              <p:nvPr/>
            </p:nvSpPr>
            <p:spPr bwMode="auto">
              <a:xfrm>
                <a:off x="-38100" y="2172335"/>
                <a:ext cx="1905000" cy="45332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5000"/>
                  <a:buFont typeface="Wingdings" pitchFamily="2" charset="2"/>
                  <a:buChar char="n"/>
                  <a:defRPr sz="3000">
                    <a:solidFill>
                      <a:srgbClr val="003399"/>
                    </a:solidFill>
                    <a:latin typeface="+mn-lt"/>
                    <a:ea typeface="+mn-ea"/>
                    <a:cs typeface="+mn-cs"/>
                  </a:defRPr>
                </a:lvl1pPr>
                <a:lvl2pPr marL="669925" indent="-325438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" pitchFamily="2" charset="2"/>
                  <a:buChar char="q"/>
                  <a:defRPr sz="2600">
                    <a:solidFill>
                      <a:srgbClr val="003399"/>
                    </a:solidFill>
                    <a:latin typeface="+mn-lt"/>
                  </a:defRPr>
                </a:lvl2pPr>
                <a:lvl3pPr marL="1022350" indent="-350838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5000"/>
                  <a:buFont typeface="Wingdings" pitchFamily="2" charset="2"/>
                  <a:buChar char="n"/>
                  <a:defRPr sz="2200">
                    <a:solidFill>
                      <a:srgbClr val="003399"/>
                    </a:solidFill>
                    <a:latin typeface="+mn-lt"/>
                  </a:defRPr>
                </a:lvl3pPr>
                <a:lvl4pPr marL="1339850" indent="-315913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70000"/>
                  <a:buFont typeface="Wingdings" pitchFamily="2" charset="2"/>
                  <a:buChar char="q"/>
                  <a:defRPr sz="2000">
                    <a:solidFill>
                      <a:srgbClr val="003399"/>
                    </a:solidFill>
                    <a:latin typeface="+mn-lt"/>
                  </a:defRPr>
                </a:lvl4pPr>
                <a:lvl5pPr marL="1681163" indent="-339725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itchFamily="2" charset="2"/>
                  <a:buChar char="§"/>
                  <a:defRPr sz="2000">
                    <a:solidFill>
                      <a:srgbClr val="003399"/>
                    </a:solidFill>
                    <a:latin typeface="+mn-lt"/>
                  </a:defRPr>
                </a:lvl5pPr>
                <a:lvl6pPr marL="2138363" indent="-339725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itchFamily="2" charset="2"/>
                  <a:buChar char="§"/>
                  <a:defRPr sz="2000">
                    <a:solidFill>
                      <a:srgbClr val="003399"/>
                    </a:solidFill>
                    <a:latin typeface="+mn-lt"/>
                  </a:defRPr>
                </a:lvl6pPr>
                <a:lvl7pPr marL="2595563" indent="-339725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itchFamily="2" charset="2"/>
                  <a:buChar char="§"/>
                  <a:defRPr sz="2000">
                    <a:solidFill>
                      <a:srgbClr val="003399"/>
                    </a:solidFill>
                    <a:latin typeface="+mn-lt"/>
                  </a:defRPr>
                </a:lvl7pPr>
                <a:lvl8pPr marL="3052763" indent="-339725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itchFamily="2" charset="2"/>
                  <a:buChar char="§"/>
                  <a:defRPr sz="2000">
                    <a:solidFill>
                      <a:srgbClr val="003399"/>
                    </a:solidFill>
                    <a:latin typeface="+mn-lt"/>
                  </a:defRPr>
                </a:lvl8pPr>
                <a:lvl9pPr marL="3509963" indent="-339725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itchFamily="2" charset="2"/>
                  <a:buChar char="§"/>
                  <a:defRPr sz="2000">
                    <a:solidFill>
                      <a:srgbClr val="003399"/>
                    </a:solidFill>
                    <a:latin typeface="+mn-lt"/>
                  </a:defRPr>
                </a:lvl9pPr>
              </a:lstStyle>
              <a:p>
                <a:pPr algn="just">
                  <a:buFont typeface="+mj-lt"/>
                  <a:buAutoNum type="alphaLcParenR"/>
                </a:pPr>
                <a:r>
                  <a:rPr lang="tr-TR" altLang="tr-TR" sz="2200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Binary </a:t>
                </a:r>
                <a:r>
                  <a:rPr lang="tr-TR" altLang="tr-TR" sz="2200" kern="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image</a:t>
                </a:r>
                <a:r>
                  <a:rPr lang="tr-TR" altLang="tr-TR" sz="2200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</a:t>
                </a:r>
              </a:p>
              <a:p>
                <a:pPr algn="just">
                  <a:buFont typeface="+mj-lt"/>
                  <a:buAutoNum type="alphaLcParenR"/>
                </a:pPr>
                <a:r>
                  <a:rPr lang="tr-TR" altLang="tr-TR" sz="2200" kern="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Binary</a:t>
                </a:r>
                <a:r>
                  <a:rPr lang="tr-TR" altLang="tr-TR" sz="2200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r-TR" altLang="tr-TR" sz="2200" kern="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image</a:t>
                </a:r>
                <a:r>
                  <a:rPr lang="tr-TR" altLang="tr-TR" sz="2200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B</a:t>
                </a:r>
              </a:p>
              <a:p>
                <a:pPr algn="just">
                  <a:buFont typeface="+mj-lt"/>
                  <a:buAutoNum type="alphaLcParenR"/>
                </a:pPr>
                <a:r>
                  <a:rPr lang="tr-TR" altLang="tr-TR" sz="2200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tr-TR" altLang="tr-TR" sz="2200" kern="0" baseline="300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</a:t>
                </a:r>
              </a:p>
              <a:p>
                <a:pPr algn="just">
                  <a:buFont typeface="+mj-lt"/>
                  <a:buAutoNum type="alphaLcParenR"/>
                </a:pPr>
                <a:r>
                  <a:rPr lang="tr-TR" altLang="tr-TR" sz="2200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Union (A</a:t>
                </a:r>
                <a14:m>
                  <m:oMath xmlns:m="http://schemas.openxmlformats.org/officeDocument/2006/math">
                    <m:r>
                      <a:rPr lang="tr-TR" altLang="tr-TR" sz="2200" b="0" i="1" kern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</m:t>
                    </m:r>
                  </m:oMath>
                </a14:m>
                <a:r>
                  <a:rPr lang="tr-TR" altLang="tr-TR" sz="2200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B)</a:t>
                </a:r>
              </a:p>
              <a:p>
                <a:pPr algn="just">
                  <a:buFont typeface="+mj-lt"/>
                  <a:buAutoNum type="alphaLcParenR"/>
                </a:pPr>
                <a:r>
                  <a:rPr lang="tr-TR" altLang="tr-TR" sz="2200" kern="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Intersection</a:t>
                </a:r>
                <a:r>
                  <a:rPr lang="tr-TR" altLang="tr-TR" sz="2200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(A</a:t>
                </a:r>
                <a14:m>
                  <m:oMath xmlns:m="http://schemas.openxmlformats.org/officeDocument/2006/math">
                    <m:r>
                      <a:rPr lang="tr-TR" altLang="tr-TR" sz="2200" i="1" kern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∩</m:t>
                    </m:r>
                  </m:oMath>
                </a14:m>
                <a:r>
                  <a:rPr lang="tr-TR" altLang="tr-TR" sz="2200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</a:p>
              <a:p>
                <a:pPr algn="just">
                  <a:buFont typeface="+mj-lt"/>
                  <a:buAutoNum type="alphaLcParenR"/>
                </a:pPr>
                <a:r>
                  <a:rPr lang="tr-TR" altLang="tr-TR" sz="2200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Set </a:t>
                </a:r>
                <a:r>
                  <a:rPr lang="tr-TR" altLang="tr-TR" sz="2200" kern="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Difference</a:t>
                </a:r>
                <a:r>
                  <a:rPr lang="tr-TR" altLang="tr-TR" sz="2200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(A-B)</a:t>
                </a:r>
              </a:p>
              <a:p>
                <a:pPr algn="just">
                  <a:buFont typeface="+mj-lt"/>
                  <a:buAutoNum type="alphaLcParenR"/>
                </a:pPr>
                <a:endParaRPr lang="en-US" altLang="tr-TR" sz="1800" kern="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6" name="Content Placeholder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-38100" y="2172335"/>
                <a:ext cx="1905000" cy="4533265"/>
              </a:xfrm>
              <a:prstGeom prst="rect">
                <a:avLst/>
              </a:prstGeom>
              <a:blipFill>
                <a:blip r:embed="rId4"/>
                <a:stretch>
                  <a:fillRect l="-641" t="-806" r="-641" b="-941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Grafik 7">
            <a:extLst>
              <a:ext uri="{FF2B5EF4-FFF2-40B4-BE49-F238E27FC236}">
                <a16:creationId xmlns:a16="http://schemas.microsoft.com/office/drawing/2014/main" id="{2CE8792A-29BF-4302-9FC6-C0743FAC0D8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D4FE4E11-7983-485C-9BFB-7126DB1A6F3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20B83B51-CB27-4075-9352-2EF8131FC5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Morphological Image Processing</a:t>
            </a:r>
            <a:endParaRPr lang="en-US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ED32C5D-2CBF-4394-8352-89E50FB5D5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8200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dirty="0">
                <a:ea typeface="+mj-ea"/>
                <a:cs typeface="+mj-cs"/>
              </a:rPr>
              <a:t>Fundamental concepts and operations</a:t>
            </a:r>
            <a:r>
              <a:rPr lang="tr-TR" dirty="0">
                <a:ea typeface="+mj-ea"/>
                <a:cs typeface="+mj-cs"/>
              </a:rPr>
              <a:t> (</a:t>
            </a:r>
            <a:r>
              <a:rPr lang="tr-TR" dirty="0" err="1">
                <a:ea typeface="+mj-ea"/>
                <a:cs typeface="+mj-cs"/>
              </a:rPr>
              <a:t>cont</a:t>
            </a:r>
            <a:r>
              <a:rPr lang="tr-TR" dirty="0">
                <a:ea typeface="+mj-ea"/>
                <a:cs typeface="+mj-cs"/>
              </a:rPr>
              <a:t>.)</a:t>
            </a:r>
            <a:endParaRPr lang="en-US" dirty="0">
              <a:ea typeface="+mj-ea"/>
              <a:cs typeface="+mj-cs"/>
            </a:endParaRP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/>
          </p:nvPr>
        </p:nvGraphicFramePr>
        <p:xfrm>
          <a:off x="1981200" y="2057400"/>
          <a:ext cx="6350155" cy="3736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CorelPhotoPaint.Image.11" r:id="rId4" imgW="4280743" imgH="2518964" progId="CorelPhotoPaint.Image.11">
                  <p:embed/>
                </p:oleObj>
              </mc:Choice>
              <mc:Fallback>
                <p:oleObj name="CorelPhotoPaint.Image.11" r:id="rId4" imgW="4280743" imgH="2518964" progId="CorelPhotoPaint.Image.11">
                  <p:embed/>
                  <p:pic>
                    <p:nvPicPr>
                      <p:cNvPr id="7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1200" y="2057400"/>
                        <a:ext cx="6350155" cy="3736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Grafik 5">
            <a:extLst>
              <a:ext uri="{FF2B5EF4-FFF2-40B4-BE49-F238E27FC236}">
                <a16:creationId xmlns:a16="http://schemas.microsoft.com/office/drawing/2014/main" id="{CB3A7615-79FE-4C43-96E7-002205D51B7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78F2B550-96FF-44FB-B49D-AAAA08587C4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AC798741-51DE-4AB9-AC7C-121DB60C07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Morphological Image Processing</a:t>
            </a:r>
            <a:endParaRPr lang="en-US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D4C6194-6F52-470E-95D0-88BF54F7F9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2554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5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464233" y="1924295"/>
            <a:ext cx="7990449" cy="6662786"/>
          </a:xfrm>
          <a:prstGeom prst="rect">
            <a:avLst/>
          </a:prstGeom>
          <a:blipFill rotWithShape="1">
            <a:blip r:embed="rId2"/>
            <a:stretch>
              <a:fillRect l="-992" t="-732" r="-381"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de-DE">
                <a:noFill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4" name="AutoShape 2"/>
          <p:cNvSpPr txBox="1">
            <a:spLocks noChangeArrowheads="1"/>
          </p:cNvSpPr>
          <p:nvPr/>
        </p:nvSpPr>
        <p:spPr>
          <a:xfrm>
            <a:off x="457200" y="277813"/>
            <a:ext cx="8382000" cy="1139825"/>
          </a:xfrm>
          <a:prstGeom prst="rect">
            <a:avLst/>
          </a:prstGeom>
        </p:spPr>
        <p:txBody>
          <a:bodyPr vert="horz" lIns="0" rIns="0" bIns="0" anchor="ctr">
            <a:normAutofit/>
          </a:bodyPr>
          <a:lstStyle>
            <a:lvl1pPr algn="ctr">
              <a:spcBef>
                <a:spcPct val="0"/>
              </a:spcBef>
              <a:buNone/>
              <a:defRPr kumimoji="0" sz="3200" b="0">
                <a:ln>
                  <a:noFill/>
                </a:ln>
                <a:effectLst/>
                <a:latin typeface="Times New Roman" panose="02020603050405020304" pitchFamily="18" charset="0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tr-TR" dirty="0"/>
              <a:t>Binary Images (in MM)</a:t>
            </a:r>
            <a:endParaRPr lang="en-US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4F4A5798-A8C9-440E-B54A-1B3FC4230BC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C12A79F7-7346-4C8A-994D-B791512ABD0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41EE388-7D9C-4419-8182-4F50F09264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667000" y="6477000"/>
            <a:ext cx="3352800" cy="365125"/>
          </a:xfrm>
        </p:spPr>
        <p:txBody>
          <a:bodyPr/>
          <a:lstStyle/>
          <a:p>
            <a:r>
              <a:rPr lang="en-US" dirty="0"/>
              <a:t>Morphological Image Processing</a:t>
            </a:r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AE02262C-662E-470B-AFB7-EC1C5C48A8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1683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6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6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6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6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6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6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6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6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6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6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allAtOnce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387" name="Object 3"/>
          <p:cNvGraphicFramePr>
            <a:graphicFrameLocks noChangeAspect="1"/>
          </p:cNvGraphicFramePr>
          <p:nvPr>
            <p:extLst/>
          </p:nvPr>
        </p:nvGraphicFramePr>
        <p:xfrm>
          <a:off x="990600" y="2743200"/>
          <a:ext cx="7232979" cy="2051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4" name="CorelPhotoPaint.Image.11" r:id="rId3" imgW="3811370" imgH="1080381" progId="CorelPhotoPaint.Image.11">
                  <p:embed/>
                </p:oleObj>
              </mc:Choice>
              <mc:Fallback>
                <p:oleObj name="CorelPhotoPaint.Image.11" r:id="rId3" imgW="3811370" imgH="1080381" progId="CorelPhotoPaint.Image.11">
                  <p:embed/>
                  <p:pic>
                    <p:nvPicPr>
                      <p:cNvPr id="16387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2743200"/>
                        <a:ext cx="7232979" cy="2051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8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08052107"/>
              </p:ext>
            </p:extLst>
          </p:nvPr>
        </p:nvGraphicFramePr>
        <p:xfrm>
          <a:off x="7391400" y="5029200"/>
          <a:ext cx="1016000" cy="1282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5" name="CorelPhotoPaint.Image.11" r:id="rId5" imgW="812156" imgH="1025654" progId="CorelPhotoPaint.Image.11">
                  <p:embed/>
                </p:oleObj>
              </mc:Choice>
              <mc:Fallback>
                <p:oleObj name="CorelPhotoPaint.Image.11" r:id="rId5" imgW="812156" imgH="1025654" progId="CorelPhotoPaint.Image.11">
                  <p:embed/>
                  <p:pic>
                    <p:nvPicPr>
                      <p:cNvPr id="16388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91400" y="5029200"/>
                        <a:ext cx="1016000" cy="1282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AutoShape 2"/>
          <p:cNvSpPr txBox="1">
            <a:spLocks noChangeArrowheads="1"/>
          </p:cNvSpPr>
          <p:nvPr/>
        </p:nvSpPr>
        <p:spPr>
          <a:xfrm>
            <a:off x="457200" y="277813"/>
            <a:ext cx="8382000" cy="1139825"/>
          </a:xfrm>
          <a:prstGeom prst="rect">
            <a:avLst/>
          </a:prstGeom>
        </p:spPr>
        <p:txBody>
          <a:bodyPr vert="horz" lIns="0" rIns="0" bIns="0" anchor="ctr">
            <a:normAutofit/>
          </a:bodyPr>
          <a:lstStyle>
            <a:defPPr>
              <a:defRPr lang="en-US"/>
            </a:defPPr>
            <a:lvl1pPr algn="ctr">
              <a:spcBef>
                <a:spcPct val="0"/>
              </a:spcBef>
              <a:buNone/>
              <a:defRPr kumimoji="0" sz="3200" b="0">
                <a:ln>
                  <a:noFill/>
                </a:ln>
                <a:effectLst/>
                <a:latin typeface="Times New Roman" panose="02020603050405020304" pitchFamily="18" charset="0"/>
                <a:ea typeface="+mj-ea"/>
                <a:cs typeface="+mj-cs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en-US" dirty="0"/>
              <a:t>A little bit Set Theory (cont.)</a:t>
            </a:r>
          </a:p>
        </p:txBody>
      </p:sp>
      <p:sp>
        <p:nvSpPr>
          <p:cNvPr id="7" name="Content Placeholder 8"/>
          <p:cNvSpPr txBox="1">
            <a:spLocks/>
          </p:cNvSpPr>
          <p:nvPr/>
        </p:nvSpPr>
        <p:spPr bwMode="auto">
          <a:xfrm>
            <a:off x="304799" y="1417639"/>
            <a:ext cx="8530771" cy="944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rgbClr val="003399"/>
                </a:solidFill>
                <a:latin typeface="+mn-lt"/>
                <a:ea typeface="+mn-ea"/>
                <a:cs typeface="+mn-cs"/>
              </a:defRPr>
            </a:lvl1pPr>
            <a:lvl2pPr marL="669925" indent="-3254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" pitchFamily="2" charset="2"/>
              <a:buChar char="q"/>
              <a:defRPr sz="2600">
                <a:solidFill>
                  <a:srgbClr val="003399"/>
                </a:solidFill>
                <a:latin typeface="+mn-lt"/>
              </a:defRPr>
            </a:lvl2pPr>
            <a:lvl3pPr marL="1022350" indent="-3508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rgbClr val="003399"/>
                </a:solidFill>
                <a:latin typeface="+mn-lt"/>
              </a:defRPr>
            </a:lvl3pPr>
            <a:lvl4pPr marL="1339850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rgbClr val="003399"/>
                </a:solidFill>
                <a:latin typeface="+mn-lt"/>
              </a:defRPr>
            </a:lvl4pPr>
            <a:lvl5pPr marL="1681163" indent="-3397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5pPr>
            <a:lvl6pPr marL="21383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6pPr>
            <a:lvl7pPr marL="25955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7pPr>
            <a:lvl8pPr marL="30527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8pPr>
            <a:lvl9pPr marL="35099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9pPr>
          </a:lstStyle>
          <a:p>
            <a:pPr algn="just"/>
            <a:r>
              <a:rPr lang="tr-TR" altLang="tr-TR" sz="2800" kern="0" dirty="0"/>
              <a:t>Using </a:t>
            </a:r>
            <a:r>
              <a:rPr lang="tr-TR" altLang="tr-TR" sz="2800" kern="0" dirty="0" err="1"/>
              <a:t>logical</a:t>
            </a:r>
            <a:r>
              <a:rPr lang="tr-TR" altLang="tr-TR" sz="2800" kern="0" dirty="0"/>
              <a:t> </a:t>
            </a:r>
            <a:r>
              <a:rPr lang="tr-TR" altLang="tr-TR" sz="2800" kern="0" dirty="0" err="1"/>
              <a:t>expressions</a:t>
            </a:r>
            <a:r>
              <a:rPr lang="tr-TR" altLang="tr-TR" sz="2800" kern="0" dirty="0"/>
              <a:t> in MATLAB </a:t>
            </a:r>
            <a:r>
              <a:rPr lang="tr-TR" altLang="tr-TR" sz="2800" kern="0" dirty="0" err="1"/>
              <a:t>to</a:t>
            </a:r>
            <a:r>
              <a:rPr lang="tr-TR" altLang="tr-TR" sz="2800" kern="0" dirty="0"/>
              <a:t> </a:t>
            </a:r>
            <a:r>
              <a:rPr lang="tr-TR" altLang="tr-TR" sz="2800" kern="0" dirty="0" err="1"/>
              <a:t>perform</a:t>
            </a:r>
            <a:r>
              <a:rPr lang="tr-TR" altLang="tr-TR" sz="2800" kern="0" dirty="0"/>
              <a:t> set </a:t>
            </a:r>
            <a:r>
              <a:rPr lang="tr-TR" altLang="tr-TR" sz="2800" kern="0" dirty="0" err="1"/>
              <a:t>operations</a:t>
            </a:r>
            <a:r>
              <a:rPr lang="tr-TR" altLang="tr-TR" sz="2800" kern="0" dirty="0"/>
              <a:t> on </a:t>
            </a:r>
            <a:r>
              <a:rPr lang="tr-TR" altLang="tr-TR" sz="2800" kern="0" dirty="0" err="1"/>
              <a:t>binary</a:t>
            </a:r>
            <a:r>
              <a:rPr lang="tr-TR" altLang="tr-TR" sz="2800" kern="0" dirty="0"/>
              <a:t> </a:t>
            </a:r>
            <a:r>
              <a:rPr lang="tr-TR" altLang="tr-TR" sz="2800" kern="0" dirty="0" err="1"/>
              <a:t>images</a:t>
            </a:r>
            <a:endParaRPr lang="en-US" altLang="tr-TR" sz="2800" kern="0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27C5A38D-1167-469C-9027-4452CE3C667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147E9B08-12CD-4D13-8314-5BE858C7065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9FDD260-76C4-4DD3-9973-E537B9E255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Morphological Image Processing</a:t>
            </a:r>
            <a:endParaRPr lang="en-US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B0A7008-A463-47A6-8DDF-36FF74E5C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74381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411" name="Object 3"/>
          <p:cNvGraphicFramePr>
            <a:graphicFrameLocks noChangeAspect="1"/>
          </p:cNvGraphicFramePr>
          <p:nvPr>
            <p:extLst/>
          </p:nvPr>
        </p:nvGraphicFramePr>
        <p:xfrm>
          <a:off x="1143000" y="1218692"/>
          <a:ext cx="6705600" cy="5317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CorelPhotoPaint.Image.11" r:id="rId3" imgW="5422403" imgH="4300555" progId="CorelPhotoPaint.Image.11">
                  <p:embed/>
                </p:oleObj>
              </mc:Choice>
              <mc:Fallback>
                <p:oleObj name="CorelPhotoPaint.Image.11" r:id="rId3" imgW="5422403" imgH="4300555" progId="CorelPhotoPaint.Image.11">
                  <p:embed/>
                  <p:pic>
                    <p:nvPicPr>
                      <p:cNvPr id="17411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1218692"/>
                        <a:ext cx="6705600" cy="53177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AutoShape 2"/>
          <p:cNvSpPr txBox="1">
            <a:spLocks noChangeArrowheads="1"/>
          </p:cNvSpPr>
          <p:nvPr/>
        </p:nvSpPr>
        <p:spPr>
          <a:xfrm>
            <a:off x="457200" y="277813"/>
            <a:ext cx="8382000" cy="1139825"/>
          </a:xfrm>
          <a:prstGeom prst="rect">
            <a:avLst/>
          </a:prstGeom>
        </p:spPr>
        <p:txBody>
          <a:bodyPr vert="horz" lIns="0" rIns="0" bIns="0" anchor="ctr">
            <a:normAutofit/>
          </a:bodyPr>
          <a:lstStyle>
            <a:defPPr>
              <a:defRPr lang="en-US"/>
            </a:defPPr>
            <a:lvl1pPr algn="ctr">
              <a:spcBef>
                <a:spcPct val="0"/>
              </a:spcBef>
              <a:buNone/>
              <a:defRPr kumimoji="0" sz="3200" b="0">
                <a:ln>
                  <a:noFill/>
                </a:ln>
                <a:effectLst/>
                <a:latin typeface="Times New Roman" panose="02020603050405020304" pitchFamily="18" charset="0"/>
                <a:ea typeface="+mj-ea"/>
                <a:cs typeface="+mj-cs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en-US" dirty="0"/>
              <a:t>A little bit Set Theory (</a:t>
            </a:r>
            <a:r>
              <a:rPr lang="tr-TR" dirty="0"/>
              <a:t>in practice</a:t>
            </a:r>
            <a:r>
              <a:rPr lang="en-US" dirty="0"/>
              <a:t>)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F2499DD1-0764-417F-B2BF-CA65CAACF53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E7701FE8-DEB6-4F8B-AC70-2CF44A16B4E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B9BEB12-8A24-4272-8851-8BDA005E32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Morphological Image Processing</a:t>
            </a:r>
            <a:endParaRPr lang="en-US" dirty="0"/>
          </a:p>
        </p:txBody>
      </p:sp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B2583BE1-F67A-4B37-AE2D-BE6C0F3A34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2763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tr-TR"/>
              <a:t>The structuring element</a:t>
            </a:r>
          </a:p>
        </p:txBody>
      </p:sp>
      <p:sp>
        <p:nvSpPr>
          <p:cNvPr id="26626" name="Content Placeholder 6"/>
          <p:cNvSpPr>
            <a:spLocks noGrp="1"/>
          </p:cNvSpPr>
          <p:nvPr>
            <p:ph sz="quarter" idx="1"/>
          </p:nvPr>
        </p:nvSpPr>
        <p:spPr>
          <a:xfrm>
            <a:off x="457200" y="1295400"/>
            <a:ext cx="8305800" cy="5181600"/>
          </a:xfrm>
        </p:spPr>
        <p:txBody>
          <a:bodyPr>
            <a:normAutofit/>
          </a:bodyPr>
          <a:lstStyle/>
          <a:p>
            <a:pPr algn="just">
              <a:lnSpc>
                <a:spcPct val="90000"/>
              </a:lnSpc>
            </a:pPr>
            <a:r>
              <a:rPr lang="en-US" altLang="tr-TR" dirty="0"/>
              <a:t>The structuring element (SE) is the basic neighborhood structure associated with morphological image operations. </a:t>
            </a:r>
          </a:p>
          <a:p>
            <a:pPr algn="just">
              <a:lnSpc>
                <a:spcPct val="90000"/>
              </a:lnSpc>
            </a:pPr>
            <a:r>
              <a:rPr lang="en-US" altLang="tr-TR" dirty="0"/>
              <a:t>It is usually represented as a small matrix, whose shape and size impact the results of applying a certain morphological operator to an image. </a:t>
            </a:r>
          </a:p>
          <a:p>
            <a:pPr algn="just">
              <a:lnSpc>
                <a:spcPct val="90000"/>
              </a:lnSpc>
            </a:pPr>
            <a:r>
              <a:rPr lang="en-US" altLang="tr-TR" dirty="0"/>
              <a:t>Although a structuring element can have any shape, its implementation requires that it be converted to a rectangular array. </a:t>
            </a:r>
          </a:p>
          <a:p>
            <a:pPr lvl="1" algn="just">
              <a:lnSpc>
                <a:spcPct val="90000"/>
              </a:lnSpc>
            </a:pPr>
            <a:r>
              <a:rPr lang="en-US" altLang="tr-TR" dirty="0"/>
              <a:t>For each array, the shaded squares correspond to the members of the SE whereas the empty squares are used for padding, only. 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3AAEC994-AE8C-40A6-A7A4-D3589583A8B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148CC9A9-D94F-4386-B3FB-D8DB5AE9BB2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8E7DC5B0-ABE0-466E-AB47-A574147449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Morphological Image Processing</a:t>
            </a:r>
            <a:endParaRPr lang="en-US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DC6833B5-7635-4D22-B678-6375BC4A6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60619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tr-TR" dirty="0"/>
              <a:t>The structuring element</a:t>
            </a:r>
            <a:r>
              <a:rPr lang="tr-TR" altLang="tr-TR" dirty="0"/>
              <a:t> (</a:t>
            </a:r>
            <a:r>
              <a:rPr lang="tr-TR" altLang="tr-TR" dirty="0" err="1"/>
              <a:t>cont</a:t>
            </a:r>
            <a:r>
              <a:rPr lang="tr-TR" altLang="tr-TR" dirty="0"/>
              <a:t>.)</a:t>
            </a:r>
            <a:endParaRPr lang="en-US" altLang="tr-TR" dirty="0"/>
          </a:p>
        </p:txBody>
      </p:sp>
      <p:sp>
        <p:nvSpPr>
          <p:cNvPr id="28674" name="Content Placeholder 6"/>
          <p:cNvSpPr>
            <a:spLocks noGrp="1"/>
          </p:cNvSpPr>
          <p:nvPr>
            <p:ph sz="quarter" idx="1"/>
          </p:nvPr>
        </p:nvSpPr>
        <p:spPr>
          <a:xfrm>
            <a:off x="457200" y="1295400"/>
            <a:ext cx="8229600" cy="4724400"/>
          </a:xfrm>
        </p:spPr>
        <p:txBody>
          <a:bodyPr/>
          <a:lstStyle/>
          <a:p>
            <a:r>
              <a:rPr lang="en-US" altLang="tr-TR" dirty="0"/>
              <a:t>Examples:</a:t>
            </a:r>
          </a:p>
          <a:p>
            <a:endParaRPr lang="en-US" altLang="tr-TR" dirty="0"/>
          </a:p>
          <a:p>
            <a:endParaRPr lang="en-US" altLang="tr-TR" dirty="0"/>
          </a:p>
          <a:p>
            <a:pPr lvl="4">
              <a:buFontTx/>
              <a:buNone/>
            </a:pPr>
            <a:r>
              <a:rPr lang="en-US" altLang="tr-TR" dirty="0"/>
              <a:t>            square         cross</a:t>
            </a:r>
          </a:p>
          <a:p>
            <a:pPr lvl="4">
              <a:buFontTx/>
              <a:buNone/>
            </a:pPr>
            <a:endParaRPr lang="en-US" altLang="tr-TR" dirty="0"/>
          </a:p>
          <a:p>
            <a:r>
              <a:rPr lang="en-US" altLang="tr-TR" dirty="0"/>
              <a:t>MATLAB functions (see Examples 13.1 and 13.2</a:t>
            </a:r>
            <a:r>
              <a:rPr lang="tr-TR" altLang="tr-TR" dirty="0"/>
              <a:t> in PIVPUM</a:t>
            </a:r>
            <a:r>
              <a:rPr lang="en-US" altLang="tr-TR" dirty="0"/>
              <a:t>):</a:t>
            </a:r>
          </a:p>
          <a:p>
            <a:pPr lvl="1"/>
            <a:r>
              <a:rPr lang="en-US" altLang="tr-TR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strel</a:t>
            </a:r>
            <a:endParaRPr lang="en-US" altLang="tr-TR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/>
            <a:r>
              <a:rPr lang="en-US" altLang="tr-TR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getsequence</a:t>
            </a:r>
            <a:endParaRPr lang="en-US" altLang="tr-TR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2867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571625"/>
            <a:ext cx="2486025" cy="117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94496F71-8889-445B-8BE2-C2958580208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A9F131E6-E219-441F-9BD8-89F06AEA785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B3CE4FC8-7FE0-4D2C-BC0D-945BF3032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Morphological Image Processing</a:t>
            </a:r>
            <a:endParaRPr lang="en-US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CF6EAC2-E13E-484C-9461-1B6067D509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37514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459" name="Object 3"/>
          <p:cNvGraphicFramePr>
            <a:graphicFrameLocks noChangeAspect="1"/>
          </p:cNvGraphicFramePr>
          <p:nvPr>
            <p:extLst/>
          </p:nvPr>
        </p:nvGraphicFramePr>
        <p:xfrm>
          <a:off x="990600" y="2362199"/>
          <a:ext cx="5486400" cy="16737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1" name="CorelPhotoPaint.Image.11" r:id="rId3" imgW="3538435" imgH="1078903" progId="CorelPhotoPaint.Image.11">
                  <p:embed/>
                </p:oleObj>
              </mc:Choice>
              <mc:Fallback>
                <p:oleObj name="CorelPhotoPaint.Image.11" r:id="rId3" imgW="3538435" imgH="1078903" progId="CorelPhotoPaint.Image.11">
                  <p:embed/>
                  <p:pic>
                    <p:nvPicPr>
                      <p:cNvPr id="19459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2362199"/>
                        <a:ext cx="5486400" cy="167373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AutoShape 2"/>
          <p:cNvSpPr txBox="1">
            <a:spLocks noChangeArrowheads="1"/>
          </p:cNvSpPr>
          <p:nvPr/>
        </p:nvSpPr>
        <p:spPr>
          <a:xfrm>
            <a:off x="457200" y="277813"/>
            <a:ext cx="8229600" cy="1139825"/>
          </a:xfrm>
          <a:prstGeom prst="rect">
            <a:avLst/>
          </a:prstGeom>
        </p:spPr>
        <p:txBody>
          <a:bodyPr vert="horz" lIns="0" rIns="0" bIns="0" anchor="ctr">
            <a:normAutofit/>
          </a:bodyPr>
          <a:lstStyle>
            <a:lvl1pPr algn="ctr">
              <a:spcBef>
                <a:spcPct val="0"/>
              </a:spcBef>
              <a:buNone/>
              <a:defRPr kumimoji="0" sz="3200" b="0">
                <a:ln>
                  <a:noFill/>
                </a:ln>
                <a:effectLst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en-US" altLang="tr-TR" dirty="0"/>
              <a:t>The structuring element</a:t>
            </a:r>
            <a:r>
              <a:rPr lang="tr-TR" altLang="tr-TR" dirty="0"/>
              <a:t> (cont.)</a:t>
            </a:r>
            <a:endParaRPr lang="en-US" altLang="tr-TR" dirty="0"/>
          </a:p>
        </p:txBody>
      </p:sp>
      <p:sp>
        <p:nvSpPr>
          <p:cNvPr id="6" name="Content Placeholder 6"/>
          <p:cNvSpPr txBox="1">
            <a:spLocks/>
          </p:cNvSpPr>
          <p:nvPr/>
        </p:nvSpPr>
        <p:spPr>
          <a:xfrm>
            <a:off x="457200" y="1443038"/>
            <a:ext cx="8229600" cy="47244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rgbClr val="003399"/>
                </a:solidFill>
                <a:latin typeface="+mn-lt"/>
                <a:ea typeface="+mn-ea"/>
                <a:cs typeface="+mn-cs"/>
              </a:defRPr>
            </a:lvl1pPr>
            <a:lvl2pPr marL="669925" indent="-3254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" pitchFamily="2" charset="2"/>
              <a:buChar char="q"/>
              <a:defRPr sz="2600">
                <a:solidFill>
                  <a:srgbClr val="003399"/>
                </a:solidFill>
                <a:latin typeface="+mn-lt"/>
              </a:defRPr>
            </a:lvl2pPr>
            <a:lvl3pPr marL="1022350" indent="-3508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rgbClr val="003399"/>
                </a:solidFill>
                <a:latin typeface="+mn-lt"/>
              </a:defRPr>
            </a:lvl3pPr>
            <a:lvl4pPr marL="1339850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rgbClr val="003399"/>
                </a:solidFill>
                <a:latin typeface="+mn-lt"/>
              </a:defRPr>
            </a:lvl4pPr>
            <a:lvl5pPr marL="1681163" indent="-3397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5pPr>
            <a:lvl6pPr marL="21383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6pPr>
            <a:lvl7pPr marL="25955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7pPr>
            <a:lvl8pPr marL="30527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8pPr>
            <a:lvl9pPr marL="35099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9pPr>
          </a:lstStyle>
          <a:p>
            <a:r>
              <a:rPr lang="tr-TR" altLang="tr-TR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 </a:t>
            </a:r>
            <a:r>
              <a:rPr lang="tr-TR" altLang="tr-TR" kern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reflection</a:t>
            </a:r>
            <a:r>
              <a:rPr lang="tr-TR" altLang="tr-TR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endParaRPr lang="tr-TR" altLang="tr-TR" kern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r-TR" altLang="tr-TR" kern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r-TR" altLang="tr-TR" kern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r-TR" altLang="tr-TR" kern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4487" lvl="1" indent="0">
              <a:buNone/>
            </a:pPr>
            <a:r>
              <a:rPr lang="tr-TR" altLang="tr-TR" kern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Nonsymmetric</a:t>
            </a:r>
            <a:r>
              <a:rPr lang="tr-TR" altLang="tr-TR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SE	SE </a:t>
            </a:r>
            <a:r>
              <a:rPr lang="tr-TR" altLang="tr-TR" kern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reflected</a:t>
            </a:r>
            <a:r>
              <a:rPr lang="tr-TR" altLang="tr-TR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kern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about</a:t>
            </a:r>
            <a:r>
              <a:rPr lang="tr-TR" altLang="tr-TR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kern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its</a:t>
            </a:r>
            <a:r>
              <a:rPr lang="tr-TR" altLang="tr-TR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kern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origin</a:t>
            </a:r>
            <a:endParaRPr lang="en-US" altLang="tr-TR" kern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4CC3A971-6A56-4774-B178-AE661FCF8D3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193B4A66-4BF2-4D4C-AE4E-29055CF317E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B6148E8-ED7C-49FB-80EB-DD3460E6AA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Morphological Image Processing</a:t>
            </a:r>
            <a:endParaRPr lang="en-US" dirty="0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D39875C7-42F0-4C80-BEDE-4E5B3B0553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93058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506" name="Object 3"/>
          <p:cNvGraphicFramePr>
            <a:graphicFrameLocks noChangeAspect="1"/>
          </p:cNvGraphicFramePr>
          <p:nvPr>
            <p:extLst/>
          </p:nvPr>
        </p:nvGraphicFramePr>
        <p:xfrm>
          <a:off x="2590800" y="910232"/>
          <a:ext cx="5387975" cy="56826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4" name="CorelPhotoPaint.Image.11" r:id="rId3" imgW="4399611" imgH="7272235" progId="CorelPhotoPaint.Image.11">
                  <p:embed/>
                </p:oleObj>
              </mc:Choice>
              <mc:Fallback>
                <p:oleObj name="CorelPhotoPaint.Image.11" r:id="rId3" imgW="4399611" imgH="7272235" progId="CorelPhotoPaint.Image.11">
                  <p:embed/>
                  <p:pic>
                    <p:nvPicPr>
                      <p:cNvPr id="21506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0800" y="910232"/>
                        <a:ext cx="5387975" cy="568265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AutoShape 2"/>
          <p:cNvSpPr txBox="1">
            <a:spLocks noChangeArrowheads="1"/>
          </p:cNvSpPr>
          <p:nvPr/>
        </p:nvSpPr>
        <p:spPr>
          <a:xfrm>
            <a:off x="457200" y="0"/>
            <a:ext cx="8229600" cy="1139825"/>
          </a:xfrm>
          <a:prstGeom prst="rect">
            <a:avLst/>
          </a:prstGeom>
        </p:spPr>
        <p:txBody>
          <a:bodyPr vert="horz" lIns="0" rIns="0" bIns="0" anchor="ctr">
            <a:normAutofit/>
          </a:bodyPr>
          <a:lstStyle>
            <a:defPPr>
              <a:defRPr lang="en-US"/>
            </a:defPPr>
            <a:lvl1pPr algn="ctr">
              <a:spcBef>
                <a:spcPct val="0"/>
              </a:spcBef>
              <a:buNone/>
              <a:defRPr kumimoji="0" sz="3200" b="0">
                <a:ln>
                  <a:noFill/>
                </a:ln>
                <a:effectLst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tr-TR" altLang="tr-TR" dirty="0"/>
              <a:t>SE (in MATLAB)</a:t>
            </a:r>
            <a:endParaRPr lang="en-US" altLang="tr-TR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7E39123E-9FDA-404C-8A88-DDFA4E02C48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7402EE39-3327-4D88-B455-66F9384580B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F417FAFF-C443-44D1-A991-54D39C2111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Morphological Image Processing</a:t>
            </a:r>
            <a:endParaRPr lang="en-US" dirty="0"/>
          </a:p>
        </p:txBody>
      </p:sp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B4D4F406-8D7C-421D-B0F5-22A0559E2C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70124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tr-TR" dirty="0"/>
              <a:t>Dilation and erosion</a:t>
            </a:r>
          </a:p>
        </p:txBody>
      </p:sp>
      <p:sp>
        <p:nvSpPr>
          <p:cNvPr id="30722" name="Content Placeholder 6"/>
          <p:cNvSpPr>
            <a:spLocks noGrp="1"/>
          </p:cNvSpPr>
          <p:nvPr>
            <p:ph sz="quarter" idx="1"/>
          </p:nvPr>
        </p:nvSpPr>
        <p:spPr>
          <a:xfrm>
            <a:off x="304800" y="1295400"/>
            <a:ext cx="8382000" cy="4724400"/>
          </a:xfrm>
        </p:spPr>
        <p:txBody>
          <a:bodyPr/>
          <a:lstStyle/>
          <a:p>
            <a:r>
              <a:rPr lang="en-US" altLang="tr-TR" sz="2800" dirty="0"/>
              <a:t>The two fundamental morphological image operations. </a:t>
            </a:r>
          </a:p>
          <a:p>
            <a:pPr lvl="1"/>
            <a:r>
              <a:rPr lang="en-US" altLang="tr-TR" sz="2800" b="1" dirty="0"/>
              <a:t>Dilation</a:t>
            </a:r>
            <a:r>
              <a:rPr lang="en-US" altLang="tr-TR" sz="2800" dirty="0"/>
              <a:t>: a morphological operation whose effect is to </a:t>
            </a:r>
            <a:r>
              <a:rPr lang="ja-JP" altLang="en-US" sz="2800" dirty="0"/>
              <a:t>“</a:t>
            </a:r>
            <a:r>
              <a:rPr lang="en-US" altLang="ja-JP" sz="2800" dirty="0"/>
              <a:t>grow</a:t>
            </a:r>
            <a:r>
              <a:rPr lang="ja-JP" altLang="en-US" sz="2800" dirty="0"/>
              <a:t>”</a:t>
            </a:r>
            <a:r>
              <a:rPr lang="en-US" altLang="ja-JP" sz="2800" dirty="0"/>
              <a:t> or </a:t>
            </a:r>
            <a:r>
              <a:rPr lang="ja-JP" altLang="en-US" sz="2800" dirty="0"/>
              <a:t>“</a:t>
            </a:r>
            <a:r>
              <a:rPr lang="en-US" altLang="ja-JP" sz="2800" dirty="0"/>
              <a:t>thicken</a:t>
            </a:r>
            <a:r>
              <a:rPr lang="ja-JP" altLang="en-US" sz="2800" dirty="0"/>
              <a:t>”</a:t>
            </a:r>
            <a:r>
              <a:rPr lang="en-US" altLang="ja-JP" sz="2800" dirty="0"/>
              <a:t> objects in a binary image. </a:t>
            </a:r>
          </a:p>
          <a:p>
            <a:pPr lvl="2"/>
            <a:r>
              <a:rPr lang="en-US" altLang="tr-TR" sz="2400" dirty="0"/>
              <a:t>The extent and direction of this thickening is controlled by the size and shape of the structuring element. </a:t>
            </a:r>
          </a:p>
          <a:p>
            <a:pPr lvl="2"/>
            <a:r>
              <a:rPr lang="en-US" altLang="tr-TR" sz="2400" dirty="0"/>
              <a:t>Mathematically:</a:t>
            </a:r>
          </a:p>
          <a:p>
            <a:endParaRPr lang="en-US" altLang="tr-TR" sz="2800" dirty="0"/>
          </a:p>
        </p:txBody>
      </p:sp>
      <p:pic>
        <p:nvPicPr>
          <p:cNvPr id="3072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4114800"/>
            <a:ext cx="37338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4C14A136-714F-4A1B-9C77-D96AB1003EA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852510F0-8707-428A-885F-F5D29088DD0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BFC95993-A7DD-4418-ADD1-161592B25B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Morphological Image Processing</a:t>
            </a:r>
            <a:endParaRPr lang="en-US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6D4FC97-35D5-46A9-84BA-7FDDF72159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528631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tr-TR" dirty="0"/>
              <a:t>Dilation and erosion</a:t>
            </a:r>
            <a:r>
              <a:rPr lang="tr-TR" altLang="tr-TR" dirty="0"/>
              <a:t> (</a:t>
            </a:r>
            <a:r>
              <a:rPr lang="tr-TR" altLang="tr-TR" dirty="0" err="1"/>
              <a:t>cont</a:t>
            </a:r>
            <a:r>
              <a:rPr lang="tr-TR" altLang="tr-TR" dirty="0"/>
              <a:t>.)</a:t>
            </a:r>
            <a:endParaRPr lang="en-US" altLang="tr-TR" dirty="0"/>
          </a:p>
        </p:txBody>
      </p:sp>
      <p:sp>
        <p:nvSpPr>
          <p:cNvPr id="32770" name="Content Placeholder 6"/>
          <p:cNvSpPr>
            <a:spLocks noGrp="1"/>
          </p:cNvSpPr>
          <p:nvPr>
            <p:ph sz="quarter" idx="1"/>
          </p:nvPr>
        </p:nvSpPr>
        <p:spPr>
          <a:xfrm>
            <a:off x="609600" y="1143000"/>
            <a:ext cx="8229600" cy="762000"/>
          </a:xfrm>
        </p:spPr>
        <p:txBody>
          <a:bodyPr/>
          <a:lstStyle/>
          <a:p>
            <a:r>
              <a:rPr lang="en-US" altLang="tr-TR" sz="3000"/>
              <a:t>Dilation – geometrical interpretation</a:t>
            </a:r>
          </a:p>
          <a:p>
            <a:endParaRPr lang="en-US" altLang="tr-TR" sz="2800"/>
          </a:p>
        </p:txBody>
      </p:sp>
      <p:pic>
        <p:nvPicPr>
          <p:cNvPr id="3277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752600"/>
            <a:ext cx="5943600" cy="434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929A2220-0FAC-42D9-8FD4-006E55F58B0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B46E59DA-0C68-4DC9-8048-0C3E27D4390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D115110E-0A89-46A8-AFE1-8D20304EB3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Morphological Image Processing</a:t>
            </a:r>
            <a:endParaRPr lang="en-US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B08ECCB-BA34-4FB3-A294-78EE146047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260098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434" name="Object 3"/>
          <p:cNvGraphicFramePr>
            <a:graphicFrameLocks noChangeAspect="1"/>
          </p:cNvGraphicFramePr>
          <p:nvPr>
            <p:extLst/>
          </p:nvPr>
        </p:nvGraphicFramePr>
        <p:xfrm>
          <a:off x="2621756" y="388937"/>
          <a:ext cx="4332288" cy="6164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2" name="CorelPhotoPaint.Image.11" r:id="rId3" imgW="3157601" imgH="5509038" progId="CorelPhotoPaint.Image.11">
                  <p:embed/>
                </p:oleObj>
              </mc:Choice>
              <mc:Fallback>
                <p:oleObj name="CorelPhotoPaint.Image.11" r:id="rId3" imgW="3157601" imgH="5509038" progId="CorelPhotoPaint.Image.11">
                  <p:embed/>
                  <p:pic>
                    <p:nvPicPr>
                      <p:cNvPr id="18434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21756" y="388937"/>
                        <a:ext cx="4332288" cy="6164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35" name="Object 4"/>
          <p:cNvGraphicFramePr>
            <a:graphicFrameLocks noChangeAspect="1"/>
          </p:cNvGraphicFramePr>
          <p:nvPr>
            <p:extLst/>
          </p:nvPr>
        </p:nvGraphicFramePr>
        <p:xfrm>
          <a:off x="7288439" y="1600200"/>
          <a:ext cx="1387475" cy="4235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3" name="CorelPhotoPaint.Image.11" r:id="rId5" imgW="1101621" imgH="3363190" progId="CorelPhotoPaint.Image.11">
                  <p:embed/>
                </p:oleObj>
              </mc:Choice>
              <mc:Fallback>
                <p:oleObj name="CorelPhotoPaint.Image.11" r:id="rId5" imgW="1101621" imgH="3363190" progId="CorelPhotoPaint.Image.11">
                  <p:embed/>
                  <p:pic>
                    <p:nvPicPr>
                      <p:cNvPr id="18435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88439" y="1600200"/>
                        <a:ext cx="1387475" cy="4235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AutoShape 2"/>
          <p:cNvSpPr txBox="1">
            <a:spLocks noChangeArrowheads="1"/>
          </p:cNvSpPr>
          <p:nvPr/>
        </p:nvSpPr>
        <p:spPr>
          <a:xfrm>
            <a:off x="457200" y="277813"/>
            <a:ext cx="2438400" cy="1139825"/>
          </a:xfrm>
          <a:prstGeom prst="rect">
            <a:avLst/>
          </a:prstGeom>
        </p:spPr>
        <p:txBody>
          <a:bodyPr vert="horz" lIns="0" rIns="0" bIns="0" anchor="ctr">
            <a:normAutofit/>
          </a:bodyPr>
          <a:lstStyle>
            <a:lvl1pPr algn="ctr">
              <a:spcBef>
                <a:spcPct val="0"/>
              </a:spcBef>
              <a:buNone/>
              <a:defRPr kumimoji="0" sz="3200" b="0">
                <a:ln>
                  <a:noFill/>
                </a:ln>
                <a:effectLst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en-US" altLang="tr-TR" dirty="0"/>
              <a:t>Dilation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3E02CAD6-3B23-4BD3-B9DA-59A9F1C7B63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E357ABFB-D10D-4043-A0FB-B9F2014BAFA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9A04B14-4313-4671-B6ED-F3E9EE6C9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Morphological Image Processing</a:t>
            </a:r>
            <a:endParaRPr lang="en-US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4CE9196-295E-4209-B054-FB5280DE07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505514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483" name="Object 3"/>
          <p:cNvGraphicFramePr>
            <a:graphicFrameLocks noChangeAspect="1"/>
          </p:cNvGraphicFramePr>
          <p:nvPr/>
        </p:nvGraphicFramePr>
        <p:xfrm>
          <a:off x="2114550" y="1809750"/>
          <a:ext cx="4857750" cy="2147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6" name="CorelPhotoPaint.Image.11" r:id="rId3" imgW="4257704" imgH="1883508" progId="CorelPhotoPaint.Image.11">
                  <p:embed/>
                </p:oleObj>
              </mc:Choice>
              <mc:Fallback>
                <p:oleObj name="CorelPhotoPaint.Image.11" r:id="rId3" imgW="4257704" imgH="1883508" progId="CorelPhotoPaint.Image.11">
                  <p:embed/>
                  <p:pic>
                    <p:nvPicPr>
                      <p:cNvPr id="20483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4550" y="1809750"/>
                        <a:ext cx="4857750" cy="2147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84" name="Object 4"/>
          <p:cNvGraphicFramePr>
            <a:graphicFrameLocks noChangeAspect="1"/>
          </p:cNvGraphicFramePr>
          <p:nvPr/>
        </p:nvGraphicFramePr>
        <p:xfrm>
          <a:off x="7123113" y="1795463"/>
          <a:ext cx="1273175" cy="1470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7" name="CorelPhotoPaint.Image.11" r:id="rId5" imgW="1036059" imgH="1197714" progId="CorelPhotoPaint.Image.11">
                  <p:embed/>
                </p:oleObj>
              </mc:Choice>
              <mc:Fallback>
                <p:oleObj name="CorelPhotoPaint.Image.11" r:id="rId5" imgW="1036059" imgH="1197714" progId="CorelPhotoPaint.Image.11">
                  <p:embed/>
                  <p:pic>
                    <p:nvPicPr>
                      <p:cNvPr id="20484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23113" y="1795463"/>
                        <a:ext cx="1273175" cy="1470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AutoShape 2"/>
          <p:cNvSpPr txBox="1">
            <a:spLocks noChangeArrowheads="1"/>
          </p:cNvSpPr>
          <p:nvPr/>
        </p:nvSpPr>
        <p:spPr>
          <a:xfrm>
            <a:off x="457200" y="277813"/>
            <a:ext cx="8229600" cy="1139825"/>
          </a:xfrm>
          <a:prstGeom prst="rect">
            <a:avLst/>
          </a:prstGeom>
        </p:spPr>
        <p:txBody>
          <a:bodyPr vert="horz" lIns="0" rIns="0" bIns="0" anchor="ctr">
            <a:normAutofit/>
          </a:bodyPr>
          <a:lstStyle>
            <a:lvl1pPr algn="ctr">
              <a:spcBef>
                <a:spcPct val="0"/>
              </a:spcBef>
              <a:buNone/>
              <a:defRPr kumimoji="0" sz="3200" b="0">
                <a:ln>
                  <a:noFill/>
                </a:ln>
                <a:effectLst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en-US" altLang="tr-TR" dirty="0"/>
              <a:t>Dilation</a:t>
            </a:r>
            <a:r>
              <a:rPr lang="tr-TR" altLang="tr-TR" dirty="0"/>
              <a:t> (cont.)</a:t>
            </a:r>
            <a:endParaRPr lang="en-US" altLang="tr-TR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9884D71B-4B62-45FA-9F97-08CB20887AD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AD26B3AD-C4A8-4169-8DC3-65B3FD56F0A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5AE408A1-11F1-4408-847C-F0587A18D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Morphological Image Processing</a:t>
            </a:r>
            <a:endParaRPr lang="en-US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C88870B-F85D-4592-BF60-78A325BF00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67048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tr-TR" dirty="0"/>
              <a:t>Dilation and erosion</a:t>
            </a:r>
            <a:r>
              <a:rPr lang="tr-TR" altLang="tr-TR" dirty="0"/>
              <a:t> (</a:t>
            </a:r>
            <a:r>
              <a:rPr lang="tr-TR" altLang="tr-TR" dirty="0" err="1"/>
              <a:t>cont</a:t>
            </a:r>
            <a:r>
              <a:rPr lang="tr-TR" altLang="tr-TR" dirty="0"/>
              <a:t>.)</a:t>
            </a:r>
            <a:endParaRPr lang="en-US" altLang="tr-TR" dirty="0"/>
          </a:p>
        </p:txBody>
      </p:sp>
      <p:sp>
        <p:nvSpPr>
          <p:cNvPr id="34818" name="Content Placeholder 6"/>
          <p:cNvSpPr>
            <a:spLocks noGrp="1"/>
          </p:cNvSpPr>
          <p:nvPr>
            <p:ph sz="quarter" idx="1"/>
          </p:nvPr>
        </p:nvSpPr>
        <p:spPr>
          <a:xfrm>
            <a:off x="609600" y="1143000"/>
            <a:ext cx="8229600" cy="762000"/>
          </a:xfrm>
        </p:spPr>
        <p:txBody>
          <a:bodyPr/>
          <a:lstStyle/>
          <a:p>
            <a:r>
              <a:rPr lang="en-US" altLang="tr-TR" sz="3000" dirty="0"/>
              <a:t>Dilation – MATLAB example</a:t>
            </a:r>
            <a:endParaRPr lang="en-US" altLang="tr-TR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2362200" y="2133600"/>
            <a:ext cx="4495800" cy="3140075"/>
          </a:xfrm>
          <a:prstGeom prst="rect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>
            <a:spAutoFit/>
          </a:bodyPr>
          <a:lstStyle>
            <a:lvl1pPr>
              <a:defRPr sz="3200">
                <a:solidFill>
                  <a:srgbClr val="B80039"/>
                </a:solidFill>
                <a:latin typeface="Gill Sans MT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>
                <a:solidFill>
                  <a:srgbClr val="B80039"/>
                </a:solidFill>
                <a:latin typeface="Gill Sans MT" charset="0"/>
                <a:ea typeface="ＭＳ Ｐゴシック" charset="0"/>
              </a:defRPr>
            </a:lvl2pPr>
            <a:lvl3pPr>
              <a:defRPr sz="3200">
                <a:solidFill>
                  <a:srgbClr val="B80039"/>
                </a:solidFill>
                <a:latin typeface="Gill Sans MT" charset="0"/>
                <a:ea typeface="ＭＳ Ｐゴシック" charset="0"/>
              </a:defRPr>
            </a:lvl3pPr>
            <a:lvl4pPr>
              <a:defRPr sz="3200">
                <a:solidFill>
                  <a:srgbClr val="B80039"/>
                </a:solidFill>
                <a:latin typeface="Gill Sans MT" charset="0"/>
                <a:ea typeface="ＭＳ Ｐゴシック" charset="0"/>
              </a:defRPr>
            </a:lvl4pPr>
            <a:lvl5pPr>
              <a:defRPr sz="3200">
                <a:solidFill>
                  <a:srgbClr val="B80039"/>
                </a:solidFill>
                <a:latin typeface="Gill Sans MT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pt-BR" sz="1800" b="1" dirty="0">
                <a:effectLst/>
                <a:latin typeface="Courier New" charset="0"/>
                <a:cs typeface="Courier New" charset="0"/>
              </a:rPr>
              <a:t>a = [0 0 0 0 0; </a:t>
            </a:r>
          </a:p>
          <a:p>
            <a:pPr>
              <a:defRPr/>
            </a:pPr>
            <a:r>
              <a:rPr lang="pt-BR" sz="1800" b="1" dirty="0">
                <a:effectLst/>
                <a:latin typeface="Courier New" charset="0"/>
                <a:cs typeface="Courier New" charset="0"/>
              </a:rPr>
              <a:t>     0 1 1 0 0; </a:t>
            </a:r>
          </a:p>
          <a:p>
            <a:pPr>
              <a:defRPr/>
            </a:pPr>
            <a:r>
              <a:rPr lang="pt-BR" sz="1800" b="1" dirty="0">
                <a:effectLst/>
                <a:latin typeface="Courier New" charset="0"/>
                <a:cs typeface="Courier New" charset="0"/>
              </a:rPr>
              <a:t>     0 1 1 0 0; </a:t>
            </a:r>
          </a:p>
          <a:p>
            <a:pPr>
              <a:defRPr/>
            </a:pPr>
            <a:r>
              <a:rPr lang="pt-BR" sz="1800" b="1" dirty="0">
                <a:effectLst/>
                <a:latin typeface="Courier New" charset="0"/>
                <a:cs typeface="Courier New" charset="0"/>
              </a:rPr>
              <a:t>     0 0 1 0 0; </a:t>
            </a:r>
          </a:p>
          <a:p>
            <a:pPr>
              <a:defRPr/>
            </a:pPr>
            <a:r>
              <a:rPr lang="pt-BR" sz="1800" b="1" dirty="0">
                <a:effectLst/>
                <a:latin typeface="Courier New" charset="0"/>
                <a:cs typeface="Courier New" charset="0"/>
              </a:rPr>
              <a:t>     0 0 0 0 0]</a:t>
            </a:r>
          </a:p>
          <a:p>
            <a:pPr>
              <a:defRPr/>
            </a:pPr>
            <a:endParaRPr lang="pt-BR" sz="1800" b="1" dirty="0">
              <a:effectLst/>
              <a:latin typeface="Courier New" charset="0"/>
              <a:cs typeface="Courier New" charset="0"/>
            </a:endParaRPr>
          </a:p>
          <a:p>
            <a:pPr>
              <a:defRPr/>
            </a:pPr>
            <a:r>
              <a:rPr lang="pt-BR" sz="1800" b="1" dirty="0">
                <a:effectLst/>
                <a:latin typeface="Courier New" charset="0"/>
                <a:cs typeface="Courier New" charset="0"/>
              </a:rPr>
              <a:t>se1 = </a:t>
            </a:r>
            <a:r>
              <a:rPr lang="pt-BR" sz="1800" b="1" dirty="0" err="1">
                <a:effectLst/>
                <a:latin typeface="Courier New" charset="0"/>
                <a:cs typeface="Courier New" charset="0"/>
              </a:rPr>
              <a:t>strel</a:t>
            </a:r>
            <a:r>
              <a:rPr lang="pt-BR" sz="1800" b="1" dirty="0">
                <a:effectLst/>
                <a:latin typeface="Courier New" charset="0"/>
                <a:cs typeface="Courier New" charset="0"/>
              </a:rPr>
              <a:t>('square',2)</a:t>
            </a:r>
          </a:p>
          <a:p>
            <a:pPr>
              <a:defRPr/>
            </a:pPr>
            <a:r>
              <a:rPr lang="pt-BR" sz="1800" b="1" dirty="0" err="1">
                <a:effectLst/>
                <a:latin typeface="Courier New" charset="0"/>
                <a:cs typeface="Courier New" charset="0"/>
              </a:rPr>
              <a:t>b</a:t>
            </a:r>
            <a:r>
              <a:rPr lang="pt-BR" sz="1800" b="1" dirty="0">
                <a:effectLst/>
                <a:latin typeface="Courier New" charset="0"/>
                <a:cs typeface="Courier New" charset="0"/>
              </a:rPr>
              <a:t> = </a:t>
            </a:r>
            <a:r>
              <a:rPr lang="pt-BR" sz="1800" b="1" dirty="0" err="1">
                <a:effectLst/>
                <a:latin typeface="Courier New" charset="0"/>
                <a:cs typeface="Courier New" charset="0"/>
              </a:rPr>
              <a:t>imdilate</a:t>
            </a:r>
            <a:r>
              <a:rPr lang="pt-BR" sz="1800" b="1" dirty="0">
                <a:effectLst/>
                <a:latin typeface="Courier New" charset="0"/>
                <a:cs typeface="Courier New" charset="0"/>
              </a:rPr>
              <a:t> (a,se1)</a:t>
            </a:r>
          </a:p>
          <a:p>
            <a:pPr>
              <a:defRPr/>
            </a:pPr>
            <a:endParaRPr lang="pt-BR" sz="1800" b="1" dirty="0">
              <a:effectLst/>
              <a:latin typeface="Courier New" charset="0"/>
              <a:cs typeface="Courier New" charset="0"/>
            </a:endParaRPr>
          </a:p>
          <a:p>
            <a:pPr>
              <a:defRPr/>
            </a:pPr>
            <a:r>
              <a:rPr lang="fr-FR" sz="1800" b="1" dirty="0">
                <a:effectLst/>
                <a:latin typeface="Courier New" charset="0"/>
                <a:cs typeface="Courier New" charset="0"/>
              </a:rPr>
              <a:t>se2 = </a:t>
            </a:r>
            <a:r>
              <a:rPr lang="fr-FR" sz="1800" b="1" dirty="0" err="1">
                <a:effectLst/>
                <a:latin typeface="Courier New" charset="0"/>
                <a:cs typeface="Courier New" charset="0"/>
              </a:rPr>
              <a:t>strel</a:t>
            </a:r>
            <a:r>
              <a:rPr lang="fr-FR" sz="1800" b="1" dirty="0">
                <a:effectLst/>
                <a:latin typeface="Courier New" charset="0"/>
                <a:cs typeface="Courier New" charset="0"/>
              </a:rPr>
              <a:t>('rectangle', [1 2])</a:t>
            </a:r>
          </a:p>
          <a:p>
            <a:pPr>
              <a:defRPr/>
            </a:pPr>
            <a:r>
              <a:rPr lang="pt-BR" sz="1800" b="1" dirty="0" err="1">
                <a:effectLst/>
                <a:latin typeface="Courier New" charset="0"/>
                <a:cs typeface="Courier New" charset="0"/>
              </a:rPr>
              <a:t>c</a:t>
            </a:r>
            <a:r>
              <a:rPr lang="pt-BR" sz="1800" b="1" dirty="0">
                <a:effectLst/>
                <a:latin typeface="Courier New" charset="0"/>
                <a:cs typeface="Courier New" charset="0"/>
              </a:rPr>
              <a:t> = </a:t>
            </a:r>
            <a:r>
              <a:rPr lang="pt-BR" sz="1800" b="1" dirty="0" err="1">
                <a:effectLst/>
                <a:latin typeface="Courier New" charset="0"/>
                <a:cs typeface="Courier New" charset="0"/>
              </a:rPr>
              <a:t>imdilate</a:t>
            </a:r>
            <a:r>
              <a:rPr lang="pt-BR" sz="1800" b="1" dirty="0">
                <a:effectLst/>
                <a:latin typeface="Courier New" charset="0"/>
                <a:cs typeface="Courier New" charset="0"/>
              </a:rPr>
              <a:t> (a,se2)</a:t>
            </a:r>
            <a:endParaRPr lang="en-US" sz="1800" b="1" dirty="0">
              <a:effectLst/>
              <a:latin typeface="Courier New" charset="0"/>
              <a:cs typeface="Courier New" charset="0"/>
            </a:endParaRP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E7B7EB18-61CC-4E2B-AEB1-D1CB8250E42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0A14428C-7CB0-4FB8-8F19-1CA7BF4B422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F3CF5B14-9650-456A-829E-12AFD3D9E2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Morphological Image Processing</a:t>
            </a:r>
            <a:endParaRPr lang="en-US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7B7A3BB-2FBC-4309-8BC3-74C647D7D9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456812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tr-TR" dirty="0"/>
              <a:t>Dilation and erosion</a:t>
            </a:r>
            <a:r>
              <a:rPr lang="tr-TR" altLang="tr-TR" dirty="0"/>
              <a:t> (</a:t>
            </a:r>
            <a:r>
              <a:rPr lang="tr-TR" altLang="tr-TR" dirty="0" err="1"/>
              <a:t>cont</a:t>
            </a:r>
            <a:r>
              <a:rPr lang="tr-TR" altLang="tr-TR" dirty="0"/>
              <a:t>.)</a:t>
            </a:r>
            <a:endParaRPr lang="en-US" altLang="tr-TR" dirty="0"/>
          </a:p>
        </p:txBody>
      </p:sp>
      <p:sp>
        <p:nvSpPr>
          <p:cNvPr id="36866" name="Content Placeholder 6"/>
          <p:cNvSpPr>
            <a:spLocks noGrp="1"/>
          </p:cNvSpPr>
          <p:nvPr>
            <p:ph sz="quarter" idx="1"/>
          </p:nvPr>
        </p:nvSpPr>
        <p:spPr>
          <a:xfrm>
            <a:off x="482600" y="1295400"/>
            <a:ext cx="8051800" cy="5181600"/>
          </a:xfrm>
        </p:spPr>
        <p:txBody>
          <a:bodyPr/>
          <a:lstStyle/>
          <a:p>
            <a:r>
              <a:rPr lang="en-US" altLang="tr-TR" b="1" dirty="0"/>
              <a:t>Erosion</a:t>
            </a:r>
            <a:r>
              <a:rPr lang="en-US" altLang="tr-TR" dirty="0"/>
              <a:t>: a morphological operation whose effect is to </a:t>
            </a:r>
            <a:r>
              <a:rPr lang="ja-JP" altLang="en-US" dirty="0"/>
              <a:t>“</a:t>
            </a:r>
            <a:r>
              <a:rPr lang="en-US" altLang="ja-JP" dirty="0"/>
              <a:t>shrink</a:t>
            </a:r>
            <a:r>
              <a:rPr lang="ja-JP" altLang="en-US" dirty="0"/>
              <a:t>”</a:t>
            </a:r>
            <a:r>
              <a:rPr lang="en-US" altLang="ja-JP" dirty="0"/>
              <a:t> or  </a:t>
            </a:r>
            <a:r>
              <a:rPr lang="ja-JP" altLang="en-US" dirty="0"/>
              <a:t>“</a:t>
            </a:r>
            <a:r>
              <a:rPr lang="en-US" altLang="ja-JP" dirty="0"/>
              <a:t>thin</a:t>
            </a:r>
            <a:r>
              <a:rPr lang="ja-JP" altLang="en-US" dirty="0"/>
              <a:t>”</a:t>
            </a:r>
            <a:r>
              <a:rPr lang="en-US" altLang="ja-JP" dirty="0"/>
              <a:t> objects in a binary image. </a:t>
            </a:r>
          </a:p>
          <a:p>
            <a:pPr lvl="1"/>
            <a:r>
              <a:rPr lang="en-US" altLang="tr-TR" dirty="0"/>
              <a:t>The direction and extent  of this thinning is controlled by the shape and size of the structuring element. </a:t>
            </a:r>
          </a:p>
          <a:p>
            <a:endParaRPr lang="tr-TR" altLang="tr-TR" dirty="0"/>
          </a:p>
          <a:p>
            <a:pPr lvl="1"/>
            <a:r>
              <a:rPr lang="en-US" altLang="tr-TR" dirty="0"/>
              <a:t>Mathematically:</a:t>
            </a:r>
          </a:p>
        </p:txBody>
      </p:sp>
      <p:pic>
        <p:nvPicPr>
          <p:cNvPr id="3686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3962400"/>
            <a:ext cx="3843338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82FCFBC6-60D5-4556-863A-116398147A4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B90AD814-6840-43D5-88C1-D913C53B5FC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558C11B2-522D-4EEE-9B81-CF6856DE34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Morphological Image Processing</a:t>
            </a:r>
            <a:endParaRPr lang="en-US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50CCC96-CF58-44FE-9C37-301536F2D0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536802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tr-TR" dirty="0"/>
              <a:t>Dilation and erosion</a:t>
            </a:r>
            <a:r>
              <a:rPr lang="tr-TR" altLang="tr-TR" dirty="0"/>
              <a:t> (</a:t>
            </a:r>
            <a:r>
              <a:rPr lang="tr-TR" altLang="tr-TR" dirty="0" err="1"/>
              <a:t>cont</a:t>
            </a:r>
            <a:r>
              <a:rPr lang="tr-TR" altLang="tr-TR" dirty="0"/>
              <a:t>.)</a:t>
            </a:r>
            <a:endParaRPr lang="en-US" altLang="tr-TR" dirty="0"/>
          </a:p>
        </p:txBody>
      </p:sp>
      <p:sp>
        <p:nvSpPr>
          <p:cNvPr id="38914" name="Content Placeholder 6"/>
          <p:cNvSpPr>
            <a:spLocks noGrp="1"/>
          </p:cNvSpPr>
          <p:nvPr>
            <p:ph sz="quarter" idx="1"/>
          </p:nvPr>
        </p:nvSpPr>
        <p:spPr>
          <a:xfrm>
            <a:off x="609600" y="1143000"/>
            <a:ext cx="8229600" cy="762000"/>
          </a:xfrm>
        </p:spPr>
        <p:txBody>
          <a:bodyPr/>
          <a:lstStyle/>
          <a:p>
            <a:r>
              <a:rPr lang="en-US" altLang="tr-TR" sz="3000"/>
              <a:t>Erosion – geometrical interpretation</a:t>
            </a:r>
          </a:p>
          <a:p>
            <a:endParaRPr lang="en-US" altLang="tr-TR" sz="2800"/>
          </a:p>
        </p:txBody>
      </p:sp>
      <p:pic>
        <p:nvPicPr>
          <p:cNvPr id="3891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828800"/>
            <a:ext cx="6015038" cy="427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9E854B59-86A8-4036-8C63-7DE36EA7913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6EB34268-C07E-4EF8-80A9-9859311BD64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187384EE-1679-4637-B259-91A26EB8AF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Morphological Image Processing</a:t>
            </a:r>
            <a:endParaRPr lang="en-US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EB27025-9189-4EF1-BB9B-17BFC475F8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556250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530" name="Object 3"/>
          <p:cNvGraphicFramePr>
            <a:graphicFrameLocks noChangeAspect="1"/>
          </p:cNvGraphicFramePr>
          <p:nvPr>
            <p:extLst/>
          </p:nvPr>
        </p:nvGraphicFramePr>
        <p:xfrm>
          <a:off x="3400425" y="412976"/>
          <a:ext cx="3016250" cy="6053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0" name="CorelPhotoPaint.Image.11" r:id="rId3" imgW="2711201" imgH="5442215" progId="CorelPhotoPaint.Image.11">
                  <p:embed/>
                </p:oleObj>
              </mc:Choice>
              <mc:Fallback>
                <p:oleObj name="CorelPhotoPaint.Image.11" r:id="rId3" imgW="2711201" imgH="5442215" progId="CorelPhotoPaint.Image.11">
                  <p:embed/>
                  <p:pic>
                    <p:nvPicPr>
                      <p:cNvPr id="2253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00425" y="412976"/>
                        <a:ext cx="3016250" cy="60531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31" name="Object 4"/>
          <p:cNvGraphicFramePr>
            <a:graphicFrameLocks noChangeAspect="1"/>
          </p:cNvGraphicFramePr>
          <p:nvPr>
            <p:extLst/>
          </p:nvPr>
        </p:nvGraphicFramePr>
        <p:xfrm>
          <a:off x="6696529" y="416605"/>
          <a:ext cx="1393825" cy="3865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1" name="CorelPhotoPaint.Image.11" r:id="rId5" imgW="1220416" imgH="3386191" progId="CorelPhotoPaint.Image.11">
                  <p:embed/>
                </p:oleObj>
              </mc:Choice>
              <mc:Fallback>
                <p:oleObj name="CorelPhotoPaint.Image.11" r:id="rId5" imgW="1220416" imgH="3386191" progId="CorelPhotoPaint.Image.11">
                  <p:embed/>
                  <p:pic>
                    <p:nvPicPr>
                      <p:cNvPr id="22531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96529" y="416605"/>
                        <a:ext cx="1393825" cy="3865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AutoShape 2"/>
          <p:cNvSpPr txBox="1">
            <a:spLocks noChangeArrowheads="1"/>
          </p:cNvSpPr>
          <p:nvPr/>
        </p:nvSpPr>
        <p:spPr>
          <a:xfrm>
            <a:off x="457200" y="277813"/>
            <a:ext cx="2943225" cy="1139825"/>
          </a:xfrm>
          <a:prstGeom prst="rect">
            <a:avLst/>
          </a:prstGeom>
        </p:spPr>
        <p:txBody>
          <a:bodyPr vert="horz" lIns="0" rIns="0" bIns="0" anchor="ctr">
            <a:normAutofit/>
          </a:bodyPr>
          <a:lstStyle>
            <a:lvl1pPr algn="ctr">
              <a:spcBef>
                <a:spcPct val="0"/>
              </a:spcBef>
              <a:buNone/>
              <a:defRPr kumimoji="0" sz="3200" b="0">
                <a:ln>
                  <a:noFill/>
                </a:ln>
                <a:effectLst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tr-TR" altLang="tr-TR" dirty="0"/>
              <a:t>Erosion</a:t>
            </a:r>
            <a:endParaRPr lang="en-US" altLang="tr-TR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29397BFC-F7FC-45C7-9DD5-64D49B401D7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01E0DE30-5A2F-4AD3-93AC-0CBB3C3570F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43B85ADD-194A-476B-AE1A-5414F46943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Morphological Image Processing</a:t>
            </a:r>
            <a:endParaRPr lang="en-US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D23318D-A6DF-4CEB-9D4C-BC521C382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841649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555" name="Object 3"/>
          <p:cNvGraphicFramePr>
            <a:graphicFrameLocks noChangeAspect="1"/>
          </p:cNvGraphicFramePr>
          <p:nvPr>
            <p:extLst/>
          </p:nvPr>
        </p:nvGraphicFramePr>
        <p:xfrm>
          <a:off x="1981200" y="1620838"/>
          <a:ext cx="4770438" cy="47304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4" name="CorelPhotoPaint.Image.11" r:id="rId3" imgW="4357125" imgH="4321890" progId="CorelPhotoPaint.Image.11">
                  <p:embed/>
                </p:oleObj>
              </mc:Choice>
              <mc:Fallback>
                <p:oleObj name="CorelPhotoPaint.Image.11" r:id="rId3" imgW="4357125" imgH="4321890" progId="CorelPhotoPaint.Image.11">
                  <p:embed/>
                  <p:pic>
                    <p:nvPicPr>
                      <p:cNvPr id="23555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1200" y="1620838"/>
                        <a:ext cx="4770438" cy="473046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6" name="Object 4"/>
          <p:cNvGraphicFramePr>
            <a:graphicFrameLocks noChangeAspect="1"/>
          </p:cNvGraphicFramePr>
          <p:nvPr/>
        </p:nvGraphicFramePr>
        <p:xfrm>
          <a:off x="6851650" y="1635125"/>
          <a:ext cx="1271588" cy="2165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5" name="CorelPhotoPaint.Image.11" r:id="rId5" imgW="1068100" imgH="1819429" progId="CorelPhotoPaint.Image.11">
                  <p:embed/>
                </p:oleObj>
              </mc:Choice>
              <mc:Fallback>
                <p:oleObj name="CorelPhotoPaint.Image.11" r:id="rId5" imgW="1068100" imgH="1819429" progId="CorelPhotoPaint.Image.11">
                  <p:embed/>
                  <p:pic>
                    <p:nvPicPr>
                      <p:cNvPr id="23556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1650" y="1635125"/>
                        <a:ext cx="1271588" cy="2165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AutoShape 2"/>
          <p:cNvSpPr txBox="1">
            <a:spLocks noChangeArrowheads="1"/>
          </p:cNvSpPr>
          <p:nvPr/>
        </p:nvSpPr>
        <p:spPr>
          <a:xfrm>
            <a:off x="457200" y="277813"/>
            <a:ext cx="8229600" cy="1139825"/>
          </a:xfrm>
          <a:prstGeom prst="rect">
            <a:avLst/>
          </a:prstGeom>
        </p:spPr>
        <p:txBody>
          <a:bodyPr vert="horz" lIns="0" rIns="0" bIns="0" anchor="ctr">
            <a:normAutofit/>
          </a:bodyPr>
          <a:lstStyle>
            <a:defPPr>
              <a:defRPr lang="en-US"/>
            </a:defPPr>
            <a:lvl1pPr algn="ctr">
              <a:spcBef>
                <a:spcPct val="0"/>
              </a:spcBef>
              <a:buNone/>
              <a:defRPr kumimoji="0" sz="3200" b="0">
                <a:ln>
                  <a:noFill/>
                </a:ln>
                <a:effectLst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tr-TR" altLang="tr-TR" dirty="0"/>
              <a:t>Erosion (cont.)</a:t>
            </a:r>
            <a:endParaRPr lang="en-US" altLang="tr-TR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E9EE5E8A-A99E-437E-8AB9-B4595963E8A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292707B5-F8FD-4C62-87E0-F0F686E024D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C0827E3-47C5-40EF-B979-88CB868DAF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Morphological Image Processing</a:t>
            </a:r>
            <a:endParaRPr lang="en-US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45C649F-3A8C-40E1-9423-B407A1649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605677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tr-TR" dirty="0"/>
              <a:t>Dilation and erosion</a:t>
            </a:r>
            <a:r>
              <a:rPr lang="tr-TR" altLang="tr-TR" dirty="0"/>
              <a:t> (</a:t>
            </a:r>
            <a:r>
              <a:rPr lang="tr-TR" altLang="tr-TR" dirty="0" err="1"/>
              <a:t>cont</a:t>
            </a:r>
            <a:r>
              <a:rPr lang="tr-TR" altLang="tr-TR" dirty="0"/>
              <a:t>.)</a:t>
            </a:r>
            <a:endParaRPr lang="en-US" altLang="tr-TR" dirty="0"/>
          </a:p>
        </p:txBody>
      </p:sp>
      <p:sp>
        <p:nvSpPr>
          <p:cNvPr id="40962" name="Content Placeholder 6"/>
          <p:cNvSpPr>
            <a:spLocks noGrp="1"/>
          </p:cNvSpPr>
          <p:nvPr>
            <p:ph sz="quarter" idx="1"/>
          </p:nvPr>
        </p:nvSpPr>
        <p:spPr>
          <a:xfrm>
            <a:off x="609600" y="1143000"/>
            <a:ext cx="8229600" cy="762000"/>
          </a:xfrm>
        </p:spPr>
        <p:txBody>
          <a:bodyPr/>
          <a:lstStyle/>
          <a:p>
            <a:r>
              <a:rPr lang="en-US" altLang="tr-TR" sz="3000" dirty="0"/>
              <a:t>Erosion– MATLAB example</a:t>
            </a:r>
            <a:endParaRPr lang="en-US" altLang="tr-TR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304800" y="2057400"/>
            <a:ext cx="8610600" cy="1754188"/>
          </a:xfrm>
          <a:prstGeom prst="rect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>
            <a:spAutoFit/>
          </a:bodyPr>
          <a:lstStyle>
            <a:lvl1pPr>
              <a:defRPr sz="3200">
                <a:solidFill>
                  <a:srgbClr val="B80039"/>
                </a:solidFill>
                <a:latin typeface="Gill Sans MT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>
                <a:solidFill>
                  <a:srgbClr val="B80039"/>
                </a:solidFill>
                <a:latin typeface="Gill Sans MT" charset="0"/>
                <a:ea typeface="ＭＳ Ｐゴシック" charset="0"/>
              </a:defRPr>
            </a:lvl2pPr>
            <a:lvl3pPr>
              <a:defRPr sz="3200">
                <a:solidFill>
                  <a:srgbClr val="B80039"/>
                </a:solidFill>
                <a:latin typeface="Gill Sans MT" charset="0"/>
                <a:ea typeface="ＭＳ Ｐゴシック" charset="0"/>
              </a:defRPr>
            </a:lvl3pPr>
            <a:lvl4pPr>
              <a:defRPr sz="3200">
                <a:solidFill>
                  <a:srgbClr val="B80039"/>
                </a:solidFill>
                <a:latin typeface="Gill Sans MT" charset="0"/>
                <a:ea typeface="ＭＳ Ｐゴシック" charset="0"/>
              </a:defRPr>
            </a:lvl4pPr>
            <a:lvl5pPr>
              <a:defRPr sz="3200">
                <a:solidFill>
                  <a:srgbClr val="B80039"/>
                </a:solidFill>
                <a:latin typeface="Gill Sans MT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pt-BR" sz="1800" b="1" dirty="0">
                <a:effectLst/>
                <a:latin typeface="Courier New" charset="0"/>
                <a:cs typeface="Courier New" charset="0"/>
              </a:rPr>
              <a:t>a = [ 0 0 0 0 0 ; 0 1 1 1 0; 1 1 1 0 0; 0 1 1 1 1; 0 0 0 0 0]</a:t>
            </a:r>
          </a:p>
          <a:p>
            <a:pPr>
              <a:defRPr/>
            </a:pPr>
            <a:r>
              <a:rPr lang="pt-BR" sz="1800" b="1" dirty="0">
                <a:effectLst/>
                <a:latin typeface="Courier New" charset="0"/>
                <a:cs typeface="Courier New" charset="0"/>
              </a:rPr>
              <a:t>se1 = strel('square',2)</a:t>
            </a:r>
          </a:p>
          <a:p>
            <a:pPr>
              <a:defRPr/>
            </a:pPr>
            <a:r>
              <a:rPr lang="pt-BR" sz="1800" b="1" dirty="0">
                <a:effectLst/>
                <a:latin typeface="Courier New" charset="0"/>
                <a:cs typeface="Courier New" charset="0"/>
              </a:rPr>
              <a:t>b = imerode (a,se1)</a:t>
            </a:r>
          </a:p>
          <a:p>
            <a:pPr>
              <a:defRPr/>
            </a:pPr>
            <a:endParaRPr lang="pt-BR" sz="1800" b="1" dirty="0">
              <a:effectLst/>
              <a:latin typeface="Courier New" charset="0"/>
              <a:cs typeface="Courier New" charset="0"/>
            </a:endParaRPr>
          </a:p>
          <a:p>
            <a:pPr>
              <a:defRPr/>
            </a:pPr>
            <a:r>
              <a:rPr lang="fr-FR" sz="1800" b="1" dirty="0">
                <a:effectLst/>
                <a:latin typeface="Courier New" charset="0"/>
                <a:cs typeface="Courier New" charset="0"/>
              </a:rPr>
              <a:t>se2 = </a:t>
            </a:r>
            <a:r>
              <a:rPr lang="fr-FR" sz="1800" b="1" dirty="0" err="1">
                <a:effectLst/>
                <a:latin typeface="Courier New" charset="0"/>
                <a:cs typeface="Courier New" charset="0"/>
              </a:rPr>
              <a:t>strel</a:t>
            </a:r>
            <a:r>
              <a:rPr lang="fr-FR" sz="1800" b="1" dirty="0">
                <a:effectLst/>
                <a:latin typeface="Courier New" charset="0"/>
                <a:cs typeface="Courier New" charset="0"/>
              </a:rPr>
              <a:t>('rectangle', [1 2])</a:t>
            </a:r>
          </a:p>
          <a:p>
            <a:pPr>
              <a:defRPr/>
            </a:pPr>
            <a:r>
              <a:rPr lang="pt-BR" sz="1800" b="1" dirty="0">
                <a:effectLst/>
                <a:latin typeface="Courier New" charset="0"/>
                <a:cs typeface="Courier New" charset="0"/>
              </a:rPr>
              <a:t>c = imerode (a,se2)</a:t>
            </a:r>
            <a:endParaRPr lang="en-US" sz="1800" b="1" dirty="0">
              <a:effectLst/>
              <a:latin typeface="Courier New" charset="0"/>
              <a:cs typeface="Courier New" charset="0"/>
            </a:endParaRP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1337C934-A549-4B2A-A10B-C85E6BF72CD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75A9724D-2A62-46C5-9446-76FE3A7B0BD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85CD0891-9686-4C70-BE50-FB384DA37E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Morphological Image Processing</a:t>
            </a:r>
            <a:endParaRPr lang="en-US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0AC1154-9592-4962-9C7A-87B347A6A9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862089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tr-TR"/>
              <a:t>Dilation and erosion</a:t>
            </a:r>
          </a:p>
        </p:txBody>
      </p:sp>
      <p:sp>
        <p:nvSpPr>
          <p:cNvPr id="43010" name="Content Placeholder 6"/>
          <p:cNvSpPr>
            <a:spLocks noGrp="1"/>
          </p:cNvSpPr>
          <p:nvPr>
            <p:ph sz="quarter" idx="1"/>
          </p:nvPr>
        </p:nvSpPr>
        <p:spPr>
          <a:xfrm>
            <a:off x="609600" y="1143000"/>
            <a:ext cx="8229600" cy="762000"/>
          </a:xfrm>
        </p:spPr>
        <p:txBody>
          <a:bodyPr/>
          <a:lstStyle/>
          <a:p>
            <a:r>
              <a:rPr lang="en-US" altLang="tr-TR" sz="3000"/>
              <a:t>Erosion and dilation are dual operations</a:t>
            </a:r>
          </a:p>
          <a:p>
            <a:endParaRPr lang="en-US" altLang="tr-TR" sz="2800"/>
          </a:p>
        </p:txBody>
      </p:sp>
      <p:pic>
        <p:nvPicPr>
          <p:cNvPr id="4301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1981200"/>
            <a:ext cx="2333625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62F310D0-5B02-4A37-9A5F-D1AAABE4C8B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EC6CE6D8-EFA7-4D55-BE36-71EE26A984F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827D5B12-1112-4E12-A6EC-3CCC03EFD1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Morphological Image Processing</a:t>
            </a:r>
            <a:endParaRPr lang="en-US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28222C8-FD17-430B-BF91-555C713596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461596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tr-TR"/>
              <a:t>Dilation and erosion</a:t>
            </a:r>
          </a:p>
        </p:txBody>
      </p:sp>
      <p:sp>
        <p:nvSpPr>
          <p:cNvPr id="45058" name="Content Placeholder 6"/>
          <p:cNvSpPr>
            <a:spLocks noGrp="1"/>
          </p:cNvSpPr>
          <p:nvPr>
            <p:ph sz="quarter" idx="1"/>
          </p:nvPr>
        </p:nvSpPr>
        <p:spPr>
          <a:xfrm>
            <a:off x="609600" y="1143000"/>
            <a:ext cx="8229600" cy="4724400"/>
          </a:xfrm>
        </p:spPr>
        <p:txBody>
          <a:bodyPr/>
          <a:lstStyle/>
          <a:p>
            <a:r>
              <a:rPr lang="en-US" altLang="tr-TR" sz="2800"/>
              <a:t>Erosion and dilation can be interpreted in terms of whether a SE </a:t>
            </a:r>
            <a:r>
              <a:rPr lang="en-US" altLang="tr-TR" sz="2800" i="1"/>
              <a:t>fits</a:t>
            </a:r>
            <a:r>
              <a:rPr lang="en-US" altLang="tr-TR" sz="2800"/>
              <a:t> or </a:t>
            </a:r>
            <a:r>
              <a:rPr lang="en-US" altLang="tr-TR" sz="2800" i="1"/>
              <a:t>hits</a:t>
            </a:r>
            <a:r>
              <a:rPr lang="en-US" altLang="tr-TR" sz="2800"/>
              <a:t> an image (region)</a:t>
            </a:r>
          </a:p>
          <a:p>
            <a:pPr lvl="1"/>
            <a:endParaRPr lang="en-US" altLang="tr-TR"/>
          </a:p>
          <a:p>
            <a:pPr lvl="1"/>
            <a:r>
              <a:rPr lang="en-US" altLang="tr-TR"/>
              <a:t>Erosion:</a:t>
            </a:r>
          </a:p>
          <a:p>
            <a:endParaRPr lang="en-US" altLang="tr-TR" sz="2800"/>
          </a:p>
          <a:p>
            <a:endParaRPr lang="en-US" altLang="tr-TR" sz="2800"/>
          </a:p>
          <a:p>
            <a:endParaRPr lang="en-US" altLang="tr-TR" sz="2800"/>
          </a:p>
          <a:p>
            <a:pPr lvl="1"/>
            <a:r>
              <a:rPr lang="en-US" altLang="tr-TR"/>
              <a:t>Dilation:</a:t>
            </a:r>
          </a:p>
          <a:p>
            <a:endParaRPr lang="en-US" altLang="tr-TR" sz="2800"/>
          </a:p>
        </p:txBody>
      </p:sp>
      <p:pic>
        <p:nvPicPr>
          <p:cNvPr id="4505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2879725"/>
            <a:ext cx="40386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60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4606925"/>
            <a:ext cx="4191000" cy="1184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28D399C4-A3B5-4BB7-912A-0113B95D314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64DE8342-D903-4383-83E2-BD0C607DFB2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40FCFB3-5EA0-46FD-889B-ABD7DAF40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Morphological Image Processing</a:t>
            </a:r>
            <a:endParaRPr lang="en-US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E514330-B0AE-4696-B7A5-1D0DB63160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357062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tr-TR"/>
              <a:t>Compound operations</a:t>
            </a:r>
          </a:p>
        </p:txBody>
      </p:sp>
      <p:sp>
        <p:nvSpPr>
          <p:cNvPr id="43010" name="Content Placeholder 6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defRPr/>
            </a:pPr>
            <a:r>
              <a:rPr lang="en-US" b="1" dirty="0">
                <a:ea typeface="ＭＳ Ｐゴシック" charset="0"/>
              </a:rPr>
              <a:t>Opening</a:t>
            </a:r>
            <a:r>
              <a:rPr lang="en-US" dirty="0">
                <a:ea typeface="ＭＳ Ｐゴシック" charset="0"/>
              </a:rPr>
              <a:t>: erosion followed by dilation</a:t>
            </a:r>
          </a:p>
          <a:p>
            <a:pPr>
              <a:defRPr/>
            </a:pPr>
            <a:r>
              <a:rPr lang="en-US" dirty="0">
                <a:ea typeface="ＭＳ Ｐゴシック" charset="0"/>
              </a:rPr>
              <a:t>Mathematically:</a:t>
            </a:r>
          </a:p>
          <a:p>
            <a:pPr>
              <a:buFont typeface="Wingdings 2" charset="0"/>
              <a:buChar char=""/>
              <a:defRPr/>
            </a:pPr>
            <a:endParaRPr lang="en-US" dirty="0">
              <a:ea typeface="ＭＳ Ｐゴシック" charset="0"/>
            </a:endParaRPr>
          </a:p>
          <a:p>
            <a:pPr>
              <a:buFont typeface="Wingdings 2" charset="0"/>
              <a:buChar char=""/>
              <a:defRPr/>
            </a:pPr>
            <a:endParaRPr lang="en-US" dirty="0">
              <a:ea typeface="ＭＳ Ｐゴシック" charset="0"/>
            </a:endParaRPr>
          </a:p>
          <a:p>
            <a:pPr marL="0" indent="0">
              <a:buFont typeface="Wingdings 2" charset="0"/>
              <a:buNone/>
              <a:defRPr/>
            </a:pPr>
            <a:r>
              <a:rPr lang="en-US" dirty="0">
                <a:ea typeface="ＭＳ Ｐゴシック" charset="0"/>
              </a:rPr>
              <a:t>or:</a:t>
            </a:r>
          </a:p>
          <a:p>
            <a:pPr>
              <a:buFont typeface="Wingdings 2" charset="0"/>
              <a:buChar char=""/>
              <a:defRPr/>
            </a:pPr>
            <a:endParaRPr lang="en-US" dirty="0">
              <a:ea typeface="ＭＳ Ｐゴシック" charset="0"/>
            </a:endParaRPr>
          </a:p>
          <a:p>
            <a:pPr>
              <a:buFont typeface="Wingdings 2" charset="0"/>
              <a:buChar char=""/>
              <a:defRPr/>
            </a:pPr>
            <a:endParaRPr lang="en-US" dirty="0">
              <a:ea typeface="ＭＳ Ｐゴシック" charset="0"/>
            </a:endParaRPr>
          </a:p>
          <a:p>
            <a:pPr>
              <a:defRPr/>
            </a:pPr>
            <a:r>
              <a:rPr lang="en-US" dirty="0">
                <a:ea typeface="ＭＳ Ｐゴシック" charset="0"/>
              </a:rPr>
              <a:t>In MATLAB: </a:t>
            </a:r>
            <a:r>
              <a:rPr lang="en-US" b="1" dirty="0" err="1">
                <a:latin typeface="Courier New" charset="0"/>
                <a:ea typeface="ＭＳ Ｐゴシック" charset="0"/>
                <a:cs typeface="Courier New" charset="0"/>
              </a:rPr>
              <a:t>imopen</a:t>
            </a:r>
            <a:endParaRPr lang="en-US" dirty="0">
              <a:ea typeface="ＭＳ Ｐゴシック" charset="0"/>
            </a:endParaRPr>
          </a:p>
        </p:txBody>
      </p:sp>
      <p:pic>
        <p:nvPicPr>
          <p:cNvPr id="47107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0514" y="2895600"/>
            <a:ext cx="3200400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08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3314" y="4271962"/>
            <a:ext cx="4114800" cy="72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B4746EB5-03C8-454A-86B3-FE478CCE1EE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CB3907A9-1F86-4C78-A3AE-1B12ECB31F4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30A6194E-3B68-4C95-99DE-61051B23FF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Morphological Image Processing</a:t>
            </a:r>
            <a:endParaRPr lang="en-US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DA644F37-EC5A-493F-9D90-0B22DA2ABC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004567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tr-TR" dirty="0"/>
              <a:t>Compound operations</a:t>
            </a:r>
            <a:r>
              <a:rPr lang="tr-TR" altLang="tr-TR" dirty="0"/>
              <a:t> (</a:t>
            </a:r>
            <a:r>
              <a:rPr lang="tr-TR" altLang="tr-TR" dirty="0" err="1"/>
              <a:t>cont</a:t>
            </a:r>
            <a:r>
              <a:rPr lang="tr-TR" altLang="tr-TR" dirty="0"/>
              <a:t>.)</a:t>
            </a:r>
            <a:endParaRPr lang="en-US" altLang="tr-TR" dirty="0"/>
          </a:p>
        </p:txBody>
      </p:sp>
      <p:sp>
        <p:nvSpPr>
          <p:cNvPr id="49154" name="Content Placeholder 6"/>
          <p:cNvSpPr>
            <a:spLocks noGrp="1"/>
          </p:cNvSpPr>
          <p:nvPr>
            <p:ph sz="quarter" idx="1"/>
          </p:nvPr>
        </p:nvSpPr>
        <p:spPr>
          <a:xfrm>
            <a:off x="609600" y="2819400"/>
            <a:ext cx="2133600" cy="1066800"/>
          </a:xfrm>
        </p:spPr>
        <p:txBody>
          <a:bodyPr/>
          <a:lstStyle/>
          <a:p>
            <a:r>
              <a:rPr lang="en-US" altLang="tr-TR" b="1" dirty="0"/>
              <a:t>Opening</a:t>
            </a:r>
            <a:r>
              <a:rPr lang="en-US" altLang="tr-TR" dirty="0"/>
              <a:t>: example</a:t>
            </a:r>
          </a:p>
          <a:p>
            <a:endParaRPr lang="en-US" altLang="tr-TR" dirty="0"/>
          </a:p>
        </p:txBody>
      </p:sp>
      <p:pic>
        <p:nvPicPr>
          <p:cNvPr id="4915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1016000"/>
            <a:ext cx="5810250" cy="5151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0BED65B3-DF80-445E-BED4-B00FF590200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926CF3DA-A281-4F05-A664-F002FB91DD6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B69A216C-5EF9-4F4F-9A94-9B8BF02C97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Morphological Image Processing</a:t>
            </a:r>
            <a:endParaRPr lang="en-US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151C848-AFF2-45F3-891C-57D508CC2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200438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tr-TR" dirty="0"/>
              <a:t>Compound operations</a:t>
            </a:r>
            <a:r>
              <a:rPr lang="tr-TR" altLang="tr-TR" dirty="0"/>
              <a:t> (</a:t>
            </a:r>
            <a:r>
              <a:rPr lang="tr-TR" altLang="tr-TR" dirty="0" err="1"/>
              <a:t>cont</a:t>
            </a:r>
            <a:r>
              <a:rPr lang="tr-TR" altLang="tr-TR" dirty="0"/>
              <a:t>.)</a:t>
            </a:r>
            <a:endParaRPr lang="en-US" altLang="tr-TR" dirty="0"/>
          </a:p>
        </p:txBody>
      </p:sp>
      <p:sp>
        <p:nvSpPr>
          <p:cNvPr id="51202" name="Content Placeholder 6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tr-TR" b="1"/>
              <a:t>Opening</a:t>
            </a:r>
            <a:r>
              <a:rPr lang="en-US" altLang="tr-TR"/>
              <a:t>: geometrical interpretation</a:t>
            </a:r>
          </a:p>
          <a:p>
            <a:endParaRPr lang="en-US" altLang="tr-TR"/>
          </a:p>
          <a:p>
            <a:endParaRPr lang="en-US" altLang="tr-TR"/>
          </a:p>
        </p:txBody>
      </p:sp>
      <p:pic>
        <p:nvPicPr>
          <p:cNvPr id="51204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4513" y="2514600"/>
            <a:ext cx="5576887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A87D6CBA-A69F-4854-92CF-D3BA729627D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2BFFD5E2-DDE5-4CDE-8668-24BA4680F97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FB42B10A-AD2D-4C32-861B-CBC80E2E63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Morphological Image Processing</a:t>
            </a:r>
            <a:endParaRPr lang="en-US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4CA55FE-6A96-4A35-A983-C3B6ED6A20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503690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tr-TR" dirty="0"/>
              <a:t>Compound operations</a:t>
            </a:r>
            <a:r>
              <a:rPr lang="tr-TR" altLang="tr-TR" dirty="0"/>
              <a:t> (</a:t>
            </a:r>
            <a:r>
              <a:rPr lang="tr-TR" altLang="tr-TR" dirty="0" err="1"/>
              <a:t>cont</a:t>
            </a:r>
            <a:r>
              <a:rPr lang="tr-TR" altLang="tr-TR" dirty="0"/>
              <a:t>.)</a:t>
            </a:r>
            <a:endParaRPr lang="en-US" altLang="tr-TR" dirty="0"/>
          </a:p>
        </p:txBody>
      </p:sp>
      <p:sp>
        <p:nvSpPr>
          <p:cNvPr id="53250" name="Content Placeholder 6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tr-TR" b="1" dirty="0"/>
              <a:t>Closing</a:t>
            </a:r>
            <a:r>
              <a:rPr lang="en-US" altLang="tr-TR" dirty="0"/>
              <a:t>: dilation followed by erosion </a:t>
            </a:r>
          </a:p>
          <a:p>
            <a:r>
              <a:rPr lang="en-US" altLang="tr-TR" dirty="0"/>
              <a:t>Mathematically:</a:t>
            </a:r>
          </a:p>
          <a:p>
            <a:endParaRPr lang="en-US" altLang="tr-TR" dirty="0"/>
          </a:p>
          <a:p>
            <a:endParaRPr lang="en-US" altLang="tr-TR" dirty="0"/>
          </a:p>
          <a:p>
            <a:endParaRPr lang="en-US" altLang="tr-TR" dirty="0"/>
          </a:p>
          <a:p>
            <a:r>
              <a:rPr lang="en-US" altLang="tr-TR" dirty="0"/>
              <a:t>In MATLAB: </a:t>
            </a:r>
            <a:r>
              <a:rPr lang="en-US" altLang="tr-TR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imclose</a:t>
            </a:r>
            <a:endParaRPr lang="en-US" altLang="tr-TR" dirty="0"/>
          </a:p>
        </p:txBody>
      </p:sp>
      <p:pic>
        <p:nvPicPr>
          <p:cNvPr id="5325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3213099"/>
            <a:ext cx="3276600" cy="65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E650E3E8-DAE9-44BC-8B81-415342B87C1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667D43CA-72EE-4705-8769-4840E5CD483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06FD2D60-D944-4722-9CF3-A157BD2074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Morphological Image Processing</a:t>
            </a:r>
            <a:endParaRPr lang="en-US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C084308-DECF-41A0-AB2C-A7B8515A19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19289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tr-TR" dirty="0"/>
              <a:t>Compound operations</a:t>
            </a:r>
            <a:r>
              <a:rPr lang="tr-TR" altLang="tr-TR" dirty="0"/>
              <a:t> (</a:t>
            </a:r>
            <a:r>
              <a:rPr lang="tr-TR" altLang="tr-TR" dirty="0" err="1"/>
              <a:t>cont</a:t>
            </a:r>
            <a:r>
              <a:rPr lang="tr-TR" altLang="tr-TR" dirty="0"/>
              <a:t>.)</a:t>
            </a:r>
            <a:endParaRPr lang="en-US" altLang="tr-TR" dirty="0"/>
          </a:p>
        </p:txBody>
      </p:sp>
      <p:sp>
        <p:nvSpPr>
          <p:cNvPr id="55298" name="Content Placeholder 6"/>
          <p:cNvSpPr>
            <a:spLocks noGrp="1"/>
          </p:cNvSpPr>
          <p:nvPr>
            <p:ph sz="quarter" idx="1"/>
          </p:nvPr>
        </p:nvSpPr>
        <p:spPr>
          <a:xfrm>
            <a:off x="609600" y="2819400"/>
            <a:ext cx="2133600" cy="1066800"/>
          </a:xfrm>
        </p:spPr>
        <p:txBody>
          <a:bodyPr/>
          <a:lstStyle/>
          <a:p>
            <a:r>
              <a:rPr lang="en-US" altLang="tr-TR" b="1"/>
              <a:t>Closing</a:t>
            </a:r>
            <a:r>
              <a:rPr lang="en-US" altLang="tr-TR"/>
              <a:t>: example</a:t>
            </a:r>
          </a:p>
          <a:p>
            <a:endParaRPr lang="en-US" altLang="tr-TR"/>
          </a:p>
        </p:txBody>
      </p:sp>
      <p:pic>
        <p:nvPicPr>
          <p:cNvPr id="5529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1219200"/>
            <a:ext cx="5341938" cy="484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37727232-29E1-4BB6-8BD4-D60D0E0B16F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C0DAE0DB-3048-422F-8E09-BABEA48BAB0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92BF1F75-AAD4-4971-A096-B8CB8C829F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Morphological Image Processing</a:t>
            </a:r>
            <a:endParaRPr lang="en-US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98C674E-177F-41A6-B565-B7840518A0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884092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tr-TR" dirty="0"/>
              <a:t>Compound operations</a:t>
            </a:r>
            <a:r>
              <a:rPr lang="tr-TR" altLang="tr-TR" dirty="0"/>
              <a:t> (</a:t>
            </a:r>
            <a:r>
              <a:rPr lang="tr-TR" altLang="tr-TR" dirty="0" err="1"/>
              <a:t>cont</a:t>
            </a:r>
            <a:r>
              <a:rPr lang="tr-TR" altLang="tr-TR" dirty="0"/>
              <a:t>.)</a:t>
            </a:r>
            <a:endParaRPr lang="en-US" altLang="tr-TR" dirty="0"/>
          </a:p>
        </p:txBody>
      </p:sp>
      <p:sp>
        <p:nvSpPr>
          <p:cNvPr id="57346" name="Content Placeholder 6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tr-TR" b="1" dirty="0"/>
              <a:t>Closing</a:t>
            </a:r>
            <a:r>
              <a:rPr lang="en-US" altLang="tr-TR" dirty="0"/>
              <a:t>: geometrical interpretation</a:t>
            </a:r>
          </a:p>
          <a:p>
            <a:endParaRPr lang="en-US" altLang="tr-TR" dirty="0"/>
          </a:p>
          <a:p>
            <a:endParaRPr lang="en-US" altLang="tr-TR" dirty="0"/>
          </a:p>
        </p:txBody>
      </p:sp>
      <p:pic>
        <p:nvPicPr>
          <p:cNvPr id="57348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362200"/>
            <a:ext cx="6400800" cy="2454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5C5DB1C2-812C-40CC-96F6-D21A8CEEE4B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7DEFB822-D766-4329-8270-90978A7AF44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C07897CE-4041-41E6-B0CE-983C86CA7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Morphological Image Processing</a:t>
            </a:r>
            <a:endParaRPr lang="en-US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DAFB461F-ADAB-450F-8139-0DA3E51C58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184680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579" name="Object 3"/>
          <p:cNvGraphicFramePr>
            <a:graphicFrameLocks noChangeAspect="1"/>
          </p:cNvGraphicFramePr>
          <p:nvPr>
            <p:extLst/>
          </p:nvPr>
        </p:nvGraphicFramePr>
        <p:xfrm>
          <a:off x="943430" y="1938338"/>
          <a:ext cx="7224057" cy="4005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5" name="CorelPhotoPaint.Image.11" r:id="rId3" imgW="5085383" imgH="2819167" progId="CorelPhotoPaint.Image.11">
                  <p:embed/>
                </p:oleObj>
              </mc:Choice>
              <mc:Fallback>
                <p:oleObj name="CorelPhotoPaint.Image.11" r:id="rId3" imgW="5085383" imgH="2819167" progId="CorelPhotoPaint.Image.11">
                  <p:embed/>
                  <p:pic>
                    <p:nvPicPr>
                      <p:cNvPr id="24579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43430" y="1938338"/>
                        <a:ext cx="7224057" cy="40052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AutoShape 2"/>
          <p:cNvSpPr txBox="1">
            <a:spLocks noChangeArrowheads="1"/>
          </p:cNvSpPr>
          <p:nvPr/>
        </p:nvSpPr>
        <p:spPr>
          <a:xfrm>
            <a:off x="457200" y="277813"/>
            <a:ext cx="8229600" cy="1139825"/>
          </a:xfrm>
          <a:prstGeom prst="rect">
            <a:avLst/>
          </a:prstGeom>
        </p:spPr>
        <p:txBody>
          <a:bodyPr vert="horz" lIns="0" rIns="0" bIns="0" anchor="ctr">
            <a:normAutofit/>
          </a:bodyPr>
          <a:lstStyle>
            <a:lvl1pPr algn="ctr">
              <a:spcBef>
                <a:spcPct val="0"/>
              </a:spcBef>
              <a:buNone/>
              <a:defRPr kumimoji="0" sz="3200" b="0">
                <a:ln>
                  <a:noFill/>
                </a:ln>
                <a:effectLst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tr-TR" altLang="tr-TR" dirty="0"/>
              <a:t>Opening and closing</a:t>
            </a:r>
            <a:endParaRPr lang="en-US" altLang="tr-TR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F1317F3D-5788-4000-B05B-9B27871E5CE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BE8977FD-76BA-4B80-BA9F-CCBA45A03A7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C518ECF-5630-4C66-8163-986AA73521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Morphological Image Processing</a:t>
            </a:r>
            <a:endParaRPr lang="en-US" dirty="0"/>
          </a:p>
        </p:txBody>
      </p:sp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B79F5A34-62E0-4E77-9BFB-474B5B2ED8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493408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603" name="Object 3"/>
          <p:cNvGraphicFramePr>
            <a:graphicFrameLocks noChangeAspect="1"/>
          </p:cNvGraphicFramePr>
          <p:nvPr>
            <p:extLst/>
          </p:nvPr>
        </p:nvGraphicFramePr>
        <p:xfrm>
          <a:off x="2180771" y="1905000"/>
          <a:ext cx="5920841" cy="342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2" name="CorelPhotoPaint.Image.11" r:id="rId3" imgW="4323231" imgH="2503831" progId="CorelPhotoPaint.Image.11">
                  <p:embed/>
                </p:oleObj>
              </mc:Choice>
              <mc:Fallback>
                <p:oleObj name="CorelPhotoPaint.Image.11" r:id="rId3" imgW="4323231" imgH="2503831" progId="CorelPhotoPaint.Image.11">
                  <p:embed/>
                  <p:pic>
                    <p:nvPicPr>
                      <p:cNvPr id="25603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80771" y="1905000"/>
                        <a:ext cx="5920841" cy="3429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84360057"/>
              </p:ext>
            </p:extLst>
          </p:nvPr>
        </p:nvGraphicFramePr>
        <p:xfrm>
          <a:off x="670827" y="2427287"/>
          <a:ext cx="1184275" cy="2003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3" name="CorelPhotoPaint.Image.11" r:id="rId5" imgW="991790" imgH="1677572" progId="CorelPhotoPaint.Image.11">
                  <p:embed/>
                </p:oleObj>
              </mc:Choice>
              <mc:Fallback>
                <p:oleObj name="CorelPhotoPaint.Image.11" r:id="rId5" imgW="991790" imgH="1677572" progId="CorelPhotoPaint.Image.11">
                  <p:embed/>
                  <p:pic>
                    <p:nvPicPr>
                      <p:cNvPr id="25604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0827" y="2427287"/>
                        <a:ext cx="1184275" cy="2003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AutoShape 2"/>
          <p:cNvSpPr txBox="1">
            <a:spLocks noChangeArrowheads="1"/>
          </p:cNvSpPr>
          <p:nvPr/>
        </p:nvSpPr>
        <p:spPr>
          <a:xfrm>
            <a:off x="457200" y="277813"/>
            <a:ext cx="8229600" cy="1139825"/>
          </a:xfrm>
          <a:prstGeom prst="rect">
            <a:avLst/>
          </a:prstGeom>
        </p:spPr>
        <p:txBody>
          <a:bodyPr vert="horz" lIns="0" rIns="0" bIns="0" anchor="ctr">
            <a:normAutofit/>
          </a:bodyPr>
          <a:lstStyle>
            <a:lvl1pPr algn="ctr">
              <a:spcBef>
                <a:spcPct val="0"/>
              </a:spcBef>
              <a:buNone/>
              <a:defRPr kumimoji="0" sz="3200" b="0">
                <a:ln>
                  <a:noFill/>
                </a:ln>
                <a:effectLst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tr-TR" altLang="tr-TR" dirty="0"/>
              <a:t>Opening and closing (cont.)</a:t>
            </a:r>
            <a:endParaRPr lang="en-US" altLang="tr-TR" dirty="0"/>
          </a:p>
        </p:txBody>
      </p:sp>
      <p:sp>
        <p:nvSpPr>
          <p:cNvPr id="6" name="Content Placeholder 6"/>
          <p:cNvSpPr txBox="1">
            <a:spLocks/>
          </p:cNvSpPr>
          <p:nvPr/>
        </p:nvSpPr>
        <p:spPr>
          <a:xfrm>
            <a:off x="457200" y="1417638"/>
            <a:ext cx="8229600" cy="453072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rgbClr val="003399"/>
                </a:solidFill>
                <a:latin typeface="+mn-lt"/>
                <a:ea typeface="+mn-ea"/>
                <a:cs typeface="+mn-cs"/>
              </a:defRPr>
            </a:lvl1pPr>
            <a:lvl2pPr marL="669925" indent="-3254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" pitchFamily="2" charset="2"/>
              <a:buChar char="q"/>
              <a:defRPr sz="2600">
                <a:solidFill>
                  <a:srgbClr val="003399"/>
                </a:solidFill>
                <a:latin typeface="+mn-lt"/>
              </a:defRPr>
            </a:lvl2pPr>
            <a:lvl3pPr marL="1022350" indent="-3508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rgbClr val="003399"/>
                </a:solidFill>
                <a:latin typeface="+mn-lt"/>
              </a:defRPr>
            </a:lvl3pPr>
            <a:lvl4pPr marL="1339850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rgbClr val="003399"/>
                </a:solidFill>
                <a:latin typeface="+mn-lt"/>
              </a:defRPr>
            </a:lvl4pPr>
            <a:lvl5pPr marL="1681163" indent="-3397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5pPr>
            <a:lvl6pPr marL="21383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6pPr>
            <a:lvl7pPr marL="25955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7pPr>
            <a:lvl8pPr marL="30527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8pPr>
            <a:lvl9pPr marL="35099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9pPr>
          </a:lstStyle>
          <a:p>
            <a:r>
              <a:rPr lang="tr-TR" altLang="tr-TR" kern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Illustration</a:t>
            </a:r>
            <a:r>
              <a:rPr lang="tr-TR" altLang="tr-TR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tr-TR" altLang="tr-TR" kern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opening</a:t>
            </a:r>
            <a:r>
              <a:rPr lang="tr-TR" altLang="tr-TR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kern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tr-TR" altLang="tr-TR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kern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closing</a:t>
            </a:r>
            <a:r>
              <a:rPr lang="tr-TR" altLang="tr-TR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altLang="tr-TR" kern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tr-TR" kern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tr-TR" kern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Content Placeholder 6"/>
          <p:cNvSpPr txBox="1">
            <a:spLocks/>
          </p:cNvSpPr>
          <p:nvPr/>
        </p:nvSpPr>
        <p:spPr>
          <a:xfrm>
            <a:off x="609600" y="5334000"/>
            <a:ext cx="9063184" cy="222567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rgbClr val="003399"/>
                </a:solidFill>
                <a:latin typeface="+mn-lt"/>
                <a:ea typeface="+mn-ea"/>
                <a:cs typeface="+mn-cs"/>
              </a:defRPr>
            </a:lvl1pPr>
            <a:lvl2pPr marL="669925" indent="-3254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" pitchFamily="2" charset="2"/>
              <a:buChar char="q"/>
              <a:defRPr sz="2600">
                <a:solidFill>
                  <a:srgbClr val="003399"/>
                </a:solidFill>
                <a:latin typeface="+mn-lt"/>
              </a:defRPr>
            </a:lvl2pPr>
            <a:lvl3pPr marL="1022350" indent="-3508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rgbClr val="003399"/>
                </a:solidFill>
                <a:latin typeface="+mn-lt"/>
              </a:defRPr>
            </a:lvl3pPr>
            <a:lvl4pPr marL="1339850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rgbClr val="003399"/>
                </a:solidFill>
                <a:latin typeface="+mn-lt"/>
              </a:defRPr>
            </a:lvl4pPr>
            <a:lvl5pPr marL="1681163" indent="-3397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5pPr>
            <a:lvl6pPr marL="21383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6pPr>
            <a:lvl7pPr marL="25955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7pPr>
            <a:lvl8pPr marL="30527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8pPr>
            <a:lvl9pPr marL="35099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tr-TR" altLang="tr-TR" sz="2200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a) </a:t>
            </a:r>
            <a:r>
              <a:rPr lang="tr-TR" altLang="tr-TR" sz="2200" kern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Original</a:t>
            </a:r>
            <a:r>
              <a:rPr lang="tr-TR" altLang="tr-TR" sz="2200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2200" kern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image</a:t>
            </a:r>
            <a:r>
              <a:rPr lang="tr-TR" altLang="tr-TR" sz="2200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		b) </a:t>
            </a:r>
            <a:r>
              <a:rPr lang="tr-TR" altLang="tr-TR" sz="2200" kern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Opening</a:t>
            </a:r>
            <a:endParaRPr lang="tr-TR" altLang="tr-TR" sz="2200" kern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tr-TR" altLang="tr-TR" sz="2200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c) </a:t>
            </a:r>
            <a:r>
              <a:rPr lang="tr-TR" altLang="tr-TR" sz="2200" kern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Closing</a:t>
            </a:r>
            <a:r>
              <a:rPr lang="tr-TR" altLang="tr-TR" sz="2200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			d) </a:t>
            </a:r>
            <a:r>
              <a:rPr lang="tr-TR" altLang="tr-TR" sz="2200" kern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Closing</a:t>
            </a:r>
            <a:r>
              <a:rPr lang="tr-TR" altLang="tr-TR" sz="2200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of b</a:t>
            </a:r>
            <a:endParaRPr lang="en-US" altLang="tr-TR" sz="2200" kern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tr-TR" kern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tr-TR" kern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B9B43E9B-4F97-45EB-8DAE-55ABF5ED4C1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16BD2381-AFA5-4B02-A61B-D3C70E42096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EA6D834-F8B8-4942-97AA-F2F4F649FA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Morphological Image Processing</a:t>
            </a:r>
            <a:endParaRPr lang="en-US" dirty="0"/>
          </a:p>
        </p:txBody>
      </p:sp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94E471D7-717B-4276-A90A-6459A2FD71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436767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627" name="Object 3"/>
          <p:cNvGraphicFramePr>
            <a:graphicFrameLocks noChangeAspect="1"/>
          </p:cNvGraphicFramePr>
          <p:nvPr>
            <p:extLst/>
          </p:nvPr>
        </p:nvGraphicFramePr>
        <p:xfrm>
          <a:off x="335562" y="2027238"/>
          <a:ext cx="8404474" cy="2925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3" name="CorelPhotoPaint.Image.11" r:id="rId3" imgW="5445032" imgH="1895780" progId="CorelPhotoPaint.Image.11">
                  <p:embed/>
                </p:oleObj>
              </mc:Choice>
              <mc:Fallback>
                <p:oleObj name="CorelPhotoPaint.Image.11" r:id="rId3" imgW="5445032" imgH="1895780" progId="CorelPhotoPaint.Image.11">
                  <p:embed/>
                  <p:pic>
                    <p:nvPicPr>
                      <p:cNvPr id="26627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562" y="2027238"/>
                        <a:ext cx="8404474" cy="29257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AutoShape 2"/>
          <p:cNvSpPr txBox="1">
            <a:spLocks noChangeArrowheads="1"/>
          </p:cNvSpPr>
          <p:nvPr/>
        </p:nvSpPr>
        <p:spPr>
          <a:xfrm>
            <a:off x="457200" y="277813"/>
            <a:ext cx="8229600" cy="1139825"/>
          </a:xfrm>
          <a:prstGeom prst="rect">
            <a:avLst/>
          </a:prstGeom>
        </p:spPr>
        <p:txBody>
          <a:bodyPr vert="horz" lIns="0" rIns="0" bIns="0" anchor="ctr">
            <a:normAutofit/>
          </a:bodyPr>
          <a:lstStyle>
            <a:defPPr>
              <a:defRPr lang="en-US"/>
            </a:defPPr>
            <a:lvl1pPr algn="ctr">
              <a:spcBef>
                <a:spcPct val="0"/>
              </a:spcBef>
              <a:buNone/>
              <a:defRPr kumimoji="0" sz="3200" b="0">
                <a:ln>
                  <a:noFill/>
                </a:ln>
                <a:effectLst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tr-TR" altLang="tr-TR" dirty="0"/>
              <a:t>Opening and closing (in practice)</a:t>
            </a:r>
            <a:endParaRPr lang="en-US" altLang="tr-TR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99802B8C-0A04-4F2F-86CF-0C0F18426D4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3BC33FDA-5763-447A-84F5-38496E02974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7476610-2382-4D47-94DF-56709A23C5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Morphological Image Processing</a:t>
            </a:r>
            <a:endParaRPr lang="en-US" dirty="0"/>
          </a:p>
        </p:txBody>
      </p:sp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9DB9083A-A8EA-46EF-8CD3-98734A80A7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080339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tr-TR" dirty="0"/>
              <a:t>Compound operations</a:t>
            </a:r>
            <a:r>
              <a:rPr lang="tr-TR" altLang="tr-TR" dirty="0"/>
              <a:t> (</a:t>
            </a:r>
            <a:r>
              <a:rPr lang="tr-TR" altLang="tr-TR" dirty="0" err="1"/>
              <a:t>cont</a:t>
            </a:r>
            <a:r>
              <a:rPr lang="tr-TR" altLang="tr-TR" dirty="0"/>
              <a:t>.)</a:t>
            </a:r>
            <a:endParaRPr lang="en-US" altLang="tr-TR" dirty="0"/>
          </a:p>
        </p:txBody>
      </p:sp>
      <p:sp>
        <p:nvSpPr>
          <p:cNvPr id="59394" name="Content Placeholder 6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534400" cy="4876800"/>
          </a:xfrm>
        </p:spPr>
        <p:txBody>
          <a:bodyPr>
            <a:normAutofit/>
          </a:bodyPr>
          <a:lstStyle/>
          <a:p>
            <a:pPr algn="just"/>
            <a:r>
              <a:rPr lang="en-US" altLang="tr-TR" b="1" dirty="0"/>
              <a:t>Hit-or-miss (</a:t>
            </a:r>
            <a:r>
              <a:rPr lang="en-US" altLang="tr-TR" b="1" dirty="0" err="1"/>
              <a:t>HoM</a:t>
            </a:r>
            <a:r>
              <a:rPr lang="en-US" altLang="tr-TR" b="1" dirty="0"/>
              <a:t>) transform:</a:t>
            </a:r>
            <a:r>
              <a:rPr lang="en-US" altLang="tr-TR" dirty="0"/>
              <a:t> a combination of morphological operations that uses two structuring elements (B</a:t>
            </a:r>
            <a:r>
              <a:rPr lang="en-US" altLang="tr-TR" baseline="-25000" dirty="0"/>
              <a:t>1</a:t>
            </a:r>
            <a:r>
              <a:rPr lang="en-US" altLang="tr-TR" dirty="0"/>
              <a:t> and B</a:t>
            </a:r>
            <a:r>
              <a:rPr lang="en-US" altLang="tr-TR" baseline="-25000" dirty="0"/>
              <a:t>2</a:t>
            </a:r>
            <a:r>
              <a:rPr lang="en-US" altLang="tr-TR" dirty="0"/>
              <a:t>) designed in such a way that the output image will consist of all locations that match the pixels in B</a:t>
            </a:r>
            <a:r>
              <a:rPr lang="en-US" altLang="tr-TR" baseline="-25000" dirty="0"/>
              <a:t>1 </a:t>
            </a:r>
            <a:r>
              <a:rPr lang="en-US" altLang="tr-TR" dirty="0"/>
              <a:t>(a </a:t>
            </a:r>
            <a:r>
              <a:rPr lang="en-US" altLang="tr-TR" i="1" dirty="0"/>
              <a:t>hit</a:t>
            </a:r>
            <a:r>
              <a:rPr lang="en-US" altLang="tr-TR" dirty="0"/>
              <a:t>) and that have none of the pixels in B</a:t>
            </a:r>
            <a:r>
              <a:rPr lang="en-US" altLang="tr-TR" baseline="-25000" dirty="0"/>
              <a:t>2 </a:t>
            </a:r>
            <a:r>
              <a:rPr lang="en-US" altLang="tr-TR" dirty="0"/>
              <a:t>(a </a:t>
            </a:r>
            <a:r>
              <a:rPr lang="en-US" altLang="tr-TR" i="1" dirty="0"/>
              <a:t>miss</a:t>
            </a:r>
            <a:r>
              <a:rPr lang="en-US" altLang="tr-TR" dirty="0"/>
              <a:t>). </a:t>
            </a:r>
          </a:p>
          <a:p>
            <a:pPr lvl="1"/>
            <a:r>
              <a:rPr lang="en-US" altLang="tr-TR" dirty="0"/>
              <a:t>Mathematically:</a:t>
            </a:r>
          </a:p>
          <a:p>
            <a:endParaRPr lang="en-US" altLang="tr-TR" dirty="0"/>
          </a:p>
          <a:p>
            <a:pPr lvl="1"/>
            <a:r>
              <a:rPr lang="en-US" altLang="tr-TR" dirty="0"/>
              <a:t>or:</a:t>
            </a:r>
          </a:p>
          <a:p>
            <a:pPr lvl="1"/>
            <a:endParaRPr lang="en-US" altLang="tr-TR" dirty="0"/>
          </a:p>
          <a:p>
            <a:pPr lvl="1"/>
            <a:r>
              <a:rPr lang="en-US" altLang="tr-TR" dirty="0"/>
              <a:t>In MATLAB: </a:t>
            </a:r>
            <a:r>
              <a:rPr lang="en-US" altLang="tr-TR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bwhitmiss</a:t>
            </a:r>
            <a:endParaRPr lang="en-US" altLang="tr-TR" dirty="0"/>
          </a:p>
        </p:txBody>
      </p:sp>
      <p:pic>
        <p:nvPicPr>
          <p:cNvPr id="5939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3962400"/>
            <a:ext cx="4848225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396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4876800"/>
            <a:ext cx="4572000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6A04716D-F2BF-44CD-A7C9-9104210A530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BDC11D13-7EBD-40E9-B63D-91DDB152AC0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A287E18D-F572-47E1-9F6E-FA17D8B5D6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Morphological Image Processing</a:t>
            </a:r>
            <a:endParaRPr lang="en-US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CA6B51D-1FE8-48B8-837A-18AE273D0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682143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tr-TR" dirty="0"/>
              <a:t>Compound operations</a:t>
            </a:r>
            <a:r>
              <a:rPr lang="tr-TR" altLang="tr-TR" dirty="0"/>
              <a:t> (</a:t>
            </a:r>
            <a:r>
              <a:rPr lang="tr-TR" altLang="tr-TR" dirty="0" err="1"/>
              <a:t>cont</a:t>
            </a:r>
            <a:r>
              <a:rPr lang="tr-TR" altLang="tr-TR" dirty="0"/>
              <a:t>.)</a:t>
            </a:r>
            <a:endParaRPr lang="en-US" altLang="tr-TR" dirty="0"/>
          </a:p>
        </p:txBody>
      </p:sp>
      <p:sp>
        <p:nvSpPr>
          <p:cNvPr id="61442" name="Content Placeholder 6"/>
          <p:cNvSpPr>
            <a:spLocks noGrp="1"/>
          </p:cNvSpPr>
          <p:nvPr>
            <p:ph sz="quarter" idx="1"/>
          </p:nvPr>
        </p:nvSpPr>
        <p:spPr>
          <a:xfrm>
            <a:off x="838200" y="1219200"/>
            <a:ext cx="2667000" cy="1828800"/>
          </a:xfrm>
        </p:spPr>
        <p:txBody>
          <a:bodyPr/>
          <a:lstStyle/>
          <a:p>
            <a:r>
              <a:rPr lang="en-US" altLang="tr-TR" b="1" dirty="0" err="1"/>
              <a:t>HoM</a:t>
            </a:r>
            <a:r>
              <a:rPr lang="en-US" altLang="tr-TR" dirty="0"/>
              <a:t>: example (Fig. 13.10</a:t>
            </a:r>
            <a:r>
              <a:rPr lang="tr-TR" altLang="tr-TR" dirty="0"/>
              <a:t> PIVPUM</a:t>
            </a:r>
            <a:r>
              <a:rPr lang="en-US" altLang="tr-TR" dirty="0"/>
              <a:t>)</a:t>
            </a:r>
          </a:p>
          <a:p>
            <a:endParaRPr lang="en-US" altLang="tr-TR" dirty="0"/>
          </a:p>
        </p:txBody>
      </p:sp>
      <p:pic>
        <p:nvPicPr>
          <p:cNvPr id="61444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1143000"/>
            <a:ext cx="5054600" cy="534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EBFA30EE-93A6-4B90-8E4E-02FB1B43F0B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69E5E923-4AC9-4FB0-A725-1F1547A076F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60B3B25A-32B4-4D26-9387-DABFF42C70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Morphological Image Processing</a:t>
            </a:r>
            <a:endParaRPr lang="en-US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8E6600C-8275-4108-A13D-59DC72CE80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058583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675" name="Object 3"/>
          <p:cNvGraphicFramePr>
            <a:graphicFrameLocks noChangeAspect="1"/>
          </p:cNvGraphicFramePr>
          <p:nvPr>
            <p:extLst/>
          </p:nvPr>
        </p:nvGraphicFramePr>
        <p:xfrm>
          <a:off x="1295400" y="1776413"/>
          <a:ext cx="6172199" cy="30894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7" name="CorelPhotoPaint.Image.11" r:id="rId3" imgW="4332557" imgH="2168656" progId="CorelPhotoPaint.Image.11">
                  <p:embed/>
                </p:oleObj>
              </mc:Choice>
              <mc:Fallback>
                <p:oleObj name="CorelPhotoPaint.Image.11" r:id="rId3" imgW="4332557" imgH="2168656" progId="CorelPhotoPaint.Image.11">
                  <p:embed/>
                  <p:pic>
                    <p:nvPicPr>
                      <p:cNvPr id="28675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1776413"/>
                        <a:ext cx="6172199" cy="308949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AutoShape 2"/>
          <p:cNvSpPr txBox="1">
            <a:spLocks noChangeArrowheads="1"/>
          </p:cNvSpPr>
          <p:nvPr/>
        </p:nvSpPr>
        <p:spPr>
          <a:xfrm>
            <a:off x="457200" y="277813"/>
            <a:ext cx="8229600" cy="1139825"/>
          </a:xfrm>
          <a:prstGeom prst="rect">
            <a:avLst/>
          </a:prstGeom>
        </p:spPr>
        <p:txBody>
          <a:bodyPr vert="horz" lIns="0" rIns="0" bIns="0" anchor="ctr">
            <a:normAutofit/>
          </a:bodyPr>
          <a:lstStyle>
            <a:lvl1pPr algn="ctr">
              <a:spcBef>
                <a:spcPct val="0"/>
              </a:spcBef>
              <a:buNone/>
              <a:defRPr kumimoji="0" sz="3200" b="0">
                <a:ln>
                  <a:noFill/>
                </a:ln>
                <a:effectLst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en-US" altLang="tr-TR" dirty="0"/>
              <a:t>Compound operations</a:t>
            </a:r>
            <a:r>
              <a:rPr lang="tr-TR" altLang="tr-TR" dirty="0"/>
              <a:t> (cont.)</a:t>
            </a:r>
            <a:endParaRPr lang="en-US" altLang="tr-TR" dirty="0"/>
          </a:p>
        </p:txBody>
      </p:sp>
      <p:sp>
        <p:nvSpPr>
          <p:cNvPr id="6" name="Content Placeholder 6"/>
          <p:cNvSpPr txBox="1">
            <a:spLocks/>
          </p:cNvSpPr>
          <p:nvPr/>
        </p:nvSpPr>
        <p:spPr>
          <a:xfrm>
            <a:off x="838200" y="1219200"/>
            <a:ext cx="2667000" cy="18288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rgbClr val="003399"/>
                </a:solidFill>
                <a:latin typeface="+mn-lt"/>
                <a:ea typeface="+mn-ea"/>
                <a:cs typeface="+mn-cs"/>
              </a:defRPr>
            </a:lvl1pPr>
            <a:lvl2pPr marL="669925" indent="-3254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" pitchFamily="2" charset="2"/>
              <a:buChar char="q"/>
              <a:defRPr sz="2600">
                <a:solidFill>
                  <a:srgbClr val="003399"/>
                </a:solidFill>
                <a:latin typeface="+mn-lt"/>
              </a:defRPr>
            </a:lvl2pPr>
            <a:lvl3pPr marL="1022350" indent="-3508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rgbClr val="003399"/>
                </a:solidFill>
                <a:latin typeface="+mn-lt"/>
              </a:defRPr>
            </a:lvl3pPr>
            <a:lvl4pPr marL="1339850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rgbClr val="003399"/>
                </a:solidFill>
                <a:latin typeface="+mn-lt"/>
              </a:defRPr>
            </a:lvl4pPr>
            <a:lvl5pPr marL="1681163" indent="-3397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5pPr>
            <a:lvl6pPr marL="21383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6pPr>
            <a:lvl7pPr marL="25955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7pPr>
            <a:lvl8pPr marL="30527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8pPr>
            <a:lvl9pPr marL="35099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9pPr>
          </a:lstStyle>
          <a:p>
            <a:r>
              <a:rPr lang="en-US" altLang="tr-TR" b="1" kern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HoM</a:t>
            </a:r>
            <a:r>
              <a:rPr lang="en-US" altLang="tr-TR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7" name="Content Placeholder 6"/>
          <p:cNvSpPr txBox="1">
            <a:spLocks/>
          </p:cNvSpPr>
          <p:nvPr/>
        </p:nvSpPr>
        <p:spPr>
          <a:xfrm>
            <a:off x="1295399" y="4800600"/>
            <a:ext cx="6172199" cy="10668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rgbClr val="003399"/>
                </a:solidFill>
                <a:latin typeface="+mn-lt"/>
                <a:ea typeface="+mn-ea"/>
                <a:cs typeface="+mn-cs"/>
              </a:defRPr>
            </a:lvl1pPr>
            <a:lvl2pPr marL="669925" indent="-3254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" pitchFamily="2" charset="2"/>
              <a:buChar char="q"/>
              <a:defRPr sz="2600">
                <a:solidFill>
                  <a:srgbClr val="003399"/>
                </a:solidFill>
                <a:latin typeface="+mn-lt"/>
              </a:defRPr>
            </a:lvl2pPr>
            <a:lvl3pPr marL="1022350" indent="-3508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rgbClr val="003399"/>
                </a:solidFill>
                <a:latin typeface="+mn-lt"/>
              </a:defRPr>
            </a:lvl3pPr>
            <a:lvl4pPr marL="1339850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rgbClr val="003399"/>
                </a:solidFill>
                <a:latin typeface="+mn-lt"/>
              </a:defRPr>
            </a:lvl4pPr>
            <a:lvl5pPr marL="1681163" indent="-3397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5pPr>
            <a:lvl6pPr marL="21383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6pPr>
            <a:lvl7pPr marL="25955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7pPr>
            <a:lvl8pPr marL="30527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8pPr>
            <a:lvl9pPr marL="35099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tr-TR" altLang="tr-TR" sz="2600" kern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Original</a:t>
            </a:r>
            <a:r>
              <a:rPr lang="tr-TR" altLang="tr-TR" sz="2600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2600" kern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image</a:t>
            </a:r>
            <a:r>
              <a:rPr lang="tr-TR" altLang="tr-TR" sz="2600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tr-TR" altLang="tr-TR" sz="2600" kern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Results</a:t>
            </a:r>
            <a:r>
              <a:rPr lang="tr-TR" altLang="tr-TR" sz="2600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tr-TR" altLang="tr-TR" sz="2600" kern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HoM</a:t>
            </a:r>
            <a:endParaRPr lang="en-US" altLang="tr-TR" sz="2600" kern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D0FB25ED-A7D9-47DA-A9EA-EC8F60E1CAD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59F3593C-F294-4469-9EDE-BB6D85F11DD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4D4CB18C-09B7-4909-A5E1-D806738DEB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Morphological Image Processing</a:t>
            </a:r>
            <a:endParaRPr lang="en-US" dirty="0"/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F33720E1-74AD-4C2B-84FD-4FBB1BECF4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009697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tr-TR"/>
              <a:t>Morphological filtering</a:t>
            </a:r>
          </a:p>
        </p:txBody>
      </p:sp>
      <p:sp>
        <p:nvSpPr>
          <p:cNvPr id="63490" name="Content Placeholder 6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/>
            <a:r>
              <a:rPr lang="en-US" altLang="tr-TR" dirty="0"/>
              <a:t>Morphological filters are Boolean filters that apply a many-to-one binary (or Boolean) function </a:t>
            </a:r>
            <a:r>
              <a:rPr lang="en-US" altLang="tr-TR" i="1" dirty="0"/>
              <a:t>h</a:t>
            </a:r>
            <a:r>
              <a:rPr lang="en-US" altLang="tr-TR" dirty="0"/>
              <a:t> within a window </a:t>
            </a:r>
            <a:r>
              <a:rPr lang="en-US" altLang="tr-TR" i="1" dirty="0"/>
              <a:t>W</a:t>
            </a:r>
            <a:r>
              <a:rPr lang="en-US" altLang="tr-TR" dirty="0"/>
              <a:t> in the binary input image </a:t>
            </a:r>
            <a:r>
              <a:rPr lang="en-US" altLang="tr-TR" i="1" dirty="0"/>
              <a:t>f(</a:t>
            </a:r>
            <a:r>
              <a:rPr lang="en-US" altLang="tr-TR" i="1" dirty="0" err="1"/>
              <a:t>x,y</a:t>
            </a:r>
            <a:r>
              <a:rPr lang="en-US" altLang="tr-TR" i="1" dirty="0"/>
              <a:t>)</a:t>
            </a:r>
            <a:r>
              <a:rPr lang="en-US" altLang="tr-TR" dirty="0"/>
              <a:t>, producing at the output an image </a:t>
            </a:r>
            <a:r>
              <a:rPr lang="en-US" altLang="tr-TR" i="1" dirty="0"/>
              <a:t>g(</a:t>
            </a:r>
            <a:r>
              <a:rPr lang="en-US" altLang="tr-TR" i="1" dirty="0" err="1"/>
              <a:t>x,y</a:t>
            </a:r>
            <a:r>
              <a:rPr lang="en-US" altLang="tr-TR" i="1" dirty="0"/>
              <a:t>)</a:t>
            </a:r>
            <a:r>
              <a:rPr lang="en-US" altLang="tr-TR" dirty="0"/>
              <a:t> given by:</a:t>
            </a:r>
          </a:p>
          <a:p>
            <a:endParaRPr lang="en-US" altLang="tr-TR" dirty="0"/>
          </a:p>
        </p:txBody>
      </p:sp>
      <p:pic>
        <p:nvPicPr>
          <p:cNvPr id="6349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3810000"/>
            <a:ext cx="43719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AFC71DC5-46BD-4D20-8709-61F3873149E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20FC41D0-6FA8-45DE-AD2F-C740BD88D57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F92397F1-59CA-4CBC-B14D-E429D5BA4B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Morphological Image Processing</a:t>
            </a:r>
            <a:endParaRPr lang="en-US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17683EF-887E-4C73-A9DA-EB9A72D28C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883352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tr-TR" dirty="0"/>
              <a:t>Morphological filtering</a:t>
            </a:r>
            <a:r>
              <a:rPr lang="tr-TR" altLang="tr-TR" dirty="0"/>
              <a:t> (</a:t>
            </a:r>
            <a:r>
              <a:rPr lang="tr-TR" altLang="tr-TR" dirty="0" err="1"/>
              <a:t>cont</a:t>
            </a:r>
            <a:r>
              <a:rPr lang="tr-TR" altLang="tr-TR" dirty="0"/>
              <a:t>.)</a:t>
            </a:r>
            <a:endParaRPr lang="en-US" altLang="tr-TR" dirty="0"/>
          </a:p>
        </p:txBody>
      </p:sp>
      <p:sp>
        <p:nvSpPr>
          <p:cNvPr id="65538" name="Content Placeholder 6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/>
            <a:r>
              <a:rPr lang="en-US" altLang="tr-TR" dirty="0"/>
              <a:t>Examples of Boolean operations (</a:t>
            </a:r>
            <a:r>
              <a:rPr lang="en-US" altLang="tr-TR" i="1" dirty="0"/>
              <a:t>h</a:t>
            </a:r>
            <a:r>
              <a:rPr lang="en-US" altLang="tr-TR" dirty="0"/>
              <a:t>):</a:t>
            </a:r>
          </a:p>
          <a:p>
            <a:pPr lvl="1" algn="just"/>
            <a:endParaRPr lang="en-US" altLang="tr-TR" dirty="0"/>
          </a:p>
          <a:p>
            <a:pPr lvl="1" algn="just"/>
            <a:r>
              <a:rPr lang="en-US" altLang="tr-TR" dirty="0"/>
              <a:t>OR: equivalent to a morphological </a:t>
            </a:r>
            <a:r>
              <a:rPr lang="en-US" altLang="tr-TR" u="sng" dirty="0"/>
              <a:t>dilation</a:t>
            </a:r>
            <a:r>
              <a:rPr lang="en-US" altLang="tr-TR" dirty="0"/>
              <a:t> with a square SE of the same size as </a:t>
            </a:r>
            <a:r>
              <a:rPr lang="en-US" altLang="tr-TR" i="1" dirty="0"/>
              <a:t>W</a:t>
            </a:r>
            <a:r>
              <a:rPr lang="en-US" altLang="tr-TR" dirty="0"/>
              <a:t>.</a:t>
            </a:r>
          </a:p>
          <a:p>
            <a:pPr lvl="1" algn="just"/>
            <a:endParaRPr lang="en-US" altLang="tr-TR" dirty="0"/>
          </a:p>
          <a:p>
            <a:pPr lvl="1" algn="just"/>
            <a:r>
              <a:rPr lang="en-US" altLang="tr-TR" dirty="0"/>
              <a:t>AND: equivalent to a morphological </a:t>
            </a:r>
            <a:r>
              <a:rPr lang="en-US" altLang="tr-TR" u="sng" dirty="0"/>
              <a:t>erosion</a:t>
            </a:r>
            <a:r>
              <a:rPr lang="en-US" altLang="tr-TR" dirty="0"/>
              <a:t> with a square SE of the same size as </a:t>
            </a:r>
            <a:r>
              <a:rPr lang="en-US" altLang="tr-TR" i="1" dirty="0"/>
              <a:t>W</a:t>
            </a:r>
            <a:r>
              <a:rPr lang="en-US" altLang="tr-TR" dirty="0"/>
              <a:t>.</a:t>
            </a:r>
          </a:p>
          <a:p>
            <a:pPr lvl="1" algn="just"/>
            <a:endParaRPr lang="en-US" altLang="tr-TR" dirty="0"/>
          </a:p>
          <a:p>
            <a:pPr lvl="1" algn="just"/>
            <a:r>
              <a:rPr lang="en-US" altLang="tr-TR" dirty="0"/>
              <a:t>MAJ (majority): the morphological equivalent to a </a:t>
            </a:r>
            <a:r>
              <a:rPr lang="en-US" altLang="tr-TR" u="sng" dirty="0"/>
              <a:t>median filter </a:t>
            </a:r>
            <a:r>
              <a:rPr lang="en-US" altLang="tr-TR" dirty="0"/>
              <a:t>applicable to binary images.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1240F636-9228-4624-A0F2-BBFE89FA64F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2DC1AA3E-BE12-42E5-A60C-A06CA5DC993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E74BF283-D208-48D7-9FC6-DAC302A22A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Morphological Image Processing</a:t>
            </a:r>
            <a:endParaRPr lang="en-US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8D4E613-B101-4C6C-A1FC-8555EE89D3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102088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tr-TR" dirty="0"/>
              <a:t>Morphological filtering</a:t>
            </a:r>
            <a:r>
              <a:rPr lang="tr-TR" altLang="tr-TR" dirty="0"/>
              <a:t> (</a:t>
            </a:r>
            <a:r>
              <a:rPr lang="tr-TR" altLang="tr-TR" dirty="0" err="1"/>
              <a:t>cont</a:t>
            </a:r>
            <a:r>
              <a:rPr lang="tr-TR" altLang="tr-TR" dirty="0"/>
              <a:t>.)</a:t>
            </a:r>
            <a:endParaRPr lang="en-US" altLang="tr-TR" dirty="0"/>
          </a:p>
        </p:txBody>
      </p:sp>
      <p:sp>
        <p:nvSpPr>
          <p:cNvPr id="67586" name="Content Placeholder 6"/>
          <p:cNvSpPr>
            <a:spLocks noGrp="1"/>
          </p:cNvSpPr>
          <p:nvPr>
            <p:ph sz="quarter" idx="1"/>
          </p:nvPr>
        </p:nvSpPr>
        <p:spPr>
          <a:xfrm>
            <a:off x="457200" y="1143000"/>
            <a:ext cx="8229600" cy="4876800"/>
          </a:xfrm>
        </p:spPr>
        <p:txBody>
          <a:bodyPr/>
          <a:lstStyle/>
          <a:p>
            <a:r>
              <a:rPr lang="en-US" altLang="tr-TR" dirty="0"/>
              <a:t>Application: noise removal</a:t>
            </a:r>
          </a:p>
          <a:p>
            <a:pPr lvl="1"/>
            <a:endParaRPr lang="en-US" altLang="tr-TR" dirty="0"/>
          </a:p>
        </p:txBody>
      </p:sp>
      <p:pic>
        <p:nvPicPr>
          <p:cNvPr id="6758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1112838"/>
            <a:ext cx="277495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588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1752600"/>
            <a:ext cx="5051425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645DBDF1-D769-4388-9024-65D30480938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4B13D6AA-BF00-4E99-9E15-5717150FEF6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CA1A1602-3458-47A9-A0DA-E41435D932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Morphological Image Processing</a:t>
            </a:r>
            <a:endParaRPr lang="en-US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DA680B6-0C69-448C-98DD-527D1F0D6B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750140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tr-TR"/>
              <a:t>Morphological algorithms</a:t>
            </a:r>
          </a:p>
        </p:txBody>
      </p:sp>
      <p:sp>
        <p:nvSpPr>
          <p:cNvPr id="65538" name="Content Placeholder 6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tr-TR" dirty="0"/>
              <a:t>A </a:t>
            </a:r>
            <a:r>
              <a:rPr lang="ja-JP" altLang="en-US" dirty="0"/>
              <a:t>“</a:t>
            </a:r>
            <a:r>
              <a:rPr lang="en-US" altLang="ja-JP" dirty="0"/>
              <a:t>cookbook</a:t>
            </a:r>
            <a:r>
              <a:rPr lang="ja-JP" altLang="en-US" dirty="0"/>
              <a:t>”</a:t>
            </a:r>
            <a:r>
              <a:rPr lang="en-US" altLang="ja-JP" dirty="0"/>
              <a:t> approach</a:t>
            </a:r>
          </a:p>
          <a:p>
            <a:pPr marL="0" lvl="1" indent="0">
              <a:spcBef>
                <a:spcPts val="575"/>
              </a:spcBef>
              <a:buClr>
                <a:schemeClr val="accent1"/>
              </a:buClr>
              <a:buFont typeface="Wingdings 2" panose="05020102010507070707" pitchFamily="18" charset="2"/>
              <a:buNone/>
            </a:pPr>
            <a:endParaRPr lang="en-US" altLang="tr-TR" dirty="0"/>
          </a:p>
          <a:p>
            <a:pPr marL="457200" lvl="1" indent="-457200">
              <a:spcBef>
                <a:spcPts val="575"/>
              </a:spcBef>
            </a:pPr>
            <a:r>
              <a:rPr lang="en-US" altLang="tr-TR" dirty="0"/>
              <a:t>In MATLAB: </a:t>
            </a:r>
            <a:r>
              <a:rPr lang="en-US" altLang="tr-TR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bwmorph</a:t>
            </a:r>
            <a:r>
              <a:rPr lang="en-US" altLang="tr-TR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tr-TR" dirty="0">
                <a:cs typeface="Courier New" panose="02070309020205020404" pitchFamily="49" charset="0"/>
              </a:rPr>
              <a:t>(see also Tutorial 13.2</a:t>
            </a:r>
            <a:r>
              <a:rPr lang="tr-TR" altLang="tr-TR" dirty="0">
                <a:cs typeface="Courier New" panose="02070309020205020404" pitchFamily="49" charset="0"/>
              </a:rPr>
              <a:t> PIVPUM</a:t>
            </a:r>
            <a:r>
              <a:rPr lang="en-US" altLang="tr-TR" dirty="0">
                <a:cs typeface="Courier New" panose="02070309020205020404" pitchFamily="49" charset="0"/>
              </a:rPr>
              <a:t>)</a:t>
            </a:r>
            <a:endParaRPr lang="en-US" altLang="tr-TR" dirty="0"/>
          </a:p>
          <a:p>
            <a:endParaRPr lang="tr-TR" altLang="tr-TR" dirty="0"/>
          </a:p>
          <a:p>
            <a:r>
              <a:rPr lang="en-US" altLang="tr-TR" dirty="0"/>
              <a:t>Example 13.6:</a:t>
            </a:r>
          </a:p>
          <a:p>
            <a:endParaRPr lang="en-US" altLang="tr-TR" dirty="0"/>
          </a:p>
        </p:txBody>
      </p:sp>
      <p:sp>
        <p:nvSpPr>
          <p:cNvPr id="6" name="TextBox 5"/>
          <p:cNvSpPr txBox="1"/>
          <p:nvPr/>
        </p:nvSpPr>
        <p:spPr>
          <a:xfrm>
            <a:off x="3505200" y="4114800"/>
            <a:ext cx="4572000" cy="1754326"/>
          </a:xfrm>
          <a:prstGeom prst="rect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b="1" dirty="0">
                <a:solidFill>
                  <a:srgbClr val="B80039"/>
                </a:solidFill>
                <a:latin typeface="Courier New" charset="0"/>
                <a:ea typeface="ＭＳ Ｐゴシック" charset="0"/>
                <a:cs typeface="Courier New" charset="0"/>
              </a:rPr>
              <a:t>A = </a:t>
            </a:r>
            <a:r>
              <a:rPr lang="en-US" b="1" dirty="0" err="1">
                <a:solidFill>
                  <a:srgbClr val="B80039"/>
                </a:solidFill>
                <a:latin typeface="Courier New" charset="0"/>
                <a:ea typeface="ＭＳ Ｐゴシック" charset="0"/>
                <a:cs typeface="Courier New" charset="0"/>
              </a:rPr>
              <a:t>imread</a:t>
            </a:r>
            <a:r>
              <a:rPr lang="en-US" b="1" dirty="0">
                <a:solidFill>
                  <a:srgbClr val="B80039"/>
                </a:solidFill>
                <a:latin typeface="Courier New" charset="0"/>
                <a:ea typeface="ＭＳ Ｐゴシック" charset="0"/>
                <a:cs typeface="Courier New" charset="0"/>
              </a:rPr>
              <a:t>('circles.png');</a:t>
            </a:r>
          </a:p>
          <a:p>
            <a:pPr>
              <a:defRPr/>
            </a:pPr>
            <a:r>
              <a:rPr lang="en-US" b="1" dirty="0">
                <a:solidFill>
                  <a:srgbClr val="B80039"/>
                </a:solidFill>
                <a:latin typeface="Courier New" charset="0"/>
                <a:ea typeface="ＭＳ Ｐゴシック" charset="0"/>
                <a:cs typeface="Courier New" charset="0"/>
              </a:rPr>
              <a:t>B = </a:t>
            </a:r>
            <a:r>
              <a:rPr lang="en-US" b="1" dirty="0" err="1">
                <a:solidFill>
                  <a:srgbClr val="B80039"/>
                </a:solidFill>
                <a:latin typeface="Courier New" charset="0"/>
                <a:ea typeface="ＭＳ Ｐゴシック" charset="0"/>
                <a:cs typeface="Courier New" charset="0"/>
              </a:rPr>
              <a:t>bwmorph</a:t>
            </a:r>
            <a:r>
              <a:rPr lang="en-US" b="1" dirty="0">
                <a:solidFill>
                  <a:srgbClr val="B80039"/>
                </a:solidFill>
                <a:latin typeface="Courier New" charset="0"/>
                <a:ea typeface="ＭＳ Ｐゴシック" charset="0"/>
                <a:cs typeface="Courier New" charset="0"/>
              </a:rPr>
              <a:t>(</a:t>
            </a:r>
            <a:r>
              <a:rPr lang="en-US" b="1" dirty="0" err="1">
                <a:solidFill>
                  <a:srgbClr val="B80039"/>
                </a:solidFill>
                <a:latin typeface="Courier New" charset="0"/>
                <a:ea typeface="ＭＳ Ｐゴシック" charset="0"/>
                <a:cs typeface="Courier New" charset="0"/>
              </a:rPr>
              <a:t>A,'skel</a:t>
            </a:r>
            <a:r>
              <a:rPr lang="en-US" b="1" dirty="0">
                <a:solidFill>
                  <a:srgbClr val="B80039"/>
                </a:solidFill>
                <a:latin typeface="Courier New" charset="0"/>
                <a:ea typeface="ＭＳ Ｐゴシック" charset="0"/>
                <a:cs typeface="Courier New" charset="0"/>
              </a:rPr>
              <a:t>', </a:t>
            </a:r>
            <a:r>
              <a:rPr lang="en-US" b="1" dirty="0" err="1">
                <a:solidFill>
                  <a:srgbClr val="B80039"/>
                </a:solidFill>
                <a:latin typeface="Courier New" charset="0"/>
                <a:ea typeface="ＭＳ Ｐゴシック" charset="0"/>
                <a:cs typeface="Courier New" charset="0"/>
              </a:rPr>
              <a:t>Inf</a:t>
            </a:r>
            <a:r>
              <a:rPr lang="en-US" b="1" dirty="0">
                <a:solidFill>
                  <a:srgbClr val="B80039"/>
                </a:solidFill>
                <a:latin typeface="Courier New" charset="0"/>
                <a:ea typeface="ＭＳ Ｐゴシック" charset="0"/>
                <a:cs typeface="Courier New" charset="0"/>
              </a:rPr>
              <a:t>);</a:t>
            </a:r>
          </a:p>
          <a:p>
            <a:pPr>
              <a:defRPr/>
            </a:pPr>
            <a:r>
              <a:rPr lang="en-US" b="1" dirty="0">
                <a:solidFill>
                  <a:srgbClr val="B80039"/>
                </a:solidFill>
                <a:latin typeface="Courier New" charset="0"/>
                <a:ea typeface="ＭＳ Ｐゴシック" charset="0"/>
                <a:cs typeface="Courier New" charset="0"/>
              </a:rPr>
              <a:t>C = </a:t>
            </a:r>
            <a:r>
              <a:rPr lang="en-US" b="1" dirty="0" err="1">
                <a:solidFill>
                  <a:srgbClr val="B80039"/>
                </a:solidFill>
                <a:latin typeface="Courier New" charset="0"/>
                <a:ea typeface="ＭＳ Ｐゴシック" charset="0"/>
                <a:cs typeface="Courier New" charset="0"/>
              </a:rPr>
              <a:t>bwmorph</a:t>
            </a:r>
            <a:r>
              <a:rPr lang="en-US" b="1" dirty="0">
                <a:solidFill>
                  <a:srgbClr val="B80039"/>
                </a:solidFill>
                <a:latin typeface="Courier New" charset="0"/>
                <a:ea typeface="ＭＳ Ｐゴシック" charset="0"/>
                <a:cs typeface="Courier New" charset="0"/>
              </a:rPr>
              <a:t>(</a:t>
            </a:r>
            <a:r>
              <a:rPr lang="en-US" b="1" dirty="0" err="1">
                <a:solidFill>
                  <a:srgbClr val="B80039"/>
                </a:solidFill>
                <a:latin typeface="Courier New" charset="0"/>
                <a:ea typeface="ＭＳ Ｐゴシック" charset="0"/>
                <a:cs typeface="Courier New" charset="0"/>
              </a:rPr>
              <a:t>B,'spur',Inf</a:t>
            </a:r>
            <a:r>
              <a:rPr lang="en-US" b="1" dirty="0">
                <a:solidFill>
                  <a:srgbClr val="B80039"/>
                </a:solidFill>
                <a:latin typeface="Courier New" charset="0"/>
                <a:ea typeface="ＭＳ Ｐゴシック" charset="0"/>
                <a:cs typeface="Courier New" charset="0"/>
              </a:rPr>
              <a:t>);</a:t>
            </a:r>
          </a:p>
          <a:p>
            <a:pPr>
              <a:defRPr/>
            </a:pPr>
            <a:r>
              <a:rPr lang="en-US" b="1" dirty="0">
                <a:solidFill>
                  <a:srgbClr val="B80039"/>
                </a:solidFill>
                <a:latin typeface="Courier New" charset="0"/>
                <a:ea typeface="ＭＳ Ｐゴシック" charset="0"/>
                <a:cs typeface="Courier New" charset="0"/>
              </a:rPr>
              <a:t>D = </a:t>
            </a:r>
            <a:r>
              <a:rPr lang="en-US" b="1" dirty="0" err="1">
                <a:solidFill>
                  <a:srgbClr val="B80039"/>
                </a:solidFill>
                <a:latin typeface="Courier New" charset="0"/>
                <a:ea typeface="ＭＳ Ｐゴシック" charset="0"/>
                <a:cs typeface="Courier New" charset="0"/>
              </a:rPr>
              <a:t>bwmorph</a:t>
            </a:r>
            <a:r>
              <a:rPr lang="en-US" b="1" dirty="0">
                <a:solidFill>
                  <a:srgbClr val="B80039"/>
                </a:solidFill>
                <a:latin typeface="Courier New" charset="0"/>
                <a:ea typeface="ＭＳ Ｐゴシック" charset="0"/>
                <a:cs typeface="Courier New" charset="0"/>
              </a:rPr>
              <a:t>(</a:t>
            </a:r>
            <a:r>
              <a:rPr lang="en-US" b="1" dirty="0" err="1">
                <a:solidFill>
                  <a:srgbClr val="B80039"/>
                </a:solidFill>
                <a:latin typeface="Courier New" charset="0"/>
                <a:ea typeface="ＭＳ Ｐゴシック" charset="0"/>
                <a:cs typeface="Courier New" charset="0"/>
              </a:rPr>
              <a:t>A,'remove</a:t>
            </a:r>
            <a:r>
              <a:rPr lang="en-US" b="1" dirty="0">
                <a:solidFill>
                  <a:srgbClr val="B80039"/>
                </a:solidFill>
                <a:latin typeface="Courier New" charset="0"/>
                <a:ea typeface="ＭＳ Ｐゴシック" charset="0"/>
                <a:cs typeface="Courier New" charset="0"/>
              </a:rPr>
              <a:t>');</a:t>
            </a:r>
          </a:p>
          <a:p>
            <a:pPr>
              <a:defRPr/>
            </a:pPr>
            <a:r>
              <a:rPr lang="en-US" b="1" dirty="0">
                <a:solidFill>
                  <a:srgbClr val="B80039"/>
                </a:solidFill>
                <a:latin typeface="Courier New" charset="0"/>
                <a:ea typeface="ＭＳ Ｐゴシック" charset="0"/>
                <a:cs typeface="Courier New" charset="0"/>
              </a:rPr>
              <a:t>E = </a:t>
            </a:r>
            <a:r>
              <a:rPr lang="en-US" b="1" dirty="0" err="1">
                <a:solidFill>
                  <a:srgbClr val="B80039"/>
                </a:solidFill>
                <a:latin typeface="Courier New" charset="0"/>
                <a:ea typeface="ＭＳ Ｐゴシック" charset="0"/>
                <a:cs typeface="Courier New" charset="0"/>
              </a:rPr>
              <a:t>bwmorph</a:t>
            </a:r>
            <a:r>
              <a:rPr lang="en-US" b="1" dirty="0">
                <a:solidFill>
                  <a:srgbClr val="B80039"/>
                </a:solidFill>
                <a:latin typeface="Courier New" charset="0"/>
                <a:ea typeface="ＭＳ Ｐゴシック" charset="0"/>
                <a:cs typeface="Courier New" charset="0"/>
              </a:rPr>
              <a:t>(D,'thicken',3);</a:t>
            </a:r>
          </a:p>
          <a:p>
            <a:pPr>
              <a:defRPr/>
            </a:pPr>
            <a:r>
              <a:rPr lang="en-US" b="1" dirty="0">
                <a:solidFill>
                  <a:srgbClr val="B80039"/>
                </a:solidFill>
                <a:latin typeface="Courier New" charset="0"/>
                <a:ea typeface="ＭＳ Ｐゴシック" charset="0"/>
                <a:cs typeface="Courier New" charset="0"/>
              </a:rPr>
              <a:t>F = </a:t>
            </a:r>
            <a:r>
              <a:rPr lang="en-US" b="1" dirty="0" err="1">
                <a:solidFill>
                  <a:srgbClr val="B80039"/>
                </a:solidFill>
                <a:latin typeface="Courier New" charset="0"/>
                <a:ea typeface="ＭＳ Ｐゴシック" charset="0"/>
                <a:cs typeface="Courier New" charset="0"/>
              </a:rPr>
              <a:t>bwmorph</a:t>
            </a:r>
            <a:r>
              <a:rPr lang="en-US" b="1" dirty="0">
                <a:solidFill>
                  <a:srgbClr val="B80039"/>
                </a:solidFill>
                <a:latin typeface="Courier New" charset="0"/>
                <a:ea typeface="ＭＳ Ｐゴシック" charset="0"/>
                <a:cs typeface="Courier New" charset="0"/>
              </a:rPr>
              <a:t>(E,'thin',3);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A16A0118-5B8E-4FBE-95AF-9F5E3F352CE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BA1ADFBE-E4BA-4A43-BB28-4F7144DE17F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E363B95C-7C86-4C13-9F20-DDD355F5D9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Morphological Image Processing</a:t>
            </a:r>
            <a:endParaRPr lang="en-US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76BD809-C6CA-4D2C-A120-DBF4EA4497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874342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AutoShape 2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3733800" cy="12192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tr-TR" dirty="0"/>
              <a:t>Morphological </a:t>
            </a:r>
            <a:br>
              <a:rPr lang="en-US" altLang="tr-TR" dirty="0"/>
            </a:br>
            <a:r>
              <a:rPr lang="en-US" altLang="tr-TR" dirty="0"/>
              <a:t>algorithms</a:t>
            </a:r>
            <a:r>
              <a:rPr lang="tr-TR" altLang="tr-TR" dirty="0"/>
              <a:t> (</a:t>
            </a:r>
            <a:r>
              <a:rPr lang="tr-TR" altLang="tr-TR" dirty="0" err="1"/>
              <a:t>cont</a:t>
            </a:r>
            <a:r>
              <a:rPr lang="tr-TR" altLang="tr-TR" dirty="0"/>
              <a:t>.)</a:t>
            </a:r>
            <a:endParaRPr lang="en-US" altLang="tr-TR" dirty="0"/>
          </a:p>
        </p:txBody>
      </p:sp>
      <p:sp>
        <p:nvSpPr>
          <p:cNvPr id="65538" name="Content Placeholder 6"/>
          <p:cNvSpPr>
            <a:spLocks noGrp="1"/>
          </p:cNvSpPr>
          <p:nvPr>
            <p:ph sz="quarter" idx="1"/>
          </p:nvPr>
        </p:nvSpPr>
        <p:spPr>
          <a:xfrm>
            <a:off x="1447800" y="1905000"/>
            <a:ext cx="2362200" cy="1524000"/>
          </a:xfrm>
        </p:spPr>
        <p:txBody>
          <a:bodyPr/>
          <a:lstStyle/>
          <a:p>
            <a:pPr marL="0" indent="0">
              <a:buFont typeface="Wingdings 2" charset="0"/>
              <a:buNone/>
              <a:defRPr/>
            </a:pPr>
            <a:r>
              <a:rPr lang="en-US" dirty="0">
                <a:ea typeface="ＭＳ Ｐゴシック" charset="0"/>
              </a:rPr>
              <a:t>Example 13.6</a:t>
            </a:r>
            <a:r>
              <a:rPr lang="tr-TR" dirty="0">
                <a:ea typeface="ＭＳ Ｐゴシック" charset="0"/>
              </a:rPr>
              <a:t> (PIVPUM)</a:t>
            </a:r>
            <a:r>
              <a:rPr lang="en-US" dirty="0">
                <a:ea typeface="ＭＳ Ｐゴシック" charset="0"/>
              </a:rPr>
              <a:t>:</a:t>
            </a:r>
          </a:p>
          <a:p>
            <a:pPr>
              <a:buFont typeface="Wingdings 2" charset="0"/>
              <a:buChar char=""/>
              <a:defRPr/>
            </a:pPr>
            <a:endParaRPr lang="en-US" dirty="0">
              <a:ea typeface="ＭＳ Ｐゴシック" charset="0"/>
            </a:endParaRPr>
          </a:p>
        </p:txBody>
      </p:sp>
      <p:pic>
        <p:nvPicPr>
          <p:cNvPr id="71684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228600"/>
            <a:ext cx="3937000" cy="614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92CE4D0B-57C3-4A6A-A23A-894007829E5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D298118F-AD05-43BC-9899-5FD166BB874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4679D5A3-69A0-43A7-8BD6-BA613CF1CF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Morphological Image Processing</a:t>
            </a:r>
            <a:endParaRPr lang="en-US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1862E818-B39C-4197-8F91-2A595C7601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712366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AutoShape 2"/>
          <p:cNvSpPr>
            <a:spLocks noGrp="1" noChangeArrowheads="1"/>
          </p:cNvSpPr>
          <p:nvPr>
            <p:ph type="title"/>
          </p:nvPr>
        </p:nvSpPr>
        <p:spPr>
          <a:xfrm>
            <a:off x="914400" y="152400"/>
            <a:ext cx="7772400" cy="762000"/>
          </a:xfrm>
        </p:spPr>
        <p:txBody>
          <a:bodyPr/>
          <a:lstStyle/>
          <a:p>
            <a:pPr eaLnBrk="1" hangingPunct="1"/>
            <a:r>
              <a:rPr lang="en-US" altLang="tr-TR" dirty="0"/>
              <a:t>Morphological algorithms</a:t>
            </a:r>
            <a:r>
              <a:rPr lang="tr-TR" altLang="tr-TR" dirty="0"/>
              <a:t> (</a:t>
            </a:r>
            <a:r>
              <a:rPr lang="tr-TR" altLang="tr-TR" dirty="0" err="1"/>
              <a:t>cont</a:t>
            </a:r>
            <a:r>
              <a:rPr lang="tr-TR" altLang="tr-TR" dirty="0"/>
              <a:t>.)</a:t>
            </a:r>
            <a:endParaRPr lang="en-US" altLang="tr-TR" dirty="0"/>
          </a:p>
        </p:txBody>
      </p:sp>
      <p:sp>
        <p:nvSpPr>
          <p:cNvPr id="73730" name="Content Placeholder 6"/>
          <p:cNvSpPr>
            <a:spLocks noGrp="1"/>
          </p:cNvSpPr>
          <p:nvPr>
            <p:ph sz="quarter" idx="1"/>
          </p:nvPr>
        </p:nvSpPr>
        <p:spPr>
          <a:xfrm>
            <a:off x="457200" y="1371600"/>
            <a:ext cx="2209800" cy="2057400"/>
          </a:xfrm>
        </p:spPr>
        <p:txBody>
          <a:bodyPr/>
          <a:lstStyle/>
          <a:p>
            <a:pPr marL="273050" lvl="1" indent="-273050">
              <a:spcBef>
                <a:spcPts val="575"/>
              </a:spcBef>
              <a:buClr>
                <a:schemeClr val="accent1"/>
              </a:buClr>
            </a:pPr>
            <a:r>
              <a:rPr lang="en-US" altLang="tr-TR"/>
              <a:t>Operations supported by </a:t>
            </a:r>
            <a:r>
              <a:rPr lang="en-US" altLang="tr-TR" b="1">
                <a:latin typeface="Courier New" panose="02070309020205020404" pitchFamily="49" charset="0"/>
                <a:cs typeface="Courier New" panose="02070309020205020404" pitchFamily="49" charset="0"/>
              </a:rPr>
              <a:t>bwmorph</a:t>
            </a:r>
            <a:endParaRPr lang="en-US" altLang="tr-TR"/>
          </a:p>
          <a:p>
            <a:endParaRPr lang="en-US" altLang="tr-TR"/>
          </a:p>
        </p:txBody>
      </p:sp>
      <p:pic>
        <p:nvPicPr>
          <p:cNvPr id="7373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124200"/>
            <a:ext cx="1981200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373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1066800"/>
            <a:ext cx="5003800" cy="533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9C6AD287-FF53-4CD8-8DE2-59DB8F7D0D1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891964A1-9832-4FB3-8931-0BC0E39BC7A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3D93CBE3-7BD1-4B33-99FD-BC19174473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Morphological Image Processing</a:t>
            </a:r>
            <a:endParaRPr lang="en-US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D6DD42B-FE52-4D18-AE67-F8D067606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95777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tr-TR"/>
              <a:t>Boundary extraction</a:t>
            </a:r>
          </a:p>
        </p:txBody>
      </p:sp>
      <p:sp>
        <p:nvSpPr>
          <p:cNvPr id="75778" name="Content Placeholder 6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tr-TR"/>
              <a:t>Internal: pixels in </a:t>
            </a:r>
            <a:r>
              <a:rPr lang="en-US" altLang="tr-TR" i="1"/>
              <a:t>A</a:t>
            </a:r>
            <a:r>
              <a:rPr lang="en-US" altLang="tr-TR"/>
              <a:t> that sit at the edge of </a:t>
            </a:r>
            <a:r>
              <a:rPr lang="en-US" altLang="tr-TR" i="1"/>
              <a:t>A</a:t>
            </a:r>
            <a:r>
              <a:rPr lang="en-US" altLang="tr-TR"/>
              <a:t>.</a:t>
            </a:r>
          </a:p>
          <a:p>
            <a:endParaRPr lang="en-US" altLang="tr-TR"/>
          </a:p>
          <a:p>
            <a:r>
              <a:rPr lang="en-US" altLang="tr-TR"/>
              <a:t>External: pixels outside </a:t>
            </a:r>
            <a:r>
              <a:rPr lang="en-US" altLang="tr-TR" i="1"/>
              <a:t>A</a:t>
            </a:r>
            <a:r>
              <a:rPr lang="en-US" altLang="tr-TR"/>
              <a:t> that sit immediately next to </a:t>
            </a:r>
            <a:r>
              <a:rPr lang="en-US" altLang="tr-TR" i="1"/>
              <a:t>A</a:t>
            </a:r>
            <a:r>
              <a:rPr lang="en-US" altLang="tr-TR"/>
              <a:t>.</a:t>
            </a:r>
          </a:p>
          <a:p>
            <a:endParaRPr lang="en-US" altLang="tr-TR"/>
          </a:p>
          <a:p>
            <a:r>
              <a:rPr lang="en-US" altLang="tr-TR"/>
              <a:t>Morphological gradient: combination of internal and external boundaries.</a:t>
            </a:r>
          </a:p>
          <a:p>
            <a:endParaRPr lang="en-US" altLang="tr-TR"/>
          </a:p>
          <a:p>
            <a:r>
              <a:rPr lang="en-US" altLang="tr-TR"/>
              <a:t>In MATLAB: </a:t>
            </a:r>
            <a:r>
              <a:rPr lang="en-US" altLang="tr-TR" b="1">
                <a:latin typeface="Courier New" panose="02070309020205020404" pitchFamily="49" charset="0"/>
                <a:cs typeface="Courier New" panose="02070309020205020404" pitchFamily="49" charset="0"/>
              </a:rPr>
              <a:t>bwperim </a:t>
            </a:r>
          </a:p>
        </p:txBody>
      </p:sp>
      <p:pic>
        <p:nvPicPr>
          <p:cNvPr id="75780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799" y="2039938"/>
            <a:ext cx="3329533" cy="67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5781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3048000"/>
            <a:ext cx="3044850" cy="648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5782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799" y="4343400"/>
            <a:ext cx="3560850" cy="584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96BEE4BF-21AF-42EB-961E-4CA92AF81C8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6509FCF3-EE2A-4088-BC3A-F0034C8708C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DFDBB740-C6A4-4113-BB66-4D919B95EE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Morphological Image Processing</a:t>
            </a:r>
            <a:endParaRPr lang="en-US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87A956E-992D-4BE7-8439-40829A21F9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816467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tr-TR" dirty="0"/>
              <a:t>Boundary extraction</a:t>
            </a:r>
            <a:r>
              <a:rPr lang="tr-TR" altLang="tr-TR" dirty="0"/>
              <a:t> (</a:t>
            </a:r>
            <a:r>
              <a:rPr lang="tr-TR" altLang="tr-TR" dirty="0" err="1"/>
              <a:t>cont</a:t>
            </a:r>
            <a:r>
              <a:rPr lang="tr-TR" altLang="tr-TR" dirty="0"/>
              <a:t>.)</a:t>
            </a:r>
            <a:endParaRPr lang="en-US" altLang="tr-TR" dirty="0"/>
          </a:p>
        </p:txBody>
      </p:sp>
      <p:sp>
        <p:nvSpPr>
          <p:cNvPr id="77826" name="Content Placeholder 6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tr-TR" dirty="0"/>
              <a:t>Example 13.7</a:t>
            </a:r>
            <a:r>
              <a:rPr lang="tr-TR" altLang="tr-TR" dirty="0"/>
              <a:t> (PIVPUM)</a:t>
            </a:r>
            <a:r>
              <a:rPr lang="en-US" altLang="tr-TR" dirty="0"/>
              <a:t>:</a:t>
            </a:r>
            <a:endParaRPr lang="en-US" altLang="tr-TR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7782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362200"/>
            <a:ext cx="6024563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369277" y="2266269"/>
            <a:ext cx="2390398" cy="1477328"/>
          </a:xfrm>
          <a:prstGeom prst="rect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b="1" dirty="0">
                <a:solidFill>
                  <a:srgbClr val="B80039"/>
                </a:solidFill>
                <a:latin typeface="Courier New" charset="0"/>
                <a:ea typeface="ＭＳ Ｐゴシック" charset="0"/>
                <a:cs typeface="Courier New" charset="0"/>
              </a:rPr>
              <a:t>a = ones(5,12)</a:t>
            </a:r>
          </a:p>
          <a:p>
            <a:pPr>
              <a:defRPr/>
            </a:pPr>
            <a:r>
              <a:rPr lang="en-US" b="1" dirty="0">
                <a:solidFill>
                  <a:srgbClr val="B80039"/>
                </a:solidFill>
                <a:latin typeface="Courier New" charset="0"/>
                <a:ea typeface="ＭＳ Ｐゴシック" charset="0"/>
                <a:cs typeface="Courier New" charset="0"/>
              </a:rPr>
              <a:t>a (1:2,1)=0</a:t>
            </a:r>
          </a:p>
          <a:p>
            <a:pPr>
              <a:defRPr/>
            </a:pPr>
            <a:r>
              <a:rPr lang="en-US" b="1" dirty="0">
                <a:solidFill>
                  <a:srgbClr val="B80039"/>
                </a:solidFill>
                <a:latin typeface="Courier New" charset="0"/>
                <a:ea typeface="ＭＳ Ｐゴシック" charset="0"/>
                <a:cs typeface="Courier New" charset="0"/>
              </a:rPr>
              <a:t>a (1:2,9)=0</a:t>
            </a:r>
          </a:p>
          <a:p>
            <a:pPr>
              <a:defRPr/>
            </a:pPr>
            <a:r>
              <a:rPr lang="en-US" b="1" dirty="0">
                <a:solidFill>
                  <a:srgbClr val="B80039"/>
                </a:solidFill>
                <a:latin typeface="Courier New" charset="0"/>
                <a:ea typeface="ＭＳ Ｐゴシック" charset="0"/>
                <a:cs typeface="Courier New" charset="0"/>
              </a:rPr>
              <a:t>a (4:5,5)=0</a:t>
            </a:r>
          </a:p>
          <a:p>
            <a:pPr>
              <a:defRPr/>
            </a:pPr>
            <a:r>
              <a:rPr lang="en-US" b="1" dirty="0">
                <a:solidFill>
                  <a:srgbClr val="B80039"/>
                </a:solidFill>
                <a:latin typeface="Courier New" charset="0"/>
                <a:ea typeface="ＭＳ Ｐゴシック" charset="0"/>
                <a:cs typeface="Courier New" charset="0"/>
              </a:rPr>
              <a:t>b = </a:t>
            </a:r>
            <a:r>
              <a:rPr lang="en-US" b="1" dirty="0" err="1">
                <a:solidFill>
                  <a:srgbClr val="B80039"/>
                </a:solidFill>
                <a:latin typeface="Courier New" charset="0"/>
                <a:ea typeface="ＭＳ Ｐゴシック" charset="0"/>
                <a:cs typeface="Courier New" charset="0"/>
              </a:rPr>
              <a:t>bwperim</a:t>
            </a:r>
            <a:r>
              <a:rPr lang="en-US" b="1" dirty="0">
                <a:solidFill>
                  <a:srgbClr val="B80039"/>
                </a:solidFill>
                <a:latin typeface="Courier New" charset="0"/>
                <a:ea typeface="ＭＳ Ｐゴシック" charset="0"/>
                <a:cs typeface="Courier New" charset="0"/>
              </a:rPr>
              <a:t>(a,8)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D092EF47-2721-44A3-9678-70C24DEBC58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AED53982-D0F5-40AF-A63D-385CEC2AC78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80B0D00A-EE9B-449B-A263-262C6A67FD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Morphological Image Processing</a:t>
            </a:r>
            <a:endParaRPr lang="en-US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415A394-4D7E-4906-8DD6-8D3C1052B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454936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tr-TR" dirty="0"/>
              <a:t>Region filling</a:t>
            </a:r>
            <a:r>
              <a:rPr lang="tr-TR" altLang="tr-TR" dirty="0"/>
              <a:t> </a:t>
            </a:r>
            <a:endParaRPr lang="en-US" altLang="tr-TR" dirty="0"/>
          </a:p>
        </p:txBody>
      </p:sp>
      <p:sp>
        <p:nvSpPr>
          <p:cNvPr id="79874" name="Text Placeholder 9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endParaRPr lang="en-US" altLang="tr-TR" sz="2800"/>
          </a:p>
          <a:p>
            <a:endParaRPr lang="en-US" altLang="tr-TR" sz="2800"/>
          </a:p>
          <a:p>
            <a:endParaRPr lang="en-US" altLang="tr-TR" sz="2800"/>
          </a:p>
          <a:p>
            <a:endParaRPr lang="en-US" altLang="tr-TR" sz="2800"/>
          </a:p>
          <a:p>
            <a:endParaRPr lang="en-US" altLang="tr-TR" sz="2800"/>
          </a:p>
          <a:p>
            <a:endParaRPr lang="en-US" altLang="tr-TR" sz="2800"/>
          </a:p>
          <a:p>
            <a:endParaRPr lang="en-US" altLang="tr-TR" sz="2800"/>
          </a:p>
          <a:p>
            <a:endParaRPr lang="en-US" altLang="tr-TR" sz="2800"/>
          </a:p>
          <a:p>
            <a:r>
              <a:rPr lang="en-US" altLang="tr-TR" sz="2800"/>
              <a:t>In MATLAB: </a:t>
            </a:r>
            <a:r>
              <a:rPr lang="en-US" altLang="tr-TR" sz="2800" b="1">
                <a:latin typeface="Courier New" panose="02070309020205020404" pitchFamily="49" charset="0"/>
                <a:cs typeface="Courier New" panose="02070309020205020404" pitchFamily="49" charset="0"/>
              </a:rPr>
              <a:t>imfill</a:t>
            </a:r>
            <a:endParaRPr lang="en-US" altLang="tr-TR" sz="2800"/>
          </a:p>
        </p:txBody>
      </p:sp>
      <p:pic>
        <p:nvPicPr>
          <p:cNvPr id="7987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88" y="1752600"/>
            <a:ext cx="8863012" cy="305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F79B4D5D-F4D6-4783-8784-D5F89E47B3D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1F7CEB60-2513-4A05-A9E4-509750A57A0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BC3A8436-8AD5-4E72-9F50-8423FA7B4A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Morphological Image Processing</a:t>
            </a:r>
            <a:endParaRPr lang="en-US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8C8DEFA-DF74-4751-B8A9-D78674FBDA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631461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tr-TR" dirty="0"/>
              <a:t>Region filling</a:t>
            </a:r>
            <a:r>
              <a:rPr lang="tr-TR" altLang="tr-TR" dirty="0"/>
              <a:t> (</a:t>
            </a:r>
            <a:r>
              <a:rPr lang="tr-TR" altLang="tr-TR" dirty="0" err="1"/>
              <a:t>cont</a:t>
            </a:r>
            <a:r>
              <a:rPr lang="tr-TR" altLang="tr-TR" dirty="0"/>
              <a:t>.)</a:t>
            </a:r>
            <a:endParaRPr lang="en-US" altLang="tr-TR" dirty="0"/>
          </a:p>
        </p:txBody>
      </p:sp>
      <p:pic>
        <p:nvPicPr>
          <p:cNvPr id="819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1143000"/>
            <a:ext cx="4833938" cy="5030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87082C4C-716E-4067-8107-E655D6CD329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6B958DC6-6D09-4BF7-8521-4875DAFFC18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C1CB8990-E6FB-48B4-926B-2B60722F83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Morphological Image Processing</a:t>
            </a:r>
            <a:endParaRPr lang="en-US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A994941-98F6-41D1-A6F9-03C5FDA11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418231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2"/>
          <p:cNvSpPr>
            <a:spLocks noGrp="1" noChangeArrowheads="1"/>
          </p:cNvSpPr>
          <p:nvPr>
            <p:ph type="title"/>
          </p:nvPr>
        </p:nvSpPr>
        <p:spPr>
          <a:xfrm>
            <a:off x="762000" y="304800"/>
            <a:ext cx="7924800" cy="10668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dirty="0">
                <a:ea typeface="+mj-ea"/>
                <a:cs typeface="+mj-cs"/>
              </a:rPr>
              <a:t>Extraction and labeling of connected components</a:t>
            </a:r>
          </a:p>
        </p:txBody>
      </p:sp>
      <p:sp>
        <p:nvSpPr>
          <p:cNvPr id="83970" name="Content Placeholder 5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tr-TR" dirty="0"/>
              <a:t>Iterative procedure, similar to region filling</a:t>
            </a:r>
          </a:p>
          <a:p>
            <a:endParaRPr lang="en-US" altLang="tr-TR" dirty="0"/>
          </a:p>
          <a:p>
            <a:endParaRPr lang="en-US" altLang="tr-TR" dirty="0"/>
          </a:p>
          <a:p>
            <a:endParaRPr lang="en-US" altLang="tr-TR" dirty="0"/>
          </a:p>
          <a:p>
            <a:endParaRPr lang="en-US" altLang="tr-TR" dirty="0"/>
          </a:p>
          <a:p>
            <a:endParaRPr lang="en-US" altLang="tr-TR" dirty="0"/>
          </a:p>
          <a:p>
            <a:r>
              <a:rPr lang="en-US" altLang="tr-TR" sz="2400" dirty="0"/>
              <a:t>In MATLAB: </a:t>
            </a:r>
            <a:r>
              <a:rPr lang="en-US" altLang="tr-TR" sz="2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bwlabel</a:t>
            </a:r>
            <a:r>
              <a:rPr lang="en-US" altLang="tr-TR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altLang="tr-TR" sz="2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bwselect</a:t>
            </a:r>
            <a:r>
              <a:rPr lang="en-US" altLang="tr-TR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label2rgb</a:t>
            </a:r>
            <a:endParaRPr lang="en-US" altLang="tr-TR" sz="2400" dirty="0"/>
          </a:p>
          <a:p>
            <a:endParaRPr lang="en-US" altLang="tr-TR" dirty="0"/>
          </a:p>
        </p:txBody>
      </p:sp>
      <p:pic>
        <p:nvPicPr>
          <p:cNvPr id="8397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844" y="2362200"/>
            <a:ext cx="8596312" cy="1719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5FB836DE-9AFF-4CC8-A9DF-E0B90B359AE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CEB42620-9541-4962-A20C-9D3C4496F4C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DCBDD315-92DF-4D50-9868-C6DE3A6D41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Morphological Image Processing</a:t>
            </a:r>
            <a:endParaRPr lang="en-US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AE888CD-ACA2-41B5-81AA-12B35C5BAE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880556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1219200"/>
          </a:xfrm>
        </p:spPr>
        <p:txBody>
          <a:bodyPr anchor="ctr">
            <a:normAutofit/>
          </a:bodyPr>
          <a:lstStyle/>
          <a:p>
            <a:pPr eaLnBrk="1" hangingPunct="1">
              <a:defRPr/>
            </a:pPr>
            <a:r>
              <a:rPr lang="en-US" dirty="0">
                <a:ea typeface="+mj-ea"/>
                <a:cs typeface="+mj-cs"/>
              </a:rPr>
              <a:t>Extraction and labeling of connected components</a:t>
            </a:r>
            <a:r>
              <a:rPr lang="tr-TR" dirty="0">
                <a:ea typeface="+mj-ea"/>
                <a:cs typeface="+mj-cs"/>
              </a:rPr>
              <a:t> (</a:t>
            </a:r>
            <a:r>
              <a:rPr lang="tr-TR" dirty="0" err="1">
                <a:ea typeface="+mj-ea"/>
                <a:cs typeface="+mj-cs"/>
              </a:rPr>
              <a:t>cont</a:t>
            </a:r>
            <a:r>
              <a:rPr lang="tr-TR" dirty="0">
                <a:ea typeface="+mj-ea"/>
                <a:cs typeface="+mj-cs"/>
              </a:rPr>
              <a:t>.)</a:t>
            </a:r>
            <a:endParaRPr lang="en-US" dirty="0">
              <a:ea typeface="+mj-ea"/>
              <a:cs typeface="+mj-cs"/>
            </a:endParaRPr>
          </a:p>
        </p:txBody>
      </p:sp>
      <p:pic>
        <p:nvPicPr>
          <p:cNvPr id="860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600200"/>
            <a:ext cx="6149975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397A02F7-40FC-49D2-A0DB-7DCB6428DB8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AC7D8C40-0C9D-4819-83C4-BA2BCE58AF6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737F6B59-AE6B-414F-A23B-99C4FDE9E0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Morphological Image Processing</a:t>
            </a:r>
            <a:endParaRPr lang="en-US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37CFB88-EF28-4B52-9B9D-D8DCB92A46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427699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795" name="Object 3"/>
          <p:cNvGraphicFramePr>
            <a:graphicFrameLocks noChangeAspect="1"/>
          </p:cNvGraphicFramePr>
          <p:nvPr/>
        </p:nvGraphicFramePr>
        <p:xfrm>
          <a:off x="2247900" y="1833563"/>
          <a:ext cx="4646613" cy="2906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0" name="CorelPhotoPaint.Image.11" r:id="rId3" imgW="4280743" imgH="2677333" progId="CorelPhotoPaint.Image.11">
                  <p:embed/>
                </p:oleObj>
              </mc:Choice>
              <mc:Fallback>
                <p:oleObj name="CorelPhotoPaint.Image.11" r:id="rId3" imgW="4280743" imgH="2677333" progId="CorelPhotoPaint.Image.11">
                  <p:embed/>
                  <p:pic>
                    <p:nvPicPr>
                      <p:cNvPr id="33795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47900" y="1833563"/>
                        <a:ext cx="4646613" cy="29067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AutoShape 2"/>
          <p:cNvSpPr txBox="1">
            <a:spLocks noChangeArrowheads="1"/>
          </p:cNvSpPr>
          <p:nvPr/>
        </p:nvSpPr>
        <p:spPr>
          <a:xfrm>
            <a:off x="457200" y="381000"/>
            <a:ext cx="8229600" cy="1219200"/>
          </a:xfrm>
          <a:prstGeom prst="rect">
            <a:avLst/>
          </a:prstGeom>
        </p:spPr>
        <p:txBody>
          <a:bodyPr vert="horz" lIns="0" rIns="0" bIns="0" anchor="ctr">
            <a:normAutofit/>
          </a:bodyPr>
          <a:lstStyle>
            <a:lvl1pPr algn="ctr">
              <a:spcBef>
                <a:spcPct val="0"/>
              </a:spcBef>
              <a:buNone/>
              <a:defRPr kumimoji="0" sz="3200" b="0">
                <a:ln>
                  <a:noFill/>
                </a:ln>
                <a:effectLst/>
                <a:latin typeface="Times New Roman" panose="02020603050405020304" pitchFamily="18" charset="0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tr-TR" dirty="0"/>
              <a:t>Labeling</a:t>
            </a:r>
            <a:endParaRPr lang="en-US" dirty="0"/>
          </a:p>
        </p:txBody>
      </p:sp>
      <p:sp>
        <p:nvSpPr>
          <p:cNvPr id="8" name="Content Placeholder 5"/>
          <p:cNvSpPr txBox="1">
            <a:spLocks/>
          </p:cNvSpPr>
          <p:nvPr/>
        </p:nvSpPr>
        <p:spPr>
          <a:xfrm>
            <a:off x="2247900" y="4740275"/>
            <a:ext cx="2247900" cy="8382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rgbClr val="003399"/>
                </a:solidFill>
                <a:latin typeface="+mn-lt"/>
                <a:ea typeface="+mn-ea"/>
                <a:cs typeface="+mn-cs"/>
              </a:defRPr>
            </a:lvl1pPr>
            <a:lvl2pPr marL="669925" indent="-3254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" pitchFamily="2" charset="2"/>
              <a:buChar char="q"/>
              <a:defRPr sz="2600">
                <a:solidFill>
                  <a:srgbClr val="003399"/>
                </a:solidFill>
                <a:latin typeface="+mn-lt"/>
              </a:defRPr>
            </a:lvl2pPr>
            <a:lvl3pPr marL="1022350" indent="-3508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rgbClr val="003399"/>
                </a:solidFill>
                <a:latin typeface="+mn-lt"/>
              </a:defRPr>
            </a:lvl3pPr>
            <a:lvl4pPr marL="1339850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rgbClr val="003399"/>
                </a:solidFill>
                <a:latin typeface="+mn-lt"/>
              </a:defRPr>
            </a:lvl4pPr>
            <a:lvl5pPr marL="1681163" indent="-3397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5pPr>
            <a:lvl6pPr marL="21383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6pPr>
            <a:lvl7pPr marL="25955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7pPr>
            <a:lvl8pPr marL="30527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8pPr>
            <a:lvl9pPr marL="35099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tr-TR" altLang="tr-TR" sz="2200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Image </a:t>
            </a:r>
            <a:r>
              <a:rPr lang="tr-TR" altLang="tr-TR" sz="2200" kern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containing</a:t>
            </a:r>
            <a:r>
              <a:rPr lang="tr-TR" altLang="tr-TR" sz="2200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ten </a:t>
            </a:r>
            <a:r>
              <a:rPr lang="tr-TR" altLang="tr-TR" sz="2200" kern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objects</a:t>
            </a:r>
            <a:endParaRPr lang="en-US" altLang="tr-TR" kern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tr-TR" kern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tr-TR" kern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tr-TR" kern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hteck 3"/>
          <p:cNvSpPr/>
          <p:nvPr/>
        </p:nvSpPr>
        <p:spPr>
          <a:xfrm>
            <a:off x="4939846" y="4747532"/>
            <a:ext cx="212634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tr-TR" altLang="tr-TR" sz="2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tr-TR" altLang="tr-TR" sz="22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subset</a:t>
            </a:r>
            <a:r>
              <a:rPr lang="tr-TR" altLang="tr-TR" sz="2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tr-TR" altLang="tr-TR" sz="22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pixels</a:t>
            </a:r>
            <a:r>
              <a:rPr lang="tr-TR" altLang="tr-TR" sz="2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22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from</a:t>
            </a:r>
            <a:r>
              <a:rPr lang="tr-TR" altLang="tr-TR" sz="2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22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tr-TR" altLang="tr-TR" sz="2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22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image</a:t>
            </a:r>
            <a:endParaRPr lang="en-US" altLang="tr-TR" sz="2200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tr-TR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4AB0AA4A-0EF8-4E4A-80B9-4B526EAEC99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B63E79CB-8903-4B84-9437-A4136ADE2D2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48246E94-90B2-4F1B-BE65-6566E37365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Morphological Image Processing</a:t>
            </a:r>
            <a:endParaRPr lang="en-US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1B320BC1-1A18-4232-BDE4-8167490B93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978757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819" name="Object 3"/>
          <p:cNvGraphicFramePr>
            <a:graphicFrameLocks noChangeAspect="1"/>
          </p:cNvGraphicFramePr>
          <p:nvPr/>
        </p:nvGraphicFramePr>
        <p:xfrm>
          <a:off x="2162175" y="1790700"/>
          <a:ext cx="4084638" cy="3074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6" name="CorelPhotoPaint.Image.11" r:id="rId3" imgW="3329665" imgH="2506667" progId="CorelPhotoPaint.Image.11">
                  <p:embed/>
                </p:oleObj>
              </mc:Choice>
              <mc:Fallback>
                <p:oleObj name="CorelPhotoPaint.Image.11" r:id="rId3" imgW="3329665" imgH="2506667" progId="CorelPhotoPaint.Image.11">
                  <p:embed/>
                  <p:pic>
                    <p:nvPicPr>
                      <p:cNvPr id="34819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62175" y="1790700"/>
                        <a:ext cx="4084638" cy="3074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820" name="Object 4"/>
          <p:cNvGraphicFramePr>
            <a:graphicFrameLocks noChangeAspect="1"/>
          </p:cNvGraphicFramePr>
          <p:nvPr/>
        </p:nvGraphicFramePr>
        <p:xfrm>
          <a:off x="6462713" y="1809750"/>
          <a:ext cx="1936750" cy="2517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7" name="CorelPhotoPaint.Image.11" r:id="rId5" imgW="1689833" imgH="2195995" progId="CorelPhotoPaint.Image.11">
                  <p:embed/>
                </p:oleObj>
              </mc:Choice>
              <mc:Fallback>
                <p:oleObj name="CorelPhotoPaint.Image.11" r:id="rId5" imgW="1689833" imgH="2195995" progId="CorelPhotoPaint.Image.11">
                  <p:embed/>
                  <p:pic>
                    <p:nvPicPr>
                      <p:cNvPr id="3482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62713" y="1809750"/>
                        <a:ext cx="1936750" cy="2517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AutoShape 2"/>
          <p:cNvSpPr txBox="1">
            <a:spLocks noChangeArrowheads="1"/>
          </p:cNvSpPr>
          <p:nvPr/>
        </p:nvSpPr>
        <p:spPr>
          <a:xfrm>
            <a:off x="457200" y="381000"/>
            <a:ext cx="8229600" cy="1219200"/>
          </a:xfrm>
          <a:prstGeom prst="rect">
            <a:avLst/>
          </a:prstGeom>
        </p:spPr>
        <p:txBody>
          <a:bodyPr vert="horz" lIns="0" rIns="0" bIns="0" anchor="ctr">
            <a:normAutofit/>
          </a:bodyPr>
          <a:lstStyle>
            <a:defPPr>
              <a:defRPr lang="en-US"/>
            </a:defPPr>
            <a:lvl1pPr algn="ctr">
              <a:spcBef>
                <a:spcPct val="0"/>
              </a:spcBef>
              <a:buNone/>
              <a:defRPr kumimoji="0" sz="3200" b="0">
                <a:ln>
                  <a:noFill/>
                </a:ln>
                <a:effectLst/>
                <a:latin typeface="Times New Roman" panose="02020603050405020304" pitchFamily="18" charset="0"/>
                <a:ea typeface="+mj-ea"/>
                <a:cs typeface="+mj-cs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tr-TR" dirty="0"/>
              <a:t>Neighborhood relations</a:t>
            </a:r>
            <a:endParaRPr lang="en-US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B92AAC80-DD38-4DAA-8C24-FA66C32647A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26B1E641-8018-4A5E-A78B-453A3531DC7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5139F001-C8B9-4AFF-8022-190D01CDC0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Morphological Image Processing</a:t>
            </a:r>
            <a:endParaRPr lang="en-US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A335396-81DE-4A7E-AB36-E45527ABB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463408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584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77976884"/>
              </p:ext>
            </p:extLst>
          </p:nvPr>
        </p:nvGraphicFramePr>
        <p:xfrm>
          <a:off x="1316037" y="1856921"/>
          <a:ext cx="7391400" cy="36848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0" name="CorelPhotoPaint.Image.11" r:id="rId4" imgW="3756668" imgH="3726030" progId="CorelPhotoPaint.Image.11">
                  <p:embed/>
                </p:oleObj>
              </mc:Choice>
              <mc:Fallback>
                <p:oleObj name="CorelPhotoPaint.Image.11" r:id="rId4" imgW="3756668" imgH="3726030" progId="CorelPhotoPaint.Image.11">
                  <p:embed/>
                  <p:pic>
                    <p:nvPicPr>
                      <p:cNvPr id="35843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16037" y="1856921"/>
                        <a:ext cx="7391400" cy="368481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84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32449324"/>
              </p:ext>
            </p:extLst>
          </p:nvPr>
        </p:nvGraphicFramePr>
        <p:xfrm>
          <a:off x="76200" y="2352221"/>
          <a:ext cx="1316037" cy="3043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1" name="CorelPhotoPaint.Image.11" r:id="rId6" imgW="1049771" imgH="2427531" progId="CorelPhotoPaint.Image.11">
                  <p:embed/>
                </p:oleObj>
              </mc:Choice>
              <mc:Fallback>
                <p:oleObj name="CorelPhotoPaint.Image.11" r:id="rId6" imgW="1049771" imgH="2427531" progId="CorelPhotoPaint.Image.11">
                  <p:embed/>
                  <p:pic>
                    <p:nvPicPr>
                      <p:cNvPr id="35844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" y="2352221"/>
                        <a:ext cx="1316037" cy="3043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AutoShape 2"/>
          <p:cNvSpPr txBox="1">
            <a:spLocks noChangeArrowheads="1"/>
          </p:cNvSpPr>
          <p:nvPr/>
        </p:nvSpPr>
        <p:spPr>
          <a:xfrm>
            <a:off x="457200" y="381000"/>
            <a:ext cx="8229600" cy="1219200"/>
          </a:xfrm>
          <a:prstGeom prst="rect">
            <a:avLst/>
          </a:prstGeom>
        </p:spPr>
        <p:txBody>
          <a:bodyPr vert="horz" lIns="0" rIns="0" bIns="0" anchor="ctr">
            <a:normAutofit/>
          </a:bodyPr>
          <a:lstStyle>
            <a:defPPr>
              <a:defRPr lang="en-US"/>
            </a:defPPr>
            <a:lvl1pPr algn="ctr">
              <a:spcBef>
                <a:spcPct val="0"/>
              </a:spcBef>
              <a:buNone/>
              <a:defRPr kumimoji="0" sz="3200" b="0">
                <a:ln>
                  <a:noFill/>
                </a:ln>
                <a:effectLst/>
                <a:latin typeface="Times New Roman" panose="02020603050405020304" pitchFamily="18" charset="0"/>
                <a:ea typeface="+mj-ea"/>
                <a:cs typeface="+mj-cs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tr-TR" dirty="0"/>
              <a:t>Labeling (finding connected components)</a:t>
            </a:r>
            <a:endParaRPr lang="en-US" dirty="0"/>
          </a:p>
        </p:txBody>
      </p:sp>
      <p:sp>
        <p:nvSpPr>
          <p:cNvPr id="6" name="Content Placeholder 5"/>
          <p:cNvSpPr txBox="1">
            <a:spLocks/>
          </p:cNvSpPr>
          <p:nvPr/>
        </p:nvSpPr>
        <p:spPr>
          <a:xfrm>
            <a:off x="460829" y="1361622"/>
            <a:ext cx="4953000" cy="990599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rgbClr val="003399"/>
                </a:solidFill>
                <a:latin typeface="+mn-lt"/>
                <a:ea typeface="+mn-ea"/>
                <a:cs typeface="+mn-cs"/>
              </a:defRPr>
            </a:lvl1pPr>
            <a:lvl2pPr marL="669925" indent="-3254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" pitchFamily="2" charset="2"/>
              <a:buChar char="q"/>
              <a:defRPr sz="2600">
                <a:solidFill>
                  <a:srgbClr val="003399"/>
                </a:solidFill>
                <a:latin typeface="+mn-lt"/>
              </a:defRPr>
            </a:lvl2pPr>
            <a:lvl3pPr marL="1022350" indent="-3508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rgbClr val="003399"/>
                </a:solidFill>
                <a:latin typeface="+mn-lt"/>
              </a:defRPr>
            </a:lvl3pPr>
            <a:lvl4pPr marL="1339850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rgbClr val="003399"/>
                </a:solidFill>
                <a:latin typeface="+mn-lt"/>
              </a:defRPr>
            </a:lvl4pPr>
            <a:lvl5pPr marL="1681163" indent="-3397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5pPr>
            <a:lvl6pPr marL="21383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6pPr>
            <a:lvl7pPr marL="25955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7pPr>
            <a:lvl8pPr marL="30527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8pPr>
            <a:lvl9pPr marL="35099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9pPr>
          </a:lstStyle>
          <a:p>
            <a:r>
              <a:rPr lang="tr-TR" altLang="tr-TR" kern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Connected</a:t>
            </a:r>
            <a:r>
              <a:rPr lang="tr-TR" altLang="tr-TR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kern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components</a:t>
            </a:r>
            <a:endParaRPr lang="en-US" altLang="tr-TR" kern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Content Placeholder 6"/>
          <p:cNvSpPr txBox="1">
            <a:spLocks/>
          </p:cNvSpPr>
          <p:nvPr/>
        </p:nvSpPr>
        <p:spPr>
          <a:xfrm>
            <a:off x="152400" y="5638800"/>
            <a:ext cx="10435771" cy="50618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rgbClr val="003399"/>
                </a:solidFill>
                <a:latin typeface="+mn-lt"/>
                <a:ea typeface="+mn-ea"/>
                <a:cs typeface="+mn-cs"/>
              </a:defRPr>
            </a:lvl1pPr>
            <a:lvl2pPr marL="669925" indent="-3254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" pitchFamily="2" charset="2"/>
              <a:buChar char="q"/>
              <a:defRPr sz="2600">
                <a:solidFill>
                  <a:srgbClr val="003399"/>
                </a:solidFill>
                <a:latin typeface="+mn-lt"/>
              </a:defRPr>
            </a:lvl2pPr>
            <a:lvl3pPr marL="1022350" indent="-3508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rgbClr val="003399"/>
                </a:solidFill>
                <a:latin typeface="+mn-lt"/>
              </a:defRPr>
            </a:lvl3pPr>
            <a:lvl4pPr marL="1339850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rgbClr val="003399"/>
                </a:solidFill>
                <a:latin typeface="+mn-lt"/>
              </a:defRPr>
            </a:lvl4pPr>
            <a:lvl5pPr marL="1681163" indent="-3397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5pPr>
            <a:lvl6pPr marL="21383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6pPr>
            <a:lvl7pPr marL="25955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7pPr>
            <a:lvl8pPr marL="30527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8pPr>
            <a:lvl9pPr marL="35099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tr-TR" altLang="tr-TR" sz="1800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a) </a:t>
            </a:r>
            <a:r>
              <a:rPr lang="tr-TR" altLang="tr-TR" sz="1800" kern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Four</a:t>
            </a:r>
            <a:r>
              <a:rPr lang="tr-TR" altLang="tr-TR" sz="1800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4-connected </a:t>
            </a:r>
            <a:r>
              <a:rPr lang="tr-TR" altLang="tr-TR" sz="1800" kern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components</a:t>
            </a:r>
            <a:r>
              <a:rPr lang="tr-TR" altLang="tr-TR" sz="1800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b) </a:t>
            </a:r>
            <a:r>
              <a:rPr lang="tr-TR" altLang="tr-TR" sz="1800" kern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Two</a:t>
            </a:r>
            <a:r>
              <a:rPr lang="tr-TR" altLang="tr-TR" sz="1800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8-connected </a:t>
            </a:r>
            <a:r>
              <a:rPr lang="tr-TR" altLang="tr-TR" sz="1800" kern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components</a:t>
            </a:r>
            <a:endParaRPr lang="tr-TR" altLang="tr-TR" sz="1800" kern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tr-TR" altLang="tr-TR" sz="1800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</a:t>
            </a:r>
            <a:r>
              <a:rPr lang="tr-TR" altLang="tr-TR" sz="1800" kern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Label</a:t>
            </a:r>
            <a:r>
              <a:rPr lang="tr-TR" altLang="tr-TR" sz="1800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1800" kern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matrices</a:t>
            </a:r>
            <a:r>
              <a:rPr lang="tr-TR" altLang="tr-TR" sz="1800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1800" kern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obtained</a:t>
            </a:r>
            <a:endParaRPr lang="tr-TR" altLang="tr-TR" sz="1800" kern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tr-TR" altLang="tr-TR" sz="1800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c) </a:t>
            </a:r>
            <a:r>
              <a:rPr lang="tr-TR" altLang="tr-TR" sz="1800" kern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using</a:t>
            </a:r>
            <a:r>
              <a:rPr lang="tr-TR" altLang="tr-TR" sz="1800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4-connectivity			d) </a:t>
            </a:r>
            <a:r>
              <a:rPr lang="tr-TR" altLang="tr-TR" sz="1800" kern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using</a:t>
            </a:r>
            <a:r>
              <a:rPr lang="tr-TR" altLang="tr-TR" sz="1800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8-connectivity</a:t>
            </a:r>
            <a:endParaRPr lang="en-US" altLang="tr-TR" sz="1800" kern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tr-TR" kern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tr-TR" kern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5F0EE7A3-E2F8-46F0-AD6D-684314B70D9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B657246A-AD17-4067-9777-6F861D93A329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5B106317-92A8-47C6-AEFB-91EB987C79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Morphological Image Processing</a:t>
            </a:r>
            <a:endParaRPr lang="en-US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91DCD28-2488-4D57-9799-4307CFEFE5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910998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tr-TR"/>
              <a:t>Grayscale morphology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pPr algn="just">
              <a:buFont typeface="Wingdings 2" charset="0"/>
              <a:buChar char=""/>
              <a:defRPr/>
            </a:pPr>
            <a:r>
              <a:rPr lang="en-US" dirty="0">
                <a:ea typeface="ＭＳ Ｐゴシック" charset="0"/>
              </a:rPr>
              <a:t>Many morphological operations originally developed for binary images can be extended to </a:t>
            </a:r>
            <a:r>
              <a:rPr lang="en-US" dirty="0" err="1">
                <a:ea typeface="ＭＳ Ｐゴシック" charset="0"/>
              </a:rPr>
              <a:t>grayscale</a:t>
            </a:r>
            <a:r>
              <a:rPr lang="en-US" dirty="0">
                <a:ea typeface="ＭＳ Ｐゴシック" charset="0"/>
              </a:rPr>
              <a:t> images. </a:t>
            </a:r>
          </a:p>
          <a:p>
            <a:pPr algn="just">
              <a:buFont typeface="Wingdings 2" charset="0"/>
              <a:buChar char=""/>
              <a:defRPr/>
            </a:pPr>
            <a:r>
              <a:rPr lang="en-US" dirty="0">
                <a:ea typeface="ＭＳ Ｐゴシック" charset="0"/>
              </a:rPr>
              <a:t>The mathematical formulation of </a:t>
            </a:r>
            <a:r>
              <a:rPr lang="en-US" dirty="0" err="1">
                <a:ea typeface="ＭＳ Ｐゴシック" charset="0"/>
              </a:rPr>
              <a:t>grayscale</a:t>
            </a:r>
            <a:r>
              <a:rPr lang="en-US" dirty="0">
                <a:ea typeface="ＭＳ Ｐゴシック" charset="0"/>
              </a:rPr>
              <a:t> morphology uses an input image </a:t>
            </a:r>
            <a:r>
              <a:rPr lang="en-US" i="1" dirty="0">
                <a:ea typeface="ＭＳ Ｐゴシック" charset="0"/>
              </a:rPr>
              <a:t>f(</a:t>
            </a:r>
            <a:r>
              <a:rPr lang="en-US" i="1" dirty="0" err="1">
                <a:ea typeface="ＭＳ Ｐゴシック" charset="0"/>
              </a:rPr>
              <a:t>x,y</a:t>
            </a:r>
            <a:r>
              <a:rPr lang="en-US" i="1" dirty="0">
                <a:ea typeface="ＭＳ Ｐゴシック" charset="0"/>
              </a:rPr>
              <a:t>)</a:t>
            </a:r>
            <a:r>
              <a:rPr lang="en-US" dirty="0">
                <a:ea typeface="ＭＳ Ｐゴシック" charset="0"/>
              </a:rPr>
              <a:t> and a structuring element (SE) </a:t>
            </a:r>
            <a:r>
              <a:rPr lang="en-US" i="1" dirty="0">
                <a:ea typeface="ＭＳ Ｐゴシック" charset="0"/>
              </a:rPr>
              <a:t>b(</a:t>
            </a:r>
            <a:r>
              <a:rPr lang="en-US" i="1" dirty="0" err="1">
                <a:ea typeface="ＭＳ Ｐゴシック" charset="0"/>
              </a:rPr>
              <a:t>x,y</a:t>
            </a:r>
            <a:r>
              <a:rPr lang="en-US" i="1" dirty="0">
                <a:ea typeface="ＭＳ Ｐゴシック" charset="0"/>
              </a:rPr>
              <a:t>)</a:t>
            </a:r>
            <a:r>
              <a:rPr lang="en-US" dirty="0">
                <a:ea typeface="ＭＳ Ｐゴシック" charset="0"/>
              </a:rPr>
              <a:t>. </a:t>
            </a:r>
          </a:p>
          <a:p>
            <a:pPr lvl="1" algn="just">
              <a:buFont typeface="Wingdings 2" charset="0"/>
              <a:buChar char=""/>
              <a:defRPr/>
            </a:pPr>
            <a:r>
              <a:rPr lang="en-US" dirty="0">
                <a:ea typeface="ＭＳ Ｐゴシック" charset="-128"/>
              </a:rPr>
              <a:t>Structuring elements in </a:t>
            </a:r>
            <a:r>
              <a:rPr lang="en-US" dirty="0" err="1">
                <a:ea typeface="ＭＳ Ｐゴシック" charset="-128"/>
              </a:rPr>
              <a:t>grayscale</a:t>
            </a:r>
            <a:r>
              <a:rPr lang="en-US" dirty="0">
                <a:ea typeface="ＭＳ Ｐゴシック" charset="-128"/>
              </a:rPr>
              <a:t> morphology come in two categories: </a:t>
            </a:r>
            <a:r>
              <a:rPr lang="en-US" i="1" dirty="0" err="1">
                <a:ea typeface="ＭＳ Ｐゴシック" charset="-128"/>
              </a:rPr>
              <a:t>nonflat</a:t>
            </a:r>
            <a:r>
              <a:rPr lang="en-US" dirty="0">
                <a:ea typeface="ＭＳ Ｐゴシック" charset="-128"/>
              </a:rPr>
              <a:t> and </a:t>
            </a:r>
            <a:r>
              <a:rPr lang="en-US" i="1" dirty="0">
                <a:ea typeface="ＭＳ Ｐゴシック" charset="-128"/>
              </a:rPr>
              <a:t>flat</a:t>
            </a:r>
            <a:r>
              <a:rPr lang="en-US" dirty="0">
                <a:ea typeface="ＭＳ Ｐゴシック" charset="-128"/>
              </a:rPr>
              <a:t>. </a:t>
            </a:r>
          </a:p>
          <a:p>
            <a:pPr algn="just">
              <a:buFont typeface="Wingdings 2" charset="0"/>
              <a:buChar char=""/>
              <a:defRPr/>
            </a:pPr>
            <a:endParaRPr lang="en-US" dirty="0">
              <a:ea typeface="ＭＳ Ｐゴシック" charset="0"/>
            </a:endParaRPr>
          </a:p>
          <a:p>
            <a:pPr algn="just">
              <a:buFont typeface="Wingdings 2" charset="0"/>
              <a:buChar char=""/>
              <a:defRPr/>
            </a:pPr>
            <a:r>
              <a:rPr lang="en-US" dirty="0">
                <a:ea typeface="ＭＳ Ｐゴシック" charset="0"/>
              </a:rPr>
              <a:t>In MATLAB: </a:t>
            </a:r>
            <a:r>
              <a:rPr lang="en-US" b="1" dirty="0" err="1">
                <a:latin typeface="Courier New"/>
                <a:ea typeface="ＭＳ Ｐゴシック" charset="0"/>
                <a:cs typeface="Courier New"/>
              </a:rPr>
              <a:t>strel</a:t>
            </a:r>
            <a:endParaRPr lang="en-US" b="1" dirty="0">
              <a:latin typeface="Courier New"/>
              <a:ea typeface="ＭＳ Ｐゴシック" charset="0"/>
              <a:cs typeface="Courier New"/>
            </a:endParaRPr>
          </a:p>
          <a:p>
            <a:pPr lvl="1" algn="just">
              <a:buFont typeface="Wingdings 2" charset="0"/>
              <a:buChar char=""/>
              <a:defRPr/>
            </a:pPr>
            <a:r>
              <a:rPr lang="en-US" dirty="0" err="1">
                <a:ea typeface="ＭＳ Ｐゴシック" charset="-128"/>
              </a:rPr>
              <a:t>Nonflat</a:t>
            </a:r>
            <a:r>
              <a:rPr lang="en-US" dirty="0">
                <a:ea typeface="ＭＳ Ｐゴシック" charset="-128"/>
              </a:rPr>
              <a:t> SEs can be created with the same function used to create flat SEs, but we must also pass a second matrix (containing the height values) as a parameter. 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24F90FD3-1507-4F82-B04B-DF03ECD32C5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4CEA0857-7D17-4D7A-8210-3280003EB1D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B8F385E-D9FB-47DB-8651-10741DDA63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Morphological Image Processing</a:t>
            </a:r>
            <a:endParaRPr lang="en-US" dirty="0"/>
          </a:p>
        </p:txBody>
      </p:sp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245A0612-6DD3-41EB-8D45-A000711105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683790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tr-TR" dirty="0"/>
              <a:t>Grayscale morphology</a:t>
            </a:r>
            <a:r>
              <a:rPr lang="tr-TR" altLang="tr-TR" dirty="0"/>
              <a:t> (cont.)</a:t>
            </a:r>
            <a:endParaRPr lang="en-US" altLang="tr-T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Font typeface="Wingdings 2" charset="0"/>
              <a:buChar char=""/>
              <a:defRPr/>
            </a:pPr>
            <a:r>
              <a:rPr lang="en-US" dirty="0">
                <a:ea typeface="ＭＳ Ｐゴシック" charset="0"/>
              </a:rPr>
              <a:t>Dilation </a:t>
            </a:r>
          </a:p>
          <a:p>
            <a:pPr lvl="1">
              <a:buFont typeface="Wingdings 2" charset="0"/>
              <a:buChar char=""/>
              <a:defRPr/>
            </a:pPr>
            <a:r>
              <a:rPr lang="en-US" dirty="0">
                <a:ea typeface="ＭＳ Ｐゴシック" charset="-128"/>
              </a:rPr>
              <a:t>The dilation of an image </a:t>
            </a:r>
            <a:r>
              <a:rPr lang="en-US" i="1" dirty="0">
                <a:ea typeface="ＭＳ Ｐゴシック" charset="-128"/>
              </a:rPr>
              <a:t>f(</a:t>
            </a:r>
            <a:r>
              <a:rPr lang="en-US" i="1" dirty="0" err="1">
                <a:ea typeface="ＭＳ Ｐゴシック" charset="-128"/>
              </a:rPr>
              <a:t>x,y</a:t>
            </a:r>
            <a:r>
              <a:rPr lang="en-US" i="1" dirty="0">
                <a:ea typeface="ＭＳ Ｐゴシック" charset="-128"/>
              </a:rPr>
              <a:t>)</a:t>
            </a:r>
            <a:r>
              <a:rPr lang="en-US" dirty="0">
                <a:ea typeface="ＭＳ Ｐゴシック" charset="-128"/>
              </a:rPr>
              <a:t> by a </a:t>
            </a:r>
            <a:r>
              <a:rPr lang="en-US" u="sng" dirty="0">
                <a:ea typeface="ＭＳ Ｐゴシック" charset="-128"/>
              </a:rPr>
              <a:t>flat</a:t>
            </a:r>
            <a:r>
              <a:rPr lang="en-US" dirty="0">
                <a:ea typeface="ＭＳ Ｐゴシック" charset="-128"/>
              </a:rPr>
              <a:t> SE </a:t>
            </a:r>
            <a:r>
              <a:rPr lang="en-US" i="1" dirty="0">
                <a:ea typeface="ＭＳ Ｐゴシック" charset="-128"/>
              </a:rPr>
              <a:t>b(</a:t>
            </a:r>
            <a:r>
              <a:rPr lang="en-US" i="1" dirty="0" err="1">
                <a:ea typeface="ＭＳ Ｐゴシック" charset="-128"/>
              </a:rPr>
              <a:t>x,y</a:t>
            </a:r>
            <a:r>
              <a:rPr lang="en-US" i="1" dirty="0">
                <a:ea typeface="ＭＳ Ｐゴシック" charset="-128"/>
              </a:rPr>
              <a:t>)</a:t>
            </a:r>
            <a:r>
              <a:rPr lang="en-US" dirty="0">
                <a:ea typeface="ＭＳ Ｐゴシック" charset="-128"/>
              </a:rPr>
              <a:t> is defined as:</a:t>
            </a:r>
          </a:p>
          <a:p>
            <a:pPr lvl="1">
              <a:buFont typeface="Wingdings 2" charset="0"/>
              <a:buChar char=""/>
              <a:defRPr/>
            </a:pPr>
            <a:endParaRPr lang="en-US" dirty="0">
              <a:ea typeface="ＭＳ Ｐゴシック" charset="-128"/>
            </a:endParaRPr>
          </a:p>
          <a:p>
            <a:pPr lvl="1">
              <a:buFont typeface="Wingdings 2" charset="0"/>
              <a:buChar char=""/>
              <a:defRPr/>
            </a:pPr>
            <a:endParaRPr lang="en-US" dirty="0">
              <a:ea typeface="ＭＳ Ｐゴシック" charset="-128"/>
            </a:endParaRPr>
          </a:p>
          <a:p>
            <a:pPr marL="319088" lvl="1" indent="0">
              <a:buFont typeface="Wingdings 2" charset="0"/>
              <a:buNone/>
              <a:defRPr/>
            </a:pPr>
            <a:r>
              <a:rPr lang="en-US" dirty="0">
                <a:ea typeface="ＭＳ Ｐゴシック" charset="-128"/>
              </a:rPr>
              <a:t>where </a:t>
            </a:r>
            <a:r>
              <a:rPr lang="en-US" i="1" dirty="0" err="1">
                <a:ea typeface="ＭＳ Ｐゴシック" charset="-128"/>
              </a:rPr>
              <a:t>D</a:t>
            </a:r>
            <a:r>
              <a:rPr lang="en-US" i="1" baseline="-25000" dirty="0" err="1">
                <a:ea typeface="ＭＳ Ｐゴシック" charset="-128"/>
              </a:rPr>
              <a:t>b</a:t>
            </a:r>
            <a:r>
              <a:rPr lang="en-US" dirty="0">
                <a:ea typeface="ＭＳ Ｐゴシック" charset="-128"/>
              </a:rPr>
              <a:t> is called the </a:t>
            </a:r>
            <a:r>
              <a:rPr lang="en-US" i="1" dirty="0">
                <a:ea typeface="ＭＳ Ｐゴシック" charset="-128"/>
              </a:rPr>
              <a:t>domain</a:t>
            </a:r>
            <a:r>
              <a:rPr lang="en-US" dirty="0">
                <a:ea typeface="ＭＳ Ｐゴシック" charset="-128"/>
              </a:rPr>
              <a:t> of </a:t>
            </a:r>
            <a:r>
              <a:rPr lang="en-US" i="1" dirty="0">
                <a:ea typeface="ＭＳ Ｐゴシック" charset="-128"/>
              </a:rPr>
              <a:t>b</a:t>
            </a:r>
            <a:r>
              <a:rPr lang="en-US" dirty="0">
                <a:ea typeface="ＭＳ Ｐゴシック" charset="-128"/>
              </a:rPr>
              <a:t>.</a:t>
            </a:r>
          </a:p>
          <a:p>
            <a:pPr lvl="1">
              <a:buFont typeface="Wingdings 2" charset="0"/>
              <a:buChar char=""/>
              <a:defRPr/>
            </a:pPr>
            <a:endParaRPr lang="en-US" dirty="0">
              <a:ea typeface="ＭＳ Ｐゴシック" charset="-128"/>
            </a:endParaRPr>
          </a:p>
          <a:p>
            <a:pPr lvl="1">
              <a:buFont typeface="Wingdings 2" charset="0"/>
              <a:buChar char=""/>
              <a:defRPr/>
            </a:pPr>
            <a:r>
              <a:rPr lang="en-US" dirty="0">
                <a:ea typeface="ＭＳ Ｐゴシック" charset="-128"/>
              </a:rPr>
              <a:t>For a </a:t>
            </a:r>
            <a:r>
              <a:rPr lang="en-US" u="sng" dirty="0" err="1">
                <a:ea typeface="ＭＳ Ｐゴシック" charset="-128"/>
              </a:rPr>
              <a:t>nonflat</a:t>
            </a:r>
            <a:r>
              <a:rPr lang="en-US" dirty="0">
                <a:ea typeface="ＭＳ Ｐゴシック" charset="-128"/>
              </a:rPr>
              <a:t> SE, </a:t>
            </a:r>
            <a:r>
              <a:rPr lang="en-US" i="1" dirty="0" err="1">
                <a:ea typeface="ＭＳ Ｐゴシック" charset="-128"/>
              </a:rPr>
              <a:t>b</a:t>
            </a:r>
            <a:r>
              <a:rPr lang="en-US" i="1" baseline="-25000" dirty="0" err="1">
                <a:ea typeface="ＭＳ Ｐゴシック" charset="-128"/>
              </a:rPr>
              <a:t>N</a:t>
            </a:r>
            <a:r>
              <a:rPr lang="en-US" i="1" dirty="0">
                <a:ea typeface="ＭＳ Ｐゴシック" charset="-128"/>
              </a:rPr>
              <a:t>(</a:t>
            </a:r>
            <a:r>
              <a:rPr lang="en-US" i="1" dirty="0" err="1">
                <a:ea typeface="ＭＳ Ｐゴシック" charset="-128"/>
              </a:rPr>
              <a:t>x,y</a:t>
            </a:r>
            <a:r>
              <a:rPr lang="en-US" i="1" dirty="0">
                <a:ea typeface="ＭＳ Ｐゴシック" charset="-128"/>
              </a:rPr>
              <a:t>)</a:t>
            </a:r>
            <a:r>
              <a:rPr lang="en-US" dirty="0">
                <a:ea typeface="ＭＳ Ｐゴシック" charset="-128"/>
              </a:rPr>
              <a:t>:</a:t>
            </a:r>
          </a:p>
          <a:p>
            <a:pPr>
              <a:buFont typeface="Wingdings 2" charset="0"/>
              <a:buChar char=""/>
              <a:defRPr/>
            </a:pPr>
            <a:endParaRPr lang="en-US" dirty="0">
              <a:ea typeface="ＭＳ Ｐゴシック" charset="0"/>
            </a:endParaRPr>
          </a:p>
        </p:txBody>
      </p:sp>
      <p:pic>
        <p:nvPicPr>
          <p:cNvPr id="92164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3124200"/>
            <a:ext cx="68580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65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5597525"/>
            <a:ext cx="69088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530DF7F6-5A8D-459B-BC37-65BD599EAC3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56FF0F1B-BC91-4E9D-B84E-557587E6FD6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2AF37DA-1166-4A83-AF0E-22A261F5A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Morphological Image Processing</a:t>
            </a:r>
            <a:endParaRPr lang="en-US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83E8245-A8AE-4A41-A59D-03C3A0549C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426948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tr-TR" dirty="0"/>
              <a:t>Grayscale morphology</a:t>
            </a:r>
            <a:r>
              <a:rPr lang="tr-TR" altLang="tr-TR" dirty="0"/>
              <a:t> (</a:t>
            </a:r>
            <a:r>
              <a:rPr lang="tr-TR" altLang="tr-TR" dirty="0" err="1"/>
              <a:t>cont</a:t>
            </a:r>
            <a:r>
              <a:rPr lang="tr-TR" altLang="tr-TR" dirty="0"/>
              <a:t>.)</a:t>
            </a:r>
            <a:endParaRPr lang="en-US" altLang="tr-T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Font typeface="Wingdings 2" charset="0"/>
              <a:buChar char=""/>
              <a:defRPr/>
            </a:pPr>
            <a:r>
              <a:rPr lang="en-US" dirty="0">
                <a:ea typeface="ＭＳ Ｐゴシック" charset="0"/>
              </a:rPr>
              <a:t>Erosion</a:t>
            </a:r>
          </a:p>
          <a:p>
            <a:pPr lvl="1">
              <a:buFont typeface="Wingdings 2" charset="0"/>
              <a:buChar char=""/>
              <a:defRPr/>
            </a:pPr>
            <a:r>
              <a:rPr lang="en-US" dirty="0">
                <a:ea typeface="ＭＳ Ｐゴシック" charset="-128"/>
              </a:rPr>
              <a:t>The erosion of an image </a:t>
            </a:r>
            <a:r>
              <a:rPr lang="en-US" i="1" dirty="0">
                <a:ea typeface="ＭＳ Ｐゴシック" charset="-128"/>
              </a:rPr>
              <a:t>f(</a:t>
            </a:r>
            <a:r>
              <a:rPr lang="en-US" i="1" dirty="0" err="1">
                <a:ea typeface="ＭＳ Ｐゴシック" charset="-128"/>
              </a:rPr>
              <a:t>x,y</a:t>
            </a:r>
            <a:r>
              <a:rPr lang="en-US" i="1" dirty="0">
                <a:ea typeface="ＭＳ Ｐゴシック" charset="-128"/>
              </a:rPr>
              <a:t>)</a:t>
            </a:r>
            <a:r>
              <a:rPr lang="en-US" dirty="0">
                <a:ea typeface="ＭＳ Ｐゴシック" charset="-128"/>
              </a:rPr>
              <a:t> by a </a:t>
            </a:r>
            <a:r>
              <a:rPr lang="en-US" u="sng" dirty="0">
                <a:ea typeface="ＭＳ Ｐゴシック" charset="-128"/>
              </a:rPr>
              <a:t>flat</a:t>
            </a:r>
            <a:r>
              <a:rPr lang="en-US" dirty="0">
                <a:ea typeface="ＭＳ Ｐゴシック" charset="-128"/>
              </a:rPr>
              <a:t> SE </a:t>
            </a:r>
            <a:r>
              <a:rPr lang="en-US" i="1" dirty="0">
                <a:ea typeface="ＭＳ Ｐゴシック" charset="-128"/>
              </a:rPr>
              <a:t>b(</a:t>
            </a:r>
            <a:r>
              <a:rPr lang="en-US" i="1" dirty="0" err="1">
                <a:ea typeface="ＭＳ Ｐゴシック" charset="-128"/>
              </a:rPr>
              <a:t>x,y</a:t>
            </a:r>
            <a:r>
              <a:rPr lang="en-US" i="1" dirty="0">
                <a:ea typeface="ＭＳ Ｐゴシック" charset="-128"/>
              </a:rPr>
              <a:t>)</a:t>
            </a:r>
            <a:r>
              <a:rPr lang="en-US" dirty="0">
                <a:ea typeface="ＭＳ Ｐゴシック" charset="-128"/>
              </a:rPr>
              <a:t> is defined as:</a:t>
            </a:r>
          </a:p>
          <a:p>
            <a:pPr lvl="1">
              <a:buFont typeface="Wingdings 2" charset="0"/>
              <a:buChar char=""/>
              <a:defRPr/>
            </a:pPr>
            <a:endParaRPr lang="en-US" dirty="0">
              <a:ea typeface="ＭＳ Ｐゴシック" charset="-128"/>
            </a:endParaRPr>
          </a:p>
          <a:p>
            <a:pPr lvl="1">
              <a:buFont typeface="Wingdings 2" charset="0"/>
              <a:buChar char=""/>
              <a:defRPr/>
            </a:pPr>
            <a:endParaRPr lang="en-US" dirty="0">
              <a:ea typeface="ＭＳ Ｐゴシック" charset="-128"/>
            </a:endParaRPr>
          </a:p>
          <a:p>
            <a:pPr marL="319088" lvl="1" indent="0">
              <a:buFont typeface="Wingdings 2" charset="0"/>
              <a:buNone/>
              <a:defRPr/>
            </a:pPr>
            <a:r>
              <a:rPr lang="en-US" dirty="0">
                <a:ea typeface="ＭＳ Ｐゴシック" charset="-128"/>
              </a:rPr>
              <a:t>where </a:t>
            </a:r>
            <a:r>
              <a:rPr lang="en-US" i="1" dirty="0" err="1">
                <a:ea typeface="ＭＳ Ｐゴシック" charset="-128"/>
              </a:rPr>
              <a:t>D</a:t>
            </a:r>
            <a:r>
              <a:rPr lang="en-US" i="1" baseline="-25000" dirty="0" err="1">
                <a:ea typeface="ＭＳ Ｐゴシック" charset="-128"/>
              </a:rPr>
              <a:t>b</a:t>
            </a:r>
            <a:r>
              <a:rPr lang="en-US" dirty="0">
                <a:ea typeface="ＭＳ Ｐゴシック" charset="-128"/>
              </a:rPr>
              <a:t> is called the </a:t>
            </a:r>
            <a:r>
              <a:rPr lang="en-US" i="1" dirty="0">
                <a:ea typeface="ＭＳ Ｐゴシック" charset="-128"/>
              </a:rPr>
              <a:t>domain</a:t>
            </a:r>
            <a:r>
              <a:rPr lang="en-US" dirty="0">
                <a:ea typeface="ＭＳ Ｐゴシック" charset="-128"/>
              </a:rPr>
              <a:t> of </a:t>
            </a:r>
            <a:r>
              <a:rPr lang="en-US" i="1" dirty="0">
                <a:ea typeface="ＭＳ Ｐゴシック" charset="-128"/>
              </a:rPr>
              <a:t>b</a:t>
            </a:r>
            <a:r>
              <a:rPr lang="en-US" dirty="0">
                <a:ea typeface="ＭＳ Ｐゴシック" charset="-128"/>
              </a:rPr>
              <a:t>.</a:t>
            </a:r>
          </a:p>
          <a:p>
            <a:pPr lvl="1">
              <a:buFont typeface="Wingdings 2" charset="0"/>
              <a:buChar char=""/>
              <a:defRPr/>
            </a:pPr>
            <a:endParaRPr lang="en-US" dirty="0">
              <a:ea typeface="ＭＳ Ｐゴシック" charset="-128"/>
            </a:endParaRPr>
          </a:p>
          <a:p>
            <a:pPr lvl="1">
              <a:buFont typeface="Wingdings 2" charset="0"/>
              <a:buChar char=""/>
              <a:defRPr/>
            </a:pPr>
            <a:r>
              <a:rPr lang="en-US" dirty="0">
                <a:ea typeface="ＭＳ Ｐゴシック" charset="-128"/>
              </a:rPr>
              <a:t>For a </a:t>
            </a:r>
            <a:r>
              <a:rPr lang="en-US" u="sng" dirty="0" err="1">
                <a:ea typeface="ＭＳ Ｐゴシック" charset="-128"/>
              </a:rPr>
              <a:t>nonflat</a:t>
            </a:r>
            <a:r>
              <a:rPr lang="en-US" dirty="0">
                <a:ea typeface="ＭＳ Ｐゴシック" charset="-128"/>
              </a:rPr>
              <a:t> SE, </a:t>
            </a:r>
            <a:r>
              <a:rPr lang="en-US" i="1" dirty="0" err="1">
                <a:ea typeface="ＭＳ Ｐゴシック" charset="-128"/>
              </a:rPr>
              <a:t>b</a:t>
            </a:r>
            <a:r>
              <a:rPr lang="en-US" i="1" baseline="-25000" dirty="0" err="1">
                <a:ea typeface="ＭＳ Ｐゴシック" charset="-128"/>
              </a:rPr>
              <a:t>N</a:t>
            </a:r>
            <a:r>
              <a:rPr lang="en-US" i="1" dirty="0">
                <a:ea typeface="ＭＳ Ｐゴシック" charset="-128"/>
              </a:rPr>
              <a:t>(</a:t>
            </a:r>
            <a:r>
              <a:rPr lang="en-US" i="1" dirty="0" err="1">
                <a:ea typeface="ＭＳ Ｐゴシック" charset="-128"/>
              </a:rPr>
              <a:t>x,y</a:t>
            </a:r>
            <a:r>
              <a:rPr lang="en-US" i="1" dirty="0">
                <a:ea typeface="ＭＳ Ｐゴシック" charset="-128"/>
              </a:rPr>
              <a:t>)</a:t>
            </a:r>
            <a:r>
              <a:rPr lang="en-US" dirty="0">
                <a:ea typeface="ＭＳ Ｐゴシック" charset="-128"/>
              </a:rPr>
              <a:t>:</a:t>
            </a:r>
          </a:p>
          <a:p>
            <a:pPr>
              <a:buFont typeface="Wingdings 2" charset="0"/>
              <a:buChar char=""/>
              <a:defRPr/>
            </a:pPr>
            <a:endParaRPr lang="en-US" dirty="0">
              <a:ea typeface="ＭＳ Ｐゴシック" charset="0"/>
            </a:endParaRPr>
          </a:p>
        </p:txBody>
      </p:sp>
      <p:pic>
        <p:nvPicPr>
          <p:cNvPr id="93188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5324" y="2915556"/>
            <a:ext cx="6507823" cy="6658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3189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7167" y="5410200"/>
            <a:ext cx="6865257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9E4AC35B-6BDE-4FEB-A694-E80DE0B3B5B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B36FE2A0-6971-42CB-8C25-69FBDA99D37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E7D073D-E660-47E1-95EA-CD3D32BB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Morphological Image Processing</a:t>
            </a:r>
            <a:endParaRPr lang="en-US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4A74CCE-5D59-47CE-899D-9271833D5D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464743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tr-TR"/>
              <a:t>Grayscale erosion and dilation</a:t>
            </a:r>
          </a:p>
        </p:txBody>
      </p:sp>
      <p:sp>
        <p:nvSpPr>
          <p:cNvPr id="94210" name="Content Placeholder 2"/>
          <p:cNvSpPr>
            <a:spLocks noGrp="1"/>
          </p:cNvSpPr>
          <p:nvPr>
            <p:ph sz="quarter" idx="1"/>
          </p:nvPr>
        </p:nvSpPr>
        <p:spPr>
          <a:xfrm>
            <a:off x="533400" y="1295400"/>
            <a:ext cx="5867400" cy="914400"/>
          </a:xfrm>
        </p:spPr>
        <p:txBody>
          <a:bodyPr/>
          <a:lstStyle/>
          <a:p>
            <a:r>
              <a:rPr lang="en-US" altLang="tr-TR" dirty="0"/>
              <a:t>Example 13.8</a:t>
            </a:r>
            <a:r>
              <a:rPr lang="tr-TR" altLang="tr-TR" dirty="0"/>
              <a:t> (PIVPUM)</a:t>
            </a:r>
            <a:endParaRPr lang="en-US" altLang="tr-TR" dirty="0"/>
          </a:p>
        </p:txBody>
      </p:sp>
      <p:pic>
        <p:nvPicPr>
          <p:cNvPr id="94212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362200"/>
            <a:ext cx="7869238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389BD9DC-4E04-4206-AEA5-3D5A1734D33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BD418DC8-F9C6-4FDF-A358-1716E778B6F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60EE79C-4C78-4FC9-8A7A-EE92B1323B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Morphological Image Processing</a:t>
            </a:r>
            <a:endParaRPr lang="en-US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87F5491-D957-4211-B9C8-192811DFF8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479782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tr-TR" dirty="0"/>
              <a:t>Grayscale morphology</a:t>
            </a:r>
            <a:r>
              <a:rPr lang="tr-TR" altLang="tr-TR" dirty="0"/>
              <a:t> (</a:t>
            </a:r>
            <a:r>
              <a:rPr lang="tr-TR" altLang="tr-TR" dirty="0" err="1"/>
              <a:t>cont</a:t>
            </a:r>
            <a:r>
              <a:rPr lang="tr-TR" altLang="tr-TR" dirty="0"/>
              <a:t>.)</a:t>
            </a:r>
            <a:endParaRPr lang="en-US" altLang="tr-TR" dirty="0"/>
          </a:p>
        </p:txBody>
      </p:sp>
      <p:sp>
        <p:nvSpPr>
          <p:cNvPr id="95234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/>
            <a:r>
              <a:rPr lang="en-US" altLang="tr-TR" dirty="0"/>
              <a:t>Opening</a:t>
            </a:r>
          </a:p>
          <a:p>
            <a:pPr lvl="1" algn="just"/>
            <a:r>
              <a:rPr lang="en-US" altLang="tr-TR" dirty="0"/>
              <a:t>The opening of an image </a:t>
            </a:r>
            <a:r>
              <a:rPr lang="en-US" altLang="tr-TR" i="1" dirty="0"/>
              <a:t>f(</a:t>
            </a:r>
            <a:r>
              <a:rPr lang="en-US" altLang="tr-TR" i="1" dirty="0" err="1"/>
              <a:t>x,y</a:t>
            </a:r>
            <a:r>
              <a:rPr lang="en-US" altLang="tr-TR" i="1" dirty="0"/>
              <a:t>)</a:t>
            </a:r>
            <a:r>
              <a:rPr lang="en-US" altLang="tr-TR" dirty="0"/>
              <a:t> by SE </a:t>
            </a:r>
            <a:r>
              <a:rPr lang="en-US" altLang="tr-TR" i="1" dirty="0"/>
              <a:t>b(</a:t>
            </a:r>
            <a:r>
              <a:rPr lang="en-US" altLang="tr-TR" i="1" dirty="0" err="1"/>
              <a:t>x,y</a:t>
            </a:r>
            <a:r>
              <a:rPr lang="en-US" altLang="tr-TR" i="1" dirty="0"/>
              <a:t>)</a:t>
            </a:r>
            <a:r>
              <a:rPr lang="en-US" altLang="tr-TR" dirty="0"/>
              <a:t> is given by:</a:t>
            </a:r>
          </a:p>
          <a:p>
            <a:pPr lvl="1" algn="just"/>
            <a:endParaRPr lang="en-US" altLang="tr-TR" dirty="0"/>
          </a:p>
          <a:p>
            <a:pPr lvl="1" algn="just"/>
            <a:endParaRPr lang="en-US" altLang="tr-TR" dirty="0"/>
          </a:p>
          <a:p>
            <a:pPr algn="just"/>
            <a:r>
              <a:rPr lang="en-US" altLang="tr-TR" dirty="0"/>
              <a:t>Closing</a:t>
            </a:r>
          </a:p>
          <a:p>
            <a:pPr lvl="1" algn="just"/>
            <a:r>
              <a:rPr lang="en-US" altLang="tr-TR" dirty="0"/>
              <a:t>The closing of an image </a:t>
            </a:r>
            <a:r>
              <a:rPr lang="en-US" altLang="tr-TR" i="1" dirty="0"/>
              <a:t>f(</a:t>
            </a:r>
            <a:r>
              <a:rPr lang="en-US" altLang="tr-TR" i="1" dirty="0" err="1"/>
              <a:t>x,y</a:t>
            </a:r>
            <a:r>
              <a:rPr lang="en-US" altLang="tr-TR" i="1" dirty="0"/>
              <a:t>)</a:t>
            </a:r>
            <a:r>
              <a:rPr lang="en-US" altLang="tr-TR" dirty="0"/>
              <a:t> by SE </a:t>
            </a:r>
            <a:r>
              <a:rPr lang="en-US" altLang="tr-TR" i="1" dirty="0"/>
              <a:t>b(</a:t>
            </a:r>
            <a:r>
              <a:rPr lang="en-US" altLang="tr-TR" i="1" dirty="0" err="1"/>
              <a:t>x,y</a:t>
            </a:r>
            <a:r>
              <a:rPr lang="en-US" altLang="tr-TR" i="1" dirty="0"/>
              <a:t>)</a:t>
            </a:r>
            <a:r>
              <a:rPr lang="en-US" altLang="tr-TR" dirty="0"/>
              <a:t> is given by:</a:t>
            </a:r>
          </a:p>
          <a:p>
            <a:pPr lvl="1"/>
            <a:endParaRPr lang="en-US" altLang="tr-TR" dirty="0"/>
          </a:p>
        </p:txBody>
      </p:sp>
      <p:pic>
        <p:nvPicPr>
          <p:cNvPr id="95236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4863" y="2819400"/>
            <a:ext cx="3249386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5237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4863" y="5486399"/>
            <a:ext cx="3336760" cy="64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8494718D-F1D4-46AA-BC70-F1519DBBD4F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C834B2BE-E404-4CA0-BE59-69A16D24962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71605C8-3C12-4AF7-BCA5-DA59E66141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Morphological Image Processing</a:t>
            </a:r>
            <a:endParaRPr lang="en-US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30D0CFC-2F58-470C-910B-0EC8B72943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282922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tr-TR"/>
              <a:t>Grayscale opening and closing</a:t>
            </a:r>
          </a:p>
        </p:txBody>
      </p:sp>
      <p:sp>
        <p:nvSpPr>
          <p:cNvPr id="96258" name="Content Placeholder 2"/>
          <p:cNvSpPr>
            <a:spLocks noGrp="1"/>
          </p:cNvSpPr>
          <p:nvPr>
            <p:ph sz="quarter" idx="1"/>
          </p:nvPr>
        </p:nvSpPr>
        <p:spPr>
          <a:xfrm>
            <a:off x="533400" y="1295400"/>
            <a:ext cx="2590800" cy="838200"/>
          </a:xfrm>
        </p:spPr>
        <p:txBody>
          <a:bodyPr/>
          <a:lstStyle/>
          <a:p>
            <a:r>
              <a:rPr lang="en-US" altLang="tr-TR"/>
              <a:t>Example 13.9</a:t>
            </a:r>
          </a:p>
        </p:txBody>
      </p:sp>
      <p:pic>
        <p:nvPicPr>
          <p:cNvPr id="96260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000" y="1219200"/>
            <a:ext cx="5664200" cy="5113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8B3325FE-3AD6-487B-828D-18ED0207DA9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93BD7880-22FE-486D-9199-568EF4AB477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A045AE7-4BEC-47F9-B910-F614D1D856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Morphological Image Processing</a:t>
            </a:r>
            <a:endParaRPr lang="en-US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FF3C025-B68F-445B-AF1A-9EEDE4A652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011909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tr-TR" dirty="0"/>
              <a:t>Grayscale morphology</a:t>
            </a:r>
            <a:r>
              <a:rPr lang="tr-TR" altLang="tr-TR" dirty="0"/>
              <a:t> (</a:t>
            </a:r>
            <a:r>
              <a:rPr lang="tr-TR" altLang="tr-TR" dirty="0" err="1"/>
              <a:t>cont</a:t>
            </a:r>
            <a:r>
              <a:rPr lang="tr-TR" altLang="tr-TR" dirty="0"/>
              <a:t>.)</a:t>
            </a:r>
            <a:endParaRPr lang="en-US" altLang="tr-TR" dirty="0"/>
          </a:p>
        </p:txBody>
      </p:sp>
      <p:sp>
        <p:nvSpPr>
          <p:cNvPr id="97282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tr-TR"/>
              <a:t>Top-hat transformation</a:t>
            </a:r>
          </a:p>
          <a:p>
            <a:pPr lvl="1"/>
            <a:endParaRPr lang="en-US" altLang="tr-TR"/>
          </a:p>
          <a:p>
            <a:pPr lvl="1"/>
            <a:endParaRPr lang="en-US" altLang="tr-TR"/>
          </a:p>
          <a:p>
            <a:endParaRPr lang="en-US" altLang="tr-TR"/>
          </a:p>
          <a:p>
            <a:r>
              <a:rPr lang="en-US" altLang="tr-TR"/>
              <a:t>Bottom-hat transformation</a:t>
            </a:r>
          </a:p>
          <a:p>
            <a:endParaRPr lang="en-US" altLang="tr-TR"/>
          </a:p>
          <a:p>
            <a:endParaRPr lang="en-US" altLang="tr-TR"/>
          </a:p>
          <a:p>
            <a:endParaRPr lang="en-US" altLang="tr-TR"/>
          </a:p>
          <a:p>
            <a:r>
              <a:rPr lang="en-US" altLang="tr-TR"/>
              <a:t>In MATLAB: </a:t>
            </a:r>
            <a:r>
              <a:rPr lang="en-US" altLang="tr-TR" b="1">
                <a:latin typeface="Courier New" panose="02070309020205020404" pitchFamily="49" charset="0"/>
                <a:cs typeface="Courier New" panose="02070309020205020404" pitchFamily="49" charset="0"/>
              </a:rPr>
              <a:t>imtophat</a:t>
            </a:r>
            <a:r>
              <a:rPr lang="en-US" altLang="tr-TR"/>
              <a:t> and </a:t>
            </a:r>
            <a:r>
              <a:rPr lang="en-US" altLang="tr-TR" b="1">
                <a:latin typeface="Courier New" panose="02070309020205020404" pitchFamily="49" charset="0"/>
                <a:cs typeface="Courier New" panose="02070309020205020404" pitchFamily="49" charset="0"/>
              </a:rPr>
              <a:t>imbothat</a:t>
            </a:r>
          </a:p>
          <a:p>
            <a:pPr lvl="1"/>
            <a:endParaRPr lang="en-US" altLang="tr-TR"/>
          </a:p>
          <a:p>
            <a:pPr lvl="1"/>
            <a:endParaRPr lang="en-US" altLang="tr-TR"/>
          </a:p>
        </p:txBody>
      </p:sp>
      <p:pic>
        <p:nvPicPr>
          <p:cNvPr id="97284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4587" y="2209800"/>
            <a:ext cx="4343047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7285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2815" y="4114800"/>
            <a:ext cx="444119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23EF887E-48DD-4A4F-9416-2267CD88883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BBE5CBF6-DE40-4FCE-9FCF-8FC3540A2A6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09514A3-3AB1-4313-A3D9-3D83F0AB6E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Morphological Image Processing</a:t>
            </a:r>
            <a:endParaRPr lang="en-US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1B4D097-E2D0-44C6-8519-8AA1037B3C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413787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tr-TR"/>
              <a:t>Top-hat and bottom-hat</a:t>
            </a:r>
          </a:p>
        </p:txBody>
      </p:sp>
      <p:sp>
        <p:nvSpPr>
          <p:cNvPr id="98306" name="Content Placeholder 2"/>
          <p:cNvSpPr>
            <a:spLocks noGrp="1"/>
          </p:cNvSpPr>
          <p:nvPr>
            <p:ph sz="quarter" idx="1"/>
          </p:nvPr>
        </p:nvSpPr>
        <p:spPr>
          <a:xfrm>
            <a:off x="533400" y="1295400"/>
            <a:ext cx="3429000" cy="838200"/>
          </a:xfrm>
        </p:spPr>
        <p:txBody>
          <a:bodyPr>
            <a:normAutofit lnSpcReduction="10000"/>
          </a:bodyPr>
          <a:lstStyle/>
          <a:p>
            <a:r>
              <a:rPr lang="en-US" altLang="tr-TR" dirty="0"/>
              <a:t>Example 13.10</a:t>
            </a:r>
            <a:r>
              <a:rPr lang="tr-TR" altLang="tr-TR" dirty="0"/>
              <a:t> (PIVPUM)</a:t>
            </a:r>
            <a:endParaRPr lang="en-US" altLang="tr-TR" dirty="0"/>
          </a:p>
        </p:txBody>
      </p:sp>
      <p:pic>
        <p:nvPicPr>
          <p:cNvPr id="98308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2362200"/>
            <a:ext cx="5334000" cy="3789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75B5F356-502D-4552-81BA-6A7E12B2786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EFB995F6-35F3-47BA-8859-F2E0A9EBFF1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876F627-810C-4C0A-8750-B79BC4A123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Morphological Image Processing</a:t>
            </a:r>
            <a:endParaRPr lang="en-US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E0B9B15-8166-4CF8-A8B6-4039E6C6A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679612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Summary</a:t>
            </a:r>
          </a:p>
        </p:txBody>
      </p:sp>
      <p:sp>
        <p:nvSpPr>
          <p:cNvPr id="7373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305800" cy="4648199"/>
          </a:xfrm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</a:extLst>
        </p:spPr>
        <p:txBody>
          <a:bodyPr>
            <a:normAutofit lnSpcReduction="10000"/>
          </a:bodyPr>
          <a:lstStyle/>
          <a:p>
            <a:pPr eaLnBrk="1" hangingPunct="1"/>
            <a:r>
              <a:rPr lang="en-US" dirty="0"/>
              <a:t>You should now </a:t>
            </a:r>
            <a:r>
              <a:rPr lang="tr-TR" dirty="0" err="1"/>
              <a:t>know</a:t>
            </a:r>
            <a:endParaRPr lang="en-US" dirty="0"/>
          </a:p>
          <a:p>
            <a:pPr lvl="1" eaLnBrk="1" hangingPunct="1"/>
            <a:r>
              <a:rPr lang="en-US" altLang="tr-TR" sz="2800" dirty="0"/>
              <a:t>What mathematical morphology</a:t>
            </a:r>
            <a:r>
              <a:rPr lang="tr-TR" altLang="tr-TR" sz="2800" dirty="0"/>
              <a:t> is </a:t>
            </a:r>
            <a:r>
              <a:rPr lang="tr-TR" altLang="tr-TR" sz="2800" dirty="0" err="1"/>
              <a:t>and</a:t>
            </a:r>
            <a:r>
              <a:rPr lang="tr-TR" altLang="tr-TR" sz="2800" dirty="0"/>
              <a:t> how it can be </a:t>
            </a:r>
            <a:r>
              <a:rPr lang="tr-TR" altLang="tr-TR" sz="2800" dirty="0" err="1"/>
              <a:t>used</a:t>
            </a:r>
            <a:r>
              <a:rPr lang="tr-TR" altLang="tr-TR" sz="2800" dirty="0"/>
              <a:t> in </a:t>
            </a:r>
            <a:r>
              <a:rPr lang="tr-TR" altLang="tr-TR" sz="2800" dirty="0" err="1"/>
              <a:t>image</a:t>
            </a:r>
            <a:r>
              <a:rPr lang="tr-TR" altLang="tr-TR" sz="2800" dirty="0"/>
              <a:t> </a:t>
            </a:r>
            <a:r>
              <a:rPr lang="tr-TR" altLang="tr-TR" sz="2800" dirty="0" err="1"/>
              <a:t>processing</a:t>
            </a:r>
            <a:endParaRPr lang="en-US" altLang="tr-TR" sz="2800" dirty="0"/>
          </a:p>
          <a:p>
            <a:pPr lvl="1" eaLnBrk="1" hangingPunct="1"/>
            <a:r>
              <a:rPr lang="en-US" altLang="tr-TR" sz="2800" dirty="0"/>
              <a:t>What the main morphological operations </a:t>
            </a:r>
            <a:r>
              <a:rPr lang="tr-TR" altLang="tr-TR" sz="2800" dirty="0" err="1"/>
              <a:t>are</a:t>
            </a:r>
            <a:r>
              <a:rPr lang="tr-TR" altLang="tr-TR" sz="2800" dirty="0"/>
              <a:t> </a:t>
            </a:r>
            <a:r>
              <a:rPr lang="tr-TR" altLang="tr-TR" sz="2800" dirty="0" err="1"/>
              <a:t>and</a:t>
            </a:r>
            <a:r>
              <a:rPr lang="tr-TR" altLang="tr-TR" sz="2800" dirty="0"/>
              <a:t> how </a:t>
            </a:r>
            <a:r>
              <a:rPr lang="tr-TR" altLang="tr-TR" sz="2800" dirty="0" err="1"/>
              <a:t>their</a:t>
            </a:r>
            <a:r>
              <a:rPr lang="tr-TR" altLang="tr-TR" sz="2800" dirty="0"/>
              <a:t> </a:t>
            </a:r>
            <a:r>
              <a:rPr lang="tr-TR" altLang="tr-TR" sz="2800" dirty="0" err="1"/>
              <a:t>applications</a:t>
            </a:r>
            <a:r>
              <a:rPr lang="tr-TR" altLang="tr-TR" sz="2800" dirty="0"/>
              <a:t> </a:t>
            </a:r>
            <a:r>
              <a:rPr lang="tr-TR" altLang="tr-TR" sz="2800" dirty="0" err="1"/>
              <a:t>effect</a:t>
            </a:r>
            <a:r>
              <a:rPr lang="tr-TR" altLang="tr-TR" sz="2800" dirty="0"/>
              <a:t> </a:t>
            </a:r>
            <a:r>
              <a:rPr lang="tr-TR" altLang="tr-TR" sz="2800" dirty="0" err="1"/>
              <a:t>binary</a:t>
            </a:r>
            <a:r>
              <a:rPr lang="tr-TR" altLang="tr-TR" sz="2800" dirty="0"/>
              <a:t> </a:t>
            </a:r>
            <a:r>
              <a:rPr lang="tr-TR" altLang="tr-TR" sz="2800" dirty="0" err="1"/>
              <a:t>and</a:t>
            </a:r>
            <a:r>
              <a:rPr lang="tr-TR" altLang="tr-TR" sz="2800" dirty="0"/>
              <a:t> </a:t>
            </a:r>
            <a:r>
              <a:rPr lang="tr-TR" altLang="tr-TR" sz="2800" dirty="0" err="1"/>
              <a:t>grayscale</a:t>
            </a:r>
            <a:r>
              <a:rPr lang="tr-TR" altLang="tr-TR" sz="2800" dirty="0"/>
              <a:t> </a:t>
            </a:r>
            <a:r>
              <a:rPr lang="tr-TR" altLang="tr-TR" sz="2800" dirty="0" err="1"/>
              <a:t>images</a:t>
            </a:r>
            <a:endParaRPr lang="tr-TR" altLang="tr-TR" sz="2800" dirty="0"/>
          </a:p>
          <a:p>
            <a:pPr lvl="1" eaLnBrk="1" hangingPunct="1"/>
            <a:r>
              <a:rPr lang="tr-TR" altLang="tr-TR" sz="2800" dirty="0" err="1"/>
              <a:t>What</a:t>
            </a:r>
            <a:r>
              <a:rPr lang="tr-TR" altLang="tr-TR" sz="2800" dirty="0"/>
              <a:t> a </a:t>
            </a:r>
            <a:r>
              <a:rPr lang="tr-TR" altLang="tr-TR" sz="2800" dirty="0" err="1"/>
              <a:t>structuring</a:t>
            </a:r>
            <a:r>
              <a:rPr lang="tr-TR" altLang="tr-TR" sz="2800" dirty="0"/>
              <a:t> element is </a:t>
            </a:r>
            <a:r>
              <a:rPr lang="tr-TR" altLang="tr-TR" sz="2800" dirty="0" err="1"/>
              <a:t>and</a:t>
            </a:r>
            <a:r>
              <a:rPr lang="tr-TR" altLang="tr-TR" sz="2800" dirty="0"/>
              <a:t> how it </a:t>
            </a:r>
            <a:r>
              <a:rPr lang="tr-TR" altLang="tr-TR" sz="2800" dirty="0" err="1"/>
              <a:t>influences</a:t>
            </a:r>
            <a:r>
              <a:rPr lang="tr-TR" altLang="tr-TR" sz="2800" dirty="0"/>
              <a:t> </a:t>
            </a:r>
            <a:r>
              <a:rPr lang="tr-TR" altLang="tr-TR" sz="2800" dirty="0" err="1"/>
              <a:t>the</a:t>
            </a:r>
            <a:r>
              <a:rPr lang="tr-TR" altLang="tr-TR" sz="2800" dirty="0"/>
              <a:t> </a:t>
            </a:r>
            <a:r>
              <a:rPr lang="tr-TR" altLang="tr-TR" sz="2800" dirty="0" err="1"/>
              <a:t>result</a:t>
            </a:r>
            <a:r>
              <a:rPr lang="tr-TR" altLang="tr-TR" sz="2800" dirty="0"/>
              <a:t> of a </a:t>
            </a:r>
            <a:r>
              <a:rPr lang="tr-TR" altLang="tr-TR" sz="2800" dirty="0" err="1"/>
              <a:t>morphological</a:t>
            </a:r>
            <a:r>
              <a:rPr lang="tr-TR" altLang="tr-TR" sz="2800" dirty="0"/>
              <a:t> </a:t>
            </a:r>
            <a:r>
              <a:rPr lang="tr-TR" altLang="tr-TR" sz="2800" dirty="0" err="1"/>
              <a:t>operation</a:t>
            </a:r>
            <a:endParaRPr lang="tr-TR" altLang="tr-TR" sz="2800" dirty="0"/>
          </a:p>
          <a:p>
            <a:pPr lvl="1" eaLnBrk="1" hangingPunct="1"/>
            <a:r>
              <a:rPr lang="tr-TR" altLang="tr-TR" sz="2800" dirty="0" err="1"/>
              <a:t>Some</a:t>
            </a:r>
            <a:r>
              <a:rPr lang="tr-TR" altLang="tr-TR" sz="2800" dirty="0"/>
              <a:t> </a:t>
            </a:r>
            <a:r>
              <a:rPr lang="tr-TR" altLang="tr-TR" sz="2800" dirty="0" err="1"/>
              <a:t>most</a:t>
            </a:r>
            <a:r>
              <a:rPr lang="tr-TR" altLang="tr-TR" sz="2800" dirty="0"/>
              <a:t> </a:t>
            </a:r>
            <a:r>
              <a:rPr lang="tr-TR" altLang="tr-TR" sz="2800" dirty="0" err="1"/>
              <a:t>used</a:t>
            </a:r>
            <a:r>
              <a:rPr lang="tr-TR" altLang="tr-TR" sz="2800" dirty="0"/>
              <a:t> </a:t>
            </a:r>
            <a:r>
              <a:rPr lang="tr-TR" altLang="tr-TR" sz="2800" dirty="0" err="1"/>
              <a:t>morphological</a:t>
            </a:r>
            <a:r>
              <a:rPr lang="tr-TR" altLang="tr-TR" sz="2800" dirty="0"/>
              <a:t> </a:t>
            </a:r>
            <a:r>
              <a:rPr lang="tr-TR" altLang="tr-TR" sz="2800" dirty="0" err="1"/>
              <a:t>image</a:t>
            </a:r>
            <a:r>
              <a:rPr lang="tr-TR" altLang="tr-TR" sz="2800" dirty="0"/>
              <a:t> </a:t>
            </a:r>
            <a:r>
              <a:rPr lang="tr-TR" altLang="tr-TR" sz="2800" dirty="0" err="1"/>
              <a:t>processing</a:t>
            </a:r>
            <a:r>
              <a:rPr lang="tr-TR" altLang="tr-TR" sz="2800" dirty="0"/>
              <a:t> </a:t>
            </a:r>
            <a:r>
              <a:rPr lang="tr-TR" altLang="tr-TR" sz="2800" dirty="0" err="1"/>
              <a:t>algorithms</a:t>
            </a:r>
            <a:endParaRPr lang="en-US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54B66BCA-6EEF-43F6-BF37-971BCDC179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4F8290F5-7E59-49A4-B829-831D522CEB4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27C68BDA-452A-4FF8-BCC6-073F930017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Morphological Image Processing</a:t>
            </a:r>
            <a:endParaRPr lang="en-US" dirty="0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93863A1B-F2F6-4147-A068-E0F1FFECF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691655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utoShape 2" descr="data:image/jpeg;base64,/9j/4AAQSkZJRgABAQAAAQABAAD/2wCEAAkGBxQSEhUUEhQWFRUUGBUUFBUXFBQXFBcYFBcXFhQUFBUYHCggGBolHBQUITEhJSkrLi4uFx8zODMsNygtLisBCgoKDgwOFxAQFywcHCQsLCwsLCwsLCwsLCwsLCwsLCwsLCwsLCwsLCwsLCwsLCwsLCw3LCwsLDcsLCssLCwrLP/AABEIAMIBAwMBIgACEQEDEQH/xAAcAAABBQEBAQAAAAAAAAAAAAACAAEDBAUGBwj/xAA+EAABAwIEAwYFAwMBBwUAAAABAAIRAyEEMUFRBRJhBiJxgZGhBxMUsfAywdFS4fFCFSNicqKy0kNTc4KS/8QAGAEBAQEBAQAAAAAAAAAAAAAAAAECAwT/xAAeEQEBAQACAwEBAQAAAAAAAAAAARECIRIxQQNhUf/aAAwDAQACEQMRAD8A8YhOGqRjFMykiq3In5FcFFF8hBQ5E4Yr/wBMiFBBQ+WnFMrQOGTiggz/AJacU1oHDovplRXwgM3W9hsPIWbSpXyXRcHbJE5Lcms1kcU4U7lK5BzYXueH4SKjIiZXk3afhhoYipTOhkeBuFOUSe2RTClbTTUm3WgaGV1huKPy0TaSvMoqUYdBniki+StP6VL6fZUZgopxQWn9NZMKCDO+Sn+StUYZOMOFcGQaSjcxa76Cp4imiKJCSOoFGgdOEwTygJIFNKeUEzaiSjCSqBpK9TAWGHKQPKwut9oG6MkdP5XPteTurdDCOOZhFaoc3dG1k5Kth6TW3zPVaHD63e3GyS7Ws6WWYEuAuNkI4f16eK1KYOuee1tEeJcCBpBvvH8rv4Ry8rrKp8Ok5xomOCjXoVpNtJGkXM+CaqDEx+rO/mp4w2qX0wDcu8DnOm0KxgnFhnOMx0Rh2156fm6EZxl16+auYbro+GdpflmHMkZZrkO1FI4vEPrZB0ADYCyvPve0npsgqEnRL2OebwA583srdPhsC5nyWoBFictkjczFlnxi6zfooUhw1slbqCDbwRNM5p4w1TNGw6IPl9FdcRl6eaCmzO/v9ksXVZtMaqSjh+YiPRG2ln+6OnTg3+6SJqvXIpkh4g7EKP6ppsSIXqmE4Jh+IYRvOzvNHKXZOBGoXm/ar4fYjCkupzUp9P1DxGqXjfief+s2pXZlKoYms1ZTyRY2UZcuetLb6gUReFC1spcqaJuYKWkzmyVRXcA7NCpPpuqX06tISqiAYcpKwElU1HxbhsN+Y3T9Q8dVkALrKwmk8btPtdcqFmrF7BsAE6lWwVBhMvBTLNdIMKxg3w4KsCpKboIUiunZVOWwPhlnbQKUsImbgZHKzj9rj1VXB4gR+mJAkAWdJm855K1aI6EC2ezb5Zar1S9OGYrcudv72mUmGLDx8SLWPqjaBBgwYIgztf3HuirZDcWA1iJnL8lBGXQO9I+3hHomYJGU/sjcYAzNjkRBMz+490hY5i0/hQR8hsDr4+qRZ4zpmjfUkxAJAzk76goA4gTMddFFRHxnon58h7RqlykXIiRnbW/lZSBstA5RMEk3ncz4BAIjO0nr9wo3GOqMicotkNfsipN387bII4kZXSaJifP/ACjg+O0ZFA9w8/GVATyBeBc/ZNSHuctUA3t0H8ouY3ymM/7oO7+HPEeWq6i4/rEgHQhd7WpB1iJXi3CcYaNRtQWc0g31jML2mnXDmtcMntDh53Wk/jyX4qdiw0fU0G//ACNA/wCoALyhzIN19Q9oGh9B4ORaR7L5nx9OHuBEQSIWOc+rx66REWULlM02UTwuTYFJQfBUaSDbBsmUGDqS2NlYC0ydoSThOqi/Q2XM1Ww4jYke66GibrG4tTiq7c3MdVL6X6bCHNXAqGGdBV1pWK3BtKOVGEQUVv8ACQXN1gZxJgeG8wr5JbGsXPnOe/4Fk8HdJ2/vlaVrtgcsGx8g2AIcbX1J6lenhenPlOwERfTwgGBcN2Kb5YFjYmcs5G/3UlWeUGJuBOU7W8vdV6pMyOaD6xlPU5LTImmDB0TtYAbxfb1THu9dTY6wS2Z8PwpqzhDiWwM2t0GY1M265qCF+M70UwSZgCOtgBmbwtrBdk+IVRagQDq/laPR1/ZV/h9h/mcQw+sPL3f/AFaTPqAvoAhY1ucdeJu7AcQaJ5GHWBUb6LF4jw3E4afqcO9oNueO7Jy7wtsvoQqjx6uGYas4gENpvdBAIs0nI5pq3i+faVRpg80HWf48U7Wm5C73sn2Cw+KwLH1Q5lV5eedjtA4hvdIiICav8J6gPcxQI05mOBHobq6zlcGW92bwLmT6KPnz5fIWPqvQ8L8JJI+diSRqGMv6uJ+y5P4icCo4HENp0C6Pltc7mdJkkj9lNMZdNw2F8pugpxNj4W26pw202Nh5SEwYSRl6fmiqJKcH9U+Izleq9huICrhg3WkeTrym4PrK8lvOdj/HRdf8POI8mJFMmG1GlvSTcX9vNWJXf44S3oF4L2/wHy8S50Q2p3h+6+garJBAiL2K81+JnC+ak50GWXGWevsrZssTcseQApPCZ4Tk2XndURTJymQWcFUh3itJYrStei+QCrEqVpTpNCS0iekbqhxxnfad238R/kK80qHjVPutd1IU+J9ZVMwVeaVRVuiVluJgiDkARArLUXuH1SHWOa6R1KRAv4xIiJMnMXnz6rk6LoIXVM71MHM53tY2bAFjn7Bdvz9Mcx08iCdzzT/qINj0z8UzaVtshJ70dfZAWESIgCx1m0i4Q1QbNGR9xAOWg/YrowH5wu2CC6Z00yB8TPkFBjT3XOkXmBHhl6lT8tsid7ZAXm9ie9HkFSxryGRJgxnpGUeql9DqvhMGtxjnvcGtp0XGXEAS5zBr0lelYrtzgWGDXa45d0Odl/yhcH8K+ztDEmtUr0xUFPkawOktBMky3UwG5r1jDYClSEU6bGDZrGtHsFh1jn6PbzAuMfO5f+dj2+5CftjxGm7huJfTe17TTLZa4O/XAGR6roq+GY8EPY1wOYc0EeYK83+JfZrDUMMa1Jhpuc9rS1jiKZmSSac8oyQu46zsLS5MBhxl/u2u/wD13v3W6uJ4U/iODo02GizFUmsaAabuWq0Ad1rg6zoytsrp7ZRZ2CxgPSjPuCmVZY6heHfFurPEHD+llNo9J/deljjmLq2oYJzZyfXe1jR4tEuPkvHe2nznY2r9QWGpzBriyeSzWgcusRHuiWo5sAcoA9Bl+bppGYmZy02MFSPMGb+X8dFFUNgZ6DyjTwstOZb3G9h6AR5KxgKjmkPaYIcAL53sB6ZKBzTlB6i2nj4IzIgZA7RO9joZCsHtGFxIq02VBA52h0dTn6GVh9puHio0yNNIv5KP4e4z5lB1ImDSMgGSYfafUe66DHUA8Q6ZvP31WpcrHKbHzbxbA/LqvbsTHhos2IMLu/iDgeWqHgGHSCYi64iuNVx58crfC7EDwgUrlEVhsle4e/MKipKL4IKI2gklTcICS0ymCLiAJonpB9CgarBbzMcCND0VK5xpVnDmyphWMMVhuLYKl59VEEQKy0kaV0XDalp2EWnynzhc2Ctzg5tG5HrK3+d7Z5emm4ACxANwRHpBHmi5LSbcoyME7ZeXpCJ7okC9hERnGf39UzLTM2EtO9xGel8l6HJWa4zOYBl3QbHa8+iqcSP6Qd5nx0Cvz37CQRESYyt6TrqqHEKJsRfLLrsPJZ5elj1v4N4flwb3/wBdV3o0NaPsV3hK+e+HdqsVh6AoUavIySRytHMC65HNnmqNTjGJeZdXqkz/AO5UPpdYdZyfSMrhfis8lmFpD/1K7QetuUf9y81wfa3GUj3MRU0s48w9HSr+L7Z1MTWwzsSABh6gcXMBHMOZpJ5STfuobHuNMQAiWVwztHhq7QaVZh6Ew7zabrTFVu49VGhBfPna1/Pj625rOHQQ6BPovbeI9psLh5+bWYCLcoPM6duUXXg1d5q16j23BqPdeJhzi4WVjPJI9pzNotrY79cpQC0iQARbT0nw9lPUcMtXSfwaZlV3iZ/fKdPutVzhP5TvfXe94/NEjAzmDYTY5TpkmMnKPyf5TNBJBiZEfsg6DsRxP5OJpz+l3+7fGrXWBPgYXq1RsetzMx065leH4RvMW3yIGuX5917NwnHivQp1bkub3p0cyz+YeU+dlUcT8QOG89JwvIBcPLIRvmvFqq+kuP0Q9s5AZ30z01/hfP8A2owXycQ9uhJI2gqfpOpU4XLYyBko3IgUzguLqFOEySC5SxMABOqkpldTHQhW8MVUCsYcwrErnsU2HuGxKfDG6scbpctUn+qD/KqUjdZpGmHbfdOGHbPXT1UbCjk7qOkOFr8BHM+DscrLIKtcPqQ4K8eql9OuJ5eUFxNrDbxOg/hDz3tcajICPv5IZHK25IIuCMuXMjqiaBBMZxF8vJepwQ1gD0yDhBtYd6MrwmIJNgRECQdotI3COO9PUwN46pPdbx00vqSD1jyUxUP0oDrQJMSYyI7w65xKcOLTHW9tY9kn8xIBMXub2k5+ER6J2t/mZg31+yiojQkGADncfuPP2UD8MwzEt6C4iJ8VbZrf/h1uNZ3TvBExpEkbbfdMGY7CPafIkQdN4Ql1UjN8eJg2Wmc5zvcjQ6fY+iakMtdc51i48gs+LWstmGeTfxzVqhh/lkSDPWwvEj3PqFZNOxIuObObakW6ShDQQPF3idR6JiAAm5GVp22BTEeem+/spD11zz6WPROwCe7M3vlb9s8uqCMgSTHKBcidM7blPTAJIsOu+Wf5qj5c5tE28722/hDVFrzvHj+k+kfgQKf9JEk5wTGcSPzVehfDnGhzalE5t5ajBsI5HC/SPQrguXu5ExmNxB89FpdlMf8AJxVOoP0uIa9v/C7unyuD6Kj1XE0w9rmECI2uYAXjHxP4bEVIyJFsomIJ1iPde2lkE/yMspy2j1XGdt+GCpRewNBieVoEESCZG97+a17ljnerr5/RuSr0y0kHMGD5Jmmy8zsBJOQmRThMkkg6JTUSonBExaZVu0bLscNiPRY7VvcdE0mn+k/dYAUvsjSp5Z+SkCgw5sFMstwQKkovggqJFCiutwTw8akjPfZTtYBYkkiSIgeRXO8Ox5Zlrmuhw3LyyIvM308l6uHKWOPLjlA+lyO7ueV+uqUSC2eQgCZi6T3X6j0sm+bPrP7SqgA2CZOYmRnB6Jw8vkTYeGmqGABN9h+6cP1Pgd+igTWzeTlN/E/3R1HgxNvfVE2oJtl66a+6N1ICMp3GucfsqIKsmP7Wyv8AdOGdcvDXK+6ThzX2sfACICkMQD62nJFQVHajKxytbYeqAgT0jK22fTdWa1JpA5Sb3IIA5ZOpGfsoaZAdeBYzOUxb3KzREPGZRNgugAaeeyXLkfWNLp6fdzyIuY3v+wuhp4BFr5cwvJvN9/BEx8zpnlmMjYbT+6QZreSLAD7+cIqN5LRp3jFpuLDeEAgWGuQvmbGPsiZScHSM/wDyyjf+6kpVJ5YgHroNJKu8ELecF3eIIcBbMDXcQHe1lR69Soc1GkTYhrQ7xAAJPgsji9GWm9zMgydbmN7lXeC8RDv9Q63tF72/Mlbx9CQciDlt576qS5SzY+au3fD/AJWKeYhr+81c6xep/FDhvNT5xM03EwRo6JE5k5novKiuf6TKvC9CchUhUaw2SSdMg6FrpUjFSoVFcaVplNiqfNReOk+l1zIXWYcSCNwVyr2wSNilSe1nDGyshU8Ibq9Tpl2QJ8Oiw6QgiYELUYKKdWMPWc3IqvCmpDZWIu08YRMqX/aJjIbSqACS3tZyNQ49pbBHe9soR08ZTjIkxlmJWSUYV8qeMaYxjTAHmUf1Q5bG8xt5+CykjunlTI1TixNj423R/WAOIaSQTtHkVkSnLreyeVPGNWviGBxg8wPr1Hqo6la4IFjmTG9vJZ7BPVEwp5GLTsWNLX8s5j1hOa5Ma6wJjrKqSMkic5U2mLTMSchuD6T/ACgqPJuLSbCcvyVC2pCIG9+n5KaYmbUtBJtMX3V7BYnli8jUf3Wa376qQW/OlpVlMd9wPiwJaADmBaQOXOST1K9BwGJFRt7ggR0t/j1XiXCsXyuBcdY9Im269C7PcYb3bz99zc7Fb9s+gdtuGDleC0HmBF7mCJNvGfC6+fcfQ+W9zP6SQvqfijPqKJj9TQPXr0Xz38QeHfLr84Fn9ALjMHrf2U598UnVcsw2QlJpuncFxdApJ0kF6i9XqD1ksKt0ai0y3KBXO8QZFRwyvPqt3A1JWb2hZFQHcD2S+k+qNA3WhTftZZtM3WiwLLcGBCdMiaoomhTMNroGhEtIIJxdIFJqocFOEgmBQGCk3qkCEt/sgQRzOaCUYN0DMRShBRBqBRCSYOg9URO/igJwI19NEh+dUACkn0QETbZO2yCExVFin/gfmq6Ps/xJzTEiBvpf3zXMMeALm9/7FWMNXjxmVZcqWPX+EY0xDiLxMGw8APEe65L4q8B+bRdVYJLSMumds7yUPBeJWufKRqP4GS6lmKbUplkgyOl5BF/NdGHzU9sf5TqxxSi1lV7Wfpa4geAOUqswrz1sySKEkDgqak9V5TtcrBsYKtBCm7QiWMcNJlZNGtClxmM5mcvVX4io1aOGdIWaCrFGtCy1F8IwFXbXG6lZWCCcSY9keRUAxI3S+pG/iqLBKcKqcU3dS08YwNORJiOion5so80MqJ2JaADM7hRfWtUFsJ1T+tCY48ILoT0zJiYn2us8Y8bITxEaBXRqef8AdO1yyDxPol/tU2sLJo2InJJsSsM8TcmPE3Kaa6CRv5JSIvoud+vfun+rfumjoHO1Cf5o0nLfX8hc47EO/qKYV3blXR0hMCTkcr7Qm+e0Ze65svO5Q8x6qaa63DcRDbyPCfuts9rWU2ZyYP6Tf1OW2S815k7nrU52M2SmxL+Zznbkn1O6rFSlRuWFN8wpIUkCSSSQOCnBQpwglCdACilA8pcyGU0oC5kudDKaUByUUqOU8oJAUpUcpcyCSUpUcpSgMlNKCUpQFKaUJKSB5SlINOyaEBAqQPUMFEFRKXIQ5DKUIJC5DzJoTuYoGlMXJFqcNE9EwCSgKlLQm5EEKSn5RskrggTpJKBJ0kkDhOkkgYp2pkkCKYpJIHSSSQEE8JJIFCcC4SSQPCdw7qdJUAE4SSQIZJBJJAdHPyKBJJAinZqkkgSSdJUMknSQO0fdIJJIgwE6SSo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60106" y="3810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tr-TR" sz="3200" dirty="0">
                <a:solidFill>
                  <a:prstClr val="black">
                    <a:lumMod val="85000"/>
                    <a:lumOff val="15000"/>
                  </a:prst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Next Lecture</a:t>
            </a:r>
            <a:endParaRPr lang="en-US" sz="3200" dirty="0">
              <a:solidFill>
                <a:prstClr val="black">
                  <a:lumMod val="85000"/>
                  <a:lumOff val="15000"/>
                </a:prst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AutoShape 4" descr="data:image/jpeg;base64,/9j/4AAQSkZJRgABAQAAAQABAAD/2wCEAAkGBxQSEhUUEhQWFRUUGBUUFBUXFBQXFBcYFBcXFhQUFBUYHCggGBolHBQUITEhJSkrLi4uFx8zODMsNygtLisBCgoKDgwOFxAQFywcHCQsLCwsLCwsLCwsLCwsLCwsLCwsLCwsLCwsLCwsLCwsLCwsLCw3LCwsLDcsLCssLCwrLP/AABEIAMIBAwMBIgACEQEDEQH/xAAcAAABBQEBAQAAAAAAAAAAAAACAAEDBAUGBwj/xAA+EAABAwIEAwYFAwMBBwUAAAABAAIRAyEEMUFRBRJhBiJxgZGhBxMUsfAywdFS4fFCFSNicqKy0kNTc4KS/8QAGAEBAQEBAQAAAAAAAAAAAAAAAAECAwT/xAAeEQEBAQACAwEBAQAAAAAAAAAAARECIRIxQQNhUf/aAAwDAQACEQMRAD8A8YhOGqRjFMykiq3In5FcFFF8hBQ5E4Yr/wBMiFBBQ+WnFMrQOGTiggz/AJacU1oHDovplRXwgM3W9hsPIWbSpXyXRcHbJE5Lcms1kcU4U7lK5BzYXueH4SKjIiZXk3afhhoYipTOhkeBuFOUSe2RTClbTTUm3WgaGV1huKPy0TaSvMoqUYdBniki+StP6VL6fZUZgopxQWn9NZMKCDO+Sn+StUYZOMOFcGQaSjcxa76Cp4imiKJCSOoFGgdOEwTygJIFNKeUEzaiSjCSqBpK9TAWGHKQPKwut9oG6MkdP5XPteTurdDCOOZhFaoc3dG1k5Kth6TW3zPVaHD63e3GyS7Ws6WWYEuAuNkI4f16eK1KYOuee1tEeJcCBpBvvH8rv4Ry8rrKp8Ok5xomOCjXoVpNtJGkXM+CaqDEx+rO/mp4w2qX0wDcu8DnOm0KxgnFhnOMx0Rh2156fm6EZxl16+auYbro+GdpflmHMkZZrkO1FI4vEPrZB0ADYCyvPve0npsgqEnRL2OebwA583srdPhsC5nyWoBFictkjczFlnxi6zfooUhw1slbqCDbwRNM5p4w1TNGw6IPl9FdcRl6eaCmzO/v9ksXVZtMaqSjh+YiPRG2ln+6OnTg3+6SJqvXIpkh4g7EKP6ppsSIXqmE4Jh+IYRvOzvNHKXZOBGoXm/ar4fYjCkupzUp9P1DxGqXjfief+s2pXZlKoYms1ZTyRY2UZcuetLb6gUReFC1spcqaJuYKWkzmyVRXcA7NCpPpuqX06tISqiAYcpKwElU1HxbhsN+Y3T9Q8dVkALrKwmk8btPtdcqFmrF7BsAE6lWwVBhMvBTLNdIMKxg3w4KsCpKboIUiunZVOWwPhlnbQKUsImbgZHKzj9rj1VXB4gR+mJAkAWdJm855K1aI6EC2ezb5Zar1S9OGYrcudv72mUmGLDx8SLWPqjaBBgwYIgztf3HuirZDcWA1iJnL8lBGXQO9I+3hHomYJGU/sjcYAzNjkRBMz+490hY5i0/hQR8hsDr4+qRZ4zpmjfUkxAJAzk76goA4gTMddFFRHxnon58h7RqlykXIiRnbW/lZSBstA5RMEk3ncz4BAIjO0nr9wo3GOqMicotkNfsipN387bII4kZXSaJifP/ACjg+O0ZFA9w8/GVATyBeBc/ZNSHuctUA3t0H8ouY3ymM/7oO7+HPEeWq6i4/rEgHQhd7WpB1iJXi3CcYaNRtQWc0g31jML2mnXDmtcMntDh53Wk/jyX4qdiw0fU0G//ACNA/wCoALyhzIN19Q9oGh9B4ORaR7L5nx9OHuBEQSIWOc+rx66REWULlM02UTwuTYFJQfBUaSDbBsmUGDqS2NlYC0ydoSThOqi/Q2XM1Ww4jYke66GibrG4tTiq7c3MdVL6X6bCHNXAqGGdBV1pWK3BtKOVGEQUVv8ACQXN1gZxJgeG8wr5JbGsXPnOe/4Fk8HdJ2/vlaVrtgcsGx8g2AIcbX1J6lenhenPlOwERfTwgGBcN2Kb5YFjYmcs5G/3UlWeUGJuBOU7W8vdV6pMyOaD6xlPU5LTImmDB0TtYAbxfb1THu9dTY6wS2Z8PwpqzhDiWwM2t0GY1M265qCF+M70UwSZgCOtgBmbwtrBdk+IVRagQDq/laPR1/ZV/h9h/mcQw+sPL3f/AFaTPqAvoAhY1ucdeJu7AcQaJ5GHWBUb6LF4jw3E4afqcO9oNueO7Jy7wtsvoQqjx6uGYas4gENpvdBAIs0nI5pq3i+faVRpg80HWf48U7Wm5C73sn2Cw+KwLH1Q5lV5eedjtA4hvdIiICav8J6gPcxQI05mOBHobq6zlcGW92bwLmT6KPnz5fIWPqvQ8L8JJI+diSRqGMv6uJ+y5P4icCo4HENp0C6Pltc7mdJkkj9lNMZdNw2F8pugpxNj4W26pw202Nh5SEwYSRl6fmiqJKcH9U+Izleq9huICrhg3WkeTrym4PrK8lvOdj/HRdf8POI8mJFMmG1GlvSTcX9vNWJXf44S3oF4L2/wHy8S50Q2p3h+6+garJBAiL2K81+JnC+ak50GWXGWevsrZssTcseQApPCZ4Tk2XndURTJymQWcFUh3itJYrStei+QCrEqVpTpNCS0iekbqhxxnfad238R/kK80qHjVPutd1IU+J9ZVMwVeaVRVuiVluJgiDkARArLUXuH1SHWOa6R1KRAv4xIiJMnMXnz6rk6LoIXVM71MHM53tY2bAFjn7Bdvz9Mcx08iCdzzT/qINj0z8UzaVtshJ70dfZAWESIgCx1m0i4Q1QbNGR9xAOWg/YrowH5wu2CC6Z00yB8TPkFBjT3XOkXmBHhl6lT8tsid7ZAXm9ie9HkFSxryGRJgxnpGUeql9DqvhMGtxjnvcGtp0XGXEAS5zBr0lelYrtzgWGDXa45d0Odl/yhcH8K+ztDEmtUr0xUFPkawOktBMky3UwG5r1jDYClSEU6bGDZrGtHsFh1jn6PbzAuMfO5f+dj2+5CftjxGm7huJfTe17TTLZa4O/XAGR6roq+GY8EPY1wOYc0EeYK83+JfZrDUMMa1Jhpuc9rS1jiKZmSSac8oyQu46zsLS5MBhxl/u2u/wD13v3W6uJ4U/iODo02GizFUmsaAabuWq0Ad1rg6zoytsrp7ZRZ2CxgPSjPuCmVZY6heHfFurPEHD+llNo9J/deljjmLq2oYJzZyfXe1jR4tEuPkvHe2nznY2r9QWGpzBriyeSzWgcusRHuiWo5sAcoA9Bl+bppGYmZy02MFSPMGb+X8dFFUNgZ6DyjTwstOZb3G9h6AR5KxgKjmkPaYIcAL53sB6ZKBzTlB6i2nj4IzIgZA7RO9joZCsHtGFxIq02VBA52h0dTn6GVh9puHio0yNNIv5KP4e4z5lB1ImDSMgGSYfafUe66DHUA8Q6ZvP31WpcrHKbHzbxbA/LqvbsTHhos2IMLu/iDgeWqHgGHSCYi64iuNVx58crfC7EDwgUrlEVhsle4e/MKipKL4IKI2gklTcICS0ymCLiAJonpB9CgarBbzMcCND0VK5xpVnDmyphWMMVhuLYKl59VEEQKy0kaV0XDalp2EWnynzhc2Ctzg5tG5HrK3+d7Z5emm4ACxANwRHpBHmi5LSbcoyME7ZeXpCJ7okC9hERnGf39UzLTM2EtO9xGel8l6HJWa4zOYBl3QbHa8+iqcSP6Qd5nx0Cvz37CQRESYyt6TrqqHEKJsRfLLrsPJZ5elj1v4N4flwb3/wBdV3o0NaPsV3hK+e+HdqsVh6AoUavIySRytHMC65HNnmqNTjGJeZdXqkz/AO5UPpdYdZyfSMrhfis8lmFpD/1K7QetuUf9y81wfa3GUj3MRU0s48w9HSr+L7Z1MTWwzsSABh6gcXMBHMOZpJ5STfuobHuNMQAiWVwztHhq7QaVZh6Ew7zabrTFVu49VGhBfPna1/Pj625rOHQQ6BPovbeI9psLh5+bWYCLcoPM6duUXXg1d5q16j23BqPdeJhzi4WVjPJI9pzNotrY79cpQC0iQARbT0nw9lPUcMtXSfwaZlV3iZ/fKdPutVzhP5TvfXe94/NEjAzmDYTY5TpkmMnKPyf5TNBJBiZEfsg6DsRxP5OJpz+l3+7fGrXWBPgYXq1RsetzMx065leH4RvMW3yIGuX5917NwnHivQp1bkub3p0cyz+YeU+dlUcT8QOG89JwvIBcPLIRvmvFqq+kuP0Q9s5AZ30z01/hfP8A2owXycQ9uhJI2gqfpOpU4XLYyBko3IgUzguLqFOEySC5SxMABOqkpldTHQhW8MVUCsYcwrErnsU2HuGxKfDG6scbpctUn+qD/KqUjdZpGmHbfdOGHbPXT1UbCjk7qOkOFr8BHM+DscrLIKtcPqQ4K8eql9OuJ5eUFxNrDbxOg/hDz3tcajICPv5IZHK25IIuCMuXMjqiaBBMZxF8vJepwQ1gD0yDhBtYd6MrwmIJNgRECQdotI3COO9PUwN46pPdbx00vqSD1jyUxUP0oDrQJMSYyI7w65xKcOLTHW9tY9kn8xIBMXub2k5+ER6J2t/mZg31+yiojQkGADncfuPP2UD8MwzEt6C4iJ8VbZrf/h1uNZ3TvBExpEkbbfdMGY7CPafIkQdN4Ql1UjN8eJg2Wmc5zvcjQ6fY+iakMtdc51i48gs+LWstmGeTfxzVqhh/lkSDPWwvEj3PqFZNOxIuObObakW6ShDQQPF3idR6JiAAm5GVp22BTEeem+/spD11zz6WPROwCe7M3vlb9s8uqCMgSTHKBcidM7blPTAJIsOu+Wf5qj5c5tE28722/hDVFrzvHj+k+kfgQKf9JEk5wTGcSPzVehfDnGhzalE5t5ajBsI5HC/SPQrguXu5ExmNxB89FpdlMf8AJxVOoP0uIa9v/C7unyuD6Kj1XE0w9rmECI2uYAXjHxP4bEVIyJFsomIJ1iPde2lkE/yMspy2j1XGdt+GCpRewNBieVoEESCZG97+a17ljnerr5/RuSr0y0kHMGD5Jmmy8zsBJOQmRThMkkg6JTUSonBExaZVu0bLscNiPRY7VvcdE0mn+k/dYAUvsjSp5Z+SkCgw5sFMstwQKkovggqJFCiutwTw8akjPfZTtYBYkkiSIgeRXO8Ox5Zlrmuhw3LyyIvM308l6uHKWOPLjlA+lyO7ueV+uqUSC2eQgCZi6T3X6j0sm+bPrP7SqgA2CZOYmRnB6Jw8vkTYeGmqGABN9h+6cP1Pgd+igTWzeTlN/E/3R1HgxNvfVE2oJtl66a+6N1ICMp3GucfsqIKsmP7Wyv8AdOGdcvDXK+6ThzX2sfACICkMQD62nJFQVHajKxytbYeqAgT0jK22fTdWa1JpA5Sb3IIA5ZOpGfsoaZAdeBYzOUxb3KzREPGZRNgugAaeeyXLkfWNLp6fdzyIuY3v+wuhp4BFr5cwvJvN9/BEx8zpnlmMjYbT+6QZreSLAD7+cIqN5LRp3jFpuLDeEAgWGuQvmbGPsiZScHSM/wDyyjf+6kpVJ5YgHroNJKu8ELecF3eIIcBbMDXcQHe1lR69Soc1GkTYhrQ7xAAJPgsji9GWm9zMgydbmN7lXeC8RDv9Q63tF72/Mlbx9CQciDlt576qS5SzY+au3fD/AJWKeYhr+81c6xep/FDhvNT5xM03EwRo6JE5k5novKiuf6TKvC9CchUhUaw2SSdMg6FrpUjFSoVFcaVplNiqfNReOk+l1zIXWYcSCNwVyr2wSNilSe1nDGyshU8Ibq9Tpl2QJ8Oiw6QgiYELUYKKdWMPWc3IqvCmpDZWIu08YRMqX/aJjIbSqACS3tZyNQ49pbBHe9soR08ZTjIkxlmJWSUYV8qeMaYxjTAHmUf1Q5bG8xt5+CykjunlTI1TixNj423R/WAOIaSQTtHkVkSnLreyeVPGNWviGBxg8wPr1Hqo6la4IFjmTG9vJZ7BPVEwp5GLTsWNLX8s5j1hOa5Ma6wJjrKqSMkic5U2mLTMSchuD6T/ACgqPJuLSbCcvyVC2pCIG9+n5KaYmbUtBJtMX3V7BYnli8jUf3Wa376qQW/OlpVlMd9wPiwJaADmBaQOXOST1K9BwGJFRt7ggR0t/j1XiXCsXyuBcdY9Im269C7PcYb3bz99zc7Fb9s+gdtuGDleC0HmBF7mCJNvGfC6+fcfQ+W9zP6SQvqfijPqKJj9TQPXr0Xz38QeHfLr84Fn9ALjMHrf2U598UnVcsw2QlJpuncFxdApJ0kF6i9XqD1ksKt0ai0y3KBXO8QZFRwyvPqt3A1JWb2hZFQHcD2S+k+qNA3WhTftZZtM3WiwLLcGBCdMiaoomhTMNroGhEtIIJxdIFJqocFOEgmBQGCk3qkCEt/sgQRzOaCUYN0DMRShBRBqBRCSYOg9URO/igJwI19NEh+dUACkn0QETbZO2yCExVFin/gfmq6Ps/xJzTEiBvpf3zXMMeALm9/7FWMNXjxmVZcqWPX+EY0xDiLxMGw8APEe65L4q8B+bRdVYJLSMumds7yUPBeJWufKRqP4GS6lmKbUplkgyOl5BF/NdGHzU9sf5TqxxSi1lV7Wfpa4geAOUqswrz1sySKEkDgqak9V5TtcrBsYKtBCm7QiWMcNJlZNGtClxmM5mcvVX4io1aOGdIWaCrFGtCy1F8IwFXbXG6lZWCCcSY9keRUAxI3S+pG/iqLBKcKqcU3dS08YwNORJiOion5so80MqJ2JaADM7hRfWtUFsJ1T+tCY48ILoT0zJiYn2us8Y8bITxEaBXRqef8AdO1yyDxPol/tU2sLJo2InJJsSsM8TcmPE3Kaa6CRv5JSIvoud+vfun+rfumjoHO1Cf5o0nLfX8hc47EO/qKYV3blXR0hMCTkcr7Qm+e0Ze65svO5Q8x6qaa63DcRDbyPCfuts9rWU2ZyYP6Tf1OW2S815k7nrU52M2SmxL+Zznbkn1O6rFSlRuWFN8wpIUkCSSSQOCnBQpwglCdACilA8pcyGU0oC5kudDKaUByUUqOU8oJAUpUcpcyCSUpUcpSgMlNKCUpQFKaUJKSB5SlINOyaEBAqQPUMFEFRKXIQ5DKUIJC5DzJoTuYoGlMXJFqcNE9EwCSgKlLQm5EEKSn5RskrggTpJKBJ0kkDhOkkgYp2pkkCKYpJIHSSSQEE8JJIFCcC4SSQPCdw7qdJUAE4SSQIZJBJJAdHPyKBJJAinZqkkgSSdJUMknSQO0fdIJJIgwE6SSo/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60375" y="2438400"/>
            <a:ext cx="8531225" cy="990600"/>
          </a:xfrm>
        </p:spPr>
        <p:txBody>
          <a:bodyPr anchor="t" anchorCtr="0">
            <a:normAutofit/>
          </a:bodyPr>
          <a:lstStyle/>
          <a:p>
            <a:pPr marL="0" indent="0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tr-TR" sz="3200" dirty="0">
                <a:solidFill>
                  <a:schemeClr val="dk1"/>
                </a:solidFill>
                <a:latin typeface="Times New Roman"/>
                <a:ea typeface="Times New Roman"/>
              </a:rPr>
              <a:t>Edge Detection</a:t>
            </a:r>
            <a:endParaRPr lang="en-AU" sz="24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tr-TR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tr-TR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en-US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en-US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en-US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5987C7B9-40B2-4CCA-9A84-CE4C45A680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Morphological Image Processing</a:t>
            </a:r>
            <a:endParaRPr lang="en-US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C443EA1-1B38-4B5B-9747-7570CB5C18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618806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66800"/>
            <a:ext cx="8763000" cy="5654675"/>
          </a:xfrm>
        </p:spPr>
        <p:txBody>
          <a:bodyPr>
            <a:normAutofit/>
          </a:bodyPr>
          <a:lstStyle/>
          <a:p>
            <a:pPr algn="just">
              <a:spcAft>
                <a:spcPts val="0"/>
              </a:spcAft>
            </a:pPr>
            <a:r>
              <a:rPr lang="en-US" sz="2800" dirty="0"/>
              <a:t>Rafael C. Gonzalez, Richard E. Woods, “Digital Image Processing, 4th Ed.”; Pearson, 2018, (DIP)</a:t>
            </a:r>
            <a:endParaRPr lang="tr-TR" sz="2800" dirty="0"/>
          </a:p>
          <a:p>
            <a:pPr algn="just">
              <a:spcAft>
                <a:spcPts val="0"/>
              </a:spcAft>
            </a:pPr>
            <a:endParaRPr lang="en-US" sz="2800" dirty="0"/>
          </a:p>
          <a:p>
            <a:pPr algn="just">
              <a:spcAft>
                <a:spcPts val="0"/>
              </a:spcAft>
            </a:pPr>
            <a:r>
              <a:rPr lang="en-US" sz="2800" dirty="0"/>
              <a:t>Rafael C. Gonzalez, Richard E. Woods, Steven L. </a:t>
            </a:r>
            <a:r>
              <a:rPr lang="en-US" sz="2800" dirty="0" err="1"/>
              <a:t>Eddins</a:t>
            </a:r>
            <a:r>
              <a:rPr lang="en-US" sz="2800" dirty="0"/>
              <a:t>, “Digital Image Processing Using MATLAB”; Pearson, 2004, (DIPUM)</a:t>
            </a:r>
            <a:endParaRPr lang="tr-TR" sz="2800" dirty="0"/>
          </a:p>
          <a:p>
            <a:pPr algn="just">
              <a:spcAft>
                <a:spcPts val="0"/>
              </a:spcAft>
            </a:pPr>
            <a:endParaRPr lang="en-US" sz="2800" dirty="0"/>
          </a:p>
          <a:p>
            <a:pPr algn="just">
              <a:spcAft>
                <a:spcPts val="0"/>
              </a:spcAft>
            </a:pPr>
            <a:r>
              <a:rPr lang="en-US" sz="2800" dirty="0" err="1"/>
              <a:t>Oge</a:t>
            </a:r>
            <a:r>
              <a:rPr lang="en-US" sz="2800" dirty="0"/>
              <a:t> Marques, “Practical Image and Video Processing Using MATLAB”; Wiley, 2011, (PIVPUM)</a:t>
            </a:r>
            <a:endParaRPr lang="tr-TR" sz="2800" dirty="0"/>
          </a:p>
          <a:p>
            <a:pPr algn="just">
              <a:spcAft>
                <a:spcPts val="0"/>
              </a:spcAft>
            </a:pPr>
            <a:endParaRPr lang="tr-TR" sz="2800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B751507D-0899-4BAC-89CF-C3A11CA876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Morphological Image Processing</a:t>
            </a:r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03256431-8703-4F70-BE6D-13B87D2E1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950145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0</TotalTime>
  <Words>2178</Words>
  <Application>Microsoft Office PowerPoint</Application>
  <PresentationFormat>Bildschirmpräsentation (4:3)</PresentationFormat>
  <Paragraphs>518</Paragraphs>
  <Slides>73</Slides>
  <Notes>42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10</vt:i4>
      </vt:variant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73</vt:i4>
      </vt:variant>
    </vt:vector>
  </HeadingPairs>
  <TitlesOfParts>
    <vt:vector size="85" baseType="lpstr">
      <vt:lpstr>Arial</vt:lpstr>
      <vt:lpstr>Arial Black</vt:lpstr>
      <vt:lpstr>Calibri</vt:lpstr>
      <vt:lpstr>Cambria Math</vt:lpstr>
      <vt:lpstr>Constantia</vt:lpstr>
      <vt:lpstr>Courier New</vt:lpstr>
      <vt:lpstr>Tahoma</vt:lpstr>
      <vt:lpstr>Times New Roman</vt:lpstr>
      <vt:lpstr>Wingdings</vt:lpstr>
      <vt:lpstr>Wingdings 2</vt:lpstr>
      <vt:lpstr>Flow</vt:lpstr>
      <vt:lpstr>CorelPhotoPaint.Image.11</vt:lpstr>
      <vt:lpstr>PowerPoint-Präsentation</vt:lpstr>
      <vt:lpstr>Objectives</vt:lpstr>
      <vt:lpstr>What is mathematical morphology?</vt:lpstr>
      <vt:lpstr>PowerPoint-Präsentation</vt:lpstr>
      <vt:lpstr>PowerPoint-Präsentation</vt:lpstr>
      <vt:lpstr>PowerPoint-Präsentation</vt:lpstr>
      <vt:lpstr>What is mathematical morphology? (cont.)</vt:lpstr>
      <vt:lpstr>PowerPoint-Präsentation</vt:lpstr>
      <vt:lpstr>PowerPoint-Präsentation</vt:lpstr>
      <vt:lpstr>PowerPoint-Präsentation</vt:lpstr>
      <vt:lpstr>PowerPoint-Präsentation</vt:lpstr>
      <vt:lpstr>Fundamental concepts and operations</vt:lpstr>
      <vt:lpstr>Fundamental concepts and operations (cont.)</vt:lpstr>
      <vt:lpstr>Fundamental concepts and operations (cont.)</vt:lpstr>
      <vt:lpstr>Fundamental concepts and operations (cont.)</vt:lpstr>
      <vt:lpstr>Fundamental concepts and operations (cont.)</vt:lpstr>
      <vt:lpstr>PowerPoint-Präsentation</vt:lpstr>
      <vt:lpstr>PowerPoint-Präsentation</vt:lpstr>
      <vt:lpstr>PowerPoint-Präsentation</vt:lpstr>
      <vt:lpstr>The structuring element</vt:lpstr>
      <vt:lpstr>The structuring element (cont.)</vt:lpstr>
      <vt:lpstr>PowerPoint-Präsentation</vt:lpstr>
      <vt:lpstr>PowerPoint-Präsentation</vt:lpstr>
      <vt:lpstr>Dilation and erosion</vt:lpstr>
      <vt:lpstr>Dilation and erosion (cont.)</vt:lpstr>
      <vt:lpstr>PowerPoint-Präsentation</vt:lpstr>
      <vt:lpstr>PowerPoint-Präsentation</vt:lpstr>
      <vt:lpstr>Dilation and erosion (cont.)</vt:lpstr>
      <vt:lpstr>Dilation and erosion (cont.)</vt:lpstr>
      <vt:lpstr>Dilation and erosion (cont.)</vt:lpstr>
      <vt:lpstr>PowerPoint-Präsentation</vt:lpstr>
      <vt:lpstr>PowerPoint-Präsentation</vt:lpstr>
      <vt:lpstr>Dilation and erosion (cont.)</vt:lpstr>
      <vt:lpstr>Dilation and erosion</vt:lpstr>
      <vt:lpstr>Dilation and erosion</vt:lpstr>
      <vt:lpstr>Compound operations</vt:lpstr>
      <vt:lpstr>Compound operations (cont.)</vt:lpstr>
      <vt:lpstr>Compound operations (cont.)</vt:lpstr>
      <vt:lpstr>Compound operations (cont.)</vt:lpstr>
      <vt:lpstr>Compound operations (cont.)</vt:lpstr>
      <vt:lpstr>Compound operations (cont.)</vt:lpstr>
      <vt:lpstr>PowerPoint-Präsentation</vt:lpstr>
      <vt:lpstr>PowerPoint-Präsentation</vt:lpstr>
      <vt:lpstr>PowerPoint-Präsentation</vt:lpstr>
      <vt:lpstr>Compound operations (cont.)</vt:lpstr>
      <vt:lpstr>Compound operations (cont.)</vt:lpstr>
      <vt:lpstr>PowerPoint-Präsentation</vt:lpstr>
      <vt:lpstr>Morphological filtering</vt:lpstr>
      <vt:lpstr>Morphological filtering (cont.)</vt:lpstr>
      <vt:lpstr>Morphological filtering (cont.)</vt:lpstr>
      <vt:lpstr>Morphological algorithms</vt:lpstr>
      <vt:lpstr>Morphological  algorithms (cont.)</vt:lpstr>
      <vt:lpstr>Morphological algorithms (cont.)</vt:lpstr>
      <vt:lpstr>Boundary extraction</vt:lpstr>
      <vt:lpstr>Boundary extraction (cont.)</vt:lpstr>
      <vt:lpstr>Region filling </vt:lpstr>
      <vt:lpstr>Region filling (cont.)</vt:lpstr>
      <vt:lpstr>Extraction and labeling of connected components</vt:lpstr>
      <vt:lpstr>Extraction and labeling of connected components (cont.)</vt:lpstr>
      <vt:lpstr>PowerPoint-Präsentation</vt:lpstr>
      <vt:lpstr>PowerPoint-Präsentation</vt:lpstr>
      <vt:lpstr>PowerPoint-Präsentation</vt:lpstr>
      <vt:lpstr>Grayscale morphology</vt:lpstr>
      <vt:lpstr>Grayscale morphology (cont.)</vt:lpstr>
      <vt:lpstr>Grayscale morphology (cont.)</vt:lpstr>
      <vt:lpstr>Grayscale erosion and dilation</vt:lpstr>
      <vt:lpstr>Grayscale morphology (cont.)</vt:lpstr>
      <vt:lpstr>Grayscale opening and closing</vt:lpstr>
      <vt:lpstr>Grayscale morphology (cont.)</vt:lpstr>
      <vt:lpstr>Top-hat and bottom-hat</vt:lpstr>
      <vt:lpstr>Summary</vt:lpstr>
      <vt:lpstr>PowerPoint-Präsentation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Mohmaed</dc:creator>
  <cp:lastModifiedBy>Samsun</cp:lastModifiedBy>
  <cp:revision>528</cp:revision>
  <dcterms:created xsi:type="dcterms:W3CDTF">2006-08-16T00:00:00Z</dcterms:created>
  <dcterms:modified xsi:type="dcterms:W3CDTF">2018-12-11T11:48:54Z</dcterms:modified>
</cp:coreProperties>
</file>