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767" r:id="rId4"/>
  </p:sldMasterIdLst>
  <p:notesMasterIdLst>
    <p:notesMasterId r:id="rId86"/>
  </p:notesMasterIdLst>
  <p:sldIdLst>
    <p:sldId id="256" r:id="rId5"/>
    <p:sldId id="437" r:id="rId6"/>
    <p:sldId id="438" r:id="rId7"/>
    <p:sldId id="439" r:id="rId8"/>
    <p:sldId id="440" r:id="rId9"/>
    <p:sldId id="441" r:id="rId10"/>
    <p:sldId id="442" r:id="rId11"/>
    <p:sldId id="443" r:id="rId12"/>
    <p:sldId id="474" r:id="rId13"/>
    <p:sldId id="444" r:id="rId14"/>
    <p:sldId id="445" r:id="rId15"/>
    <p:sldId id="446" r:id="rId16"/>
    <p:sldId id="447" r:id="rId17"/>
    <p:sldId id="448" r:id="rId18"/>
    <p:sldId id="449" r:id="rId19"/>
    <p:sldId id="475" r:id="rId20"/>
    <p:sldId id="450" r:id="rId21"/>
    <p:sldId id="451" r:id="rId22"/>
    <p:sldId id="452" r:id="rId23"/>
    <p:sldId id="453" r:id="rId24"/>
    <p:sldId id="454" r:id="rId25"/>
    <p:sldId id="455" r:id="rId26"/>
    <p:sldId id="456" r:id="rId27"/>
    <p:sldId id="457" r:id="rId28"/>
    <p:sldId id="458" r:id="rId29"/>
    <p:sldId id="459" r:id="rId30"/>
    <p:sldId id="460" r:id="rId31"/>
    <p:sldId id="461" r:id="rId32"/>
    <p:sldId id="476" r:id="rId33"/>
    <p:sldId id="462" r:id="rId34"/>
    <p:sldId id="463" r:id="rId35"/>
    <p:sldId id="464" r:id="rId36"/>
    <p:sldId id="465" r:id="rId37"/>
    <p:sldId id="466" r:id="rId38"/>
    <p:sldId id="640" r:id="rId39"/>
    <p:sldId id="467" r:id="rId40"/>
    <p:sldId id="468" r:id="rId41"/>
    <p:sldId id="469" r:id="rId42"/>
    <p:sldId id="470" r:id="rId43"/>
    <p:sldId id="471" r:id="rId44"/>
    <p:sldId id="472" r:id="rId45"/>
    <p:sldId id="641" r:id="rId46"/>
    <p:sldId id="642" r:id="rId47"/>
    <p:sldId id="643" r:id="rId48"/>
    <p:sldId id="473" r:id="rId49"/>
    <p:sldId id="644" r:id="rId50"/>
    <p:sldId id="645" r:id="rId51"/>
    <p:sldId id="646" r:id="rId52"/>
    <p:sldId id="647" r:id="rId53"/>
    <p:sldId id="648" r:id="rId54"/>
    <p:sldId id="649" r:id="rId55"/>
    <p:sldId id="650" r:id="rId56"/>
    <p:sldId id="490" r:id="rId57"/>
    <p:sldId id="651" r:id="rId58"/>
    <p:sldId id="652" r:id="rId59"/>
    <p:sldId id="491" r:id="rId60"/>
    <p:sldId id="653" r:id="rId61"/>
    <p:sldId id="493" r:id="rId62"/>
    <p:sldId id="494" r:id="rId63"/>
    <p:sldId id="495" r:id="rId64"/>
    <p:sldId id="496" r:id="rId65"/>
    <p:sldId id="497" r:id="rId66"/>
    <p:sldId id="498" r:id="rId67"/>
    <p:sldId id="499" r:id="rId68"/>
    <p:sldId id="500" r:id="rId69"/>
    <p:sldId id="501" r:id="rId70"/>
    <p:sldId id="502" r:id="rId71"/>
    <p:sldId id="503" r:id="rId72"/>
    <p:sldId id="504" r:id="rId73"/>
    <p:sldId id="505" r:id="rId74"/>
    <p:sldId id="506" r:id="rId75"/>
    <p:sldId id="507" r:id="rId76"/>
    <p:sldId id="513" r:id="rId77"/>
    <p:sldId id="508" r:id="rId78"/>
    <p:sldId id="514" r:id="rId79"/>
    <p:sldId id="515" r:id="rId80"/>
    <p:sldId id="509" r:id="rId81"/>
    <p:sldId id="512" r:id="rId82"/>
    <p:sldId id="516" r:id="rId83"/>
    <p:sldId id="399" r:id="rId84"/>
    <p:sldId id="400" r:id="rId85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0A5983-8D96-44CA-BDB6-D5696141DB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471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0A5983-8D96-44CA-BDB6-D5696141DB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471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017BD6-A2FB-4E93-98F2-FF01B38242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017BD6-A2FB-4E93-98F2-FF01B38242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1DD5B7-B6AB-46E9-ABEB-FD0C18685F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9BB71B-0365-463A-8558-B60906EE0FE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93D2EC-24B4-4AB4-B939-41EB0D0026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94C088-B2E8-42AF-B3AB-8FFB26AEABC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80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A59DD61B-24E2-4783-961E-4F2F9D4AFE9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604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6019-109D-4631-9569-2231AAE0214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22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51105-FA98-41CE-98B6-B8C771112BA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226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03DC-94B7-4B37-B48C-4BEAA0ED99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485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029ED-CD18-4E30-88B2-B1129B2DA7D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183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956E-300C-4FCF-A866-B685CC19D64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30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54BC2-F888-44AB-98D5-27617C40A2D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43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84047-007F-40DD-8DD5-B97B1D91E0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560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CD59-BD38-476F-A78D-5FE486B77F4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040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A88-52C5-4B31-9818-C9B7BBB4A4D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407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DA37-BAA2-4A89-848C-06D4584AA2C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394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2D Geometric Transformations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D4172-F1EB-435E-8241-51B273E328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0907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2D Geometric Transformations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C9BD8-AC5C-4DD0-B6F6-A6822202BEE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905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ED93E222-B967-49AA-BD19-7A07966DEB6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205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645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1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7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9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5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9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0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.png"/><Relationship Id="rId5" Type="http://schemas.openxmlformats.org/officeDocument/2006/relationships/image" Target="../media/image32.jpeg"/><Relationship Id="rId4" Type="http://schemas.openxmlformats.org/officeDocument/2006/relationships/image" Target="../media/image31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5.jpeg"/><Relationship Id="rId4" Type="http://schemas.openxmlformats.org/officeDocument/2006/relationships/image" Target="../media/image36.wmf"/><Relationship Id="rId9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9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30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</a:t>
            </a:r>
            <a:r>
              <a:rPr lang="tr-TR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6 2D Geometric Transformations</a:t>
            </a:r>
            <a:endParaRPr lang="de-DE" sz="2200" spc="-1" dirty="0">
              <a:solidFill>
                <a:srgbClr val="C7EFF6"/>
              </a:solidFill>
              <a:latin typeface="Arial"/>
              <a:ea typeface="Microsoft YaHei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/>
              <a:t>Objectives</a:t>
            </a:r>
            <a:endParaRPr lang="en-US" b="1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tr-TR" sz="3200" dirty="0">
                <a:solidFill>
                  <a:schemeClr val="bg1"/>
                </a:solidFill>
              </a:rPr>
              <a:t>HB Ch. 7, GVS Ch. 3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Basic 2D Transformations (rigid-body transformations):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Translation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Rotation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Scaling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Homogenenous Representations and Coordinates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2D Composite Transformations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5E17858-6E02-4C4D-B905-DA567E7980C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308D863-416E-4E02-A598-E88E36659F6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298FE66-933F-439E-A5B7-6D1970278C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8809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 dirty="0"/>
              <a:t>Objectives (cont.)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Other Transformations: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Reflection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Shearing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Raster Methods for Transformations and OpenGL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Transformations between 2D Coordinate Systems and OpenGL</a:t>
            </a:r>
          </a:p>
          <a:p>
            <a:pPr>
              <a:lnSpc>
                <a:spcPct val="90000"/>
              </a:lnSpc>
              <a:defRPr/>
            </a:pPr>
            <a:endParaRPr lang="tr-TR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0B0A42F-0ECA-4546-BDB1-949140626F8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62FEA4F-D0DA-4B1D-A7E8-7A3AC92A4A7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BB2CE63-B702-4110-B859-BAA4625396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71040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Geometric Transformations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Sometimes also called modeling transformations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Geometric transformations: </a:t>
            </a:r>
            <a:r>
              <a:rPr lang="en-US" dirty="0">
                <a:solidFill>
                  <a:schemeClr val="bg1"/>
                </a:solidFill>
              </a:rPr>
              <a:t>Changing an object’s position (translation), orientation (rotation) or size (scaling)</a:t>
            </a:r>
            <a:endParaRPr lang="tr-TR" dirty="0">
              <a:solidFill>
                <a:schemeClr val="bg1"/>
              </a:solidFill>
            </a:endParaRPr>
          </a:p>
          <a:p>
            <a:pPr lvl="1"/>
            <a:r>
              <a:rPr lang="tr-TR" dirty="0">
                <a:solidFill>
                  <a:schemeClr val="bg1"/>
                </a:solidFill>
              </a:rPr>
              <a:t>Modeling transformations: Constructing a scene or hierarchical description of a complex object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Others transformations: reflection and shearing operations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BC3431B-D6D4-49BC-A0C1-39E6B762868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BD4ABF8-4956-4B43-ACAB-74DCFEEA854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4BABC7-3123-46BF-B125-3F3428B23A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54863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0914" y="3048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914" y="1905000"/>
            <a:ext cx="7895999" cy="46482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Translation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   x’ = x + </a:t>
            </a:r>
            <a:r>
              <a:rPr lang="en-US" sz="2400" dirty="0" err="1">
                <a:solidFill>
                  <a:schemeClr val="bg1"/>
                </a:solidFill>
              </a:rPr>
              <a:t>t</a:t>
            </a:r>
            <a:r>
              <a:rPr lang="en-US" sz="2400" baseline="-25000" dirty="0" err="1">
                <a:solidFill>
                  <a:schemeClr val="bg1"/>
                </a:solidFill>
              </a:rPr>
              <a:t>x</a:t>
            </a:r>
            <a:r>
              <a:rPr lang="en-US" sz="2400" baseline="-250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, y’ = y + </a:t>
            </a:r>
            <a:r>
              <a:rPr lang="en-US" sz="2400" dirty="0" err="1">
                <a:solidFill>
                  <a:schemeClr val="bg1"/>
                </a:solidFill>
              </a:rPr>
              <a:t>t</a:t>
            </a:r>
            <a:r>
              <a:rPr lang="en-US" sz="2400" baseline="-25000" dirty="0" err="1">
                <a:solidFill>
                  <a:schemeClr val="bg1"/>
                </a:solidFill>
              </a:rPr>
              <a:t>y</a:t>
            </a:r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P’=P+T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Translation moves the object without deformation (rigid-body transformation)</a:t>
            </a:r>
          </a:p>
        </p:txBody>
      </p:sp>
      <p:grpSp>
        <p:nvGrpSpPr>
          <p:cNvPr id="381968" name="Group 16"/>
          <p:cNvGrpSpPr>
            <a:grpSpLocks/>
          </p:cNvGrpSpPr>
          <p:nvPr/>
        </p:nvGrpSpPr>
        <p:grpSpPr bwMode="auto">
          <a:xfrm>
            <a:off x="5316538" y="2133600"/>
            <a:ext cx="2665412" cy="1944688"/>
            <a:chOff x="2290" y="663"/>
            <a:chExt cx="1679" cy="1225"/>
          </a:xfrm>
        </p:grpSpPr>
        <p:grpSp>
          <p:nvGrpSpPr>
            <p:cNvPr id="381963" name="Group 11"/>
            <p:cNvGrpSpPr>
              <a:grpSpLocks/>
            </p:cNvGrpSpPr>
            <p:nvPr/>
          </p:nvGrpSpPr>
          <p:grpSpPr bwMode="auto">
            <a:xfrm>
              <a:off x="2601" y="840"/>
              <a:ext cx="795" cy="916"/>
              <a:chOff x="2601" y="1021"/>
              <a:chExt cx="795" cy="916"/>
            </a:xfrm>
          </p:grpSpPr>
          <p:sp>
            <p:nvSpPr>
              <p:cNvPr id="381957" name="Line 5"/>
              <p:cNvSpPr>
                <a:spLocks noChangeShapeType="1"/>
              </p:cNvSpPr>
              <p:nvPr/>
            </p:nvSpPr>
            <p:spPr bwMode="auto">
              <a:xfrm flipV="1">
                <a:off x="2789" y="1253"/>
                <a:ext cx="409" cy="499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1960" name="Text Box 8"/>
              <p:cNvSpPr txBox="1">
                <a:spLocks noChangeArrowheads="1"/>
              </p:cNvSpPr>
              <p:nvPr/>
            </p:nvSpPr>
            <p:spPr bwMode="auto">
              <a:xfrm>
                <a:off x="2601" y="1706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1961" name="Text Box 9"/>
              <p:cNvSpPr txBox="1">
                <a:spLocks noChangeArrowheads="1"/>
              </p:cNvSpPr>
              <p:nvPr/>
            </p:nvSpPr>
            <p:spPr bwMode="auto">
              <a:xfrm>
                <a:off x="3152" y="1021"/>
                <a:ext cx="2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P’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1962" name="Text Box 10"/>
              <p:cNvSpPr txBox="1">
                <a:spLocks noChangeArrowheads="1"/>
              </p:cNvSpPr>
              <p:nvPr/>
            </p:nvSpPr>
            <p:spPr bwMode="auto">
              <a:xfrm>
                <a:off x="2842" y="129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T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81966" name="Line 14"/>
            <p:cNvSpPr>
              <a:spLocks noChangeShapeType="1"/>
            </p:cNvSpPr>
            <p:nvPr/>
          </p:nvSpPr>
          <p:spPr bwMode="auto">
            <a:xfrm flipV="1">
              <a:off x="2426" y="663"/>
              <a:ext cx="0" cy="12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1967" name="Line 15"/>
            <p:cNvSpPr>
              <a:spLocks noChangeShapeType="1"/>
            </p:cNvSpPr>
            <p:nvPr/>
          </p:nvSpPr>
          <p:spPr bwMode="auto">
            <a:xfrm flipV="1">
              <a:off x="2290" y="1797"/>
              <a:ext cx="167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aphicFrame>
        <p:nvGraphicFramePr>
          <p:cNvPr id="381969" name="Object 17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262063" y="4221163"/>
          <a:ext cx="30861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Formel" r:id="rId3" imgW="1625400" imgH="482400" progId="Equation.3">
                  <p:embed/>
                </p:oleObj>
              </mc:Choice>
              <mc:Fallback>
                <p:oleObj name="Formel" r:id="rId3" imgW="1625400" imgH="482400" progId="Equation.3">
                  <p:embed/>
                  <p:pic>
                    <p:nvPicPr>
                      <p:cNvPr id="3819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4221163"/>
                        <a:ext cx="3086100" cy="91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6722270" y="2711450"/>
            <a:ext cx="71437" cy="7302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val 7"/>
          <p:cNvSpPr>
            <a:spLocks noChangeArrowheads="1"/>
          </p:cNvSpPr>
          <p:nvPr/>
        </p:nvSpPr>
        <p:spPr bwMode="auto">
          <a:xfrm>
            <a:off x="6050077" y="3575051"/>
            <a:ext cx="71437" cy="73025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3ADDB501-402A-4C46-9C45-B9851299EB3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20D04CF7-318D-4992-A5CB-9D333794FF06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20C9F1D-2B80-4248-A047-925F5672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59030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Translation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To move a line segment, apply the transformation equation to each of the two line endpoints and redraw the line between new endpoints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To move a polygon, apply the transformation equation to coordinates of each vertex and regenerate the polygon using the new set of vertex coordinates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baseline="-250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6B4753C-CC4A-40A0-AA92-07B4491DE71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6548BF8-261C-4B8A-89F4-FB18F6BAB9D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7DB3001-3CBE-4264-9221-A401C0C7C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70883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2D Translation Routine</a:t>
            </a:r>
            <a:endParaRPr lang="en-US" b="1" dirty="0"/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class wcPt2D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public: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   </a:t>
            </a:r>
            <a:r>
              <a:rPr lang="en-US" sz="1600" dirty="0" err="1"/>
              <a:t>GLfloat</a:t>
            </a:r>
            <a:r>
              <a:rPr lang="en-US" sz="1600" dirty="0"/>
              <a:t> x, y;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};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void </a:t>
            </a:r>
            <a:r>
              <a:rPr lang="en-US" sz="1600" dirty="0" err="1"/>
              <a:t>translatePolygon</a:t>
            </a:r>
            <a:r>
              <a:rPr lang="en-US" sz="1600" dirty="0"/>
              <a:t> (wcPt2D * </a:t>
            </a:r>
            <a:r>
              <a:rPr lang="en-US" sz="1600" dirty="0" err="1"/>
              <a:t>verts</a:t>
            </a:r>
            <a:r>
              <a:rPr lang="en-US" sz="1600" dirty="0"/>
              <a:t>, </a:t>
            </a:r>
            <a:r>
              <a:rPr lang="en-US" sz="1600" dirty="0" err="1"/>
              <a:t>GLint</a:t>
            </a:r>
            <a:r>
              <a:rPr lang="en-US" sz="1600" dirty="0"/>
              <a:t> </a:t>
            </a:r>
            <a:r>
              <a:rPr lang="en-US" sz="1600" dirty="0" err="1"/>
              <a:t>nVerts</a:t>
            </a:r>
            <a:r>
              <a:rPr lang="en-US" sz="1600" dirty="0"/>
              <a:t>, </a:t>
            </a:r>
            <a:r>
              <a:rPr lang="en-US" sz="1600" dirty="0" err="1"/>
              <a:t>GLfloat</a:t>
            </a:r>
            <a:r>
              <a:rPr lang="en-US" sz="1600" dirty="0"/>
              <a:t> </a:t>
            </a:r>
            <a:r>
              <a:rPr lang="en-US" sz="1600" dirty="0" err="1"/>
              <a:t>tx</a:t>
            </a:r>
            <a:r>
              <a:rPr lang="en-US" sz="1600" dirty="0"/>
              <a:t>, </a:t>
            </a:r>
            <a:r>
              <a:rPr lang="en-US" sz="1600" dirty="0" err="1"/>
              <a:t>GLfloat</a:t>
            </a:r>
            <a:r>
              <a:rPr lang="en-US" sz="1600" dirty="0"/>
              <a:t> </a:t>
            </a:r>
            <a:r>
              <a:rPr lang="en-US" sz="1600" dirty="0" err="1"/>
              <a:t>ty</a:t>
            </a:r>
            <a:r>
              <a:rPr lang="en-US" sz="1600" dirty="0"/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</a:t>
            </a:r>
            <a:r>
              <a:rPr lang="en-US" sz="1600" dirty="0" err="1"/>
              <a:t>GLint</a:t>
            </a:r>
            <a:r>
              <a:rPr lang="en-US" sz="1600" dirty="0"/>
              <a:t> 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for (k = 0; k &lt; </a:t>
            </a:r>
            <a:r>
              <a:rPr lang="en-US" sz="1600" dirty="0" err="1"/>
              <a:t>nVerts</a:t>
            </a:r>
            <a:r>
              <a:rPr lang="en-US" sz="1600" dirty="0"/>
              <a:t>; k++)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   </a:t>
            </a:r>
            <a:r>
              <a:rPr lang="en-US" sz="1600" dirty="0" err="1"/>
              <a:t>verts</a:t>
            </a:r>
            <a:r>
              <a:rPr lang="en-US" sz="1600" dirty="0"/>
              <a:t> [k].x = </a:t>
            </a:r>
            <a:r>
              <a:rPr lang="en-US" sz="1600" dirty="0" err="1"/>
              <a:t>verts</a:t>
            </a:r>
            <a:r>
              <a:rPr lang="en-US" sz="1600" dirty="0"/>
              <a:t> [k].x + </a:t>
            </a:r>
            <a:r>
              <a:rPr lang="en-US" sz="1600" dirty="0" err="1"/>
              <a:t>tx</a:t>
            </a:r>
            <a:r>
              <a:rPr lang="en-US" sz="16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   </a:t>
            </a:r>
            <a:r>
              <a:rPr lang="en-US" sz="1600" dirty="0" err="1"/>
              <a:t>verts</a:t>
            </a:r>
            <a:r>
              <a:rPr lang="en-US" sz="1600" dirty="0"/>
              <a:t> [k].y = </a:t>
            </a:r>
            <a:r>
              <a:rPr lang="en-US" sz="1600" dirty="0" err="1"/>
              <a:t>verts</a:t>
            </a:r>
            <a:r>
              <a:rPr lang="en-US" sz="1600" dirty="0"/>
              <a:t> [k].y + </a:t>
            </a:r>
            <a:r>
              <a:rPr lang="en-US" sz="1600" dirty="0" err="1"/>
              <a:t>ty</a:t>
            </a:r>
            <a:r>
              <a:rPr lang="en-US" sz="1600" dirty="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</a:t>
            </a:r>
            <a:r>
              <a:rPr lang="en-US" sz="1600" dirty="0" err="1"/>
              <a:t>glBegin</a:t>
            </a:r>
            <a:r>
              <a:rPr lang="en-US" sz="1600" dirty="0"/>
              <a:t> (GL_POLYGON);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   for (k = 0; k &lt; </a:t>
            </a:r>
            <a:r>
              <a:rPr lang="en-US" sz="1600" dirty="0" err="1"/>
              <a:t>nVerts</a:t>
            </a:r>
            <a:r>
              <a:rPr lang="en-US" sz="1600" dirty="0"/>
              <a:t>; k++)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      glVertex2f (</a:t>
            </a:r>
            <a:r>
              <a:rPr lang="en-US" sz="1600" dirty="0" err="1"/>
              <a:t>verts</a:t>
            </a:r>
            <a:r>
              <a:rPr lang="en-US" sz="1600" dirty="0"/>
              <a:t> [k].x, </a:t>
            </a:r>
            <a:r>
              <a:rPr lang="en-US" sz="1600" dirty="0" err="1"/>
              <a:t>verts</a:t>
            </a:r>
            <a:r>
              <a:rPr lang="en-US" sz="1600" dirty="0"/>
              <a:t> [k].y);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   </a:t>
            </a:r>
            <a:r>
              <a:rPr lang="en-US" sz="1600" dirty="0" err="1"/>
              <a:t>glEnd</a:t>
            </a:r>
            <a:r>
              <a:rPr lang="en-US" sz="1600" dirty="0"/>
              <a:t> ( 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   }</a:t>
            </a:r>
          </a:p>
          <a:p>
            <a:pPr>
              <a:lnSpc>
                <a:spcPct val="80000"/>
              </a:lnSpc>
            </a:pPr>
            <a:endParaRPr lang="en-US" sz="16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09B78C1-3E50-4ACD-B11E-1C2B7B8776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B711A0A-ED7B-496D-8090-86387E3A562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0819D32-399B-4E65-A506-0CB5176232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597001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Rotation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Rotation axis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Rotation angle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rotation point or pivot point (</a:t>
            </a:r>
            <a:r>
              <a:rPr lang="en-US" sz="2400" dirty="0" err="1">
                <a:solidFill>
                  <a:schemeClr val="bg1"/>
                </a:solidFill>
              </a:rPr>
              <a:t>x</a:t>
            </a:r>
            <a:r>
              <a:rPr lang="en-US" sz="2400" baseline="-25000" dirty="0" err="1">
                <a:solidFill>
                  <a:schemeClr val="bg1"/>
                </a:solidFill>
              </a:rPr>
              <a:t>r</a:t>
            </a:r>
            <a:r>
              <a:rPr lang="en-US" sz="2400" dirty="0" err="1">
                <a:solidFill>
                  <a:schemeClr val="bg1"/>
                </a:solidFill>
              </a:rPr>
              <a:t>,y</a:t>
            </a:r>
            <a:r>
              <a:rPr lang="en-US" sz="2400" baseline="-25000" dirty="0" err="1">
                <a:solidFill>
                  <a:schemeClr val="bg1"/>
                </a:solidFill>
              </a:rPr>
              <a:t>r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93225" name="Text Box 9"/>
          <p:cNvSpPr txBox="1">
            <a:spLocks noChangeArrowheads="1"/>
          </p:cNvSpPr>
          <p:nvPr/>
        </p:nvSpPr>
        <p:spPr bwMode="auto">
          <a:xfrm>
            <a:off x="684213" y="50069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</a:p>
        </p:txBody>
      </p:sp>
      <p:sp>
        <p:nvSpPr>
          <p:cNvPr id="393227" name="Text Box 11"/>
          <p:cNvSpPr txBox="1">
            <a:spLocks noChangeArrowheads="1"/>
          </p:cNvSpPr>
          <p:nvPr/>
        </p:nvSpPr>
        <p:spPr bwMode="auto">
          <a:xfrm>
            <a:off x="1620838" y="58705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</a:p>
        </p:txBody>
      </p:sp>
      <p:sp>
        <p:nvSpPr>
          <p:cNvPr id="393228" name="Line 12"/>
          <p:cNvSpPr>
            <a:spLocks noChangeShapeType="1"/>
          </p:cNvSpPr>
          <p:nvPr/>
        </p:nvSpPr>
        <p:spPr bwMode="auto">
          <a:xfrm flipV="1">
            <a:off x="1044575" y="3998913"/>
            <a:ext cx="0" cy="19446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29" name="Line 13"/>
          <p:cNvSpPr>
            <a:spLocks noChangeShapeType="1"/>
          </p:cNvSpPr>
          <p:nvPr/>
        </p:nvSpPr>
        <p:spPr bwMode="auto">
          <a:xfrm flipV="1">
            <a:off x="828675" y="5799138"/>
            <a:ext cx="26654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33" name="Line 17"/>
          <p:cNvSpPr>
            <a:spLocks noChangeShapeType="1"/>
          </p:cNvSpPr>
          <p:nvPr/>
        </p:nvSpPr>
        <p:spPr bwMode="auto">
          <a:xfrm>
            <a:off x="1763713" y="5294313"/>
            <a:ext cx="792162" cy="0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34" name="Line 18"/>
          <p:cNvSpPr>
            <a:spLocks noChangeShapeType="1"/>
          </p:cNvSpPr>
          <p:nvPr/>
        </p:nvSpPr>
        <p:spPr bwMode="auto">
          <a:xfrm flipV="1">
            <a:off x="1763713" y="4719638"/>
            <a:ext cx="576262" cy="503237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40" name="Arc 24"/>
          <p:cNvSpPr>
            <a:spLocks/>
          </p:cNvSpPr>
          <p:nvPr/>
        </p:nvSpPr>
        <p:spPr bwMode="auto">
          <a:xfrm rot="19102299" flipV="1">
            <a:off x="1836738" y="5038210"/>
            <a:ext cx="144462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242" name="Text Box 26"/>
          <p:cNvSpPr txBox="1">
            <a:spLocks noChangeArrowheads="1"/>
          </p:cNvSpPr>
          <p:nvPr/>
        </p:nvSpPr>
        <p:spPr bwMode="auto">
          <a:xfrm>
            <a:off x="1908175" y="4935538"/>
            <a:ext cx="293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θ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555875" y="5006975"/>
            <a:ext cx="287338" cy="288925"/>
          </a:xfrm>
          <a:prstGeom prst="rt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 rot="19050278">
            <a:off x="2197100" y="4359275"/>
            <a:ext cx="287338" cy="288925"/>
          </a:xfrm>
          <a:prstGeom prst="rt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val 7"/>
          <p:cNvSpPr>
            <a:spLocks noChangeArrowheads="1"/>
          </p:cNvSpPr>
          <p:nvPr/>
        </p:nvSpPr>
        <p:spPr bwMode="auto">
          <a:xfrm flipH="1">
            <a:off x="1675436" y="5246513"/>
            <a:ext cx="64719" cy="58737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0" name="Grafik 8">
            <a:extLst>
              <a:ext uri="{FF2B5EF4-FFF2-40B4-BE49-F238E27FC236}">
                <a16:creationId xmlns:a16="http://schemas.microsoft.com/office/drawing/2014/main" id="{58675779-9D05-434B-9B86-43E55E4D1FF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1" name="Grafik 9">
            <a:extLst>
              <a:ext uri="{FF2B5EF4-FFF2-40B4-BE49-F238E27FC236}">
                <a16:creationId xmlns:a16="http://schemas.microsoft.com/office/drawing/2014/main" id="{86522A8B-2F9D-42AA-84E4-2D1B95765C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5BE1B91-2AC5-41F8-AEA1-E5021B329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1628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2D Rotation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bg1"/>
                </a:solidFill>
              </a:rPr>
              <a:t>If</a:t>
            </a:r>
            <a:r>
              <a:rPr lang="en-US" sz="2400" dirty="0">
                <a:solidFill>
                  <a:schemeClr val="bg1"/>
                </a:solidFill>
              </a:rPr>
              <a:t> θ </a:t>
            </a:r>
            <a:r>
              <a:rPr lang="tr-TR" sz="2400" dirty="0">
                <a:solidFill>
                  <a:schemeClr val="bg1"/>
                </a:solidFill>
              </a:rPr>
              <a:t>is positive </a:t>
            </a:r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 counterclockwise rotation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bg1"/>
                </a:solidFill>
              </a:rPr>
              <a:t>If </a:t>
            </a:r>
            <a:r>
              <a:rPr lang="en-US" sz="2400" dirty="0">
                <a:solidFill>
                  <a:schemeClr val="bg1"/>
                </a:solidFill>
              </a:rPr>
              <a:t>θ </a:t>
            </a:r>
            <a:r>
              <a:rPr lang="tr-TR" sz="2400" dirty="0">
                <a:solidFill>
                  <a:schemeClr val="bg1"/>
                </a:solidFill>
              </a:rPr>
              <a:t>is negative </a:t>
            </a:r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 clockwise rotation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bg1"/>
                </a:solidFill>
              </a:rPr>
              <a:t>Remember:</a:t>
            </a:r>
          </a:p>
          <a:p>
            <a:pPr lvl="2">
              <a:lnSpc>
                <a:spcPct val="90000"/>
              </a:lnSpc>
            </a:pP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(</a:t>
            </a:r>
            <a:r>
              <a:rPr lang="tr-TR" sz="2000" i="1" dirty="0">
                <a:solidFill>
                  <a:schemeClr val="bg1"/>
                </a:solidFill>
              </a:rPr>
              <a:t>a </a:t>
            </a:r>
            <a:r>
              <a:rPr lang="en-US" sz="2000" i="1" dirty="0">
                <a:solidFill>
                  <a:schemeClr val="bg1"/>
                </a:solidFill>
              </a:rPr>
              <a:t>+</a:t>
            </a:r>
            <a:r>
              <a:rPr lang="tr-TR" sz="2000" i="1" dirty="0">
                <a:solidFill>
                  <a:schemeClr val="bg1"/>
                </a:solidFill>
              </a:rPr>
              <a:t> b</a:t>
            </a:r>
            <a:r>
              <a:rPr lang="en-US" sz="2000" i="1" dirty="0">
                <a:solidFill>
                  <a:schemeClr val="bg1"/>
                </a:solidFill>
              </a:rPr>
              <a:t>) =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b</a:t>
            </a:r>
            <a:r>
              <a:rPr lang="en-US" sz="2000" i="1" dirty="0">
                <a:solidFill>
                  <a:schemeClr val="bg1"/>
                </a:solidFill>
              </a:rPr>
              <a:t> - sin </a:t>
            </a:r>
            <a:r>
              <a:rPr lang="tr-TR" sz="2000" i="1" dirty="0">
                <a:solidFill>
                  <a:schemeClr val="bg1"/>
                </a:solidFill>
              </a:rPr>
              <a:t>a</a:t>
            </a:r>
            <a:r>
              <a:rPr lang="en-US" sz="2000" i="1" dirty="0">
                <a:solidFill>
                  <a:schemeClr val="bg1"/>
                </a:solidFill>
              </a:rPr>
              <a:t> sin </a:t>
            </a:r>
            <a:r>
              <a:rPr lang="tr-TR" sz="2000" i="1" dirty="0">
                <a:solidFill>
                  <a:schemeClr val="bg1"/>
                </a:solidFill>
              </a:rPr>
              <a:t>b</a:t>
            </a:r>
          </a:p>
          <a:p>
            <a:pPr lvl="2">
              <a:lnSpc>
                <a:spcPct val="90000"/>
              </a:lnSpc>
            </a:pP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(</a:t>
            </a:r>
            <a:r>
              <a:rPr lang="tr-TR" sz="2000" i="1" dirty="0">
                <a:solidFill>
                  <a:schemeClr val="bg1"/>
                </a:solidFill>
              </a:rPr>
              <a:t>a - b</a:t>
            </a:r>
            <a:r>
              <a:rPr lang="en-US" sz="2000" i="1" dirty="0">
                <a:solidFill>
                  <a:schemeClr val="bg1"/>
                </a:solidFill>
              </a:rPr>
              <a:t>) = </a:t>
            </a:r>
            <a:r>
              <a:rPr lang="en-US" sz="2000" i="1" dirty="0" err="1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sin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b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+</a:t>
            </a:r>
            <a:r>
              <a:rPr lang="en-US" sz="2000" i="1" dirty="0">
                <a:solidFill>
                  <a:schemeClr val="bg1"/>
                </a:solidFill>
              </a:rPr>
              <a:t> sin </a:t>
            </a:r>
            <a:r>
              <a:rPr lang="tr-TR" sz="2000" i="1" dirty="0">
                <a:solidFill>
                  <a:schemeClr val="bg1"/>
                </a:solidFill>
              </a:rPr>
              <a:t>a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cos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tr-TR" sz="2000" i="1" dirty="0">
                <a:solidFill>
                  <a:schemeClr val="bg1"/>
                </a:solidFill>
              </a:rPr>
              <a:t>b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366B71BF-EECC-45EA-AC62-296F52235E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3C1BE6E-77D7-4378-B408-C755BC22735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F1A437-88E0-4672-8F81-26B910D50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345797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700213"/>
            <a:ext cx="7859712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Rotation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At first, suppose the pivot point is at the origin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  x’=r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err="1">
                <a:solidFill>
                  <a:schemeClr val="bg1"/>
                </a:solidFill>
              </a:rPr>
              <a:t>θ+Φ</a:t>
            </a:r>
            <a:r>
              <a:rPr lang="en-US" sz="2400" dirty="0">
                <a:solidFill>
                  <a:schemeClr val="bg1"/>
                </a:solidFill>
              </a:rPr>
              <a:t>) = r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θ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Φ - r sin θ sin Φ</a:t>
            </a:r>
          </a:p>
          <a:p>
            <a:pPr lvl="1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   y’=r sin(</a:t>
            </a:r>
            <a:r>
              <a:rPr lang="en-US" sz="2400" dirty="0" err="1">
                <a:solidFill>
                  <a:schemeClr val="bg1"/>
                </a:solidFill>
              </a:rPr>
              <a:t>θ+Φ</a:t>
            </a:r>
            <a:r>
              <a:rPr lang="en-US" sz="2400" dirty="0">
                <a:solidFill>
                  <a:schemeClr val="bg1"/>
                </a:solidFill>
              </a:rPr>
              <a:t>) = r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θ sin Φ + r sin θ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Φ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  x = r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Φ, y = r sin Φ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  x’=x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θ - y sin θ</a:t>
            </a:r>
          </a:p>
          <a:p>
            <a:pPr lvl="1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   y’=x sin θ + y </a:t>
            </a:r>
            <a:r>
              <a:rPr lang="en-US" sz="2400" dirty="0" err="1">
                <a:solidFill>
                  <a:schemeClr val="bg1"/>
                </a:solidFill>
              </a:rPr>
              <a:t>cos</a:t>
            </a:r>
            <a:r>
              <a:rPr lang="en-US" sz="2400" dirty="0">
                <a:solidFill>
                  <a:schemeClr val="bg1"/>
                </a:solidFill>
              </a:rPr>
              <a:t> θ</a:t>
            </a:r>
          </a:p>
          <a:p>
            <a:pPr lvl="1">
              <a:buFont typeface="Tahoma" pitchFamily="34" charset="0"/>
              <a:buNone/>
            </a:pPr>
            <a:endParaRPr lang="en-US" sz="2400" dirty="0"/>
          </a:p>
        </p:txBody>
      </p:sp>
      <p:grpSp>
        <p:nvGrpSpPr>
          <p:cNvPr id="394264" name="Group 24"/>
          <p:cNvGrpSpPr>
            <a:grpSpLocks/>
          </p:cNvGrpSpPr>
          <p:nvPr/>
        </p:nvGrpSpPr>
        <p:grpSpPr bwMode="auto">
          <a:xfrm>
            <a:off x="755650" y="4652963"/>
            <a:ext cx="2665413" cy="1944687"/>
            <a:chOff x="522" y="2519"/>
            <a:chExt cx="1679" cy="1225"/>
          </a:xfrm>
        </p:grpSpPr>
        <p:sp>
          <p:nvSpPr>
            <p:cNvPr id="394247" name="Line 7"/>
            <p:cNvSpPr>
              <a:spLocks noChangeShapeType="1"/>
            </p:cNvSpPr>
            <p:nvPr/>
          </p:nvSpPr>
          <p:spPr bwMode="auto">
            <a:xfrm flipV="1">
              <a:off x="658" y="2519"/>
              <a:ext cx="0" cy="12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48" name="Line 8"/>
            <p:cNvSpPr>
              <a:spLocks noChangeShapeType="1"/>
            </p:cNvSpPr>
            <p:nvPr/>
          </p:nvSpPr>
          <p:spPr bwMode="auto">
            <a:xfrm flipV="1">
              <a:off x="522" y="3653"/>
              <a:ext cx="167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50" name="Line 10"/>
            <p:cNvSpPr>
              <a:spLocks noChangeShapeType="1"/>
            </p:cNvSpPr>
            <p:nvPr/>
          </p:nvSpPr>
          <p:spPr bwMode="auto">
            <a:xfrm flipV="1">
              <a:off x="657" y="3339"/>
              <a:ext cx="908" cy="318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53" name="Arc 13"/>
            <p:cNvSpPr>
              <a:spLocks/>
            </p:cNvSpPr>
            <p:nvPr/>
          </p:nvSpPr>
          <p:spPr bwMode="auto">
            <a:xfrm rot="19102299" flipV="1">
              <a:off x="975" y="3495"/>
              <a:ext cx="91" cy="23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54" name="Text Box 14"/>
            <p:cNvSpPr txBox="1">
              <a:spLocks noChangeArrowheads="1"/>
            </p:cNvSpPr>
            <p:nvPr/>
          </p:nvSpPr>
          <p:spPr bwMode="auto">
            <a:xfrm>
              <a:off x="1066" y="3430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Φ</a:t>
              </a:r>
            </a:p>
          </p:txBody>
        </p:sp>
        <p:sp>
          <p:nvSpPr>
            <p:cNvPr id="394255" name="Text Box 15"/>
            <p:cNvSpPr txBox="1">
              <a:spLocks noChangeArrowheads="1"/>
            </p:cNvSpPr>
            <p:nvPr/>
          </p:nvSpPr>
          <p:spPr bwMode="auto">
            <a:xfrm>
              <a:off x="1565" y="3158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(x,y)</a:t>
              </a:r>
            </a:p>
          </p:txBody>
        </p:sp>
        <p:sp>
          <p:nvSpPr>
            <p:cNvPr id="394256" name="Rectangle 16"/>
            <p:cNvSpPr>
              <a:spLocks noChangeArrowheads="1"/>
            </p:cNvSpPr>
            <p:nvPr/>
          </p:nvSpPr>
          <p:spPr bwMode="auto">
            <a:xfrm>
              <a:off x="1247" y="3203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394257" name="Line 17"/>
            <p:cNvSpPr>
              <a:spLocks noChangeShapeType="1"/>
            </p:cNvSpPr>
            <p:nvPr/>
          </p:nvSpPr>
          <p:spPr bwMode="auto">
            <a:xfrm>
              <a:off x="1565" y="3339"/>
              <a:ext cx="0" cy="3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58" name="Line 18"/>
            <p:cNvSpPr>
              <a:spLocks noChangeShapeType="1"/>
            </p:cNvSpPr>
            <p:nvPr/>
          </p:nvSpPr>
          <p:spPr bwMode="auto">
            <a:xfrm flipV="1">
              <a:off x="657" y="2931"/>
              <a:ext cx="409" cy="726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59" name="Rectangle 19"/>
            <p:cNvSpPr>
              <a:spLocks noChangeArrowheads="1"/>
            </p:cNvSpPr>
            <p:nvPr/>
          </p:nvSpPr>
          <p:spPr bwMode="auto">
            <a:xfrm>
              <a:off x="703" y="3113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394260" name="Line 20"/>
            <p:cNvSpPr>
              <a:spLocks noChangeShapeType="1"/>
            </p:cNvSpPr>
            <p:nvPr/>
          </p:nvSpPr>
          <p:spPr bwMode="auto">
            <a:xfrm>
              <a:off x="1066" y="2931"/>
              <a:ext cx="0" cy="7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61" name="Text Box 21"/>
            <p:cNvSpPr txBox="1">
              <a:spLocks noChangeArrowheads="1"/>
            </p:cNvSpPr>
            <p:nvPr/>
          </p:nvSpPr>
          <p:spPr bwMode="auto">
            <a:xfrm>
              <a:off x="1111" y="3067"/>
              <a:ext cx="1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θ</a:t>
              </a:r>
            </a:p>
          </p:txBody>
        </p:sp>
        <p:sp>
          <p:nvSpPr>
            <p:cNvPr id="394262" name="Arc 22"/>
            <p:cNvSpPr>
              <a:spLocks/>
            </p:cNvSpPr>
            <p:nvPr/>
          </p:nvSpPr>
          <p:spPr bwMode="auto">
            <a:xfrm rot="19102299" flipV="1">
              <a:off x="1045" y="3088"/>
              <a:ext cx="66" cy="37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>
              <a:headEnd/>
              <a:tailEnd type="triangl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263" name="Text Box 23"/>
            <p:cNvSpPr txBox="1">
              <a:spLocks noChangeArrowheads="1"/>
            </p:cNvSpPr>
            <p:nvPr/>
          </p:nvSpPr>
          <p:spPr bwMode="auto">
            <a:xfrm>
              <a:off x="930" y="2659"/>
              <a:ext cx="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(x’,y’)</a:t>
              </a:r>
            </a:p>
          </p:txBody>
        </p:sp>
      </p:grp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0" name="Grafik 8">
            <a:extLst>
              <a:ext uri="{FF2B5EF4-FFF2-40B4-BE49-F238E27FC236}">
                <a16:creationId xmlns:a16="http://schemas.microsoft.com/office/drawing/2014/main" id="{8DDBDB20-9727-49F6-9923-A5AC398398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1" name="Grafik 9">
            <a:extLst>
              <a:ext uri="{FF2B5EF4-FFF2-40B4-BE49-F238E27FC236}">
                <a16:creationId xmlns:a16="http://schemas.microsoft.com/office/drawing/2014/main" id="{DD3DC368-3911-475A-BFAD-F1D2569770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F096CC0-6C7B-4E9A-BEFE-42A8F3EF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60921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/>
              <a:t>Basic 2D Geometric Transformations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Rotation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P’=R·P</a:t>
            </a:r>
          </a:p>
          <a:p>
            <a:pPr lvl="1">
              <a:buFont typeface="Tahoma" pitchFamily="34" charset="0"/>
              <a:buNone/>
            </a:pPr>
            <a:r>
              <a:rPr lang="en-US" sz="2400" dirty="0"/>
              <a:t>	</a:t>
            </a:r>
          </a:p>
          <a:p>
            <a:pPr lvl="1">
              <a:buFont typeface="Tahoma" pitchFamily="34" charset="0"/>
              <a:buNone/>
            </a:pPr>
            <a:endParaRPr lang="en-US" sz="2400" dirty="0"/>
          </a:p>
        </p:txBody>
      </p:sp>
      <p:graphicFrame>
        <p:nvGraphicFramePr>
          <p:cNvPr id="395283" name="Object 19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116012" y="2997200"/>
          <a:ext cx="3915297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Formel" r:id="rId3" imgW="1333440" imgH="457200" progId="Equation.3">
                  <p:embed/>
                </p:oleObj>
              </mc:Choice>
              <mc:Fallback>
                <p:oleObj name="Formel" r:id="rId3" imgW="1333440" imgH="457200" progId="Equation.3">
                  <p:embed/>
                  <p:pic>
                    <p:nvPicPr>
                      <p:cNvPr id="39528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2" y="2997200"/>
                        <a:ext cx="3915297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755650" y="4652963"/>
            <a:ext cx="2665413" cy="1944687"/>
            <a:chOff x="522" y="2519"/>
            <a:chExt cx="1679" cy="1225"/>
          </a:xfrm>
        </p:grpSpPr>
        <p:sp>
          <p:nvSpPr>
            <p:cNvPr id="21" name="Line 7"/>
            <p:cNvSpPr>
              <a:spLocks noChangeShapeType="1"/>
            </p:cNvSpPr>
            <p:nvPr/>
          </p:nvSpPr>
          <p:spPr bwMode="auto">
            <a:xfrm flipV="1">
              <a:off x="658" y="2519"/>
              <a:ext cx="0" cy="12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Line 8"/>
            <p:cNvSpPr>
              <a:spLocks noChangeShapeType="1"/>
            </p:cNvSpPr>
            <p:nvPr/>
          </p:nvSpPr>
          <p:spPr bwMode="auto">
            <a:xfrm flipV="1">
              <a:off x="522" y="3653"/>
              <a:ext cx="167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 flipV="1">
              <a:off x="657" y="3339"/>
              <a:ext cx="908" cy="318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Arc 13"/>
            <p:cNvSpPr>
              <a:spLocks/>
            </p:cNvSpPr>
            <p:nvPr/>
          </p:nvSpPr>
          <p:spPr bwMode="auto">
            <a:xfrm rot="19102299" flipV="1">
              <a:off x="975" y="3495"/>
              <a:ext cx="91" cy="23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1066" y="3430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Φ</a:t>
              </a:r>
            </a:p>
          </p:txBody>
        </p:sp>
        <p:sp>
          <p:nvSpPr>
            <p:cNvPr id="26" name="Text Box 15"/>
            <p:cNvSpPr txBox="1">
              <a:spLocks noChangeArrowheads="1"/>
            </p:cNvSpPr>
            <p:nvPr/>
          </p:nvSpPr>
          <p:spPr bwMode="auto">
            <a:xfrm>
              <a:off x="1565" y="3158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(x,y)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1247" y="3203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1565" y="3339"/>
              <a:ext cx="0" cy="3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V="1">
              <a:off x="657" y="2931"/>
              <a:ext cx="409" cy="726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703" y="3113"/>
              <a:ext cx="1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>
              <a:off x="1066" y="2931"/>
              <a:ext cx="0" cy="7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 Box 21"/>
            <p:cNvSpPr txBox="1">
              <a:spLocks noChangeArrowheads="1"/>
            </p:cNvSpPr>
            <p:nvPr/>
          </p:nvSpPr>
          <p:spPr bwMode="auto">
            <a:xfrm>
              <a:off x="1111" y="3067"/>
              <a:ext cx="1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θ</a:t>
              </a:r>
            </a:p>
          </p:txBody>
        </p:sp>
        <p:sp>
          <p:nvSpPr>
            <p:cNvPr id="33" name="Arc 22"/>
            <p:cNvSpPr>
              <a:spLocks/>
            </p:cNvSpPr>
            <p:nvPr/>
          </p:nvSpPr>
          <p:spPr bwMode="auto">
            <a:xfrm rot="19102299" flipV="1">
              <a:off x="1045" y="3088"/>
              <a:ext cx="66" cy="37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>
              <a:headEnd/>
              <a:tailEnd type="triangle" w="med" len="med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930" y="2659"/>
              <a:ext cx="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(x’,y’)</a:t>
              </a: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5" name="Grafik 8">
            <a:extLst>
              <a:ext uri="{FF2B5EF4-FFF2-40B4-BE49-F238E27FC236}">
                <a16:creationId xmlns:a16="http://schemas.microsoft.com/office/drawing/2014/main" id="{96F94EEF-E6DE-4AD5-BD14-F0D4D89A788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6" name="Grafik 9">
            <a:extLst>
              <a:ext uri="{FF2B5EF4-FFF2-40B4-BE49-F238E27FC236}">
                <a16:creationId xmlns:a16="http://schemas.microsoft.com/office/drawing/2014/main" id="{1E643DCD-FB56-458A-83A0-002641BADB1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2DBAA8C-0D83-420B-B0CF-D73F72D9A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399629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2D Rotation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Rotation of a point about any specified position (</a:t>
            </a:r>
            <a:r>
              <a:rPr lang="en-US" sz="2400" dirty="0" err="1">
                <a:solidFill>
                  <a:schemeClr val="bg1"/>
                </a:solidFill>
              </a:rPr>
              <a:t>x</a:t>
            </a:r>
            <a:r>
              <a:rPr lang="en-US" sz="2400" baseline="-25000" dirty="0" err="1">
                <a:solidFill>
                  <a:schemeClr val="bg1"/>
                </a:solidFill>
              </a:rPr>
              <a:t>r</a:t>
            </a:r>
            <a:r>
              <a:rPr lang="en-US" sz="2400" dirty="0" err="1">
                <a:solidFill>
                  <a:schemeClr val="bg1"/>
                </a:solidFill>
              </a:rPr>
              <a:t>,y</a:t>
            </a:r>
            <a:r>
              <a:rPr lang="en-US" sz="2400" baseline="-25000" dirty="0" err="1">
                <a:solidFill>
                  <a:schemeClr val="bg1"/>
                </a:solidFill>
              </a:rPr>
              <a:t>r</a:t>
            </a:r>
            <a:r>
              <a:rPr lang="en-US" sz="2400" dirty="0">
                <a:solidFill>
                  <a:schemeClr val="bg1"/>
                </a:solidFill>
              </a:rPr>
              <a:t>) 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i="1" dirty="0">
                <a:solidFill>
                  <a:schemeClr val="bg1"/>
                </a:solidFill>
              </a:rPr>
              <a:t>x’=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+(x - 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) </a:t>
            </a:r>
            <a:r>
              <a:rPr lang="en-US" sz="2400" i="1" dirty="0" err="1">
                <a:solidFill>
                  <a:schemeClr val="bg1"/>
                </a:solidFill>
              </a:rPr>
              <a:t>cos</a:t>
            </a:r>
            <a:r>
              <a:rPr lang="en-US" sz="2400" i="1" dirty="0">
                <a:solidFill>
                  <a:schemeClr val="bg1"/>
                </a:solidFill>
              </a:rPr>
              <a:t> θ – (y - 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) sin θ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r>
              <a:rPr lang="en-US" sz="2400" i="1" dirty="0">
                <a:solidFill>
                  <a:schemeClr val="bg1"/>
                </a:solidFill>
              </a:rPr>
              <a:t>	y’=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+(x - 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) sin θ + (y - 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r</a:t>
            </a:r>
            <a:r>
              <a:rPr lang="en-US" sz="2400" i="1" dirty="0">
                <a:solidFill>
                  <a:schemeClr val="bg1"/>
                </a:solidFill>
              </a:rPr>
              <a:t>) </a:t>
            </a:r>
            <a:r>
              <a:rPr lang="en-US" sz="2400" i="1" dirty="0" err="1">
                <a:solidFill>
                  <a:schemeClr val="bg1"/>
                </a:solidFill>
              </a:rPr>
              <a:t>cos</a:t>
            </a:r>
            <a:r>
              <a:rPr lang="en-US" sz="2400" i="1" dirty="0">
                <a:solidFill>
                  <a:schemeClr val="bg1"/>
                </a:solidFill>
              </a:rPr>
              <a:t> θ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Rotations also move objects without deformation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A line is rotated by applying the rotation formula to each of the endpoints and redrawing the line between the new end points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A polygon is rotated by applying the rotation formula to each of the vertices and redrawing the polygon using new vertex coordinates</a:t>
            </a:r>
          </a:p>
          <a:p>
            <a:pPr lvl="1">
              <a:lnSpc>
                <a:spcPct val="90000"/>
              </a:lnSpc>
              <a:buFont typeface="Tahoma" pitchFamily="34" charset="0"/>
              <a:buNone/>
            </a:pPr>
            <a:endParaRPr lang="en-US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ACA65481-C8C9-43D5-B889-52F7C768541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046EBC1-0414-481D-8B83-DAB76479F0D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7391072-88FB-4832-BF80-123550E0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65638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2D Rotation Routine</a:t>
            </a:r>
            <a:endParaRPr lang="en-US" b="1" dirty="0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50688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class wcPt2D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public: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GLfloat x, y;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};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void rotatePolygon (wcPt2D * verts, GLint nVerts, wcPt2D pivPt, GLdouble theta)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wcPt2D * vertsRot;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GLint 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for (k = 0; k &lt; nVerts; k++)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vertsRot [k].x = pivPt.x + (verts [k].x - pivPt.x) * cos (theta) - (verts [k].y - pivPt.y) * sin (theta);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vertsRot [k].y = pivPt.y + (verts [k].x - pivPt.x) * sin (theta) + (verts [k].y - pivPt.y) * cos (theta);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}</a:t>
            </a:r>
            <a:endParaRPr lang="tr-TR" sz="1600"/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glBegin </a:t>
            </a:r>
            <a:r>
              <a:rPr lang="tr-TR" sz="1600"/>
              <a:t>(</a:t>
            </a:r>
            <a:r>
              <a:rPr lang="en-US" sz="1600"/>
              <a:t>GL_POLYGON</a:t>
            </a:r>
            <a:r>
              <a:rPr lang="tr-TR" sz="1600"/>
              <a:t>)</a:t>
            </a:r>
            <a:r>
              <a:rPr lang="en-US" sz="160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for (k = 0; k &lt; nVerts; k++)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   glVertex2f (vertsRot [k].x, vertsRot [k].y);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glEnd ( 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}</a:t>
            </a:r>
          </a:p>
          <a:p>
            <a:pPr>
              <a:lnSpc>
                <a:spcPct val="80000"/>
              </a:lnSpc>
            </a:pPr>
            <a:endParaRPr lang="en-US" sz="160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50E4789-3964-47D7-B234-F07C7BD092F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F010B44-E1E8-4F2E-A71D-12357A1D682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E787F7-B17C-4B7D-A159-9BD692601C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61881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Scaling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Scaling is used to alter the size of an object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Simple 2D scaling is performed by multiplying object positions (x,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y) by scaling factors </a:t>
            </a:r>
            <a:r>
              <a:rPr lang="en-US" sz="2400" dirty="0" err="1">
                <a:solidFill>
                  <a:schemeClr val="bg1"/>
                </a:solidFill>
              </a:rPr>
              <a:t>s</a:t>
            </a:r>
            <a:r>
              <a:rPr lang="en-US" sz="2400" baseline="-25000" dirty="0" err="1">
                <a:solidFill>
                  <a:schemeClr val="bg1"/>
                </a:solidFill>
              </a:rPr>
              <a:t>x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dirty="0" err="1">
                <a:solidFill>
                  <a:schemeClr val="bg1"/>
                </a:solidFill>
              </a:rPr>
              <a:t>s</a:t>
            </a:r>
            <a:r>
              <a:rPr lang="en-US" sz="2400" baseline="-25000" dirty="0" err="1">
                <a:solidFill>
                  <a:schemeClr val="bg1"/>
                </a:solidFill>
              </a:rPr>
              <a:t>y</a:t>
            </a:r>
            <a:endParaRPr lang="en-US" sz="2400" baseline="-25000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x’ = x · </a:t>
            </a:r>
            <a:r>
              <a:rPr lang="en-US" sz="2400" dirty="0" err="1">
                <a:solidFill>
                  <a:schemeClr val="bg1"/>
                </a:solidFill>
              </a:rPr>
              <a:t>s</a:t>
            </a:r>
            <a:r>
              <a:rPr lang="en-US" sz="2400" baseline="-25000" dirty="0" err="1">
                <a:solidFill>
                  <a:schemeClr val="bg1"/>
                </a:solidFill>
              </a:rPr>
              <a:t>x</a:t>
            </a:r>
            <a:endParaRPr lang="en-US" sz="2400" baseline="-25000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y’ = y · </a:t>
            </a:r>
            <a:r>
              <a:rPr lang="en-US" sz="2400" dirty="0" err="1">
                <a:solidFill>
                  <a:schemeClr val="bg1"/>
                </a:solidFill>
              </a:rPr>
              <a:t>s</a:t>
            </a:r>
            <a:r>
              <a:rPr lang="en-US" sz="2400" baseline="-25000" dirty="0" err="1">
                <a:solidFill>
                  <a:schemeClr val="bg1"/>
                </a:solidFill>
              </a:rPr>
              <a:t>x</a:t>
            </a:r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>
              <a:solidFill>
                <a:schemeClr val="bg1"/>
              </a:solidFill>
            </a:endParaRPr>
          </a:p>
          <a:p>
            <a:pPr lvl="1"/>
            <a:endParaRPr lang="en-US" sz="2400" baseline="-25000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or P’ = S·P</a:t>
            </a:r>
          </a:p>
        </p:txBody>
      </p:sp>
      <p:graphicFrame>
        <p:nvGraphicFramePr>
          <p:cNvPr id="398351" name="Object 15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258888" y="4652962"/>
          <a:ext cx="3008312" cy="1039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Formel" r:id="rId3" imgW="1269720" imgH="482400" progId="Equation.3">
                  <p:embed/>
                </p:oleObj>
              </mc:Choice>
              <mc:Fallback>
                <p:oleObj name="Formel" r:id="rId3" imgW="1269720" imgH="482400" progId="Equation.3">
                  <p:embed/>
                  <p:pic>
                    <p:nvPicPr>
                      <p:cNvPr id="39835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652962"/>
                        <a:ext cx="3008312" cy="10392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C863350D-1A73-4175-ACFD-D6072EB4685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51A7480B-11C7-4834-A326-BC01CBB81E7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4F87BC3-7F40-483E-AE35-253CBFC8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83164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3" y="1466397"/>
            <a:ext cx="7859712" cy="4525962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Scaling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Any positive value can be used as scaling factor </a:t>
            </a:r>
            <a:endParaRPr lang="en-US" sz="2400" baseline="-25000" dirty="0">
              <a:solidFill>
                <a:schemeClr val="bg1"/>
              </a:solidFill>
            </a:endParaRP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Values less than 1 reduce the size of the object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Values greater than 1 enlarge the object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If scaling factor is 1 then the object stays unchanged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If </a:t>
            </a:r>
            <a:r>
              <a:rPr lang="en-US" sz="2000" i="1" dirty="0" err="1">
                <a:solidFill>
                  <a:schemeClr val="bg1"/>
                </a:solidFill>
              </a:rPr>
              <a:t>s</a:t>
            </a:r>
            <a:r>
              <a:rPr lang="en-US" sz="2000" i="1" baseline="-25000" dirty="0" err="1">
                <a:solidFill>
                  <a:schemeClr val="bg1"/>
                </a:solidFill>
              </a:rPr>
              <a:t>x</a:t>
            </a:r>
            <a:r>
              <a:rPr lang="en-US" sz="2000" i="1" baseline="-25000" dirty="0">
                <a:solidFill>
                  <a:schemeClr val="bg1"/>
                </a:solidFill>
              </a:rPr>
              <a:t> </a:t>
            </a:r>
            <a:r>
              <a:rPr lang="en-US" sz="2000" i="1" dirty="0">
                <a:solidFill>
                  <a:schemeClr val="bg1"/>
                </a:solidFill>
              </a:rPr>
              <a:t>= </a:t>
            </a:r>
            <a:r>
              <a:rPr lang="en-US" sz="2000" i="1" dirty="0" err="1">
                <a:solidFill>
                  <a:schemeClr val="bg1"/>
                </a:solidFill>
              </a:rPr>
              <a:t>s</a:t>
            </a:r>
            <a:r>
              <a:rPr lang="en-US" sz="2000" i="1" baseline="-25000" dirty="0" err="1">
                <a:solidFill>
                  <a:schemeClr val="bg1"/>
                </a:solidFill>
              </a:rPr>
              <a:t>y</a:t>
            </a:r>
            <a:r>
              <a:rPr lang="en-US" sz="2000" i="1" baseline="-25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, we call it </a:t>
            </a:r>
            <a:r>
              <a:rPr lang="en-US" sz="2000" u="sng" dirty="0">
                <a:solidFill>
                  <a:schemeClr val="bg1"/>
                </a:solidFill>
              </a:rPr>
              <a:t>uniform scaling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If scaling factor &lt;1, then the object moves closer to the origin and If scaling factor &gt;1, then the object moves farther from the origin</a:t>
            </a:r>
          </a:p>
        </p:txBody>
      </p:sp>
      <p:grpSp>
        <p:nvGrpSpPr>
          <p:cNvPr id="400399" name="Group 15"/>
          <p:cNvGrpSpPr>
            <a:grpSpLocks/>
          </p:cNvGrpSpPr>
          <p:nvPr/>
        </p:nvGrpSpPr>
        <p:grpSpPr bwMode="auto">
          <a:xfrm>
            <a:off x="323850" y="4508500"/>
            <a:ext cx="2665413" cy="2095500"/>
            <a:chOff x="476" y="2704"/>
            <a:chExt cx="1679" cy="1320"/>
          </a:xfrm>
        </p:grpSpPr>
        <p:sp>
          <p:nvSpPr>
            <p:cNvPr id="400392" name="Text Box 8"/>
            <p:cNvSpPr txBox="1">
              <a:spLocks noChangeArrowheads="1"/>
            </p:cNvSpPr>
            <p:nvPr/>
          </p:nvSpPr>
          <p:spPr bwMode="auto">
            <a:xfrm>
              <a:off x="793" y="3793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x’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00393" name="Line 9"/>
            <p:cNvSpPr>
              <a:spLocks noChangeShapeType="1"/>
            </p:cNvSpPr>
            <p:nvPr/>
          </p:nvSpPr>
          <p:spPr bwMode="auto">
            <a:xfrm flipV="1">
              <a:off x="612" y="2704"/>
              <a:ext cx="0" cy="12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394" name="Line 10"/>
            <p:cNvSpPr>
              <a:spLocks noChangeShapeType="1"/>
            </p:cNvSpPr>
            <p:nvPr/>
          </p:nvSpPr>
          <p:spPr bwMode="auto">
            <a:xfrm flipV="1">
              <a:off x="476" y="3838"/>
              <a:ext cx="167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395" name="Text Box 11"/>
            <p:cNvSpPr txBox="1">
              <a:spLocks noChangeArrowheads="1"/>
            </p:cNvSpPr>
            <p:nvPr/>
          </p:nvSpPr>
          <p:spPr bwMode="auto">
            <a:xfrm>
              <a:off x="1292" y="3793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00396" name="Line 12"/>
            <p:cNvSpPr>
              <a:spLocks noChangeShapeType="1"/>
            </p:cNvSpPr>
            <p:nvPr/>
          </p:nvSpPr>
          <p:spPr bwMode="auto">
            <a:xfrm flipV="1">
              <a:off x="884" y="3339"/>
              <a:ext cx="0" cy="3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397" name="Line 13"/>
            <p:cNvSpPr>
              <a:spLocks noChangeShapeType="1"/>
            </p:cNvSpPr>
            <p:nvPr/>
          </p:nvSpPr>
          <p:spPr bwMode="auto">
            <a:xfrm flipV="1">
              <a:off x="1383" y="2840"/>
              <a:ext cx="0" cy="6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398" name="Line 14"/>
            <p:cNvSpPr>
              <a:spLocks noChangeShapeType="1"/>
            </p:cNvSpPr>
            <p:nvPr/>
          </p:nvSpPr>
          <p:spPr bwMode="auto">
            <a:xfrm flipH="1">
              <a:off x="1020" y="3203"/>
              <a:ext cx="272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F5612C1A-56F3-4F91-AC67-EC9035FFAB7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5" name="Grafik 9">
            <a:extLst>
              <a:ext uri="{FF2B5EF4-FFF2-40B4-BE49-F238E27FC236}">
                <a16:creationId xmlns:a16="http://schemas.microsoft.com/office/drawing/2014/main" id="{81BE0A5D-A92C-483D-A561-AAFBCB9FCEA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475FE38-AB39-441E-A753-02185624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272319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0038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600200"/>
                <a:ext cx="7859712" cy="4525962"/>
              </a:xfrm>
            </p:spPr>
            <p:txBody>
              <a:bodyPr/>
              <a:lstStyle/>
              <a:p>
                <a:r>
                  <a:rPr lang="en-US" sz="2800" dirty="0">
                    <a:solidFill>
                      <a:schemeClr val="bg1"/>
                    </a:solidFill>
                  </a:rPr>
                  <a:t>2D Scaling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lvl="1"/>
                <a:r>
                  <a:rPr lang="tr-TR" sz="2400" dirty="0">
                    <a:solidFill>
                      <a:schemeClr val="bg1"/>
                    </a:solidFill>
                  </a:rPr>
                  <a:t>Why does scaling also reposition object?</a:t>
                </a:r>
              </a:p>
              <a:p>
                <a:pPr lvl="1"/>
                <a:r>
                  <a:rPr lang="tr-TR" sz="2400" dirty="0">
                    <a:solidFill>
                      <a:schemeClr val="bg1"/>
                    </a:solidFill>
                  </a:rPr>
                  <a:t>Answer: See the matrix (multiplication)</a:t>
                </a:r>
              </a:p>
              <a:p>
                <a:pPr lvl="1"/>
                <a:r>
                  <a:rPr lang="tr-TR" sz="2400" dirty="0">
                    <a:solidFill>
                      <a:schemeClr val="bg1"/>
                    </a:solidFill>
                  </a:rPr>
                  <a:t>Still no clue?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</m:mr>
                          <m:m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</m:mr>
                        </m:m>
                      </m:e>
                    </m:d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mr>
                        </m:m>
                      </m:e>
                    </m:d>
                    <m:r>
                      <a:rPr lang="tr-TR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tr-T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tr-T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∗0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∗0</m:t>
                              </m:r>
                              <m:r>
                                <m:rPr>
                                  <m:brk m:alnAt="7"/>
                                </m:rP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𝑦</m:t>
                              </m:r>
                              <m:r>
                                <a:rPr lang="tr-TR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sSub>
                                <m:sSubPr>
                                  <m:ctrlP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tr-TR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003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600200"/>
                <a:ext cx="7859712" cy="4525962"/>
              </a:xfrm>
              <a:blipFill rotWithShape="1">
                <a:blip r:embed="rId3"/>
                <a:stretch>
                  <a:fillRect l="-465" t="-13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C1585A3-CAC1-4517-A747-67EF87284F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FC59226-4FAE-4847-8D8A-4790E587B90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2BF02B8-DC2A-48AA-A7E8-77EE524F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92200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7859712" cy="4525962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Scaling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We can control the location of the scaled object by choosing a position called the </a:t>
            </a:r>
            <a:r>
              <a:rPr lang="en-US" sz="2400" b="1" dirty="0">
                <a:solidFill>
                  <a:schemeClr val="bg1"/>
                </a:solidFill>
              </a:rPr>
              <a:t>fixed point (</a:t>
            </a:r>
            <a:r>
              <a:rPr lang="en-US" sz="2400" b="1" dirty="0" err="1">
                <a:solidFill>
                  <a:schemeClr val="bg1"/>
                </a:solidFill>
              </a:rPr>
              <a:t>x</a:t>
            </a:r>
            <a:r>
              <a:rPr lang="en-US" sz="2400" b="1" baseline="-25000" dirty="0" err="1">
                <a:solidFill>
                  <a:schemeClr val="bg1"/>
                </a:solidFill>
              </a:rPr>
              <a:t>f</a:t>
            </a:r>
            <a:r>
              <a:rPr lang="en-US" sz="2400" b="1" dirty="0" err="1">
                <a:solidFill>
                  <a:schemeClr val="bg1"/>
                </a:solidFill>
              </a:rPr>
              <a:t>,y</a:t>
            </a:r>
            <a:r>
              <a:rPr lang="en-US" sz="2400" b="1" baseline="-25000" dirty="0" err="1">
                <a:solidFill>
                  <a:schemeClr val="bg1"/>
                </a:solidFill>
              </a:rPr>
              <a:t>f</a:t>
            </a:r>
            <a:r>
              <a:rPr lang="en-US" sz="2400" b="1" dirty="0">
                <a:solidFill>
                  <a:schemeClr val="bg1"/>
                </a:solidFill>
              </a:rPr>
              <a:t>)</a:t>
            </a:r>
          </a:p>
          <a:p>
            <a:pPr lvl="1">
              <a:buFont typeface="Tahoma" pitchFamily="34" charset="0"/>
              <a:buNone/>
            </a:pPr>
            <a:r>
              <a:rPr lang="en-US" sz="2400" b="1" baseline="-25000" dirty="0">
                <a:solidFill>
                  <a:schemeClr val="bg1"/>
                </a:solidFill>
              </a:rPr>
              <a:t>	</a:t>
            </a:r>
            <a:r>
              <a:rPr lang="en-US" sz="2400" i="1" dirty="0">
                <a:solidFill>
                  <a:schemeClr val="bg1"/>
                </a:solidFill>
              </a:rPr>
              <a:t>x’ – 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dirty="0">
                <a:solidFill>
                  <a:schemeClr val="bg1"/>
                </a:solidFill>
              </a:rPr>
              <a:t> = (x – 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dirty="0">
                <a:solidFill>
                  <a:schemeClr val="bg1"/>
                </a:solidFill>
              </a:rPr>
              <a:t>)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x</a:t>
            </a:r>
            <a:r>
              <a:rPr lang="en-US" sz="2400" b="1" i="1" baseline="-25000" dirty="0">
                <a:solidFill>
                  <a:schemeClr val="bg1"/>
                </a:solidFill>
              </a:rPr>
              <a:t>	</a:t>
            </a:r>
            <a:r>
              <a:rPr lang="en-US" sz="2400" i="1" dirty="0">
                <a:solidFill>
                  <a:schemeClr val="bg1"/>
                </a:solidFill>
              </a:rPr>
              <a:t>y’ – 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dirty="0">
                <a:solidFill>
                  <a:schemeClr val="bg1"/>
                </a:solidFill>
              </a:rPr>
              <a:t> = (y – 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dirty="0">
                <a:solidFill>
                  <a:schemeClr val="bg1"/>
                </a:solidFill>
              </a:rPr>
              <a:t>)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y</a:t>
            </a:r>
            <a:endParaRPr lang="en-US" sz="2400" i="1" baseline="-25000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endParaRPr lang="en-US" sz="2400" i="1" baseline="-25000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r>
              <a:rPr lang="en-US" sz="2400" i="1" dirty="0">
                <a:solidFill>
                  <a:schemeClr val="bg1"/>
                </a:solidFill>
              </a:rPr>
              <a:t>	x’=x ·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chemeClr val="bg1"/>
                </a:solidFill>
              </a:rPr>
              <a:t>+ </a:t>
            </a:r>
            <a:r>
              <a:rPr lang="en-US" sz="2400" i="1" dirty="0" err="1">
                <a:solidFill>
                  <a:schemeClr val="bg1"/>
                </a:solidFill>
              </a:rPr>
              <a:t>x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baseline="-25000" dirty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chemeClr val="bg1"/>
                </a:solidFill>
              </a:rPr>
              <a:t>(1 –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x</a:t>
            </a:r>
            <a:r>
              <a:rPr lang="en-US" sz="2400" i="1" dirty="0">
                <a:solidFill>
                  <a:schemeClr val="bg1"/>
                </a:solidFill>
              </a:rPr>
              <a:t>)</a:t>
            </a:r>
          </a:p>
          <a:p>
            <a:pPr lvl="1">
              <a:buFont typeface="Tahoma" pitchFamily="34" charset="0"/>
              <a:buNone/>
            </a:pPr>
            <a:r>
              <a:rPr lang="en-US" sz="2400" i="1" dirty="0">
                <a:solidFill>
                  <a:schemeClr val="bg1"/>
                </a:solidFill>
              </a:rPr>
              <a:t>	y’=y ·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chemeClr val="bg1"/>
                </a:solidFill>
              </a:rPr>
              <a:t>+ </a:t>
            </a:r>
            <a:r>
              <a:rPr lang="en-US" sz="2400" i="1" dirty="0" err="1">
                <a:solidFill>
                  <a:schemeClr val="bg1"/>
                </a:solidFill>
              </a:rPr>
              <a:t>y</a:t>
            </a:r>
            <a:r>
              <a:rPr lang="en-US" sz="2400" i="1" baseline="-25000" dirty="0" err="1">
                <a:solidFill>
                  <a:schemeClr val="bg1"/>
                </a:solidFill>
              </a:rPr>
              <a:t>f</a:t>
            </a:r>
            <a:r>
              <a:rPr lang="en-US" sz="2400" i="1" baseline="-25000" dirty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chemeClr val="bg1"/>
                </a:solidFill>
              </a:rPr>
              <a:t>(1 – </a:t>
            </a:r>
            <a:r>
              <a:rPr lang="en-US" sz="2400" i="1" dirty="0" err="1">
                <a:solidFill>
                  <a:schemeClr val="bg1"/>
                </a:solidFill>
              </a:rPr>
              <a:t>s</a:t>
            </a:r>
            <a:r>
              <a:rPr lang="en-US" sz="2400" i="1" baseline="-25000" dirty="0" err="1">
                <a:solidFill>
                  <a:schemeClr val="bg1"/>
                </a:solidFill>
              </a:rPr>
              <a:t>y</a:t>
            </a:r>
            <a:r>
              <a:rPr lang="en-US" sz="2400" i="1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Polygons are scaled by applying the above formula to each vertex, then regenerating the polygon using the transformed vertices</a:t>
            </a:r>
          </a:p>
          <a:p>
            <a:pPr lvl="1">
              <a:buFont typeface="Tahoma" pitchFamily="34" charset="0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686800" cy="1384300"/>
          </a:xfrm>
        </p:spPr>
        <p:txBody>
          <a:bodyPr/>
          <a:lstStyle/>
          <a:p>
            <a:r>
              <a:rPr lang="en-US" sz="4000" b="1" dirty="0"/>
              <a:t>Basic 2D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BC2F0B9-1295-4EB9-A184-9F6B88BE85D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64F1DE2-B9F9-45B7-9E43-50283C7DC55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F5823B-BD30-4F80-B20D-35E48EA2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475110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2D Scaling Routine</a:t>
            </a:r>
            <a:endParaRPr lang="en-US" b="1" dirty="0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5165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class wcPt2D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public: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   GLfloat x, y;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};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void scalePolygon (wcPt2D * verts, GLint nVerts, wcPt2D fixedPt, GLfloat sx, </a:t>
            </a:r>
            <a:endParaRPr lang="tr-TR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GLfloat sy)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wcPt2D vertsNew;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GLint 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for (k = 0; k &lt; n; k++)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   vertsNew [k].x = verts [k].x * sx + fixedPt.x * (1 - sx);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   vertsNew [k].y = verts [k].y * sy + fixedPt.y * (1 - sy);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glBegin </a:t>
            </a:r>
            <a:r>
              <a:rPr lang="tr-TR" sz="1800"/>
              <a:t>(</a:t>
            </a:r>
            <a:r>
              <a:rPr lang="en-US" sz="1800"/>
              <a:t>GL_POLYGON</a:t>
            </a:r>
            <a:r>
              <a:rPr lang="tr-TR" sz="1800"/>
              <a:t>)</a:t>
            </a:r>
            <a:r>
              <a:rPr lang="en-US" sz="1800"/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   for (k = 0; k &lt; n; k++)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      glVertex2v (vertsNew [k].x, vertsNew [k].y);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   glEnd ( 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   }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6779737-79BC-4C35-8A3F-DE0E829D6A2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5B823F4-EC40-421C-9D56-C8C52F97BF8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FCCBEA2-471A-4981-817A-DEF77ED9FC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252124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Matrix Representations and Homogeneous Coordinates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Many graphics applications involve sequences of geometric transformations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Animations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Design and picture construction applications</a:t>
            </a:r>
          </a:p>
          <a:p>
            <a:r>
              <a:rPr lang="en-US" dirty="0">
                <a:solidFill>
                  <a:schemeClr val="bg1"/>
                </a:solidFill>
              </a:rPr>
              <a:t>We will now consider matrix representations of these operations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Sequences of transformations can be efficiently processed using matrices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DAAEB24-EB95-4A49-BE7B-81CC8B1F7BB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9D5F801-F1C9-4C3C-A050-2BCB8032263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61A63E5-EAA0-4399-8C9F-F785F0BE70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25501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0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0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0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0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P’ = M</a:t>
            </a:r>
            <a:r>
              <a:rPr lang="en-US" baseline="-25000" dirty="0">
                <a:solidFill>
                  <a:schemeClr val="bg1"/>
                </a:solidFill>
              </a:rPr>
              <a:t>1 </a:t>
            </a:r>
            <a:r>
              <a:rPr lang="en-US" dirty="0">
                <a:solidFill>
                  <a:schemeClr val="bg1"/>
                </a:solidFill>
              </a:rPr>
              <a:t>· P + M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 and P’ are column vectors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is a 2 by 2 array containing multiplicative factors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is a 2 element column matrix containing translational terms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For translation M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is the identity matrix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For rotation or scaling, M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contains the translational terms associated with the pivot point or scaling fixed point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A50EE80-D2C7-422F-9371-CFF59F3B967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BDBB798-EA98-4165-9678-0BFFE87878F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2B79F42-6A7B-4A04-A7C0-DFF57185AC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53353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04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04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04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04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 produce a sequence of operations, such as scaling followed by rotation then translation, we could calculate the transformed coordinates one step at a time</a:t>
            </a:r>
          </a:p>
          <a:p>
            <a:r>
              <a:rPr lang="en-US" dirty="0">
                <a:solidFill>
                  <a:schemeClr val="bg1"/>
                </a:solidFill>
              </a:rPr>
              <a:t>A more efficient approach is to combine transformations, without calculating intermediate coordinate values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B11441D6-D80B-4294-864D-AF43660CF82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B0CB456-2FE2-4EDB-9CC5-17B47FA8612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25269B8-AE8D-444C-B7F3-89F36F2E3F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15787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0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Multiplicative and translational terms for a 2D geometric transformation can be combined into a single matrix if we expand the representations to 3 by 3 matrices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We can use the third column for translation terms, and all transformation equations can be expressed as matrix multiplications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A02677F9-62C2-43E2-B717-183B8608B76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C3A2386-29AD-4C8F-972C-FE517B1EC38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82FE045-93F1-4CE0-AA8D-D3AF4211FC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7969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07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Expand each 2D coordinate </a:t>
            </a:r>
            <a:r>
              <a:rPr lang="en-US" i="1" dirty="0">
                <a:solidFill>
                  <a:schemeClr val="bg1"/>
                </a:solidFill>
              </a:rPr>
              <a:t>(</a:t>
            </a:r>
            <a:r>
              <a:rPr lang="en-US" i="1" dirty="0" err="1">
                <a:solidFill>
                  <a:schemeClr val="bg1"/>
                </a:solidFill>
              </a:rPr>
              <a:t>x,y</a:t>
            </a:r>
            <a:r>
              <a:rPr lang="en-US" i="1" dirty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</a:rPr>
              <a:t>to three element representation </a:t>
            </a:r>
            <a:r>
              <a:rPr lang="en-US" i="1" dirty="0">
                <a:solidFill>
                  <a:schemeClr val="bg1"/>
                </a:solidFill>
              </a:rPr>
              <a:t>(</a:t>
            </a:r>
            <a:r>
              <a:rPr lang="en-US" i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h</a:t>
            </a:r>
            <a:r>
              <a:rPr lang="en-US" i="1" dirty="0" err="1">
                <a:solidFill>
                  <a:schemeClr val="bg1"/>
                </a:solidFill>
              </a:rPr>
              <a:t>,y</a:t>
            </a:r>
            <a:r>
              <a:rPr lang="en-US" i="1" baseline="-25000" dirty="0" err="1">
                <a:solidFill>
                  <a:schemeClr val="bg1"/>
                </a:solidFill>
              </a:rPr>
              <a:t>h</a:t>
            </a:r>
            <a:r>
              <a:rPr lang="en-US" i="1" dirty="0" err="1">
                <a:solidFill>
                  <a:schemeClr val="bg1"/>
                </a:solidFill>
              </a:rPr>
              <a:t>,h</a:t>
            </a:r>
            <a:r>
              <a:rPr lang="en-US" i="1" dirty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</a:rPr>
              <a:t>called </a:t>
            </a:r>
            <a:r>
              <a:rPr lang="en-US" b="1" dirty="0">
                <a:solidFill>
                  <a:schemeClr val="bg1"/>
                </a:solidFill>
              </a:rPr>
              <a:t>homogeneous coordinates</a:t>
            </a:r>
            <a:endParaRPr lang="tr-TR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 is the </a:t>
            </a:r>
            <a:r>
              <a:rPr lang="en-US" b="1" dirty="0">
                <a:solidFill>
                  <a:schemeClr val="bg1"/>
                </a:solidFill>
              </a:rPr>
              <a:t>homogeneous parameter</a:t>
            </a:r>
            <a:r>
              <a:rPr lang="en-US" dirty="0">
                <a:solidFill>
                  <a:schemeClr val="bg1"/>
                </a:solidFill>
              </a:rPr>
              <a:t> such that 	</a:t>
            </a:r>
            <a:r>
              <a:rPr lang="en-US" i="1" dirty="0">
                <a:solidFill>
                  <a:schemeClr val="bg1"/>
                </a:solidFill>
              </a:rPr>
              <a:t>x = </a:t>
            </a:r>
            <a:r>
              <a:rPr lang="en-US" i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h</a:t>
            </a:r>
            <a:r>
              <a:rPr lang="en-US" i="1" dirty="0">
                <a:solidFill>
                  <a:schemeClr val="bg1"/>
                </a:solidFill>
              </a:rPr>
              <a:t>/h, 	y = </a:t>
            </a:r>
            <a:r>
              <a:rPr lang="en-US" i="1" dirty="0" err="1">
                <a:solidFill>
                  <a:schemeClr val="bg1"/>
                </a:solidFill>
              </a:rPr>
              <a:t>y</a:t>
            </a:r>
            <a:r>
              <a:rPr lang="en-US" i="1" baseline="-25000" dirty="0" err="1">
                <a:solidFill>
                  <a:schemeClr val="bg1"/>
                </a:solidFill>
              </a:rPr>
              <a:t>h</a:t>
            </a:r>
            <a:r>
              <a:rPr lang="en-US" i="1" dirty="0">
                <a:solidFill>
                  <a:schemeClr val="bg1"/>
                </a:solidFill>
              </a:rPr>
              <a:t>/h,</a:t>
            </a:r>
          </a:p>
          <a:p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 infinite homogeneous representations for a point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 convenient choice is to choose h = 1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2B70FDB-0844-447D-820A-EFDAC2B174D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56C1936-82D5-4B4D-B429-A0470C79496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D28C9EA-46EE-4F8A-A3C3-8EB507D678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63923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08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08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tr-TR" sz="2800" dirty="0">
                <a:solidFill>
                  <a:schemeClr val="bg1"/>
                </a:solidFill>
              </a:rPr>
              <a:t>2D Translation Matrix</a:t>
            </a: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tr-TR" sz="2800" dirty="0">
                <a:solidFill>
                  <a:schemeClr val="bg1"/>
                </a:solidFill>
              </a:rPr>
              <a:t>or, </a:t>
            </a:r>
            <a:r>
              <a:rPr lang="tr-TR" sz="2800" b="1" dirty="0">
                <a:solidFill>
                  <a:schemeClr val="bg1"/>
                </a:solidFill>
              </a:rPr>
              <a:t>P’</a:t>
            </a:r>
            <a:r>
              <a:rPr lang="tr-TR" sz="2800" dirty="0">
                <a:solidFill>
                  <a:schemeClr val="bg1"/>
                </a:solidFill>
              </a:rPr>
              <a:t> = </a:t>
            </a:r>
            <a:r>
              <a:rPr lang="tr-TR" sz="2800" b="1" dirty="0">
                <a:solidFill>
                  <a:schemeClr val="bg1"/>
                </a:solidFill>
              </a:rPr>
              <a:t>T</a:t>
            </a:r>
            <a:r>
              <a:rPr lang="tr-TR" sz="2800" dirty="0">
                <a:solidFill>
                  <a:schemeClr val="bg1"/>
                </a:solidFill>
              </a:rPr>
              <a:t>(t</a:t>
            </a:r>
            <a:r>
              <a:rPr lang="tr-TR" sz="2800" baseline="-25000" dirty="0">
                <a:solidFill>
                  <a:schemeClr val="bg1"/>
                </a:solidFill>
              </a:rPr>
              <a:t>x</a:t>
            </a:r>
            <a:r>
              <a:rPr lang="tr-TR" sz="2800" dirty="0">
                <a:solidFill>
                  <a:schemeClr val="bg1"/>
                </a:solidFill>
              </a:rPr>
              <a:t>,t</a:t>
            </a:r>
            <a:r>
              <a:rPr lang="tr-TR" sz="2800" baseline="-25000" dirty="0">
                <a:solidFill>
                  <a:schemeClr val="bg1"/>
                </a:solidFill>
              </a:rPr>
              <a:t>y</a:t>
            </a:r>
            <a:r>
              <a:rPr lang="tr-TR" sz="2800" dirty="0">
                <a:solidFill>
                  <a:schemeClr val="bg1"/>
                </a:solidFill>
              </a:rPr>
              <a:t>)</a:t>
            </a:r>
            <a:r>
              <a:rPr lang="el-GR" sz="2800" dirty="0">
                <a:solidFill>
                  <a:schemeClr val="bg1"/>
                </a:solidFill>
              </a:rPr>
              <a:t>·</a:t>
            </a:r>
            <a:r>
              <a:rPr lang="tr-TR" sz="2800" b="1" dirty="0">
                <a:solidFill>
                  <a:schemeClr val="bg1"/>
                </a:solidFill>
              </a:rPr>
              <a:t>P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09604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71550" y="2519363"/>
          <a:ext cx="4038600" cy="18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Formel" r:id="rId3" imgW="1409400" imgH="711000" progId="Equation.3">
                  <p:embed/>
                </p:oleObj>
              </mc:Choice>
              <mc:Fallback>
                <p:oleObj name="Formel" r:id="rId3" imgW="1409400" imgH="711000" progId="Equation.3">
                  <p:embed/>
                  <p:pic>
                    <p:nvPicPr>
                      <p:cNvPr id="409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519363"/>
                        <a:ext cx="4038600" cy="185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264C75AF-842F-4BF4-BD7E-6015C3BD863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D67808EC-1022-48F0-BB35-76494C4C91C8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F2B445-BF8A-4BCE-92A2-C3762E57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233201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Rotation Matrix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or, </a:t>
            </a:r>
            <a:r>
              <a:rPr lang="en-US" sz="2800" b="1" dirty="0">
                <a:solidFill>
                  <a:schemeClr val="bg1"/>
                </a:solidFill>
              </a:rPr>
              <a:t>P’</a:t>
            </a:r>
            <a:r>
              <a:rPr lang="en-US" sz="2800" dirty="0">
                <a:solidFill>
                  <a:schemeClr val="bg1"/>
                </a:solidFill>
              </a:rPr>
              <a:t> = </a:t>
            </a:r>
            <a:r>
              <a:rPr lang="en-US" sz="2800" b="1" dirty="0">
                <a:solidFill>
                  <a:schemeClr val="bg1"/>
                </a:solidFill>
              </a:rPr>
              <a:t>R</a:t>
            </a:r>
            <a:r>
              <a:rPr lang="en-US" sz="2800" dirty="0">
                <a:solidFill>
                  <a:schemeClr val="bg1"/>
                </a:solidFill>
              </a:rPr>
              <a:t>(θ)·</a:t>
            </a:r>
            <a:r>
              <a:rPr lang="en-US" sz="2800" b="1" dirty="0">
                <a:solidFill>
                  <a:schemeClr val="bg1"/>
                </a:solidFill>
              </a:rPr>
              <a:t>P</a:t>
            </a:r>
          </a:p>
        </p:txBody>
      </p:sp>
      <p:graphicFrame>
        <p:nvGraphicFramePr>
          <p:cNvPr id="411652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71550" y="2786063"/>
          <a:ext cx="4038600" cy="131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Formel" r:id="rId3" imgW="1981080" imgH="711000" progId="Equation.3">
                  <p:embed/>
                </p:oleObj>
              </mc:Choice>
              <mc:Fallback>
                <p:oleObj name="Formel" r:id="rId3" imgW="1981080" imgH="711000" progId="Equation.3">
                  <p:embed/>
                  <p:pic>
                    <p:nvPicPr>
                      <p:cNvPr id="411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786063"/>
                        <a:ext cx="4038600" cy="131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55734754-4CC9-4FED-8E22-8214C4C3093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7A1F3C89-12CC-49F5-8A85-A06EB34D3DE8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0D6EB30-08BD-453F-9DB5-CD57990D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270169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Scaling Matrix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or, </a:t>
            </a:r>
            <a:r>
              <a:rPr lang="en-US" sz="2800" b="1" i="1" dirty="0">
                <a:solidFill>
                  <a:schemeClr val="bg1"/>
                </a:solidFill>
              </a:rPr>
              <a:t>P’</a:t>
            </a:r>
            <a:r>
              <a:rPr lang="en-US" sz="2800" i="1" dirty="0">
                <a:solidFill>
                  <a:schemeClr val="bg1"/>
                </a:solidFill>
              </a:rPr>
              <a:t> = </a:t>
            </a:r>
            <a:r>
              <a:rPr lang="en-US" sz="2800" b="1" i="1" dirty="0">
                <a:solidFill>
                  <a:schemeClr val="bg1"/>
                </a:solidFill>
              </a:rPr>
              <a:t>S</a:t>
            </a:r>
            <a:r>
              <a:rPr lang="en-US" sz="2800" i="1" dirty="0">
                <a:solidFill>
                  <a:schemeClr val="bg1"/>
                </a:solidFill>
              </a:rPr>
              <a:t>(</a:t>
            </a:r>
            <a:r>
              <a:rPr lang="en-US" sz="2800" i="1" dirty="0" err="1">
                <a:solidFill>
                  <a:schemeClr val="bg1"/>
                </a:solidFill>
              </a:rPr>
              <a:t>s</a:t>
            </a:r>
            <a:r>
              <a:rPr lang="en-US" sz="2800" i="1" baseline="-25000" dirty="0" err="1">
                <a:solidFill>
                  <a:schemeClr val="bg1"/>
                </a:solidFill>
              </a:rPr>
              <a:t>x</a:t>
            </a:r>
            <a:r>
              <a:rPr lang="en-US" sz="2800" i="1" dirty="0" err="1">
                <a:solidFill>
                  <a:schemeClr val="bg1"/>
                </a:solidFill>
              </a:rPr>
              <a:t>,s</a:t>
            </a:r>
            <a:r>
              <a:rPr lang="en-US" sz="2800" i="1" baseline="-25000" dirty="0" err="1">
                <a:solidFill>
                  <a:schemeClr val="bg1"/>
                </a:solidFill>
              </a:rPr>
              <a:t>y</a:t>
            </a:r>
            <a:r>
              <a:rPr lang="en-US" sz="2800" i="1" dirty="0">
                <a:solidFill>
                  <a:schemeClr val="bg1"/>
                </a:solidFill>
              </a:rPr>
              <a:t>)·</a:t>
            </a:r>
            <a:r>
              <a:rPr lang="en-US" sz="2800" b="1" i="1" dirty="0">
                <a:solidFill>
                  <a:schemeClr val="bg1"/>
                </a:solidFill>
              </a:rPr>
              <a:t>P</a:t>
            </a:r>
          </a:p>
        </p:txBody>
      </p:sp>
      <p:graphicFrame>
        <p:nvGraphicFramePr>
          <p:cNvPr id="413700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71550" y="2565400"/>
          <a:ext cx="4038600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Formel" r:id="rId3" imgW="1485720" imgH="711000" progId="Equation.3">
                  <p:embed/>
                </p:oleObj>
              </mc:Choice>
              <mc:Fallback>
                <p:oleObj name="Formel" r:id="rId3" imgW="1485720" imgH="711000" progId="Equation.3">
                  <p:embed/>
                  <p:pic>
                    <p:nvPicPr>
                      <p:cNvPr id="4137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565400"/>
                        <a:ext cx="4038600" cy="175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sz="4000" b="1" dirty="0"/>
              <a:t>Matrix Representations and Homogeneous Coordinates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B060F97E-866B-4D9A-8D77-4C3DBBA3127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B0E9B26A-FF59-4CCA-993B-8D637B5E4D7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3878EF-5FD3-4B89-B503-60DE2B89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808981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Inverse Transformations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Inverse Translation Matrix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>
              <a:solidFill>
                <a:schemeClr val="bg1"/>
              </a:solidFill>
            </a:endParaRPr>
          </a:p>
          <a:p>
            <a:r>
              <a:rPr lang="tr-TR" sz="2800" dirty="0">
                <a:solidFill>
                  <a:schemeClr val="bg1"/>
                </a:solidFill>
              </a:rPr>
              <a:t>By the way: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14724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298575" y="2519363"/>
          <a:ext cx="3382963" cy="18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Formel" r:id="rId3" imgW="1180800" imgH="711000" progId="Equation.3">
                  <p:embed/>
                </p:oleObj>
              </mc:Choice>
              <mc:Fallback>
                <p:oleObj name="Formel" r:id="rId3" imgW="1180800" imgH="711000" progId="Equation.3">
                  <p:embed/>
                  <p:pic>
                    <p:nvPicPr>
                      <p:cNvPr id="414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2519363"/>
                        <a:ext cx="3382963" cy="185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219200" y="5181600"/>
          <a:ext cx="1963737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Formel" r:id="rId5" imgW="685800" imgH="190440" progId="Equation.3">
                  <p:embed/>
                </p:oleObj>
              </mc:Choice>
              <mc:Fallback>
                <p:oleObj name="Formel" r:id="rId5" imgW="685800" imgH="190440" progId="Equation.3">
                  <p:embed/>
                  <p:pic>
                    <p:nvPicPr>
                      <p:cNvPr id="2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181600"/>
                        <a:ext cx="1963737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B6C59468-D328-48E6-9BCA-50822BA4642B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4D6B4092-894A-4839-8285-4A3BA9127536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B0A7C3E-AC49-4850-B154-941B79E2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087263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Inverse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Inverse Rotation Matrix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r>
              <a:rPr lang="tr-TR" sz="2800" dirty="0">
                <a:solidFill>
                  <a:schemeClr val="bg1"/>
                </a:solidFill>
              </a:rPr>
              <a:t>And also: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15748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143000" y="2514600"/>
          <a:ext cx="4359732" cy="170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Formel" r:id="rId3" imgW="1650960" imgH="711000" progId="Equation.3">
                  <p:embed/>
                </p:oleObj>
              </mc:Choice>
              <mc:Fallback>
                <p:oleObj name="Formel" r:id="rId3" imgW="1650960" imgH="711000" progId="Equation.3">
                  <p:embed/>
                  <p:pic>
                    <p:nvPicPr>
                      <p:cNvPr id="415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4359732" cy="170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914400" y="5334000"/>
          <a:ext cx="20002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Formel" r:id="rId5" imgW="698400" imgH="190440" progId="Equation.3">
                  <p:embed/>
                </p:oleObj>
              </mc:Choice>
              <mc:Fallback>
                <p:oleObj name="Formel" r:id="rId5" imgW="698400" imgH="190440" progId="Equation.3">
                  <p:embed/>
                  <p:pic>
                    <p:nvPicPr>
                      <p:cNvPr id="2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0"/>
                        <a:ext cx="200025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3A271752-301E-4558-B2DE-175E14C91D4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CD41D92-D7C7-46B3-A4FB-94CF955814F1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5A1961-41C8-4777-9A28-13488559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579109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Inverse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495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Inverse Rotation Matrix</a:t>
            </a:r>
            <a:r>
              <a:rPr lang="tr-TR" sz="2800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tr-TR" sz="2400" dirty="0">
                <a:solidFill>
                  <a:schemeClr val="bg1"/>
                </a:solidFill>
              </a:rPr>
              <a:t>If </a:t>
            </a:r>
            <a:r>
              <a:rPr lang="en-US" sz="2400" dirty="0">
                <a:solidFill>
                  <a:schemeClr val="bg1"/>
                </a:solidFill>
              </a:rPr>
              <a:t>θ</a:t>
            </a:r>
            <a:r>
              <a:rPr lang="tr-TR" sz="2400" dirty="0">
                <a:solidFill>
                  <a:schemeClr val="bg1"/>
                </a:solidFill>
              </a:rPr>
              <a:t> is negative </a:t>
            </a:r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 clockwise </a:t>
            </a:r>
          </a:p>
          <a:p>
            <a:pPr lvl="1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In </a:t>
            </a:r>
          </a:p>
          <a:p>
            <a:pPr lvl="1"/>
            <a:endParaRPr lang="tr-TR" sz="2400" dirty="0">
              <a:solidFill>
                <a:schemeClr val="bg1"/>
              </a:solidFill>
              <a:sym typeface="Wingdings" pitchFamily="2" charset="2"/>
            </a:endParaRPr>
          </a:p>
          <a:p>
            <a:pPr lvl="1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Only sine function is affected</a:t>
            </a:r>
          </a:p>
          <a:p>
            <a:pPr lvl="1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Therefore we can say</a:t>
            </a:r>
          </a:p>
          <a:p>
            <a:pPr lvl="1"/>
            <a:endParaRPr lang="tr-TR" sz="2400" dirty="0">
              <a:solidFill>
                <a:schemeClr val="bg1"/>
              </a:solidFill>
              <a:sym typeface="Wingdings" pitchFamily="2" charset="2"/>
            </a:endParaRPr>
          </a:p>
          <a:p>
            <a:pPr lvl="1"/>
            <a:endParaRPr lang="tr-TR" sz="2400" dirty="0">
              <a:solidFill>
                <a:schemeClr val="bg1"/>
              </a:solidFill>
              <a:sym typeface="Wingdings" pitchFamily="2" charset="2"/>
            </a:endParaRPr>
          </a:p>
          <a:p>
            <a:pPr lvl="1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Is that true?</a:t>
            </a:r>
          </a:p>
          <a:p>
            <a:pPr lvl="1"/>
            <a:r>
              <a:rPr lang="tr-TR" sz="2400" dirty="0">
                <a:solidFill>
                  <a:schemeClr val="bg1"/>
                </a:solidFill>
                <a:sym typeface="Wingdings" pitchFamily="2" charset="2"/>
              </a:rPr>
              <a:t>Proof: It’s up to you  </a:t>
            </a:r>
          </a:p>
          <a:p>
            <a:pPr lvl="1"/>
            <a:endParaRPr lang="tr-TR" sz="2400" dirty="0">
              <a:solidFill>
                <a:schemeClr val="bg1"/>
              </a:solidFill>
              <a:sym typeface="Wingdings" pitchFamily="2" charset="2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219200" y="3200400"/>
          <a:ext cx="20002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Formel" r:id="rId3" imgW="698400" imgH="190440" progId="Equation.3">
                  <p:embed/>
                </p:oleObj>
              </mc:Choice>
              <mc:Fallback>
                <p:oleObj name="Formel" r:id="rId3" imgW="698400" imgH="190440" progId="Equation.3">
                  <p:embed/>
                  <p:pic>
                    <p:nvPicPr>
                      <p:cNvPr id="2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00400"/>
                        <a:ext cx="200025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/>
          </p:nvPr>
        </p:nvGraphicFramePr>
        <p:xfrm>
          <a:off x="1535113" y="4659313"/>
          <a:ext cx="1671637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Formel" r:id="rId5" imgW="583920" imgH="190440" progId="Equation.3">
                  <p:embed/>
                </p:oleObj>
              </mc:Choice>
              <mc:Fallback>
                <p:oleObj name="Formel" r:id="rId5" imgW="583920" imgH="190440" progId="Equation.3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4659313"/>
                        <a:ext cx="1671637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38F87BCC-F47D-4C73-9409-A3F65D866CF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09CEC7AF-1EB1-48B1-92B7-5E91B7377EC0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5051DD-7879-48CA-A1F3-EBB3CA44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1327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5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5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5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Inverse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2D Inverse Scaling Matrix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tr-TR" sz="2800" dirty="0"/>
          </a:p>
          <a:p>
            <a:r>
              <a:rPr lang="tr-TR" sz="2800" dirty="0">
                <a:solidFill>
                  <a:schemeClr val="bg1"/>
                </a:solidFill>
              </a:rPr>
              <a:t>Of course: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16772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2043113" y="2565400"/>
          <a:ext cx="2757487" cy="2561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Formel" r:id="rId3" imgW="1193760" imgH="1218960" progId="Equation.3">
                  <p:embed/>
                </p:oleObj>
              </mc:Choice>
              <mc:Fallback>
                <p:oleObj name="Formel" r:id="rId3" imgW="1193760" imgH="1218960" progId="Equation.3">
                  <p:embed/>
                  <p:pic>
                    <p:nvPicPr>
                      <p:cNvPr id="416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3113" y="2565400"/>
                        <a:ext cx="2757487" cy="2561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838200" y="5638800"/>
          <a:ext cx="192881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Formel" r:id="rId5" imgW="672840" imgH="203040" progId="Equation.3">
                  <p:embed/>
                </p:oleObj>
              </mc:Choice>
              <mc:Fallback>
                <p:oleObj name="Formel" r:id="rId5" imgW="672840" imgH="203040" progId="Equation.3">
                  <p:embed/>
                  <p:pic>
                    <p:nvPicPr>
                      <p:cNvPr id="2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38800"/>
                        <a:ext cx="1928813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C243771C-ECBE-4471-9B6A-2863424456A6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9B97DF3E-7B52-41E1-926D-A68999DE75C7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95EA70-E114-456D-AD80-FCE09AC7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028103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Composite Transformations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We can setup a sequence of transformations as a </a:t>
            </a:r>
            <a:r>
              <a:rPr lang="en-US" sz="2800" b="1" dirty="0">
                <a:solidFill>
                  <a:schemeClr val="bg1"/>
                </a:solidFill>
              </a:rPr>
              <a:t>composite transformation matrix</a:t>
            </a:r>
            <a:r>
              <a:rPr lang="en-US" sz="2800" dirty="0">
                <a:solidFill>
                  <a:schemeClr val="bg1"/>
                </a:solidFill>
              </a:rPr>
              <a:t> by calculating the product of the individual transformations</a:t>
            </a:r>
          </a:p>
          <a:p>
            <a:r>
              <a:rPr lang="en-US" sz="2800" dirty="0">
                <a:solidFill>
                  <a:schemeClr val="bg1"/>
                </a:solidFill>
              </a:rPr>
              <a:t>P’=M</a:t>
            </a:r>
            <a:r>
              <a:rPr lang="en-US" sz="2800" baseline="-25000" dirty="0">
                <a:solidFill>
                  <a:schemeClr val="bg1"/>
                </a:solidFill>
              </a:rPr>
              <a:t>2</a:t>
            </a:r>
            <a:r>
              <a:rPr lang="en-US" sz="2800" dirty="0">
                <a:solidFill>
                  <a:schemeClr val="bg1"/>
                </a:solidFill>
              </a:rPr>
              <a:t>·M</a:t>
            </a:r>
            <a:r>
              <a:rPr lang="en-US" sz="2800" baseline="-25000" dirty="0">
                <a:solidFill>
                  <a:schemeClr val="bg1"/>
                </a:solidFill>
              </a:rPr>
              <a:t>1</a:t>
            </a:r>
            <a:r>
              <a:rPr lang="en-US" sz="2800" dirty="0">
                <a:solidFill>
                  <a:schemeClr val="bg1"/>
                </a:solidFill>
              </a:rPr>
              <a:t>·P</a:t>
            </a:r>
          </a:p>
          <a:p>
            <a:pPr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	   =M·P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92FA24E-CB43-4D5B-866D-C04F1AEA8AA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55AE999-B4DC-4FD3-BF71-9B9169851EA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3D3185-4C45-4D30-9A6F-E0A2A426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88853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1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1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1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1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859713" cy="15240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Composite 2D Translations</a:t>
            </a:r>
          </a:p>
          <a:p>
            <a:pPr lvl="1"/>
            <a:r>
              <a:rPr lang="tr-TR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If two successive translation are applied to a point P</a:t>
            </a:r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then the final transformed location P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calculated 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graphicFrame>
        <p:nvGraphicFramePr>
          <p:cNvPr id="418820" name="Object 4"/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1187450" y="4437063"/>
          <a:ext cx="640873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Formel" r:id="rId3" imgW="2717640" imgH="711000" progId="Equation.3">
                  <p:embed/>
                </p:oleObj>
              </mc:Choice>
              <mc:Fallback>
                <p:oleObj name="Formel" r:id="rId3" imgW="2717640" imgH="711000" progId="Equation.3">
                  <p:embed/>
                  <p:pic>
                    <p:nvPicPr>
                      <p:cNvPr id="4188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437063"/>
                        <a:ext cx="6408738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8826" name="Object 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11188" y="3644900"/>
          <a:ext cx="763270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Formel" r:id="rId5" imgW="2628720" imgH="190440" progId="Equation.3">
                  <p:embed/>
                </p:oleObj>
              </mc:Choice>
              <mc:Fallback>
                <p:oleObj name="Formel" r:id="rId5" imgW="2628720" imgH="190440" progId="Equation.3">
                  <p:embed/>
                  <p:pic>
                    <p:nvPicPr>
                      <p:cNvPr id="4188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644900"/>
                        <a:ext cx="763270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BD4172-F1EB-435E-8241-51B273E328F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DB23350A-4243-4F3B-9C05-4236D9B5348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C74913E9-DB87-4916-A3E8-EAFCD6F4FDE0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309476-B749-4CC1-B5C8-FD7AC1E8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77576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418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8362950" cy="947738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Composite 2D Rotations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graphicFrame>
        <p:nvGraphicFramePr>
          <p:cNvPr id="420868" name="Object 4"/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0" y="4292600"/>
          <a:ext cx="91440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Formel" r:id="rId3" imgW="5143320" imgH="711000" progId="Equation.3">
                  <p:embed/>
                </p:oleObj>
              </mc:Choice>
              <mc:Fallback>
                <p:oleObj name="Formel" r:id="rId3" imgW="5143320" imgH="711000" progId="Equation.3">
                  <p:embed/>
                  <p:pic>
                    <p:nvPicPr>
                      <p:cNvPr id="4208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92600"/>
                        <a:ext cx="914400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869" name="Object 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87450" y="2997200"/>
          <a:ext cx="3149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5" imgW="3149280" imgH="520560" progId="Equation.3">
                  <p:embed/>
                </p:oleObj>
              </mc:Choice>
              <mc:Fallback>
                <p:oleObj name="Equation" r:id="rId5" imgW="3149280" imgH="520560" progId="Equation.3">
                  <p:embed/>
                  <p:pic>
                    <p:nvPicPr>
                      <p:cNvPr id="42086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97200"/>
                        <a:ext cx="31496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BD4172-F1EB-435E-8241-51B273E328F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93689639-FA43-43E2-9425-72D8A8E4896F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AD869B26-77E6-4931-B2B3-EB60D23BE490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A86CCCD-78BC-43EF-A970-0E91A486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83762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20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20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731838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Composite 2D Scaling</a:t>
            </a:r>
          </a:p>
        </p:txBody>
      </p:sp>
      <p:graphicFrame>
        <p:nvGraphicFramePr>
          <p:cNvPr id="421892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468313" y="4581525"/>
          <a:ext cx="7777162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Formel" r:id="rId3" imgW="3263760" imgH="711000" progId="Equation.3">
                  <p:embed/>
                </p:oleObj>
              </mc:Choice>
              <mc:Fallback>
                <p:oleObj name="Formel" r:id="rId3" imgW="3263760" imgH="711000" progId="Equation.3">
                  <p:embed/>
                  <p:pic>
                    <p:nvPicPr>
                      <p:cNvPr id="4218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581525"/>
                        <a:ext cx="7777162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1898" name="Object 3"/>
          <p:cNvGraphicFramePr>
            <a:graphicFrameLocks noChangeAspect="1"/>
          </p:cNvGraphicFramePr>
          <p:nvPr>
            <p:extLst/>
          </p:nvPr>
        </p:nvGraphicFramePr>
        <p:xfrm>
          <a:off x="149225" y="2962275"/>
          <a:ext cx="76215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Formel" r:id="rId5" imgW="2641320" imgH="241200" progId="Equation.3">
                  <p:embed/>
                </p:oleObj>
              </mc:Choice>
              <mc:Fallback>
                <p:oleObj name="Formel" r:id="rId5" imgW="2641320" imgH="241200" progId="Equation.3">
                  <p:embed/>
                  <p:pic>
                    <p:nvPicPr>
                      <p:cNvPr id="4218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" y="2962275"/>
                        <a:ext cx="7621588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62222CD3-4FDB-4B31-B84D-EB8A5A0A744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C944DD49-185A-4951-85B6-61322179FE51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F92500-469B-4861-A96D-9A50876D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27802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21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989138"/>
            <a:ext cx="8208963" cy="4176712"/>
          </a:xfrm>
        </p:spPr>
        <p:txBody>
          <a:bodyPr/>
          <a:lstStyle/>
          <a:p>
            <a:pPr marL="609600" indent="-609600"/>
            <a:r>
              <a:rPr lang="tr-TR" dirty="0">
                <a:solidFill>
                  <a:schemeClr val="bg1"/>
                </a:solidFill>
              </a:rPr>
              <a:t>Don’t forget:</a:t>
            </a:r>
          </a:p>
          <a:p>
            <a:pPr marL="609600" indent="-609600"/>
            <a:r>
              <a:rPr lang="tr-TR" dirty="0">
                <a:solidFill>
                  <a:schemeClr val="bg1"/>
                </a:solidFill>
              </a:rPr>
              <a:t>Successive translations are additive</a:t>
            </a:r>
          </a:p>
          <a:p>
            <a:pPr marL="609600" indent="-609600"/>
            <a:r>
              <a:rPr lang="tr-TR" dirty="0">
                <a:solidFill>
                  <a:schemeClr val="bg1"/>
                </a:solidFill>
              </a:rPr>
              <a:t>Successive scalings are multiplicative</a:t>
            </a:r>
          </a:p>
          <a:p>
            <a:pPr marL="936625" lvl="1" indent="-609600"/>
            <a:r>
              <a:rPr lang="tr-TR" dirty="0">
                <a:solidFill>
                  <a:schemeClr val="bg1"/>
                </a:solidFill>
              </a:rPr>
              <a:t>For example: If we triple the size of an object twice, the final size is nine (9) times the original</a:t>
            </a:r>
          </a:p>
          <a:p>
            <a:pPr marL="936625" lvl="1" indent="-609600"/>
            <a:r>
              <a:rPr lang="tr-TR" dirty="0">
                <a:solidFill>
                  <a:schemeClr val="bg1"/>
                </a:solidFill>
              </a:rPr>
              <a:t>9 times?</a:t>
            </a:r>
          </a:p>
          <a:p>
            <a:pPr marL="936625" lvl="1" indent="-609600"/>
            <a:r>
              <a:rPr lang="tr-TR" dirty="0">
                <a:solidFill>
                  <a:schemeClr val="bg1"/>
                </a:solidFill>
              </a:rPr>
              <a:t>Why?</a:t>
            </a:r>
          </a:p>
          <a:p>
            <a:pPr marL="936625" lvl="1" indent="-609600"/>
            <a:r>
              <a:rPr lang="tr-TR" dirty="0">
                <a:solidFill>
                  <a:schemeClr val="bg1"/>
                </a:solidFill>
              </a:rPr>
              <a:t>Proof: Again up to you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92100"/>
            <a:ext cx="8229600" cy="13843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2D Composite Transformations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6A4E567-845F-4A07-95A2-57494599DDB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895EC9F-9BE0-41F2-8E8E-7EF284249CB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C43AF70-EDCB-4E11-BF2D-711E49AF81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9665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2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82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8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333375"/>
            <a:ext cx="8229600" cy="885825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General</a:t>
            </a:r>
            <a:r>
              <a:rPr lang="tr-TR" sz="4300" b="1" dirty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>
                <a:cs typeface="Times New Roman" pitchFamily="18" charset="0"/>
              </a:rPr>
              <a:t>Pivot Point Rotation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989138"/>
            <a:ext cx="8208963" cy="4176712"/>
          </a:xfrm>
        </p:spPr>
        <p:txBody>
          <a:bodyPr/>
          <a:lstStyle/>
          <a:p>
            <a:pPr marL="609600" indent="-609600"/>
            <a:r>
              <a:rPr lang="tr-TR" dirty="0">
                <a:solidFill>
                  <a:schemeClr val="bg1"/>
                </a:solidFill>
              </a:rPr>
              <a:t>Steps: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Translate the object so that the pivot point is moved to the coordinate origin.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Rotate the object about the origin.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Translate the object so that the pivot point is returned to its original position.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AA5813A-C24C-4124-BB3B-1F6616E16E5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F09499F-8920-4F55-9652-916158BA19E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79F4A6-62A1-47AE-818E-098800A7AC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9140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82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82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82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0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Line 5"/>
          <p:cNvSpPr>
            <a:spLocks noChangeShapeType="1"/>
          </p:cNvSpPr>
          <p:nvPr/>
        </p:nvSpPr>
        <p:spPr bwMode="auto">
          <a:xfrm flipV="1">
            <a:off x="827088" y="2925763"/>
            <a:ext cx="1587" cy="15113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56" name="Line 6"/>
          <p:cNvSpPr>
            <a:spLocks noChangeShapeType="1"/>
          </p:cNvSpPr>
          <p:nvPr/>
        </p:nvSpPr>
        <p:spPr bwMode="auto">
          <a:xfrm>
            <a:off x="827088" y="4437063"/>
            <a:ext cx="1512887" cy="15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57" name="AutoShape 13"/>
          <p:cNvSpPr>
            <a:spLocks noChangeArrowheads="1"/>
          </p:cNvSpPr>
          <p:nvPr/>
        </p:nvSpPr>
        <p:spPr bwMode="auto">
          <a:xfrm>
            <a:off x="1258888" y="3068638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58" name="AutoShape 14"/>
          <p:cNvSpPr>
            <a:spLocks noChangeArrowheads="1"/>
          </p:cNvSpPr>
          <p:nvPr/>
        </p:nvSpPr>
        <p:spPr bwMode="auto">
          <a:xfrm>
            <a:off x="1474788" y="38608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59" name="AutoShape 15"/>
          <p:cNvSpPr>
            <a:spLocks noChangeArrowheads="1"/>
          </p:cNvSpPr>
          <p:nvPr/>
        </p:nvSpPr>
        <p:spPr bwMode="auto">
          <a:xfrm>
            <a:off x="3275013" y="3573463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0" name="Line 16"/>
          <p:cNvSpPr>
            <a:spLocks noChangeShapeType="1"/>
          </p:cNvSpPr>
          <p:nvPr/>
        </p:nvSpPr>
        <p:spPr bwMode="auto">
          <a:xfrm>
            <a:off x="2771775" y="4437063"/>
            <a:ext cx="1512888" cy="15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61" name="AutoShape 17"/>
          <p:cNvSpPr>
            <a:spLocks noChangeArrowheads="1"/>
          </p:cNvSpPr>
          <p:nvPr/>
        </p:nvSpPr>
        <p:spPr bwMode="auto">
          <a:xfrm>
            <a:off x="3490913" y="43910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2" name="Line 18"/>
          <p:cNvSpPr>
            <a:spLocks noChangeShapeType="1"/>
          </p:cNvSpPr>
          <p:nvPr/>
        </p:nvSpPr>
        <p:spPr bwMode="auto">
          <a:xfrm flipV="1">
            <a:off x="3525838" y="3284538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63" name="AutoShape 24"/>
          <p:cNvSpPr>
            <a:spLocks noChangeArrowheads="1"/>
          </p:cNvSpPr>
          <p:nvPr/>
        </p:nvSpPr>
        <p:spPr bwMode="auto">
          <a:xfrm>
            <a:off x="5507038" y="43910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4" name="Line 25"/>
          <p:cNvSpPr>
            <a:spLocks noChangeShapeType="1"/>
          </p:cNvSpPr>
          <p:nvPr/>
        </p:nvSpPr>
        <p:spPr bwMode="auto">
          <a:xfrm flipV="1">
            <a:off x="5541963" y="3284538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65" name="AutoShape 26"/>
          <p:cNvSpPr>
            <a:spLocks noChangeArrowheads="1"/>
          </p:cNvSpPr>
          <p:nvPr/>
        </p:nvSpPr>
        <p:spPr bwMode="auto">
          <a:xfrm rot="-5400000">
            <a:off x="5183982" y="3863181"/>
            <a:ext cx="503238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6" name="Line 28"/>
          <p:cNvSpPr>
            <a:spLocks noChangeShapeType="1"/>
          </p:cNvSpPr>
          <p:nvPr/>
        </p:nvSpPr>
        <p:spPr bwMode="auto">
          <a:xfrm>
            <a:off x="4570413" y="4437063"/>
            <a:ext cx="17287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67" name="AutoShape 29"/>
          <p:cNvSpPr>
            <a:spLocks noChangeArrowheads="1"/>
          </p:cNvSpPr>
          <p:nvPr/>
        </p:nvSpPr>
        <p:spPr bwMode="auto">
          <a:xfrm>
            <a:off x="5507038" y="44037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8" name="AutoShape 35"/>
          <p:cNvSpPr>
            <a:spLocks noChangeArrowheads="1"/>
          </p:cNvSpPr>
          <p:nvPr/>
        </p:nvSpPr>
        <p:spPr bwMode="auto">
          <a:xfrm>
            <a:off x="7596188" y="4005263"/>
            <a:ext cx="71437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69" name="Line 36"/>
          <p:cNvSpPr>
            <a:spLocks noChangeShapeType="1"/>
          </p:cNvSpPr>
          <p:nvPr/>
        </p:nvSpPr>
        <p:spPr bwMode="auto">
          <a:xfrm flipV="1">
            <a:off x="6948488" y="3284538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70" name="AutoShape 37"/>
          <p:cNvSpPr>
            <a:spLocks noChangeArrowheads="1"/>
          </p:cNvSpPr>
          <p:nvPr/>
        </p:nvSpPr>
        <p:spPr bwMode="auto">
          <a:xfrm rot="-5400000">
            <a:off x="7128669" y="3393281"/>
            <a:ext cx="503238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4371" name="Line 38"/>
          <p:cNvSpPr>
            <a:spLocks noChangeShapeType="1"/>
          </p:cNvSpPr>
          <p:nvPr/>
        </p:nvSpPr>
        <p:spPr bwMode="auto">
          <a:xfrm>
            <a:off x="6659563" y="4437063"/>
            <a:ext cx="17287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4372" name="AutoShape 42"/>
          <p:cNvSpPr>
            <a:spLocks noChangeArrowheads="1"/>
          </p:cNvSpPr>
          <p:nvPr/>
        </p:nvSpPr>
        <p:spPr bwMode="auto">
          <a:xfrm>
            <a:off x="7596188" y="39338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539750" y="333375"/>
            <a:ext cx="8229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General</a:t>
            </a:r>
            <a:r>
              <a:rPr kumimoji="0" lang="tr-TR" sz="4300" b="1" i="0" u="none" strike="noStrike" kern="0" cap="none" spc="0" normalizeH="0" baseline="0" noProof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tr-TR" sz="42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Pivot Point Rotation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2" name="Grafik 8">
            <a:extLst>
              <a:ext uri="{FF2B5EF4-FFF2-40B4-BE49-F238E27FC236}">
                <a16:creationId xmlns:a16="http://schemas.microsoft.com/office/drawing/2014/main" id="{97CCA60F-9589-4B7C-A6F5-2D444538771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3" name="Grafik 9">
            <a:extLst>
              <a:ext uri="{FF2B5EF4-FFF2-40B4-BE49-F238E27FC236}">
                <a16:creationId xmlns:a16="http://schemas.microsoft.com/office/drawing/2014/main" id="{EDB4EDFF-1C8C-4FCD-BD80-4078FBE432D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03EC32D-2917-41B9-80B1-F3CEC29476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6370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8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2000"/>
                                        <p:tgtEl>
                                          <p:spTgt spid="48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2000"/>
                                        <p:tgtEl>
                                          <p:spTgt spid="48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2000"/>
                                        <p:tgtEl>
                                          <p:spTgt spid="48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84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84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84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84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484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84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800" decel="100000" fill="hold"/>
                                        <p:tgtEl>
                                          <p:spTgt spid="484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4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48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48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800" decel="100000" fill="hold"/>
                                        <p:tgtEl>
                                          <p:spTgt spid="48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8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48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800" decel="100000" fill="hold"/>
                                        <p:tgtEl>
                                          <p:spTgt spid="48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48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48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800" decel="100000" fill="hold"/>
                                        <p:tgtEl>
                                          <p:spTgt spid="48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8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800" decel="100000" fill="hold"/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355" grpId="0" animBg="1"/>
      <p:bldP spid="484356" grpId="0" animBg="1"/>
      <p:bldP spid="484357" grpId="0" animBg="1"/>
      <p:bldP spid="484358" grpId="0" animBg="1"/>
      <p:bldP spid="484359" grpId="0" animBg="1"/>
      <p:bldP spid="484360" grpId="0" animBg="1"/>
      <p:bldP spid="484361" grpId="0" animBg="1"/>
      <p:bldP spid="484362" grpId="0" animBg="1"/>
      <p:bldP spid="484363" grpId="0" animBg="1"/>
      <p:bldP spid="484364" grpId="0" animBg="1"/>
      <p:bldP spid="484365" grpId="0" animBg="1"/>
      <p:bldP spid="484366" grpId="0" animBg="1"/>
      <p:bldP spid="484367" grpId="0" animBg="1"/>
      <p:bldP spid="484368" grpId="0" animBg="1"/>
      <p:bldP spid="484369" grpId="0" animBg="1"/>
      <p:bldP spid="484370" grpId="0" animBg="1"/>
      <p:bldP spid="484371" grpId="0" animBg="1"/>
      <p:bldP spid="48437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31150" cy="4114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General 2D Pivot-Point Rotation</a:t>
            </a: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29060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539750" y="2519363"/>
          <a:ext cx="7046913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Formel" r:id="rId3" imgW="2958840" imgH="711000" progId="Equation.3">
                  <p:embed/>
                </p:oleObj>
              </mc:Choice>
              <mc:Fallback>
                <p:oleObj name="Formel" r:id="rId3" imgW="2958840" imgH="711000" progId="Equation.3">
                  <p:embed/>
                  <p:pic>
                    <p:nvPicPr>
                      <p:cNvPr id="4290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519363"/>
                        <a:ext cx="7046913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9061" name="Object 5"/>
          <p:cNvGraphicFramePr>
            <a:graphicFrameLocks noChangeAspect="1"/>
          </p:cNvGraphicFramePr>
          <p:nvPr>
            <p:extLst/>
          </p:nvPr>
        </p:nvGraphicFramePr>
        <p:xfrm>
          <a:off x="611188" y="4365625"/>
          <a:ext cx="6442075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Formel" r:id="rId5" imgW="2705040" imgH="711000" progId="Equation.3">
                  <p:embed/>
                </p:oleObj>
              </mc:Choice>
              <mc:Fallback>
                <p:oleObj name="Formel" r:id="rId5" imgW="2705040" imgH="711000" progId="Equation.3">
                  <p:embed/>
                  <p:pic>
                    <p:nvPicPr>
                      <p:cNvPr id="4290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365625"/>
                        <a:ext cx="6442075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C9BD8-AC5C-4DD0-B6F6-A6822202BEE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AF3F3FF9-C366-43CD-AF53-17DB8F97195B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B614A42C-347B-443D-84DF-8E591775226D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889CB89-D570-4D87-B137-25AEF617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7799036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984250"/>
          </a:xfrm>
        </p:spPr>
        <p:txBody>
          <a:bodyPr anchor="b"/>
          <a:lstStyle/>
          <a:p>
            <a:pPr algn="ctr"/>
            <a:r>
              <a:rPr lang="tr-TR" b="1" dirty="0">
                <a:cs typeface="Times New Roman" pitchFamily="18" charset="0"/>
              </a:rPr>
              <a:t>General Fixed Point</a:t>
            </a:r>
            <a:r>
              <a:rPr lang="de-DE" b="1" dirty="0">
                <a:cs typeface="Times New Roman" pitchFamily="18" charset="0"/>
              </a:rPr>
              <a:t> </a:t>
            </a:r>
            <a:r>
              <a:rPr lang="tr-TR" b="1" dirty="0">
                <a:cs typeface="Times New Roman" pitchFamily="18" charset="0"/>
              </a:rPr>
              <a:t>Scaling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918450" cy="4400550"/>
          </a:xfrm>
        </p:spPr>
        <p:txBody>
          <a:bodyPr/>
          <a:lstStyle/>
          <a:p>
            <a:pPr marL="609600" indent="-609600"/>
            <a:r>
              <a:rPr lang="tr-TR" dirty="0">
                <a:solidFill>
                  <a:schemeClr val="bg1"/>
                </a:solidFill>
              </a:rPr>
              <a:t>Steps:</a:t>
            </a:r>
          </a:p>
          <a:p>
            <a:pPr marL="990600" lvl="1" indent="-533400">
              <a:buFontTx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Translate the object so that the fixed point coincides with the coordinate origin.</a:t>
            </a:r>
          </a:p>
          <a:p>
            <a:pPr marL="990600" lvl="1" indent="-533400">
              <a:buFontTx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Scale the object about the origin.</a:t>
            </a:r>
          </a:p>
          <a:p>
            <a:pPr marL="990600" lvl="1" indent="-533400">
              <a:buFontTx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Translate the object so that the pivot point is returned to its original position.</a:t>
            </a:r>
            <a:endParaRPr lang="en-US" dirty="0">
              <a:solidFill>
                <a:schemeClr val="bg1"/>
              </a:solidFill>
            </a:endParaRPr>
          </a:p>
          <a:p>
            <a:pPr marL="609600" indent="-60960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C0D4826-75BC-4DB9-A9F8-5EE9237AADB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79B4765-AC3F-4917-85E2-E452A295A15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246379-7D06-4070-9106-F6ECA32A29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78322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8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8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7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8582" y="381000"/>
            <a:ext cx="8229600" cy="1139825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General Fixed Point  Scaling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487427" name="Line 4"/>
          <p:cNvSpPr>
            <a:spLocks noChangeShapeType="1"/>
          </p:cNvSpPr>
          <p:nvPr/>
        </p:nvSpPr>
        <p:spPr bwMode="auto">
          <a:xfrm flipV="1">
            <a:off x="468313" y="2789238"/>
            <a:ext cx="1587" cy="15113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28" name="Line 5"/>
          <p:cNvSpPr>
            <a:spLocks noChangeShapeType="1"/>
          </p:cNvSpPr>
          <p:nvPr/>
        </p:nvSpPr>
        <p:spPr bwMode="auto">
          <a:xfrm>
            <a:off x="468313" y="4300538"/>
            <a:ext cx="1512887" cy="15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29" name="AutoShape 6"/>
          <p:cNvSpPr>
            <a:spLocks noChangeArrowheads="1"/>
          </p:cNvSpPr>
          <p:nvPr/>
        </p:nvSpPr>
        <p:spPr bwMode="auto">
          <a:xfrm>
            <a:off x="900113" y="2932113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0" name="AutoShape 7"/>
          <p:cNvSpPr>
            <a:spLocks noChangeArrowheads="1"/>
          </p:cNvSpPr>
          <p:nvPr/>
        </p:nvSpPr>
        <p:spPr bwMode="auto">
          <a:xfrm>
            <a:off x="1116013" y="372427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1" name="AutoShape 8"/>
          <p:cNvSpPr>
            <a:spLocks noChangeArrowheads="1"/>
          </p:cNvSpPr>
          <p:nvPr/>
        </p:nvSpPr>
        <p:spPr bwMode="auto">
          <a:xfrm>
            <a:off x="2916238" y="3436938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2" name="Line 9"/>
          <p:cNvSpPr>
            <a:spLocks noChangeShapeType="1"/>
          </p:cNvSpPr>
          <p:nvPr/>
        </p:nvSpPr>
        <p:spPr bwMode="auto">
          <a:xfrm>
            <a:off x="2413000" y="4300538"/>
            <a:ext cx="1512888" cy="15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33" name="AutoShape 10"/>
          <p:cNvSpPr>
            <a:spLocks noChangeArrowheads="1"/>
          </p:cNvSpPr>
          <p:nvPr/>
        </p:nvSpPr>
        <p:spPr bwMode="auto">
          <a:xfrm>
            <a:off x="3132138" y="42545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4" name="Line 11"/>
          <p:cNvSpPr>
            <a:spLocks noChangeShapeType="1"/>
          </p:cNvSpPr>
          <p:nvPr/>
        </p:nvSpPr>
        <p:spPr bwMode="auto">
          <a:xfrm flipV="1">
            <a:off x="3167063" y="3148013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35" name="AutoShape 12"/>
          <p:cNvSpPr>
            <a:spLocks noChangeArrowheads="1"/>
          </p:cNvSpPr>
          <p:nvPr/>
        </p:nvSpPr>
        <p:spPr bwMode="auto">
          <a:xfrm>
            <a:off x="5148263" y="42545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6" name="Line 13"/>
          <p:cNvSpPr>
            <a:spLocks noChangeShapeType="1"/>
          </p:cNvSpPr>
          <p:nvPr/>
        </p:nvSpPr>
        <p:spPr bwMode="auto">
          <a:xfrm flipV="1">
            <a:off x="5183188" y="3148013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37" name="Line 15"/>
          <p:cNvSpPr>
            <a:spLocks noChangeShapeType="1"/>
          </p:cNvSpPr>
          <p:nvPr/>
        </p:nvSpPr>
        <p:spPr bwMode="auto">
          <a:xfrm>
            <a:off x="4211638" y="4300538"/>
            <a:ext cx="17287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38" name="AutoShape 16"/>
          <p:cNvSpPr>
            <a:spLocks noChangeArrowheads="1"/>
          </p:cNvSpPr>
          <p:nvPr/>
        </p:nvSpPr>
        <p:spPr bwMode="auto">
          <a:xfrm>
            <a:off x="5148263" y="42672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39" name="Line 18"/>
          <p:cNvSpPr>
            <a:spLocks noChangeShapeType="1"/>
          </p:cNvSpPr>
          <p:nvPr/>
        </p:nvSpPr>
        <p:spPr bwMode="auto">
          <a:xfrm flipV="1">
            <a:off x="6589713" y="3148013"/>
            <a:ext cx="0" cy="165735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40" name="Line 20"/>
          <p:cNvSpPr>
            <a:spLocks noChangeShapeType="1"/>
          </p:cNvSpPr>
          <p:nvPr/>
        </p:nvSpPr>
        <p:spPr bwMode="auto">
          <a:xfrm>
            <a:off x="6300788" y="4300538"/>
            <a:ext cx="172878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7441" name="AutoShape 23"/>
          <p:cNvSpPr>
            <a:spLocks noChangeArrowheads="1"/>
          </p:cNvSpPr>
          <p:nvPr/>
        </p:nvSpPr>
        <p:spPr bwMode="auto">
          <a:xfrm>
            <a:off x="4716463" y="3940175"/>
            <a:ext cx="936625" cy="5762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2" name="AutoShape 25"/>
          <p:cNvSpPr>
            <a:spLocks noChangeArrowheads="1"/>
          </p:cNvSpPr>
          <p:nvPr/>
        </p:nvSpPr>
        <p:spPr bwMode="auto">
          <a:xfrm>
            <a:off x="6805613" y="3508375"/>
            <a:ext cx="936625" cy="5762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3" name="AutoShape 26"/>
          <p:cNvSpPr>
            <a:spLocks noChangeArrowheads="1"/>
          </p:cNvSpPr>
          <p:nvPr/>
        </p:nvSpPr>
        <p:spPr bwMode="auto">
          <a:xfrm>
            <a:off x="7237413" y="3843338"/>
            <a:ext cx="71437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4" name="AutoShape 27"/>
          <p:cNvSpPr>
            <a:spLocks noChangeArrowheads="1"/>
          </p:cNvSpPr>
          <p:nvPr/>
        </p:nvSpPr>
        <p:spPr bwMode="auto">
          <a:xfrm>
            <a:off x="5149850" y="4275138"/>
            <a:ext cx="71438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5" name="Text Box 28"/>
          <p:cNvSpPr txBox="1">
            <a:spLocks noChangeArrowheads="1"/>
          </p:cNvSpPr>
          <p:nvPr/>
        </p:nvSpPr>
        <p:spPr bwMode="auto">
          <a:xfrm>
            <a:off x="1189038" y="3076575"/>
            <a:ext cx="11699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tr-TR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(x</a:t>
            </a:r>
            <a:r>
              <a:rPr kumimoji="0" lang="tr-TR" sz="2000" b="1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r, </a:t>
            </a:r>
            <a:r>
              <a:rPr kumimoji="0" lang="tr-TR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</a:t>
            </a:r>
            <a:r>
              <a:rPr kumimoji="0" lang="tr-TR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6" name="Line 29"/>
          <p:cNvSpPr>
            <a:spLocks noChangeShapeType="1"/>
          </p:cNvSpPr>
          <p:nvPr/>
        </p:nvSpPr>
        <p:spPr bwMode="auto">
          <a:xfrm flipH="1">
            <a:off x="1189038" y="3508375"/>
            <a:ext cx="360362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7" name="Text Box 30"/>
          <p:cNvSpPr txBox="1">
            <a:spLocks noChangeArrowheads="1"/>
          </p:cNvSpPr>
          <p:nvPr/>
        </p:nvSpPr>
        <p:spPr bwMode="auto">
          <a:xfrm>
            <a:off x="7308850" y="3141663"/>
            <a:ext cx="100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(x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r, </a:t>
            </a: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</a:t>
            </a: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7448" name="Line 31"/>
          <p:cNvSpPr>
            <a:spLocks noChangeShapeType="1"/>
          </p:cNvSpPr>
          <p:nvPr/>
        </p:nvSpPr>
        <p:spPr bwMode="auto">
          <a:xfrm flipH="1">
            <a:off x="7308850" y="3581400"/>
            <a:ext cx="360363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6" name="Grafik 8">
            <a:extLst>
              <a:ext uri="{FF2B5EF4-FFF2-40B4-BE49-F238E27FC236}">
                <a16:creationId xmlns:a16="http://schemas.microsoft.com/office/drawing/2014/main" id="{A9E3C729-EA5E-4F7C-9820-D4ABA09D8C7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7" name="Grafik 9">
            <a:extLst>
              <a:ext uri="{FF2B5EF4-FFF2-40B4-BE49-F238E27FC236}">
                <a16:creationId xmlns:a16="http://schemas.microsoft.com/office/drawing/2014/main" id="{73E2F76D-0B8A-4BA6-8A6E-EAE63233503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B878FF-4821-4D93-8894-CA38D9476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17129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8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8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8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8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87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87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8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8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87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0" decel="100000" fill="hold"/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87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0" decel="100000" fill="hold"/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8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8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87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87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8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8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87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87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8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87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87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8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8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8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8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8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8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8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8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8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8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8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87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87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8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87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87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8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27" grpId="0" animBg="1"/>
      <p:bldP spid="487428" grpId="0" animBg="1"/>
      <p:bldP spid="487429" grpId="0" animBg="1"/>
      <p:bldP spid="487430" grpId="0" animBg="1"/>
      <p:bldP spid="487431" grpId="0" animBg="1"/>
      <p:bldP spid="487432" grpId="0" animBg="1"/>
      <p:bldP spid="487433" grpId="0" animBg="1"/>
      <p:bldP spid="487434" grpId="0" animBg="1"/>
      <p:bldP spid="487435" grpId="0" animBg="1"/>
      <p:bldP spid="487436" grpId="0" animBg="1"/>
      <p:bldP spid="487437" grpId="0" animBg="1"/>
      <p:bldP spid="487438" grpId="0" animBg="1"/>
      <p:bldP spid="487439" grpId="0" animBg="1"/>
      <p:bldP spid="487440" grpId="0" animBg="1"/>
      <p:bldP spid="487441" grpId="0" animBg="1"/>
      <p:bldP spid="487442" grpId="0" animBg="1"/>
      <p:bldP spid="487443" grpId="0" animBg="1"/>
      <p:bldP spid="487444" grpId="0" animBg="1"/>
      <p:bldP spid="487445" grpId="0"/>
      <p:bldP spid="487446" grpId="0" animBg="1"/>
      <p:bldP spid="487447" grpId="0"/>
      <p:bldP spid="48744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6403" name="Object 2"/>
              <p:cNvSpPr txBox="1"/>
              <p:nvPr/>
            </p:nvSpPr>
            <p:spPr bwMode="auto">
              <a:xfrm>
                <a:off x="250825" y="2565400"/>
                <a:ext cx="8353425" cy="208915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e-DE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&amp;1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&amp;1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0−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tr-TR" sz="2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de-DE" sz="2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2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</m:t>
                              </m:r>
                              <m:r>
                                <a:rPr lang="de-DE" sz="2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2600" dirty="0"/>
              </a:p>
            </p:txBody>
          </p:sp>
        </mc:Choice>
        <mc:Fallback xmlns="">
          <p:sp>
            <p:nvSpPr>
              <p:cNvPr id="48640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2565400"/>
                <a:ext cx="8353425" cy="20891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6404" name="Object 3"/>
              <p:cNvSpPr txBox="1"/>
              <p:nvPr/>
            </p:nvSpPr>
            <p:spPr bwMode="auto">
              <a:xfrm>
                <a:off x="600075" y="5181600"/>
                <a:ext cx="7654925" cy="587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𝐓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)⋅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)⋅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𝐓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de-D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2600" dirty="0"/>
              </a:p>
            </p:txBody>
          </p:sp>
        </mc:Choice>
        <mc:Fallback xmlns="">
          <p:sp>
            <p:nvSpPr>
              <p:cNvPr id="48640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075" y="5181600"/>
                <a:ext cx="7654925" cy="587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405" name="Rectangle 5"/>
          <p:cNvSpPr>
            <a:spLocks noChangeArrowheads="1"/>
          </p:cNvSpPr>
          <p:nvPr/>
        </p:nvSpPr>
        <p:spPr bwMode="auto">
          <a:xfrm>
            <a:off x="323850" y="1628775"/>
            <a:ext cx="79311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General 2D Fixed-Point Scaling: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48582" y="38100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General Fixed Point  Scaling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4AEC78CB-E1EE-4263-885C-52DED399BC4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17ACFE6E-9BC0-4A7B-BB46-4BBEEBE3DE8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E4A38F-3C9E-48B4-B23A-2BA6739F7C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129720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General 2D scaling directions: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Above: scaling parameters were along </a:t>
            </a:r>
            <a:r>
              <a:rPr lang="tr-TR" i="1" dirty="0">
                <a:solidFill>
                  <a:schemeClr val="bg1"/>
                </a:solidFill>
              </a:rPr>
              <a:t>x </a:t>
            </a:r>
            <a:r>
              <a:rPr lang="tr-TR" dirty="0">
                <a:solidFill>
                  <a:schemeClr val="bg1"/>
                </a:solidFill>
              </a:rPr>
              <a:t>and </a:t>
            </a:r>
            <a:r>
              <a:rPr lang="tr-TR" i="1" dirty="0">
                <a:solidFill>
                  <a:schemeClr val="bg1"/>
                </a:solidFill>
              </a:rPr>
              <a:t>y</a:t>
            </a:r>
            <a:r>
              <a:rPr lang="tr-TR" dirty="0">
                <a:solidFill>
                  <a:schemeClr val="bg1"/>
                </a:solidFill>
              </a:rPr>
              <a:t> directions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What about arbitrary directions?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Answer: See next slides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C8B6BA8-A25F-4BD1-9CA2-A6E3369DB00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4C9B9AE-8AEF-4AE1-A598-36B7B2479DC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D64E9E9-63B5-4726-9E0D-26AEB2A4F5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71377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General 2D Scaling Directions</a:t>
            </a:r>
            <a:endParaRPr lang="en-US" b="1" dirty="0"/>
          </a:p>
        </p:txBody>
      </p:sp>
      <p:pic>
        <p:nvPicPr>
          <p:cNvPr id="34819" name="AADGHBI0.jpg" descr="AADGHBI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1066800"/>
            <a:ext cx="45767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28474" y="6089990"/>
            <a:ext cx="8735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Scaling parameters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and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along orthogonal directions defined by the angular displacement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θ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5557571-BF38-4821-8D0A-BCC341E0F4A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D2EE3F8-F3DA-4DE6-9602-AC6F80AEAF4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C118D07-B0CE-419E-A59E-D22CE8A009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2022454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General 2D Scaling Directions (cont.)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 bwMode="auto">
              <a:xfrm>
                <a:off x="457200" y="1905000"/>
                <a:ext cx="8229600" cy="434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5000"/>
                  <a:buFont typeface="Wingdings" pitchFamily="2" charset="2"/>
                  <a:buChar char="n"/>
                  <a:tabLst/>
                  <a:defRPr/>
                </a:pPr>
                <a:r>
                  <a:rPr kumimoji="0" lang="tr-TR" sz="3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General procedure:</a:t>
                </a:r>
              </a:p>
              <a:p>
                <a:pPr marL="841375" marR="0" lvl="1" indent="-51435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0000"/>
                  <a:buFont typeface="+mj-lt"/>
                  <a:buAutoNum type="arabicPeriod"/>
                  <a:tabLst/>
                  <a:defRPr/>
                </a:pPr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Rotate so that directions coincides with </a:t>
                </a:r>
                <a:r>
                  <a:rPr kumimoji="0" lang="tr-TR" sz="26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x </a:t>
                </a:r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and </a:t>
                </a:r>
                <a:r>
                  <a:rPr kumimoji="0" lang="tr-TR" sz="26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y</a:t>
                </a:r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axes</a:t>
                </a:r>
              </a:p>
              <a:p>
                <a:pPr marL="841375" marR="0" lvl="1" indent="-51435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0000"/>
                  <a:buFont typeface="+mj-lt"/>
                  <a:buAutoNum type="arabicPeriod"/>
                  <a:tabLst/>
                  <a:defRPr/>
                </a:pPr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Apply scaling transformation </a:t>
                </a:r>
                <a14:m>
                  <m:oMath xmlns:m="http://schemas.openxmlformats.org/officeDocument/2006/math">
                    <m:r>
                      <a:rPr kumimoji="0" lang="tr-TR" sz="2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B0506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𝑆</m:t>
                    </m:r>
                    <m:d>
                      <m:dPr>
                        <m:ctrlPr>
                          <a:rPr kumimoji="0" lang="tr-TR" sz="2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B050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2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B0506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tr-TR" sz="2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B0506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 </a:t>
                </a:r>
              </a:p>
              <a:p>
                <a:pPr marL="841375" marR="0" lvl="1" indent="-51435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0000"/>
                  <a:buFont typeface="+mj-lt"/>
                  <a:buAutoNum type="arabicPeriod"/>
                  <a:tabLst/>
                  <a:defRPr/>
                </a:pPr>
                <a:r>
                  <a:rPr kumimoji="0" lang="tr-TR" sz="2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Rotate back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5000"/>
                  <a:buFont typeface="Wingdings" pitchFamily="2" charset="2"/>
                  <a:buChar char="n"/>
                  <a:tabLst/>
                  <a:defRPr/>
                </a:pPr>
                <a:r>
                  <a:rPr kumimoji="0" lang="tr-TR" sz="3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The composite matrix:</a:t>
                </a: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65000"/>
                  <a:buFont typeface="Wingdings" pitchFamily="2" charset="2"/>
                  <a:buChar char="n"/>
                  <a:tabLst/>
                  <a:defRPr/>
                </a:pPr>
                <a:endPara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905000"/>
                <a:ext cx="8229600" cy="4343400"/>
              </a:xfrm>
              <a:prstGeom prst="rect">
                <a:avLst/>
              </a:prstGeom>
              <a:blipFill rotWithShape="1">
                <a:blip r:embed="rId4"/>
                <a:stretch>
                  <a:fillRect l="-593" t="-182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kt 6"/>
              <p:cNvSpPr txBox="1"/>
              <p:nvPr/>
            </p:nvSpPr>
            <p:spPr bwMode="auto">
              <a:xfrm>
                <a:off x="-17463" y="4648200"/>
                <a:ext cx="9144001" cy="205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d>
                      <m:r>
                        <a:rPr lang="de-D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de-D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</m:d>
                      <m:r>
                        <a:rPr lang="de-D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sz="22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sz="22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r>
                                <a:rPr lang="tr-TR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d>
                                <m:d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de-DE" sz="22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de-DE" sz="22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  <m:r>
                                    <a:rPr lang="tr-TR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</m:e>
                              </m:func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de-DE" sz="22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de-DE" sz="22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sSub>
                                <m:sSub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  </m:t>
                                  </m:r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sz="22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sz="22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de-DE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func>
                              <m:r>
                                <a:rPr lang="de-DE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m:rPr>
                                  <m:nor/>
                                </m:rPr>
                                <a:rPr lang="de-DE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</m:t>
                              </m:r>
                              <m:r>
                                <m:rPr>
                                  <m:nor/>
                                </m:rPr>
                                <a:rPr lang="tr-TR" sz="22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m:rPr>
                                  <m:nor/>
                                </m:rPr>
                                <a:rPr lang="de-DE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m:rPr>
                                  <m:nor/>
                                </m:rPr>
                                <a:rPr lang="de-DE" sz="2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  <m:r>
                                <a:rPr lang="tr-TR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     </m:t>
                              </m:r>
                              <m:r>
                                <a:rPr lang="de-D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2200" dirty="0"/>
              </a:p>
            </p:txBody>
          </p:sp>
        </mc:Choice>
        <mc:Fallback xmlns="">
          <p:sp>
            <p:nvSpPr>
              <p:cNvPr id="7" name="Objek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7463" y="4648200"/>
                <a:ext cx="9144001" cy="2057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8F67526-7FF2-4125-9A92-63B74C398004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E41AF812-18A2-4559-B507-BCDA432C0C6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99E110A-D2CD-413F-9F78-763CEA10C6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0305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Matrix Concatenation Properties: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Matrix multiplication is associative !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i="1" dirty="0">
                <a:solidFill>
                  <a:schemeClr val="bg1"/>
                </a:solidFill>
              </a:rPr>
              <a:t>M</a:t>
            </a:r>
            <a:r>
              <a:rPr lang="en-US" i="1" baseline="-25000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2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1</a:t>
            </a:r>
            <a:r>
              <a:rPr lang="en-US" i="1" dirty="0">
                <a:solidFill>
                  <a:schemeClr val="bg1"/>
                </a:solidFill>
              </a:rPr>
              <a:t>= (M</a:t>
            </a:r>
            <a:r>
              <a:rPr lang="en-US" i="1" baseline="-25000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2 </a:t>
            </a:r>
            <a:r>
              <a:rPr lang="en-US" i="1" dirty="0">
                <a:solidFill>
                  <a:schemeClr val="bg1"/>
                </a:solidFill>
              </a:rPr>
              <a:t>)</a:t>
            </a:r>
            <a:r>
              <a:rPr lang="en-US" i="1" baseline="-25000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1 </a:t>
            </a:r>
            <a:r>
              <a:rPr lang="en-US" i="1" dirty="0">
                <a:solidFill>
                  <a:schemeClr val="bg1"/>
                </a:solidFill>
              </a:rPr>
              <a:t>= M</a:t>
            </a:r>
            <a:r>
              <a:rPr lang="en-US" i="1" baseline="-25000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· ( M</a:t>
            </a:r>
            <a:r>
              <a:rPr lang="en-US" i="1" baseline="-25000" dirty="0">
                <a:solidFill>
                  <a:schemeClr val="bg1"/>
                </a:solidFill>
              </a:rPr>
              <a:t>2 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1 </a:t>
            </a:r>
            <a:r>
              <a:rPr lang="en-US" i="1" dirty="0">
                <a:solidFill>
                  <a:schemeClr val="bg1"/>
                </a:solidFill>
              </a:rPr>
              <a:t>)</a:t>
            </a:r>
            <a:endParaRPr lang="tr-TR" i="1" dirty="0">
              <a:solidFill>
                <a:schemeClr val="bg1"/>
              </a:solidFill>
            </a:endParaRPr>
          </a:p>
          <a:p>
            <a:pPr lvl="2"/>
            <a:r>
              <a:rPr lang="tr-TR" dirty="0">
                <a:solidFill>
                  <a:schemeClr val="bg1"/>
                </a:solidFill>
              </a:rPr>
              <a:t>A composite matrix can be created by multiplicating left-to-right (premultiplication) or right-to-left (postmultiplication)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Matrix multiplication is </a:t>
            </a:r>
            <a:r>
              <a:rPr lang="en-US" b="1" i="1" dirty="0">
                <a:solidFill>
                  <a:schemeClr val="bg1"/>
                </a:solidFill>
              </a:rPr>
              <a:t>not</a:t>
            </a:r>
            <a:r>
              <a:rPr lang="en-US" dirty="0">
                <a:solidFill>
                  <a:schemeClr val="bg1"/>
                </a:solidFill>
              </a:rPr>
              <a:t> commutative ! </a:t>
            </a:r>
          </a:p>
          <a:p>
            <a:pPr lvl="2"/>
            <a:r>
              <a:rPr lang="en-US" i="1" dirty="0">
                <a:solidFill>
                  <a:schemeClr val="bg1"/>
                </a:solidFill>
              </a:rPr>
              <a:t>M</a:t>
            </a:r>
            <a:r>
              <a:rPr lang="en-US" i="1" baseline="-25000" dirty="0">
                <a:solidFill>
                  <a:schemeClr val="bg1"/>
                </a:solidFill>
              </a:rPr>
              <a:t>2 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1 </a:t>
            </a:r>
            <a:r>
              <a:rPr lang="en-US" i="1" dirty="0">
                <a:solidFill>
                  <a:schemeClr val="bg1"/>
                </a:solidFill>
              </a:rPr>
              <a:t>≠ M</a:t>
            </a:r>
            <a:r>
              <a:rPr lang="en-US" i="1" baseline="-25000" dirty="0">
                <a:solidFill>
                  <a:schemeClr val="bg1"/>
                </a:solidFill>
              </a:rPr>
              <a:t>1 </a:t>
            </a:r>
            <a:r>
              <a:rPr lang="en-US" i="1" dirty="0">
                <a:solidFill>
                  <a:schemeClr val="bg1"/>
                </a:solidFill>
              </a:rPr>
              <a:t>· M</a:t>
            </a:r>
            <a:r>
              <a:rPr lang="en-US" i="1" baseline="-25000" dirty="0">
                <a:solidFill>
                  <a:schemeClr val="bg1"/>
                </a:solidFill>
              </a:rPr>
              <a:t>2</a:t>
            </a:r>
            <a:endParaRPr lang="tr-TR" i="1" baseline="-250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D825D1B-EA84-4C50-BEEB-343F65F61AB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DAB6BA9-4440-4C1E-AC3F-A6D71451036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FF4A77A-ABD2-484B-A8AC-57BDE2EADB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62582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Composite Transformations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Matrix Concatenation Properties:</a:t>
            </a:r>
          </a:p>
          <a:p>
            <a:pPr lvl="2"/>
            <a:r>
              <a:rPr lang="tr-TR" dirty="0">
                <a:solidFill>
                  <a:schemeClr val="bg1"/>
                </a:solidFill>
              </a:rPr>
              <a:t>But:</a:t>
            </a:r>
          </a:p>
          <a:p>
            <a:pPr lvl="3"/>
            <a:r>
              <a:rPr lang="tr-TR" dirty="0">
                <a:solidFill>
                  <a:schemeClr val="bg1"/>
                </a:solidFill>
              </a:rPr>
              <a:t>Two successive rotations</a:t>
            </a:r>
          </a:p>
          <a:p>
            <a:pPr lvl="3"/>
            <a:r>
              <a:rPr lang="tr-TR" dirty="0">
                <a:solidFill>
                  <a:schemeClr val="bg1"/>
                </a:solidFill>
              </a:rPr>
              <a:t>Two successive translations</a:t>
            </a:r>
          </a:p>
          <a:p>
            <a:pPr lvl="3"/>
            <a:r>
              <a:rPr lang="tr-TR" dirty="0">
                <a:solidFill>
                  <a:schemeClr val="bg1"/>
                </a:solidFill>
              </a:rPr>
              <a:t>Two successive scalings </a:t>
            </a:r>
          </a:p>
          <a:p>
            <a:pPr lvl="2"/>
            <a:r>
              <a:rPr lang="tr-TR" b="1" i="1" dirty="0">
                <a:solidFill>
                  <a:schemeClr val="bg1"/>
                </a:solidFill>
              </a:rPr>
              <a:t>are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</a:rPr>
              <a:t>commutative!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Why?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Proof: You got it: Up to you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 </a:t>
            </a:r>
            <a:endParaRPr lang="en-US" dirty="0">
              <a:solidFill>
                <a:schemeClr val="bg1"/>
              </a:solidFill>
            </a:endParaRPr>
          </a:p>
          <a:p>
            <a:pPr lvl="2"/>
            <a:endParaRPr lang="tr-TR" i="1" baseline="-250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914971E-5909-4FEF-9F27-607BDEFCB7B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6C1A104-D795-454C-A94E-ACDD4B24B56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EB8658-5DA9-44F3-953D-21609623A8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71900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Reversing the</a:t>
            </a:r>
            <a:r>
              <a:rPr lang="tr-TR" b="1" dirty="0"/>
              <a:t> order</a:t>
            </a:r>
            <a:endParaRPr lang="en-US" dirty="0"/>
          </a:p>
        </p:txBody>
      </p:sp>
      <p:pic>
        <p:nvPicPr>
          <p:cNvPr id="38915" name="AADGHBK0.jpg" descr="AADGHBK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447800"/>
            <a:ext cx="8226425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290286" y="4800600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which a sequence of transformations is performed may affect the transformed position of an object.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(a), an object is first translated in the x direction, then rotated counterclockwise through an angle of 45°.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(b), the object is first rotated 45° counterclockwise, then translated in the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direction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F42D8DA-B5BB-41F9-8A0A-42A90A79367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FB4BDD9-A665-402E-B15E-13FF2DE53BB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00ED1C-CFB3-44BA-8013-7EAF058BCD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2460146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</a:t>
            </a:r>
            <a:r>
              <a:rPr lang="en-US" sz="4000" b="1" dirty="0"/>
              <a:t> Transformations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15954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Reflection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Transformation that produces a mirror image of an object</a:t>
            </a:r>
          </a:p>
          <a:p>
            <a:pPr lvl="1">
              <a:buFont typeface="Tahoma" pitchFamily="34" charset="0"/>
              <a:buNone/>
            </a:pPr>
            <a:endParaRPr lang="en-US" dirty="0"/>
          </a:p>
        </p:txBody>
      </p:sp>
      <p:pic>
        <p:nvPicPr>
          <p:cNvPr id="11" name="AADGHBN0.jpg" descr="AADGHBN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95600"/>
            <a:ext cx="4480559" cy="373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3046F47-E192-4670-9974-163644537D0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EA6E733-1326-4CCD-992B-833A1333C9B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46E62A5-5817-4347-9AF2-E804D2D351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89871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Reflection </a:t>
            </a:r>
            <a:endParaRPr lang="tr-TR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Image is generated relative to an axis of reflection by rotating the object 180° about the reflection axis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Reflection about the line y=0 (the x axis)</a:t>
            </a:r>
            <a:r>
              <a:rPr lang="tr-TR" dirty="0">
                <a:solidFill>
                  <a:schemeClr val="bg1"/>
                </a:solidFill>
              </a:rPr>
              <a:t> (previous slide)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52615" name="Object 7"/>
          <p:cNvGraphicFramePr>
            <a:graphicFrameLocks noChangeAspect="1"/>
          </p:cNvGraphicFramePr>
          <p:nvPr>
            <p:extLst/>
          </p:nvPr>
        </p:nvGraphicFramePr>
        <p:xfrm>
          <a:off x="1908175" y="4292600"/>
          <a:ext cx="2219325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Formel" r:id="rId3" imgW="774360" imgH="711000" progId="Equation.3">
                  <p:embed/>
                </p:oleObj>
              </mc:Choice>
              <mc:Fallback>
                <p:oleObj name="Formel" r:id="rId3" imgW="774360" imgH="711000" progId="Equation.3">
                  <p:embed/>
                  <p:pic>
                    <p:nvPicPr>
                      <p:cNvPr id="4526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292600"/>
                        <a:ext cx="2219325" cy="203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2616" name="Rectangle 8"/>
          <p:cNvSpPr>
            <a:spLocks noChangeArrowheads="1"/>
          </p:cNvSpPr>
          <p:nvPr/>
        </p:nvSpPr>
        <p:spPr bwMode="auto">
          <a:xfrm>
            <a:off x="457200" y="3048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Other </a:t>
            </a: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2D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Transformations</a:t>
            </a: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C2C7234E-69D6-4217-8C27-7B516AA91A0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47D9F840-9CB5-47E7-852C-1D4BA77FA7C8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2C4399-2B77-436D-B5C0-F4BE0E9ACB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10330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52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52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 </a:t>
            </a:r>
            <a:r>
              <a:rPr lang="en-US" sz="4000" b="1" dirty="0"/>
              <a:t>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1524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Reflection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Reflection about the line x=0 (the y axis)</a:t>
            </a:r>
          </a:p>
          <a:p>
            <a:pPr lvl="1">
              <a:buFont typeface="Tahoma" pitchFamily="34" charset="0"/>
              <a:buNone/>
            </a:pPr>
            <a:endParaRPr lang="en-US" dirty="0"/>
          </a:p>
        </p:txBody>
      </p:sp>
      <p:graphicFrame>
        <p:nvGraphicFramePr>
          <p:cNvPr id="435204" name="Object 4"/>
          <p:cNvGraphicFramePr>
            <a:graphicFrameLocks noChangeAspect="1"/>
          </p:cNvGraphicFramePr>
          <p:nvPr>
            <p:extLst/>
          </p:nvPr>
        </p:nvGraphicFramePr>
        <p:xfrm>
          <a:off x="533400" y="3505200"/>
          <a:ext cx="2219325" cy="203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Formel" r:id="rId3" imgW="774360" imgH="711000" progId="Equation.3">
                  <p:embed/>
                </p:oleObj>
              </mc:Choice>
              <mc:Fallback>
                <p:oleObj name="Formel" r:id="rId3" imgW="774360" imgH="711000" progId="Equation.3">
                  <p:embed/>
                  <p:pic>
                    <p:nvPicPr>
                      <p:cNvPr id="4352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505200"/>
                        <a:ext cx="2219325" cy="20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AADGHBO0.jpg" descr="AADGHBO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971800"/>
            <a:ext cx="4881562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DC9E2DBE-FAF0-4137-AD7A-1E90824DC72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FE9B0F34-B284-4EE2-8325-F2EC7F29AE7C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B1CC81-C70C-426F-937B-05AC3A17D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36217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435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9488" name="Object 2"/>
              <p:cNvSpPr txBox="1"/>
              <p:nvPr/>
            </p:nvSpPr>
            <p:spPr bwMode="auto">
              <a:xfrm>
                <a:off x="533400" y="2743200"/>
                <a:ext cx="2251075" cy="177800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e-DE" sz="3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&amp;−1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3000" dirty="0"/>
              </a:p>
            </p:txBody>
          </p:sp>
        </mc:Choice>
        <mc:Fallback xmlns="">
          <p:sp>
            <p:nvSpPr>
              <p:cNvPr id="48948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743200"/>
                <a:ext cx="2251075" cy="1778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9489" name="Rectangle 30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5400675" cy="719138"/>
          </a:xfrm>
        </p:spPr>
        <p:txBody>
          <a:bodyPr/>
          <a:lstStyle/>
          <a:p>
            <a:pPr marL="273050" indent="-273050"/>
            <a:r>
              <a:rPr lang="de-DE" dirty="0">
                <a:solidFill>
                  <a:schemeClr val="bg1"/>
                </a:solidFill>
              </a:rPr>
              <a:t>R</a:t>
            </a:r>
            <a:r>
              <a:rPr lang="tr-TR" dirty="0">
                <a:solidFill>
                  <a:schemeClr val="bg1"/>
                </a:solidFill>
              </a:rPr>
              <a:t>eflection about the origin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2D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Transformations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9" name="AADGHBP0.jpg" descr="AADGHBP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314" y="2209800"/>
            <a:ext cx="4806950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B8BF6DAF-3438-41E5-BEE6-1A46616FE2F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A055B672-5080-45C5-9A63-F2B5CDE00C1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80F88AA-699A-407A-834B-17E9F00B53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2739871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9" name="Rectangle 5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201025" cy="1016000"/>
          </a:xfrm>
        </p:spPr>
        <p:txBody>
          <a:bodyPr/>
          <a:lstStyle/>
          <a:p>
            <a:pPr marL="609600" indent="-609600"/>
            <a: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Reflection about the line </a:t>
            </a:r>
            <a:r>
              <a:rPr lang="tr-TR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y=x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0510" name="Object 2"/>
              <p:cNvSpPr txBox="1"/>
              <p:nvPr/>
            </p:nvSpPr>
            <p:spPr bwMode="auto">
              <a:xfrm>
                <a:off x="685800" y="2909888"/>
                <a:ext cx="1878013" cy="1394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e-DE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&amp;1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3200" dirty="0"/>
              </a:p>
            </p:txBody>
          </p:sp>
        </mc:Choice>
        <mc:Fallback xmlns="">
          <p:sp>
            <p:nvSpPr>
              <p:cNvPr id="490510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909888"/>
                <a:ext cx="1878013" cy="13946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2D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Transformations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0" name="AADGHBR.jpg" descr="AADGHB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09800"/>
            <a:ext cx="4953000" cy="454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EFACC2C0-235E-44D0-9512-4EC64AFD1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A85D7BD-0B52-4330-94D8-22003388A9F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A4BFC5-D7DA-464D-95D4-AF7C327A9A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3768559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9" name="Rectangle 5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201025" cy="1016000"/>
          </a:xfrm>
        </p:spPr>
        <p:txBody>
          <a:bodyPr/>
          <a:lstStyle/>
          <a:p>
            <a:pPr marL="609600" indent="-609600"/>
            <a: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Reflection about the line </a:t>
            </a:r>
            <a:r>
              <a:rPr lang="tr-TR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y=-x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0510" name="Object 2"/>
              <p:cNvSpPr txBox="1"/>
              <p:nvPr/>
            </p:nvSpPr>
            <p:spPr bwMode="auto">
              <a:xfrm>
                <a:off x="527050" y="2909888"/>
                <a:ext cx="2197100" cy="1984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e-DE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de-DE" sz="3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sz="32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&amp;−1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m:rPr>
                                  <m:nor/>
                                </m:rPr>
                                <a:rPr lang="de-DE" sz="3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tr-TR" sz="32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de-DE" sz="3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tr-TR" sz="32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3200" dirty="0"/>
              </a:p>
            </p:txBody>
          </p:sp>
        </mc:Choice>
        <mc:Fallback xmlns="">
          <p:sp>
            <p:nvSpPr>
              <p:cNvPr id="490510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7050" y="2909888"/>
                <a:ext cx="2197100" cy="1984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2D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Transformations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6" name="AADGHBT0.jpg" descr="AADGHBT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4592616" cy="441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09A44F6B-55FA-4D1B-A67A-F2891D55F10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F0D88308-C53B-4C0D-BFC5-A5783C93459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44F044-AAAF-461D-96B8-D813A34EB3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1647382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229600" cy="4114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Shear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Transformation that distorts the shape of an object such that the transformed shape appears as the object w</a:t>
            </a:r>
            <a:r>
              <a:rPr lang="tr-TR" sz="2600" dirty="0">
                <a:solidFill>
                  <a:schemeClr val="bg1"/>
                </a:solidFill>
              </a:rPr>
              <a:t>as</a:t>
            </a:r>
            <a:r>
              <a:rPr lang="en-US" sz="2600" dirty="0">
                <a:solidFill>
                  <a:schemeClr val="bg1"/>
                </a:solidFill>
              </a:rPr>
              <a:t> composed of internal layers that had been caused to slide over each other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37285" name="Group 37"/>
          <p:cNvGrpSpPr>
            <a:grpSpLocks/>
          </p:cNvGrpSpPr>
          <p:nvPr/>
        </p:nvGrpSpPr>
        <p:grpSpPr bwMode="auto">
          <a:xfrm>
            <a:off x="395288" y="3933825"/>
            <a:ext cx="3251200" cy="2382838"/>
            <a:chOff x="249" y="2478"/>
            <a:chExt cx="2048" cy="1501"/>
          </a:xfrm>
        </p:grpSpPr>
        <p:sp>
          <p:nvSpPr>
            <p:cNvPr id="437257" name="Text Box 9"/>
            <p:cNvSpPr txBox="1">
              <a:spLocks noChangeArrowheads="1"/>
            </p:cNvSpPr>
            <p:nvPr/>
          </p:nvSpPr>
          <p:spPr bwMode="auto">
            <a:xfrm>
              <a:off x="385" y="247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y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7258" name="Text Box 10"/>
            <p:cNvSpPr txBox="1">
              <a:spLocks noChangeArrowheads="1"/>
            </p:cNvSpPr>
            <p:nvPr/>
          </p:nvSpPr>
          <p:spPr bwMode="auto">
            <a:xfrm>
              <a:off x="2109" y="374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7259" name="Line 11"/>
            <p:cNvSpPr>
              <a:spLocks noChangeShapeType="1"/>
            </p:cNvSpPr>
            <p:nvPr/>
          </p:nvSpPr>
          <p:spPr bwMode="auto">
            <a:xfrm flipV="1">
              <a:off x="658" y="2519"/>
              <a:ext cx="0" cy="122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260" name="Line 12"/>
            <p:cNvSpPr>
              <a:spLocks noChangeShapeType="1"/>
            </p:cNvSpPr>
            <p:nvPr/>
          </p:nvSpPr>
          <p:spPr bwMode="auto">
            <a:xfrm flipV="1">
              <a:off x="522" y="3653"/>
              <a:ext cx="1679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267" name="Rectangle 19"/>
            <p:cNvSpPr>
              <a:spLocks noChangeArrowheads="1"/>
            </p:cNvSpPr>
            <p:nvPr/>
          </p:nvSpPr>
          <p:spPr bwMode="auto">
            <a:xfrm>
              <a:off x="657" y="3427"/>
              <a:ext cx="273" cy="2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37268" name="Text Box 20"/>
            <p:cNvSpPr txBox="1">
              <a:spLocks noChangeArrowheads="1"/>
            </p:cNvSpPr>
            <p:nvPr/>
          </p:nvSpPr>
          <p:spPr bwMode="auto">
            <a:xfrm>
              <a:off x="249" y="3294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(0,1)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7269" name="Text Box 21"/>
            <p:cNvSpPr txBox="1">
              <a:spLocks noChangeArrowheads="1"/>
            </p:cNvSpPr>
            <p:nvPr/>
          </p:nvSpPr>
          <p:spPr bwMode="auto">
            <a:xfrm>
              <a:off x="930" y="3294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(1,1)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7270" name="Text Box 22"/>
            <p:cNvSpPr txBox="1">
              <a:spLocks noChangeArrowheads="1"/>
            </p:cNvSpPr>
            <p:nvPr/>
          </p:nvSpPr>
          <p:spPr bwMode="auto">
            <a:xfrm>
              <a:off x="884" y="3657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(1,0)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37271" name="Text Box 23"/>
            <p:cNvSpPr txBox="1">
              <a:spLocks noChangeArrowheads="1"/>
            </p:cNvSpPr>
            <p:nvPr/>
          </p:nvSpPr>
          <p:spPr bwMode="auto">
            <a:xfrm>
              <a:off x="249" y="3702"/>
              <a:ext cx="3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(0,0)</a:t>
              </a:r>
              <a:endPara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437274" name="Text Box 26"/>
          <p:cNvSpPr txBox="1">
            <a:spLocks noChangeArrowheads="1"/>
          </p:cNvSpPr>
          <p:nvPr/>
        </p:nvSpPr>
        <p:spPr bwMode="auto">
          <a:xfrm>
            <a:off x="4500563" y="400526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75" name="Text Box 27"/>
          <p:cNvSpPr txBox="1">
            <a:spLocks noChangeArrowheads="1"/>
          </p:cNvSpPr>
          <p:nvPr/>
        </p:nvSpPr>
        <p:spPr bwMode="auto">
          <a:xfrm>
            <a:off x="7237413" y="60213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76" name="Line 28"/>
          <p:cNvSpPr>
            <a:spLocks noChangeShapeType="1"/>
          </p:cNvSpPr>
          <p:nvPr/>
        </p:nvSpPr>
        <p:spPr bwMode="auto">
          <a:xfrm flipV="1">
            <a:off x="4933950" y="4070350"/>
            <a:ext cx="0" cy="194468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277" name="Line 29"/>
          <p:cNvSpPr>
            <a:spLocks noChangeShapeType="1"/>
          </p:cNvSpPr>
          <p:nvPr/>
        </p:nvSpPr>
        <p:spPr bwMode="auto">
          <a:xfrm flipV="1">
            <a:off x="4718050" y="5870575"/>
            <a:ext cx="266541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7279" name="Text Box 31"/>
          <p:cNvSpPr txBox="1">
            <a:spLocks noChangeArrowheads="1"/>
          </p:cNvSpPr>
          <p:nvPr/>
        </p:nvSpPr>
        <p:spPr bwMode="auto">
          <a:xfrm>
            <a:off x="4932363" y="5013325"/>
            <a:ext cx="62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(2,1)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80" name="Text Box 32"/>
          <p:cNvSpPr txBox="1">
            <a:spLocks noChangeArrowheads="1"/>
          </p:cNvSpPr>
          <p:nvPr/>
        </p:nvSpPr>
        <p:spPr bwMode="auto">
          <a:xfrm>
            <a:off x="5580063" y="5013325"/>
            <a:ext cx="62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(3,1)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81" name="Text Box 33"/>
          <p:cNvSpPr txBox="1">
            <a:spLocks noChangeArrowheads="1"/>
          </p:cNvSpPr>
          <p:nvPr/>
        </p:nvSpPr>
        <p:spPr bwMode="auto">
          <a:xfrm>
            <a:off x="5076825" y="5876925"/>
            <a:ext cx="62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(1,0)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82" name="Text Box 34"/>
          <p:cNvSpPr txBox="1">
            <a:spLocks noChangeArrowheads="1"/>
          </p:cNvSpPr>
          <p:nvPr/>
        </p:nvSpPr>
        <p:spPr bwMode="auto">
          <a:xfrm>
            <a:off x="4284663" y="5948363"/>
            <a:ext cx="622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(0,0)</a:t>
            </a:r>
            <a:endParaRPr kumimoji="0" lang="en-US" sz="1800" b="0" i="0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37283" name="AutoShape 35"/>
          <p:cNvSpPr>
            <a:spLocks noChangeArrowheads="1"/>
          </p:cNvSpPr>
          <p:nvPr/>
        </p:nvSpPr>
        <p:spPr bwMode="auto">
          <a:xfrm rot="8042058" flipH="1">
            <a:off x="4822825" y="5554663"/>
            <a:ext cx="830263" cy="179387"/>
          </a:xfrm>
          <a:prstGeom prst="parallelogram">
            <a:avLst>
              <a:gd name="adj" fmla="val 115708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37284" name="Text Box 36"/>
          <p:cNvSpPr txBox="1">
            <a:spLocks noChangeArrowheads="1"/>
          </p:cNvSpPr>
          <p:nvPr/>
        </p:nvSpPr>
        <p:spPr bwMode="auto">
          <a:xfrm>
            <a:off x="6156325" y="6165850"/>
            <a:ext cx="706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sh</a:t>
            </a:r>
            <a:r>
              <a:rPr kumimoji="0" lang="tr-TR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=2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 </a:t>
            </a:r>
            <a:r>
              <a:rPr lang="en-US" sz="4000" b="1" dirty="0"/>
              <a:t>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6" name="Grafik 8">
            <a:extLst>
              <a:ext uri="{FF2B5EF4-FFF2-40B4-BE49-F238E27FC236}">
                <a16:creationId xmlns:a16="http://schemas.microsoft.com/office/drawing/2014/main" id="{60BBD7A5-F5AD-460E-9063-0C02FA316C2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7" name="Grafik 9">
            <a:extLst>
              <a:ext uri="{FF2B5EF4-FFF2-40B4-BE49-F238E27FC236}">
                <a16:creationId xmlns:a16="http://schemas.microsoft.com/office/drawing/2014/main" id="{A68F8E8E-F8B6-4018-BDAD-D75ED62E7E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1EF485-8BCE-4F78-B70A-ECC3BF13FE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26380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36718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Shear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An x-direction shear relative to the x axis </a:t>
            </a:r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An y-direction shear relative to the y axis</a:t>
            </a:r>
          </a:p>
          <a:p>
            <a:pPr lvl="1">
              <a:buFont typeface="Tahoma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39300" name="Object 4"/>
          <p:cNvGraphicFramePr>
            <a:graphicFrameLocks noChangeAspect="1"/>
          </p:cNvGraphicFramePr>
          <p:nvPr>
            <p:extLst/>
          </p:nvPr>
        </p:nvGraphicFramePr>
        <p:xfrm>
          <a:off x="1116013" y="4884738"/>
          <a:ext cx="2254250" cy="197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Formel" r:id="rId3" imgW="812520" imgH="711000" progId="Equation.3">
                  <p:embed/>
                </p:oleObj>
              </mc:Choice>
              <mc:Fallback>
                <p:oleObj name="Formel" r:id="rId3" imgW="812520" imgH="711000" progId="Equation.3">
                  <p:embed/>
                  <p:pic>
                    <p:nvPicPr>
                      <p:cNvPr id="439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884738"/>
                        <a:ext cx="2254250" cy="197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04" name="Object 8"/>
          <p:cNvGraphicFramePr>
            <a:graphicFrameLocks noChangeAspect="1"/>
          </p:cNvGraphicFramePr>
          <p:nvPr>
            <p:extLst/>
          </p:nvPr>
        </p:nvGraphicFramePr>
        <p:xfrm>
          <a:off x="1116013" y="2420938"/>
          <a:ext cx="2327275" cy="203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Formel" r:id="rId5" imgW="812520" imgH="711000" progId="Equation.3">
                  <p:embed/>
                </p:oleObj>
              </mc:Choice>
              <mc:Fallback>
                <p:oleObj name="Formel" r:id="rId5" imgW="812520" imgH="711000" progId="Equation.3">
                  <p:embed/>
                  <p:pic>
                    <p:nvPicPr>
                      <p:cNvPr id="4393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420938"/>
                        <a:ext cx="2327275" cy="20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07" name="Object 11"/>
          <p:cNvGraphicFramePr>
            <a:graphicFrameLocks noChangeAspect="1"/>
          </p:cNvGraphicFramePr>
          <p:nvPr>
            <p:extLst/>
          </p:nvPr>
        </p:nvGraphicFramePr>
        <p:xfrm>
          <a:off x="3708400" y="2492375"/>
          <a:ext cx="2471738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9" name="Formel" r:id="rId7" imgW="863280" imgH="457200" progId="Equation.3">
                  <p:embed/>
                </p:oleObj>
              </mc:Choice>
              <mc:Fallback>
                <p:oleObj name="Formel" r:id="rId7" imgW="863280" imgH="457200" progId="Equation.3">
                  <p:embed/>
                  <p:pic>
                    <p:nvPicPr>
                      <p:cNvPr id="439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492375"/>
                        <a:ext cx="2471738" cy="130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 </a:t>
            </a:r>
            <a:r>
              <a:rPr lang="en-US" sz="4000" b="1" dirty="0"/>
              <a:t>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296C573D-0B29-4BDF-A708-76F6471B4DE4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D7F115B-36FF-47BD-9BC9-761FDD68C9B0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84E603E-770C-41A5-9D74-F6A84BBA8D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9263111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36718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Shear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x-direction shear relative to </a:t>
            </a:r>
            <a:r>
              <a:rPr lang="tr-TR" dirty="0">
                <a:solidFill>
                  <a:schemeClr val="bg1"/>
                </a:solidFill>
              </a:rPr>
              <a:t>other reference lines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39304" name="Object 8"/>
          <p:cNvGraphicFramePr>
            <a:graphicFrameLocks noChangeAspect="1"/>
          </p:cNvGraphicFramePr>
          <p:nvPr>
            <p:extLst/>
          </p:nvPr>
        </p:nvGraphicFramePr>
        <p:xfrm>
          <a:off x="2514600" y="2438400"/>
          <a:ext cx="3927475" cy="203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Formel" r:id="rId3" imgW="1371600" imgH="711000" progId="Equation.3">
                  <p:embed/>
                </p:oleObj>
              </mc:Choice>
              <mc:Fallback>
                <p:oleObj name="Formel" r:id="rId3" imgW="1371600" imgH="711000" progId="Equation.3">
                  <p:embed/>
                  <p:pic>
                    <p:nvPicPr>
                      <p:cNvPr id="4393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438400"/>
                        <a:ext cx="3927475" cy="203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07" name="Object 11"/>
          <p:cNvGraphicFramePr>
            <a:graphicFrameLocks noChangeAspect="1"/>
          </p:cNvGraphicFramePr>
          <p:nvPr>
            <p:extLst/>
          </p:nvPr>
        </p:nvGraphicFramePr>
        <p:xfrm>
          <a:off x="2667000" y="4876800"/>
          <a:ext cx="3779838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9" name="Formel" r:id="rId5" imgW="1320480" imgH="457200" progId="Equation.3">
                  <p:embed/>
                </p:oleObj>
              </mc:Choice>
              <mc:Fallback>
                <p:oleObj name="Formel" r:id="rId5" imgW="1320480" imgH="457200" progId="Equation.3">
                  <p:embed/>
                  <p:pic>
                    <p:nvPicPr>
                      <p:cNvPr id="439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76800"/>
                        <a:ext cx="3779838" cy="130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 </a:t>
            </a:r>
            <a:r>
              <a:rPr lang="en-US" sz="4000" b="1" dirty="0"/>
              <a:t>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B7F0CE79-CFA2-4CC5-95E9-48373C052424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A9C02AF7-6826-43BC-868A-A00B6B6E1835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0BBB40-5C69-44EB-8B4F-E2AECDB41E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87111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</a:t>
            </a:r>
            <a:endParaRPr lang="en-US" b="1" dirty="0"/>
          </a:p>
        </p:txBody>
      </p:sp>
      <p:pic>
        <p:nvPicPr>
          <p:cNvPr id="61443" name="AADGHBV0.jpg" descr="AADGHBV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492250"/>
            <a:ext cx="822642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85774" y="5631312"/>
            <a:ext cx="8353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unit square (a) is transformed to a shifted parallelogram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(b) with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0.5 and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−1 in the shear matrix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from Slide 56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CB7BEDA-179E-4C6B-A003-D9868C70F01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D8754FF-A712-4704-A85B-ECD3D23F82B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8E0EA33-438A-4E42-A04E-8CF8F548D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239407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36718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Shear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y</a:t>
            </a:r>
            <a:r>
              <a:rPr lang="en-US" dirty="0">
                <a:solidFill>
                  <a:schemeClr val="bg1"/>
                </a:solidFill>
              </a:rPr>
              <a:t>-direction shear relative to </a:t>
            </a:r>
            <a:r>
              <a:rPr lang="tr-TR" dirty="0">
                <a:solidFill>
                  <a:schemeClr val="bg1"/>
                </a:solidFill>
              </a:rPr>
              <a:t>the line </a:t>
            </a:r>
            <a:r>
              <a:rPr lang="tr-TR" i="1" dirty="0">
                <a:solidFill>
                  <a:schemeClr val="bg1"/>
                </a:solidFill>
              </a:rPr>
              <a:t>x = x</a:t>
            </a:r>
            <a:r>
              <a:rPr lang="tr-TR" i="1" baseline="-25000" dirty="0">
                <a:solidFill>
                  <a:schemeClr val="bg1"/>
                </a:solidFill>
              </a:rPr>
              <a:t>ref</a:t>
            </a:r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/>
            <a:endParaRPr lang="tr-TR" dirty="0">
              <a:solidFill>
                <a:schemeClr val="bg1"/>
              </a:solidFill>
            </a:endParaRPr>
          </a:p>
          <a:p>
            <a:pPr lvl="1">
              <a:buFont typeface="Tahoma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39304" name="Object 8"/>
          <p:cNvGraphicFramePr>
            <a:graphicFrameLocks noChangeAspect="1"/>
          </p:cNvGraphicFramePr>
          <p:nvPr>
            <p:extLst/>
          </p:nvPr>
        </p:nvGraphicFramePr>
        <p:xfrm>
          <a:off x="2516188" y="2438400"/>
          <a:ext cx="3925887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Formel" r:id="rId3" imgW="1371600" imgH="711000" progId="Equation.3">
                  <p:embed/>
                </p:oleObj>
              </mc:Choice>
              <mc:Fallback>
                <p:oleObj name="Formel" r:id="rId3" imgW="1371600" imgH="711000" progId="Equation.3">
                  <p:embed/>
                  <p:pic>
                    <p:nvPicPr>
                      <p:cNvPr id="4393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2438400"/>
                        <a:ext cx="3925887" cy="203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07" name="Object 11"/>
          <p:cNvGraphicFramePr>
            <a:graphicFrameLocks noChangeAspect="1"/>
          </p:cNvGraphicFramePr>
          <p:nvPr>
            <p:extLst/>
          </p:nvPr>
        </p:nvGraphicFramePr>
        <p:xfrm>
          <a:off x="2667000" y="4876800"/>
          <a:ext cx="3779838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Formel" r:id="rId5" imgW="1320480" imgH="457200" progId="Equation.3">
                  <p:embed/>
                </p:oleObj>
              </mc:Choice>
              <mc:Fallback>
                <p:oleObj name="Formel" r:id="rId5" imgW="1320480" imgH="457200" progId="Equation.3">
                  <p:embed/>
                  <p:pic>
                    <p:nvPicPr>
                      <p:cNvPr id="439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76800"/>
                        <a:ext cx="3779838" cy="130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z="4000" b="1" dirty="0"/>
              <a:t>Other </a:t>
            </a:r>
            <a:r>
              <a:rPr lang="tr-TR" sz="4000" b="1" dirty="0"/>
              <a:t>2D </a:t>
            </a:r>
            <a:r>
              <a:rPr lang="en-US" sz="4000" b="1" dirty="0"/>
              <a:t>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1CDB5CEA-FB36-4673-9BB0-4F3FE952D7DA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C188C24F-8C24-4AE5-A81E-E815F8F48A48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140D68-2F8C-492D-8794-D66DDE2034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1692013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</a:t>
            </a:r>
            <a:endParaRPr lang="en-US" b="1" dirty="0"/>
          </a:p>
        </p:txBody>
      </p:sp>
      <p:pic>
        <p:nvPicPr>
          <p:cNvPr id="63491" name="AADGHBM0.jpg" descr="AADGHBM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768475"/>
            <a:ext cx="8226425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2400" y="5391150"/>
            <a:ext cx="899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unit square (a) is turned into a shifted parallelogram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(b) with parameter values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</a:t>
            </a:r>
            <a:r>
              <a:rPr kumimoji="0" lang="en-US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= 0.5 and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−1 in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-direction shearing transformation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from Slide 58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06085E8-3255-4982-A0E2-6340E7B8397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EFF2588-6AE0-4006-859E-1D03D2A227A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0D033C1-E8CD-4FBF-9406-1AB335D562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6909952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This slide is intentionally left blank</a:t>
            </a:r>
          </a:p>
          <a:p>
            <a:r>
              <a:rPr lang="tr-TR" dirty="0">
                <a:solidFill>
                  <a:schemeClr val="bg1"/>
                </a:solidFill>
              </a:rPr>
              <a:t>Your responsibility to fill it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2616" name="Rectangle 8"/>
          <p:cNvSpPr>
            <a:spLocks noChangeArrowheads="1"/>
          </p:cNvSpPr>
          <p:nvPr/>
        </p:nvSpPr>
        <p:spPr bwMode="auto">
          <a:xfrm>
            <a:off x="457200" y="3048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Raster Methods for Transformations and OpenGL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C08B826-36BA-43E6-95B9-760CFA4B91D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82E1FFA-E81A-4689-993A-FD494F08D9C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E607F1-9ABF-46B2-9E82-2A1B9694BF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64263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52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52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1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39825"/>
          </a:xfrm>
        </p:spPr>
        <p:txBody>
          <a:bodyPr anchor="b"/>
          <a:lstStyle/>
          <a:p>
            <a:r>
              <a:rPr lang="tr-TR" sz="4000" b="1" dirty="0">
                <a:cs typeface="Times New Roman" pitchFamily="18" charset="0"/>
              </a:rPr>
              <a:t>Transformation Between Coordinate Systems</a:t>
            </a:r>
            <a:endParaRPr lang="en-US" sz="4000" b="1" dirty="0">
              <a:cs typeface="Times New Roman" pitchFamily="18" charset="0"/>
            </a:endParaRP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2133600"/>
            <a:ext cx="7494588" cy="3157537"/>
          </a:xfrm>
        </p:spPr>
        <p:txBody>
          <a:bodyPr/>
          <a:lstStyle/>
          <a:p>
            <a:pPr marL="273050" indent="-273050"/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Individual objects may be defined in their local cartesian reference system.</a:t>
            </a:r>
          </a:p>
          <a:p>
            <a:pPr marL="273050" indent="-273050"/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The local coordinates must be transformed to position the objects within the scene coordinate system.</a:t>
            </a:r>
            <a:endParaRPr lang="en-US" sz="2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BBD7464-9022-4E06-9435-CB54306018F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D950E8F-7568-413C-AE2A-3AC7B3FBCC8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3C29766-8932-4DFA-B8A7-BAA9038E31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36118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9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91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7" name="Rectangle 5"/>
          <p:cNvSpPr>
            <a:spLocks noChangeArrowheads="1"/>
          </p:cNvSpPr>
          <p:nvPr/>
        </p:nvSpPr>
        <p:spPr bwMode="auto">
          <a:xfrm>
            <a:off x="827088" y="20605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Steps for coordinate transformation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Translate so that the origin (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</a:t>
            </a:r>
            <a:r>
              <a:rPr kumimoji="0" lang="tr-TR" sz="30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0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y</a:t>
            </a:r>
            <a:r>
              <a:rPr kumimoji="0" lang="tr-TR" sz="3000" b="0" i="0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0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 ) of the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′-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y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′ system is moved to the origin of  the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x-y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 system.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Monotype Sorts" pitchFamily="2" charset="2"/>
              <a:buAutoNum type="arabicPeriod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Rotate the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x′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axis on to the axis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x.</a:t>
            </a:r>
          </a:p>
        </p:txBody>
      </p:sp>
      <p:sp>
        <p:nvSpPr>
          <p:cNvPr id="492548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BB8DAAB-BC03-4E4C-BF94-37016F6C9E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C683582-9805-47BD-AF99-7FD10D0AD64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285CE2-7A73-420D-9692-FB93F4BB36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10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1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00200" marR="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tr-TR" sz="20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93572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3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4" name="Text Box 8"/>
          <p:cNvSpPr txBox="1">
            <a:spLocks noChangeArrowheads="1"/>
          </p:cNvSpPr>
          <p:nvPr/>
        </p:nvSpPr>
        <p:spPr bwMode="auto">
          <a:xfrm>
            <a:off x="1928813" y="2357438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5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6" name="Line 12"/>
          <p:cNvSpPr>
            <a:spLocks noChangeShapeType="1"/>
          </p:cNvSpPr>
          <p:nvPr/>
        </p:nvSpPr>
        <p:spPr bwMode="auto">
          <a:xfrm rot="19485854" flipV="1">
            <a:off x="3708400" y="2492375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7" name="Line 13"/>
          <p:cNvSpPr>
            <a:spLocks noChangeShapeType="1"/>
          </p:cNvSpPr>
          <p:nvPr/>
        </p:nvSpPr>
        <p:spPr bwMode="auto">
          <a:xfrm rot="-2109642">
            <a:off x="3597275" y="3271838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8" name="Text Box 14"/>
          <p:cNvSpPr txBox="1">
            <a:spLocks noChangeArrowheads="1"/>
          </p:cNvSpPr>
          <p:nvPr/>
        </p:nvSpPr>
        <p:spPr bwMode="auto">
          <a:xfrm rot="-2222659">
            <a:off x="4930775" y="2701925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x′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79" name="Text Box 16"/>
          <p:cNvSpPr txBox="1">
            <a:spLocks noChangeArrowheads="1"/>
          </p:cNvSpPr>
          <p:nvPr/>
        </p:nvSpPr>
        <p:spPr bwMode="auto">
          <a:xfrm rot="-2370830">
            <a:off x="2997200" y="2900363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y'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80" name="Arc 22"/>
          <p:cNvSpPr>
            <a:spLocks/>
          </p:cNvSpPr>
          <p:nvPr/>
        </p:nvSpPr>
        <p:spPr bwMode="auto">
          <a:xfrm rot="16200000" flipV="1">
            <a:off x="4320382" y="3393281"/>
            <a:ext cx="215900" cy="2873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81" name="Text Box 24"/>
          <p:cNvSpPr txBox="1">
            <a:spLocks noChangeArrowheads="1"/>
          </p:cNvSpPr>
          <p:nvPr/>
        </p:nvSpPr>
        <p:spPr bwMode="auto">
          <a:xfrm>
            <a:off x="4481513" y="3284538"/>
            <a:ext cx="28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l-G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</a:t>
            </a:r>
          </a:p>
        </p:txBody>
      </p:sp>
      <p:sp>
        <p:nvSpPr>
          <p:cNvPr id="493582" name="Line 25"/>
          <p:cNvSpPr>
            <a:spLocks noChangeShapeType="1"/>
          </p:cNvSpPr>
          <p:nvPr/>
        </p:nvSpPr>
        <p:spPr bwMode="auto">
          <a:xfrm>
            <a:off x="3995738" y="3644900"/>
            <a:ext cx="0" cy="1368425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3583" name="Line 29"/>
          <p:cNvSpPr>
            <a:spLocks noChangeShapeType="1"/>
          </p:cNvSpPr>
          <p:nvPr/>
        </p:nvSpPr>
        <p:spPr bwMode="auto">
          <a:xfrm>
            <a:off x="2411413" y="3644900"/>
            <a:ext cx="2665412" cy="0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3584" name="Text Box 31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85" name="Text Box 32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86" name="Text Box 33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3588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0" name="Grafik 8">
            <a:extLst>
              <a:ext uri="{FF2B5EF4-FFF2-40B4-BE49-F238E27FC236}">
                <a16:creationId xmlns:a16="http://schemas.microsoft.com/office/drawing/2014/main" id="{2F7F98F3-E033-4E90-913E-398DA4EA21E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1" name="Grafik 9">
            <a:extLst>
              <a:ext uri="{FF2B5EF4-FFF2-40B4-BE49-F238E27FC236}">
                <a16:creationId xmlns:a16="http://schemas.microsoft.com/office/drawing/2014/main" id="{50C6B690-3FA3-41C9-AF18-34CBD24C3D4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6C6CCFB-CFF1-4F7D-979E-C5747AC6B7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5149939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5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0000"/>
              <a:buFont typeface="Wingdings" pitchFamily="2" charset="2"/>
              <a:buChar char="¨"/>
              <a:tabLst/>
              <a:defRPr/>
            </a:pPr>
            <a:endParaRPr kumimoji="0" lang="tr-TR" sz="28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94596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597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598" name="Text Box 8"/>
          <p:cNvSpPr txBox="1">
            <a:spLocks noChangeArrowheads="1"/>
          </p:cNvSpPr>
          <p:nvPr/>
        </p:nvSpPr>
        <p:spPr bwMode="auto">
          <a:xfrm>
            <a:off x="1857375" y="2428875"/>
            <a:ext cx="504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599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0" name="Text Box 12"/>
          <p:cNvSpPr txBox="1">
            <a:spLocks noChangeArrowheads="1"/>
          </p:cNvSpPr>
          <p:nvPr/>
        </p:nvSpPr>
        <p:spPr bwMode="auto">
          <a:xfrm rot="-2222659">
            <a:off x="3368675" y="4000500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x′</a:t>
            </a:r>
          </a:p>
        </p:txBody>
      </p:sp>
      <p:sp>
        <p:nvSpPr>
          <p:cNvPr id="494601" name="Text Box 18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2" name="Text Box 19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3" name="Text Box 20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4" name="Line 21"/>
          <p:cNvSpPr>
            <a:spLocks noChangeShapeType="1"/>
          </p:cNvSpPr>
          <p:nvPr/>
        </p:nvSpPr>
        <p:spPr bwMode="auto">
          <a:xfrm rot="19485854" flipV="1">
            <a:off x="2132013" y="3840163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5" name="Line 22"/>
          <p:cNvSpPr>
            <a:spLocks noChangeShapeType="1"/>
          </p:cNvSpPr>
          <p:nvPr/>
        </p:nvSpPr>
        <p:spPr bwMode="auto">
          <a:xfrm rot="-2109642">
            <a:off x="2020888" y="4619625"/>
            <a:ext cx="18716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6" name="Text Box 23"/>
          <p:cNvSpPr txBox="1">
            <a:spLocks noChangeArrowheads="1"/>
          </p:cNvSpPr>
          <p:nvPr/>
        </p:nvSpPr>
        <p:spPr bwMode="auto">
          <a:xfrm rot="-2370830">
            <a:off x="1557338" y="4200525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y′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7" name="Arc 24"/>
          <p:cNvSpPr>
            <a:spLocks/>
          </p:cNvSpPr>
          <p:nvPr/>
        </p:nvSpPr>
        <p:spPr bwMode="auto">
          <a:xfrm rot="16200000" flipV="1">
            <a:off x="2743994" y="4741069"/>
            <a:ext cx="215900" cy="2873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4608" name="Text Box 25"/>
          <p:cNvSpPr txBox="1">
            <a:spLocks noChangeArrowheads="1"/>
          </p:cNvSpPr>
          <p:nvPr/>
        </p:nvSpPr>
        <p:spPr bwMode="auto">
          <a:xfrm>
            <a:off x="2905125" y="4632325"/>
            <a:ext cx="28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l-G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θ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7417F991-3B31-423A-A8C2-36974DB5FD5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137BAD77-C7E0-414E-8830-D4AFA2420B7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E822D56-D49D-4756-BAE0-FAD991E7F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202461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0000"/>
              <a:buFont typeface="Wingdings" pitchFamily="2" charset="2"/>
              <a:buChar char="¨"/>
              <a:tabLst/>
              <a:defRPr/>
            </a:pPr>
            <a:endParaRPr kumimoji="0" lang="tr-TR" sz="28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95620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1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2" name="Text Box 8"/>
          <p:cNvSpPr txBox="1">
            <a:spLocks noChangeArrowheads="1"/>
          </p:cNvSpPr>
          <p:nvPr/>
        </p:nvSpPr>
        <p:spPr bwMode="auto">
          <a:xfrm>
            <a:off x="1857375" y="2428875"/>
            <a:ext cx="504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3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4" name="Text Box 10"/>
          <p:cNvSpPr txBox="1">
            <a:spLocks noChangeArrowheads="1"/>
          </p:cNvSpPr>
          <p:nvPr/>
        </p:nvSpPr>
        <p:spPr bwMode="auto">
          <a:xfrm>
            <a:off x="3071813" y="5072063"/>
            <a:ext cx="1093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x′</a:t>
            </a:r>
          </a:p>
        </p:txBody>
      </p:sp>
      <p:sp>
        <p:nvSpPr>
          <p:cNvPr id="495625" name="Text Box 11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6" name="Text Box 12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-2500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7" name="Text Box 13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8" name="Line 14"/>
          <p:cNvSpPr>
            <a:spLocks noChangeShapeType="1"/>
          </p:cNvSpPr>
          <p:nvPr/>
        </p:nvSpPr>
        <p:spPr bwMode="auto">
          <a:xfrm rot="21555546" flipV="1">
            <a:off x="2411413" y="3716338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29" name="Line 15"/>
          <p:cNvSpPr>
            <a:spLocks noChangeShapeType="1"/>
          </p:cNvSpPr>
          <p:nvPr/>
        </p:nvSpPr>
        <p:spPr bwMode="auto">
          <a:xfrm>
            <a:off x="2124075" y="5013325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5630" name="Text Box 16"/>
          <p:cNvSpPr txBox="1">
            <a:spLocks noChangeArrowheads="1"/>
          </p:cNvSpPr>
          <p:nvPr/>
        </p:nvSpPr>
        <p:spPr bwMode="auto">
          <a:xfrm>
            <a:off x="1908175" y="4005263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y′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E5B0DBC5-9654-4982-8BFB-523308D851D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7" name="Grafik 9">
            <a:extLst>
              <a:ext uri="{FF2B5EF4-FFF2-40B4-BE49-F238E27FC236}">
                <a16:creationId xmlns:a16="http://schemas.microsoft.com/office/drawing/2014/main" id="{1FE68CDE-8F89-4F1B-972D-5FBD735E31A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2632A1A-5060-401F-A20C-6F73D4B15B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1323135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6643" name="Object 2"/>
              <p:cNvSpPr txBox="1"/>
              <p:nvPr/>
            </p:nvSpPr>
            <p:spPr bwMode="auto">
              <a:xfrm>
                <a:off x="1116013" y="1844675"/>
                <a:ext cx="6551612" cy="469741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3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𝐓</m:t>
                      </m:r>
                      <m:r>
                        <a:rPr lang="de-DE" sz="3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sSub>
                        <m:sSubPr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sSub>
                        <m:sSubPr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&amp;1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  <m:oMath xmlns:m="http://schemas.openxmlformats.org/officeDocument/2006/math"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𝑆𝑖𝑛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𝑆𝑖𝑛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𝐌</m:t>
                          </m:r>
                        </m:e>
                        <m:sub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)⋅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𝐓</m:t>
                      </m:r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sSub>
                        <m:sSubPr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sSub>
                        <m:sSubPr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3400" dirty="0"/>
              </a:p>
            </p:txBody>
          </p:sp>
        </mc:Choice>
        <mc:Fallback xmlns="">
          <p:sp>
            <p:nvSpPr>
              <p:cNvPr id="49664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6013" y="1844675"/>
                <a:ext cx="6551612" cy="4697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FA835CF-437F-4688-B9BA-3EC3AAFC59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A77C10F-7875-4A74-8844-2DE12205590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B7164B-0456-4F9F-9183-8BF639C832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2988029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895350" y="2335213"/>
            <a:ext cx="7494588" cy="3159125"/>
          </a:xfrm>
          <a:noFill/>
        </p:spPr>
        <p:txBody>
          <a:bodyPr/>
          <a:lstStyle/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r>
              <a:rPr lang="tr-TR" sz="2500" dirty="0"/>
              <a:t>   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alternative method:</a:t>
            </a: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-Specify a vector </a:t>
            </a:r>
            <a:r>
              <a:rPr lang="tr-TR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that indicates the direction</a:t>
            </a: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for the positive y′ axis. Let</a:t>
            </a: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endParaRPr lang="tr-T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endParaRPr lang="tr-T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endParaRPr lang="tr-T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endParaRPr lang="tr-T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-Obtain the unit vector </a:t>
            </a:r>
            <a:r>
              <a:rPr lang="tr-TR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=(u</a:t>
            </a:r>
            <a:r>
              <a:rPr lang="tr-TR" sz="2800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,u</a:t>
            </a:r>
            <a:r>
              <a:rPr lang="tr-TR" sz="2800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along the x′ axis by rotating </a:t>
            </a:r>
            <a:r>
              <a:rPr lang="tr-TR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90</a:t>
            </a:r>
            <a:r>
              <a:rPr lang="tr-TR" sz="2800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clockwise.</a:t>
            </a:r>
          </a:p>
          <a:p>
            <a:pPr marL="273050" indent="-273050">
              <a:lnSpc>
                <a:spcPct val="80000"/>
              </a:lnSpc>
              <a:buFont typeface="Wingdings" pitchFamily="2" charset="2"/>
              <a:buNone/>
            </a:pPr>
            <a:r>
              <a:rPr lang="tr-TR" sz="2500" dirty="0">
                <a:solidFill>
                  <a:schemeClr val="bg1"/>
                </a:solidFill>
              </a:rPr>
              <a:t>  </a:t>
            </a:r>
            <a:endParaRPr lang="en-US" sz="25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7668" name="Object 2"/>
              <p:cNvSpPr txBox="1"/>
              <p:nvPr/>
            </p:nvSpPr>
            <p:spPr bwMode="auto">
              <a:xfrm>
                <a:off x="1285875" y="3786188"/>
                <a:ext cx="2886630" cy="1282962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de-DE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𝐕</m:t>
                              </m:r>
                            </m:e>
                          </m:d>
                        </m:den>
                      </m:f>
                      <m:r>
                        <a:rPr lang="de-DE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de-DE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3000" dirty="0"/>
              </a:p>
            </p:txBody>
          </p:sp>
        </mc:Choice>
        <mc:Fallback xmlns="">
          <p:sp>
            <p:nvSpPr>
              <p:cNvPr id="49766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5875" y="3786188"/>
                <a:ext cx="2886630" cy="12829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0EC322B-BE1D-4D85-B3D5-BE0299DF3B0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09EF42F-4BA5-4361-81C6-2336198B975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F096B35-5D06-4810-B00F-C160DBD571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0822629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1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916113"/>
            <a:ext cx="8458200" cy="4179887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Elements of any rotation matrix can be expressed as elements of or</a:t>
            </a:r>
            <a:r>
              <a:rPr lang="de-DE" dirty="0">
                <a:solidFill>
                  <a:schemeClr val="bg1"/>
                </a:solidFill>
              </a:rPr>
              <a:t>t</a:t>
            </a:r>
            <a:r>
              <a:rPr lang="tr-TR" dirty="0">
                <a:solidFill>
                  <a:schemeClr val="bg1"/>
                </a:solidFill>
              </a:rPr>
              <a:t>hogonal unit vectors. That is, the rotation matrix</a:t>
            </a:r>
            <a:r>
              <a:rPr lang="tr-TR" dirty="0">
                <a:solidFill>
                  <a:schemeClr val="bg1"/>
                </a:solidFill>
                <a:cs typeface="Arial" charset="0"/>
              </a:rPr>
              <a:t> can be written as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8692" name="Object 2"/>
              <p:cNvSpPr txBox="1"/>
              <p:nvPr/>
            </p:nvSpPr>
            <p:spPr bwMode="auto">
              <a:xfrm>
                <a:off x="1835150" y="3889375"/>
                <a:ext cx="3168650" cy="2017713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3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de-DE" sz="3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de-DE"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3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3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 </m:t>
                                  </m:r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tr-TR" sz="3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de-DE"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de-DE" sz="3400" dirty="0"/>
              </a:p>
            </p:txBody>
          </p:sp>
        </mc:Choice>
        <mc:Fallback xmlns="">
          <p:sp>
            <p:nvSpPr>
              <p:cNvPr id="498692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5150" y="3889375"/>
                <a:ext cx="3168650" cy="20177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2543C3B-0540-41DB-AB68-F9A1B1DC765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B9B66DB-2EB3-4B4E-AC3A-A7273B6D7B2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A8D8B25-66D9-4896-BA55-9ECA098C66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3004075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5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16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17" name="Text Box 8"/>
          <p:cNvSpPr txBox="1">
            <a:spLocks noChangeArrowheads="1"/>
          </p:cNvSpPr>
          <p:nvPr/>
        </p:nvSpPr>
        <p:spPr bwMode="auto">
          <a:xfrm>
            <a:off x="1928813" y="24288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18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19" name="Line 10"/>
          <p:cNvSpPr>
            <a:spLocks noChangeShapeType="1"/>
          </p:cNvSpPr>
          <p:nvPr/>
        </p:nvSpPr>
        <p:spPr bwMode="auto">
          <a:xfrm rot="19485854" flipV="1">
            <a:off x="3708400" y="2492375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0" name="Line 11"/>
          <p:cNvSpPr>
            <a:spLocks noChangeShapeType="1"/>
          </p:cNvSpPr>
          <p:nvPr/>
        </p:nvSpPr>
        <p:spPr bwMode="auto">
          <a:xfrm rot="-2109642">
            <a:off x="3597275" y="3271838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1" name="Text Box 12"/>
          <p:cNvSpPr txBox="1">
            <a:spLocks noChangeArrowheads="1"/>
          </p:cNvSpPr>
          <p:nvPr/>
        </p:nvSpPr>
        <p:spPr bwMode="auto">
          <a:xfrm rot="-2222659">
            <a:off x="4930775" y="2701925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x′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2" name="Text Box 13"/>
          <p:cNvSpPr txBox="1">
            <a:spLocks noChangeArrowheads="1"/>
          </p:cNvSpPr>
          <p:nvPr/>
        </p:nvSpPr>
        <p:spPr bwMode="auto">
          <a:xfrm rot="-2370830">
            <a:off x="2997200" y="2900363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y′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3" name="Line 16"/>
          <p:cNvSpPr>
            <a:spLocks noChangeShapeType="1"/>
          </p:cNvSpPr>
          <p:nvPr/>
        </p:nvSpPr>
        <p:spPr bwMode="auto">
          <a:xfrm>
            <a:off x="3995738" y="3644900"/>
            <a:ext cx="0" cy="1368425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9724" name="Line 17"/>
          <p:cNvSpPr>
            <a:spLocks noChangeShapeType="1"/>
          </p:cNvSpPr>
          <p:nvPr/>
        </p:nvSpPr>
        <p:spPr bwMode="auto">
          <a:xfrm>
            <a:off x="2411413" y="3644900"/>
            <a:ext cx="2665412" cy="0"/>
          </a:xfrm>
          <a:prstGeom prst="line">
            <a:avLst/>
          </a:prstGeom>
          <a:ln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9725" name="Text Box 18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6" name="Text Box 19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</a:t>
            </a:r>
            <a:r>
              <a:rPr kumimoji="0" lang="tr-TR" sz="2000" b="1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7" name="Text Box 20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0</a:t>
            </a: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8" name="Line 22"/>
          <p:cNvSpPr>
            <a:spLocks noChangeShapeType="1"/>
          </p:cNvSpPr>
          <p:nvPr/>
        </p:nvSpPr>
        <p:spPr bwMode="auto">
          <a:xfrm flipH="1" flipV="1">
            <a:off x="1763713" y="4221163"/>
            <a:ext cx="647700" cy="792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9729" name="Text Box 23"/>
          <p:cNvSpPr txBox="1">
            <a:spLocks noChangeArrowheads="1"/>
          </p:cNvSpPr>
          <p:nvPr/>
        </p:nvSpPr>
        <p:spPr bwMode="auto">
          <a:xfrm>
            <a:off x="1476375" y="3933825"/>
            <a:ext cx="360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Transformation Between Coordinate Systems (cont.)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9" name="Grafik 8">
            <a:extLst>
              <a:ext uri="{FF2B5EF4-FFF2-40B4-BE49-F238E27FC236}">
                <a16:creationId xmlns:a16="http://schemas.microsoft.com/office/drawing/2014/main" id="{D4D84FB9-1FE2-4846-A030-46886E23411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0" name="Grafik 9">
            <a:extLst>
              <a:ext uri="{FF2B5EF4-FFF2-40B4-BE49-F238E27FC236}">
                <a16:creationId xmlns:a16="http://schemas.microsoft.com/office/drawing/2014/main" id="{406CC746-9682-40F9-A88A-6D7B1FE7509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2E2F186-96F3-4784-B6DC-83B512094D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7100918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OpenGL Geometric Transformation Functions</a:t>
            </a:r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A separate function is available for each of the basic geometric transformations </a:t>
            </a:r>
          </a:p>
          <a:p>
            <a:pPr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AND</a:t>
            </a:r>
          </a:p>
          <a:p>
            <a:r>
              <a:rPr lang="en-US" sz="2800" dirty="0">
                <a:solidFill>
                  <a:schemeClr val="bg1"/>
                </a:solidFill>
              </a:rPr>
              <a:t>All transformations are specified in </a:t>
            </a:r>
            <a:r>
              <a:rPr lang="en-US" sz="2800" b="1" dirty="0">
                <a:solidFill>
                  <a:schemeClr val="bg1"/>
                </a:solidFill>
              </a:rPr>
              <a:t>three</a:t>
            </a:r>
            <a:r>
              <a:rPr lang="en-US" sz="2800" dirty="0">
                <a:solidFill>
                  <a:schemeClr val="bg1"/>
                </a:solidFill>
              </a:rPr>
              <a:t> dimensions</a:t>
            </a:r>
            <a:endParaRPr lang="tr-TR" sz="2800" dirty="0">
              <a:solidFill>
                <a:schemeClr val="bg1"/>
              </a:solidFill>
            </a:endParaRPr>
          </a:p>
          <a:p>
            <a:r>
              <a:rPr lang="tr-TR" sz="2800" dirty="0">
                <a:solidFill>
                  <a:schemeClr val="bg1"/>
                </a:solidFill>
              </a:rPr>
              <a:t>Why?</a:t>
            </a:r>
          </a:p>
          <a:p>
            <a:r>
              <a:rPr lang="tr-TR" sz="2800" dirty="0">
                <a:solidFill>
                  <a:schemeClr val="bg1"/>
                </a:solidFill>
              </a:rPr>
              <a:t>Answer: Remember; OpenGL was developed as 3D library</a:t>
            </a:r>
          </a:p>
          <a:p>
            <a:r>
              <a:rPr lang="tr-TR" sz="2800" dirty="0">
                <a:solidFill>
                  <a:schemeClr val="bg1"/>
                </a:solidFill>
              </a:rPr>
              <a:t>But how to perform 2D transformations?</a:t>
            </a:r>
          </a:p>
          <a:p>
            <a:r>
              <a:rPr lang="tr-TR" sz="2800" dirty="0">
                <a:solidFill>
                  <a:schemeClr val="bg1"/>
                </a:solidFill>
              </a:rPr>
              <a:t>Answer: Set </a:t>
            </a:r>
            <a:r>
              <a:rPr lang="tr-TR" sz="2800" i="1" dirty="0">
                <a:solidFill>
                  <a:schemeClr val="bg1"/>
                </a:solidFill>
              </a:rPr>
              <a:t>z = 0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F68F6D9-67C4-4681-8FEC-657CEDE7ACF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A5111B2-3769-4F94-97D7-D8C6DD6358B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C76DF0B-3B36-49BA-9CB0-067B31F6BF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13976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0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0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0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0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60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60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60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60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60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60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Basic OpenGL Geometric Transformations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Translation</a:t>
            </a:r>
          </a:p>
          <a:p>
            <a:pPr lvl="1">
              <a:lnSpc>
                <a:spcPct val="90000"/>
              </a:lnSpc>
            </a:pPr>
            <a:r>
              <a:rPr lang="en-US" sz="2400" dirty="0" err="1"/>
              <a:t>glTranslate</a:t>
            </a:r>
            <a:r>
              <a:rPr lang="en-US" sz="2400" dirty="0"/>
              <a:t>* (</a:t>
            </a:r>
            <a:r>
              <a:rPr lang="en-US" sz="2400" dirty="0" err="1"/>
              <a:t>tx</a:t>
            </a:r>
            <a:r>
              <a:rPr lang="en-US" sz="2400" dirty="0"/>
              <a:t>, </a:t>
            </a:r>
            <a:r>
              <a:rPr lang="en-US" sz="2400" dirty="0" err="1"/>
              <a:t>ty</a:t>
            </a:r>
            <a:r>
              <a:rPr lang="en-US" sz="2400" dirty="0"/>
              <a:t>, </a:t>
            </a:r>
            <a:r>
              <a:rPr lang="en-US" sz="2400" dirty="0" err="1"/>
              <a:t>tz</a:t>
            </a:r>
            <a:r>
              <a:rPr lang="en-US" sz="2400" dirty="0"/>
              <a:t>);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* </a:t>
            </a:r>
            <a:r>
              <a:rPr lang="en-US" sz="2000" dirty="0">
                <a:solidFill>
                  <a:schemeClr val="bg1"/>
                </a:solidFill>
              </a:rPr>
              <a:t>is either </a:t>
            </a:r>
            <a:r>
              <a:rPr lang="en-US" sz="2000" dirty="0"/>
              <a:t>f </a:t>
            </a:r>
            <a:r>
              <a:rPr lang="en-US" sz="2000" dirty="0">
                <a:solidFill>
                  <a:schemeClr val="bg1"/>
                </a:solidFill>
              </a:rPr>
              <a:t>or</a:t>
            </a:r>
            <a:r>
              <a:rPr lang="en-US" sz="2000" dirty="0"/>
              <a:t> d</a:t>
            </a:r>
          </a:p>
          <a:p>
            <a:pPr lvl="2">
              <a:lnSpc>
                <a:spcPct val="90000"/>
              </a:lnSpc>
            </a:pPr>
            <a:r>
              <a:rPr lang="en-US" sz="2000" dirty="0" err="1"/>
              <a:t>tx</a:t>
            </a:r>
            <a:r>
              <a:rPr lang="en-US" sz="2000" dirty="0"/>
              <a:t>, </a:t>
            </a:r>
            <a:r>
              <a:rPr lang="en-US" sz="2000" dirty="0" err="1"/>
              <a:t>ty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/>
                </a:solidFill>
              </a:rPr>
              <a:t>and</a:t>
            </a:r>
            <a:r>
              <a:rPr lang="en-US" sz="2000" dirty="0"/>
              <a:t> </a:t>
            </a:r>
            <a:r>
              <a:rPr lang="en-US" sz="2000" dirty="0" err="1"/>
              <a:t>tz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/>
                </a:solidFill>
              </a:rPr>
              <a:t>are any real number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For 2D, set </a:t>
            </a:r>
            <a:r>
              <a:rPr lang="en-US" sz="2000" dirty="0" err="1"/>
              <a:t>tz</a:t>
            </a:r>
            <a:r>
              <a:rPr lang="en-US" sz="2000" dirty="0"/>
              <a:t>=0.0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Rotation</a:t>
            </a:r>
          </a:p>
          <a:p>
            <a:pPr lvl="1">
              <a:lnSpc>
                <a:spcPct val="90000"/>
              </a:lnSpc>
            </a:pPr>
            <a:r>
              <a:rPr lang="en-US" sz="2400" dirty="0" err="1"/>
              <a:t>glRotate</a:t>
            </a:r>
            <a:r>
              <a:rPr lang="en-US" sz="2400" dirty="0"/>
              <a:t>* (theta, </a:t>
            </a:r>
            <a:r>
              <a:rPr lang="en-US" sz="2400" dirty="0" err="1"/>
              <a:t>vx</a:t>
            </a:r>
            <a:r>
              <a:rPr lang="en-US" sz="2400" dirty="0"/>
              <a:t>, </a:t>
            </a:r>
            <a:r>
              <a:rPr lang="en-US" sz="2400" dirty="0" err="1"/>
              <a:t>vy</a:t>
            </a:r>
            <a:r>
              <a:rPr lang="en-US" sz="2400" dirty="0"/>
              <a:t>, </a:t>
            </a:r>
            <a:r>
              <a:rPr lang="en-US" sz="2400" dirty="0" err="1"/>
              <a:t>vz</a:t>
            </a:r>
            <a:r>
              <a:rPr lang="en-US" sz="2400" dirty="0"/>
              <a:t>);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* </a:t>
            </a:r>
            <a:r>
              <a:rPr lang="en-US" sz="2000" dirty="0">
                <a:solidFill>
                  <a:schemeClr val="bg1"/>
                </a:solidFill>
              </a:rPr>
              <a:t>is either </a:t>
            </a:r>
            <a:r>
              <a:rPr lang="en-US" sz="2000" dirty="0"/>
              <a:t>f </a:t>
            </a:r>
            <a:r>
              <a:rPr lang="en-US" sz="2000" dirty="0">
                <a:solidFill>
                  <a:schemeClr val="bg1"/>
                </a:solidFill>
              </a:rPr>
              <a:t>or</a:t>
            </a:r>
            <a:r>
              <a:rPr lang="en-US" sz="2000" dirty="0"/>
              <a:t> d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theta </a:t>
            </a:r>
            <a:r>
              <a:rPr lang="en-US" sz="2000" dirty="0">
                <a:solidFill>
                  <a:schemeClr val="bg1"/>
                </a:solidFill>
              </a:rPr>
              <a:t>is rotation angle in degrees</a:t>
            </a:r>
            <a:r>
              <a:rPr lang="tr-TR" sz="2000" dirty="0">
                <a:solidFill>
                  <a:schemeClr val="bg1"/>
                </a:solidFill>
              </a:rPr>
              <a:t> (internally converted to radian)</a:t>
            </a:r>
            <a:endParaRPr lang="en-US" sz="2000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Vector</a:t>
            </a:r>
            <a:r>
              <a:rPr lang="en-US" sz="2000" dirty="0"/>
              <a:t> v=(</a:t>
            </a:r>
            <a:r>
              <a:rPr lang="en-US" sz="2000" dirty="0" err="1"/>
              <a:t>vx</a:t>
            </a:r>
            <a:r>
              <a:rPr lang="en-US" sz="2000" dirty="0"/>
              <a:t>, </a:t>
            </a:r>
            <a:r>
              <a:rPr lang="en-US" sz="2000" dirty="0" err="1"/>
              <a:t>vy</a:t>
            </a:r>
            <a:r>
              <a:rPr lang="en-US" sz="2000" dirty="0"/>
              <a:t>, </a:t>
            </a:r>
            <a:r>
              <a:rPr lang="en-US" sz="2000" dirty="0" err="1"/>
              <a:t>vz</a:t>
            </a:r>
            <a:r>
              <a:rPr lang="en-US" sz="2000" dirty="0"/>
              <a:t>) </a:t>
            </a:r>
            <a:r>
              <a:rPr lang="en-US" sz="2000" dirty="0">
                <a:solidFill>
                  <a:schemeClr val="bg1"/>
                </a:solidFill>
              </a:rPr>
              <a:t>defines the orientation for a rotation axis that passes through the coordinate origin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</a:rPr>
              <a:t>For 2D, set </a:t>
            </a:r>
            <a:r>
              <a:rPr lang="tr-TR" sz="2000" dirty="0"/>
              <a:t>v</a:t>
            </a:r>
            <a:r>
              <a:rPr lang="en-US" sz="2000" dirty="0"/>
              <a:t>z=</a:t>
            </a:r>
            <a:r>
              <a:rPr lang="tr-TR" sz="2000" dirty="0"/>
              <a:t>1</a:t>
            </a:r>
            <a:r>
              <a:rPr lang="en-US" sz="2000" dirty="0"/>
              <a:t>.0</a:t>
            </a:r>
            <a:r>
              <a:rPr lang="tr-TR" sz="2000" dirty="0"/>
              <a:t> </a:t>
            </a:r>
            <a:r>
              <a:rPr lang="tr-TR" sz="2000" dirty="0">
                <a:solidFill>
                  <a:schemeClr val="bg1"/>
                </a:solidFill>
              </a:rPr>
              <a:t>and</a:t>
            </a:r>
            <a:r>
              <a:rPr lang="tr-TR" sz="2000" dirty="0"/>
              <a:t> vx=vy=0.0</a:t>
            </a:r>
            <a:endParaRPr lang="en-US" sz="20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5F97B11-E5EE-435E-8DA1-0398C166BC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530DDA5-004A-4A22-B784-C2B5D1FA781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77D4991-CB44-4498-B57C-A4477C6234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66320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1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1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61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61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61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61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61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61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Basic OpenGL Geometric Transformations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2542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Scaling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glScale</a:t>
            </a:r>
            <a:r>
              <a:rPr lang="en-US" dirty="0"/>
              <a:t>* (</a:t>
            </a:r>
            <a:r>
              <a:rPr lang="en-US" dirty="0" err="1"/>
              <a:t>sx</a:t>
            </a:r>
            <a:r>
              <a:rPr lang="en-US" dirty="0"/>
              <a:t>, </a:t>
            </a:r>
            <a:r>
              <a:rPr lang="en-US" dirty="0" err="1"/>
              <a:t>sy</a:t>
            </a:r>
            <a:r>
              <a:rPr lang="en-US" dirty="0"/>
              <a:t>, </a:t>
            </a:r>
            <a:r>
              <a:rPr lang="en-US" dirty="0" err="1"/>
              <a:t>sz</a:t>
            </a:r>
            <a:r>
              <a:rPr lang="en-US" dirty="0"/>
              <a:t>);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* </a:t>
            </a:r>
            <a:r>
              <a:rPr lang="en-US" dirty="0">
                <a:solidFill>
                  <a:schemeClr val="bg1"/>
                </a:solidFill>
              </a:rPr>
              <a:t>is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either</a:t>
            </a:r>
            <a:r>
              <a:rPr lang="en-US" dirty="0"/>
              <a:t> f </a:t>
            </a:r>
            <a:r>
              <a:rPr lang="en-US" dirty="0">
                <a:solidFill>
                  <a:schemeClr val="bg1"/>
                </a:solidFill>
              </a:rPr>
              <a:t>or</a:t>
            </a:r>
            <a:r>
              <a:rPr lang="en-US" dirty="0"/>
              <a:t> d</a:t>
            </a:r>
          </a:p>
          <a:p>
            <a:pPr lvl="2">
              <a:lnSpc>
                <a:spcPct val="90000"/>
              </a:lnSpc>
            </a:pPr>
            <a:r>
              <a:rPr lang="en-US" dirty="0" err="1"/>
              <a:t>sx</a:t>
            </a:r>
            <a:r>
              <a:rPr lang="en-US" dirty="0"/>
              <a:t>, </a:t>
            </a:r>
            <a:r>
              <a:rPr lang="en-US" dirty="0" err="1"/>
              <a:t>sy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and</a:t>
            </a:r>
            <a:r>
              <a:rPr lang="en-US" dirty="0"/>
              <a:t> </a:t>
            </a:r>
            <a:r>
              <a:rPr lang="en-US" dirty="0" err="1"/>
              <a:t>sz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are any real number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Negative values generate </a:t>
            </a:r>
            <a:r>
              <a:rPr lang="en-US" b="1" dirty="0">
                <a:solidFill>
                  <a:schemeClr val="bg1"/>
                </a:solidFill>
              </a:rPr>
              <a:t>reflection</a:t>
            </a:r>
            <a:endParaRPr lang="tr-TR" b="1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Zero values can cause error because inverse matrix cannot be calculated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A</a:t>
            </a:r>
            <a:r>
              <a:rPr lang="de-DE" dirty="0" err="1">
                <a:solidFill>
                  <a:schemeClr val="bg1"/>
                </a:solidFill>
                <a:cs typeface="Times New Roman" pitchFamily="18" charset="0"/>
              </a:rPr>
              <a:t>ll</a:t>
            </a:r>
            <a:r>
              <a:rPr lang="de-DE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de-DE" dirty="0" err="1">
                <a:solidFill>
                  <a:schemeClr val="bg1"/>
                </a:solidFill>
                <a:cs typeface="Times New Roman" pitchFamily="18" charset="0"/>
              </a:rPr>
              <a:t>routines</a:t>
            </a:r>
            <a:r>
              <a:rPr lang="de-DE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de-DE" dirty="0" err="1">
                <a:solidFill>
                  <a:schemeClr val="bg1"/>
                </a:solidFill>
                <a:cs typeface="Times New Roman" pitchFamily="18" charset="0"/>
              </a:rPr>
              <a:t>construct</a:t>
            </a:r>
            <a:r>
              <a:rPr lang="de-DE" dirty="0">
                <a:solidFill>
                  <a:schemeClr val="bg1"/>
                </a:solidFill>
                <a:cs typeface="Times New Roman" pitchFamily="18" charset="0"/>
              </a:rPr>
              <a:t> a 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4</a:t>
            </a:r>
            <a:r>
              <a:rPr lang="tr-TR" dirty="0">
                <a:solidFill>
                  <a:schemeClr val="bg1"/>
                </a:solidFill>
                <a:cs typeface="Arial" charset="0"/>
              </a:rPr>
              <a:t>x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4 transformation matrix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OpenGL uses composite matrices </a:t>
            </a:r>
          </a:p>
          <a:p>
            <a:pPr lvl="1">
              <a:lnSpc>
                <a:spcPct val="90000"/>
              </a:lnSpc>
            </a:pPr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Be careful with the order </a:t>
            </a:r>
            <a:endParaRPr lang="en-US" sz="2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DA989BF-5250-4B0F-AE45-CAAE2E24A69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7A5073D-0437-4ADF-94DD-EE6F0C79245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DDA3B7D-F6FE-4B62-B3F7-659ADFDD46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12798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62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2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2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2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62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62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62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62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Operations</a:t>
            </a:r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glMatrixMode</a:t>
            </a:r>
            <a:r>
              <a:rPr lang="en-US" dirty="0"/>
              <a:t>(</a:t>
            </a:r>
            <a:r>
              <a:rPr lang="tr-TR" dirty="0"/>
              <a:t>.</a:t>
            </a:r>
            <a:r>
              <a:rPr lang="en-US" dirty="0"/>
              <a:t>);</a:t>
            </a:r>
            <a:endParaRPr lang="tr-TR" dirty="0"/>
          </a:p>
          <a:p>
            <a:pPr lvl="1"/>
            <a:r>
              <a:rPr lang="tr-TR" dirty="0">
                <a:solidFill>
                  <a:schemeClr val="bg1"/>
                </a:solidFill>
              </a:rPr>
              <a:t>Projection Mode: Determines how the scene is projected onto the screen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Modelview Mode: Used for storing and combining geometric transformations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Texture Mode: Used for mapping texture patterns to surfaces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Color Mode: Used to convert from one color mode to another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597B743-7D31-4DAE-B4AC-EF8C3A294DF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733172F-2A4A-49C8-93A4-82E6464EAA4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B27CD56-DCCC-4A51-8F2A-389EF2ADB0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96404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Operations</a:t>
            </a:r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Modelview</a:t>
            </a:r>
            <a:r>
              <a:rPr lang="en-US" dirty="0">
                <a:solidFill>
                  <a:schemeClr val="bg1"/>
                </a:solidFill>
              </a:rPr>
              <a:t> matrix, used to store and combine geometric transformations</a:t>
            </a:r>
          </a:p>
          <a:p>
            <a:pPr lvl="1"/>
            <a:r>
              <a:rPr lang="en-US" dirty="0" err="1"/>
              <a:t>glMatrixMode</a:t>
            </a:r>
            <a:r>
              <a:rPr lang="en-US" dirty="0"/>
              <a:t>(GL_MODELVIEW);</a:t>
            </a:r>
          </a:p>
          <a:p>
            <a:r>
              <a:rPr lang="en-US" dirty="0">
                <a:solidFill>
                  <a:schemeClr val="bg1"/>
                </a:solidFill>
              </a:rPr>
              <a:t>A call to a transformation routine generates a matrix that is multiplied by the current matrix</a:t>
            </a:r>
          </a:p>
          <a:p>
            <a:r>
              <a:rPr lang="en-US" dirty="0">
                <a:solidFill>
                  <a:schemeClr val="bg1"/>
                </a:solidFill>
              </a:rPr>
              <a:t>To assign the identity matrix to the current matrix</a:t>
            </a:r>
          </a:p>
          <a:p>
            <a:pPr lvl="1"/>
            <a:r>
              <a:rPr lang="en-US" dirty="0" err="1"/>
              <a:t>glLoadIdentity</a:t>
            </a:r>
            <a:r>
              <a:rPr lang="en-US" dirty="0"/>
              <a:t>();</a:t>
            </a:r>
          </a:p>
          <a:p>
            <a:pPr>
              <a:buFontTx/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3DF1D5D-3F52-4B20-9385-E96055CD98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5A0965F-90BA-43EF-9B72-124305E301D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0B0F08B-7F9B-4490-A96C-50BD495518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0583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Operations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Alternatively: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err="1"/>
              <a:t>gl</a:t>
            </a:r>
            <a:r>
              <a:rPr lang="tr-TR" dirty="0"/>
              <a:t>Load</a:t>
            </a:r>
            <a:r>
              <a:rPr lang="en-US" dirty="0"/>
              <a:t>Matrix</a:t>
            </a:r>
            <a:r>
              <a:rPr lang="tr-TR" dirty="0"/>
              <a:t>*</a:t>
            </a:r>
            <a:r>
              <a:rPr lang="en-US" dirty="0"/>
              <a:t> (</a:t>
            </a:r>
            <a:r>
              <a:rPr lang="tr-TR" dirty="0"/>
              <a:t>elements16</a:t>
            </a:r>
            <a:r>
              <a:rPr lang="en-US" dirty="0"/>
              <a:t>);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To assign other values to the elements of the current matrix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In column-major order:</a:t>
            </a:r>
          </a:p>
          <a:p>
            <a:pPr lvl="2"/>
            <a:r>
              <a:rPr lang="tr-TR" dirty="0">
                <a:solidFill>
                  <a:schemeClr val="bg1"/>
                </a:solidFill>
              </a:rPr>
              <a:t>First four elements in first column</a:t>
            </a:r>
          </a:p>
          <a:p>
            <a:pPr lvl="2"/>
            <a:r>
              <a:rPr lang="tr-TR" dirty="0">
                <a:solidFill>
                  <a:schemeClr val="bg1"/>
                </a:solidFill>
              </a:rPr>
              <a:t>Second four elements in second column</a:t>
            </a:r>
          </a:p>
          <a:p>
            <a:pPr lvl="2"/>
            <a:r>
              <a:rPr lang="tr-TR" dirty="0">
                <a:solidFill>
                  <a:schemeClr val="bg1"/>
                </a:solidFill>
              </a:rPr>
              <a:t>Third four elements in third column</a:t>
            </a:r>
          </a:p>
          <a:p>
            <a:pPr lvl="2"/>
            <a:r>
              <a:rPr lang="tr-TR" dirty="0">
                <a:solidFill>
                  <a:schemeClr val="bg1"/>
                </a:solidFill>
              </a:rPr>
              <a:t>Fourth four elements in fourth column</a:t>
            </a:r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71698C1-6E7C-44D5-B768-59FC008D407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EA3085F-775B-4186-A1C4-F0E516A3EBE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1FF7FB-D9D5-43C3-9B5E-9F0669556B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7207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6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Operations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Concatenating a specified matrix with current matrix: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err="1"/>
              <a:t>gl</a:t>
            </a:r>
            <a:r>
              <a:rPr lang="tr-TR" dirty="0"/>
              <a:t>Mult</a:t>
            </a:r>
            <a:r>
              <a:rPr lang="en-US" dirty="0"/>
              <a:t>Matrix</a:t>
            </a:r>
            <a:r>
              <a:rPr lang="tr-TR" dirty="0"/>
              <a:t>*</a:t>
            </a:r>
            <a:r>
              <a:rPr lang="en-US" dirty="0"/>
              <a:t> (</a:t>
            </a:r>
            <a:r>
              <a:rPr lang="tr-TR" dirty="0"/>
              <a:t>otherElements16</a:t>
            </a:r>
            <a:r>
              <a:rPr lang="en-US" dirty="0"/>
              <a:t>);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Current matrix is postmultiplied (right-to-left) by the specified matrix</a:t>
            </a:r>
          </a:p>
          <a:p>
            <a:endParaRPr lang="tr-TR" dirty="0"/>
          </a:p>
          <a:p>
            <a:r>
              <a:rPr lang="tr-TR" dirty="0">
                <a:solidFill>
                  <a:schemeClr val="bg1"/>
                </a:solidFill>
              </a:rPr>
              <a:t>Warning:</a:t>
            </a:r>
          </a:p>
          <a:p>
            <a:r>
              <a:rPr lang="tr-TR" dirty="0">
                <a:solidFill>
                  <a:schemeClr val="bg1"/>
                </a:solidFill>
              </a:rPr>
              <a:t>Matrix notation </a:t>
            </a:r>
            <a:r>
              <a:rPr lang="tr-TR" i="1" dirty="0">
                <a:solidFill>
                  <a:schemeClr val="bg1"/>
                </a:solidFill>
              </a:rPr>
              <a:t>m</a:t>
            </a:r>
            <a:r>
              <a:rPr lang="tr-TR" i="1" baseline="-25000" dirty="0">
                <a:solidFill>
                  <a:schemeClr val="bg1"/>
                </a:solidFill>
              </a:rPr>
              <a:t>jk</a:t>
            </a:r>
            <a:r>
              <a:rPr lang="tr-TR" dirty="0">
                <a:solidFill>
                  <a:schemeClr val="bg1"/>
                </a:solidFill>
              </a:rPr>
              <a:t> means:</a:t>
            </a:r>
          </a:p>
          <a:p>
            <a:pPr lvl="1"/>
            <a:r>
              <a:rPr lang="tr-TR" dirty="0">
                <a:solidFill>
                  <a:schemeClr val="bg1"/>
                </a:solidFill>
              </a:rPr>
              <a:t>In OpenGL: </a:t>
            </a:r>
            <a:r>
              <a:rPr lang="tr-TR" i="1" dirty="0">
                <a:solidFill>
                  <a:schemeClr val="bg1"/>
                </a:solidFill>
              </a:rPr>
              <a:t>j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 column, </a:t>
            </a:r>
            <a:r>
              <a:rPr lang="tr-TR" i="1" dirty="0">
                <a:solidFill>
                  <a:schemeClr val="bg1"/>
                </a:solidFill>
                <a:sym typeface="Wingdings" pitchFamily="2" charset="2"/>
              </a:rPr>
              <a:t>k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  row</a:t>
            </a:r>
          </a:p>
          <a:p>
            <a:pPr lvl="1"/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In mathematics: </a:t>
            </a:r>
            <a:r>
              <a:rPr lang="tr-TR" i="1" dirty="0">
                <a:solidFill>
                  <a:schemeClr val="bg1"/>
                </a:solidFill>
                <a:sym typeface="Wingdings" pitchFamily="2" charset="2"/>
              </a:rPr>
              <a:t>j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  row, </a:t>
            </a:r>
            <a:r>
              <a:rPr lang="tr-TR" i="1" dirty="0">
                <a:solidFill>
                  <a:schemeClr val="bg1"/>
                </a:solidFill>
                <a:sym typeface="Wingdings" pitchFamily="2" charset="2"/>
              </a:rPr>
              <a:t>k</a:t>
            </a:r>
            <a:r>
              <a:rPr lang="tr-TR" dirty="0">
                <a:solidFill>
                  <a:schemeClr val="bg1"/>
                </a:solidFill>
                <a:sym typeface="Wingdings" pitchFamily="2" charset="2"/>
              </a:rPr>
              <a:t>  column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CF5ACF8-118A-4A4C-9FC5-D7BE5E4C5EF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B0937A5-2A78-416D-B510-3E1332719E5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B83BB0-CF9E-493A-91E7-ED1F478E4E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32784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6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6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63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63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5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Matrix Stacks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OpenGL maintains a matrix stack for transformations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Initially the </a:t>
            </a:r>
            <a:r>
              <a:rPr lang="en-US" dirty="0" err="1">
                <a:solidFill>
                  <a:schemeClr val="bg1"/>
                </a:solidFill>
              </a:rPr>
              <a:t>modelview</a:t>
            </a:r>
            <a:r>
              <a:rPr lang="en-US" dirty="0">
                <a:solidFill>
                  <a:schemeClr val="bg1"/>
                </a:solidFill>
              </a:rPr>
              <a:t> stack contains only the identity matrix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More about it: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chemeClr val="bg1"/>
                </a:solidFill>
              </a:rPr>
              <a:t>Coming soon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F9DB398-1841-4646-BDA3-B79A1C8EE33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8552901-7DEB-461F-9A9E-D3001271C6C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7195B93-C5E3-44C4-8F25-6B1437AB63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15289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4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64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64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4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9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OpenGL Transformation Routines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/>
              </a:rPr>
              <a:t>For example, assume we want to do in the following order: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effectLst/>
              </a:rPr>
              <a:t>translate by +2, -3, +4,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effectLst/>
              </a:rPr>
              <a:t>rotate by 45</a:t>
            </a:r>
            <a:r>
              <a:rPr lang="en-US" sz="2000" baseline="30000" dirty="0">
                <a:solidFill>
                  <a:schemeClr val="bg1"/>
                </a:solidFill>
                <a:effectLst/>
              </a:rPr>
              <a:t>0</a:t>
            </a:r>
            <a:r>
              <a:rPr lang="en-US" sz="2000" dirty="0">
                <a:solidFill>
                  <a:schemeClr val="bg1"/>
                </a:solidFill>
                <a:effectLst/>
              </a:rPr>
              <a:t> around axis formed between origin and 1, 1, 1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effectLst/>
              </a:rPr>
              <a:t>scale with respect to the origin by 2 in each direction.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effectLst/>
              </a:rPr>
              <a:t>Our code would be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effectLst/>
              </a:rPr>
              <a:t>	</a:t>
            </a:r>
            <a:r>
              <a:rPr lang="en-US" sz="2200" dirty="0" err="1">
                <a:effectLst/>
              </a:rPr>
              <a:t>glMatrixMode</a:t>
            </a:r>
            <a:r>
              <a:rPr lang="en-US" sz="2200" dirty="0">
                <a:effectLst/>
              </a:rPr>
              <a:t>(GL_MODELVIEW);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effectLst/>
              </a:rPr>
              <a:t>	</a:t>
            </a:r>
            <a:r>
              <a:rPr lang="en-US" sz="2200" dirty="0" err="1">
                <a:effectLst/>
              </a:rPr>
              <a:t>glLoadIdentity</a:t>
            </a:r>
            <a:r>
              <a:rPr lang="en-US" sz="2200" dirty="0">
                <a:effectLst/>
              </a:rPr>
              <a:t>();			     //start with identity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effectLst/>
              </a:rPr>
              <a:t>	</a:t>
            </a:r>
            <a:r>
              <a:rPr lang="en-US" sz="2200" dirty="0" err="1">
                <a:effectLst/>
              </a:rPr>
              <a:t>glScalef</a:t>
            </a:r>
            <a:r>
              <a:rPr lang="en-US" sz="2200" dirty="0">
                <a:effectLst/>
              </a:rPr>
              <a:t>(2.0,2.0,2.0);   //Note: </a:t>
            </a:r>
            <a:r>
              <a:rPr lang="en-US" sz="2200" dirty="0">
                <a:solidFill>
                  <a:srgbClr val="66FF33"/>
                </a:solidFill>
                <a:effectLst/>
              </a:rPr>
              <a:t>Start with the LAST operation</a:t>
            </a:r>
            <a:endParaRPr lang="en-US" sz="2200" dirty="0">
              <a:effectLst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effectLst/>
              </a:rPr>
              <a:t>	</a:t>
            </a:r>
            <a:r>
              <a:rPr lang="en-US" sz="2200" dirty="0" err="1">
                <a:effectLst/>
              </a:rPr>
              <a:t>glRotatef</a:t>
            </a:r>
            <a:r>
              <a:rPr lang="en-US" sz="2200" dirty="0">
                <a:effectLst/>
              </a:rPr>
              <a:t>(45.0,1.0,1.0,1.0);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200" dirty="0">
                <a:effectLst/>
              </a:rPr>
              <a:t>	</a:t>
            </a:r>
            <a:r>
              <a:rPr lang="en-US" sz="2200" dirty="0" err="1">
                <a:effectLst/>
              </a:rPr>
              <a:t>glTranslatef</a:t>
            </a:r>
            <a:r>
              <a:rPr lang="en-US" sz="2200" dirty="0">
                <a:effectLst/>
              </a:rPr>
              <a:t>(2.0,-3.0, 4.0); //</a:t>
            </a:r>
            <a:r>
              <a:rPr lang="en-US" sz="2200" dirty="0">
                <a:solidFill>
                  <a:srgbClr val="66FF33"/>
                </a:solidFill>
                <a:effectLst/>
              </a:rPr>
              <a:t>End with the FIRST operation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2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5B5DA96-D9B0-449A-AA11-1DB4BC4B99A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5AA5580-6F3B-45DF-8BD2-3132BB84B08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2D78CEC-CB76-4C8D-87C1-9241370FD4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40761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7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67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7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7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7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763000" cy="685800"/>
          </a:xfrm>
        </p:spPr>
        <p:txBody>
          <a:bodyPr/>
          <a:lstStyle/>
          <a:p>
            <a:pPr eaLnBrk="1" hangingPunct="1"/>
            <a:r>
              <a:rPr lang="tr-TR" sz="4000" b="1" dirty="0"/>
              <a:t>OpenGL Transformation Functions</a:t>
            </a:r>
            <a:endParaRPr lang="en-US" sz="4000" b="1" dirty="0"/>
          </a:p>
        </p:txBody>
      </p:sp>
      <p:pic>
        <p:nvPicPr>
          <p:cNvPr id="88067" name="tab_07_01.jpg" descr="tab_07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3" y="914400"/>
            <a:ext cx="73310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CEDCF80-7DB0-4C4B-90BD-A2A9C8CA3E3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2FB858E-F07B-4C2D-AB2D-7E1B315D84C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F0ECAA-0A33-4305-82E4-061ECC5388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2D Geometric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3748032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73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tr-TR" sz="3200" spc="-1" dirty="0">
                <a:solidFill>
                  <a:srgbClr val="333333"/>
                </a:solidFill>
                <a:latin typeface="Times New Roman"/>
              </a:rPr>
              <a:t>3D Geometric Transformations</a:t>
            </a: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80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81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3497</Words>
  <Application>Microsoft Office PowerPoint</Application>
  <PresentationFormat>Bildschirmpräsentation (4:3)</PresentationFormat>
  <Paragraphs>732</Paragraphs>
  <Slides>81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81</vt:i4>
      </vt:variant>
    </vt:vector>
  </HeadingPairs>
  <TitlesOfParts>
    <vt:vector size="96" baseType="lpstr">
      <vt:lpstr>Arial</vt:lpstr>
      <vt:lpstr>Arial Black</vt:lpstr>
      <vt:lpstr>Cambria Math</vt:lpstr>
      <vt:lpstr>Garamond</vt:lpstr>
      <vt:lpstr>Monotype Sorts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2_Edge</vt:lpstr>
      <vt:lpstr>Formel</vt:lpstr>
      <vt:lpstr>Equation</vt:lpstr>
      <vt:lpstr>PowerPoint-Präsentation</vt:lpstr>
      <vt:lpstr>Objectives</vt:lpstr>
      <vt:lpstr>Objectives (cont.)</vt:lpstr>
      <vt:lpstr>Geometric Transformations</vt:lpstr>
      <vt:lpstr>Basic 2D Geometric Transformations</vt:lpstr>
      <vt:lpstr>Basic 2D Geometric Transformations (cont.)</vt:lpstr>
      <vt:lpstr>2D Translation Routine</vt:lpstr>
      <vt:lpstr>Basic 2D Geometric Transformations (cont.)</vt:lpstr>
      <vt:lpstr>Basic 2D Geometric Transformations (cont.)</vt:lpstr>
      <vt:lpstr>Basic 2D Geometric Transformations (cont.)</vt:lpstr>
      <vt:lpstr>Basic 2D Geometric Transformations</vt:lpstr>
      <vt:lpstr>Basic 2D Geometric Transformations (cont.)</vt:lpstr>
      <vt:lpstr>2D Rotation Routine</vt:lpstr>
      <vt:lpstr>Basic 2D Geometric Transformations (cont.)</vt:lpstr>
      <vt:lpstr>Basic 2D Geometric Transformations (cont.)</vt:lpstr>
      <vt:lpstr>Basic 2D Geometric Transformations (cont.)</vt:lpstr>
      <vt:lpstr>Basic 2D Geometric Transformations (cont.)</vt:lpstr>
      <vt:lpstr>2D Scaling Routine</vt:lpstr>
      <vt:lpstr>Matrix Representations and Homogeneous Coordinates</vt:lpstr>
      <vt:lpstr>Matrix Representations and Homogeneous Coordinates (cont.)</vt:lpstr>
      <vt:lpstr>Matrix Representations and Homogeneous Coordinates (cont.)</vt:lpstr>
      <vt:lpstr>Matrix Representations and Homogeneous Coordinates (cont.)</vt:lpstr>
      <vt:lpstr>Matrix Representations and Homogeneous Coordinates (cont.)</vt:lpstr>
      <vt:lpstr>Matrix Representations and Homogeneous Coordinates (cont.)</vt:lpstr>
      <vt:lpstr>Matrix Representations and Homogeneous Coordinates (cont.)</vt:lpstr>
      <vt:lpstr>Matrix Representations and Homogeneous Coordinates (cont.)</vt:lpstr>
      <vt:lpstr>Inverse Transformations</vt:lpstr>
      <vt:lpstr>Inverse Transformations (cont.)</vt:lpstr>
      <vt:lpstr>Inverse Transformations (cont.)</vt:lpstr>
      <vt:lpstr>Inverse Transformations (cont.)</vt:lpstr>
      <vt:lpstr>2D Composite Transformations</vt:lpstr>
      <vt:lpstr>2D Composite Transformations (cont.)</vt:lpstr>
      <vt:lpstr>2D Composite Transformations (cont.)</vt:lpstr>
      <vt:lpstr>2D Composite Transformations (cont.)</vt:lpstr>
      <vt:lpstr>PowerPoint-Präsentation</vt:lpstr>
      <vt:lpstr>General Pivot Point Rotation</vt:lpstr>
      <vt:lpstr>PowerPoint-Präsentation</vt:lpstr>
      <vt:lpstr>2D Composite Transformations (cont.)</vt:lpstr>
      <vt:lpstr>General Fixed Point Scaling</vt:lpstr>
      <vt:lpstr>General Fixed Point  Scaling (cont.)</vt:lpstr>
      <vt:lpstr>PowerPoint-Präsentation</vt:lpstr>
      <vt:lpstr>2D Composite Transformations (cont.)</vt:lpstr>
      <vt:lpstr>General 2D Scaling Directions</vt:lpstr>
      <vt:lpstr>General 2D Scaling Directions (cont.)</vt:lpstr>
      <vt:lpstr>2D Composite Transformations (cont.)</vt:lpstr>
      <vt:lpstr>2D Composite Transformations (cont.)</vt:lpstr>
      <vt:lpstr>Reversing the order</vt:lpstr>
      <vt:lpstr>Other 2D Transformations</vt:lpstr>
      <vt:lpstr>PowerPoint-Präsentation</vt:lpstr>
      <vt:lpstr>Other 2D Transformations (cont.)</vt:lpstr>
      <vt:lpstr>PowerPoint-Präsentation</vt:lpstr>
      <vt:lpstr>PowerPoint-Präsentation</vt:lpstr>
      <vt:lpstr>PowerPoint-Präsentation</vt:lpstr>
      <vt:lpstr>Other 2D Transformations (cont.)</vt:lpstr>
      <vt:lpstr>Other 2D Transformations (cont.)</vt:lpstr>
      <vt:lpstr>Other 2D Transformations (cont.)</vt:lpstr>
      <vt:lpstr>Example</vt:lpstr>
      <vt:lpstr>Other 2D Transformations (cont.)</vt:lpstr>
      <vt:lpstr>Example</vt:lpstr>
      <vt:lpstr>PowerPoint-Präsentation</vt:lpstr>
      <vt:lpstr>Transformation Between Coordinate Systems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OpenGL Geometric Transformation Functions</vt:lpstr>
      <vt:lpstr>Basic OpenGL Geometric Transformations</vt:lpstr>
      <vt:lpstr>Basic OpenGL Geometric Transformations (cont.)</vt:lpstr>
      <vt:lpstr>OpenGL Matrix Operations</vt:lpstr>
      <vt:lpstr>OpenGL Matrix Operations</vt:lpstr>
      <vt:lpstr>OpenGL Matrix Operations (cont.)</vt:lpstr>
      <vt:lpstr>OpenGL Matrix Operations (cont.)</vt:lpstr>
      <vt:lpstr>OpenGL Matrix Stacks</vt:lpstr>
      <vt:lpstr>OpenGL Transformation Routines</vt:lpstr>
      <vt:lpstr>OpenGL Transformation Functions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518</cp:revision>
  <dcterms:created xsi:type="dcterms:W3CDTF">2006-08-16T00:00:00Z</dcterms:created>
  <dcterms:modified xsi:type="dcterms:W3CDTF">2018-12-03T10:27:11Z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