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8"/>
  </p:notesMasterIdLst>
  <p:sldIdLst>
    <p:sldId id="530" r:id="rId2"/>
    <p:sldId id="648" r:id="rId3"/>
    <p:sldId id="966" r:id="rId4"/>
    <p:sldId id="1048" r:id="rId5"/>
    <p:sldId id="1047" r:id="rId6"/>
    <p:sldId id="967" r:id="rId7"/>
    <p:sldId id="968" r:id="rId8"/>
    <p:sldId id="969" r:id="rId9"/>
    <p:sldId id="970" r:id="rId10"/>
    <p:sldId id="971" r:id="rId11"/>
    <p:sldId id="972" r:id="rId12"/>
    <p:sldId id="973" r:id="rId13"/>
    <p:sldId id="974" r:id="rId14"/>
    <p:sldId id="975" r:id="rId15"/>
    <p:sldId id="976" r:id="rId16"/>
    <p:sldId id="977" r:id="rId17"/>
    <p:sldId id="978" r:id="rId18"/>
    <p:sldId id="979" r:id="rId19"/>
    <p:sldId id="980" r:id="rId20"/>
    <p:sldId id="981" r:id="rId21"/>
    <p:sldId id="982" r:id="rId22"/>
    <p:sldId id="983" r:id="rId23"/>
    <p:sldId id="984" r:id="rId24"/>
    <p:sldId id="985" r:id="rId25"/>
    <p:sldId id="986" r:id="rId26"/>
    <p:sldId id="987" r:id="rId27"/>
    <p:sldId id="988" r:id="rId28"/>
    <p:sldId id="989" r:id="rId29"/>
    <p:sldId id="990" r:id="rId30"/>
    <p:sldId id="991" r:id="rId31"/>
    <p:sldId id="992" r:id="rId32"/>
    <p:sldId id="993" r:id="rId33"/>
    <p:sldId id="994" r:id="rId34"/>
    <p:sldId id="995" r:id="rId35"/>
    <p:sldId id="996" r:id="rId36"/>
    <p:sldId id="997" r:id="rId37"/>
    <p:sldId id="998" r:id="rId38"/>
    <p:sldId id="999" r:id="rId39"/>
    <p:sldId id="1000" r:id="rId40"/>
    <p:sldId id="1001" r:id="rId41"/>
    <p:sldId id="1002" r:id="rId42"/>
    <p:sldId id="1003" r:id="rId43"/>
    <p:sldId id="1004" r:id="rId44"/>
    <p:sldId id="1005" r:id="rId45"/>
    <p:sldId id="1006" r:id="rId46"/>
    <p:sldId id="1007" r:id="rId47"/>
    <p:sldId id="1008" r:id="rId48"/>
    <p:sldId id="1009" r:id="rId49"/>
    <p:sldId id="1010" r:id="rId50"/>
    <p:sldId id="1011" r:id="rId51"/>
    <p:sldId id="1012" r:id="rId52"/>
    <p:sldId id="1013" r:id="rId53"/>
    <p:sldId id="1014" r:id="rId54"/>
    <p:sldId id="1015" r:id="rId55"/>
    <p:sldId id="1016" r:id="rId56"/>
    <p:sldId id="1017" r:id="rId57"/>
    <p:sldId id="1018" r:id="rId58"/>
    <p:sldId id="1019" r:id="rId59"/>
    <p:sldId id="1020" r:id="rId60"/>
    <p:sldId id="1021" r:id="rId61"/>
    <p:sldId id="1022" r:id="rId62"/>
    <p:sldId id="1023" r:id="rId63"/>
    <p:sldId id="1024" r:id="rId64"/>
    <p:sldId id="1025" r:id="rId65"/>
    <p:sldId id="1026" r:id="rId66"/>
    <p:sldId id="1027" r:id="rId67"/>
    <p:sldId id="1028" r:id="rId68"/>
    <p:sldId id="1029" r:id="rId69"/>
    <p:sldId id="1030" r:id="rId70"/>
    <p:sldId id="1031" r:id="rId71"/>
    <p:sldId id="1032" r:id="rId72"/>
    <p:sldId id="1033" r:id="rId73"/>
    <p:sldId id="1034" r:id="rId74"/>
    <p:sldId id="1035" r:id="rId75"/>
    <p:sldId id="1036" r:id="rId76"/>
    <p:sldId id="1037" r:id="rId77"/>
    <p:sldId id="1038" r:id="rId78"/>
    <p:sldId id="1039" r:id="rId79"/>
    <p:sldId id="1040" r:id="rId80"/>
    <p:sldId id="1041" r:id="rId81"/>
    <p:sldId id="1042" r:id="rId82"/>
    <p:sldId id="1043" r:id="rId83"/>
    <p:sldId id="1044" r:id="rId84"/>
    <p:sldId id="1045" r:id="rId85"/>
    <p:sldId id="1046" r:id="rId86"/>
    <p:sldId id="362" r:id="rId8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6628" autoAdjust="0"/>
  </p:normalViewPr>
  <p:slideViewPr>
    <p:cSldViewPr>
      <p:cViewPr varScale="1">
        <p:scale>
          <a:sx n="84" d="100"/>
          <a:sy n="84" d="100"/>
        </p:scale>
        <p:origin x="193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/>
          </a:p>
        </p:txBody>
      </p:sp>
      <p:sp>
        <p:nvSpPr>
          <p:cNvPr id="880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70CC790-30DF-4296-8DCF-5150586A770F}" type="slidenum">
              <a:rPr lang="en-US" altLang="de-DE" sz="1200"/>
              <a:pPr eaLnBrk="1" hangingPunct="1"/>
              <a:t>30</a:t>
            </a:fld>
            <a:endParaRPr lang="en-US" altLang="de-DE" sz="1200"/>
          </a:p>
        </p:txBody>
      </p:sp>
    </p:spTree>
    <p:extLst>
      <p:ext uri="{BB962C8B-B14F-4D97-AF65-F5344CB8AC3E}">
        <p14:creationId xmlns:p14="http://schemas.microsoft.com/office/powerpoint/2010/main" val="124237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/>
          </a:p>
        </p:txBody>
      </p:sp>
      <p:sp>
        <p:nvSpPr>
          <p:cNvPr id="8909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EAB352D-E788-4E40-8B06-1178D01437FC}" type="slidenum">
              <a:rPr lang="en-US" altLang="de-DE" sz="1200"/>
              <a:pPr eaLnBrk="1" hangingPunct="1"/>
              <a:t>31</a:t>
            </a:fld>
            <a:endParaRPr lang="en-US" altLang="de-DE" sz="1200"/>
          </a:p>
        </p:txBody>
      </p:sp>
    </p:spTree>
    <p:extLst>
      <p:ext uri="{BB962C8B-B14F-4D97-AF65-F5344CB8AC3E}">
        <p14:creationId xmlns:p14="http://schemas.microsoft.com/office/powerpoint/2010/main" val="1630873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Chapter 11 </a:t>
            </a: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BF5012-E6F5-495C-A541-6B7E71D3D4A6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736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727200"/>
            <a:ext cx="8204200" cy="4445000"/>
          </a:xfrm>
        </p:spPr>
        <p:txBody>
          <a:bodyPr/>
          <a:lstStyle>
            <a:lvl1pPr algn="l">
              <a:buFont typeface="Arial" pitchFamily="34" charset="0"/>
              <a:buChar char="•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2018 Pearson Education, Ltd.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0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86759" y="5513948"/>
            <a:ext cx="7759700" cy="833437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15900" y="6492875"/>
            <a:ext cx="8672513" cy="365125"/>
          </a:xfrm>
        </p:spPr>
        <p:txBody>
          <a:bodyPr/>
          <a:lstStyle>
            <a:lvl1pPr>
              <a:defRPr dirty="0" err="1"/>
            </a:lvl1pPr>
          </a:lstStyle>
          <a:p>
            <a:pPr>
              <a:defRPr/>
            </a:pPr>
            <a:r>
              <a:rPr lang="en-US" smtClean="0"/>
              <a:t>Copyright © 2018 Pearson Education, Ltd.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1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436245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752600"/>
            <a:ext cx="8305800" cy="22860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CSE306 Operating Systems</a:t>
            </a:r>
            <a:endParaRPr lang="tr-TR" sz="41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Input / Output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0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26127"/>
            <a:ext cx="8686800" cy="579534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I/O devices</a:t>
            </a:r>
          </a:p>
          <a:p>
            <a:pPr lvl="1"/>
            <a:r>
              <a:rPr lang="en-US" dirty="0" smtClean="0"/>
              <a:t>Principles </a:t>
            </a:r>
          </a:p>
          <a:p>
            <a:pPr lvl="1"/>
            <a:r>
              <a:rPr lang="en-US" dirty="0" smtClean="0"/>
              <a:t>Classes</a:t>
            </a:r>
          </a:p>
          <a:p>
            <a:r>
              <a:rPr lang="en-US" dirty="0" smtClean="0"/>
              <a:t>Memory mapped I/O</a:t>
            </a:r>
          </a:p>
          <a:p>
            <a:r>
              <a:rPr lang="en-US" dirty="0" smtClean="0"/>
              <a:t>Interrupts </a:t>
            </a:r>
          </a:p>
          <a:p>
            <a:pPr lvl="1"/>
            <a:r>
              <a:rPr lang="en-US" dirty="0" smtClean="0"/>
              <a:t>Interrupt handlers</a:t>
            </a:r>
          </a:p>
          <a:p>
            <a:pPr lvl="1"/>
            <a:r>
              <a:rPr lang="en-US" dirty="0" smtClean="0"/>
              <a:t>Interrupt vectors</a:t>
            </a:r>
          </a:p>
          <a:p>
            <a:r>
              <a:rPr lang="en-US" dirty="0" smtClean="0"/>
              <a:t>DMA</a:t>
            </a:r>
          </a:p>
          <a:p>
            <a:r>
              <a:rPr lang="en-US" dirty="0" smtClean="0"/>
              <a:t>Disk hardware, CDs, DVDs</a:t>
            </a:r>
          </a:p>
          <a:p>
            <a:r>
              <a:rPr lang="en-US" dirty="0" smtClean="0"/>
              <a:t>Clocks</a:t>
            </a:r>
          </a:p>
          <a:p>
            <a:r>
              <a:rPr lang="en-US" dirty="0" smtClean="0"/>
              <a:t>Keyboards, mice</a:t>
            </a:r>
          </a:p>
          <a:p>
            <a:r>
              <a:rPr lang="en-US" smtClean="0"/>
              <a:t>Monitors,  GUIs</a:t>
            </a:r>
            <a:endParaRPr lang="en-US" dirty="0" smtClean="0"/>
          </a:p>
          <a:p>
            <a:r>
              <a:rPr lang="en-US" dirty="0" smtClean="0"/>
              <a:t>X Window System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2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91EE082-D6E9-4F2D-930B-92E2B76222DD}" type="slidenum">
              <a:rPr lang="en-US" altLang="de-DE" sz="1400"/>
              <a:pPr eaLnBrk="1" hangingPunct="1"/>
              <a:t>3</a:t>
            </a:fld>
            <a:endParaRPr lang="en-US" altLang="de-DE" sz="14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569200" cy="1016000"/>
          </a:xfrm>
        </p:spPr>
        <p:txBody>
          <a:bodyPr anchor="ctr"/>
          <a:lstStyle/>
          <a:p>
            <a:pPr eaLnBrk="1" hangingPunct="1"/>
            <a:r>
              <a:rPr lang="en-US" altLang="de-DE" dirty="0" smtClean="0"/>
              <a:t>Principles of  I/O Hardware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6223000"/>
            <a:ext cx="8559800" cy="635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mtClean="0"/>
              <a:t>Some typical device, network, and data base rates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939800"/>
            <a:ext cx="3906838" cy="502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0" y="939800"/>
            <a:ext cx="419735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8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19088" y="762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I/O </a:t>
            </a:r>
            <a:r>
              <a:rPr lang="en-US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Devices</a:t>
            </a:r>
            <a:endParaRPr lang="en-US" alt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887413" y="4240213"/>
            <a:ext cx="2825750" cy="2106612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typical device, network, and bus data rates.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703" y="838200"/>
            <a:ext cx="4913313" cy="567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0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I/O Devices (cont.)</a:t>
            </a:r>
          </a:p>
        </p:txBody>
      </p:sp>
      <p:sp>
        <p:nvSpPr>
          <p:cNvPr id="14339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Block devices</a:t>
            </a:r>
          </a:p>
          <a:p>
            <a:pPr lvl="1" eaLnBrk="1" hangingPunct="1"/>
            <a:r>
              <a:rPr lang="en-US" altLang="en-US" dirty="0" smtClean="0"/>
              <a:t>Stores information in fixed-size blocks</a:t>
            </a:r>
          </a:p>
          <a:p>
            <a:pPr lvl="1" eaLnBrk="1" hangingPunct="1"/>
            <a:r>
              <a:rPr lang="en-US" altLang="en-US" dirty="0" smtClean="0"/>
              <a:t>Transfers are in units of entire blocks</a:t>
            </a:r>
          </a:p>
          <a:p>
            <a:pPr eaLnBrk="1" hangingPunct="1"/>
            <a:r>
              <a:rPr lang="en-US" altLang="en-US" dirty="0" smtClean="0"/>
              <a:t>Character devices</a:t>
            </a:r>
          </a:p>
          <a:p>
            <a:pPr lvl="1" eaLnBrk="1" hangingPunct="1"/>
            <a:r>
              <a:rPr lang="en-US" altLang="en-US" dirty="0" smtClean="0"/>
              <a:t>Delivers or accepts stream of characters, without regard to block structure</a:t>
            </a:r>
          </a:p>
          <a:p>
            <a:pPr lvl="1" eaLnBrk="1" hangingPunct="1"/>
            <a:r>
              <a:rPr lang="en-US" altLang="en-US" dirty="0" smtClean="0"/>
              <a:t>Not addressable, does not have any </a:t>
            </a:r>
            <a:r>
              <a:rPr lang="en-US" altLang="en-US" i="1" dirty="0" smtClean="0"/>
              <a:t>seek</a:t>
            </a:r>
            <a:r>
              <a:rPr lang="en-US" altLang="en-US" dirty="0" smtClean="0"/>
              <a:t> operation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719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97C3752-2562-475E-922B-D5FB948D1475}" type="slidenum">
              <a:rPr lang="en-US" altLang="de-DE" sz="1400"/>
              <a:pPr eaLnBrk="1" hangingPunct="1"/>
              <a:t>6</a:t>
            </a:fld>
            <a:endParaRPr lang="en-US" altLang="de-DE" sz="14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Device Controllers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8486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I/O devices have components: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mechanical component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electronic component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The electronic component is the device controller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may be able to handle multiple devices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Controller's tasks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convert serial bit stream to block of bytes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perform error correction as necessary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make available to main memory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0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35B0A88-194A-4950-95E7-FFDCBA3BCC2C}" type="slidenum">
              <a:rPr lang="en-US" altLang="de-DE" sz="1400"/>
              <a:pPr eaLnBrk="1" hangingPunct="1"/>
              <a:t>7</a:t>
            </a:fld>
            <a:endParaRPr lang="en-US" altLang="de-DE" sz="14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Bus structure</a:t>
            </a:r>
            <a:r>
              <a:rPr lang="tr-TR" altLang="de-DE" smtClean="0"/>
              <a:t> of </a:t>
            </a:r>
            <a:r>
              <a:rPr lang="de-DE" altLang="de-DE" smtClean="0"/>
              <a:t>a </a:t>
            </a:r>
            <a:r>
              <a:rPr lang="tr-TR" altLang="de-DE" smtClean="0"/>
              <a:t>PC</a:t>
            </a:r>
            <a:endParaRPr lang="en-US" altLang="de-DE" smtClean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" t="967" r="2515" b="1210"/>
          <a:stretch>
            <a:fillRect/>
          </a:stretch>
        </p:blipFill>
        <p:spPr>
          <a:xfrm>
            <a:off x="938213" y="1130300"/>
            <a:ext cx="7088187" cy="5486400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3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5165165-0316-47EC-87B9-43A60053DE37}" type="slidenum">
              <a:rPr lang="en-US" altLang="de-DE" sz="1400"/>
              <a:pPr eaLnBrk="1" hangingPunct="1"/>
              <a:t>8</a:t>
            </a:fld>
            <a:endParaRPr lang="en-US" altLang="de-DE" sz="14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Memory-Mapped I/O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00" y="4591050"/>
            <a:ext cx="7772400" cy="17145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(a) Separate I/O and memory space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(b) Memory-mapped I/O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(c) Hybrid</a:t>
            </a:r>
          </a:p>
        </p:txBody>
      </p:sp>
      <p:pic>
        <p:nvPicPr>
          <p:cNvPr id="8197" name="Picture 6" descr="C:\B\b4\JPG\foo\5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1658938"/>
            <a:ext cx="734853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6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6DFCA30-5375-41E4-8AE3-0092631BD311}" type="slidenum">
              <a:rPr lang="en-US" altLang="de-DE" sz="1400"/>
              <a:pPr eaLnBrk="1" hangingPunct="1"/>
              <a:t>9</a:t>
            </a:fld>
            <a:endParaRPr lang="en-US" altLang="de-DE" sz="14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Memory-Mapped I/O (cont.)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5537200"/>
            <a:ext cx="7959725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(a) A single-bus architecture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(b) A dual-bus memory architecture</a:t>
            </a:r>
            <a:endParaRPr lang="en-US" altLang="de-DE" sz="2800" smtClean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416050"/>
            <a:ext cx="8388350" cy="37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6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884954A-20C5-4AC0-BDE8-234D12D15451}" type="slidenum">
              <a:rPr lang="en-US" altLang="de-DE" sz="1400"/>
              <a:pPr eaLnBrk="1" hangingPunct="1"/>
              <a:t>10</a:t>
            </a:fld>
            <a:endParaRPr lang="en-US" altLang="de-DE" sz="14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Direct Memory Access (DMA)</a:t>
            </a:r>
            <a:endParaRPr lang="en-US" altLang="de-DE" sz="4000" smtClean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5603875"/>
            <a:ext cx="7772400" cy="8858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Operation of a DMA transfer</a:t>
            </a:r>
          </a:p>
        </p:txBody>
      </p:sp>
      <p:pic>
        <p:nvPicPr>
          <p:cNvPr id="10245" name="Picture 6" descr="C:\B\b4\JPG\foo\5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395413"/>
            <a:ext cx="7667625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69B9225-F8DD-47CF-A782-11463D8B7A78}" type="slidenum">
              <a:rPr lang="en-US" altLang="de-DE" sz="1400"/>
              <a:pPr eaLnBrk="1" hangingPunct="1"/>
              <a:t>11</a:t>
            </a:fld>
            <a:endParaRPr lang="en-US" altLang="de-DE" sz="14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DMA transfer</a:t>
            </a:r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" t="12846" r="827" b="12810"/>
          <a:stretch>
            <a:fillRect/>
          </a:stretch>
        </p:blipFill>
        <p:spPr>
          <a:xfrm>
            <a:off x="457200" y="1068388"/>
            <a:ext cx="8229600" cy="4976812"/>
          </a:xfr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76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7B58461-420A-4806-A315-240ABDBA134E}" type="slidenum">
              <a:rPr lang="en-US" altLang="de-DE" sz="1400"/>
              <a:pPr eaLnBrk="1" hangingPunct="1"/>
              <a:t>12</a:t>
            </a:fld>
            <a:endParaRPr lang="en-US" altLang="de-DE" sz="14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Interrupts Revisited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438775"/>
            <a:ext cx="7772400" cy="657225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400" smtClean="0"/>
              <a:t>How interrupts happen. Connections between devices and interrupt controller actually use interrupt lines on the bus rather than dedicated wires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5372100" y="4600575"/>
            <a:ext cx="685800" cy="485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2294" name="Picture 6" descr="C:\B\b4\JPG\foo\5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1698625"/>
            <a:ext cx="8258175" cy="317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5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/>
          <p:cNvSpPr>
            <a:spLocks noGrp="1"/>
          </p:cNvSpPr>
          <p:nvPr>
            <p:ph idx="1"/>
          </p:nvPr>
        </p:nvSpPr>
        <p:spPr>
          <a:xfrm>
            <a:off x="792163" y="1255713"/>
            <a:ext cx="7683500" cy="5297487"/>
          </a:xfrm>
        </p:spPr>
        <p:txBody>
          <a:bodyPr/>
          <a:lstStyle/>
          <a:p>
            <a:pPr eaLnBrk="1" hangingPunct="1"/>
            <a:r>
              <a:rPr lang="en-US" altLang="de-DE" sz="2800" smtClean="0"/>
              <a:t>Properties of a </a:t>
            </a:r>
            <a:r>
              <a:rPr lang="en-US" altLang="de-DE" sz="2800" i="1" smtClean="0"/>
              <a:t>precise interrupt</a:t>
            </a:r>
            <a:br>
              <a:rPr lang="en-US" altLang="de-DE" sz="2800" i="1" smtClean="0"/>
            </a:br>
            <a:endParaRPr lang="en-US" altLang="de-DE" sz="2800" i="1" smtClean="0"/>
          </a:p>
          <a:p>
            <a:pPr eaLnBrk="1" hangingPunct="1">
              <a:buFontTx/>
              <a:buAutoNum type="arabicPeriod"/>
            </a:pPr>
            <a:r>
              <a:rPr lang="en-US" altLang="de-DE" sz="2800" smtClean="0"/>
              <a:t>PC (Program Counter) is saved in a known place.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smtClean="0"/>
              <a:t>All instructions before the one pointed to by the PC have fully executed.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smtClean="0"/>
              <a:t>No instruction beyond the one pointed to by the PC has been executed.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smtClean="0"/>
              <a:t>Execution state of the instruction pointed to by the PC is known.</a:t>
            </a:r>
          </a:p>
        </p:txBody>
      </p:sp>
      <p:sp>
        <p:nvSpPr>
          <p:cNvPr id="1331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Precise and Imprecise Interrupts</a:t>
            </a:r>
          </a:p>
        </p:txBody>
      </p:sp>
      <p:sp>
        <p:nvSpPr>
          <p:cNvPr id="1331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674100" y="6477000"/>
            <a:ext cx="4699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fld id="{62C494F2-9F5D-441D-B5F1-A3AEE14DC6F8}" type="slidenum">
              <a:rPr lang="en-US" altLang="de-DE" sz="1400"/>
              <a:pPr algn="ctr" eaLnBrk="1" hangingPunct="1"/>
              <a:t>13</a:t>
            </a:fld>
            <a:endParaRPr lang="en-US" altLang="de-DE" sz="140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0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Figure 5-6. (a) A precise interrupt. (b) An imprecise interrupt.</a:t>
            </a:r>
          </a:p>
        </p:txBody>
      </p:sp>
      <p:sp>
        <p:nvSpPr>
          <p:cNvPr id="1433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Precise and Imprecise Interrupts (cont.)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8" y="1597025"/>
            <a:ext cx="80518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674100" y="6477000"/>
            <a:ext cx="4699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fld id="{9844FC4E-EC18-44D1-B361-FE08B9353421}" type="slidenum">
              <a:rPr lang="en-US" altLang="de-DE" sz="1400"/>
              <a:pPr algn="ctr" eaLnBrk="1" hangingPunct="1"/>
              <a:t>14</a:t>
            </a:fld>
            <a:endParaRPr lang="en-US" altLang="de-DE" sz="140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45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3CFD6E7-CFF5-4AE3-98CF-78CE316CE92D}" type="slidenum">
              <a:rPr lang="en-US" altLang="de-DE" sz="1400"/>
              <a:pPr eaLnBrk="1" hangingPunct="1"/>
              <a:t>15</a:t>
            </a:fld>
            <a:endParaRPr lang="en-US" altLang="de-DE" sz="14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I/O modes</a:t>
            </a:r>
          </a:p>
        </p:txBody>
      </p:sp>
      <p:pic>
        <p:nvPicPr>
          <p:cNvPr id="1536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" t="9027" r="1088" b="8531"/>
          <a:stretch>
            <a:fillRect/>
          </a:stretch>
        </p:blipFill>
        <p:spPr>
          <a:xfrm>
            <a:off x="214313" y="1028700"/>
            <a:ext cx="8662987" cy="5486400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7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A6487A8-165E-4BB2-8D5E-B69DBF55170C}" type="slidenum">
              <a:rPr lang="en-US" altLang="de-DE" sz="1400"/>
              <a:pPr eaLnBrk="1" hangingPunct="1"/>
              <a:t>16</a:t>
            </a:fld>
            <a:endParaRPr lang="en-US" altLang="de-DE" sz="14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584200" y="57150"/>
            <a:ext cx="8255000" cy="12382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Principles of I/O Software</a:t>
            </a:r>
            <a:br>
              <a:rPr lang="en-US" altLang="de-DE" dirty="0" smtClean="0"/>
            </a:br>
            <a:r>
              <a:rPr lang="en-US" altLang="de-DE" dirty="0" smtClean="0"/>
              <a:t>Goals of I/O Software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52550"/>
            <a:ext cx="7772400" cy="5057775"/>
          </a:xfrm>
        </p:spPr>
        <p:txBody>
          <a:bodyPr/>
          <a:lstStyle/>
          <a:p>
            <a:pPr eaLnBrk="1" hangingPunct="1"/>
            <a:r>
              <a:rPr lang="en-US" altLang="de-DE" smtClean="0"/>
              <a:t>Device independence</a:t>
            </a:r>
          </a:p>
          <a:p>
            <a:pPr lvl="1" eaLnBrk="1" hangingPunct="1"/>
            <a:r>
              <a:rPr lang="en-US" altLang="de-DE" smtClean="0"/>
              <a:t>programs can access any I/O device </a:t>
            </a:r>
          </a:p>
          <a:p>
            <a:pPr lvl="1" eaLnBrk="1" hangingPunct="1"/>
            <a:r>
              <a:rPr lang="en-US" altLang="de-DE" smtClean="0"/>
              <a:t>without specifying device in advance </a:t>
            </a:r>
          </a:p>
          <a:p>
            <a:pPr lvl="2" eaLnBrk="1" hangingPunct="1">
              <a:buFontTx/>
              <a:buChar char="·"/>
            </a:pPr>
            <a:r>
              <a:rPr lang="en-US" altLang="de-DE" smtClean="0"/>
              <a:t>(floppy, hard drive, or CD-ROM)</a:t>
            </a:r>
          </a:p>
          <a:p>
            <a:pPr eaLnBrk="1" hangingPunct="1"/>
            <a:r>
              <a:rPr lang="en-US" altLang="de-DE" smtClean="0"/>
              <a:t>Uniform naming</a:t>
            </a:r>
          </a:p>
          <a:p>
            <a:pPr lvl="1" eaLnBrk="1" hangingPunct="1"/>
            <a:r>
              <a:rPr lang="en-US" altLang="de-DE" smtClean="0"/>
              <a:t>name of a file or device a string or an integer</a:t>
            </a:r>
          </a:p>
          <a:p>
            <a:pPr lvl="1" eaLnBrk="1" hangingPunct="1"/>
            <a:r>
              <a:rPr lang="en-US" altLang="de-DE" smtClean="0"/>
              <a:t>not depending on which machine</a:t>
            </a:r>
          </a:p>
          <a:p>
            <a:pPr eaLnBrk="1" hangingPunct="1"/>
            <a:r>
              <a:rPr lang="en-US" altLang="de-DE" smtClean="0"/>
              <a:t>Error handling</a:t>
            </a:r>
          </a:p>
          <a:p>
            <a:pPr lvl="1" eaLnBrk="1" hangingPunct="1"/>
            <a:r>
              <a:rPr lang="en-US" altLang="de-DE" smtClean="0"/>
              <a:t>handle as close to the hardware as possible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5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75A6C25-E630-43A0-A4F1-AB11390A7484}" type="slidenum">
              <a:rPr lang="en-US" altLang="de-DE" sz="1400"/>
              <a:pPr eaLnBrk="1" hangingPunct="1"/>
              <a:t>17</a:t>
            </a:fld>
            <a:endParaRPr lang="en-US" altLang="de-DE" sz="14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90488"/>
            <a:ext cx="7772400" cy="962025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Goals of I/O Software (cont.)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6825"/>
            <a:ext cx="7772400" cy="4829175"/>
          </a:xfrm>
        </p:spPr>
        <p:txBody>
          <a:bodyPr/>
          <a:lstStyle/>
          <a:p>
            <a:pPr eaLnBrk="1" hangingPunct="1"/>
            <a:r>
              <a:rPr lang="en-US" altLang="de-DE" smtClean="0"/>
              <a:t>Synchronous vs. asynchronous transfers</a:t>
            </a:r>
          </a:p>
          <a:p>
            <a:pPr lvl="1" eaLnBrk="1" hangingPunct="1"/>
            <a:r>
              <a:rPr lang="en-US" altLang="de-DE" smtClean="0"/>
              <a:t>blocked transfers vs. interrupt-driven</a:t>
            </a:r>
          </a:p>
          <a:p>
            <a:pPr eaLnBrk="1" hangingPunct="1"/>
            <a:r>
              <a:rPr lang="en-US" altLang="de-DE" smtClean="0"/>
              <a:t>Buffering</a:t>
            </a:r>
          </a:p>
          <a:p>
            <a:pPr lvl="1" eaLnBrk="1" hangingPunct="1"/>
            <a:r>
              <a:rPr lang="en-US" altLang="de-DE" smtClean="0"/>
              <a:t>data coming off a device cannot be stored in final destination</a:t>
            </a:r>
          </a:p>
          <a:p>
            <a:pPr eaLnBrk="1" hangingPunct="1"/>
            <a:r>
              <a:rPr lang="en-US" altLang="de-DE" smtClean="0"/>
              <a:t>Sharable vs. dedicated devices</a:t>
            </a:r>
          </a:p>
          <a:p>
            <a:pPr lvl="1" eaLnBrk="1" hangingPunct="1"/>
            <a:r>
              <a:rPr lang="en-US" altLang="de-DE" smtClean="0"/>
              <a:t>disks are sharable</a:t>
            </a:r>
          </a:p>
          <a:p>
            <a:pPr lvl="1" eaLnBrk="1" hangingPunct="1"/>
            <a:r>
              <a:rPr lang="en-US" altLang="de-DE" smtClean="0"/>
              <a:t>tape drives would not be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4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38FB23C-E24F-499C-A878-D20B6C9CA4BC}" type="slidenum">
              <a:rPr lang="en-US" altLang="de-DE" sz="1400"/>
              <a:pPr eaLnBrk="1" hangingPunct="1"/>
              <a:t>18</a:t>
            </a:fld>
            <a:endParaRPr lang="en-US" altLang="de-DE" sz="14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838200"/>
          </a:xfrm>
        </p:spPr>
        <p:txBody>
          <a:bodyPr vert="horz" lIns="0" rIns="0" bIns="0" anchor="b">
            <a:normAutofit/>
          </a:bodyPr>
          <a:lstStyle/>
          <a:p>
            <a:r>
              <a:rPr lang="en-US" altLang="de-DE" dirty="0"/>
              <a:t>Programmed </a:t>
            </a:r>
            <a:r>
              <a:rPr lang="en-US" altLang="de-DE" dirty="0" smtClean="0"/>
              <a:t>I/O</a:t>
            </a:r>
            <a:endParaRPr lang="en-US" altLang="de-DE" dirty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5467350"/>
            <a:ext cx="7772400" cy="1028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Steps in printing a string</a:t>
            </a:r>
          </a:p>
        </p:txBody>
      </p:sp>
      <p:pic>
        <p:nvPicPr>
          <p:cNvPr id="18437" name="Picture 5" descr="C:\B\b4\JPG\foo\5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1560513"/>
            <a:ext cx="8112125" cy="332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9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2C04634-A957-4B12-AF6D-65F7CDB9E889}" type="slidenum">
              <a:rPr lang="en-US" altLang="de-DE" sz="1400"/>
              <a:pPr eaLnBrk="1" hangingPunct="1"/>
              <a:t>19</a:t>
            </a:fld>
            <a:endParaRPr lang="en-US" altLang="de-DE" sz="14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838200"/>
          </a:xfrm>
        </p:spPr>
        <p:txBody>
          <a:bodyPr vert="horz" lIns="0" rIns="0" bIns="0" anchor="b">
            <a:normAutofit/>
          </a:bodyPr>
          <a:lstStyle/>
          <a:p>
            <a:r>
              <a:rPr lang="en-US" altLang="de-DE" dirty="0"/>
              <a:t>Programmed I/O </a:t>
            </a:r>
            <a:r>
              <a:rPr lang="en-US" altLang="de-DE" dirty="0" smtClean="0"/>
              <a:t>(cont.)</a:t>
            </a:r>
            <a:endParaRPr lang="en-US" altLang="de-DE" dirty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124450"/>
            <a:ext cx="7772400" cy="9715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Writing a string to the printer using programmed I/O</a:t>
            </a:r>
          </a:p>
        </p:txBody>
      </p:sp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003425"/>
            <a:ext cx="8362950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7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BD74F68-70B3-4D97-BD97-7F4E0BA9BD59}" type="slidenum">
              <a:rPr lang="en-US" altLang="de-DE" sz="1400"/>
              <a:pPr eaLnBrk="1" hangingPunct="1"/>
              <a:t>20</a:t>
            </a:fld>
            <a:endParaRPr lang="en-US" altLang="de-DE" sz="14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254000"/>
            <a:ext cx="6896100" cy="889000"/>
          </a:xfrm>
        </p:spPr>
        <p:txBody>
          <a:bodyPr vert="horz" lIns="0" rIns="0" bIns="0" anchor="b">
            <a:normAutofit/>
          </a:bodyPr>
          <a:lstStyle/>
          <a:p>
            <a:r>
              <a:rPr lang="en-US" altLang="de-DE"/>
              <a:t>Interrupt-Driven I/O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5095875"/>
            <a:ext cx="8585200" cy="10001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Writing a string to the printer using interrupt-driven I/O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(a) Code executed when print system call is made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(b) Interrupt service procedure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079500"/>
            <a:ext cx="84582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6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9CACCF6-199A-47CA-A372-CA64478F0035}" type="slidenum">
              <a:rPr lang="en-US" altLang="de-DE" sz="1400"/>
              <a:pPr eaLnBrk="1" hangingPunct="1"/>
              <a:t>21</a:t>
            </a:fld>
            <a:endParaRPr lang="en-US" altLang="de-DE" sz="140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de-DE" smtClean="0"/>
              <a:t>I/O Using DMA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225" y="4181475"/>
            <a:ext cx="8115300" cy="1914525"/>
          </a:xfrm>
        </p:spPr>
        <p:txBody>
          <a:bodyPr/>
          <a:lstStyle/>
          <a:p>
            <a:pPr eaLnBrk="1" hangingPunct="1"/>
            <a:r>
              <a:rPr lang="en-US" altLang="de-DE" smtClean="0"/>
              <a:t>Printing a string using DMA</a:t>
            </a:r>
          </a:p>
          <a:p>
            <a:pPr lvl="1" eaLnBrk="1" hangingPunct="1">
              <a:buFontTx/>
              <a:buNone/>
            </a:pPr>
            <a:r>
              <a:rPr lang="en-US" altLang="de-DE" smtClean="0"/>
              <a:t>(a) code executed when the print system call is made</a:t>
            </a:r>
          </a:p>
          <a:p>
            <a:pPr lvl="1" eaLnBrk="1" hangingPunct="1">
              <a:buFontTx/>
              <a:buNone/>
            </a:pPr>
            <a:r>
              <a:rPr lang="en-US" altLang="de-DE" smtClean="0"/>
              <a:t>(b) interrupt service procedure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60500"/>
            <a:ext cx="821055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0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B050CCE-245B-46EF-BADE-0D54ECDD53D6}" type="slidenum">
              <a:rPr lang="en-US" altLang="de-DE" sz="1400"/>
              <a:pPr eaLnBrk="1" hangingPunct="1"/>
              <a:t>22</a:t>
            </a:fld>
            <a:endParaRPr lang="en-US" altLang="de-DE" sz="140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I/O Software Layers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210175"/>
            <a:ext cx="7772400" cy="8858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Layers of the I/O Software System</a:t>
            </a:r>
          </a:p>
        </p:txBody>
      </p:sp>
      <p:pic>
        <p:nvPicPr>
          <p:cNvPr id="22533" name="Picture 5" descr="C:\B\b4\JPG\foo\5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1477963"/>
            <a:ext cx="793432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8EA1EE8-2115-42FB-9504-3F991826CA5A}" type="slidenum">
              <a:rPr lang="en-US" altLang="de-DE" sz="1400"/>
              <a:pPr eaLnBrk="1" hangingPunct="1"/>
              <a:t>23</a:t>
            </a:fld>
            <a:endParaRPr lang="en-US" altLang="de-DE" sz="14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Interrupt Handlers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325" y="1295400"/>
            <a:ext cx="8597900" cy="47720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altLang="de-DE" dirty="0" smtClean="0"/>
              <a:t>Interrupt handlers are best hidden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altLang="de-DE" dirty="0" smtClean="0"/>
              <a:t>have driver starting an I/O operation block until interrupt notifies of completion</a:t>
            </a:r>
          </a:p>
          <a:p>
            <a:pPr marL="990600" lvl="1" indent="-533400" eaLnBrk="1" hangingPunct="1">
              <a:lnSpc>
                <a:spcPct val="90000"/>
              </a:lnSpc>
            </a:pPr>
            <a:endParaRPr lang="en-US" altLang="de-DE" dirty="0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de-DE" dirty="0" smtClean="0"/>
              <a:t>Interrupt procedure does its task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altLang="de-DE" dirty="0" smtClean="0"/>
              <a:t>then unblocks driver that started it</a:t>
            </a:r>
          </a:p>
          <a:p>
            <a:pPr marL="990600" lvl="1" indent="-533400" eaLnBrk="1" hangingPunct="1">
              <a:lnSpc>
                <a:spcPct val="90000"/>
              </a:lnSpc>
            </a:pPr>
            <a:endParaRPr lang="en-US" altLang="de-DE" dirty="0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de-DE" dirty="0" smtClean="0"/>
              <a:t>Steps must be performed in software after interrupt completed</a:t>
            </a:r>
          </a:p>
          <a:p>
            <a:pPr marL="990600" lvl="1" indent="-533400" eaLnBrk="1" hangingPunct="1">
              <a:lnSpc>
                <a:spcPct val="90000"/>
              </a:lnSpc>
              <a:buFont typeface="Symbol" panose="05050102010706020507" pitchFamily="18" charset="2"/>
              <a:buAutoNum type="arabicPeriod"/>
            </a:pPr>
            <a:r>
              <a:rPr lang="en-US" altLang="de-DE" dirty="0" smtClean="0"/>
              <a:t>Save </a:t>
            </a:r>
            <a:r>
              <a:rPr lang="en-US" altLang="de-DE" dirty="0" err="1" smtClean="0"/>
              <a:t>regs</a:t>
            </a:r>
            <a:r>
              <a:rPr lang="en-US" altLang="de-DE" dirty="0" smtClean="0"/>
              <a:t> not already saved by interrupt hardware</a:t>
            </a:r>
          </a:p>
          <a:p>
            <a:pPr marL="990600" lvl="1" indent="-533400" eaLnBrk="1" hangingPunct="1">
              <a:lnSpc>
                <a:spcPct val="90000"/>
              </a:lnSpc>
              <a:buFont typeface="Symbol" panose="05050102010706020507" pitchFamily="18" charset="2"/>
              <a:buAutoNum type="arabicPeriod"/>
            </a:pPr>
            <a:r>
              <a:rPr lang="en-US" altLang="de-DE" dirty="0" smtClean="0"/>
              <a:t>Set up context for interrupt service procedure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0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9D046AA-FD10-45C6-8BCC-08AA46DAFABA}" type="slidenum">
              <a:rPr lang="en-US" altLang="de-DE" sz="1400"/>
              <a:pPr eaLnBrk="1" hangingPunct="1"/>
              <a:t>24</a:t>
            </a:fld>
            <a:endParaRPr lang="en-US" altLang="de-DE" sz="14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Interrupt Handlers (cont.)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900" y="1409700"/>
            <a:ext cx="8775700" cy="4838700"/>
          </a:xfrm>
        </p:spPr>
        <p:txBody>
          <a:bodyPr>
            <a:normAutofit/>
          </a:bodyPr>
          <a:lstStyle/>
          <a:p>
            <a:pPr marL="990600" lvl="1" indent="-533400" eaLnBrk="1" hangingPunct="1">
              <a:buSzPct val="50000"/>
              <a:buFont typeface="Wingdings" panose="05000000000000000000" pitchFamily="2" charset="2"/>
              <a:buAutoNum type="arabicPeriod" startAt="3"/>
            </a:pPr>
            <a:r>
              <a:rPr lang="en-US" altLang="de-DE" sz="2800" dirty="0" smtClean="0"/>
              <a:t>Set up stack for interrupt service procedure</a:t>
            </a:r>
          </a:p>
          <a:p>
            <a:pPr marL="990600" lvl="1" indent="-533400" eaLnBrk="1" hangingPunct="1">
              <a:buSzPct val="50000"/>
              <a:buFont typeface="Wingdings" panose="05000000000000000000" pitchFamily="2" charset="2"/>
              <a:buAutoNum type="arabicPeriod" startAt="3"/>
            </a:pPr>
            <a:r>
              <a:rPr lang="en-US" altLang="de-DE" sz="2800" dirty="0" err="1" smtClean="0"/>
              <a:t>Ack</a:t>
            </a:r>
            <a:r>
              <a:rPr lang="en-US" altLang="de-DE" sz="2800" dirty="0" smtClean="0"/>
              <a:t> interrupt controller, </a:t>
            </a:r>
            <a:r>
              <a:rPr lang="en-US" altLang="de-DE" sz="2800" dirty="0" err="1" smtClean="0"/>
              <a:t>reenable</a:t>
            </a:r>
            <a:r>
              <a:rPr lang="en-US" altLang="de-DE" sz="2800" dirty="0" smtClean="0"/>
              <a:t> interrupts</a:t>
            </a:r>
          </a:p>
          <a:p>
            <a:pPr marL="990600" lvl="1" indent="-533400" eaLnBrk="1" hangingPunct="1">
              <a:buSzPct val="50000"/>
              <a:buFont typeface="Wingdings" panose="05000000000000000000" pitchFamily="2" charset="2"/>
              <a:buAutoNum type="arabicPeriod" startAt="3"/>
            </a:pPr>
            <a:r>
              <a:rPr lang="en-US" altLang="de-DE" sz="2800" dirty="0" smtClean="0"/>
              <a:t>Copy registers from where saved</a:t>
            </a:r>
          </a:p>
          <a:p>
            <a:pPr marL="990600" lvl="1" indent="-533400" eaLnBrk="1" hangingPunct="1">
              <a:buSzPct val="50000"/>
              <a:buFont typeface="Wingdings" panose="05000000000000000000" pitchFamily="2" charset="2"/>
              <a:buAutoNum type="arabicPeriod" startAt="3"/>
            </a:pPr>
            <a:r>
              <a:rPr lang="en-US" altLang="de-DE" sz="2800" dirty="0" smtClean="0"/>
              <a:t>Run service procedure </a:t>
            </a:r>
          </a:p>
          <a:p>
            <a:pPr marL="990600" lvl="1" indent="-533400" eaLnBrk="1" hangingPunct="1">
              <a:buSzPct val="50000"/>
              <a:buFont typeface="Wingdings" panose="05000000000000000000" pitchFamily="2" charset="2"/>
              <a:buAutoNum type="arabicPeriod" startAt="3"/>
            </a:pPr>
            <a:r>
              <a:rPr lang="en-US" altLang="de-DE" sz="2800" dirty="0" smtClean="0"/>
              <a:t>Choose which process to run next.</a:t>
            </a:r>
          </a:p>
          <a:p>
            <a:pPr marL="990600" lvl="1" indent="-533400" eaLnBrk="1" hangingPunct="1">
              <a:buSzPct val="50000"/>
              <a:buFont typeface="Wingdings" panose="05000000000000000000" pitchFamily="2" charset="2"/>
              <a:buAutoNum type="arabicPeriod" startAt="3"/>
            </a:pPr>
            <a:r>
              <a:rPr lang="en-US" altLang="de-DE" sz="2800" dirty="0" smtClean="0"/>
              <a:t>Set up MMU context for process to run next</a:t>
            </a:r>
          </a:p>
          <a:p>
            <a:pPr marL="990600" lvl="1" indent="-533400" eaLnBrk="1" hangingPunct="1">
              <a:buSzPct val="50000"/>
              <a:buFont typeface="Wingdings" panose="05000000000000000000" pitchFamily="2" charset="2"/>
              <a:buAutoNum type="arabicPeriod" startAt="3"/>
            </a:pPr>
            <a:r>
              <a:rPr lang="en-US" altLang="de-DE" sz="2800" dirty="0" smtClean="0"/>
              <a:t>Load new process' registers</a:t>
            </a:r>
          </a:p>
          <a:p>
            <a:pPr marL="990600" lvl="1" indent="-533400" eaLnBrk="1" hangingPunct="1">
              <a:buSzPct val="50000"/>
              <a:buFont typeface="Wingdings" panose="05000000000000000000" pitchFamily="2" charset="2"/>
              <a:buAutoNum type="arabicPeriod" startAt="3"/>
            </a:pPr>
            <a:r>
              <a:rPr lang="en-US" altLang="de-DE" sz="2800" dirty="0" smtClean="0"/>
              <a:t>Start running the new process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2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B581A35-C1EC-4FB1-B80C-10AF6FA0B3B0}" type="slidenum">
              <a:rPr lang="en-US" altLang="de-DE" sz="1400"/>
              <a:pPr eaLnBrk="1" hangingPunct="1"/>
              <a:t>25</a:t>
            </a:fld>
            <a:endParaRPr lang="en-US" altLang="de-DE" sz="140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704850" y="101600"/>
            <a:ext cx="7931150" cy="968375"/>
          </a:xfrm>
        </p:spPr>
        <p:txBody>
          <a:bodyPr/>
          <a:lstStyle/>
          <a:p>
            <a:pPr eaLnBrk="1" hangingPunct="1"/>
            <a:r>
              <a:rPr lang="en-US" altLang="de-DE" smtClean="0"/>
              <a:t>Device Drivers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0" y="5572125"/>
            <a:ext cx="7772400" cy="9429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de-DE" sz="2400" smtClean="0"/>
              <a:t>Logical position of device drivers is shown here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400" smtClean="0"/>
              <a:t>Communications between drivers and device controllers goes over the bus</a:t>
            </a:r>
            <a:endParaRPr lang="en-US" altLang="de-DE" smtClean="0"/>
          </a:p>
        </p:txBody>
      </p:sp>
      <p:pic>
        <p:nvPicPr>
          <p:cNvPr id="25605" name="Picture 6" descr="C:\B\b4\JPG\foo\5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488" y="1123950"/>
            <a:ext cx="4749800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2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B327BC6-D0A4-4204-890C-AD7E423878C8}" type="slidenum">
              <a:rPr lang="en-US" altLang="de-DE" sz="1400"/>
              <a:pPr eaLnBrk="1" hangingPunct="1"/>
              <a:t>26</a:t>
            </a:fld>
            <a:endParaRPr lang="en-US" altLang="de-DE" sz="140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0" y="114300"/>
            <a:ext cx="8585200" cy="949325"/>
          </a:xfrm>
        </p:spPr>
        <p:txBody>
          <a:bodyPr/>
          <a:lstStyle/>
          <a:p>
            <a:pPr eaLnBrk="1" hangingPunct="1"/>
            <a:r>
              <a:rPr lang="en-US" altLang="de-DE" smtClean="0"/>
              <a:t>Device-Independent I/O Software</a:t>
            </a:r>
            <a:endParaRPr lang="en-US" altLang="de-DE" sz="4000" smtClean="0"/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5454650"/>
            <a:ext cx="8712200" cy="10001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Functions of the device-independent I/O software</a:t>
            </a:r>
            <a:endParaRPr lang="en-US" altLang="de-DE" sz="2800" smtClean="0"/>
          </a:p>
        </p:txBody>
      </p:sp>
      <p:graphicFrame>
        <p:nvGraphicFramePr>
          <p:cNvPr id="19478" name="Group 22"/>
          <p:cNvGraphicFramePr>
            <a:graphicFrameLocks noGrp="1"/>
          </p:cNvGraphicFramePr>
          <p:nvPr/>
        </p:nvGraphicFramePr>
        <p:xfrm>
          <a:off x="1266825" y="1854200"/>
          <a:ext cx="6467475" cy="2959102"/>
        </p:xfrm>
        <a:graphic>
          <a:graphicData uri="http://schemas.openxmlformats.org/drawingml/2006/table">
            <a:tbl>
              <a:tblPr/>
              <a:tblGrid>
                <a:gridCol w="646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Uniform interfacing for device drivers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Buffering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Error reporting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Allocating and releasing dedicated devices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Providing a device-independent block size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7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DD041AB-3566-4491-B04E-CE9E46726D81}" type="slidenum">
              <a:rPr lang="en-US" altLang="de-DE" sz="1400"/>
              <a:pPr eaLnBrk="1" hangingPunct="1"/>
              <a:t>27</a:t>
            </a:fld>
            <a:endParaRPr lang="en-US" altLang="de-DE" sz="140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314325" y="0"/>
            <a:ext cx="8658225" cy="1143000"/>
          </a:xfrm>
        </p:spPr>
        <p:txBody>
          <a:bodyPr/>
          <a:lstStyle/>
          <a:p>
            <a:pPr eaLnBrk="1" hangingPunct="1"/>
            <a:r>
              <a:rPr lang="en-US" altLang="de-DE" smtClean="0"/>
              <a:t>Uniform Interfacing for Device Drivers</a:t>
            </a:r>
            <a:endParaRPr lang="en-US" altLang="de-DE" sz="4000" smtClean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5038725"/>
            <a:ext cx="7772400" cy="13144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mtClean="0"/>
              <a:t>(a) Without a standard driver interface</a:t>
            </a:r>
          </a:p>
          <a:p>
            <a:pPr eaLnBrk="1" hangingPunct="1">
              <a:buFontTx/>
              <a:buNone/>
            </a:pPr>
            <a:r>
              <a:rPr lang="en-US" altLang="de-DE" smtClean="0"/>
              <a:t>(b) With a standard driver interface</a:t>
            </a:r>
          </a:p>
        </p:txBody>
      </p:sp>
      <p:pic>
        <p:nvPicPr>
          <p:cNvPr id="27653" name="Picture 6" descr="C:\B\b4\JPG\foo\5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1387475"/>
            <a:ext cx="8315325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1C3E64F-0360-4872-8A24-B5894D088406}" type="slidenum">
              <a:rPr lang="en-US" altLang="de-DE" sz="1400"/>
              <a:pPr eaLnBrk="1" hangingPunct="1"/>
              <a:t>28</a:t>
            </a:fld>
            <a:endParaRPr lang="en-US" altLang="de-DE" sz="140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1600"/>
            <a:ext cx="8839200" cy="9525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Buffering</a:t>
            </a:r>
            <a:endParaRPr lang="en-US" altLang="de-DE" sz="4000" dirty="0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" y="5086350"/>
            <a:ext cx="9029700" cy="1593850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de-DE" sz="2800" dirty="0" smtClean="0"/>
              <a:t>(a) </a:t>
            </a:r>
            <a:r>
              <a:rPr lang="en-US" altLang="de-DE" sz="2800" dirty="0" err="1" smtClean="0"/>
              <a:t>Unbuffered</a:t>
            </a:r>
            <a:r>
              <a:rPr lang="en-US" altLang="de-DE" sz="2800" dirty="0" smtClean="0"/>
              <a:t> input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de-DE" sz="2800" dirty="0" smtClean="0"/>
              <a:t>(b) Buffering in user space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de-DE" sz="2800" dirty="0" smtClean="0"/>
              <a:t>(c) Buffering in the kernel followed by copying to user space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de-DE" sz="2800" dirty="0" smtClean="0"/>
              <a:t>(d) Double buffering in the kernel</a:t>
            </a:r>
            <a:endParaRPr lang="en-US" altLang="de-DE" sz="2400" dirty="0" smtClean="0"/>
          </a:p>
        </p:txBody>
      </p:sp>
      <p:pic>
        <p:nvPicPr>
          <p:cNvPr id="28677" name="Picture 5" descr="C:\B\b4\JPG\foo\5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144588"/>
            <a:ext cx="7429500" cy="305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7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DBC075A-B194-4C08-A9FB-62B604DA1F81}" type="slidenum">
              <a:rPr lang="en-US" altLang="de-DE" sz="1400"/>
              <a:pPr eaLnBrk="1" hangingPunct="1"/>
              <a:t>29</a:t>
            </a:fld>
            <a:endParaRPr lang="en-US" altLang="de-DE" sz="140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234950" y="177800"/>
            <a:ext cx="8616950" cy="7874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Buffering (cont.)</a:t>
            </a:r>
            <a:endParaRPr lang="en-US" altLang="de-DE" sz="4000" dirty="0" smtClean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1525" y="5495925"/>
            <a:ext cx="7772400" cy="8858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Networking may involve many copies</a:t>
            </a:r>
            <a:endParaRPr lang="en-US" altLang="de-DE" sz="2800" smtClean="0"/>
          </a:p>
        </p:txBody>
      </p:sp>
      <p:pic>
        <p:nvPicPr>
          <p:cNvPr id="2970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1" t="43065" r="23148" b="36589"/>
          <a:stretch>
            <a:fillRect/>
          </a:stretch>
        </p:blipFill>
        <p:spPr bwMode="auto">
          <a:xfrm>
            <a:off x="1281113" y="1495425"/>
            <a:ext cx="643890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3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26DF27B-D51C-4822-BE55-0F96D6BE5A9D}" type="slidenum">
              <a:rPr lang="en-US" altLang="de-DE" sz="1400"/>
              <a:pPr eaLnBrk="1" hangingPunct="1"/>
              <a:t>30</a:t>
            </a:fld>
            <a:endParaRPr lang="en-US" altLang="de-DE" sz="140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241300"/>
            <a:ext cx="7620000" cy="711200"/>
          </a:xfrm>
        </p:spPr>
        <p:txBody>
          <a:bodyPr/>
          <a:lstStyle/>
          <a:p>
            <a:pPr eaLnBrk="1" hangingPunct="1"/>
            <a:r>
              <a:rPr lang="en-US" altLang="de-DE" smtClean="0"/>
              <a:t>User Space I/O Software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467350"/>
            <a:ext cx="8029575" cy="628650"/>
          </a:xfrm>
        </p:spPr>
        <p:txBody>
          <a:bodyPr>
            <a:normAutofit fontScale="92500"/>
          </a:bodyPr>
          <a:lstStyle/>
          <a:p>
            <a:pPr eaLnBrk="1" hangingPunct="1">
              <a:buFontTx/>
              <a:buNone/>
            </a:pPr>
            <a:r>
              <a:rPr lang="en-US" altLang="de-DE" smtClean="0"/>
              <a:t>   Layers of the I/O system and the main functions of each layer</a:t>
            </a:r>
            <a:endParaRPr lang="en-US" altLang="de-DE" sz="2400" smtClean="0"/>
          </a:p>
        </p:txBody>
      </p:sp>
      <p:pic>
        <p:nvPicPr>
          <p:cNvPr id="30725" name="Picture 5" descr="C:\B\b4\JPG\foo\5-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1446213"/>
            <a:ext cx="8477250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97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0C526AC-F431-4278-9ED7-2223F5F05C55}" type="slidenum">
              <a:rPr lang="en-US" altLang="de-DE" sz="1400"/>
              <a:pPr eaLnBrk="1" hangingPunct="1"/>
              <a:t>31</a:t>
            </a:fld>
            <a:endParaRPr lang="en-US" altLang="de-DE" sz="140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104519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de-DE" sz="3600" dirty="0" smtClean="0"/>
              <a:t>Disks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en-US" altLang="de-DE" sz="3600" dirty="0" smtClean="0"/>
              <a:t>Disk Hardware</a:t>
            </a:r>
            <a:endParaRPr lang="en-US" altLang="de-DE" dirty="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1525" y="5915025"/>
            <a:ext cx="7772400" cy="8001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Disk parameters for the original IBM PC floppy disk and a Western Digital WD 18300 hard disk</a:t>
            </a:r>
            <a:endParaRPr lang="en-US" altLang="de-DE" sz="2400" smtClean="0"/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339850"/>
            <a:ext cx="8334375" cy="407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8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DDD5F3A-F2DA-4C22-90A7-1313F97469DE}" type="slidenum">
              <a:rPr lang="en-US" altLang="de-DE" sz="1400"/>
              <a:pPr eaLnBrk="1" hangingPunct="1"/>
              <a:t>32</a:t>
            </a:fld>
            <a:endParaRPr lang="en-US" altLang="de-DE" sz="14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Disk Hardware (cont.)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625" y="5686425"/>
            <a:ext cx="8207375" cy="10287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(a) Physical geometry of a disk with two zones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(b) A possible virtual geometry for this disk</a:t>
            </a:r>
            <a:endParaRPr lang="en-US" altLang="de-DE" sz="2800" smtClean="0"/>
          </a:p>
        </p:txBody>
      </p:sp>
      <p:pic>
        <p:nvPicPr>
          <p:cNvPr id="32773" name="Picture 6" descr="C:\B\b4\JPG\foo\5-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1524000"/>
            <a:ext cx="7550150" cy="38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6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4AECE62-87CD-46B8-B0F4-6E833C558549}" type="slidenum">
              <a:rPr lang="en-US" altLang="de-DE" sz="1400"/>
              <a:pPr eaLnBrk="1" hangingPunct="1"/>
              <a:t>33</a:t>
            </a:fld>
            <a:endParaRPr lang="en-US" altLang="de-DE" sz="140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-1"/>
            <a:ext cx="5922963" cy="1193801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Disk Hardware (cont.): RAID (1)</a:t>
            </a:r>
            <a:endParaRPr lang="en-US" altLang="de-DE" sz="4000" dirty="0" smtClean="0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90650" y="5565775"/>
            <a:ext cx="6673850" cy="1117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Raid levels 0 through 2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Backup and parity drives are shaded</a:t>
            </a:r>
            <a:endParaRPr lang="en-US" altLang="de-DE" sz="2800" smtClean="0"/>
          </a:p>
        </p:txBody>
      </p:sp>
      <p:pic>
        <p:nvPicPr>
          <p:cNvPr id="33797" name="Picture 6" descr="C:\B\b4\JPG\foo\5-19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888" y="1423988"/>
            <a:ext cx="6251575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32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4CA2FE9-C6BA-4AEF-A9BF-C371CDE843F9}" type="slidenum">
              <a:rPr lang="en-US" altLang="de-DE" sz="1400"/>
              <a:pPr eaLnBrk="1" hangingPunct="1"/>
              <a:t>34</a:t>
            </a:fld>
            <a:endParaRPr lang="en-US" altLang="de-DE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2085974" y="-1"/>
            <a:ext cx="5457825" cy="1160463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Disk Hardware (cont.): RAID (2)</a:t>
            </a:r>
            <a:endParaRPr lang="en-US" altLang="de-DE" sz="4000" dirty="0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700" y="5654675"/>
            <a:ext cx="7277100" cy="965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Raid levels 3 through 5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Backup and parity drives are shaded</a:t>
            </a:r>
            <a:endParaRPr lang="en-US" altLang="de-DE" sz="2800" smtClean="0"/>
          </a:p>
        </p:txBody>
      </p:sp>
      <p:pic>
        <p:nvPicPr>
          <p:cNvPr id="34821" name="Picture 5" descr="C:\B\b4\JPG\foo\5-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262063"/>
            <a:ext cx="5091113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9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5A64252-CB7B-43DA-A643-17138689E688}" type="slidenum">
              <a:rPr lang="en-US" altLang="de-DE" sz="1400"/>
              <a:pPr eaLnBrk="1" hangingPunct="1"/>
              <a:t>35</a:t>
            </a:fld>
            <a:endParaRPr lang="en-US" altLang="de-DE" sz="140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Disk Hardware (cont.): CD-ROMs (1)</a:t>
            </a:r>
            <a:endParaRPr lang="en-US" altLang="de-DE" sz="4000" dirty="0" smtClean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1525" y="5972175"/>
            <a:ext cx="7772400" cy="682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mtClean="0"/>
              <a:t>Recording structure of a CD or CD-ROM</a:t>
            </a:r>
            <a:endParaRPr lang="en-US" altLang="de-DE" sz="2800" smtClean="0"/>
          </a:p>
        </p:txBody>
      </p:sp>
      <p:pic>
        <p:nvPicPr>
          <p:cNvPr id="35845" name="Picture 6" descr="C:\B\b4\JPG\foo\5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1382713"/>
            <a:ext cx="545465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4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54C3727-5C0A-47B5-B9B0-6629C07088BF}" type="slidenum">
              <a:rPr lang="en-US" altLang="de-DE" sz="1400"/>
              <a:pPr eaLnBrk="1" hangingPunct="1"/>
              <a:t>36</a:t>
            </a:fld>
            <a:endParaRPr lang="en-US" altLang="de-DE" sz="14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Disk Hardware (cont.): CD-ROMs (2)</a:t>
            </a:r>
            <a:endParaRPr lang="en-US" altLang="de-DE" sz="4000" dirty="0" smtClean="0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495925"/>
            <a:ext cx="7772400" cy="6000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Logical data layout on a CD-ROM</a:t>
            </a:r>
          </a:p>
        </p:txBody>
      </p:sp>
      <p:pic>
        <p:nvPicPr>
          <p:cNvPr id="36869" name="Picture 6" descr="C:\B\b4\JPG\foo\5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1552575"/>
            <a:ext cx="8101012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2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DC3A758-5B13-4945-ADD7-0C3C9C4C3960}" type="slidenum">
              <a:rPr lang="en-US" altLang="de-DE" sz="1400"/>
              <a:pPr eaLnBrk="1" hangingPunct="1"/>
              <a:t>37</a:t>
            </a:fld>
            <a:endParaRPr lang="en-US" altLang="de-DE" sz="140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0224" y="355600"/>
            <a:ext cx="7775575" cy="711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Disk Hardware (cont.): CD-Recordable</a:t>
            </a:r>
            <a:endParaRPr lang="en-US" altLang="de-DE" sz="4000" dirty="0" smtClean="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467225"/>
            <a:ext cx="8286750" cy="17811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de-DE" sz="2800" dirty="0" smtClean="0"/>
              <a:t>Cross section of a CD-R disk and laser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dirty="0" smtClean="0"/>
              <a:t>not to scale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800" dirty="0" smtClean="0"/>
              <a:t>Silver CD-ROM has similar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dirty="0" smtClean="0"/>
              <a:t>without dye layer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dirty="0" smtClean="0"/>
              <a:t>with pitted aluminum layer instead of gold</a:t>
            </a:r>
          </a:p>
        </p:txBody>
      </p:sp>
      <p:pic>
        <p:nvPicPr>
          <p:cNvPr id="37893" name="Picture 5" descr="C:\B\b4\JPG\foo\5-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1219200"/>
            <a:ext cx="59944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3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2"/>
          <p:cNvSpPr>
            <a:spLocks noGrp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 Hardware 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(cont.): </a:t>
            </a:r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DVD (1)</a:t>
            </a:r>
          </a:p>
        </p:txBody>
      </p:sp>
      <p:sp>
        <p:nvSpPr>
          <p:cNvPr id="3891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DVD Improvements on CDs</a:t>
            </a:r>
          </a:p>
          <a:p>
            <a:pPr eaLnBrk="1" hangingPunct="1">
              <a:buFontTx/>
              <a:buNone/>
            </a:pPr>
            <a:endParaRPr lang="en-US" altLang="de-D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Smaller pits </a:t>
            </a:r>
            <a:b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(0.4 microns versus 0.8 microns for CDs).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tighter spiral </a:t>
            </a:r>
            <a:b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(0.74 microns between tracks versus 1.6 microns for CDs).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red laser </a:t>
            </a:r>
            <a:b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(at 0.65 microns versus 0.78 microns for CDs).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9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 Hardware 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(cont.): </a:t>
            </a:r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DVD (2)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304801" y="1847088"/>
            <a:ext cx="8432800" cy="4325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DVD Formats</a:t>
            </a:r>
          </a:p>
          <a:p>
            <a:pPr eaLnBrk="1" hangingPunct="1">
              <a:buFontTx/>
              <a:buNone/>
            </a:pPr>
            <a:endParaRPr lang="en-US" altLang="de-D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Single-sided, single-layer (4.7 GB).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Single-sided, dual-layer (8.5 GB).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Double-sided, single-layer (9.4 GB).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Double-sided, dual-layer (17 GB).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0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CF86C8F-BB3F-45E3-8EA6-5F69AB684FE6}" type="slidenum">
              <a:rPr lang="en-US" altLang="de-DE" sz="1400"/>
              <a:pPr eaLnBrk="1" hangingPunct="1"/>
              <a:t>40</a:t>
            </a:fld>
            <a:endParaRPr lang="en-US" altLang="de-DE" sz="14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644525" y="196850"/>
            <a:ext cx="7772400" cy="7747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Disk Hardware (</a:t>
            </a:r>
            <a:r>
              <a:rPr lang="en-US" altLang="de-DE" dirty="0" err="1" smtClean="0"/>
              <a:t>cont</a:t>
            </a:r>
            <a:r>
              <a:rPr lang="en-US" altLang="de-DE" dirty="0" smtClean="0"/>
              <a:t>:): DVD (3)</a:t>
            </a:r>
            <a:endParaRPr lang="en-US" altLang="de-DE" sz="4000" dirty="0" smtClean="0"/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1525" y="5324475"/>
            <a:ext cx="7772400" cy="8572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dirty="0" smtClean="0"/>
              <a:t>A double sided, dual layer DVD disk</a:t>
            </a:r>
          </a:p>
        </p:txBody>
      </p:sp>
      <p:pic>
        <p:nvPicPr>
          <p:cNvPr id="40965" name="Picture 5" descr="C:\B\b4\JPG\foo\5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1633538"/>
            <a:ext cx="8204200" cy="27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5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9D33FAC-66BB-46F8-BE0D-AD6589CA47D2}" type="slidenum">
              <a:rPr lang="en-US" altLang="de-DE" sz="1400"/>
              <a:pPr eaLnBrk="1" hangingPunct="1"/>
              <a:t>41</a:t>
            </a:fld>
            <a:endParaRPr lang="en-US" altLang="de-DE" sz="14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Disk Formatting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5026025"/>
            <a:ext cx="7772400" cy="7143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A disk sector</a:t>
            </a:r>
            <a:endParaRPr lang="en-US" altLang="de-DE" sz="2800" smtClean="0"/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4572000" y="4035425"/>
            <a:ext cx="3286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altLang="de-DE" sz="2800"/>
          </a:p>
        </p:txBody>
      </p:sp>
      <p:pic>
        <p:nvPicPr>
          <p:cNvPr id="41990" name="Picture 8" descr="C:\B\b4\JPG\foo\5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2851150"/>
            <a:ext cx="828357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7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nummernplatzhalt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43FB580-4793-420F-9D93-06B65C4FF51E}" type="slidenum">
              <a:rPr lang="en-US" altLang="de-DE" sz="1400"/>
              <a:pPr eaLnBrk="1" hangingPunct="1"/>
              <a:t>42</a:t>
            </a:fld>
            <a:endParaRPr lang="en-US" altLang="de-DE" sz="14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 Formatting 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12" name="Picture 3" descr="C:\B\b4\JPG\foo\5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1419225"/>
            <a:ext cx="4992688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1957184" y="5991225"/>
            <a:ext cx="47484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de-DE" sz="2800" dirty="0"/>
              <a:t>An illustration of cylinder skew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6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43BAD02-30EA-4751-9FEF-1F1DE9D6BBD0}" type="slidenum">
              <a:rPr lang="en-US" altLang="de-DE" sz="1400"/>
              <a:pPr eaLnBrk="1" hangingPunct="1"/>
              <a:t>43</a:t>
            </a:fld>
            <a:endParaRPr lang="en-US" altLang="de-DE" sz="14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Disk Formatting (cont.)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4781550"/>
            <a:ext cx="5943600" cy="13144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(a) No interleaving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(b) Single interleaving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(c) Double interleaving</a:t>
            </a:r>
            <a:endParaRPr lang="en-US" altLang="de-DE" sz="2800" smtClean="0"/>
          </a:p>
        </p:txBody>
      </p:sp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822450"/>
            <a:ext cx="83185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4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7FB26D8-E414-485C-9516-CF29ACD1F25F}" type="slidenum">
              <a:rPr lang="en-US" altLang="de-DE" sz="1400"/>
              <a:pPr eaLnBrk="1" hangingPunct="1"/>
              <a:t>44</a:t>
            </a:fld>
            <a:endParaRPr lang="en-US" altLang="de-DE" sz="14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0625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Disk Arm Scheduling Algorithms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763000" cy="4984750"/>
          </a:xfrm>
        </p:spPr>
        <p:txBody>
          <a:bodyPr/>
          <a:lstStyle/>
          <a:p>
            <a:pPr marL="609600" indent="-609600" eaLnBrk="1" hangingPunct="1"/>
            <a:r>
              <a:rPr lang="en-US" altLang="de-DE" sz="3000" dirty="0" smtClean="0"/>
              <a:t>Time required to read or write a disk block determined by 3 factors</a:t>
            </a:r>
          </a:p>
          <a:p>
            <a:pPr marL="990600" lvl="1" indent="-533400" eaLnBrk="1" hangingPunct="1">
              <a:buSzPct val="50000"/>
              <a:buFont typeface="Symbol" panose="05050102010706020507" pitchFamily="18" charset="2"/>
              <a:buAutoNum type="arabicPeriod"/>
            </a:pPr>
            <a:r>
              <a:rPr lang="en-US" altLang="de-DE" sz="2800" dirty="0" smtClean="0"/>
              <a:t>Seek time</a:t>
            </a:r>
          </a:p>
          <a:p>
            <a:pPr marL="990600" lvl="1" indent="-533400" eaLnBrk="1" hangingPunct="1">
              <a:buSzPct val="50000"/>
              <a:buFont typeface="Symbol" panose="05050102010706020507" pitchFamily="18" charset="2"/>
              <a:buAutoNum type="arabicPeriod"/>
            </a:pPr>
            <a:r>
              <a:rPr lang="en-US" altLang="de-DE" sz="2800" dirty="0" smtClean="0"/>
              <a:t>Rotational delay</a:t>
            </a:r>
          </a:p>
          <a:p>
            <a:pPr marL="990600" lvl="1" indent="-533400" eaLnBrk="1" hangingPunct="1">
              <a:buSzPct val="50000"/>
              <a:buFont typeface="Symbol" panose="05050102010706020507" pitchFamily="18" charset="2"/>
              <a:buAutoNum type="arabicPeriod"/>
            </a:pPr>
            <a:r>
              <a:rPr lang="en-US" altLang="de-DE" sz="2800" dirty="0" smtClean="0"/>
              <a:t>Actual transfer time</a:t>
            </a:r>
          </a:p>
          <a:p>
            <a:pPr marL="609600" indent="-609600" eaLnBrk="1" hangingPunct="1"/>
            <a:r>
              <a:rPr lang="en-US" altLang="de-DE" sz="3000" dirty="0" smtClean="0"/>
              <a:t>Seek time dominates</a:t>
            </a:r>
          </a:p>
          <a:p>
            <a:pPr marL="609600" indent="-609600" eaLnBrk="1" hangingPunct="1"/>
            <a:r>
              <a:rPr lang="en-US" altLang="de-DE" sz="3000" dirty="0" smtClean="0"/>
              <a:t>Error checking is done by controllers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8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7BF0923-1F7D-4A95-9B61-040688A2E35E}" type="slidenum">
              <a:rPr lang="en-US" altLang="de-DE" sz="1400"/>
              <a:pPr eaLnBrk="1" hangingPunct="1"/>
              <a:t>45</a:t>
            </a:fld>
            <a:endParaRPr lang="en-US" altLang="de-DE" sz="140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Disk Arm Scheduling Algorithms (cont.)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981575"/>
            <a:ext cx="9144000" cy="68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dirty="0" smtClean="0"/>
              <a:t>Shortest Seek First (SSF) disk scheduling algorithm</a:t>
            </a:r>
          </a:p>
        </p:txBody>
      </p:sp>
      <p:pic>
        <p:nvPicPr>
          <p:cNvPr id="46085" name="Picture 6" descr="C:\B\b4\JPG\foo\5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1743075"/>
            <a:ext cx="808355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2435225" y="1595438"/>
            <a:ext cx="1955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6087" name="Text Box 8"/>
          <p:cNvSpPr txBox="1">
            <a:spLocks noChangeArrowheads="1"/>
          </p:cNvSpPr>
          <p:nvPr/>
        </p:nvSpPr>
        <p:spPr bwMode="auto">
          <a:xfrm>
            <a:off x="2420938" y="1562100"/>
            <a:ext cx="8826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de-DE">
                <a:latin typeface="Helvetica" panose="020B0604020202020204" pitchFamily="34" charset="0"/>
              </a:rPr>
              <a:t>Initial</a:t>
            </a:r>
          </a:p>
          <a:p>
            <a:pPr eaLnBrk="1" hangingPunct="1"/>
            <a:r>
              <a:rPr lang="en-US" altLang="de-DE">
                <a:latin typeface="Helvetica" panose="020B0604020202020204" pitchFamily="34" charset="0"/>
              </a:rPr>
              <a:t>position</a:t>
            </a:r>
            <a:endParaRPr lang="en-US" altLang="de-DE" sz="2400"/>
          </a:p>
        </p:txBody>
      </p:sp>
      <p:sp>
        <p:nvSpPr>
          <p:cNvPr id="46088" name="Text Box 10"/>
          <p:cNvSpPr txBox="1">
            <a:spLocks noChangeArrowheads="1"/>
          </p:cNvSpPr>
          <p:nvPr/>
        </p:nvSpPr>
        <p:spPr bwMode="auto">
          <a:xfrm>
            <a:off x="3511550" y="1522413"/>
            <a:ext cx="9636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de-DE">
                <a:latin typeface="Helvetica" panose="020B0604020202020204" pitchFamily="34" charset="0"/>
              </a:rPr>
              <a:t>Pending</a:t>
            </a:r>
          </a:p>
          <a:p>
            <a:pPr eaLnBrk="1" hangingPunct="1"/>
            <a:r>
              <a:rPr lang="en-US" altLang="de-DE">
                <a:latin typeface="Helvetica" panose="020B0604020202020204" pitchFamily="34" charset="0"/>
              </a:rPr>
              <a:t>requests</a:t>
            </a:r>
            <a:endParaRPr lang="en-US" alt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003DA4A-2E3C-491B-85E2-93362679182A}" type="slidenum">
              <a:rPr lang="en-US" altLang="de-DE" sz="1400"/>
              <a:pPr eaLnBrk="1" hangingPunct="1"/>
              <a:t>46</a:t>
            </a:fld>
            <a:endParaRPr lang="en-US" altLang="de-DE" sz="14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Disk Arm Scheduling Algorithms (cont.)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524500"/>
            <a:ext cx="8686800" cy="5715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mtClean="0"/>
              <a:t>The elevator algorithm for scheduling disk requests</a:t>
            </a:r>
            <a:endParaRPr lang="en-US" altLang="de-DE" sz="2800" smtClean="0"/>
          </a:p>
        </p:txBody>
      </p:sp>
      <p:pic>
        <p:nvPicPr>
          <p:cNvPr id="47109" name="Picture 6" descr="C:\B\b4\JPG\foo\5-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600200"/>
            <a:ext cx="81597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7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352E8D5-F9E4-4049-ABCF-94C14652F555}" type="slidenum">
              <a:rPr lang="en-US" altLang="de-DE" sz="1400"/>
              <a:pPr eaLnBrk="1" hangingPunct="1"/>
              <a:t>47</a:t>
            </a:fld>
            <a:endParaRPr lang="en-US" altLang="de-DE" sz="140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Error Handling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075" y="4667250"/>
            <a:ext cx="8124825" cy="1701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(a) A disk track with a bad sector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(b) Substituting a spare for the bad sector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(c) Shifting all the sectors to bypass the bad one</a:t>
            </a:r>
          </a:p>
        </p:txBody>
      </p:sp>
      <p:pic>
        <p:nvPicPr>
          <p:cNvPr id="48133" name="Picture 6" descr="C:\B\b4\JPG\foo\5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03350"/>
            <a:ext cx="8408988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6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4981908-F635-40E0-862F-B0DF078C429B}" type="slidenum">
              <a:rPr lang="en-US" altLang="de-DE" sz="1400"/>
              <a:pPr eaLnBrk="1" hangingPunct="1"/>
              <a:t>48</a:t>
            </a:fld>
            <a:endParaRPr lang="en-US" altLang="de-DE" sz="140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Stable Storage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238750"/>
            <a:ext cx="9144000" cy="9715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dirty="0" smtClean="0"/>
              <a:t>Analysis of the influence of crashes on stable writes</a:t>
            </a:r>
          </a:p>
        </p:txBody>
      </p:sp>
      <p:pic>
        <p:nvPicPr>
          <p:cNvPr id="49157" name="Picture 6" descr="C:\B\b4\JPG\foo\5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39850"/>
            <a:ext cx="8556625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5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B4560DA-5305-4842-A3E5-9BE5B27F6646}" type="slidenum">
              <a:rPr lang="en-US" altLang="de-DE" sz="1400"/>
              <a:pPr eaLnBrk="1" hangingPunct="1"/>
              <a:t>49</a:t>
            </a:fld>
            <a:endParaRPr lang="en-US" altLang="de-DE" sz="140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654050" y="24447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Clocks</a:t>
            </a:r>
            <a:br>
              <a:rPr lang="en-US" altLang="de-DE" dirty="0" smtClean="0"/>
            </a:br>
            <a:r>
              <a:rPr lang="en-US" altLang="de-DE" sz="3600" dirty="0" smtClean="0"/>
              <a:t>Clock Hardware</a:t>
            </a:r>
            <a:endParaRPr lang="en-US" altLang="de-DE" dirty="0" smtClean="0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495925"/>
            <a:ext cx="7772400" cy="6000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dirty="0" smtClean="0"/>
              <a:t>A programmable clock</a:t>
            </a:r>
          </a:p>
        </p:txBody>
      </p:sp>
      <p:pic>
        <p:nvPicPr>
          <p:cNvPr id="50181" name="Picture 5" descr="C:\B\b4\JPG\foo\5-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828800"/>
            <a:ext cx="8521700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1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Clock Software </a:t>
            </a:r>
          </a:p>
        </p:txBody>
      </p:sp>
      <p:sp>
        <p:nvSpPr>
          <p:cNvPr id="51203" name="Content Placeholder 4"/>
          <p:cNvSpPr>
            <a:spLocks noGrp="1"/>
          </p:cNvSpPr>
          <p:nvPr>
            <p:ph idx="1"/>
          </p:nvPr>
        </p:nvSpPr>
        <p:spPr>
          <a:xfrm>
            <a:off x="341313" y="1173163"/>
            <a:ext cx="8396287" cy="49990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Typical duties of a clock driver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Maintaining the time of day.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Preventing processes from running longer than they are allowed to.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 for CPU usage.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Handling alarm system call made by user processes.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watchdog timers for parts of the system itself.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Doing profiling, monitoring, statistics gathering.</a:t>
            </a:r>
          </a:p>
        </p:txBody>
      </p:sp>
      <p:sp>
        <p:nvSpPr>
          <p:cNvPr id="51204" name="Foliennummernplatzhalter 5"/>
          <p:cNvSpPr txBox="1">
            <a:spLocks/>
          </p:cNvSpPr>
          <p:nvPr/>
        </p:nvSpPr>
        <p:spPr bwMode="auto">
          <a:xfrm>
            <a:off x="8674100" y="6477000"/>
            <a:ext cx="4699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A31B0FB-5331-4E8D-A975-E49C3E78EA02}" type="slidenum">
              <a:rPr lang="en-US" altLang="de-DE"/>
              <a:pPr eaLnBrk="1" hangingPunct="1"/>
              <a:t>50</a:t>
            </a:fld>
            <a:endParaRPr lang="en-US" alt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1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647CA3F-A2D9-48F6-8208-BFC7A5B003DB}" type="slidenum">
              <a:rPr lang="en-US" altLang="de-DE" sz="1400"/>
              <a:pPr eaLnBrk="1" hangingPunct="1"/>
              <a:t>51</a:t>
            </a:fld>
            <a:endParaRPr lang="en-US" altLang="de-DE" sz="140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Clock Software (cont.)</a:t>
            </a:r>
            <a:endParaRPr lang="en-US" altLang="de-DE" sz="4800" dirty="0" smtClean="0"/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610225"/>
            <a:ext cx="7772400" cy="485775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sz="3000" dirty="0" smtClean="0"/>
              <a:t>Three ways to maintain the time of day</a:t>
            </a:r>
          </a:p>
        </p:txBody>
      </p:sp>
      <p:pic>
        <p:nvPicPr>
          <p:cNvPr id="52229" name="Picture 5" descr="C:\B\b4\JPG\foo\5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943100"/>
            <a:ext cx="835977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6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74A3355-7D4F-48D5-9399-64E93F699D8E}" type="slidenum">
              <a:rPr lang="en-US" altLang="de-DE" sz="1400"/>
              <a:pPr eaLnBrk="1" hangingPunct="1"/>
              <a:t>52</a:t>
            </a:fld>
            <a:endParaRPr lang="en-US" altLang="de-DE" sz="14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Clock Software (cont.)</a:t>
            </a:r>
            <a:endParaRPr lang="en-US" altLang="de-DE" sz="4800" dirty="0" smtClean="0"/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381625"/>
            <a:ext cx="9144000" cy="714375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de-DE" sz="3000" dirty="0" smtClean="0"/>
              <a:t>Simulating multiple timers with a single clock</a:t>
            </a:r>
          </a:p>
        </p:txBody>
      </p:sp>
      <p:pic>
        <p:nvPicPr>
          <p:cNvPr id="53253" name="Picture 6" descr="C:\B\b4\JPG\foo\5-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070100"/>
            <a:ext cx="8321675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6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6641522-6C4E-48F0-A571-E6D4E5558AFC}" type="slidenum">
              <a:rPr lang="en-US" altLang="de-DE" sz="1400"/>
              <a:pPr eaLnBrk="1" hangingPunct="1"/>
              <a:t>53</a:t>
            </a:fld>
            <a:endParaRPr lang="en-US" altLang="de-DE" sz="1400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Soft Timers</a:t>
            </a:r>
            <a:endParaRPr lang="en-US" altLang="de-DE" sz="4800" dirty="0" smtClean="0"/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8250"/>
            <a:ext cx="91440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z="3000" dirty="0" smtClean="0"/>
              <a:t>A second clock available for timer interrupts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800" dirty="0" smtClean="0"/>
              <a:t>specified by applications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800" dirty="0" smtClean="0"/>
              <a:t>no problems if interrupt frequency is low</a:t>
            </a:r>
          </a:p>
          <a:p>
            <a:pPr lvl="1" eaLnBrk="1" hangingPunct="1">
              <a:lnSpc>
                <a:spcPct val="90000"/>
              </a:lnSpc>
            </a:pPr>
            <a:endParaRPr lang="en-US" altLang="de-DE" sz="3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de-DE" sz="3000" dirty="0" smtClean="0"/>
              <a:t>Soft timers avoid interrupts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800" dirty="0" smtClean="0"/>
              <a:t>kernel checks for soft timer expiration before it exits to user mode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800" dirty="0" smtClean="0"/>
              <a:t>how well this works depends on rate of kernel entries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7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38169C0-EC21-42C4-9254-D5AE85F1B8B5}" type="slidenum">
              <a:rPr lang="en-US" altLang="de-DE" sz="1400"/>
              <a:pPr eaLnBrk="1" hangingPunct="1"/>
              <a:t>54</a:t>
            </a:fld>
            <a:endParaRPr lang="en-US" altLang="de-DE" sz="140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0" y="5181600"/>
            <a:ext cx="7915275" cy="12858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dirty="0" smtClean="0"/>
              <a:t>(a) Central buffer pool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dirty="0" smtClean="0"/>
              <a:t>(b) Dedicated buffer for each terminal</a:t>
            </a:r>
            <a:endParaRPr lang="en-US" altLang="de-DE" sz="3600" dirty="0" smtClean="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Input Software</a:t>
            </a:r>
          </a:p>
        </p:txBody>
      </p:sp>
      <p:pic>
        <p:nvPicPr>
          <p:cNvPr id="55301" name="Picture 5" descr="C:\B\b4\JPG\foo\5-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1166813"/>
            <a:ext cx="571500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3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855D675-D9C1-4ACA-A732-4330C5010D88}" type="slidenum">
              <a:rPr lang="en-US" altLang="de-DE" sz="1400"/>
              <a:pPr eaLnBrk="1" hangingPunct="1"/>
              <a:t>55</a:t>
            </a:fld>
            <a:endParaRPr lang="en-US" altLang="de-DE" sz="140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Input Software (cont.): Keyboard Software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800725"/>
            <a:ext cx="9144000" cy="431800"/>
          </a:xfrm>
        </p:spPr>
        <p:txBody>
          <a:bodyPr>
            <a:normAutofit fontScale="92500" lnSpcReduction="10000"/>
          </a:bodyPr>
          <a:lstStyle/>
          <a:p>
            <a:pPr algn="ctr" eaLnBrk="1" hangingPunct="1"/>
            <a:r>
              <a:rPr lang="en-US" altLang="de-DE" dirty="0" smtClean="0"/>
              <a:t>Characters that are handled specially in canonical mode.</a:t>
            </a:r>
          </a:p>
        </p:txBody>
      </p: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182688"/>
            <a:ext cx="8064500" cy="42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6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Content Placeholder 1"/>
          <p:cNvSpPr>
            <a:spLocks noGrp="1"/>
          </p:cNvSpPr>
          <p:nvPr>
            <p:ph idx="1"/>
          </p:nvPr>
        </p:nvSpPr>
        <p:spPr>
          <a:xfrm>
            <a:off x="0" y="4930775"/>
            <a:ext cx="9144000" cy="838200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altLang="de-DE" sz="2800" smtClean="0"/>
              <a:t>The ANSI escape sequences accepted by the terminal driver on output. ESC denotes the ASCII escape character (0x1B),  and </a:t>
            </a:r>
            <a:r>
              <a:rPr lang="en-US" altLang="de-DE" sz="2800" i="1" smtClean="0"/>
              <a:t>n</a:t>
            </a:r>
            <a:r>
              <a:rPr lang="en-US" altLang="de-DE" sz="2800" smtClean="0"/>
              <a:t>, </a:t>
            </a:r>
            <a:r>
              <a:rPr lang="en-US" altLang="de-DE" sz="2800" i="1" smtClean="0"/>
              <a:t>m</a:t>
            </a:r>
            <a:r>
              <a:rPr lang="en-US" altLang="de-DE" sz="2800" smtClean="0"/>
              <a:t>, and </a:t>
            </a:r>
            <a:r>
              <a:rPr lang="en-US" altLang="de-DE" sz="2800" i="1" smtClean="0"/>
              <a:t>s</a:t>
            </a:r>
            <a:r>
              <a:rPr lang="en-US" altLang="de-DE" sz="2800" smtClean="0"/>
              <a:t> are optional numeric parameters.</a:t>
            </a:r>
          </a:p>
        </p:txBody>
      </p:sp>
      <p:sp>
        <p:nvSpPr>
          <p:cNvPr id="57347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73125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altLang="de-DE" dirty="0" smtClean="0"/>
              <a:t>The X Window System</a:t>
            </a:r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781050"/>
            <a:ext cx="7143750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674100" y="6477000"/>
            <a:ext cx="4699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fld id="{FCB38207-2CC1-47F9-A61D-01C89C935676}" type="slidenum">
              <a:rPr lang="en-US" altLang="de-DE" sz="1400"/>
              <a:pPr algn="ctr" eaLnBrk="1" hangingPunct="1"/>
              <a:t>56</a:t>
            </a:fld>
            <a:endParaRPr lang="en-US" altLang="de-DE" sz="140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8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ontent Placeholder 1"/>
          <p:cNvSpPr>
            <a:spLocks noGrp="1"/>
          </p:cNvSpPr>
          <p:nvPr>
            <p:ph idx="1"/>
          </p:nvPr>
        </p:nvSpPr>
        <p:spPr>
          <a:xfrm>
            <a:off x="0" y="5813425"/>
            <a:ext cx="9144000" cy="739775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Clients and servers in the M.I.T. X Window System.</a:t>
            </a:r>
          </a:p>
        </p:txBody>
      </p:sp>
      <p:sp>
        <p:nvSpPr>
          <p:cNvPr id="5837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The X Window System (cont.)</a:t>
            </a:r>
          </a:p>
        </p:txBody>
      </p:sp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1085850"/>
            <a:ext cx="8524875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674100" y="6477000"/>
            <a:ext cx="4699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fld id="{8C735DD6-116F-40FF-BD02-F749BA72DD1F}" type="slidenum">
              <a:rPr lang="en-US" altLang="de-DE" sz="1400"/>
              <a:pPr algn="ctr" eaLnBrk="1" hangingPunct="1"/>
              <a:t>57</a:t>
            </a:fld>
            <a:endParaRPr lang="en-US" altLang="de-DE" sz="140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9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X Window System 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Content Placeholder 4"/>
          <p:cNvSpPr>
            <a:spLocks noGrp="1"/>
          </p:cNvSpPr>
          <p:nvPr>
            <p:ph idx="1"/>
          </p:nvPr>
        </p:nvSpPr>
        <p:spPr>
          <a:xfrm>
            <a:off x="533400" y="1555750"/>
            <a:ext cx="8204200" cy="46164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messages between client and server: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Drawing commands from the program to the workstation.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Replies by the workstation to program queries.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Keyboard, mouse, and other event announcements.</a:t>
            </a:r>
          </a:p>
          <a:p>
            <a:pPr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Error messages.</a:t>
            </a:r>
          </a:p>
        </p:txBody>
      </p:sp>
      <p:sp>
        <p:nvSpPr>
          <p:cNvPr id="59396" name="Foliennummernplatzhalter 5"/>
          <p:cNvSpPr txBox="1">
            <a:spLocks/>
          </p:cNvSpPr>
          <p:nvPr/>
        </p:nvSpPr>
        <p:spPr bwMode="auto">
          <a:xfrm>
            <a:off x="8674100" y="6477000"/>
            <a:ext cx="4699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5751F39-AB6B-4A4D-A3FF-47DAA5B906C5}" type="slidenum">
              <a:rPr lang="en-US" altLang="de-DE"/>
              <a:pPr eaLnBrk="1" hangingPunct="1"/>
              <a:t>58</a:t>
            </a:fld>
            <a:endParaRPr lang="en-US" alt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0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Figure 5-38. A skeleton of an X Window application program.</a:t>
            </a:r>
          </a:p>
        </p:txBody>
      </p:sp>
      <p:sp>
        <p:nvSpPr>
          <p:cNvPr id="604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Graphical User Interfaces</a:t>
            </a:r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135063"/>
            <a:ext cx="842962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TextBox 6"/>
          <p:cNvSpPr txBox="1">
            <a:spLocks noChangeArrowheads="1"/>
          </p:cNvSpPr>
          <p:nvPr/>
        </p:nvSpPr>
        <p:spPr bwMode="auto">
          <a:xfrm>
            <a:off x="219075" y="4967288"/>
            <a:ext cx="2168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de-DE"/>
              <a:t>. . .</a:t>
            </a:r>
          </a:p>
        </p:txBody>
      </p:sp>
      <p:sp>
        <p:nvSpPr>
          <p:cNvPr id="60422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674100" y="6477000"/>
            <a:ext cx="4699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fld id="{3EFE87C1-B9B1-4489-B346-055F1F30C86A}" type="slidenum">
              <a:rPr lang="en-US" altLang="de-DE" sz="1400"/>
              <a:pPr algn="ctr" eaLnBrk="1" hangingPunct="1"/>
              <a:t>59</a:t>
            </a:fld>
            <a:endParaRPr lang="en-US" altLang="de-DE" sz="140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Figure 5-38. A skeleton of an X Window application program.</a:t>
            </a:r>
          </a:p>
        </p:txBody>
      </p:sp>
      <p:sp>
        <p:nvSpPr>
          <p:cNvPr id="614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Graphical User Interfaces (cont.)</a:t>
            </a:r>
          </a:p>
        </p:txBody>
      </p:sp>
      <p:sp>
        <p:nvSpPr>
          <p:cNvPr id="61444" name="TextBox 5"/>
          <p:cNvSpPr txBox="1">
            <a:spLocks noChangeArrowheads="1"/>
          </p:cNvSpPr>
          <p:nvPr/>
        </p:nvSpPr>
        <p:spPr bwMode="auto">
          <a:xfrm>
            <a:off x="314325" y="1173163"/>
            <a:ext cx="21701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de-DE"/>
              <a:t>. . .</a:t>
            </a:r>
          </a:p>
        </p:txBody>
      </p:sp>
      <p:pic>
        <p:nvPicPr>
          <p:cNvPr id="614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1752600"/>
            <a:ext cx="80200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674100" y="6477000"/>
            <a:ext cx="4699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fld id="{AE5D41A9-B6F8-4653-898A-1860963F203C}" type="slidenum">
              <a:rPr lang="en-US" altLang="de-DE" sz="1400"/>
              <a:pPr algn="ctr" eaLnBrk="1" hangingPunct="1"/>
              <a:t>60</a:t>
            </a:fld>
            <a:endParaRPr lang="en-US" altLang="de-DE" sz="140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3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958850"/>
            <a:ext cx="6110287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Content Placeholder 1"/>
          <p:cNvSpPr>
            <a:spLocks noGrp="1"/>
          </p:cNvSpPr>
          <p:nvPr>
            <p:ph idx="1"/>
          </p:nvPr>
        </p:nvSpPr>
        <p:spPr>
          <a:xfrm>
            <a:off x="0" y="3357563"/>
            <a:ext cx="3370263" cy="3195637"/>
          </a:xfrm>
        </p:spPr>
        <p:txBody>
          <a:bodyPr/>
          <a:lstStyle/>
          <a:p>
            <a:pPr eaLnBrk="1" hangingPunct="1"/>
            <a:r>
              <a:rPr lang="en-US" altLang="de-DE" smtClean="0"/>
              <a:t>A sample window located at (200, 100) on an XGA display.</a:t>
            </a:r>
          </a:p>
        </p:txBody>
      </p:sp>
      <p:sp>
        <p:nvSpPr>
          <p:cNvPr id="62468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Graphical User Interfaces (cont.)</a:t>
            </a:r>
          </a:p>
        </p:txBody>
      </p:sp>
      <p:sp>
        <p:nvSpPr>
          <p:cNvPr id="62469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674100" y="6477000"/>
            <a:ext cx="4699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fld id="{65E6F3EE-29D7-4DBB-A3F3-71A34760B29C}" type="slidenum">
              <a:rPr lang="en-US" altLang="de-DE" sz="1400"/>
              <a:pPr algn="ctr" eaLnBrk="1" hangingPunct="1"/>
              <a:t>61</a:t>
            </a:fld>
            <a:endParaRPr lang="en-US" altLang="de-DE" sz="140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8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ontent Placeholder 1"/>
          <p:cNvSpPr>
            <a:spLocks noGrp="1"/>
          </p:cNvSpPr>
          <p:nvPr>
            <p:ph idx="1"/>
          </p:nvPr>
        </p:nvSpPr>
        <p:spPr>
          <a:xfrm>
            <a:off x="0" y="5842000"/>
            <a:ext cx="9144000" cy="711200"/>
          </a:xfrm>
        </p:spPr>
        <p:txBody>
          <a:bodyPr/>
          <a:lstStyle/>
          <a:p>
            <a:pPr algn="ctr" eaLnBrk="1" hangingPunct="1"/>
            <a:r>
              <a:rPr lang="en-US" altLang="de-DE" smtClean="0"/>
              <a:t>A skeleton of a Windows main program.</a:t>
            </a:r>
          </a:p>
        </p:txBody>
      </p:sp>
      <p:sp>
        <p:nvSpPr>
          <p:cNvPr id="6349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Graphical User Interfaces (cont.)</a:t>
            </a:r>
          </a:p>
        </p:txBody>
      </p:sp>
      <p:pic>
        <p:nvPicPr>
          <p:cNvPr id="634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112838"/>
            <a:ext cx="8220075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TextBox 5"/>
          <p:cNvSpPr txBox="1">
            <a:spLocks noChangeArrowheads="1"/>
          </p:cNvSpPr>
          <p:nvPr/>
        </p:nvSpPr>
        <p:spPr bwMode="auto">
          <a:xfrm>
            <a:off x="219075" y="5103813"/>
            <a:ext cx="18827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de-DE"/>
              <a:t>. . .</a:t>
            </a:r>
          </a:p>
        </p:txBody>
      </p:sp>
      <p:sp>
        <p:nvSpPr>
          <p:cNvPr id="63494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674100" y="6477000"/>
            <a:ext cx="4699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fld id="{E77A6123-ABC3-476D-9CFB-FCDE6236F20F}" type="slidenum">
              <a:rPr lang="en-US" altLang="de-DE" sz="1400"/>
              <a:pPr algn="ctr" eaLnBrk="1" hangingPunct="1"/>
              <a:t>62</a:t>
            </a:fld>
            <a:endParaRPr lang="en-US" altLang="de-DE" sz="140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92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377950"/>
            <a:ext cx="813435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Content Placeholder 1"/>
          <p:cNvSpPr>
            <a:spLocks noGrp="1"/>
          </p:cNvSpPr>
          <p:nvPr>
            <p:ph idx="1"/>
          </p:nvPr>
        </p:nvSpPr>
        <p:spPr>
          <a:xfrm>
            <a:off x="0" y="5842000"/>
            <a:ext cx="9144000" cy="711200"/>
          </a:xfrm>
        </p:spPr>
        <p:txBody>
          <a:bodyPr/>
          <a:lstStyle/>
          <a:p>
            <a:pPr algn="ctr" eaLnBrk="1" hangingPunct="1"/>
            <a:r>
              <a:rPr lang="en-US" altLang="de-DE" smtClean="0"/>
              <a:t>A skeleton of a Windows main program.</a:t>
            </a:r>
          </a:p>
        </p:txBody>
      </p:sp>
      <p:sp>
        <p:nvSpPr>
          <p:cNvPr id="6451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Graphical User Interfaces (cont.)</a:t>
            </a:r>
          </a:p>
        </p:txBody>
      </p:sp>
      <p:sp>
        <p:nvSpPr>
          <p:cNvPr id="64517" name="TextBox 5"/>
          <p:cNvSpPr txBox="1">
            <a:spLocks noChangeArrowheads="1"/>
          </p:cNvSpPr>
          <p:nvPr/>
        </p:nvSpPr>
        <p:spPr bwMode="auto">
          <a:xfrm>
            <a:off x="0" y="914400"/>
            <a:ext cx="1624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de-DE"/>
              <a:t>. . .</a:t>
            </a:r>
          </a:p>
        </p:txBody>
      </p:sp>
      <p:sp>
        <p:nvSpPr>
          <p:cNvPr id="64518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674100" y="6477000"/>
            <a:ext cx="4699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fld id="{5728376F-A569-49EB-B300-D3913BCD96EE}" type="slidenum">
              <a:rPr lang="en-US" altLang="de-DE" sz="1400"/>
              <a:pPr algn="ctr" eaLnBrk="1" hangingPunct="1"/>
              <a:t>63</a:t>
            </a:fld>
            <a:endParaRPr lang="en-US" altLang="de-DE" sz="140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8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1FB4F83-FB9F-4654-A22E-6C3E12E42E1D}" type="slidenum">
              <a:rPr lang="en-US" altLang="de-DE" sz="1400"/>
              <a:pPr eaLnBrk="1" hangingPunct="1"/>
              <a:t>64</a:t>
            </a:fld>
            <a:endParaRPr lang="en-US" altLang="de-DE" sz="1400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9400"/>
            <a:ext cx="6908800" cy="6350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Display Hardware</a:t>
            </a:r>
            <a:endParaRPr lang="en-US" altLang="de-DE" sz="4000" dirty="0" smtClean="0"/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353050"/>
            <a:ext cx="7772400" cy="74295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Memory-mapped displays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800" smtClean="0"/>
              <a:t>driver writes directly into display's video RAM</a:t>
            </a:r>
          </a:p>
        </p:txBody>
      </p:sp>
      <p:sp>
        <p:nvSpPr>
          <p:cNvPr id="65541" name="Text Box 7"/>
          <p:cNvSpPr txBox="1">
            <a:spLocks noChangeArrowheads="1"/>
          </p:cNvSpPr>
          <p:nvPr/>
        </p:nvSpPr>
        <p:spPr bwMode="auto">
          <a:xfrm>
            <a:off x="1828800" y="4429125"/>
            <a:ext cx="265747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>
                <a:latin typeface="Tahoma" panose="020B0604030504040204" pitchFamily="34" charset="0"/>
              </a:rPr>
              <a:t>Parallel port</a:t>
            </a:r>
          </a:p>
        </p:txBody>
      </p:sp>
      <p:pic>
        <p:nvPicPr>
          <p:cNvPr id="65542" name="Picture 8" descr="C:\B\b4\JPG\foo\5-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2178050"/>
            <a:ext cx="818515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3" name="Rectangle 9"/>
          <p:cNvSpPr>
            <a:spLocks noChangeArrowheads="1"/>
          </p:cNvSpPr>
          <p:nvPr/>
        </p:nvSpPr>
        <p:spPr bwMode="auto">
          <a:xfrm>
            <a:off x="3124200" y="4864100"/>
            <a:ext cx="1447800" cy="279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1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916EB2A-2954-4B42-80D2-61D83F65B35A}" type="slidenum">
              <a:rPr lang="en-US" altLang="de-DE" sz="1400"/>
              <a:pPr eaLnBrk="1" hangingPunct="1"/>
              <a:t>65</a:t>
            </a:fld>
            <a:endParaRPr lang="en-US" altLang="de-DE" sz="1400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165100"/>
            <a:ext cx="7772400" cy="8509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Display Hardware (cont.)</a:t>
            </a:r>
            <a:endParaRPr lang="en-US" altLang="de-DE" sz="3200" dirty="0" smtClean="0"/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7550" y="4730750"/>
            <a:ext cx="6286500" cy="1200150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(a) A video RAM image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smtClean="0"/>
              <a:t>simple monochrome display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smtClean="0"/>
              <a:t>character mode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(b) Corresponding screen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smtClean="0"/>
              <a:t>the </a:t>
            </a:r>
            <a:r>
              <a:rPr lang="en-US" altLang="de-DE" smtClean="0">
                <a:latin typeface="Tahoma" panose="020B0604030504040204" pitchFamily="34" charset="0"/>
              </a:rPr>
              <a:t>x</a:t>
            </a:r>
            <a:r>
              <a:rPr lang="en-US" altLang="de-DE" sz="2400" smtClean="0"/>
              <a:t>s are attribute bytes</a:t>
            </a:r>
          </a:p>
        </p:txBody>
      </p:sp>
      <p:pic>
        <p:nvPicPr>
          <p:cNvPr id="66565" name="Picture 5" descr="C:\B\b4\JPG\foo\5-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022350"/>
            <a:ext cx="7829550" cy="375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9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D8A5D85-8D97-41D2-B78E-E49954292E6B}" type="slidenum">
              <a:rPr lang="en-US" altLang="de-DE" sz="1400"/>
              <a:pPr eaLnBrk="1" hangingPunct="1"/>
              <a:t>66</a:t>
            </a:fld>
            <a:endParaRPr lang="en-US" altLang="de-DE" sz="1400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Input Software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66825"/>
            <a:ext cx="7772400" cy="4829175"/>
          </a:xfrm>
        </p:spPr>
        <p:txBody>
          <a:bodyPr/>
          <a:lstStyle/>
          <a:p>
            <a:pPr eaLnBrk="1" hangingPunct="1"/>
            <a:r>
              <a:rPr lang="en-US" altLang="de-DE" sz="3000" dirty="0" smtClean="0"/>
              <a:t>Keyboard driver delivers a number</a:t>
            </a:r>
          </a:p>
          <a:p>
            <a:pPr lvl="1" eaLnBrk="1" hangingPunct="1"/>
            <a:r>
              <a:rPr lang="en-US" altLang="de-DE" sz="2800" dirty="0" smtClean="0"/>
              <a:t>driver converts to characters</a:t>
            </a:r>
          </a:p>
          <a:p>
            <a:pPr lvl="1" eaLnBrk="1" hangingPunct="1"/>
            <a:r>
              <a:rPr lang="en-US" altLang="de-DE" sz="2800" dirty="0" smtClean="0"/>
              <a:t>uses a ASCII table</a:t>
            </a:r>
          </a:p>
          <a:p>
            <a:pPr lvl="1" eaLnBrk="1" hangingPunct="1"/>
            <a:endParaRPr lang="en-US" altLang="de-DE" sz="3200" dirty="0" smtClean="0"/>
          </a:p>
          <a:p>
            <a:pPr eaLnBrk="1" hangingPunct="1"/>
            <a:r>
              <a:rPr lang="en-US" altLang="de-DE" sz="3000" dirty="0" smtClean="0"/>
              <a:t>Exceptions, adaptations needed for other languages</a:t>
            </a:r>
          </a:p>
          <a:p>
            <a:pPr lvl="1" eaLnBrk="1" hangingPunct="1"/>
            <a:r>
              <a:rPr lang="en-US" altLang="de-DE" sz="2800" dirty="0" smtClean="0"/>
              <a:t>many OS provide for loadable </a:t>
            </a:r>
            <a:r>
              <a:rPr lang="en-US" altLang="de-DE" sz="2800" dirty="0" err="1" smtClean="0"/>
              <a:t>keymaps</a:t>
            </a:r>
            <a:r>
              <a:rPr lang="en-US" altLang="de-DE" sz="2800" dirty="0" smtClean="0"/>
              <a:t> or code pages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6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40EA2B9-DA97-4FE0-8BCA-4AF01D2EC181}" type="slidenum">
              <a:rPr lang="en-US" altLang="de-DE" sz="1400"/>
              <a:pPr eaLnBrk="1" hangingPunct="1"/>
              <a:t>67</a:t>
            </a:fld>
            <a:endParaRPr lang="en-US" altLang="de-DE" sz="1400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Bitmaps</a:t>
            </a:r>
            <a:endParaRPr lang="en-US" altLang="de-DE" sz="4000" dirty="0" smtClean="0"/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5686425"/>
            <a:ext cx="7772400" cy="11715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mtClean="0"/>
              <a:t>An example rectangle drawn using </a:t>
            </a:r>
            <a:r>
              <a:rPr lang="en-US" altLang="de-DE" i="1" smtClean="0"/>
              <a:t>Rectangle</a:t>
            </a:r>
            <a:endParaRPr lang="en-US" altLang="de-DE" smtClean="0"/>
          </a:p>
        </p:txBody>
      </p:sp>
      <p:pic>
        <p:nvPicPr>
          <p:cNvPr id="68613" name="Picture 6" descr="C:\B\b4\JPG\foo\5-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1422400"/>
            <a:ext cx="39243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68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52E8966-3D45-4A2C-A22E-C4EA19AAAD08}" type="slidenum">
              <a:rPr lang="en-US" altLang="de-DE" sz="1400"/>
              <a:pPr eaLnBrk="1" hangingPunct="1"/>
              <a:t>68</a:t>
            </a:fld>
            <a:endParaRPr lang="en-US" altLang="de-DE" sz="1400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Bitmaps (cont.)</a:t>
            </a:r>
            <a:endParaRPr lang="en-US" altLang="de-DE" sz="4000" dirty="0" smtClean="0"/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00250" y="4981575"/>
            <a:ext cx="5743575" cy="9144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Copying bitmaps using </a:t>
            </a:r>
            <a:r>
              <a:rPr lang="en-US" altLang="de-DE" i="1" smtClean="0"/>
              <a:t>BitBlt.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(a) before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(b) after</a:t>
            </a:r>
          </a:p>
        </p:txBody>
      </p:sp>
      <p:pic>
        <p:nvPicPr>
          <p:cNvPr id="69637" name="Picture 6" descr="C:\B\b4\JPG\foo\5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262063"/>
            <a:ext cx="839152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47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EA8C238-358B-4DC3-98A0-49366CF1A627}" type="slidenum">
              <a:rPr lang="en-US" altLang="de-DE" sz="1400"/>
              <a:pPr eaLnBrk="1" hangingPunct="1"/>
              <a:t>69</a:t>
            </a:fld>
            <a:endParaRPr lang="en-US" altLang="de-DE" sz="1400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Fonts</a:t>
            </a:r>
            <a:endParaRPr lang="en-US" altLang="de-DE" sz="4000" dirty="0" smtClean="0"/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" y="6061075"/>
            <a:ext cx="9061450" cy="5143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dirty="0" smtClean="0"/>
              <a:t>Examples of character outlines at different point sizes</a:t>
            </a:r>
            <a:endParaRPr lang="en-US" altLang="de-DE" sz="2800" dirty="0" smtClean="0"/>
          </a:p>
        </p:txBody>
      </p:sp>
      <p:pic>
        <p:nvPicPr>
          <p:cNvPr id="70661" name="Picture 6" descr="C:\B\b4\JPG\foo\5-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63" y="1614488"/>
            <a:ext cx="6443662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28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Content Placeholder 1"/>
          <p:cNvSpPr>
            <a:spLocks noGrp="1"/>
          </p:cNvSpPr>
          <p:nvPr>
            <p:ph idx="1"/>
          </p:nvPr>
        </p:nvSpPr>
        <p:spPr>
          <a:xfrm>
            <a:off x="381000" y="2011680"/>
            <a:ext cx="8229600" cy="4389120"/>
          </a:xfrm>
        </p:spPr>
        <p:txBody>
          <a:bodyPr/>
          <a:lstStyle/>
          <a:p>
            <a:pPr eaLnBrk="1" hangingPunct="1"/>
            <a:endParaRPr lang="en-US" altLang="de-DE" dirty="0" smtClean="0"/>
          </a:p>
          <a:p>
            <a:pPr eaLnBrk="1" hangingPunct="1"/>
            <a:endParaRPr lang="en-US" altLang="de-DE" dirty="0" smtClean="0"/>
          </a:p>
          <a:p>
            <a:pPr eaLnBrk="1" hangingPunct="1"/>
            <a:endParaRPr lang="en-US" altLang="de-DE" dirty="0" smtClean="0"/>
          </a:p>
          <a:p>
            <a:pPr eaLnBrk="1" hangingPunct="1"/>
            <a:endParaRPr lang="en-US" altLang="de-DE" dirty="0" smtClean="0"/>
          </a:p>
          <a:p>
            <a:pPr eaLnBrk="1" hangingPunct="1"/>
            <a:endParaRPr lang="en-US" altLang="de-DE" dirty="0" smtClean="0"/>
          </a:p>
          <a:p>
            <a:pPr eaLnBrk="1" hangingPunct="1"/>
            <a:endParaRPr lang="en-US" altLang="de-DE" dirty="0" smtClean="0"/>
          </a:p>
          <a:p>
            <a:pPr algn="ctr" eaLnBrk="1" hangingPunct="1"/>
            <a:r>
              <a:rPr lang="en-US" altLang="de-DE" dirty="0" smtClean="0"/>
              <a:t>The THINC protocol display commands.</a:t>
            </a:r>
          </a:p>
        </p:txBody>
      </p:sp>
      <p:sp>
        <p:nvSpPr>
          <p:cNvPr id="7168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Thin Clients</a:t>
            </a:r>
          </a:p>
        </p:txBody>
      </p:sp>
      <p:pic>
        <p:nvPicPr>
          <p:cNvPr id="716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2028825"/>
            <a:ext cx="7543800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674100" y="6477000"/>
            <a:ext cx="4699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fld id="{B7547D8B-DBC8-46FC-8E5D-5A811B350A75}" type="slidenum">
              <a:rPr lang="en-US" altLang="de-DE" sz="1400"/>
              <a:pPr algn="ctr" eaLnBrk="1" hangingPunct="1"/>
              <a:t>70</a:t>
            </a:fld>
            <a:endParaRPr lang="en-US" altLang="de-DE" sz="140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5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C57F54C-3BA6-47DC-B40B-1BBA4E978C86}" type="slidenum">
              <a:rPr lang="en-US" altLang="de-DE" sz="1400"/>
              <a:pPr eaLnBrk="1" hangingPunct="1"/>
              <a:t>71</a:t>
            </a:fld>
            <a:endParaRPr lang="en-US" altLang="de-DE" sz="1400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142875"/>
            <a:ext cx="7772400" cy="9017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Power Management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524500"/>
            <a:ext cx="9144000" cy="8858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z="2800" smtClean="0"/>
              <a:t>Power consumption of various parts of a laptop computer</a:t>
            </a:r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604963"/>
            <a:ext cx="7318375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9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468635B-9723-4B25-A2FC-10BB5DC44A02}" type="slidenum">
              <a:rPr lang="en-US" altLang="de-DE" sz="1400"/>
              <a:pPr eaLnBrk="1" hangingPunct="1"/>
              <a:t>72</a:t>
            </a:fld>
            <a:endParaRPr lang="en-US" altLang="de-DE" sz="1400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Power management (cont</a:t>
            </a:r>
            <a:r>
              <a:rPr lang="en-US" altLang="de-DE" dirty="0"/>
              <a:t>.</a:t>
            </a:r>
            <a:r>
              <a:rPr lang="en-US" altLang="de-DE" dirty="0" smtClean="0"/>
              <a:t>)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5295900"/>
            <a:ext cx="7772400" cy="10858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mtClean="0"/>
              <a:t>The use of zones for backlighting the display</a:t>
            </a:r>
          </a:p>
        </p:txBody>
      </p:sp>
      <p:pic>
        <p:nvPicPr>
          <p:cNvPr id="73733" name="Picture 6" descr="C:\B\b4\JPG\foo\5-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420813"/>
            <a:ext cx="8245475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4" name="Rectangle 7"/>
          <p:cNvSpPr>
            <a:spLocks noChangeArrowheads="1"/>
          </p:cNvSpPr>
          <p:nvPr/>
        </p:nvSpPr>
        <p:spPr bwMode="auto">
          <a:xfrm>
            <a:off x="2006600" y="4127500"/>
            <a:ext cx="7747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73735" name="Rectangle 8"/>
          <p:cNvSpPr>
            <a:spLocks noChangeArrowheads="1"/>
          </p:cNvSpPr>
          <p:nvPr/>
        </p:nvSpPr>
        <p:spPr bwMode="auto">
          <a:xfrm>
            <a:off x="6477000" y="4051300"/>
            <a:ext cx="774700" cy="546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9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0AC4600-728F-4B23-B182-14B59679F4C5}" type="slidenum">
              <a:rPr lang="en-US" altLang="de-DE" sz="1400"/>
              <a:pPr eaLnBrk="1" hangingPunct="1"/>
              <a:t>73</a:t>
            </a:fld>
            <a:endParaRPr lang="en-US" altLang="de-DE" sz="1400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Power Management (cont.)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0075" y="3927475"/>
            <a:ext cx="5686425" cy="26289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mtClean="0"/>
              <a:t>(a) Running at full clock speed</a:t>
            </a:r>
          </a:p>
          <a:p>
            <a:pPr eaLnBrk="1" hangingPunct="1">
              <a:buFontTx/>
              <a:buNone/>
            </a:pPr>
            <a:r>
              <a:rPr lang="en-US" altLang="de-DE" smtClean="0"/>
              <a:t>(b) Cutting voltage by two </a:t>
            </a:r>
          </a:p>
          <a:p>
            <a:pPr lvl="1" eaLnBrk="1" hangingPunct="1"/>
            <a:r>
              <a:rPr lang="en-US" altLang="de-DE" smtClean="0"/>
              <a:t>cuts clock speed by two, </a:t>
            </a:r>
          </a:p>
          <a:p>
            <a:pPr lvl="1" eaLnBrk="1" hangingPunct="1"/>
            <a:r>
              <a:rPr lang="en-US" altLang="de-DE" smtClean="0"/>
              <a:t>cuts power by four</a:t>
            </a:r>
          </a:p>
        </p:txBody>
      </p:sp>
      <p:pic>
        <p:nvPicPr>
          <p:cNvPr id="74757" name="Picture 6" descr="C:\B\b4\JPG\foo\5-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1393825"/>
            <a:ext cx="7753350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7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18E7D50-9415-43A0-B2AA-FEF2725949F7}" type="slidenum">
              <a:rPr lang="en-US" altLang="de-DE" sz="1400"/>
              <a:pPr eaLnBrk="1" hangingPunct="1"/>
              <a:t>74</a:t>
            </a:fld>
            <a:endParaRPr lang="en-US" altLang="de-DE" sz="1400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Power Management (cont.)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6825"/>
            <a:ext cx="8458200" cy="4829175"/>
          </a:xfrm>
        </p:spPr>
        <p:txBody>
          <a:bodyPr/>
          <a:lstStyle/>
          <a:p>
            <a:pPr eaLnBrk="1" hangingPunct="1"/>
            <a:r>
              <a:rPr lang="en-US" altLang="de-DE" sz="3000" dirty="0" smtClean="0"/>
              <a:t>Telling the programs to use less energy</a:t>
            </a:r>
          </a:p>
          <a:p>
            <a:pPr lvl="1" eaLnBrk="1" hangingPunct="1"/>
            <a:r>
              <a:rPr lang="en-US" altLang="de-DE" sz="2800" dirty="0" smtClean="0"/>
              <a:t>may mean poorer user experience</a:t>
            </a:r>
          </a:p>
          <a:p>
            <a:pPr lvl="1" eaLnBrk="1" hangingPunct="1"/>
            <a:endParaRPr lang="en-US" altLang="de-DE" sz="3200" dirty="0" smtClean="0"/>
          </a:p>
          <a:p>
            <a:pPr eaLnBrk="1" hangingPunct="1"/>
            <a:r>
              <a:rPr lang="en-US" altLang="de-DE" sz="3000" dirty="0" smtClean="0"/>
              <a:t>Examples</a:t>
            </a:r>
          </a:p>
          <a:p>
            <a:pPr lvl="1" eaLnBrk="1" hangingPunct="1"/>
            <a:r>
              <a:rPr lang="en-US" altLang="de-DE" sz="2800" dirty="0" smtClean="0"/>
              <a:t>change from color output to black and white</a:t>
            </a:r>
          </a:p>
          <a:p>
            <a:pPr lvl="1" eaLnBrk="1" hangingPunct="1"/>
            <a:r>
              <a:rPr lang="en-US" altLang="de-DE" sz="2800" dirty="0" smtClean="0"/>
              <a:t>speech recognition reduces vocabulary</a:t>
            </a:r>
          </a:p>
          <a:p>
            <a:pPr lvl="1" eaLnBrk="1" hangingPunct="1"/>
            <a:r>
              <a:rPr lang="en-US" altLang="de-DE" sz="2800" dirty="0" smtClean="0"/>
              <a:t>less resolution or detail in an image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7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9E6AE80-7974-42F7-ACE0-575F4A6E267A}" type="slidenum">
              <a:rPr lang="en-US" altLang="de-DE" sz="1400"/>
              <a:pPr eaLnBrk="1" hangingPunct="1"/>
              <a:t>75</a:t>
            </a:fld>
            <a:endParaRPr lang="en-US" altLang="de-DE" sz="1400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7239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de-DE" sz="7200" dirty="0" smtClean="0"/>
              <a:t>Extra Slides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2806700"/>
            <a:ext cx="7848600" cy="774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tr-TR" altLang="de-DE" sz="4400" dirty="0" smtClean="0"/>
              <a:t>C commands for File Ops.</a:t>
            </a:r>
            <a:endParaRPr lang="en-US" altLang="de-DE" sz="4400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0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C12EEEB-1F54-4632-A55C-1C1CCB0EC307}" type="slidenum">
              <a:rPr lang="en-US" altLang="de-DE" sz="1400"/>
              <a:pPr eaLnBrk="1" hangingPunct="1"/>
              <a:t>76</a:t>
            </a:fld>
            <a:endParaRPr lang="en-US" altLang="de-DE" sz="1400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 smtClean="0"/>
              <a:t>C commands for File Ops.</a:t>
            </a:r>
            <a:endParaRPr lang="en-US" altLang="de-DE" dirty="0" smtClean="0"/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7848600" cy="472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b="1" u="sng" smtClean="0">
                <a:solidFill>
                  <a:srgbClr val="0000FF"/>
                </a:solidFill>
              </a:rPr>
              <a:t>Open</a:t>
            </a:r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/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&lt;sys/types.h&gt;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&lt;sys/stat.h&gt;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&lt;fcntl.h&gt;</a:t>
            </a:r>
          </a:p>
          <a:p>
            <a:pPr eaLnBrk="1" hangingPunct="1">
              <a:buFontTx/>
              <a:buNone/>
            </a:pPr>
            <a:endParaRPr lang="en-US" altLang="de-DE" sz="2400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int open(const char *pathname, 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		     int oflag,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 		     mode_t mode);</a:t>
            </a:r>
          </a:p>
          <a:p>
            <a:pPr eaLnBrk="1" hangingPunct="1"/>
            <a:endParaRPr lang="en-US" altLang="de-DE" sz="24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2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DDE2AB1-0DCF-47EA-B3B1-45F4DF3B1148}" type="slidenum">
              <a:rPr lang="en-US" altLang="de-DE" sz="1400"/>
              <a:pPr eaLnBrk="1" hangingPunct="1"/>
              <a:t>77</a:t>
            </a:fld>
            <a:endParaRPr lang="en-US" altLang="de-DE" sz="1400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smtClean="0"/>
              <a:t>C commands for File Ops.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229600" cy="472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b="1" u="sng" smtClean="0">
                <a:solidFill>
                  <a:srgbClr val="0000FF"/>
                </a:solidFill>
              </a:rPr>
              <a:t>open – errno</a:t>
            </a:r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/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&lt;errno.h&gt;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extern int errno;</a:t>
            </a:r>
          </a:p>
          <a:p>
            <a:pPr eaLnBrk="1" hangingPunct="1">
              <a:buFontTx/>
              <a:buNone/>
            </a:pPr>
            <a:endParaRPr lang="en-US" altLang="de-DE" sz="2400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EEXIST, EISDIR, EACCES, ENAMETOOLONG, ENOENT, </a:t>
            </a:r>
            <a:endParaRPr lang="tr-TR" altLang="de-DE" sz="2400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ENOTDIR, ENXIO, ENODEV, EROFS, ETXTBSY, </a:t>
            </a:r>
            <a:endParaRPr lang="tr-TR" altLang="de-DE" sz="2400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EFAULT, ELOOP, ENOSPC, ENOMEM, EMFILE, ENFILE</a:t>
            </a:r>
          </a:p>
          <a:p>
            <a:pPr eaLnBrk="1" hangingPunct="1"/>
            <a:endParaRPr lang="tr-TR" altLang="de-DE" sz="24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283009D-83A0-4C28-A4D9-51562306E2FF}" type="slidenum">
              <a:rPr lang="en-US" altLang="de-DE" sz="1400"/>
              <a:pPr eaLnBrk="1" hangingPunct="1"/>
              <a:t>78</a:t>
            </a:fld>
            <a:endParaRPr lang="en-US" altLang="de-DE" sz="1400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smtClean="0"/>
              <a:t>C commands for File Ops.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69342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b="1" u="sng" smtClean="0">
                <a:solidFill>
                  <a:srgbClr val="0000FF"/>
                </a:solidFill>
              </a:rPr>
              <a:t>Oflag</a:t>
            </a:r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/>
            <a:endParaRPr lang="tr-TR" altLang="de-DE" smtClean="0"/>
          </a:p>
          <a:p>
            <a:pPr eaLnBrk="1" hangingPunct="1">
              <a:buFontTx/>
              <a:buNone/>
            </a:pPr>
            <a:r>
              <a:rPr lang="en-US" altLang="de-DE" sz="2000" smtClean="0"/>
              <a:t>O_RDONLY</a:t>
            </a:r>
          </a:p>
          <a:p>
            <a:pPr eaLnBrk="1" hangingPunct="1">
              <a:buFontTx/>
              <a:buNone/>
            </a:pPr>
            <a:r>
              <a:rPr lang="en-US" altLang="de-DE" sz="2000" smtClean="0"/>
              <a:t>O_WRONLY</a:t>
            </a:r>
          </a:p>
          <a:p>
            <a:pPr eaLnBrk="1" hangingPunct="1">
              <a:buFontTx/>
              <a:buNone/>
            </a:pPr>
            <a:r>
              <a:rPr lang="en-US" altLang="de-DE" sz="2000" smtClean="0"/>
              <a:t>O_RDWR</a:t>
            </a:r>
          </a:p>
          <a:p>
            <a:pPr eaLnBrk="1" hangingPunct="1">
              <a:buFontTx/>
              <a:buNone/>
            </a:pPr>
            <a:r>
              <a:rPr lang="en-US" altLang="de-DE" sz="2000" smtClean="0"/>
              <a:t>O_APPEND</a:t>
            </a:r>
          </a:p>
          <a:p>
            <a:pPr eaLnBrk="1" hangingPunct="1">
              <a:buFontTx/>
              <a:buNone/>
            </a:pPr>
            <a:r>
              <a:rPr lang="en-US" altLang="de-DE" sz="2000" smtClean="0"/>
              <a:t>O_TRUNC</a:t>
            </a:r>
          </a:p>
          <a:p>
            <a:pPr eaLnBrk="1" hangingPunct="1">
              <a:buFontTx/>
              <a:buNone/>
            </a:pPr>
            <a:r>
              <a:rPr lang="en-US" altLang="de-DE" sz="2000" smtClean="0"/>
              <a:t>O_NONBLOCK</a:t>
            </a:r>
          </a:p>
          <a:p>
            <a:pPr eaLnBrk="1" hangingPunct="1">
              <a:buFontTx/>
              <a:buNone/>
            </a:pPr>
            <a:r>
              <a:rPr lang="en-US" altLang="de-DE" sz="2000" smtClean="0"/>
              <a:t>O_SYNC</a:t>
            </a:r>
          </a:p>
          <a:p>
            <a:pPr eaLnBrk="1" hangingPunct="1">
              <a:buFontTx/>
              <a:buNone/>
            </a:pPr>
            <a:endParaRPr lang="tr-TR" altLang="de-DE" sz="20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0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51C43F9-22F7-4FC0-A669-06ADFF5AF92A}" type="slidenum">
              <a:rPr lang="en-US" altLang="de-DE" sz="1400"/>
              <a:pPr eaLnBrk="1" hangingPunct="1"/>
              <a:t>79</a:t>
            </a:fld>
            <a:endParaRPr lang="en-US" altLang="de-DE" sz="1400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smtClean="0"/>
              <a:t>C commands for File Ops.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7696200" cy="5486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b="1" u="sng" smtClean="0">
                <a:solidFill>
                  <a:srgbClr val="0000FF"/>
                </a:solidFill>
              </a:rPr>
              <a:t>Creat</a:t>
            </a:r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/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&lt;sys/types.h&gt;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&lt;sys/stat.h&gt;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&lt;fcntl.h&gt;</a:t>
            </a:r>
          </a:p>
          <a:p>
            <a:pPr eaLnBrk="1" hangingPunct="1">
              <a:buFontTx/>
              <a:buNone/>
            </a:pPr>
            <a:endParaRPr lang="en-US" altLang="de-DE" sz="2400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int creat(const char *pathname, mode_t mode)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==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open(pathname, O_WRONLY | O_CREAT | O_TRUNC, mode)</a:t>
            </a:r>
          </a:p>
          <a:p>
            <a:pPr eaLnBrk="1" hangingPunct="1"/>
            <a:endParaRPr lang="tr-TR" altLang="de-DE" sz="24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0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311627C-FDF8-4999-B6C1-4C8C4974AA3B}" type="slidenum">
              <a:rPr lang="en-US" altLang="de-DE" sz="1400"/>
              <a:pPr eaLnBrk="1" hangingPunct="1"/>
              <a:t>80</a:t>
            </a:fld>
            <a:endParaRPr lang="en-US" altLang="de-DE" sz="1400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smtClean="0"/>
              <a:t>C commands for File Ops.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7162800" cy="5486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b="1" u="sng" smtClean="0">
                <a:solidFill>
                  <a:srgbClr val="0000FF"/>
                </a:solidFill>
              </a:rPr>
              <a:t>Close</a:t>
            </a:r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/>
            <a:endParaRPr lang="tr-TR" altLang="de-DE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&lt;unistd.h&gt;</a:t>
            </a:r>
          </a:p>
          <a:p>
            <a:pPr eaLnBrk="1" hangingPunct="1">
              <a:buFontTx/>
              <a:buNone/>
            </a:pPr>
            <a:endParaRPr lang="en-US" altLang="de-DE" sz="2400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int close(int filedes)</a:t>
            </a:r>
          </a:p>
          <a:p>
            <a:pPr eaLnBrk="1" hangingPunct="1"/>
            <a:endParaRPr lang="tr-TR" altLang="de-DE" sz="24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4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548BF52-1CEE-4CF2-8D9A-241D7B845488}" type="slidenum">
              <a:rPr lang="en-US" altLang="de-DE" sz="1400"/>
              <a:pPr eaLnBrk="1" hangingPunct="1"/>
              <a:t>81</a:t>
            </a:fld>
            <a:endParaRPr lang="en-US" altLang="de-DE" sz="1400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smtClean="0"/>
              <a:t>C commands for File Ops.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7391400" cy="4800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b="1" u="sng" smtClean="0">
                <a:solidFill>
                  <a:srgbClr val="0000FF"/>
                </a:solidFill>
              </a:rPr>
              <a:t>Lseek</a:t>
            </a:r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/>
            <a:endParaRPr lang="tr-TR" altLang="de-DE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&lt;sys/types.h&gt;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&lt;unistd.h&gt;</a:t>
            </a:r>
          </a:p>
          <a:p>
            <a:pPr eaLnBrk="1" hangingPunct="1">
              <a:buFontTx/>
              <a:buNone/>
            </a:pPr>
            <a:endParaRPr lang="en-US" altLang="de-DE" sz="2400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off_t lseek(int filedes,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			off_t offset,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			int whence)</a:t>
            </a:r>
          </a:p>
          <a:p>
            <a:pPr eaLnBrk="1" hangingPunct="1"/>
            <a:endParaRPr lang="tr-TR" altLang="de-DE" sz="24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0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796B42F-F4A1-4E2C-AF1C-EC82D74EBD43}" type="slidenum">
              <a:rPr lang="en-US" altLang="de-DE" sz="1400"/>
              <a:pPr eaLnBrk="1" hangingPunct="1"/>
              <a:t>82</a:t>
            </a:fld>
            <a:endParaRPr lang="en-US" altLang="de-DE" sz="1400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smtClean="0"/>
              <a:t>C commands for File Ops.</a:t>
            </a: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0772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b="1" u="sng" smtClean="0">
                <a:solidFill>
                  <a:srgbClr val="0000FF"/>
                </a:solidFill>
              </a:rPr>
              <a:t>lseek – whence</a:t>
            </a:r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/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>
              <a:buFontTx/>
              <a:buNone/>
            </a:pPr>
            <a:r>
              <a:rPr lang="en-US" altLang="de-DE" sz="2400" smtClean="0"/>
              <a:t>SEEK_SET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SEEK_CUR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SEEK_END</a:t>
            </a:r>
          </a:p>
          <a:p>
            <a:pPr eaLnBrk="1" hangingPunct="1">
              <a:buFontTx/>
              <a:buNone/>
            </a:pPr>
            <a:endParaRPr lang="en-US" altLang="de-DE" sz="2400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-----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Currpos = lseek(fd, 0, SEEK_CUR)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Currpos = -1, errno = EPIPE, cannot seek fd</a:t>
            </a:r>
          </a:p>
          <a:p>
            <a:pPr eaLnBrk="1" hangingPunct="1"/>
            <a:endParaRPr lang="tr-TR" altLang="de-DE" sz="24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2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E8E687C-A142-454A-BE98-503A9D34FB62}" type="slidenum">
              <a:rPr lang="en-US" altLang="de-DE" sz="1400"/>
              <a:pPr eaLnBrk="1" hangingPunct="1"/>
              <a:t>83</a:t>
            </a:fld>
            <a:endParaRPr lang="en-US" altLang="de-DE" sz="1400"/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smtClean="0"/>
              <a:t>C commands for File Ops.</a:t>
            </a:r>
          </a:p>
        </p:txBody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6553200" cy="4419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b="1" u="sng" smtClean="0">
                <a:solidFill>
                  <a:srgbClr val="0000FF"/>
                </a:solidFill>
              </a:rPr>
              <a:t>Read</a:t>
            </a:r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/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&lt;unistd.h&gt;</a:t>
            </a:r>
          </a:p>
          <a:p>
            <a:pPr eaLnBrk="1" hangingPunct="1">
              <a:buFontTx/>
              <a:buNone/>
            </a:pPr>
            <a:endParaRPr lang="en-US" altLang="de-DE" sz="2400" smtClean="0"/>
          </a:p>
          <a:p>
            <a:pPr eaLnBrk="1" hangingPunct="1">
              <a:buFontTx/>
              <a:buNone/>
            </a:pPr>
            <a:r>
              <a:rPr lang="en-US" altLang="de-DE" sz="2400" smtClean="0"/>
              <a:t>ssize_t read(int filedes,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			  void *buff,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			  size_t nbytes)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Ssize_t = signed integer, size_t = unsigned int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Ssize = 0 &amp;&amp; errno = EAGAIN = non-block</a:t>
            </a:r>
          </a:p>
          <a:p>
            <a:pPr eaLnBrk="1" hangingPunct="1"/>
            <a:endParaRPr lang="tr-TR" altLang="de-DE" sz="24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52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B77EDCB-D447-485F-82E9-2CDEE3DC1EDC}" type="slidenum">
              <a:rPr lang="en-US" altLang="de-DE" sz="1400"/>
              <a:pPr eaLnBrk="1" hangingPunct="1"/>
              <a:t>84</a:t>
            </a:fld>
            <a:endParaRPr lang="en-US" altLang="de-DE" sz="1400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smtClean="0"/>
              <a:t>C commands for File Ops.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5943600" cy="3810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b="1" u="sng" smtClean="0">
                <a:solidFill>
                  <a:srgbClr val="0000FF"/>
                </a:solidFill>
              </a:rPr>
              <a:t>Write</a:t>
            </a:r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/>
            <a:endParaRPr lang="tr-TR" altLang="de-DE" b="1" u="sng" smtClean="0">
              <a:solidFill>
                <a:srgbClr val="0000FF"/>
              </a:solidFill>
            </a:endParaRPr>
          </a:p>
          <a:p>
            <a:pPr eaLnBrk="1" hangingPunct="1">
              <a:buFontTx/>
              <a:buNone/>
            </a:pPr>
            <a:r>
              <a:rPr lang="en-US" altLang="de-DE" sz="2400" smtClean="0"/>
              <a:t>#include &lt;unistd.h&gt;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ssize_t write(int filedes,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			   const void *buff,</a:t>
            </a:r>
          </a:p>
          <a:p>
            <a:pPr eaLnBrk="1" hangingPunct="1">
              <a:buFontTx/>
              <a:buNone/>
            </a:pPr>
            <a:r>
              <a:rPr lang="en-US" altLang="de-DE" sz="2400" smtClean="0"/>
              <a:t>			   size_t nbytes)</a:t>
            </a:r>
          </a:p>
          <a:p>
            <a:pPr eaLnBrk="1" hangingPunct="1"/>
            <a:endParaRPr lang="tr-TR" altLang="de-DE" sz="24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3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 (including extra slides)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18246" y="1295400"/>
            <a:ext cx="4025154" cy="5257800"/>
          </a:xfrm>
        </p:spPr>
        <p:txBody>
          <a:bodyPr>
            <a:normAutofit fontScale="32500" lnSpcReduction="20000"/>
          </a:bodyPr>
          <a:lstStyle/>
          <a:p>
            <a:pPr marL="282575" lvl="1" indent="-282575">
              <a:spcBef>
                <a:spcPts val="1800"/>
              </a:spcBef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I/O devices</a:t>
            </a:r>
          </a:p>
          <a:p>
            <a:pPr marL="282575" lvl="1" indent="-282575">
              <a:spcBef>
                <a:spcPts val="1800"/>
              </a:spcBef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of the I/O function</a:t>
            </a:r>
          </a:p>
          <a:p>
            <a:pPr lvl="1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evolution of the I/O function</a:t>
            </a:r>
          </a:p>
          <a:p>
            <a:pPr lvl="1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 memory access</a:t>
            </a:r>
          </a:p>
          <a:p>
            <a:pPr marL="282575" lvl="1" indent="-282575">
              <a:spcBef>
                <a:spcPts val="1800"/>
              </a:spcBef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system design issues</a:t>
            </a:r>
          </a:p>
          <a:p>
            <a:pPr lvl="1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objectives</a:t>
            </a:r>
          </a:p>
          <a:p>
            <a:pPr lvl="1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Logical structure of the I/O function</a:t>
            </a:r>
          </a:p>
          <a:p>
            <a:pPr marL="282575" lvl="1" indent="-282575">
              <a:spcBef>
                <a:spcPts val="1800"/>
              </a:spcBef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I/O Buffering</a:t>
            </a:r>
          </a:p>
          <a:p>
            <a:pPr lvl="1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Single/double/circular buffer</a:t>
            </a:r>
          </a:p>
          <a:p>
            <a:pPr lvl="1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utility of buffering</a:t>
            </a:r>
          </a:p>
          <a:p>
            <a:pPr marL="282575" lvl="1" indent="-282575">
              <a:spcBef>
                <a:spcPts val="1800"/>
              </a:spcBef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Disk scheduling</a:t>
            </a:r>
          </a:p>
          <a:p>
            <a:pPr lvl="1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Disk performance parameters</a:t>
            </a:r>
          </a:p>
          <a:p>
            <a:pPr lvl="1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Disk scheduling policies</a:t>
            </a:r>
          </a:p>
          <a:p>
            <a:pPr marL="282575" lvl="1" indent="-282575">
              <a:spcBef>
                <a:spcPts val="1800"/>
              </a:spcBef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Raid 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953000"/>
          </a:xfrm>
        </p:spPr>
        <p:txBody>
          <a:bodyPr>
            <a:normAutofit fontScale="32500" lnSpcReduction="20000"/>
          </a:bodyPr>
          <a:lstStyle/>
          <a:p>
            <a:pPr marL="282575" lvl="1" indent="-282575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Raid levels 0 – 6</a:t>
            </a:r>
          </a:p>
          <a:p>
            <a:pPr marL="282575" lvl="1" indent="-282575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Disk cache</a:t>
            </a:r>
          </a:p>
          <a:p>
            <a:pPr lvl="1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and performance considerations</a:t>
            </a:r>
          </a:p>
          <a:p>
            <a:pPr marL="282575" lvl="1" indent="-282575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UNIX SVR4 I/O</a:t>
            </a:r>
          </a:p>
          <a:p>
            <a:pPr lvl="1">
              <a:lnSpc>
                <a:spcPct val="80000"/>
              </a:lnSpc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Buffer cache</a:t>
            </a:r>
          </a:p>
          <a:p>
            <a:pPr lvl="1">
              <a:lnSpc>
                <a:spcPct val="80000"/>
              </a:lnSpc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 queue</a:t>
            </a:r>
          </a:p>
          <a:p>
            <a:pPr lvl="1">
              <a:lnSpc>
                <a:spcPct val="80000"/>
              </a:lnSpc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Unbuffered I/O</a:t>
            </a:r>
          </a:p>
          <a:p>
            <a:pPr lvl="1">
              <a:lnSpc>
                <a:spcPct val="80000"/>
              </a:lnSpc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UNIX devices</a:t>
            </a:r>
          </a:p>
          <a:p>
            <a:pPr marL="282575" lvl="1" indent="-282575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Linux I/O</a:t>
            </a:r>
          </a:p>
          <a:p>
            <a:pPr lvl="1">
              <a:lnSpc>
                <a:spcPct val="80000"/>
              </a:lnSpc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Disk scheduling</a:t>
            </a:r>
          </a:p>
          <a:p>
            <a:pPr lvl="1">
              <a:lnSpc>
                <a:spcPct val="80000"/>
              </a:lnSpc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Linux page cache</a:t>
            </a:r>
          </a:p>
          <a:p>
            <a:pPr marL="282575" lvl="1" indent="-282575"/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Windows I/O</a:t>
            </a:r>
          </a:p>
          <a:p>
            <a:pPr lvl="1">
              <a:lnSpc>
                <a:spcPct val="80000"/>
              </a:lnSpc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 I/O facilities</a:t>
            </a:r>
          </a:p>
          <a:p>
            <a:pPr lvl="1">
              <a:lnSpc>
                <a:spcPct val="80000"/>
              </a:lnSpc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Asynchronous and Synchronous I/O</a:t>
            </a:r>
          </a:p>
          <a:p>
            <a:pPr lvl="1">
              <a:lnSpc>
                <a:spcPct val="80000"/>
              </a:lnSpc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RAID</a:t>
            </a:r>
          </a:p>
          <a:p>
            <a:pPr lvl="1">
              <a:lnSpc>
                <a:spcPct val="80000"/>
              </a:lnSpc>
            </a:pPr>
            <a:r>
              <a:rPr lang="en-US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Volume shadow copies/encryption</a:t>
            </a:r>
          </a:p>
          <a:p>
            <a:pPr marL="393192" lvl="1" indent="0">
              <a:lnSpc>
                <a:spcPct val="80000"/>
              </a:lnSpc>
              <a:buNone/>
            </a:pP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056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800" dirty="0"/>
              <a:t>Andrew S. </a:t>
            </a:r>
            <a:r>
              <a:rPr lang="en-US" sz="2800" dirty="0" err="1"/>
              <a:t>Tanenbaum</a:t>
            </a:r>
            <a:r>
              <a:rPr lang="en-US" sz="2800" dirty="0"/>
              <a:t>, Herbert </a:t>
            </a:r>
            <a:r>
              <a:rPr lang="en-US" sz="2800" dirty="0" err="1"/>
              <a:t>Bos</a:t>
            </a:r>
            <a:r>
              <a:rPr lang="en-US" sz="2800" dirty="0"/>
              <a:t>, Modern Operating Systems </a:t>
            </a:r>
            <a:r>
              <a:rPr lang="en-US" sz="2800" dirty="0" smtClean="0"/>
              <a:t>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Global </a:t>
            </a:r>
            <a:r>
              <a:rPr lang="en-US" sz="2800" dirty="0"/>
              <a:t>Edition, Pearson, </a:t>
            </a:r>
            <a:r>
              <a:rPr lang="en-US" sz="2800" dirty="0" smtClean="0"/>
              <a:t>2015</a:t>
            </a:r>
          </a:p>
          <a:p>
            <a:pPr>
              <a:spcAft>
                <a:spcPts val="0"/>
              </a:spcAft>
            </a:pPr>
            <a:endParaRPr lang="en-US" sz="2800" dirty="0"/>
          </a:p>
          <a:p>
            <a:pPr>
              <a:spcAft>
                <a:spcPts val="0"/>
              </a:spcAft>
            </a:pPr>
            <a:r>
              <a:rPr lang="en-US" sz="2800" dirty="0" smtClean="0"/>
              <a:t>William </a:t>
            </a:r>
            <a:r>
              <a:rPr lang="en-US" sz="2800" dirty="0"/>
              <a:t>Stallings, Operating Systems: Internals and Design Principles, </a:t>
            </a:r>
            <a:r>
              <a:rPr lang="en-US" sz="2800" dirty="0" smtClean="0"/>
              <a:t>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Global </a:t>
            </a:r>
            <a:r>
              <a:rPr lang="en-US" sz="2800" dirty="0"/>
              <a:t>Edition, Pearson, </a:t>
            </a:r>
            <a:r>
              <a:rPr lang="en-US" sz="2800" dirty="0" smtClean="0"/>
              <a:t>2017</a:t>
            </a:r>
            <a:endParaRPr lang="en-US" sz="28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2082</Words>
  <Application>Microsoft Office PowerPoint</Application>
  <PresentationFormat>Bildschirmpräsentation (4:3)</PresentationFormat>
  <Paragraphs>504</Paragraphs>
  <Slides>86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86</vt:i4>
      </vt:variant>
    </vt:vector>
  </HeadingPairs>
  <TitlesOfParts>
    <vt:vector size="96" baseType="lpstr">
      <vt:lpstr>Arial</vt:lpstr>
      <vt:lpstr>Calibri</vt:lpstr>
      <vt:lpstr>Constantia</vt:lpstr>
      <vt:lpstr>Helvetica</vt:lpstr>
      <vt:lpstr>Symbol</vt:lpstr>
      <vt:lpstr>Tahoma</vt:lpstr>
      <vt:lpstr>Times New Roman</vt:lpstr>
      <vt:lpstr>Wingdings</vt:lpstr>
      <vt:lpstr>Wingdings 2</vt:lpstr>
      <vt:lpstr>Flow</vt:lpstr>
      <vt:lpstr>PowerPoint-Präsentation</vt:lpstr>
      <vt:lpstr>Topics covered</vt:lpstr>
      <vt:lpstr>Principles of  I/O Hardware</vt:lpstr>
      <vt:lpstr>I/O Devices</vt:lpstr>
      <vt:lpstr>I/O Devices (cont.)</vt:lpstr>
      <vt:lpstr>Device Controllers</vt:lpstr>
      <vt:lpstr>Bus structure of a PC</vt:lpstr>
      <vt:lpstr>Memory-Mapped I/O</vt:lpstr>
      <vt:lpstr>Memory-Mapped I/O (cont.)</vt:lpstr>
      <vt:lpstr>Direct Memory Access (DMA)</vt:lpstr>
      <vt:lpstr>DMA transfer</vt:lpstr>
      <vt:lpstr>Interrupts Revisited</vt:lpstr>
      <vt:lpstr>Precise and Imprecise Interrupts</vt:lpstr>
      <vt:lpstr>Precise and Imprecise Interrupts (cont.)</vt:lpstr>
      <vt:lpstr>I/O modes</vt:lpstr>
      <vt:lpstr>Principles of I/O Software Goals of I/O Software</vt:lpstr>
      <vt:lpstr>Goals of I/O Software (cont.)</vt:lpstr>
      <vt:lpstr>Programmed I/O</vt:lpstr>
      <vt:lpstr>Programmed I/O (cont.)</vt:lpstr>
      <vt:lpstr>Interrupt-Driven I/O</vt:lpstr>
      <vt:lpstr>I/O Using DMA</vt:lpstr>
      <vt:lpstr>I/O Software Layers</vt:lpstr>
      <vt:lpstr>Interrupt Handlers</vt:lpstr>
      <vt:lpstr>Interrupt Handlers (cont.)</vt:lpstr>
      <vt:lpstr>Device Drivers</vt:lpstr>
      <vt:lpstr>Device-Independent I/O Software</vt:lpstr>
      <vt:lpstr>Uniform Interfacing for Device Drivers</vt:lpstr>
      <vt:lpstr>Buffering</vt:lpstr>
      <vt:lpstr>Buffering (cont.)</vt:lpstr>
      <vt:lpstr>User Space I/O Software</vt:lpstr>
      <vt:lpstr>Disks Disk Hardware</vt:lpstr>
      <vt:lpstr>Disk Hardware (cont.)</vt:lpstr>
      <vt:lpstr>Disk Hardware (cont.): RAID (1)</vt:lpstr>
      <vt:lpstr>Disk Hardware (cont.): RAID (2)</vt:lpstr>
      <vt:lpstr>Disk Hardware (cont.): CD-ROMs (1)</vt:lpstr>
      <vt:lpstr>Disk Hardware (cont.): CD-ROMs (2)</vt:lpstr>
      <vt:lpstr>Disk Hardware (cont.): CD-Recordable</vt:lpstr>
      <vt:lpstr>Disk Hardware (cont.): DVD (1)</vt:lpstr>
      <vt:lpstr>Disk Hardware (cont.): DVD (2)</vt:lpstr>
      <vt:lpstr>Disk Hardware (cont:): DVD (3)</vt:lpstr>
      <vt:lpstr>Disk Formatting</vt:lpstr>
      <vt:lpstr>Disk Formatting (cont.)</vt:lpstr>
      <vt:lpstr>Disk Formatting (cont.)</vt:lpstr>
      <vt:lpstr>Disk Arm Scheduling Algorithms</vt:lpstr>
      <vt:lpstr>Disk Arm Scheduling Algorithms (cont.)</vt:lpstr>
      <vt:lpstr>Disk Arm Scheduling Algorithms (cont.)</vt:lpstr>
      <vt:lpstr>Error Handling</vt:lpstr>
      <vt:lpstr>Stable Storage</vt:lpstr>
      <vt:lpstr>Clocks Clock Hardware</vt:lpstr>
      <vt:lpstr>Clock Software </vt:lpstr>
      <vt:lpstr>Clock Software (cont.)</vt:lpstr>
      <vt:lpstr>Clock Software (cont.)</vt:lpstr>
      <vt:lpstr>Soft Timers</vt:lpstr>
      <vt:lpstr>Input Software</vt:lpstr>
      <vt:lpstr>Input Software (cont.): Keyboard Software</vt:lpstr>
      <vt:lpstr>The X Window System</vt:lpstr>
      <vt:lpstr>The X Window System (cont.)</vt:lpstr>
      <vt:lpstr>The X Window System (cont.)</vt:lpstr>
      <vt:lpstr>Graphical User Interfaces</vt:lpstr>
      <vt:lpstr>Graphical User Interfaces (cont.)</vt:lpstr>
      <vt:lpstr>Graphical User Interfaces (cont.)</vt:lpstr>
      <vt:lpstr>Graphical User Interfaces (cont.)</vt:lpstr>
      <vt:lpstr>Graphical User Interfaces (cont.)</vt:lpstr>
      <vt:lpstr>Display Hardware</vt:lpstr>
      <vt:lpstr>Display Hardware (cont.)</vt:lpstr>
      <vt:lpstr>Input Software</vt:lpstr>
      <vt:lpstr>Bitmaps</vt:lpstr>
      <vt:lpstr>Bitmaps (cont.)</vt:lpstr>
      <vt:lpstr>Fonts</vt:lpstr>
      <vt:lpstr>Thin Clients</vt:lpstr>
      <vt:lpstr>Power Management</vt:lpstr>
      <vt:lpstr>Power management (cont.)</vt:lpstr>
      <vt:lpstr>Power Management (cont.)</vt:lpstr>
      <vt:lpstr>Power Management (cont.)</vt:lpstr>
      <vt:lpstr>Extra Slides</vt:lpstr>
      <vt:lpstr>C commands for File Ops.</vt:lpstr>
      <vt:lpstr>C commands for File Ops.</vt:lpstr>
      <vt:lpstr>C commands for File Ops.</vt:lpstr>
      <vt:lpstr>C commands for File Ops.</vt:lpstr>
      <vt:lpstr>C commands for File Ops.</vt:lpstr>
      <vt:lpstr>C commands for File Ops.</vt:lpstr>
      <vt:lpstr>C commands for File Ops.</vt:lpstr>
      <vt:lpstr>C commands for File Ops.</vt:lpstr>
      <vt:lpstr>C commands for File Ops.</vt:lpstr>
      <vt:lpstr>Summary (including extra slides)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555</cp:revision>
  <dcterms:created xsi:type="dcterms:W3CDTF">2006-08-16T00:00:00Z</dcterms:created>
  <dcterms:modified xsi:type="dcterms:W3CDTF">2018-05-17T07:51:04Z</dcterms:modified>
</cp:coreProperties>
</file>