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61"/>
  </p:notesMasterIdLst>
  <p:sldIdLst>
    <p:sldId id="648" r:id="rId2"/>
    <p:sldId id="806" r:id="rId3"/>
    <p:sldId id="903" r:id="rId4"/>
    <p:sldId id="904" r:id="rId5"/>
    <p:sldId id="905" r:id="rId6"/>
    <p:sldId id="906" r:id="rId7"/>
    <p:sldId id="907" r:id="rId8"/>
    <p:sldId id="908" r:id="rId9"/>
    <p:sldId id="909" r:id="rId10"/>
    <p:sldId id="910" r:id="rId11"/>
    <p:sldId id="911" r:id="rId12"/>
    <p:sldId id="912" r:id="rId13"/>
    <p:sldId id="913" r:id="rId14"/>
    <p:sldId id="914" r:id="rId15"/>
    <p:sldId id="915" r:id="rId16"/>
    <p:sldId id="916" r:id="rId17"/>
    <p:sldId id="917" r:id="rId18"/>
    <p:sldId id="918" r:id="rId19"/>
    <p:sldId id="919" r:id="rId20"/>
    <p:sldId id="920" r:id="rId21"/>
    <p:sldId id="921" r:id="rId22"/>
    <p:sldId id="922" r:id="rId23"/>
    <p:sldId id="923" r:id="rId24"/>
    <p:sldId id="924" r:id="rId25"/>
    <p:sldId id="925" r:id="rId26"/>
    <p:sldId id="926" r:id="rId27"/>
    <p:sldId id="927" r:id="rId28"/>
    <p:sldId id="928" r:id="rId29"/>
    <p:sldId id="929" r:id="rId30"/>
    <p:sldId id="930" r:id="rId31"/>
    <p:sldId id="931" r:id="rId32"/>
    <p:sldId id="932" r:id="rId33"/>
    <p:sldId id="933" r:id="rId34"/>
    <p:sldId id="934" r:id="rId35"/>
    <p:sldId id="935" r:id="rId36"/>
    <p:sldId id="936" r:id="rId37"/>
    <p:sldId id="937" r:id="rId38"/>
    <p:sldId id="938" r:id="rId39"/>
    <p:sldId id="939" r:id="rId40"/>
    <p:sldId id="940" r:id="rId41"/>
    <p:sldId id="941" r:id="rId42"/>
    <p:sldId id="942" r:id="rId43"/>
    <p:sldId id="943" r:id="rId44"/>
    <p:sldId id="944" r:id="rId45"/>
    <p:sldId id="945" r:id="rId46"/>
    <p:sldId id="946" r:id="rId47"/>
    <p:sldId id="947" r:id="rId48"/>
    <p:sldId id="948" r:id="rId49"/>
    <p:sldId id="949" r:id="rId50"/>
    <p:sldId id="950" r:id="rId51"/>
    <p:sldId id="951" r:id="rId52"/>
    <p:sldId id="952" r:id="rId53"/>
    <p:sldId id="953" r:id="rId54"/>
    <p:sldId id="954" r:id="rId55"/>
    <p:sldId id="955" r:id="rId56"/>
    <p:sldId id="956" r:id="rId57"/>
    <p:sldId id="957" r:id="rId58"/>
    <p:sldId id="796" r:id="rId59"/>
    <p:sldId id="797" r:id="rId60"/>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6740" autoAdjust="0"/>
    <p:restoredTop sz="72950" autoAdjust="0"/>
  </p:normalViewPr>
  <p:slideViewPr>
    <p:cSldViewPr>
      <p:cViewPr varScale="1">
        <p:scale>
          <a:sx n="80" d="100"/>
          <a:sy n="80" d="100"/>
        </p:scale>
        <p:origin x="2058" y="7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3834" y="-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CB80335-EEF7-46CB-9124-4F645B7A6A81}" type="datetimeFigureOut">
              <a:rPr lang="en-US" smtClean="0"/>
              <a:t>4/23/2018</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6394C6F-EDC9-4575-BB5A-26CCACBE67F9}" type="slidenum">
              <a:rPr lang="en-US" smtClean="0"/>
              <a:t>‹Nr.›</a:t>
            </a:fld>
            <a:endParaRPr lang="en-US" dirty="0"/>
          </a:p>
        </p:txBody>
      </p:sp>
    </p:spTree>
    <p:extLst>
      <p:ext uri="{BB962C8B-B14F-4D97-AF65-F5344CB8AC3E}">
        <p14:creationId xmlns:p14="http://schemas.microsoft.com/office/powerpoint/2010/main" val="34487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fld id="{F086D3A5-79C1-4FDD-BB70-09A57CA65459}" type="slidenum">
              <a:rPr lang="en-US" altLang="de-DE" sz="1200"/>
              <a:pPr/>
              <a:t>26</a:t>
            </a:fld>
            <a:endParaRPr lang="en-US" altLang="de-DE" sz="1200"/>
          </a:p>
        </p:txBody>
      </p:sp>
      <p:sp>
        <p:nvSpPr>
          <p:cNvPr id="624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de-DE" altLang="de-DE" smtClean="0"/>
          </a:p>
        </p:txBody>
      </p:sp>
    </p:spTree>
    <p:extLst>
      <p:ext uri="{BB962C8B-B14F-4D97-AF65-F5344CB8AC3E}">
        <p14:creationId xmlns:p14="http://schemas.microsoft.com/office/powerpoint/2010/main" val="1187633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58</a:t>
            </a:fld>
            <a:endParaRPr lang="en-US" dirty="0">
              <a:solidFill>
                <a:prstClr val="black"/>
              </a:solidFill>
            </a:endParaRPr>
          </a:p>
        </p:txBody>
      </p:sp>
    </p:spTree>
    <p:extLst>
      <p:ext uri="{BB962C8B-B14F-4D97-AF65-F5344CB8AC3E}">
        <p14:creationId xmlns:p14="http://schemas.microsoft.com/office/powerpoint/2010/main" val="30728607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kumimoji="0"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B6F15528-21DE-4FAA-801E-634DDDAF4B2B}"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‹Nr.›</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914400" y="277813"/>
            <a:ext cx="7772400" cy="11430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914400" y="1600200"/>
            <a:ext cx="3810000" cy="453072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876800" y="1600200"/>
            <a:ext cx="3810000" cy="4530725"/>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a:xfrm>
            <a:off x="914400" y="6251575"/>
            <a:ext cx="1981200" cy="457200"/>
          </a:xfrm>
        </p:spPr>
        <p:txBody>
          <a:bodyPr/>
          <a:lstStyle>
            <a:lvl1pPr>
              <a:defRPr smtClean="0"/>
            </a:lvl1pPr>
          </a:lstStyle>
          <a:p>
            <a:pPr>
              <a:defRPr/>
            </a:pPr>
            <a:endParaRPr lang="en-US"/>
          </a:p>
        </p:txBody>
      </p:sp>
      <p:sp>
        <p:nvSpPr>
          <p:cNvPr id="6" name="Fußzeilenplatzhalter 5"/>
          <p:cNvSpPr>
            <a:spLocks noGrp="1"/>
          </p:cNvSpPr>
          <p:nvPr>
            <p:ph type="ftr" sz="quarter" idx="11"/>
          </p:nvPr>
        </p:nvSpPr>
        <p:spPr>
          <a:xfrm>
            <a:off x="3352800" y="6248400"/>
            <a:ext cx="2971800" cy="457200"/>
          </a:xfrm>
        </p:spPr>
        <p:txBody>
          <a:bodyPr/>
          <a:lstStyle>
            <a:lvl1pPr>
              <a:defRPr smtClean="0"/>
            </a:lvl1pPr>
          </a:lstStyle>
          <a:p>
            <a:pPr>
              <a:defRPr/>
            </a:pPr>
            <a:r>
              <a:rPr lang="en-US"/>
              <a:t>Copyright 2006 John Wiley &amp; Sons, Inc</a:t>
            </a:r>
          </a:p>
        </p:txBody>
      </p:sp>
      <p:sp>
        <p:nvSpPr>
          <p:cNvPr id="7" name="Foliennummernplatzhalter 6"/>
          <p:cNvSpPr>
            <a:spLocks noGrp="1"/>
          </p:cNvSpPr>
          <p:nvPr>
            <p:ph type="sldNum" sz="quarter" idx="12"/>
          </p:nvPr>
        </p:nvSpPr>
        <p:spPr>
          <a:xfrm>
            <a:off x="6781800" y="6248400"/>
            <a:ext cx="1905000" cy="457200"/>
          </a:xfrm>
        </p:spPr>
        <p:txBody>
          <a:bodyPr/>
          <a:lstStyle>
            <a:lvl1pPr>
              <a:defRPr/>
            </a:lvl1pPr>
          </a:lstStyle>
          <a:p>
            <a:fld id="{3678A6A4-F8E1-4D2B-B6D5-E916DAB756EC}" type="slidenum">
              <a:rPr lang="en-US" altLang="de-DE"/>
              <a:pPr/>
              <a:t>‹Nr.›</a:t>
            </a:fld>
            <a:endParaRPr lang="en-US" altLang="de-DE"/>
          </a:p>
        </p:txBody>
      </p:sp>
    </p:spTree>
    <p:extLst>
      <p:ext uri="{BB962C8B-B14F-4D97-AF65-F5344CB8AC3E}">
        <p14:creationId xmlns:p14="http://schemas.microsoft.com/office/powerpoint/2010/main" val="6086263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el und Tabelle">
    <p:spTree>
      <p:nvGrpSpPr>
        <p:cNvPr id="1" name=""/>
        <p:cNvGrpSpPr/>
        <p:nvPr/>
      </p:nvGrpSpPr>
      <p:grpSpPr>
        <a:xfrm>
          <a:off x="0" y="0"/>
          <a:ext cx="0" cy="0"/>
          <a:chOff x="0" y="0"/>
          <a:chExt cx="0" cy="0"/>
        </a:xfrm>
      </p:grpSpPr>
      <p:sp>
        <p:nvSpPr>
          <p:cNvPr id="2" name="Titel 1"/>
          <p:cNvSpPr>
            <a:spLocks noGrp="1"/>
          </p:cNvSpPr>
          <p:nvPr>
            <p:ph type="title"/>
          </p:nvPr>
        </p:nvSpPr>
        <p:spPr>
          <a:xfrm>
            <a:off x="914400" y="277813"/>
            <a:ext cx="7772400" cy="1143000"/>
          </a:xfrm>
        </p:spPr>
        <p:txBody>
          <a:bodyPr/>
          <a:lstStyle/>
          <a:p>
            <a:r>
              <a:rPr lang="de-DE" smtClean="0"/>
              <a:t>Titelmasterformat durch Klicken bearbeiten</a:t>
            </a:r>
            <a:endParaRPr lang="de-DE"/>
          </a:p>
        </p:txBody>
      </p:sp>
      <p:sp>
        <p:nvSpPr>
          <p:cNvPr id="3" name="Tabellenplatzhalter 2"/>
          <p:cNvSpPr>
            <a:spLocks noGrp="1"/>
          </p:cNvSpPr>
          <p:nvPr>
            <p:ph type="tbl" idx="1"/>
          </p:nvPr>
        </p:nvSpPr>
        <p:spPr>
          <a:xfrm>
            <a:off x="914400" y="1600200"/>
            <a:ext cx="7772400" cy="4530725"/>
          </a:xfrm>
        </p:spPr>
        <p:txBody>
          <a:bodyPr/>
          <a:lstStyle/>
          <a:p>
            <a:pPr lvl="0"/>
            <a:endParaRPr lang="de-DE" noProof="0" smtClean="0"/>
          </a:p>
        </p:txBody>
      </p:sp>
      <p:sp>
        <p:nvSpPr>
          <p:cNvPr id="4" name="Datumsplatzhalter 3"/>
          <p:cNvSpPr>
            <a:spLocks noGrp="1"/>
          </p:cNvSpPr>
          <p:nvPr>
            <p:ph type="dt" sz="half" idx="10"/>
          </p:nvPr>
        </p:nvSpPr>
        <p:spPr>
          <a:xfrm>
            <a:off x="914400" y="6251575"/>
            <a:ext cx="1981200" cy="457200"/>
          </a:xfrm>
        </p:spPr>
        <p:txBody>
          <a:bodyPr/>
          <a:lstStyle>
            <a:lvl1pPr>
              <a:defRPr smtClean="0"/>
            </a:lvl1pPr>
          </a:lstStyle>
          <a:p>
            <a:pPr>
              <a:defRPr/>
            </a:pPr>
            <a:endParaRPr lang="en-US"/>
          </a:p>
        </p:txBody>
      </p:sp>
      <p:sp>
        <p:nvSpPr>
          <p:cNvPr id="5" name="Fußzeilenplatzhalter 4"/>
          <p:cNvSpPr>
            <a:spLocks noGrp="1"/>
          </p:cNvSpPr>
          <p:nvPr>
            <p:ph type="ftr" sz="quarter" idx="11"/>
          </p:nvPr>
        </p:nvSpPr>
        <p:spPr>
          <a:xfrm>
            <a:off x="3352800" y="6248400"/>
            <a:ext cx="2971800" cy="457200"/>
          </a:xfrm>
        </p:spPr>
        <p:txBody>
          <a:bodyPr/>
          <a:lstStyle>
            <a:lvl1pPr>
              <a:defRPr smtClean="0"/>
            </a:lvl1pPr>
          </a:lstStyle>
          <a:p>
            <a:pPr>
              <a:defRPr/>
            </a:pPr>
            <a:r>
              <a:rPr lang="en-US"/>
              <a:t>Copyright 2006 John Wiley &amp; Sons, Inc</a:t>
            </a:r>
          </a:p>
        </p:txBody>
      </p:sp>
      <p:sp>
        <p:nvSpPr>
          <p:cNvPr id="6" name="Foliennummernplatzhalter 5"/>
          <p:cNvSpPr>
            <a:spLocks noGrp="1"/>
          </p:cNvSpPr>
          <p:nvPr>
            <p:ph type="sldNum" sz="quarter" idx="12"/>
          </p:nvPr>
        </p:nvSpPr>
        <p:spPr>
          <a:xfrm>
            <a:off x="6781800" y="6248400"/>
            <a:ext cx="1905000" cy="457200"/>
          </a:xfrm>
        </p:spPr>
        <p:txBody>
          <a:bodyPr/>
          <a:lstStyle>
            <a:lvl1pPr>
              <a:defRPr/>
            </a:lvl1pPr>
          </a:lstStyle>
          <a:p>
            <a:fld id="{EDF7ED15-8636-4189-A9F8-648234773696}" type="slidenum">
              <a:rPr lang="en-US" altLang="de-DE"/>
              <a:pPr/>
              <a:t>‹Nr.›</a:t>
            </a:fld>
            <a:endParaRPr lang="en-US" altLang="de-DE"/>
          </a:p>
        </p:txBody>
      </p:sp>
    </p:spTree>
    <p:extLst>
      <p:ext uri="{BB962C8B-B14F-4D97-AF65-F5344CB8AC3E}">
        <p14:creationId xmlns:p14="http://schemas.microsoft.com/office/powerpoint/2010/main" val="3027527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‹Nr.›</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sldNum="0"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wmf"/><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wmf"/><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w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w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4.jpeg"/></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p:cNvSpPr txBox="1">
            <a:spLocks/>
          </p:cNvSpPr>
          <p:nvPr/>
        </p:nvSpPr>
        <p:spPr bwMode="auto">
          <a:xfrm>
            <a:off x="609600" y="3886200"/>
            <a:ext cx="8153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buFont typeface="Wingdings 2" panose="05020102010507070707" pitchFamily="18" charset="2"/>
              <a:buNone/>
            </a:pPr>
            <a:r>
              <a:rPr lang="tr-TR" altLang="de-DE" sz="2400">
                <a:solidFill>
                  <a:srgbClr val="000000"/>
                </a:solidFill>
                <a:latin typeface="Times New Roman" panose="02020603050405020304" pitchFamily="18" charset="0"/>
                <a:cs typeface="Times New Roman" panose="02020603050405020304" pitchFamily="18" charset="0"/>
              </a:rPr>
              <a:t>Prepared </a:t>
            </a:r>
            <a:r>
              <a:rPr lang="de-DE" altLang="de-DE" sz="2400">
                <a:solidFill>
                  <a:srgbClr val="000000"/>
                </a:solidFill>
                <a:latin typeface="Times New Roman" panose="02020603050405020304" pitchFamily="18" charset="0"/>
                <a:cs typeface="Times New Roman" panose="02020603050405020304" pitchFamily="18" charset="0"/>
              </a:rPr>
              <a:t>&amp; Presented </a:t>
            </a:r>
            <a:r>
              <a:rPr lang="en-US" altLang="de-DE" sz="2400">
                <a:solidFill>
                  <a:srgbClr val="000000"/>
                </a:solidFill>
                <a:latin typeface="Times New Roman" panose="02020603050405020304" pitchFamily="18" charset="0"/>
                <a:cs typeface="Times New Roman" panose="02020603050405020304" pitchFamily="18" charset="0"/>
              </a:rPr>
              <a:t>by</a:t>
            </a:r>
            <a:r>
              <a:rPr lang="tr-TR" altLang="de-DE" sz="2400">
                <a:solidFill>
                  <a:srgbClr val="000000"/>
                </a:solidFill>
                <a:latin typeface="Times New Roman" panose="02020603050405020304" pitchFamily="18" charset="0"/>
                <a:cs typeface="Times New Roman" panose="02020603050405020304" pitchFamily="18" charset="0"/>
              </a:rPr>
              <a:t> </a:t>
            </a:r>
            <a:r>
              <a:rPr lang="en-US" altLang="de-DE" sz="2400">
                <a:solidFill>
                  <a:srgbClr val="000000"/>
                </a:solidFill>
                <a:latin typeface="Times New Roman" panose="02020603050405020304" pitchFamily="18" charset="0"/>
                <a:cs typeface="Times New Roman" panose="02020603050405020304" pitchFamily="18" charset="0"/>
              </a:rPr>
              <a:t>Asst. Prof. Dr. Samsun M. BAŞARICI</a:t>
            </a:r>
            <a:endParaRPr lang="en-US" altLang="de-DE" sz="2400">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76200" y="1752600"/>
            <a:ext cx="8839200" cy="2057400"/>
          </a:xfrm>
          <a:prstGeom prst="rect">
            <a:avLst/>
          </a:prstGeom>
        </p:spPr>
        <p:txBody>
          <a:bodyPr anchor="b">
            <a:normAutofit fontScale="975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lnSpc>
                <a:spcPct val="110000"/>
              </a:lnSpc>
              <a:spcAft>
                <a:spcPts val="1200"/>
              </a:spcAft>
              <a:defRPr/>
            </a:pPr>
            <a:r>
              <a:rPr lang="en-US" sz="4100" dirty="0" smtClean="0">
                <a:solidFill>
                  <a:prstClr val="black"/>
                </a:solidFill>
                <a:effectLst/>
                <a:latin typeface="Times New Roman" panose="02020603050405020304" pitchFamily="18" charset="0"/>
                <a:cs typeface="Times New Roman" panose="02020603050405020304" pitchFamily="18" charset="0"/>
              </a:rPr>
              <a:t>CSE310 Human-Computer Interaction</a:t>
            </a:r>
            <a:r>
              <a:rPr lang="tr-TR" sz="2900" dirty="0" smtClean="0">
                <a:solidFill>
                  <a:prstClr val="black"/>
                </a:solidFill>
                <a:effectLst/>
                <a:latin typeface="Times New Roman" panose="02020603050405020304" pitchFamily="18" charset="0"/>
                <a:cs typeface="Times New Roman" panose="02020603050405020304" pitchFamily="18" charset="0"/>
              </a:rPr>
              <a:t> </a:t>
            </a:r>
            <a:endParaRPr lang="de-DE" sz="2900" dirty="0" smtClean="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en-US" sz="2900" dirty="0" smtClean="0">
                <a:solidFill>
                  <a:prstClr val="black"/>
                </a:solidFill>
                <a:effectLst/>
                <a:latin typeface="Times New Roman" panose="02020603050405020304" pitchFamily="18" charset="0"/>
                <a:cs typeface="Times New Roman" panose="02020603050405020304" pitchFamily="18" charset="0"/>
              </a:rPr>
              <a:t>Lecture </a:t>
            </a:r>
            <a:r>
              <a:rPr lang="de-DE" sz="2900" dirty="0" smtClean="0">
                <a:solidFill>
                  <a:prstClr val="black"/>
                </a:solidFill>
                <a:effectLst/>
                <a:latin typeface="Times New Roman" panose="02020603050405020304" pitchFamily="18" charset="0"/>
                <a:cs typeface="Times New Roman" panose="02020603050405020304" pitchFamily="18" charset="0"/>
              </a:rPr>
              <a:t>#6</a:t>
            </a:r>
            <a:endParaRPr lang="tr-TR" sz="2900" dirty="0" smtClean="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de-DE" sz="2900" dirty="0" smtClean="0">
                <a:solidFill>
                  <a:prstClr val="black"/>
                </a:solidFill>
                <a:effectLst/>
                <a:latin typeface="Times New Roman" panose="02020603050405020304" pitchFamily="18" charset="0"/>
                <a:cs typeface="Times New Roman" panose="02020603050405020304" pitchFamily="18" charset="0"/>
              </a:rPr>
              <a:t>HCI in </a:t>
            </a:r>
            <a:r>
              <a:rPr lang="de-DE" sz="2900" dirty="0" err="1" smtClean="0">
                <a:solidFill>
                  <a:prstClr val="black"/>
                </a:solidFill>
                <a:effectLst/>
                <a:latin typeface="Times New Roman" panose="02020603050405020304" pitchFamily="18" charset="0"/>
                <a:cs typeface="Times New Roman" panose="02020603050405020304" pitchFamily="18" charset="0"/>
              </a:rPr>
              <a:t>the</a:t>
            </a:r>
            <a:r>
              <a:rPr lang="de-DE" sz="2900" dirty="0" smtClean="0">
                <a:solidFill>
                  <a:prstClr val="black"/>
                </a:solidFill>
                <a:effectLst/>
                <a:latin typeface="Times New Roman" panose="02020603050405020304" pitchFamily="18" charset="0"/>
                <a:cs typeface="Times New Roman" panose="02020603050405020304" pitchFamily="18" charset="0"/>
              </a:rPr>
              <a:t> Software </a:t>
            </a:r>
            <a:r>
              <a:rPr lang="de-DE" sz="2900" dirty="0" err="1" smtClean="0">
                <a:solidFill>
                  <a:prstClr val="black"/>
                </a:solidFill>
                <a:effectLst/>
                <a:latin typeface="Times New Roman" panose="02020603050405020304" pitchFamily="18" charset="0"/>
                <a:cs typeface="Times New Roman" panose="02020603050405020304" pitchFamily="18" charset="0"/>
              </a:rPr>
              <a:t>Process</a:t>
            </a:r>
            <a:endParaRPr lang="en-US" sz="2900" dirty="0">
              <a:solidFill>
                <a:prstClr val="black"/>
              </a:solidFill>
              <a:effectLst/>
              <a:latin typeface="Times New Roman" panose="02020603050405020304" pitchFamily="18" charset="0"/>
              <a:cs typeface="Times New Roman" panose="02020603050405020304" pitchFamily="18" charset="0"/>
            </a:endParaRPr>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154069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447800"/>
            <a:ext cx="8839200" cy="5334000"/>
          </a:xfrm>
        </p:spPr>
        <p:txBody>
          <a:bodyPr anchor="t" anchorCtr="0">
            <a:normAutofit/>
          </a:bodyPr>
          <a:lstStyle/>
          <a:p>
            <a:pPr algn="just">
              <a:lnSpc>
                <a:spcPct val="90000"/>
              </a:lnSpc>
              <a:defRPr/>
            </a:pPr>
            <a:r>
              <a:rPr lang="en-US" sz="2800" dirty="0" smtClean="0"/>
              <a:t>Learn how HCI is used in software </a:t>
            </a:r>
            <a:r>
              <a:rPr lang="en-US" sz="2800" dirty="0"/>
              <a:t>engineering and the design process for interactive </a:t>
            </a:r>
            <a:r>
              <a:rPr lang="en-US" sz="2800" dirty="0" smtClean="0"/>
              <a:t>systems</a:t>
            </a:r>
          </a:p>
          <a:p>
            <a:pPr algn="just">
              <a:lnSpc>
                <a:spcPct val="90000"/>
              </a:lnSpc>
              <a:defRPr/>
            </a:pPr>
            <a:endParaRPr lang="en-US" sz="2800" dirty="0"/>
          </a:p>
          <a:p>
            <a:pPr algn="just">
              <a:lnSpc>
                <a:spcPct val="90000"/>
              </a:lnSpc>
              <a:defRPr/>
            </a:pPr>
            <a:r>
              <a:rPr lang="en-US" sz="2800" dirty="0" smtClean="0"/>
              <a:t>Understand usability engineering</a:t>
            </a:r>
          </a:p>
          <a:p>
            <a:pPr algn="just">
              <a:lnSpc>
                <a:spcPct val="90000"/>
              </a:lnSpc>
              <a:defRPr/>
            </a:pPr>
            <a:endParaRPr lang="en-US" sz="2800" dirty="0"/>
          </a:p>
          <a:p>
            <a:pPr algn="just">
              <a:lnSpc>
                <a:spcPct val="90000"/>
              </a:lnSpc>
              <a:defRPr/>
            </a:pPr>
            <a:r>
              <a:rPr lang="en-US" sz="2800" dirty="0" smtClean="0"/>
              <a:t>Appreciate the advantages of iterative </a:t>
            </a:r>
            <a:r>
              <a:rPr lang="en-US" sz="2800" dirty="0"/>
              <a:t>design and </a:t>
            </a:r>
            <a:r>
              <a:rPr lang="en-US" sz="2800" dirty="0" smtClean="0"/>
              <a:t>prototyping</a:t>
            </a:r>
          </a:p>
          <a:p>
            <a:pPr algn="just">
              <a:lnSpc>
                <a:spcPct val="90000"/>
              </a:lnSpc>
              <a:defRPr/>
            </a:pPr>
            <a:endParaRPr lang="en-US" sz="2800" dirty="0"/>
          </a:p>
          <a:p>
            <a:pPr algn="just">
              <a:lnSpc>
                <a:spcPct val="90000"/>
              </a:lnSpc>
              <a:defRPr/>
            </a:pPr>
            <a:r>
              <a:rPr lang="en-US" sz="2800" dirty="0" smtClean="0"/>
              <a:t>Understand design </a:t>
            </a:r>
            <a:r>
              <a:rPr lang="en-US" sz="2800" dirty="0"/>
              <a:t>rationale</a:t>
            </a:r>
          </a:p>
          <a:p>
            <a:pPr algn="just">
              <a:lnSpc>
                <a:spcPct val="90000"/>
              </a:lnSpc>
              <a:defRPr/>
            </a:pPr>
            <a:endParaRPr lang="en-US" sz="2000" dirty="0"/>
          </a:p>
          <a:p>
            <a:pPr>
              <a:lnSpc>
                <a:spcPct val="90000"/>
              </a:lnSpc>
              <a:defRPr/>
            </a:pPr>
            <a:endParaRPr lang="en-US" sz="2000" dirty="0"/>
          </a:p>
          <a:p>
            <a:endParaRPr lang="en-US" sz="2000" dirty="0">
              <a:effectLst/>
            </a:endParaRPr>
          </a:p>
        </p:txBody>
      </p:sp>
      <p:sp>
        <p:nvSpPr>
          <p:cNvPr id="2" name="Title 1"/>
          <p:cNvSpPr>
            <a:spLocks noGrp="1"/>
          </p:cNvSpPr>
          <p:nvPr>
            <p:ph type="title"/>
          </p:nvPr>
        </p:nvSpPr>
        <p:spPr>
          <a:xfrm>
            <a:off x="482367" y="223707"/>
            <a:ext cx="7543800" cy="914400"/>
          </a:xfrm>
        </p:spPr>
        <p:txBody>
          <a:bodyPr>
            <a:normAutofit/>
          </a:bodyPr>
          <a:lstStyle/>
          <a:p>
            <a:pPr algn="ctr"/>
            <a:r>
              <a:rPr lang="tr-TR" sz="3200" dirty="0">
                <a:effectLst/>
                <a:latin typeface="Times New Roman" panose="02020603050405020304" pitchFamily="18" charset="0"/>
                <a:cs typeface="Times New Roman" panose="02020603050405020304" pitchFamily="18" charset="0"/>
              </a:rPr>
              <a:t>Learning Objectives</a:t>
            </a:r>
            <a:endParaRPr lang="en-US" sz="3200" dirty="0">
              <a:effectLst/>
              <a:latin typeface="Times New Roman" panose="02020603050405020304" pitchFamily="18" charset="0"/>
              <a:cs typeface="Times New Roman" panose="02020603050405020304" pitchFamily="18" charset="0"/>
            </a:endParaRP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479023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304800"/>
            <a:ext cx="8229600" cy="838200"/>
          </a:xfrm>
        </p:spPr>
        <p:txBody>
          <a:bodyPr vert="horz" lIns="0" rIns="0" bIns="0" anchor="b">
            <a:normAutofit/>
          </a:bodyPr>
          <a:lstStyle/>
          <a:p>
            <a:r>
              <a:rPr lang="en-US" altLang="de-DE"/>
              <a:t>HCI in the software process</a:t>
            </a:r>
          </a:p>
        </p:txBody>
      </p:sp>
      <p:sp>
        <p:nvSpPr>
          <p:cNvPr id="5123" name="Rectangle 3"/>
          <p:cNvSpPr>
            <a:spLocks noGrp="1" noChangeArrowheads="1"/>
          </p:cNvSpPr>
          <p:nvPr>
            <p:ph type="body" idx="1"/>
          </p:nvPr>
        </p:nvSpPr>
        <p:spPr/>
        <p:txBody>
          <a:bodyPr/>
          <a:lstStyle/>
          <a:p>
            <a:pPr eaLnBrk="1" hangingPunct="1">
              <a:spcBef>
                <a:spcPct val="80000"/>
              </a:spcBef>
            </a:pPr>
            <a:r>
              <a:rPr lang="en-US" altLang="de-DE" sz="2400" dirty="0" smtClean="0">
                <a:cs typeface="Times New Roman" panose="02020603050405020304" pitchFamily="18" charset="0"/>
              </a:rPr>
              <a:t>Software engineering and the design process for interactive systems</a:t>
            </a:r>
            <a:endParaRPr lang="en-GB" altLang="de-DE" sz="2400" dirty="0" smtClean="0">
              <a:cs typeface="Times New Roman" panose="02020603050405020304" pitchFamily="18" charset="0"/>
            </a:endParaRPr>
          </a:p>
          <a:p>
            <a:pPr eaLnBrk="1" hangingPunct="1">
              <a:spcBef>
                <a:spcPct val="80000"/>
              </a:spcBef>
            </a:pPr>
            <a:r>
              <a:rPr lang="en-US" altLang="de-DE" sz="2400" dirty="0" smtClean="0">
                <a:cs typeface="Times New Roman" panose="02020603050405020304" pitchFamily="18" charset="0"/>
              </a:rPr>
              <a:t>Usability engineering</a:t>
            </a:r>
            <a:endParaRPr lang="en-GB" altLang="de-DE" sz="2400" dirty="0" smtClean="0">
              <a:cs typeface="Times New Roman" panose="02020603050405020304" pitchFamily="18" charset="0"/>
            </a:endParaRPr>
          </a:p>
          <a:p>
            <a:pPr eaLnBrk="1" hangingPunct="1">
              <a:spcBef>
                <a:spcPct val="80000"/>
              </a:spcBef>
            </a:pPr>
            <a:r>
              <a:rPr lang="en-US" altLang="de-DE" sz="2400" dirty="0" smtClean="0">
                <a:cs typeface="Times New Roman" panose="02020603050405020304" pitchFamily="18" charset="0"/>
              </a:rPr>
              <a:t>Iterative design and prototyping</a:t>
            </a:r>
            <a:endParaRPr lang="en-GB" altLang="de-DE" sz="2400" dirty="0" smtClean="0">
              <a:cs typeface="Times New Roman" panose="02020603050405020304" pitchFamily="18" charset="0"/>
            </a:endParaRPr>
          </a:p>
          <a:p>
            <a:pPr eaLnBrk="1" hangingPunct="1">
              <a:spcBef>
                <a:spcPct val="80000"/>
              </a:spcBef>
            </a:pPr>
            <a:r>
              <a:rPr lang="en-US" altLang="de-DE" sz="2400" dirty="0" smtClean="0">
                <a:cs typeface="Times New Roman" panose="02020603050405020304" pitchFamily="18" charset="0"/>
              </a:rPr>
              <a:t>Design rationale</a:t>
            </a:r>
            <a:endParaRPr lang="en-US" altLang="de-DE" dirty="0" smtClean="0">
              <a:cs typeface="Times New Roman" panose="02020603050405020304" pitchFamily="18" charset="0"/>
            </a:endParaRP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711990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09600" y="228600"/>
            <a:ext cx="8229600" cy="838200"/>
          </a:xfrm>
        </p:spPr>
        <p:txBody>
          <a:bodyPr vert="horz" lIns="0" rIns="0" bIns="0" anchor="b">
            <a:normAutofit/>
          </a:bodyPr>
          <a:lstStyle/>
          <a:p>
            <a:r>
              <a:rPr lang="en-US" altLang="de-DE"/>
              <a:t>HCI Methodology</a:t>
            </a:r>
          </a:p>
        </p:txBody>
      </p:sp>
      <p:sp>
        <p:nvSpPr>
          <p:cNvPr id="6147" name="Rectangle 3"/>
          <p:cNvSpPr>
            <a:spLocks noGrp="1" noChangeArrowheads="1"/>
          </p:cNvSpPr>
          <p:nvPr>
            <p:ph type="body" idx="1"/>
          </p:nvPr>
        </p:nvSpPr>
        <p:spPr/>
        <p:txBody>
          <a:bodyPr/>
          <a:lstStyle/>
          <a:p>
            <a:pPr eaLnBrk="1" hangingPunct="1"/>
            <a:r>
              <a:rPr lang="en-US" altLang="de-DE" b="1" u="sng" smtClean="0"/>
              <a:t>System Development Methodology</a:t>
            </a:r>
            <a:r>
              <a:rPr lang="en-US" altLang="de-DE" smtClean="0"/>
              <a:t>: a standardized development process that defines a set of activities, methods and techniques, best practices, deliverables, and automated tools that systems developers and project managers are to use to develop and continuously improve information systems. </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108754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GB" altLang="de-DE" dirty="0" smtClean="0"/>
              <a:t>the software lifecycle</a:t>
            </a:r>
          </a:p>
        </p:txBody>
      </p:sp>
      <p:sp>
        <p:nvSpPr>
          <p:cNvPr id="7171" name="Rectangle 3"/>
          <p:cNvSpPr>
            <a:spLocks noGrp="1" noChangeArrowheads="1"/>
          </p:cNvSpPr>
          <p:nvPr>
            <p:ph type="body" idx="1"/>
          </p:nvPr>
        </p:nvSpPr>
        <p:spPr/>
        <p:txBody>
          <a:bodyPr/>
          <a:lstStyle/>
          <a:p>
            <a:pPr eaLnBrk="1" hangingPunct="1"/>
            <a:endParaRPr lang="en-GB" altLang="de-DE" sz="2400" smtClean="0"/>
          </a:p>
          <a:p>
            <a:pPr eaLnBrk="1" hangingPunct="1"/>
            <a:r>
              <a:rPr lang="en-GB" altLang="de-DE" sz="2400" smtClean="0"/>
              <a:t>Software engineering is the discipline for understanding the software design process, or life cycle</a:t>
            </a:r>
          </a:p>
          <a:p>
            <a:pPr eaLnBrk="1" hangingPunct="1"/>
            <a:endParaRPr lang="en-GB" altLang="de-DE" sz="2400" smtClean="0"/>
          </a:p>
          <a:p>
            <a:pPr eaLnBrk="1" hangingPunct="1"/>
            <a:r>
              <a:rPr lang="en-GB" altLang="de-DE" sz="2400" smtClean="0"/>
              <a:t>Designing for usability occurs at all stages of the life cycle, not as a single isolated activity</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41015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vert="horz" lIns="0" rIns="0" bIns="0" anchor="ctr">
            <a:normAutofit/>
          </a:bodyPr>
          <a:lstStyle/>
          <a:p>
            <a:pPr algn="ctr"/>
            <a:r>
              <a:rPr lang="en-GB" altLang="de-DE" sz="3200">
                <a:solidFill>
                  <a:schemeClr val="tx1"/>
                </a:solidFill>
                <a:latin typeface="Times New Roman" panose="02020603050405020304" pitchFamily="18" charset="0"/>
                <a:cs typeface="Times New Roman" panose="02020603050405020304" pitchFamily="18" charset="0"/>
              </a:rPr>
              <a:t>The waterfall model</a:t>
            </a:r>
          </a:p>
        </p:txBody>
      </p:sp>
      <p:grpSp>
        <p:nvGrpSpPr>
          <p:cNvPr id="8195" name="Group 3"/>
          <p:cNvGrpSpPr>
            <a:grpSpLocks/>
          </p:cNvGrpSpPr>
          <p:nvPr/>
        </p:nvGrpSpPr>
        <p:grpSpPr bwMode="auto">
          <a:xfrm>
            <a:off x="2209800" y="1981200"/>
            <a:ext cx="5867400" cy="4343400"/>
            <a:chOff x="576" y="1152"/>
            <a:chExt cx="3696" cy="2736"/>
          </a:xfrm>
        </p:grpSpPr>
        <p:sp>
          <p:nvSpPr>
            <p:cNvPr id="40964" name="Rectangle 4"/>
            <p:cNvSpPr>
              <a:spLocks noChangeArrowheads="1"/>
            </p:cNvSpPr>
            <p:nvPr/>
          </p:nvSpPr>
          <p:spPr bwMode="auto">
            <a:xfrm>
              <a:off x="576" y="1152"/>
              <a:ext cx="816" cy="336"/>
            </a:xfrm>
            <a:prstGeom prst="rect">
              <a:avLst/>
            </a:prstGeom>
            <a:solidFill>
              <a:schemeClr val="accent1"/>
            </a:solidFill>
            <a:ln w="9525">
              <a:solidFill>
                <a:schemeClr val="tx1"/>
              </a:solidFill>
              <a:miter lim="800000"/>
              <a:headEnd/>
              <a:tailEnd/>
            </a:ln>
            <a:effectLst>
              <a:outerShdw dist="35921" dir="2700000" algn="ctr" rotWithShape="0">
                <a:schemeClr val="bg2"/>
              </a:outerShdw>
            </a:effectLst>
          </p:spPr>
          <p:txBody>
            <a:bodyPr wrap="none" anchor="ctr"/>
            <a:lstStyle/>
            <a:p>
              <a:pPr algn="ctr">
                <a:defRPr/>
              </a:pPr>
              <a:r>
                <a:rPr lang="en-GB" sz="1200">
                  <a:latin typeface="Arial" pitchFamily="34" charset="0"/>
                </a:rPr>
                <a:t>Requirements</a:t>
              </a:r>
              <a:br>
                <a:rPr lang="en-GB" sz="1200">
                  <a:latin typeface="Arial" pitchFamily="34" charset="0"/>
                </a:rPr>
              </a:br>
              <a:r>
                <a:rPr lang="en-GB" sz="1200">
                  <a:latin typeface="Arial" pitchFamily="34" charset="0"/>
                </a:rPr>
                <a:t>specification</a:t>
              </a:r>
              <a:endParaRPr lang="en-GB">
                <a:latin typeface="Times" charset="0"/>
              </a:endParaRPr>
            </a:p>
          </p:txBody>
        </p:sp>
        <p:sp>
          <p:nvSpPr>
            <p:cNvPr id="40965" name="Rectangle 5"/>
            <p:cNvSpPr>
              <a:spLocks noChangeArrowheads="1"/>
            </p:cNvSpPr>
            <p:nvPr/>
          </p:nvSpPr>
          <p:spPr bwMode="auto">
            <a:xfrm>
              <a:off x="1152" y="1632"/>
              <a:ext cx="816" cy="336"/>
            </a:xfrm>
            <a:prstGeom prst="rect">
              <a:avLst/>
            </a:prstGeom>
            <a:solidFill>
              <a:schemeClr val="accent1"/>
            </a:solidFill>
            <a:ln w="9525">
              <a:solidFill>
                <a:schemeClr val="tx1"/>
              </a:solidFill>
              <a:miter lim="800000"/>
              <a:headEnd/>
              <a:tailEnd/>
            </a:ln>
            <a:effectLst>
              <a:outerShdw dist="35921" dir="2700000" algn="ctr" rotWithShape="0">
                <a:schemeClr val="bg2"/>
              </a:outerShdw>
            </a:effectLst>
          </p:spPr>
          <p:txBody>
            <a:bodyPr wrap="none" anchor="ctr"/>
            <a:lstStyle/>
            <a:p>
              <a:pPr algn="ctr">
                <a:defRPr/>
              </a:pPr>
              <a:r>
                <a:rPr lang="en-GB" sz="1200">
                  <a:latin typeface="Arial" pitchFamily="34" charset="0"/>
                </a:rPr>
                <a:t>Architectural</a:t>
              </a:r>
              <a:br>
                <a:rPr lang="en-GB" sz="1200">
                  <a:latin typeface="Arial" pitchFamily="34" charset="0"/>
                </a:rPr>
              </a:br>
              <a:r>
                <a:rPr lang="en-GB" sz="1200">
                  <a:latin typeface="Arial" pitchFamily="34" charset="0"/>
                </a:rPr>
                <a:t>design</a:t>
              </a:r>
              <a:endParaRPr lang="en-GB">
                <a:latin typeface="Times" charset="0"/>
              </a:endParaRPr>
            </a:p>
          </p:txBody>
        </p:sp>
        <p:sp>
          <p:nvSpPr>
            <p:cNvPr id="40966" name="Rectangle 6"/>
            <p:cNvSpPr>
              <a:spLocks noChangeArrowheads="1"/>
            </p:cNvSpPr>
            <p:nvPr/>
          </p:nvSpPr>
          <p:spPr bwMode="auto">
            <a:xfrm>
              <a:off x="1728" y="2112"/>
              <a:ext cx="816" cy="336"/>
            </a:xfrm>
            <a:prstGeom prst="rect">
              <a:avLst/>
            </a:prstGeom>
            <a:solidFill>
              <a:schemeClr val="accent1"/>
            </a:solidFill>
            <a:ln w="9525">
              <a:solidFill>
                <a:schemeClr val="tx1"/>
              </a:solidFill>
              <a:miter lim="800000"/>
              <a:headEnd/>
              <a:tailEnd/>
            </a:ln>
            <a:effectLst>
              <a:outerShdw dist="35921" dir="2700000" algn="ctr" rotWithShape="0">
                <a:schemeClr val="bg2"/>
              </a:outerShdw>
            </a:effectLst>
          </p:spPr>
          <p:txBody>
            <a:bodyPr wrap="none" anchor="ctr"/>
            <a:lstStyle/>
            <a:p>
              <a:pPr algn="ctr">
                <a:defRPr/>
              </a:pPr>
              <a:r>
                <a:rPr lang="en-GB" sz="1200">
                  <a:latin typeface="Arial" pitchFamily="34" charset="0"/>
                </a:rPr>
                <a:t>Detailed</a:t>
              </a:r>
              <a:br>
                <a:rPr lang="en-GB" sz="1200">
                  <a:latin typeface="Arial" pitchFamily="34" charset="0"/>
                </a:rPr>
              </a:br>
              <a:r>
                <a:rPr lang="en-GB" sz="1200">
                  <a:latin typeface="Arial" pitchFamily="34" charset="0"/>
                </a:rPr>
                <a:t>design</a:t>
              </a:r>
              <a:endParaRPr lang="en-GB">
                <a:latin typeface="Times" charset="0"/>
              </a:endParaRPr>
            </a:p>
          </p:txBody>
        </p:sp>
        <p:sp>
          <p:nvSpPr>
            <p:cNvPr id="40967" name="Rectangle 7"/>
            <p:cNvSpPr>
              <a:spLocks noChangeArrowheads="1"/>
            </p:cNvSpPr>
            <p:nvPr/>
          </p:nvSpPr>
          <p:spPr bwMode="auto">
            <a:xfrm>
              <a:off x="2304" y="2592"/>
              <a:ext cx="816" cy="336"/>
            </a:xfrm>
            <a:prstGeom prst="rect">
              <a:avLst/>
            </a:prstGeom>
            <a:solidFill>
              <a:schemeClr val="accent1"/>
            </a:solidFill>
            <a:ln w="9525">
              <a:solidFill>
                <a:schemeClr val="tx1"/>
              </a:solidFill>
              <a:miter lim="800000"/>
              <a:headEnd/>
              <a:tailEnd/>
            </a:ln>
            <a:effectLst>
              <a:outerShdw dist="35921" dir="2700000" algn="ctr" rotWithShape="0">
                <a:schemeClr val="bg2"/>
              </a:outerShdw>
            </a:effectLst>
          </p:spPr>
          <p:txBody>
            <a:bodyPr wrap="none" anchor="ctr"/>
            <a:lstStyle/>
            <a:p>
              <a:pPr algn="ctr">
                <a:defRPr/>
              </a:pPr>
              <a:r>
                <a:rPr lang="en-GB" sz="1200">
                  <a:latin typeface="Arial" pitchFamily="34" charset="0"/>
                </a:rPr>
                <a:t>Coding and</a:t>
              </a:r>
              <a:br>
                <a:rPr lang="en-GB" sz="1200">
                  <a:latin typeface="Arial" pitchFamily="34" charset="0"/>
                </a:rPr>
              </a:br>
              <a:r>
                <a:rPr lang="en-GB" sz="1200">
                  <a:latin typeface="Arial" pitchFamily="34" charset="0"/>
                </a:rPr>
                <a:t>unit testing</a:t>
              </a:r>
              <a:endParaRPr lang="en-GB">
                <a:latin typeface="Times" charset="0"/>
              </a:endParaRPr>
            </a:p>
          </p:txBody>
        </p:sp>
        <p:sp>
          <p:nvSpPr>
            <p:cNvPr id="40968" name="Rectangle 8"/>
            <p:cNvSpPr>
              <a:spLocks noChangeArrowheads="1"/>
            </p:cNvSpPr>
            <p:nvPr/>
          </p:nvSpPr>
          <p:spPr bwMode="auto">
            <a:xfrm>
              <a:off x="2880" y="3072"/>
              <a:ext cx="816" cy="336"/>
            </a:xfrm>
            <a:prstGeom prst="rect">
              <a:avLst/>
            </a:prstGeom>
            <a:solidFill>
              <a:schemeClr val="accent1"/>
            </a:solidFill>
            <a:ln w="9525">
              <a:solidFill>
                <a:schemeClr val="tx1"/>
              </a:solidFill>
              <a:miter lim="800000"/>
              <a:headEnd/>
              <a:tailEnd/>
            </a:ln>
            <a:effectLst>
              <a:outerShdw dist="35921" dir="2700000" algn="ctr" rotWithShape="0">
                <a:schemeClr val="bg2"/>
              </a:outerShdw>
            </a:effectLst>
          </p:spPr>
          <p:txBody>
            <a:bodyPr wrap="none" anchor="ctr"/>
            <a:lstStyle/>
            <a:p>
              <a:pPr algn="ctr">
                <a:defRPr/>
              </a:pPr>
              <a:r>
                <a:rPr lang="en-GB" sz="1200">
                  <a:latin typeface="Arial" pitchFamily="34" charset="0"/>
                </a:rPr>
                <a:t>Integration</a:t>
              </a:r>
              <a:br>
                <a:rPr lang="en-GB" sz="1200">
                  <a:latin typeface="Arial" pitchFamily="34" charset="0"/>
                </a:rPr>
              </a:br>
              <a:r>
                <a:rPr lang="en-GB" sz="1200">
                  <a:latin typeface="Arial" pitchFamily="34" charset="0"/>
                </a:rPr>
                <a:t>and testing</a:t>
              </a:r>
              <a:endParaRPr lang="en-GB">
                <a:latin typeface="Times" charset="0"/>
              </a:endParaRPr>
            </a:p>
          </p:txBody>
        </p:sp>
        <p:sp>
          <p:nvSpPr>
            <p:cNvPr id="40969" name="Rectangle 9"/>
            <p:cNvSpPr>
              <a:spLocks noChangeArrowheads="1"/>
            </p:cNvSpPr>
            <p:nvPr/>
          </p:nvSpPr>
          <p:spPr bwMode="auto">
            <a:xfrm>
              <a:off x="3456" y="3552"/>
              <a:ext cx="816" cy="336"/>
            </a:xfrm>
            <a:prstGeom prst="rect">
              <a:avLst/>
            </a:prstGeom>
            <a:solidFill>
              <a:schemeClr val="accent1"/>
            </a:solidFill>
            <a:ln w="9525">
              <a:solidFill>
                <a:schemeClr val="tx1"/>
              </a:solidFill>
              <a:miter lim="800000"/>
              <a:headEnd/>
              <a:tailEnd/>
            </a:ln>
            <a:effectLst>
              <a:outerShdw dist="35921" dir="2700000" algn="ctr" rotWithShape="0">
                <a:schemeClr val="bg2"/>
              </a:outerShdw>
            </a:effectLst>
          </p:spPr>
          <p:txBody>
            <a:bodyPr wrap="none" anchor="ctr"/>
            <a:lstStyle/>
            <a:p>
              <a:pPr algn="ctr">
                <a:defRPr/>
              </a:pPr>
              <a:r>
                <a:rPr lang="en-GB" sz="1200">
                  <a:latin typeface="Arial" pitchFamily="34" charset="0"/>
                </a:rPr>
                <a:t>Operation and</a:t>
              </a:r>
              <a:br>
                <a:rPr lang="en-GB" sz="1200">
                  <a:latin typeface="Arial" pitchFamily="34" charset="0"/>
                </a:rPr>
              </a:br>
              <a:r>
                <a:rPr lang="en-GB" sz="1200">
                  <a:latin typeface="Arial" pitchFamily="34" charset="0"/>
                </a:rPr>
                <a:t>maintenance</a:t>
              </a:r>
              <a:endParaRPr lang="en-GB">
                <a:latin typeface="Times" charset="0"/>
              </a:endParaRPr>
            </a:p>
          </p:txBody>
        </p:sp>
        <p:cxnSp>
          <p:nvCxnSpPr>
            <p:cNvPr id="8202" name="AutoShape 10"/>
            <p:cNvCxnSpPr>
              <a:cxnSpLocks noChangeShapeType="1"/>
              <a:stCxn id="40964" idx="3"/>
              <a:endCxn id="40965" idx="0"/>
            </p:cNvCxnSpPr>
            <p:nvPr/>
          </p:nvCxnSpPr>
          <p:spPr bwMode="auto">
            <a:xfrm>
              <a:off x="1392" y="1320"/>
              <a:ext cx="168" cy="312"/>
            </a:xfrm>
            <a:prstGeom prst="bentConnector2">
              <a:avLst/>
            </a:prstGeom>
            <a:noFill/>
            <a:ln w="2857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8203" name="AutoShape 11"/>
            <p:cNvCxnSpPr>
              <a:cxnSpLocks noChangeShapeType="1"/>
              <a:stCxn id="40965" idx="3"/>
              <a:endCxn id="40966" idx="0"/>
            </p:cNvCxnSpPr>
            <p:nvPr/>
          </p:nvCxnSpPr>
          <p:spPr bwMode="auto">
            <a:xfrm>
              <a:off x="1968" y="1800"/>
              <a:ext cx="168" cy="312"/>
            </a:xfrm>
            <a:prstGeom prst="bentConnector2">
              <a:avLst/>
            </a:prstGeom>
            <a:noFill/>
            <a:ln w="2857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8204" name="AutoShape 12"/>
            <p:cNvCxnSpPr>
              <a:cxnSpLocks noChangeShapeType="1"/>
              <a:stCxn id="40966" idx="3"/>
              <a:endCxn id="40967" idx="0"/>
            </p:cNvCxnSpPr>
            <p:nvPr/>
          </p:nvCxnSpPr>
          <p:spPr bwMode="auto">
            <a:xfrm>
              <a:off x="2544" y="2280"/>
              <a:ext cx="168" cy="312"/>
            </a:xfrm>
            <a:prstGeom prst="bentConnector2">
              <a:avLst/>
            </a:prstGeom>
            <a:noFill/>
            <a:ln w="2857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8205" name="AutoShape 13"/>
            <p:cNvCxnSpPr>
              <a:cxnSpLocks noChangeShapeType="1"/>
              <a:stCxn id="40967" idx="3"/>
              <a:endCxn id="40968" idx="0"/>
            </p:cNvCxnSpPr>
            <p:nvPr/>
          </p:nvCxnSpPr>
          <p:spPr bwMode="auto">
            <a:xfrm>
              <a:off x="3120" y="2760"/>
              <a:ext cx="168" cy="312"/>
            </a:xfrm>
            <a:prstGeom prst="bentConnector2">
              <a:avLst/>
            </a:prstGeom>
            <a:noFill/>
            <a:ln w="2857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8206" name="AutoShape 14"/>
            <p:cNvCxnSpPr>
              <a:cxnSpLocks noChangeShapeType="1"/>
              <a:stCxn id="40968" idx="3"/>
              <a:endCxn id="40969" idx="0"/>
            </p:cNvCxnSpPr>
            <p:nvPr/>
          </p:nvCxnSpPr>
          <p:spPr bwMode="auto">
            <a:xfrm>
              <a:off x="3696" y="3240"/>
              <a:ext cx="168" cy="312"/>
            </a:xfrm>
            <a:prstGeom prst="bentConnector2">
              <a:avLst/>
            </a:prstGeom>
            <a:noFill/>
            <a:ln w="28575">
              <a:solidFill>
                <a:schemeClr val="tx1"/>
              </a:solidFill>
              <a:miter lim="800000"/>
              <a:headEnd/>
              <a:tailEnd type="triangle" w="med" len="med"/>
            </a:ln>
            <a:extLst>
              <a:ext uri="{909E8E84-426E-40DD-AFC4-6F175D3DCCD1}">
                <a14:hiddenFill xmlns:a14="http://schemas.microsoft.com/office/drawing/2010/main">
                  <a:noFill/>
                </a14:hiddenFill>
              </a:ext>
            </a:extLst>
          </p:spPr>
        </p:cxnSp>
      </p:grpSp>
      <p:pic>
        <p:nvPicPr>
          <p:cNvPr id="15" name="Grafik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6" name="Grafik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259483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0" y="381000"/>
            <a:ext cx="9143999" cy="11430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r>
              <a:rPr lang="en-US" altLang="de-DE" dirty="0"/>
              <a:t>The Role of HCI Development in SDLC (Systems Development Life Cycle)</a:t>
            </a:r>
          </a:p>
        </p:txBody>
      </p:sp>
      <p:sp>
        <p:nvSpPr>
          <p:cNvPr id="9219" name="Rectangle 3"/>
          <p:cNvSpPr>
            <a:spLocks noGrp="1" noChangeArrowheads="1"/>
          </p:cNvSpPr>
          <p:nvPr>
            <p:ph type="body" idx="1"/>
          </p:nvPr>
        </p:nvSpPr>
        <p:spPr/>
        <p:txBody>
          <a:bodyPr/>
          <a:lstStyle/>
          <a:p>
            <a:pPr eaLnBrk="1" hangingPunct="1"/>
            <a:r>
              <a:rPr lang="en-US" altLang="de-DE" b="1" u="sng" smtClean="0"/>
              <a:t>System Development Philosophy</a:t>
            </a:r>
            <a:r>
              <a:rPr lang="en-US" altLang="de-DE" smtClean="0"/>
              <a:t>: follow formal scientific and engineering practice, yet make room for a strong creative element. </a:t>
            </a:r>
          </a:p>
          <a:p>
            <a:pPr eaLnBrk="1" hangingPunct="1"/>
            <a:r>
              <a:rPr lang="en-GB" altLang="de-DE" smtClean="0"/>
              <a:t>The general principles of user-centered systems development include </a:t>
            </a:r>
          </a:p>
          <a:p>
            <a:pPr lvl="1" eaLnBrk="1" hangingPunct="1"/>
            <a:r>
              <a:rPr lang="en-GB" altLang="de-DE" smtClean="0"/>
              <a:t>(1) involving users as much as possible </a:t>
            </a:r>
          </a:p>
          <a:p>
            <a:pPr lvl="1" eaLnBrk="1" hangingPunct="1"/>
            <a:r>
              <a:rPr lang="en-GB" altLang="de-DE" smtClean="0"/>
              <a:t>(2) integrating knowledge and expertise from different disciplines </a:t>
            </a:r>
          </a:p>
          <a:p>
            <a:pPr lvl="1" eaLnBrk="1" hangingPunct="1"/>
            <a:r>
              <a:rPr lang="en-GB" altLang="de-DE" smtClean="0"/>
              <a:t>(3) encouraging high interactivity</a:t>
            </a:r>
            <a:endParaRPr lang="en-US" altLang="de-DE" smtClean="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96606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AutoShape 4"/>
          <p:cNvSpPr>
            <a:spLocks noGrp="1" noChangeArrowheads="1"/>
          </p:cNvSpPr>
          <p:nvPr>
            <p:ph type="title"/>
          </p:nvPr>
        </p:nvSpPr>
        <p:spPr>
          <a:xfrm>
            <a:off x="152399" y="277813"/>
            <a:ext cx="8780463" cy="1143000"/>
          </a:xfrm>
          <a:prstGeom prst="roundRect">
            <a:avLst>
              <a:gd name="adj" fmla="val 21667"/>
            </a:avLst>
          </a:prstGeo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altLang="de-DE" sz="3200" dirty="0">
                <a:solidFill>
                  <a:schemeClr val="tx1"/>
                </a:solidFill>
                <a:latin typeface="Times New Roman" panose="02020603050405020304" pitchFamily="18" charset="0"/>
                <a:cs typeface="Times New Roman" panose="02020603050405020304" pitchFamily="18" charset="0"/>
              </a:rPr>
              <a:t>The Role of HCI Development in </a:t>
            </a:r>
            <a:r>
              <a:rPr lang="en-US" altLang="de-DE" sz="3200" dirty="0" smtClean="0">
                <a:solidFill>
                  <a:schemeClr val="tx1"/>
                </a:solidFill>
                <a:latin typeface="Times New Roman" panose="02020603050405020304" pitchFamily="18" charset="0"/>
                <a:cs typeface="Times New Roman" panose="02020603050405020304" pitchFamily="18" charset="0"/>
              </a:rPr>
              <a:t>SDLC (cont.) </a:t>
            </a:r>
            <a:endParaRPr lang="en-US" altLang="de-DE" sz="3200" dirty="0">
              <a:solidFill>
                <a:schemeClr val="tx1"/>
              </a:solidFill>
              <a:latin typeface="Times New Roman" panose="02020603050405020304" pitchFamily="18" charset="0"/>
              <a:cs typeface="Times New Roman" panose="02020603050405020304" pitchFamily="18" charset="0"/>
            </a:endParaRPr>
          </a:p>
        </p:txBody>
      </p:sp>
      <p:sp>
        <p:nvSpPr>
          <p:cNvPr id="10243" name="Rectangle 3"/>
          <p:cNvSpPr>
            <a:spLocks noGrp="1" noChangeArrowheads="1"/>
          </p:cNvSpPr>
          <p:nvPr>
            <p:ph type="body" sz="half" idx="1"/>
          </p:nvPr>
        </p:nvSpPr>
        <p:spPr/>
        <p:txBody>
          <a:bodyPr/>
          <a:lstStyle/>
          <a:p>
            <a:pPr eaLnBrk="1" hangingPunct="1"/>
            <a:r>
              <a:rPr lang="en-US" altLang="de-DE" sz="2400" b="1" u="sng" smtClean="0"/>
              <a:t>SDLC</a:t>
            </a:r>
            <a:r>
              <a:rPr lang="en-US" altLang="de-DE" sz="2400" smtClean="0"/>
              <a:t>: a commonly used methodology for information systems development that breaks the whole systems development process into manageable phases. </a:t>
            </a:r>
          </a:p>
        </p:txBody>
      </p:sp>
      <p:pic>
        <p:nvPicPr>
          <p:cNvPr id="10244" name="Picture 5"/>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4267200" y="2743200"/>
            <a:ext cx="4416425" cy="2286000"/>
          </a:xfrm>
          <a:noFill/>
        </p:spPr>
      </p:pic>
      <p:sp>
        <p:nvSpPr>
          <p:cNvPr id="10245" name="Rectangle 7"/>
          <p:cNvSpPr>
            <a:spLocks noChangeArrowheads="1"/>
          </p:cNvSpPr>
          <p:nvPr/>
        </p:nvSpPr>
        <p:spPr bwMode="auto">
          <a:xfrm>
            <a:off x="4267200" y="5257800"/>
            <a:ext cx="46656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1400" b="1"/>
              <a:t>Figure 11. 1 Modern SDLC (from Valacich et al, 2004)</a:t>
            </a:r>
            <a:r>
              <a:rPr lang="en-US" altLang="de-DE" sz="1400" b="1"/>
              <a:t> </a:t>
            </a:r>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455942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type="body" sz="half" idx="1"/>
          </p:nvPr>
        </p:nvSpPr>
        <p:spPr/>
        <p:txBody>
          <a:bodyPr/>
          <a:lstStyle/>
          <a:p>
            <a:pPr eaLnBrk="1" hangingPunct="1"/>
            <a:r>
              <a:rPr lang="en-US" altLang="de-DE" sz="2400" smtClean="0"/>
              <a:t>Iteration through each of the phases and back to the previous phases is key to creating successful systems. Figure illustrates the importance of iteration.</a:t>
            </a:r>
          </a:p>
        </p:txBody>
      </p:sp>
      <p:pic>
        <p:nvPicPr>
          <p:cNvPr id="11268" name="Picture 5"/>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840288" y="2898775"/>
            <a:ext cx="3810000" cy="2092325"/>
          </a:xfrm>
          <a:noFill/>
        </p:spPr>
      </p:pic>
      <p:sp>
        <p:nvSpPr>
          <p:cNvPr id="11269" name="Rectangle 7"/>
          <p:cNvSpPr>
            <a:spLocks noChangeArrowheads="1"/>
          </p:cNvSpPr>
          <p:nvPr/>
        </p:nvSpPr>
        <p:spPr bwMode="auto">
          <a:xfrm>
            <a:off x="4038600" y="5330825"/>
            <a:ext cx="4800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1400" b="1"/>
              <a:t>Modern SDLC: Iteration, Fast Feedback, </a:t>
            </a:r>
          </a:p>
          <a:p>
            <a:pPr algn="ctr"/>
            <a:r>
              <a:rPr lang="en-GB" altLang="de-DE" sz="1400" b="1"/>
              <a:t>Accuracy, User-centered </a:t>
            </a:r>
          </a:p>
        </p:txBody>
      </p:sp>
      <p:sp>
        <p:nvSpPr>
          <p:cNvPr id="7" name="AutoShape 4"/>
          <p:cNvSpPr>
            <a:spLocks noGrp="1" noChangeArrowheads="1"/>
          </p:cNvSpPr>
          <p:nvPr>
            <p:ph type="title"/>
          </p:nvPr>
        </p:nvSpPr>
        <p:spPr>
          <a:xfrm>
            <a:off x="152399" y="277813"/>
            <a:ext cx="8780463" cy="1143000"/>
          </a:xfrm>
          <a:prstGeom prst="roundRect">
            <a:avLst>
              <a:gd name="adj" fmla="val 21667"/>
            </a:avLst>
          </a:prstGeo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altLang="de-DE" sz="3200" dirty="0">
                <a:solidFill>
                  <a:schemeClr val="tx1"/>
                </a:solidFill>
                <a:latin typeface="Times New Roman" panose="02020603050405020304" pitchFamily="18" charset="0"/>
                <a:cs typeface="Times New Roman" panose="02020603050405020304" pitchFamily="18" charset="0"/>
              </a:rPr>
              <a:t>The Role of HCI Development in </a:t>
            </a:r>
            <a:r>
              <a:rPr lang="en-US" altLang="de-DE" sz="3200" dirty="0" smtClean="0">
                <a:solidFill>
                  <a:schemeClr val="tx1"/>
                </a:solidFill>
                <a:latin typeface="Times New Roman" panose="02020603050405020304" pitchFamily="18" charset="0"/>
                <a:cs typeface="Times New Roman" panose="02020603050405020304" pitchFamily="18" charset="0"/>
              </a:rPr>
              <a:t>SDLC (cont.) </a:t>
            </a:r>
            <a:endParaRPr lang="en-US" altLang="de-DE" sz="3200" dirty="0">
              <a:solidFill>
                <a:schemeClr val="tx1"/>
              </a:solidFill>
              <a:latin typeface="Times New Roman" panose="02020603050405020304" pitchFamily="18" charset="0"/>
              <a:cs typeface="Times New Roman" panose="02020603050405020304" pitchFamily="18" charset="0"/>
            </a:endParaRPr>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549963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304800"/>
            <a:ext cx="8229600" cy="838200"/>
          </a:xfrm>
        </p:spPr>
        <p:txBody>
          <a:bodyPr>
            <a:normAutofit/>
          </a:bodyPr>
          <a:lstStyle/>
          <a:p>
            <a:pPr marL="685800" indent="-685800" eaLnBrk="1" hangingPunct="1"/>
            <a:r>
              <a:rPr lang="en-GB" altLang="de-DE" smtClean="0"/>
              <a:t>The Human-Centred SDLC Model: HCSDLC</a:t>
            </a:r>
          </a:p>
        </p:txBody>
      </p:sp>
      <p:sp>
        <p:nvSpPr>
          <p:cNvPr id="12291" name="Rectangle 3"/>
          <p:cNvSpPr>
            <a:spLocks noGrp="1" noChangeArrowheads="1"/>
          </p:cNvSpPr>
          <p:nvPr>
            <p:ph type="body" idx="1"/>
          </p:nvPr>
        </p:nvSpPr>
        <p:spPr/>
        <p:txBody>
          <a:bodyPr/>
          <a:lstStyle/>
          <a:p>
            <a:pPr eaLnBrk="1" hangingPunct="1"/>
            <a:r>
              <a:rPr lang="en-US" altLang="de-DE" sz="2400" b="1" u="sng" smtClean="0"/>
              <a:t>HCSDLC</a:t>
            </a:r>
            <a:r>
              <a:rPr lang="en-US" altLang="de-DE" sz="2400" smtClean="0"/>
              <a:t>: a human centered systems development methodology where organizational needs and human needs are considered together throughout the systems development life cycle. </a:t>
            </a:r>
          </a:p>
          <a:p>
            <a:pPr eaLnBrk="1" hangingPunct="1"/>
            <a:r>
              <a:rPr lang="en-US" altLang="de-DE" sz="2400" smtClean="0"/>
              <a:t>The next slide depicts the HCSDLC. T</a:t>
            </a:r>
            <a:r>
              <a:rPr lang="en-GB" altLang="de-DE" sz="2400" smtClean="0"/>
              <a:t>he left side (a) is a typical SDLC model while the right side (b) is the HCSDLC model that covers both SA&amp;D and HCI concerns and activities</a:t>
            </a:r>
            <a:r>
              <a:rPr lang="en-US" altLang="de-DE" sz="2400" smtClean="0"/>
              <a:t> </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15977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5"/>
          <p:cNvSpPr>
            <a:spLocks noGrp="1" noChangeArrowheads="1"/>
          </p:cNvSpPr>
          <p:nvPr>
            <p:ph type="title"/>
          </p:nvPr>
        </p:nvSpPr>
        <p:spPr>
          <a:xfrm>
            <a:off x="76200" y="76200"/>
            <a:ext cx="9067800" cy="1066800"/>
          </a:xfrm>
        </p:spPr>
        <p:txBody>
          <a:bodyPr vert="horz" lIns="0" rIns="0" bIns="0" anchor="b">
            <a:normAutofit/>
          </a:bodyPr>
          <a:lstStyle/>
          <a:p>
            <a:pPr marL="685800" indent="-685800"/>
            <a:r>
              <a:rPr lang="en-GB" altLang="de-DE" dirty="0"/>
              <a:t>The Human-Centred SDLC Model: </a:t>
            </a:r>
            <a:r>
              <a:rPr lang="en-GB" altLang="de-DE" dirty="0" smtClean="0"/>
              <a:t>HCSDLC (cont.)</a:t>
            </a:r>
            <a:endParaRPr lang="en-US" altLang="de-DE" dirty="0"/>
          </a:p>
        </p:txBody>
      </p:sp>
      <p:pic>
        <p:nvPicPr>
          <p:cNvPr id="13315" name="Picture 9"/>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1500188" y="1928813"/>
            <a:ext cx="6584950" cy="4530725"/>
          </a:xfrm>
          <a:noFill/>
        </p:spPr>
      </p:pic>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39902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GB" altLang="de-DE" dirty="0" smtClean="0"/>
              <a:t>Activities in the life cycle</a:t>
            </a:r>
          </a:p>
        </p:txBody>
      </p:sp>
      <p:sp>
        <p:nvSpPr>
          <p:cNvPr id="14339" name="Rectangle 3"/>
          <p:cNvSpPr>
            <a:spLocks noGrp="1" noChangeArrowheads="1"/>
          </p:cNvSpPr>
          <p:nvPr>
            <p:ph type="body" idx="1"/>
          </p:nvPr>
        </p:nvSpPr>
        <p:spPr/>
        <p:txBody>
          <a:bodyPr/>
          <a:lstStyle/>
          <a:p>
            <a:pPr marL="0" indent="0" eaLnBrk="1" hangingPunct="1">
              <a:lnSpc>
                <a:spcPct val="90000"/>
              </a:lnSpc>
              <a:buFontTx/>
              <a:buNone/>
            </a:pPr>
            <a:r>
              <a:rPr lang="en-GB" altLang="de-DE" sz="2000" smtClean="0"/>
              <a:t>Requirements specification</a:t>
            </a:r>
          </a:p>
          <a:p>
            <a:pPr marL="381000" lvl="1" indent="0" eaLnBrk="1" hangingPunct="1">
              <a:lnSpc>
                <a:spcPct val="90000"/>
              </a:lnSpc>
              <a:buFontTx/>
              <a:buNone/>
            </a:pPr>
            <a:r>
              <a:rPr lang="en-GB" altLang="de-DE" sz="1800" smtClean="0"/>
              <a:t>designer and customer try capture what the system is expected to provide can be expressed in natural language or more precise languages, such as a task analysis would provide</a:t>
            </a:r>
          </a:p>
          <a:p>
            <a:pPr marL="0" indent="0" eaLnBrk="1" hangingPunct="1">
              <a:lnSpc>
                <a:spcPct val="90000"/>
              </a:lnSpc>
              <a:buFontTx/>
              <a:buNone/>
            </a:pPr>
            <a:endParaRPr lang="en-GB" altLang="de-DE" sz="900" smtClean="0"/>
          </a:p>
          <a:p>
            <a:pPr marL="0" indent="0" eaLnBrk="1" hangingPunct="1">
              <a:lnSpc>
                <a:spcPct val="90000"/>
              </a:lnSpc>
              <a:buFontTx/>
              <a:buNone/>
            </a:pPr>
            <a:r>
              <a:rPr lang="en-GB" altLang="de-DE" sz="2000" smtClean="0"/>
              <a:t>Architectural design</a:t>
            </a:r>
          </a:p>
          <a:p>
            <a:pPr marL="381000" lvl="1" indent="0" eaLnBrk="1" hangingPunct="1">
              <a:lnSpc>
                <a:spcPct val="90000"/>
              </a:lnSpc>
              <a:buFontTx/>
              <a:buNone/>
            </a:pPr>
            <a:r>
              <a:rPr lang="en-GB" altLang="de-DE" sz="1800" smtClean="0"/>
              <a:t>high-level description of how the system will provide the services required factor system into major components of the system and how they are interrelated needs to satisfy both functional and nonfunctional requirements</a:t>
            </a:r>
          </a:p>
          <a:p>
            <a:pPr marL="0" indent="0" eaLnBrk="1" hangingPunct="1">
              <a:lnSpc>
                <a:spcPct val="90000"/>
              </a:lnSpc>
              <a:buFontTx/>
              <a:buNone/>
            </a:pPr>
            <a:endParaRPr lang="en-GB" altLang="de-DE" sz="900" smtClean="0"/>
          </a:p>
          <a:p>
            <a:pPr marL="0" indent="0" eaLnBrk="1" hangingPunct="1">
              <a:lnSpc>
                <a:spcPct val="90000"/>
              </a:lnSpc>
              <a:buFontTx/>
              <a:buNone/>
            </a:pPr>
            <a:r>
              <a:rPr lang="en-GB" altLang="de-DE" sz="2000" smtClean="0"/>
              <a:t>Detailed design</a:t>
            </a:r>
          </a:p>
          <a:p>
            <a:pPr marL="381000" lvl="1" indent="0" eaLnBrk="1" hangingPunct="1">
              <a:lnSpc>
                <a:spcPct val="90000"/>
              </a:lnSpc>
              <a:buFontTx/>
              <a:buNone/>
            </a:pPr>
            <a:r>
              <a:rPr lang="en-GB" altLang="de-DE" sz="1800" smtClean="0"/>
              <a:t>refinement of architectural components and interrelations to identify modules to be implemented separately the refinement is governed by the nonfunctional requirements</a:t>
            </a:r>
          </a:p>
          <a:p>
            <a:pPr marL="0" indent="0" eaLnBrk="1" hangingPunct="1">
              <a:lnSpc>
                <a:spcPct val="90000"/>
              </a:lnSpc>
              <a:buFontTx/>
              <a:buNone/>
            </a:pPr>
            <a:endParaRPr lang="en-GB" altLang="de-DE" sz="2000" smtClean="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599106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GB" altLang="de-DE" dirty="0" smtClean="0"/>
              <a:t>Verification and validation</a:t>
            </a:r>
          </a:p>
        </p:txBody>
      </p:sp>
      <p:sp>
        <p:nvSpPr>
          <p:cNvPr id="15363" name="Rectangle 3"/>
          <p:cNvSpPr>
            <a:spLocks noGrp="1" noChangeArrowheads="1"/>
          </p:cNvSpPr>
          <p:nvPr>
            <p:ph type="body" idx="1"/>
          </p:nvPr>
        </p:nvSpPr>
        <p:spPr>
          <a:xfrm>
            <a:off x="381000" y="1981200"/>
            <a:ext cx="7772400" cy="4114800"/>
          </a:xfrm>
        </p:spPr>
        <p:txBody>
          <a:bodyPr/>
          <a:lstStyle/>
          <a:p>
            <a:pPr marL="0" indent="0" eaLnBrk="1" hangingPunct="1">
              <a:lnSpc>
                <a:spcPct val="90000"/>
              </a:lnSpc>
              <a:buFontTx/>
              <a:buNone/>
            </a:pPr>
            <a:endParaRPr lang="en-GB" altLang="de-DE" sz="2000" smtClean="0"/>
          </a:p>
          <a:p>
            <a:pPr marL="0" indent="0" eaLnBrk="1" hangingPunct="1">
              <a:lnSpc>
                <a:spcPct val="90000"/>
              </a:lnSpc>
              <a:buFontTx/>
              <a:buNone/>
            </a:pPr>
            <a:endParaRPr lang="en-GB" altLang="de-DE" sz="2000" smtClean="0"/>
          </a:p>
          <a:p>
            <a:pPr marL="0" indent="0" eaLnBrk="1" hangingPunct="1">
              <a:lnSpc>
                <a:spcPct val="90000"/>
              </a:lnSpc>
              <a:buFontTx/>
              <a:buNone/>
            </a:pPr>
            <a:endParaRPr lang="en-GB" altLang="de-DE" sz="2000" smtClean="0"/>
          </a:p>
          <a:p>
            <a:pPr marL="0" indent="0" eaLnBrk="1" hangingPunct="1">
              <a:lnSpc>
                <a:spcPct val="90000"/>
              </a:lnSpc>
              <a:buFontTx/>
              <a:buNone/>
            </a:pPr>
            <a:r>
              <a:rPr lang="en-GB" altLang="de-DE" sz="2000" smtClean="0"/>
              <a:t>Verification</a:t>
            </a:r>
          </a:p>
          <a:p>
            <a:pPr marL="190500" lvl="1" indent="6350" eaLnBrk="1" hangingPunct="1">
              <a:lnSpc>
                <a:spcPct val="90000"/>
              </a:lnSpc>
              <a:buFontTx/>
              <a:buNone/>
            </a:pPr>
            <a:r>
              <a:rPr lang="en-GB" altLang="de-DE" sz="1800" smtClean="0"/>
              <a:t>designing the product right</a:t>
            </a:r>
          </a:p>
          <a:p>
            <a:pPr marL="0" indent="0" eaLnBrk="1" hangingPunct="1">
              <a:lnSpc>
                <a:spcPct val="90000"/>
              </a:lnSpc>
              <a:buFontTx/>
              <a:buNone/>
            </a:pPr>
            <a:r>
              <a:rPr lang="en-GB" altLang="de-DE" sz="2000" smtClean="0"/>
              <a:t> Validation</a:t>
            </a:r>
          </a:p>
          <a:p>
            <a:pPr marL="190500" lvl="1" indent="6350" eaLnBrk="1" hangingPunct="1">
              <a:lnSpc>
                <a:spcPct val="90000"/>
              </a:lnSpc>
              <a:buFontTx/>
              <a:buNone/>
            </a:pPr>
            <a:r>
              <a:rPr lang="en-GB" altLang="de-DE" sz="1800" smtClean="0"/>
              <a:t>designing the right product</a:t>
            </a:r>
          </a:p>
          <a:p>
            <a:pPr marL="0" indent="0" eaLnBrk="1" hangingPunct="1">
              <a:lnSpc>
                <a:spcPct val="90000"/>
              </a:lnSpc>
              <a:buFontTx/>
              <a:buNone/>
            </a:pPr>
            <a:r>
              <a:rPr lang="en-GB" altLang="de-DE" sz="2000" smtClean="0"/>
              <a:t> </a:t>
            </a:r>
          </a:p>
          <a:p>
            <a:pPr marL="0" indent="0" eaLnBrk="1" hangingPunct="1">
              <a:lnSpc>
                <a:spcPct val="90000"/>
              </a:lnSpc>
              <a:buFontTx/>
              <a:buNone/>
            </a:pPr>
            <a:r>
              <a:rPr lang="en-GB" altLang="de-DE" sz="2000" smtClean="0"/>
              <a:t>The formality gap</a:t>
            </a:r>
          </a:p>
          <a:p>
            <a:pPr marL="190500" lvl="1" indent="6350" eaLnBrk="1" hangingPunct="1">
              <a:lnSpc>
                <a:spcPct val="90000"/>
              </a:lnSpc>
              <a:buFontTx/>
              <a:buNone/>
            </a:pPr>
            <a:r>
              <a:rPr lang="en-GB" altLang="de-DE" sz="1800" smtClean="0"/>
              <a:t>validation will always rely to some extent on subjective means of proof</a:t>
            </a:r>
          </a:p>
          <a:p>
            <a:pPr marL="0" indent="0" eaLnBrk="1" hangingPunct="1">
              <a:lnSpc>
                <a:spcPct val="90000"/>
              </a:lnSpc>
              <a:buFontTx/>
              <a:buNone/>
            </a:pPr>
            <a:r>
              <a:rPr lang="en-GB" altLang="de-DE" sz="2000" smtClean="0"/>
              <a:t>Management and contractual issues</a:t>
            </a:r>
          </a:p>
          <a:p>
            <a:pPr marL="190500" lvl="1" indent="6350" eaLnBrk="1" hangingPunct="1">
              <a:lnSpc>
                <a:spcPct val="90000"/>
              </a:lnSpc>
              <a:buFontTx/>
              <a:buNone/>
            </a:pPr>
            <a:r>
              <a:rPr lang="en-GB" altLang="de-DE" sz="1800" smtClean="0"/>
              <a:t>design in commercial and legal contexts</a:t>
            </a:r>
          </a:p>
          <a:p>
            <a:pPr marL="0" indent="0" eaLnBrk="1" hangingPunct="1">
              <a:lnSpc>
                <a:spcPct val="90000"/>
              </a:lnSpc>
              <a:buFontTx/>
              <a:buNone/>
            </a:pPr>
            <a:endParaRPr lang="en-GB" altLang="de-DE" sz="2000" smtClean="0"/>
          </a:p>
        </p:txBody>
      </p:sp>
      <p:grpSp>
        <p:nvGrpSpPr>
          <p:cNvPr id="15364" name="Group 17"/>
          <p:cNvGrpSpPr>
            <a:grpSpLocks/>
          </p:cNvGrpSpPr>
          <p:nvPr/>
        </p:nvGrpSpPr>
        <p:grpSpPr bwMode="auto">
          <a:xfrm>
            <a:off x="3514725" y="1600200"/>
            <a:ext cx="5324475" cy="1812925"/>
            <a:chOff x="915" y="1008"/>
            <a:chExt cx="3354" cy="1142"/>
          </a:xfrm>
        </p:grpSpPr>
        <p:grpSp>
          <p:nvGrpSpPr>
            <p:cNvPr id="15365" name="Group 18"/>
            <p:cNvGrpSpPr>
              <a:grpSpLocks/>
            </p:cNvGrpSpPr>
            <p:nvPr/>
          </p:nvGrpSpPr>
          <p:grpSpPr bwMode="auto">
            <a:xfrm>
              <a:off x="2877" y="1036"/>
              <a:ext cx="1392" cy="1114"/>
              <a:chOff x="576" y="1152"/>
              <a:chExt cx="3696" cy="2736"/>
            </a:xfrm>
          </p:grpSpPr>
          <p:sp>
            <p:nvSpPr>
              <p:cNvPr id="24595" name="Rectangle 19"/>
              <p:cNvSpPr>
                <a:spLocks noChangeArrowheads="1"/>
              </p:cNvSpPr>
              <p:nvPr/>
            </p:nvSpPr>
            <p:spPr bwMode="auto">
              <a:xfrm>
                <a:off x="576" y="1152"/>
                <a:ext cx="815" cy="336"/>
              </a:xfrm>
              <a:prstGeom prst="rect">
                <a:avLst/>
              </a:prstGeom>
              <a:solidFill>
                <a:schemeClr val="accent1"/>
              </a:solidFill>
              <a:ln w="9525">
                <a:solidFill>
                  <a:schemeClr val="tx1"/>
                </a:solidFill>
                <a:miter lim="800000"/>
                <a:headEnd/>
                <a:tailEnd/>
              </a:ln>
              <a:effectLst>
                <a:outerShdw dist="35921" dir="2700000" algn="ctr" rotWithShape="0">
                  <a:schemeClr val="bg2"/>
                </a:outerShdw>
              </a:effectLst>
            </p:spPr>
            <p:txBody>
              <a:bodyPr wrap="none" anchor="ctr"/>
              <a:lstStyle/>
              <a:p>
                <a:pPr algn="ctr">
                  <a:defRPr/>
                </a:pPr>
                <a:endParaRPr lang="de-DE">
                  <a:latin typeface="Times" charset="0"/>
                </a:endParaRPr>
              </a:p>
            </p:txBody>
          </p:sp>
          <p:sp>
            <p:nvSpPr>
              <p:cNvPr id="24596" name="Rectangle 20"/>
              <p:cNvSpPr>
                <a:spLocks noChangeArrowheads="1"/>
              </p:cNvSpPr>
              <p:nvPr/>
            </p:nvSpPr>
            <p:spPr bwMode="auto">
              <a:xfrm>
                <a:off x="1152" y="1631"/>
                <a:ext cx="815" cy="336"/>
              </a:xfrm>
              <a:prstGeom prst="rect">
                <a:avLst/>
              </a:prstGeom>
              <a:solidFill>
                <a:schemeClr val="accent1"/>
              </a:solidFill>
              <a:ln w="9525">
                <a:solidFill>
                  <a:schemeClr val="tx1"/>
                </a:solidFill>
                <a:miter lim="800000"/>
                <a:headEnd/>
                <a:tailEnd/>
              </a:ln>
              <a:effectLst>
                <a:outerShdw dist="35921" dir="2700000" algn="ctr" rotWithShape="0">
                  <a:schemeClr val="bg2"/>
                </a:outerShdw>
              </a:effectLst>
            </p:spPr>
            <p:txBody>
              <a:bodyPr wrap="none" anchor="ctr"/>
              <a:lstStyle/>
              <a:p>
                <a:pPr algn="ctr">
                  <a:defRPr/>
                </a:pPr>
                <a:endParaRPr lang="de-DE">
                  <a:latin typeface="Times" charset="0"/>
                </a:endParaRPr>
              </a:p>
            </p:txBody>
          </p:sp>
          <p:sp>
            <p:nvSpPr>
              <p:cNvPr id="24597" name="Rectangle 21"/>
              <p:cNvSpPr>
                <a:spLocks noChangeArrowheads="1"/>
              </p:cNvSpPr>
              <p:nvPr/>
            </p:nvSpPr>
            <p:spPr bwMode="auto">
              <a:xfrm>
                <a:off x="1728" y="2112"/>
                <a:ext cx="815" cy="336"/>
              </a:xfrm>
              <a:prstGeom prst="rect">
                <a:avLst/>
              </a:prstGeom>
              <a:solidFill>
                <a:schemeClr val="accent1"/>
              </a:solidFill>
              <a:ln w="9525">
                <a:solidFill>
                  <a:schemeClr val="tx1"/>
                </a:solidFill>
                <a:miter lim="800000"/>
                <a:headEnd/>
                <a:tailEnd/>
              </a:ln>
              <a:effectLst>
                <a:outerShdw dist="35921" dir="2700000" algn="ctr" rotWithShape="0">
                  <a:schemeClr val="bg2"/>
                </a:outerShdw>
              </a:effectLst>
            </p:spPr>
            <p:txBody>
              <a:bodyPr wrap="none" anchor="ctr"/>
              <a:lstStyle/>
              <a:p>
                <a:pPr algn="ctr">
                  <a:defRPr/>
                </a:pPr>
                <a:endParaRPr lang="de-DE">
                  <a:latin typeface="Times" charset="0"/>
                </a:endParaRPr>
              </a:p>
            </p:txBody>
          </p:sp>
          <p:sp>
            <p:nvSpPr>
              <p:cNvPr id="24598" name="Rectangle 22"/>
              <p:cNvSpPr>
                <a:spLocks noChangeArrowheads="1"/>
              </p:cNvSpPr>
              <p:nvPr/>
            </p:nvSpPr>
            <p:spPr bwMode="auto">
              <a:xfrm>
                <a:off x="2305" y="2591"/>
                <a:ext cx="815" cy="336"/>
              </a:xfrm>
              <a:prstGeom prst="rect">
                <a:avLst/>
              </a:prstGeom>
              <a:solidFill>
                <a:schemeClr val="accent1"/>
              </a:solidFill>
              <a:ln w="9525">
                <a:solidFill>
                  <a:schemeClr val="tx1"/>
                </a:solidFill>
                <a:miter lim="800000"/>
                <a:headEnd/>
                <a:tailEnd/>
              </a:ln>
              <a:effectLst>
                <a:outerShdw dist="35921" dir="2700000" algn="ctr" rotWithShape="0">
                  <a:schemeClr val="bg2"/>
                </a:outerShdw>
              </a:effectLst>
            </p:spPr>
            <p:txBody>
              <a:bodyPr wrap="none" anchor="ctr"/>
              <a:lstStyle/>
              <a:p>
                <a:pPr algn="ctr">
                  <a:defRPr/>
                </a:pPr>
                <a:endParaRPr lang="de-DE">
                  <a:latin typeface="Times" charset="0"/>
                </a:endParaRPr>
              </a:p>
            </p:txBody>
          </p:sp>
          <p:sp>
            <p:nvSpPr>
              <p:cNvPr id="24599" name="Rectangle 23"/>
              <p:cNvSpPr>
                <a:spLocks noChangeArrowheads="1"/>
              </p:cNvSpPr>
              <p:nvPr/>
            </p:nvSpPr>
            <p:spPr bwMode="auto">
              <a:xfrm>
                <a:off x="2881" y="3073"/>
                <a:ext cx="815" cy="336"/>
              </a:xfrm>
              <a:prstGeom prst="rect">
                <a:avLst/>
              </a:prstGeom>
              <a:solidFill>
                <a:schemeClr val="accent1"/>
              </a:solidFill>
              <a:ln w="9525">
                <a:solidFill>
                  <a:schemeClr val="tx1"/>
                </a:solidFill>
                <a:miter lim="800000"/>
                <a:headEnd/>
                <a:tailEnd/>
              </a:ln>
              <a:effectLst>
                <a:outerShdw dist="35921" dir="2700000" algn="ctr" rotWithShape="0">
                  <a:schemeClr val="bg2"/>
                </a:outerShdw>
              </a:effectLst>
            </p:spPr>
            <p:txBody>
              <a:bodyPr wrap="none" anchor="ctr"/>
              <a:lstStyle/>
              <a:p>
                <a:pPr algn="ctr">
                  <a:defRPr/>
                </a:pPr>
                <a:endParaRPr lang="de-DE">
                  <a:latin typeface="Times" charset="0"/>
                </a:endParaRPr>
              </a:p>
            </p:txBody>
          </p:sp>
          <p:sp>
            <p:nvSpPr>
              <p:cNvPr id="24600" name="Rectangle 24"/>
              <p:cNvSpPr>
                <a:spLocks noChangeArrowheads="1"/>
              </p:cNvSpPr>
              <p:nvPr/>
            </p:nvSpPr>
            <p:spPr bwMode="auto">
              <a:xfrm>
                <a:off x="3457" y="3552"/>
                <a:ext cx="815" cy="336"/>
              </a:xfrm>
              <a:prstGeom prst="rect">
                <a:avLst/>
              </a:prstGeom>
              <a:solidFill>
                <a:schemeClr val="accent1"/>
              </a:solidFill>
              <a:ln w="9525">
                <a:solidFill>
                  <a:schemeClr val="tx1"/>
                </a:solidFill>
                <a:miter lim="800000"/>
                <a:headEnd/>
                <a:tailEnd/>
              </a:ln>
              <a:effectLst>
                <a:outerShdw dist="35921" dir="2700000" algn="ctr" rotWithShape="0">
                  <a:schemeClr val="bg2"/>
                </a:outerShdw>
              </a:effectLst>
            </p:spPr>
            <p:txBody>
              <a:bodyPr wrap="none" anchor="ctr"/>
              <a:lstStyle/>
              <a:p>
                <a:pPr algn="ctr">
                  <a:defRPr/>
                </a:pPr>
                <a:endParaRPr lang="de-DE">
                  <a:latin typeface="Times" charset="0"/>
                </a:endParaRPr>
              </a:p>
            </p:txBody>
          </p:sp>
          <p:cxnSp>
            <p:nvCxnSpPr>
              <p:cNvPr id="15377" name="AutoShape 25"/>
              <p:cNvCxnSpPr>
                <a:cxnSpLocks noChangeShapeType="1"/>
                <a:stCxn id="24595" idx="3"/>
                <a:endCxn id="24596" idx="0"/>
              </p:cNvCxnSpPr>
              <p:nvPr/>
            </p:nvCxnSpPr>
            <p:spPr bwMode="auto">
              <a:xfrm>
                <a:off x="1392" y="1320"/>
                <a:ext cx="168" cy="312"/>
              </a:xfrm>
              <a:prstGeom prst="bentConnector2">
                <a:avLst/>
              </a:prstGeom>
              <a:noFill/>
              <a:ln w="2857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15378" name="AutoShape 26"/>
              <p:cNvCxnSpPr>
                <a:cxnSpLocks noChangeShapeType="1"/>
                <a:stCxn id="24596" idx="3"/>
                <a:endCxn id="24597" idx="0"/>
              </p:cNvCxnSpPr>
              <p:nvPr/>
            </p:nvCxnSpPr>
            <p:spPr bwMode="auto">
              <a:xfrm>
                <a:off x="1968" y="1800"/>
                <a:ext cx="168" cy="312"/>
              </a:xfrm>
              <a:prstGeom prst="bentConnector2">
                <a:avLst/>
              </a:prstGeom>
              <a:noFill/>
              <a:ln w="2857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15379" name="AutoShape 27"/>
              <p:cNvCxnSpPr>
                <a:cxnSpLocks noChangeShapeType="1"/>
                <a:stCxn id="24597" idx="3"/>
                <a:endCxn id="24598" idx="0"/>
              </p:cNvCxnSpPr>
              <p:nvPr/>
            </p:nvCxnSpPr>
            <p:spPr bwMode="auto">
              <a:xfrm>
                <a:off x="2544" y="2280"/>
                <a:ext cx="168" cy="312"/>
              </a:xfrm>
              <a:prstGeom prst="bentConnector2">
                <a:avLst/>
              </a:prstGeom>
              <a:noFill/>
              <a:ln w="2857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15380" name="AutoShape 28"/>
              <p:cNvCxnSpPr>
                <a:cxnSpLocks noChangeShapeType="1"/>
                <a:stCxn id="24598" idx="3"/>
                <a:endCxn id="24599" idx="0"/>
              </p:cNvCxnSpPr>
              <p:nvPr/>
            </p:nvCxnSpPr>
            <p:spPr bwMode="auto">
              <a:xfrm>
                <a:off x="3120" y="2760"/>
                <a:ext cx="168" cy="312"/>
              </a:xfrm>
              <a:prstGeom prst="bentConnector2">
                <a:avLst/>
              </a:prstGeom>
              <a:noFill/>
              <a:ln w="2857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15381" name="AutoShape 29"/>
              <p:cNvCxnSpPr>
                <a:cxnSpLocks noChangeShapeType="1"/>
                <a:stCxn id="24599" idx="3"/>
                <a:endCxn id="24600" idx="0"/>
              </p:cNvCxnSpPr>
              <p:nvPr/>
            </p:nvCxnSpPr>
            <p:spPr bwMode="auto">
              <a:xfrm>
                <a:off x="3696" y="3240"/>
                <a:ext cx="168" cy="312"/>
              </a:xfrm>
              <a:prstGeom prst="bentConnector2">
                <a:avLst/>
              </a:prstGeom>
              <a:noFill/>
              <a:ln w="2857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15366" name="Group 30"/>
            <p:cNvGrpSpPr>
              <a:grpSpLocks/>
            </p:cNvGrpSpPr>
            <p:nvPr/>
          </p:nvGrpSpPr>
          <p:grpSpPr bwMode="auto">
            <a:xfrm>
              <a:off x="915" y="1008"/>
              <a:ext cx="1101" cy="1132"/>
              <a:chOff x="576" y="1680"/>
              <a:chExt cx="1101" cy="1132"/>
            </a:xfrm>
          </p:grpSpPr>
          <p:sp>
            <p:nvSpPr>
              <p:cNvPr id="15369" name="Freeform 31"/>
              <p:cNvSpPr>
                <a:spLocks/>
              </p:cNvSpPr>
              <p:nvPr/>
            </p:nvSpPr>
            <p:spPr bwMode="auto">
              <a:xfrm>
                <a:off x="576" y="1680"/>
                <a:ext cx="1101" cy="1132"/>
              </a:xfrm>
              <a:custGeom>
                <a:avLst/>
                <a:gdLst>
                  <a:gd name="T0" fmla="*/ 189 w 1101"/>
                  <a:gd name="T1" fmla="*/ 460 h 1132"/>
                  <a:gd name="T2" fmla="*/ 125 w 1101"/>
                  <a:gd name="T3" fmla="*/ 700 h 1132"/>
                  <a:gd name="T4" fmla="*/ 229 w 1101"/>
                  <a:gd name="T5" fmla="*/ 812 h 1132"/>
                  <a:gd name="T6" fmla="*/ 269 w 1101"/>
                  <a:gd name="T7" fmla="*/ 900 h 1132"/>
                  <a:gd name="T8" fmla="*/ 341 w 1101"/>
                  <a:gd name="T9" fmla="*/ 1092 h 1132"/>
                  <a:gd name="T10" fmla="*/ 445 w 1101"/>
                  <a:gd name="T11" fmla="*/ 1132 h 1132"/>
                  <a:gd name="T12" fmla="*/ 621 w 1101"/>
                  <a:gd name="T13" fmla="*/ 1092 h 1132"/>
                  <a:gd name="T14" fmla="*/ 773 w 1101"/>
                  <a:gd name="T15" fmla="*/ 996 h 1132"/>
                  <a:gd name="T16" fmla="*/ 765 w 1101"/>
                  <a:gd name="T17" fmla="*/ 964 h 1132"/>
                  <a:gd name="T18" fmla="*/ 933 w 1101"/>
                  <a:gd name="T19" fmla="*/ 932 h 1132"/>
                  <a:gd name="T20" fmla="*/ 1053 w 1101"/>
                  <a:gd name="T21" fmla="*/ 876 h 1132"/>
                  <a:gd name="T22" fmla="*/ 1101 w 1101"/>
                  <a:gd name="T23" fmla="*/ 740 h 1132"/>
                  <a:gd name="T24" fmla="*/ 981 w 1101"/>
                  <a:gd name="T25" fmla="*/ 492 h 1132"/>
                  <a:gd name="T26" fmla="*/ 885 w 1101"/>
                  <a:gd name="T27" fmla="*/ 372 h 1132"/>
                  <a:gd name="T28" fmla="*/ 861 w 1101"/>
                  <a:gd name="T29" fmla="*/ 348 h 1132"/>
                  <a:gd name="T30" fmla="*/ 837 w 1101"/>
                  <a:gd name="T31" fmla="*/ 372 h 1132"/>
                  <a:gd name="T32" fmla="*/ 829 w 1101"/>
                  <a:gd name="T33" fmla="*/ 316 h 1132"/>
                  <a:gd name="T34" fmla="*/ 813 w 1101"/>
                  <a:gd name="T35" fmla="*/ 284 h 1132"/>
                  <a:gd name="T36" fmla="*/ 781 w 1101"/>
                  <a:gd name="T37" fmla="*/ 172 h 1132"/>
                  <a:gd name="T38" fmla="*/ 749 w 1101"/>
                  <a:gd name="T39" fmla="*/ 156 h 1132"/>
                  <a:gd name="T40" fmla="*/ 501 w 1101"/>
                  <a:gd name="T41" fmla="*/ 108 h 1132"/>
                  <a:gd name="T42" fmla="*/ 477 w 1101"/>
                  <a:gd name="T43" fmla="*/ 116 h 1132"/>
                  <a:gd name="T44" fmla="*/ 469 w 1101"/>
                  <a:gd name="T45" fmla="*/ 76 h 1132"/>
                  <a:gd name="T46" fmla="*/ 429 w 1101"/>
                  <a:gd name="T47" fmla="*/ 12 h 1132"/>
                  <a:gd name="T48" fmla="*/ 373 w 1101"/>
                  <a:gd name="T49" fmla="*/ 4 h 1132"/>
                  <a:gd name="T50" fmla="*/ 245 w 1101"/>
                  <a:gd name="T51" fmla="*/ 20 h 1132"/>
                  <a:gd name="T52" fmla="*/ 229 w 1101"/>
                  <a:gd name="T53" fmla="*/ 60 h 1132"/>
                  <a:gd name="T54" fmla="*/ 157 w 1101"/>
                  <a:gd name="T55" fmla="*/ 180 h 1132"/>
                  <a:gd name="T56" fmla="*/ 149 w 1101"/>
                  <a:gd name="T57" fmla="*/ 252 h 1132"/>
                  <a:gd name="T58" fmla="*/ 101 w 1101"/>
                  <a:gd name="T59" fmla="*/ 340 h 1132"/>
                  <a:gd name="T60" fmla="*/ 181 w 1101"/>
                  <a:gd name="T61" fmla="*/ 444 h 1132"/>
                  <a:gd name="T62" fmla="*/ 189 w 1101"/>
                  <a:gd name="T63" fmla="*/ 468 h 1132"/>
                  <a:gd name="T64" fmla="*/ 181 w 1101"/>
                  <a:gd name="T65" fmla="*/ 492 h 1132"/>
                  <a:gd name="T66" fmla="*/ 189 w 1101"/>
                  <a:gd name="T67" fmla="*/ 460 h 113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101"/>
                  <a:gd name="T103" fmla="*/ 0 h 1132"/>
                  <a:gd name="T104" fmla="*/ 1101 w 1101"/>
                  <a:gd name="T105" fmla="*/ 1132 h 113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101" h="1132">
                    <a:moveTo>
                      <a:pt x="189" y="460"/>
                    </a:moveTo>
                    <a:cubicBezTo>
                      <a:pt x="134" y="523"/>
                      <a:pt x="0" y="625"/>
                      <a:pt x="125" y="700"/>
                    </a:cubicBezTo>
                    <a:cubicBezTo>
                      <a:pt x="141" y="749"/>
                      <a:pt x="189" y="779"/>
                      <a:pt x="229" y="812"/>
                    </a:cubicBezTo>
                    <a:cubicBezTo>
                      <a:pt x="243" y="841"/>
                      <a:pt x="254" y="870"/>
                      <a:pt x="269" y="900"/>
                    </a:cubicBezTo>
                    <a:cubicBezTo>
                      <a:pt x="277" y="937"/>
                      <a:pt x="289" y="1062"/>
                      <a:pt x="341" y="1092"/>
                    </a:cubicBezTo>
                    <a:cubicBezTo>
                      <a:pt x="373" y="1110"/>
                      <a:pt x="411" y="1115"/>
                      <a:pt x="445" y="1132"/>
                    </a:cubicBezTo>
                    <a:cubicBezTo>
                      <a:pt x="469" y="1125"/>
                      <a:pt x="579" y="1078"/>
                      <a:pt x="621" y="1092"/>
                    </a:cubicBezTo>
                    <a:cubicBezTo>
                      <a:pt x="737" y="1062"/>
                      <a:pt x="754" y="1088"/>
                      <a:pt x="773" y="996"/>
                    </a:cubicBezTo>
                    <a:cubicBezTo>
                      <a:pt x="770" y="985"/>
                      <a:pt x="754" y="968"/>
                      <a:pt x="765" y="964"/>
                    </a:cubicBezTo>
                    <a:cubicBezTo>
                      <a:pt x="817" y="942"/>
                      <a:pt x="933" y="932"/>
                      <a:pt x="933" y="932"/>
                    </a:cubicBezTo>
                    <a:cubicBezTo>
                      <a:pt x="972" y="908"/>
                      <a:pt x="1008" y="887"/>
                      <a:pt x="1053" y="876"/>
                    </a:cubicBezTo>
                    <a:cubicBezTo>
                      <a:pt x="1066" y="823"/>
                      <a:pt x="1075" y="790"/>
                      <a:pt x="1101" y="740"/>
                    </a:cubicBezTo>
                    <a:cubicBezTo>
                      <a:pt x="1071" y="650"/>
                      <a:pt x="1089" y="528"/>
                      <a:pt x="981" y="492"/>
                    </a:cubicBezTo>
                    <a:cubicBezTo>
                      <a:pt x="949" y="452"/>
                      <a:pt x="917" y="411"/>
                      <a:pt x="885" y="372"/>
                    </a:cubicBezTo>
                    <a:cubicBezTo>
                      <a:pt x="877" y="363"/>
                      <a:pt x="872" y="348"/>
                      <a:pt x="861" y="348"/>
                    </a:cubicBezTo>
                    <a:cubicBezTo>
                      <a:pt x="849" y="348"/>
                      <a:pt x="845" y="364"/>
                      <a:pt x="837" y="372"/>
                    </a:cubicBezTo>
                    <a:cubicBezTo>
                      <a:pt x="798" y="313"/>
                      <a:pt x="837" y="385"/>
                      <a:pt x="829" y="316"/>
                    </a:cubicBezTo>
                    <a:cubicBezTo>
                      <a:pt x="827" y="304"/>
                      <a:pt x="817" y="294"/>
                      <a:pt x="813" y="284"/>
                    </a:cubicBezTo>
                    <a:cubicBezTo>
                      <a:pt x="798" y="250"/>
                      <a:pt x="800" y="201"/>
                      <a:pt x="781" y="172"/>
                    </a:cubicBezTo>
                    <a:cubicBezTo>
                      <a:pt x="774" y="162"/>
                      <a:pt x="759" y="161"/>
                      <a:pt x="749" y="156"/>
                    </a:cubicBezTo>
                    <a:cubicBezTo>
                      <a:pt x="685" y="71"/>
                      <a:pt x="600" y="103"/>
                      <a:pt x="501" y="108"/>
                    </a:cubicBezTo>
                    <a:cubicBezTo>
                      <a:pt x="493" y="110"/>
                      <a:pt x="482" y="121"/>
                      <a:pt x="477" y="116"/>
                    </a:cubicBezTo>
                    <a:cubicBezTo>
                      <a:pt x="467" y="106"/>
                      <a:pt x="474" y="88"/>
                      <a:pt x="469" y="76"/>
                    </a:cubicBezTo>
                    <a:cubicBezTo>
                      <a:pt x="458" y="53"/>
                      <a:pt x="449" y="27"/>
                      <a:pt x="429" y="12"/>
                    </a:cubicBezTo>
                    <a:cubicBezTo>
                      <a:pt x="413" y="0"/>
                      <a:pt x="391" y="6"/>
                      <a:pt x="373" y="4"/>
                    </a:cubicBezTo>
                    <a:cubicBezTo>
                      <a:pt x="332" y="17"/>
                      <a:pt x="284" y="4"/>
                      <a:pt x="245" y="20"/>
                    </a:cubicBezTo>
                    <a:cubicBezTo>
                      <a:pt x="231" y="25"/>
                      <a:pt x="235" y="47"/>
                      <a:pt x="229" y="60"/>
                    </a:cubicBezTo>
                    <a:cubicBezTo>
                      <a:pt x="206" y="100"/>
                      <a:pt x="181" y="140"/>
                      <a:pt x="157" y="180"/>
                    </a:cubicBezTo>
                    <a:cubicBezTo>
                      <a:pt x="154" y="204"/>
                      <a:pt x="156" y="229"/>
                      <a:pt x="149" y="252"/>
                    </a:cubicBezTo>
                    <a:cubicBezTo>
                      <a:pt x="137" y="283"/>
                      <a:pt x="104" y="306"/>
                      <a:pt x="101" y="340"/>
                    </a:cubicBezTo>
                    <a:cubicBezTo>
                      <a:pt x="96" y="382"/>
                      <a:pt x="150" y="423"/>
                      <a:pt x="181" y="444"/>
                    </a:cubicBezTo>
                    <a:cubicBezTo>
                      <a:pt x="183" y="452"/>
                      <a:pt x="189" y="459"/>
                      <a:pt x="189" y="468"/>
                    </a:cubicBezTo>
                    <a:cubicBezTo>
                      <a:pt x="189" y="476"/>
                      <a:pt x="181" y="500"/>
                      <a:pt x="181" y="492"/>
                    </a:cubicBezTo>
                    <a:cubicBezTo>
                      <a:pt x="181" y="481"/>
                      <a:pt x="186" y="470"/>
                      <a:pt x="189" y="460"/>
                    </a:cubicBezTo>
                    <a:close/>
                  </a:path>
                </a:pathLst>
              </a:custGeom>
              <a:solidFill>
                <a:schemeClr val="accent1"/>
              </a:solidFill>
              <a:ln w="9525">
                <a:solidFill>
                  <a:schemeClr val="tx1"/>
                </a:solidFill>
                <a:round/>
                <a:headEnd/>
                <a:tailEnd/>
              </a:ln>
            </p:spPr>
            <p:txBody>
              <a:bodyPr wrap="none" anchor="ctr"/>
              <a:lstStyle/>
              <a:p>
                <a:endParaRPr lang="tr-TR"/>
              </a:p>
            </p:txBody>
          </p:sp>
          <p:sp>
            <p:nvSpPr>
              <p:cNvPr id="15370" name="Text Box 32"/>
              <p:cNvSpPr txBox="1">
                <a:spLocks noChangeArrowheads="1"/>
              </p:cNvSpPr>
              <p:nvPr/>
            </p:nvSpPr>
            <p:spPr bwMode="auto">
              <a:xfrm>
                <a:off x="819" y="1997"/>
                <a:ext cx="765" cy="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1200">
                    <a:latin typeface="Arial" panose="020B0604020202020204" pitchFamily="34" charset="0"/>
                  </a:rPr>
                  <a:t>Real-world</a:t>
                </a:r>
                <a:br>
                  <a:rPr lang="en-GB" altLang="de-DE" sz="1200">
                    <a:latin typeface="Arial" panose="020B0604020202020204" pitchFamily="34" charset="0"/>
                  </a:rPr>
                </a:br>
                <a:r>
                  <a:rPr lang="en-GB" altLang="de-DE" sz="1200">
                    <a:latin typeface="Arial" panose="020B0604020202020204" pitchFamily="34" charset="0"/>
                  </a:rPr>
                  <a:t>requirements</a:t>
                </a:r>
                <a:br>
                  <a:rPr lang="en-GB" altLang="de-DE" sz="1200">
                    <a:latin typeface="Arial" panose="020B0604020202020204" pitchFamily="34" charset="0"/>
                  </a:rPr>
                </a:br>
                <a:r>
                  <a:rPr lang="en-GB" altLang="de-DE" sz="1200">
                    <a:latin typeface="Arial" panose="020B0604020202020204" pitchFamily="34" charset="0"/>
                  </a:rPr>
                  <a:t>and constraints</a:t>
                </a:r>
                <a:endParaRPr lang="en-GB" altLang="de-DE"/>
              </a:p>
            </p:txBody>
          </p:sp>
        </p:grpSp>
        <p:sp>
          <p:nvSpPr>
            <p:cNvPr id="15367" name="AutoShape 33"/>
            <p:cNvSpPr>
              <a:spLocks noChangeArrowheads="1"/>
            </p:cNvSpPr>
            <p:nvPr/>
          </p:nvSpPr>
          <p:spPr bwMode="auto">
            <a:xfrm>
              <a:off x="2112" y="1392"/>
              <a:ext cx="864" cy="192"/>
            </a:xfrm>
            <a:prstGeom prst="leftRightArrow">
              <a:avLst>
                <a:gd name="adj1" fmla="val 50000"/>
                <a:gd name="adj2" fmla="val 90000"/>
              </a:avLst>
            </a:prstGeom>
            <a:solidFill>
              <a:srgbClr val="2E005D"/>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15368" name="Text Box 34"/>
            <p:cNvSpPr txBox="1">
              <a:spLocks noChangeArrowheads="1"/>
            </p:cNvSpPr>
            <p:nvPr/>
          </p:nvSpPr>
          <p:spPr bwMode="auto">
            <a:xfrm>
              <a:off x="2160" y="1584"/>
              <a:ext cx="85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1200">
                  <a:latin typeface="Arial" panose="020B0604020202020204" pitchFamily="34" charset="0"/>
                </a:rPr>
                <a:t>The formality gap</a:t>
              </a:r>
            </a:p>
          </p:txBody>
        </p:sp>
      </p:grpSp>
      <p:pic>
        <p:nvPicPr>
          <p:cNvPr id="22" name="Grafik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23" name="Grafik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134537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GB" altLang="de-DE" smtClean="0"/>
              <a:t>The life cycle for interactive systems</a:t>
            </a:r>
          </a:p>
        </p:txBody>
      </p:sp>
      <p:sp>
        <p:nvSpPr>
          <p:cNvPr id="16387" name="Rectangle 3"/>
          <p:cNvSpPr>
            <a:spLocks noGrp="1" noChangeArrowheads="1"/>
          </p:cNvSpPr>
          <p:nvPr>
            <p:ph type="body" idx="1"/>
          </p:nvPr>
        </p:nvSpPr>
        <p:spPr/>
        <p:txBody>
          <a:bodyPr/>
          <a:lstStyle/>
          <a:p>
            <a:pPr algn="r" eaLnBrk="1" hangingPunct="1">
              <a:buFontTx/>
              <a:buNone/>
            </a:pPr>
            <a:r>
              <a:rPr lang="en-GB" altLang="de-DE" sz="2400" smtClean="0"/>
              <a:t>cannot assume a linear</a:t>
            </a:r>
            <a:br>
              <a:rPr lang="en-GB" altLang="de-DE" sz="2400" smtClean="0"/>
            </a:br>
            <a:r>
              <a:rPr lang="en-GB" altLang="de-DE" sz="2400" smtClean="0"/>
              <a:t>sequence of activities</a:t>
            </a:r>
            <a:br>
              <a:rPr lang="en-GB" altLang="de-DE" sz="2400" smtClean="0"/>
            </a:br>
            <a:r>
              <a:rPr lang="en-GB" altLang="de-DE" sz="2400" smtClean="0"/>
              <a:t>as in the waterfall model</a:t>
            </a:r>
          </a:p>
          <a:p>
            <a:pPr algn="r" eaLnBrk="1" hangingPunct="1">
              <a:buFontTx/>
              <a:buNone/>
            </a:pPr>
            <a:endParaRPr lang="en-GB" altLang="de-DE" sz="2400" smtClean="0"/>
          </a:p>
          <a:p>
            <a:pPr algn="r" eaLnBrk="1" hangingPunct="1">
              <a:buFontTx/>
              <a:buNone/>
            </a:pPr>
            <a:endParaRPr lang="en-GB" altLang="de-DE" sz="2400" smtClean="0"/>
          </a:p>
          <a:p>
            <a:pPr algn="r" eaLnBrk="1" hangingPunct="1">
              <a:buFontTx/>
              <a:buNone/>
            </a:pPr>
            <a:endParaRPr lang="en-GB" altLang="de-DE" sz="2400" smtClean="0"/>
          </a:p>
          <a:p>
            <a:pPr algn="r" eaLnBrk="1" hangingPunct="1">
              <a:buFontTx/>
              <a:buNone/>
            </a:pPr>
            <a:endParaRPr lang="en-GB" altLang="de-DE" sz="2400" smtClean="0"/>
          </a:p>
          <a:p>
            <a:pPr algn="r" eaLnBrk="1" hangingPunct="1">
              <a:buFontTx/>
              <a:buNone/>
            </a:pPr>
            <a:endParaRPr lang="en-GB" altLang="de-DE" sz="2400" smtClean="0"/>
          </a:p>
          <a:p>
            <a:pPr eaLnBrk="1" hangingPunct="1">
              <a:buFontTx/>
              <a:buNone/>
            </a:pPr>
            <a:r>
              <a:rPr lang="en-GB" altLang="de-DE" sz="2400" smtClean="0"/>
              <a:t>lots of feedback!</a:t>
            </a:r>
          </a:p>
        </p:txBody>
      </p:sp>
      <p:grpSp>
        <p:nvGrpSpPr>
          <p:cNvPr id="16388" name="Group 17"/>
          <p:cNvGrpSpPr>
            <a:grpSpLocks/>
          </p:cNvGrpSpPr>
          <p:nvPr/>
        </p:nvGrpSpPr>
        <p:grpSpPr bwMode="auto">
          <a:xfrm>
            <a:off x="1371600" y="2133600"/>
            <a:ext cx="5867400" cy="4343400"/>
            <a:chOff x="576" y="1104"/>
            <a:chExt cx="3696" cy="2736"/>
          </a:xfrm>
        </p:grpSpPr>
        <p:grpSp>
          <p:nvGrpSpPr>
            <p:cNvPr id="16389" name="Group 18"/>
            <p:cNvGrpSpPr>
              <a:grpSpLocks/>
            </p:cNvGrpSpPr>
            <p:nvPr/>
          </p:nvGrpSpPr>
          <p:grpSpPr bwMode="auto">
            <a:xfrm>
              <a:off x="576" y="1296"/>
              <a:ext cx="2544" cy="2064"/>
              <a:chOff x="1392" y="1296"/>
              <a:chExt cx="2544" cy="2064"/>
            </a:xfrm>
          </p:grpSpPr>
          <p:sp>
            <p:nvSpPr>
              <p:cNvPr id="16402" name="Rectangle 19"/>
              <p:cNvSpPr>
                <a:spLocks noChangeArrowheads="1"/>
              </p:cNvSpPr>
              <p:nvPr/>
            </p:nvSpPr>
            <p:spPr bwMode="auto">
              <a:xfrm>
                <a:off x="3120" y="2736"/>
                <a:ext cx="240" cy="144"/>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16403" name="Rectangle 20"/>
              <p:cNvSpPr>
                <a:spLocks noChangeArrowheads="1"/>
              </p:cNvSpPr>
              <p:nvPr/>
            </p:nvSpPr>
            <p:spPr bwMode="auto">
              <a:xfrm>
                <a:off x="3696" y="3216"/>
                <a:ext cx="240" cy="144"/>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cxnSp>
            <p:nvCxnSpPr>
              <p:cNvPr id="16404" name="AutoShape 21"/>
              <p:cNvCxnSpPr>
                <a:cxnSpLocks noChangeShapeType="1"/>
                <a:stCxn id="16403" idx="1"/>
                <a:endCxn id="16402" idx="2"/>
              </p:cNvCxnSpPr>
              <p:nvPr/>
            </p:nvCxnSpPr>
            <p:spPr bwMode="auto">
              <a:xfrm rot="10800000">
                <a:off x="3240" y="2880"/>
                <a:ext cx="456" cy="408"/>
              </a:xfrm>
              <a:prstGeom prst="curvedConnector2">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6405" name="AutoShape 22"/>
              <p:cNvCxnSpPr>
                <a:cxnSpLocks noChangeShapeType="1"/>
                <a:stCxn id="16403" idx="1"/>
                <a:endCxn id="16406" idx="2"/>
              </p:cNvCxnSpPr>
              <p:nvPr/>
            </p:nvCxnSpPr>
            <p:spPr bwMode="auto">
              <a:xfrm rot="10800000">
                <a:off x="2664" y="2400"/>
                <a:ext cx="1032" cy="888"/>
              </a:xfrm>
              <a:prstGeom prst="curvedConnector2">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6406" name="Rectangle 23"/>
              <p:cNvSpPr>
                <a:spLocks noChangeArrowheads="1"/>
              </p:cNvSpPr>
              <p:nvPr/>
            </p:nvSpPr>
            <p:spPr bwMode="auto">
              <a:xfrm>
                <a:off x="2544" y="2256"/>
                <a:ext cx="240" cy="144"/>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16407" name="Rectangle 24"/>
              <p:cNvSpPr>
                <a:spLocks noChangeArrowheads="1"/>
              </p:cNvSpPr>
              <p:nvPr/>
            </p:nvSpPr>
            <p:spPr bwMode="auto">
              <a:xfrm>
                <a:off x="1968" y="1776"/>
                <a:ext cx="240" cy="144"/>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16408" name="Rectangle 25"/>
              <p:cNvSpPr>
                <a:spLocks noChangeArrowheads="1"/>
              </p:cNvSpPr>
              <p:nvPr/>
            </p:nvSpPr>
            <p:spPr bwMode="auto">
              <a:xfrm>
                <a:off x="1392" y="1296"/>
                <a:ext cx="240" cy="144"/>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cxnSp>
            <p:nvCxnSpPr>
              <p:cNvPr id="16409" name="AutoShape 26"/>
              <p:cNvCxnSpPr>
                <a:cxnSpLocks noChangeShapeType="1"/>
                <a:stCxn id="16403" idx="1"/>
                <a:endCxn id="16407" idx="2"/>
              </p:cNvCxnSpPr>
              <p:nvPr/>
            </p:nvCxnSpPr>
            <p:spPr bwMode="auto">
              <a:xfrm rot="10800000">
                <a:off x="2088" y="1920"/>
                <a:ext cx="1608" cy="1368"/>
              </a:xfrm>
              <a:prstGeom prst="curvedConnector2">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6410" name="AutoShape 27"/>
              <p:cNvCxnSpPr>
                <a:cxnSpLocks noChangeShapeType="1"/>
                <a:stCxn id="16402" idx="1"/>
                <a:endCxn id="16406" idx="2"/>
              </p:cNvCxnSpPr>
              <p:nvPr/>
            </p:nvCxnSpPr>
            <p:spPr bwMode="auto">
              <a:xfrm rot="10800000">
                <a:off x="2664" y="2400"/>
                <a:ext cx="456" cy="408"/>
              </a:xfrm>
              <a:prstGeom prst="curvedConnector2">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6411" name="AutoShape 28"/>
              <p:cNvCxnSpPr>
                <a:cxnSpLocks noChangeShapeType="1"/>
                <a:stCxn id="16402" idx="1"/>
                <a:endCxn id="16407" idx="2"/>
              </p:cNvCxnSpPr>
              <p:nvPr/>
            </p:nvCxnSpPr>
            <p:spPr bwMode="auto">
              <a:xfrm rot="10800000">
                <a:off x="2088" y="1920"/>
                <a:ext cx="1032" cy="888"/>
              </a:xfrm>
              <a:prstGeom prst="curvedConnector2">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6412" name="AutoShape 29"/>
              <p:cNvCxnSpPr>
                <a:cxnSpLocks noChangeShapeType="1"/>
                <a:stCxn id="16402" idx="1"/>
                <a:endCxn id="16408" idx="2"/>
              </p:cNvCxnSpPr>
              <p:nvPr/>
            </p:nvCxnSpPr>
            <p:spPr bwMode="auto">
              <a:xfrm rot="10800000">
                <a:off x="1512" y="1440"/>
                <a:ext cx="1608" cy="1368"/>
              </a:xfrm>
              <a:prstGeom prst="curvedConnector2">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6413" name="AutoShape 30"/>
              <p:cNvCxnSpPr>
                <a:cxnSpLocks noChangeShapeType="1"/>
                <a:stCxn id="16403" idx="1"/>
                <a:endCxn id="16408" idx="2"/>
              </p:cNvCxnSpPr>
              <p:nvPr/>
            </p:nvCxnSpPr>
            <p:spPr bwMode="auto">
              <a:xfrm rot="10800000">
                <a:off x="1512" y="1440"/>
                <a:ext cx="2184" cy="1848"/>
              </a:xfrm>
              <a:prstGeom prst="curvedConnector2">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6414" name="AutoShape 31"/>
              <p:cNvCxnSpPr>
                <a:cxnSpLocks noChangeShapeType="1"/>
                <a:stCxn id="16406" idx="1"/>
                <a:endCxn id="16407" idx="2"/>
              </p:cNvCxnSpPr>
              <p:nvPr/>
            </p:nvCxnSpPr>
            <p:spPr bwMode="auto">
              <a:xfrm rot="10800000">
                <a:off x="2088" y="1920"/>
                <a:ext cx="456" cy="408"/>
              </a:xfrm>
              <a:prstGeom prst="curvedConnector2">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6415" name="AutoShape 32"/>
              <p:cNvCxnSpPr>
                <a:cxnSpLocks noChangeShapeType="1"/>
                <a:stCxn id="16406" idx="1"/>
                <a:endCxn id="16408" idx="2"/>
              </p:cNvCxnSpPr>
              <p:nvPr/>
            </p:nvCxnSpPr>
            <p:spPr bwMode="auto">
              <a:xfrm rot="10800000">
                <a:off x="1512" y="1440"/>
                <a:ext cx="1032" cy="888"/>
              </a:xfrm>
              <a:prstGeom prst="curvedConnector2">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6416" name="AutoShape 33"/>
              <p:cNvCxnSpPr>
                <a:cxnSpLocks noChangeShapeType="1"/>
                <a:stCxn id="16407" idx="1"/>
                <a:endCxn id="16408" idx="2"/>
              </p:cNvCxnSpPr>
              <p:nvPr/>
            </p:nvCxnSpPr>
            <p:spPr bwMode="auto">
              <a:xfrm rot="10800000">
                <a:off x="1512" y="1440"/>
                <a:ext cx="456" cy="408"/>
              </a:xfrm>
              <a:prstGeom prst="curvedConnector2">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cxnSp>
        </p:grpSp>
        <p:grpSp>
          <p:nvGrpSpPr>
            <p:cNvPr id="16390" name="Group 34"/>
            <p:cNvGrpSpPr>
              <a:grpSpLocks/>
            </p:cNvGrpSpPr>
            <p:nvPr/>
          </p:nvGrpSpPr>
          <p:grpSpPr bwMode="auto">
            <a:xfrm>
              <a:off x="576" y="1104"/>
              <a:ext cx="3696" cy="2736"/>
              <a:chOff x="576" y="1152"/>
              <a:chExt cx="3696" cy="2736"/>
            </a:xfrm>
          </p:grpSpPr>
          <p:sp>
            <p:nvSpPr>
              <p:cNvPr id="25635" name="Rectangle 35"/>
              <p:cNvSpPr>
                <a:spLocks noChangeArrowheads="1"/>
              </p:cNvSpPr>
              <p:nvPr/>
            </p:nvSpPr>
            <p:spPr bwMode="auto">
              <a:xfrm>
                <a:off x="576" y="1152"/>
                <a:ext cx="816" cy="336"/>
              </a:xfrm>
              <a:prstGeom prst="rect">
                <a:avLst/>
              </a:prstGeom>
              <a:solidFill>
                <a:schemeClr val="accent1"/>
              </a:solidFill>
              <a:ln w="9525">
                <a:solidFill>
                  <a:schemeClr val="tx1"/>
                </a:solidFill>
                <a:miter lim="800000"/>
                <a:headEnd/>
                <a:tailEnd/>
              </a:ln>
              <a:effectLst>
                <a:outerShdw dist="35921" dir="2700000" algn="ctr" rotWithShape="0">
                  <a:schemeClr val="bg2"/>
                </a:outerShdw>
              </a:effectLst>
            </p:spPr>
            <p:txBody>
              <a:bodyPr wrap="none" anchor="ctr"/>
              <a:lstStyle/>
              <a:p>
                <a:pPr algn="ctr">
                  <a:defRPr/>
                </a:pPr>
                <a:r>
                  <a:rPr lang="en-GB" sz="1200">
                    <a:latin typeface="Arial" pitchFamily="34" charset="0"/>
                  </a:rPr>
                  <a:t>Requirements</a:t>
                </a:r>
                <a:br>
                  <a:rPr lang="en-GB" sz="1200">
                    <a:latin typeface="Arial" pitchFamily="34" charset="0"/>
                  </a:rPr>
                </a:br>
                <a:r>
                  <a:rPr lang="en-GB" sz="1200">
                    <a:latin typeface="Arial" pitchFamily="34" charset="0"/>
                  </a:rPr>
                  <a:t>specification</a:t>
                </a:r>
                <a:endParaRPr lang="en-GB">
                  <a:latin typeface="Times" charset="0"/>
                </a:endParaRPr>
              </a:p>
            </p:txBody>
          </p:sp>
          <p:sp>
            <p:nvSpPr>
              <p:cNvPr id="25636" name="Rectangle 36"/>
              <p:cNvSpPr>
                <a:spLocks noChangeArrowheads="1"/>
              </p:cNvSpPr>
              <p:nvPr/>
            </p:nvSpPr>
            <p:spPr bwMode="auto">
              <a:xfrm>
                <a:off x="1152" y="1632"/>
                <a:ext cx="816" cy="336"/>
              </a:xfrm>
              <a:prstGeom prst="rect">
                <a:avLst/>
              </a:prstGeom>
              <a:solidFill>
                <a:schemeClr val="accent1"/>
              </a:solidFill>
              <a:ln w="9525">
                <a:solidFill>
                  <a:schemeClr val="tx1"/>
                </a:solidFill>
                <a:miter lim="800000"/>
                <a:headEnd/>
                <a:tailEnd/>
              </a:ln>
              <a:effectLst>
                <a:outerShdw dist="35921" dir="2700000" algn="ctr" rotWithShape="0">
                  <a:schemeClr val="bg2"/>
                </a:outerShdw>
              </a:effectLst>
            </p:spPr>
            <p:txBody>
              <a:bodyPr wrap="none" anchor="ctr"/>
              <a:lstStyle/>
              <a:p>
                <a:pPr algn="ctr">
                  <a:defRPr/>
                </a:pPr>
                <a:r>
                  <a:rPr lang="en-GB" sz="1200">
                    <a:latin typeface="Arial" pitchFamily="34" charset="0"/>
                  </a:rPr>
                  <a:t>Architectural</a:t>
                </a:r>
                <a:br>
                  <a:rPr lang="en-GB" sz="1200">
                    <a:latin typeface="Arial" pitchFamily="34" charset="0"/>
                  </a:rPr>
                </a:br>
                <a:r>
                  <a:rPr lang="en-GB" sz="1200">
                    <a:latin typeface="Arial" pitchFamily="34" charset="0"/>
                  </a:rPr>
                  <a:t>design</a:t>
                </a:r>
                <a:endParaRPr lang="en-GB">
                  <a:latin typeface="Times" charset="0"/>
                </a:endParaRPr>
              </a:p>
            </p:txBody>
          </p:sp>
          <p:sp>
            <p:nvSpPr>
              <p:cNvPr id="25637" name="Rectangle 37"/>
              <p:cNvSpPr>
                <a:spLocks noChangeArrowheads="1"/>
              </p:cNvSpPr>
              <p:nvPr/>
            </p:nvSpPr>
            <p:spPr bwMode="auto">
              <a:xfrm>
                <a:off x="1728" y="2112"/>
                <a:ext cx="816" cy="336"/>
              </a:xfrm>
              <a:prstGeom prst="rect">
                <a:avLst/>
              </a:prstGeom>
              <a:solidFill>
                <a:schemeClr val="accent1"/>
              </a:solidFill>
              <a:ln w="9525">
                <a:solidFill>
                  <a:schemeClr val="tx1"/>
                </a:solidFill>
                <a:miter lim="800000"/>
                <a:headEnd/>
                <a:tailEnd/>
              </a:ln>
              <a:effectLst>
                <a:outerShdw dist="35921" dir="2700000" algn="ctr" rotWithShape="0">
                  <a:schemeClr val="bg2"/>
                </a:outerShdw>
              </a:effectLst>
            </p:spPr>
            <p:txBody>
              <a:bodyPr wrap="none" anchor="ctr"/>
              <a:lstStyle/>
              <a:p>
                <a:pPr algn="ctr">
                  <a:defRPr/>
                </a:pPr>
                <a:r>
                  <a:rPr lang="en-GB" sz="1200">
                    <a:latin typeface="Arial" pitchFamily="34" charset="0"/>
                  </a:rPr>
                  <a:t>Detailed</a:t>
                </a:r>
                <a:br>
                  <a:rPr lang="en-GB" sz="1200">
                    <a:latin typeface="Arial" pitchFamily="34" charset="0"/>
                  </a:rPr>
                </a:br>
                <a:r>
                  <a:rPr lang="en-GB" sz="1200">
                    <a:latin typeface="Arial" pitchFamily="34" charset="0"/>
                  </a:rPr>
                  <a:t>design</a:t>
                </a:r>
                <a:endParaRPr lang="en-GB">
                  <a:latin typeface="Times" charset="0"/>
                </a:endParaRPr>
              </a:p>
            </p:txBody>
          </p:sp>
          <p:sp>
            <p:nvSpPr>
              <p:cNvPr id="25638" name="Rectangle 38"/>
              <p:cNvSpPr>
                <a:spLocks noChangeArrowheads="1"/>
              </p:cNvSpPr>
              <p:nvPr/>
            </p:nvSpPr>
            <p:spPr bwMode="auto">
              <a:xfrm>
                <a:off x="2304" y="2592"/>
                <a:ext cx="816" cy="336"/>
              </a:xfrm>
              <a:prstGeom prst="rect">
                <a:avLst/>
              </a:prstGeom>
              <a:solidFill>
                <a:schemeClr val="accent1"/>
              </a:solidFill>
              <a:ln w="9525">
                <a:solidFill>
                  <a:schemeClr val="tx1"/>
                </a:solidFill>
                <a:miter lim="800000"/>
                <a:headEnd/>
                <a:tailEnd/>
              </a:ln>
              <a:effectLst>
                <a:outerShdw dist="35921" dir="2700000" algn="ctr" rotWithShape="0">
                  <a:schemeClr val="bg2"/>
                </a:outerShdw>
              </a:effectLst>
            </p:spPr>
            <p:txBody>
              <a:bodyPr wrap="none" anchor="ctr"/>
              <a:lstStyle/>
              <a:p>
                <a:pPr algn="ctr">
                  <a:defRPr/>
                </a:pPr>
                <a:r>
                  <a:rPr lang="en-GB" sz="1200">
                    <a:latin typeface="Arial" pitchFamily="34" charset="0"/>
                  </a:rPr>
                  <a:t>Coding and</a:t>
                </a:r>
                <a:br>
                  <a:rPr lang="en-GB" sz="1200">
                    <a:latin typeface="Arial" pitchFamily="34" charset="0"/>
                  </a:rPr>
                </a:br>
                <a:r>
                  <a:rPr lang="en-GB" sz="1200">
                    <a:latin typeface="Arial" pitchFamily="34" charset="0"/>
                  </a:rPr>
                  <a:t>unit testing</a:t>
                </a:r>
                <a:endParaRPr lang="en-GB">
                  <a:latin typeface="Times" charset="0"/>
                </a:endParaRPr>
              </a:p>
            </p:txBody>
          </p:sp>
          <p:sp>
            <p:nvSpPr>
              <p:cNvPr id="25639" name="Rectangle 39"/>
              <p:cNvSpPr>
                <a:spLocks noChangeArrowheads="1"/>
              </p:cNvSpPr>
              <p:nvPr/>
            </p:nvSpPr>
            <p:spPr bwMode="auto">
              <a:xfrm>
                <a:off x="2880" y="3072"/>
                <a:ext cx="816" cy="336"/>
              </a:xfrm>
              <a:prstGeom prst="rect">
                <a:avLst/>
              </a:prstGeom>
              <a:solidFill>
                <a:schemeClr val="accent1"/>
              </a:solidFill>
              <a:ln w="9525">
                <a:solidFill>
                  <a:schemeClr val="tx1"/>
                </a:solidFill>
                <a:miter lim="800000"/>
                <a:headEnd/>
                <a:tailEnd/>
              </a:ln>
              <a:effectLst>
                <a:outerShdw dist="35921" dir="2700000" algn="ctr" rotWithShape="0">
                  <a:schemeClr val="bg2"/>
                </a:outerShdw>
              </a:effectLst>
            </p:spPr>
            <p:txBody>
              <a:bodyPr wrap="none" anchor="ctr"/>
              <a:lstStyle/>
              <a:p>
                <a:pPr algn="ctr">
                  <a:defRPr/>
                </a:pPr>
                <a:r>
                  <a:rPr lang="en-GB" sz="1200">
                    <a:latin typeface="Arial" pitchFamily="34" charset="0"/>
                  </a:rPr>
                  <a:t>Integration</a:t>
                </a:r>
                <a:br>
                  <a:rPr lang="en-GB" sz="1200">
                    <a:latin typeface="Arial" pitchFamily="34" charset="0"/>
                  </a:rPr>
                </a:br>
                <a:r>
                  <a:rPr lang="en-GB" sz="1200">
                    <a:latin typeface="Arial" pitchFamily="34" charset="0"/>
                  </a:rPr>
                  <a:t>and testing</a:t>
                </a:r>
                <a:endParaRPr lang="en-GB">
                  <a:latin typeface="Times" charset="0"/>
                </a:endParaRPr>
              </a:p>
            </p:txBody>
          </p:sp>
          <p:sp>
            <p:nvSpPr>
              <p:cNvPr id="25640" name="Rectangle 40"/>
              <p:cNvSpPr>
                <a:spLocks noChangeArrowheads="1"/>
              </p:cNvSpPr>
              <p:nvPr/>
            </p:nvSpPr>
            <p:spPr bwMode="auto">
              <a:xfrm>
                <a:off x="3456" y="3552"/>
                <a:ext cx="816" cy="336"/>
              </a:xfrm>
              <a:prstGeom prst="rect">
                <a:avLst/>
              </a:prstGeom>
              <a:solidFill>
                <a:schemeClr val="accent1"/>
              </a:solidFill>
              <a:ln w="9525">
                <a:solidFill>
                  <a:schemeClr val="tx1"/>
                </a:solidFill>
                <a:miter lim="800000"/>
                <a:headEnd/>
                <a:tailEnd/>
              </a:ln>
              <a:effectLst>
                <a:outerShdw dist="35921" dir="2700000" algn="ctr" rotWithShape="0">
                  <a:schemeClr val="bg2"/>
                </a:outerShdw>
              </a:effectLst>
            </p:spPr>
            <p:txBody>
              <a:bodyPr wrap="none" anchor="ctr"/>
              <a:lstStyle/>
              <a:p>
                <a:pPr algn="ctr">
                  <a:defRPr/>
                </a:pPr>
                <a:r>
                  <a:rPr lang="en-GB" sz="1200">
                    <a:latin typeface="Arial" pitchFamily="34" charset="0"/>
                  </a:rPr>
                  <a:t>Operation and</a:t>
                </a:r>
                <a:br>
                  <a:rPr lang="en-GB" sz="1200">
                    <a:latin typeface="Arial" pitchFamily="34" charset="0"/>
                  </a:rPr>
                </a:br>
                <a:r>
                  <a:rPr lang="en-GB" sz="1200">
                    <a:latin typeface="Arial" pitchFamily="34" charset="0"/>
                  </a:rPr>
                  <a:t>maintenance</a:t>
                </a:r>
                <a:endParaRPr lang="en-GB">
                  <a:latin typeface="Times" charset="0"/>
                </a:endParaRPr>
              </a:p>
            </p:txBody>
          </p:sp>
          <p:cxnSp>
            <p:nvCxnSpPr>
              <p:cNvPr id="16397" name="AutoShape 41"/>
              <p:cNvCxnSpPr>
                <a:cxnSpLocks noChangeShapeType="1"/>
                <a:stCxn id="25635" idx="3"/>
                <a:endCxn id="25636" idx="0"/>
              </p:cNvCxnSpPr>
              <p:nvPr/>
            </p:nvCxnSpPr>
            <p:spPr bwMode="auto">
              <a:xfrm>
                <a:off x="1392" y="1320"/>
                <a:ext cx="168" cy="312"/>
              </a:xfrm>
              <a:prstGeom prst="bentConnector2">
                <a:avLst/>
              </a:prstGeom>
              <a:noFill/>
              <a:ln w="2857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16398" name="AutoShape 42"/>
              <p:cNvCxnSpPr>
                <a:cxnSpLocks noChangeShapeType="1"/>
                <a:stCxn id="25636" idx="3"/>
                <a:endCxn id="25637" idx="0"/>
              </p:cNvCxnSpPr>
              <p:nvPr/>
            </p:nvCxnSpPr>
            <p:spPr bwMode="auto">
              <a:xfrm>
                <a:off x="1968" y="1800"/>
                <a:ext cx="168" cy="312"/>
              </a:xfrm>
              <a:prstGeom prst="bentConnector2">
                <a:avLst/>
              </a:prstGeom>
              <a:noFill/>
              <a:ln w="2857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16399" name="AutoShape 43"/>
              <p:cNvCxnSpPr>
                <a:cxnSpLocks noChangeShapeType="1"/>
                <a:stCxn id="25637" idx="3"/>
                <a:endCxn id="25638" idx="0"/>
              </p:cNvCxnSpPr>
              <p:nvPr/>
            </p:nvCxnSpPr>
            <p:spPr bwMode="auto">
              <a:xfrm>
                <a:off x="2544" y="2280"/>
                <a:ext cx="168" cy="312"/>
              </a:xfrm>
              <a:prstGeom prst="bentConnector2">
                <a:avLst/>
              </a:prstGeom>
              <a:noFill/>
              <a:ln w="2857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16400" name="AutoShape 44"/>
              <p:cNvCxnSpPr>
                <a:cxnSpLocks noChangeShapeType="1"/>
                <a:stCxn id="25638" idx="3"/>
                <a:endCxn id="25639" idx="0"/>
              </p:cNvCxnSpPr>
              <p:nvPr/>
            </p:nvCxnSpPr>
            <p:spPr bwMode="auto">
              <a:xfrm>
                <a:off x="3120" y="2760"/>
                <a:ext cx="168" cy="312"/>
              </a:xfrm>
              <a:prstGeom prst="bentConnector2">
                <a:avLst/>
              </a:prstGeom>
              <a:noFill/>
              <a:ln w="2857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16401" name="AutoShape 45"/>
              <p:cNvCxnSpPr>
                <a:cxnSpLocks noChangeShapeType="1"/>
                <a:stCxn id="25639" idx="3"/>
                <a:endCxn id="25640" idx="0"/>
              </p:cNvCxnSpPr>
              <p:nvPr/>
            </p:nvCxnSpPr>
            <p:spPr bwMode="auto">
              <a:xfrm>
                <a:off x="3696" y="3240"/>
                <a:ext cx="168" cy="312"/>
              </a:xfrm>
              <a:prstGeom prst="bentConnector2">
                <a:avLst/>
              </a:prstGeom>
              <a:noFill/>
              <a:ln w="2857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pic>
        <p:nvPicPr>
          <p:cNvPr id="33" name="Grafik 3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34" name="Grafik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67629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09600" y="228600"/>
            <a:ext cx="8229600" cy="838200"/>
          </a:xfrm>
        </p:spPr>
        <p:txBody>
          <a:bodyPr>
            <a:normAutofit/>
          </a:bodyPr>
          <a:lstStyle/>
          <a:p>
            <a:pPr eaLnBrk="1" hangingPunct="1"/>
            <a:r>
              <a:rPr lang="en-US" altLang="de-DE" smtClean="0"/>
              <a:t>The HCI Development Methodology</a:t>
            </a:r>
          </a:p>
        </p:txBody>
      </p:sp>
      <p:pic>
        <p:nvPicPr>
          <p:cNvPr id="17411" name="Picture 4"/>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2571750" y="1857375"/>
            <a:ext cx="4438650" cy="4530725"/>
          </a:xfrm>
          <a:noFill/>
        </p:spPr>
      </p:pic>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332902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GB" altLang="de-DE" dirty="0" smtClean="0"/>
              <a:t>Usability engineering</a:t>
            </a:r>
          </a:p>
        </p:txBody>
      </p:sp>
      <p:sp>
        <p:nvSpPr>
          <p:cNvPr id="18435" name="Rectangle 3"/>
          <p:cNvSpPr>
            <a:spLocks noGrp="1" noChangeArrowheads="1"/>
          </p:cNvSpPr>
          <p:nvPr>
            <p:ph type="body" idx="1"/>
          </p:nvPr>
        </p:nvSpPr>
        <p:spPr/>
        <p:txBody>
          <a:bodyPr/>
          <a:lstStyle/>
          <a:p>
            <a:pPr eaLnBrk="1" hangingPunct="1">
              <a:lnSpc>
                <a:spcPct val="90000"/>
              </a:lnSpc>
              <a:buFontTx/>
              <a:buNone/>
            </a:pPr>
            <a:r>
              <a:rPr lang="en-GB" altLang="de-DE" sz="1800" smtClean="0"/>
              <a:t>The ultimate test of usability based on measurement of user experience</a:t>
            </a:r>
          </a:p>
          <a:p>
            <a:pPr eaLnBrk="1" hangingPunct="1">
              <a:lnSpc>
                <a:spcPct val="90000"/>
              </a:lnSpc>
            </a:pPr>
            <a:endParaRPr lang="en-GB" altLang="de-DE" sz="900" smtClean="0"/>
          </a:p>
          <a:p>
            <a:pPr eaLnBrk="1" hangingPunct="1">
              <a:lnSpc>
                <a:spcPct val="90000"/>
              </a:lnSpc>
              <a:buFontTx/>
              <a:buNone/>
            </a:pPr>
            <a:r>
              <a:rPr lang="en-GB" altLang="de-DE" sz="1800" smtClean="0"/>
              <a:t>Usability engineering demands that specific usability measures be made explicit as requirements</a:t>
            </a:r>
          </a:p>
          <a:p>
            <a:pPr eaLnBrk="1" hangingPunct="1">
              <a:lnSpc>
                <a:spcPct val="90000"/>
              </a:lnSpc>
              <a:buFontTx/>
              <a:buNone/>
            </a:pPr>
            <a:endParaRPr lang="en-GB" altLang="de-DE" sz="1200" smtClean="0"/>
          </a:p>
          <a:p>
            <a:pPr eaLnBrk="1" hangingPunct="1">
              <a:lnSpc>
                <a:spcPct val="90000"/>
              </a:lnSpc>
              <a:buFontTx/>
              <a:buNone/>
            </a:pPr>
            <a:r>
              <a:rPr lang="en-GB" altLang="de-DE" sz="1800" smtClean="0"/>
              <a:t>Usability specification</a:t>
            </a:r>
          </a:p>
          <a:p>
            <a:pPr lvl="1" eaLnBrk="1" hangingPunct="1">
              <a:lnSpc>
                <a:spcPct val="90000"/>
              </a:lnSpc>
            </a:pPr>
            <a:r>
              <a:rPr lang="en-GB" altLang="de-DE" sz="1600" smtClean="0"/>
              <a:t>usability attribute/principle</a:t>
            </a:r>
          </a:p>
          <a:p>
            <a:pPr lvl="1" eaLnBrk="1" hangingPunct="1">
              <a:lnSpc>
                <a:spcPct val="90000"/>
              </a:lnSpc>
            </a:pPr>
            <a:r>
              <a:rPr lang="en-GB" altLang="de-DE" sz="1600" smtClean="0"/>
              <a:t>measuring concept</a:t>
            </a:r>
          </a:p>
          <a:p>
            <a:pPr lvl="1" eaLnBrk="1" hangingPunct="1">
              <a:lnSpc>
                <a:spcPct val="90000"/>
              </a:lnSpc>
            </a:pPr>
            <a:r>
              <a:rPr lang="en-GB" altLang="de-DE" sz="1600" smtClean="0"/>
              <a:t>measuring method</a:t>
            </a:r>
          </a:p>
          <a:p>
            <a:pPr lvl="1" eaLnBrk="1" hangingPunct="1">
              <a:lnSpc>
                <a:spcPct val="90000"/>
              </a:lnSpc>
            </a:pPr>
            <a:r>
              <a:rPr lang="en-GB" altLang="de-DE" sz="1600" smtClean="0"/>
              <a:t>now level/ worst case/ planned level/ best case</a:t>
            </a:r>
          </a:p>
          <a:p>
            <a:pPr eaLnBrk="1" hangingPunct="1">
              <a:lnSpc>
                <a:spcPct val="90000"/>
              </a:lnSpc>
            </a:pPr>
            <a:endParaRPr lang="en-GB" altLang="de-DE" sz="900" smtClean="0"/>
          </a:p>
          <a:p>
            <a:pPr eaLnBrk="1" hangingPunct="1">
              <a:lnSpc>
                <a:spcPct val="90000"/>
              </a:lnSpc>
              <a:buFontTx/>
              <a:buNone/>
            </a:pPr>
            <a:r>
              <a:rPr lang="en-GB" altLang="de-DE" sz="1800" smtClean="0"/>
              <a:t>Problems</a:t>
            </a:r>
          </a:p>
          <a:p>
            <a:pPr lvl="1" eaLnBrk="1" hangingPunct="1">
              <a:lnSpc>
                <a:spcPct val="90000"/>
              </a:lnSpc>
            </a:pPr>
            <a:r>
              <a:rPr lang="en-GB" altLang="de-DE" sz="1600" smtClean="0"/>
              <a:t>usability specification requires level of detail that may not be</a:t>
            </a:r>
          </a:p>
          <a:p>
            <a:pPr lvl="1" eaLnBrk="1" hangingPunct="1">
              <a:lnSpc>
                <a:spcPct val="90000"/>
              </a:lnSpc>
            </a:pPr>
            <a:r>
              <a:rPr lang="en-GB" altLang="de-DE" sz="1600" smtClean="0"/>
              <a:t>possible early in design satisfying a usability specification</a:t>
            </a:r>
          </a:p>
          <a:p>
            <a:pPr lvl="1" eaLnBrk="1" hangingPunct="1">
              <a:lnSpc>
                <a:spcPct val="90000"/>
              </a:lnSpc>
            </a:pPr>
            <a:r>
              <a:rPr lang="en-GB" altLang="de-DE" sz="1600" smtClean="0"/>
              <a:t>does not necessarily satisfy usability</a:t>
            </a:r>
          </a:p>
          <a:p>
            <a:pPr eaLnBrk="1" hangingPunct="1">
              <a:lnSpc>
                <a:spcPct val="90000"/>
              </a:lnSpc>
            </a:pPr>
            <a:endParaRPr lang="en-GB" altLang="de-DE" sz="1800" smtClean="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783367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ChangeArrowheads="1"/>
          </p:cNvSpPr>
          <p:nvPr/>
        </p:nvSpPr>
        <p:spPr bwMode="auto">
          <a:xfrm>
            <a:off x="838200" y="1783080"/>
            <a:ext cx="7620000" cy="6096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19459" name="Rectangle 2"/>
          <p:cNvSpPr>
            <a:spLocks noGrp="1" noChangeArrowheads="1"/>
          </p:cNvSpPr>
          <p:nvPr>
            <p:ph type="title"/>
          </p:nvPr>
        </p:nvSpPr>
        <p:spPr/>
        <p:txBody>
          <a:bodyPr/>
          <a:lstStyle/>
          <a:p>
            <a:pPr eaLnBrk="1" hangingPunct="1"/>
            <a:r>
              <a:rPr lang="en-GB" altLang="de-DE" dirty="0" smtClean="0"/>
              <a:t>part of a usability specification for a VCR</a:t>
            </a:r>
          </a:p>
        </p:txBody>
      </p:sp>
      <p:sp>
        <p:nvSpPr>
          <p:cNvPr id="19460" name="Rectangle 3"/>
          <p:cNvSpPr>
            <a:spLocks noGrp="1" noChangeArrowheads="1"/>
          </p:cNvSpPr>
          <p:nvPr>
            <p:ph type="body" idx="1"/>
          </p:nvPr>
        </p:nvSpPr>
        <p:spPr>
          <a:xfrm>
            <a:off x="533400" y="1554480"/>
            <a:ext cx="8229600" cy="4389120"/>
          </a:xfrm>
        </p:spPr>
        <p:txBody>
          <a:bodyPr/>
          <a:lstStyle/>
          <a:p>
            <a:pPr eaLnBrk="1" hangingPunct="1">
              <a:buFontTx/>
              <a:buChar char=" "/>
              <a:tabLst>
                <a:tab pos="2857500" algn="l"/>
              </a:tabLst>
            </a:pPr>
            <a:endParaRPr lang="en-GB" altLang="de-DE" sz="1800" dirty="0" smtClean="0"/>
          </a:p>
          <a:p>
            <a:pPr eaLnBrk="1" hangingPunct="1">
              <a:buFontTx/>
              <a:buChar char=" "/>
              <a:tabLst>
                <a:tab pos="2857500" algn="l"/>
              </a:tabLst>
            </a:pPr>
            <a:r>
              <a:rPr lang="en-GB" altLang="de-DE" sz="2400" dirty="0" smtClean="0"/>
              <a:t>Attribute:  Backward recoverability</a:t>
            </a:r>
          </a:p>
          <a:p>
            <a:pPr eaLnBrk="1" hangingPunct="1">
              <a:buFontTx/>
              <a:buChar char=" "/>
              <a:tabLst>
                <a:tab pos="2857500" algn="l"/>
              </a:tabLst>
            </a:pPr>
            <a:endParaRPr lang="en-GB" altLang="de-DE" sz="800" dirty="0" smtClean="0"/>
          </a:p>
          <a:p>
            <a:pPr eaLnBrk="1" hangingPunct="1">
              <a:buFontTx/>
              <a:buChar char=" "/>
              <a:tabLst>
                <a:tab pos="2857500" algn="l"/>
              </a:tabLst>
            </a:pPr>
            <a:r>
              <a:rPr lang="en-GB" altLang="de-DE" sz="1800" dirty="0" smtClean="0"/>
              <a:t>Measuring concept:	Undo an erroneous programming </a:t>
            </a:r>
            <a:br>
              <a:rPr lang="en-GB" altLang="de-DE" sz="1800" dirty="0" smtClean="0"/>
            </a:br>
            <a:r>
              <a:rPr lang="en-GB" altLang="de-DE" sz="1800" dirty="0" smtClean="0"/>
              <a:t>	sequence</a:t>
            </a:r>
          </a:p>
          <a:p>
            <a:pPr eaLnBrk="1" hangingPunct="1">
              <a:buFontTx/>
              <a:buChar char=" "/>
              <a:tabLst>
                <a:tab pos="2857500" algn="l"/>
              </a:tabLst>
            </a:pPr>
            <a:r>
              <a:rPr lang="en-GB" altLang="de-DE" sz="1800" dirty="0" smtClean="0"/>
              <a:t>Measuring method:	Number of explicit user actions</a:t>
            </a:r>
            <a:br>
              <a:rPr lang="en-GB" altLang="de-DE" sz="1800" dirty="0" smtClean="0"/>
            </a:br>
            <a:r>
              <a:rPr lang="en-GB" altLang="de-DE" sz="1800" dirty="0" smtClean="0"/>
              <a:t>	to undo current program</a:t>
            </a:r>
          </a:p>
          <a:p>
            <a:pPr eaLnBrk="1" hangingPunct="1">
              <a:buFontTx/>
              <a:buChar char=" "/>
              <a:tabLst>
                <a:tab pos="2857500" algn="l"/>
              </a:tabLst>
            </a:pPr>
            <a:r>
              <a:rPr lang="en-GB" altLang="de-DE" sz="1800" dirty="0" smtClean="0"/>
              <a:t>Now level:	No current product allows such an undo</a:t>
            </a:r>
          </a:p>
          <a:p>
            <a:pPr eaLnBrk="1" hangingPunct="1">
              <a:buFontTx/>
              <a:buChar char=" "/>
              <a:tabLst>
                <a:tab pos="2857500" algn="l"/>
              </a:tabLst>
            </a:pPr>
            <a:r>
              <a:rPr lang="en-GB" altLang="de-DE" sz="1800" dirty="0" smtClean="0"/>
              <a:t>Worst case:	As many actions as it takes to </a:t>
            </a:r>
            <a:br>
              <a:rPr lang="en-GB" altLang="de-DE" sz="1800" dirty="0" smtClean="0"/>
            </a:br>
            <a:r>
              <a:rPr lang="en-GB" altLang="de-DE" sz="1800" dirty="0" smtClean="0"/>
              <a:t>	program-in mistake</a:t>
            </a:r>
          </a:p>
          <a:p>
            <a:pPr eaLnBrk="1" hangingPunct="1">
              <a:buFontTx/>
              <a:buChar char=" "/>
              <a:tabLst>
                <a:tab pos="2857500" algn="l"/>
              </a:tabLst>
            </a:pPr>
            <a:r>
              <a:rPr lang="en-GB" altLang="de-DE" sz="1800" dirty="0" smtClean="0"/>
              <a:t>Planned level:	A maximum of two explicit user actions</a:t>
            </a:r>
          </a:p>
          <a:p>
            <a:pPr eaLnBrk="1" hangingPunct="1">
              <a:buFontTx/>
              <a:buChar char=" "/>
              <a:tabLst>
                <a:tab pos="2857500" algn="l"/>
              </a:tabLst>
            </a:pPr>
            <a:r>
              <a:rPr lang="en-GB" altLang="de-DE" sz="1800" dirty="0" smtClean="0"/>
              <a:t>Best case:	One explicit cancel action</a:t>
            </a:r>
          </a:p>
        </p:txBody>
      </p:sp>
      <p:sp>
        <p:nvSpPr>
          <p:cNvPr id="19461" name="Line 5"/>
          <p:cNvSpPr>
            <a:spLocks noChangeShapeType="1"/>
          </p:cNvSpPr>
          <p:nvPr/>
        </p:nvSpPr>
        <p:spPr bwMode="auto">
          <a:xfrm>
            <a:off x="838200" y="5440680"/>
            <a:ext cx="7620000" cy="0"/>
          </a:xfrm>
          <a:prstGeom prst="line">
            <a:avLst/>
          </a:prstGeom>
          <a:noFill/>
          <a:ln w="28575">
            <a:solidFill>
              <a:srgbClr val="2E005D"/>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569758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76200" y="381000"/>
            <a:ext cx="9067800" cy="838200"/>
          </a:xfrm>
        </p:spPr>
        <p:txBody>
          <a:bodyPr vert="horz" lIns="0" rIns="0" bIns="0" anchor="b">
            <a:normAutofit/>
          </a:bodyPr>
          <a:lstStyle/>
          <a:p>
            <a:r>
              <a:rPr lang="en-GB" altLang="de-DE" dirty="0"/>
              <a:t>Philosophy, Strategies, Principles and Guidelines</a:t>
            </a:r>
            <a:endParaRPr lang="en-US" altLang="de-DE" dirty="0"/>
          </a:p>
        </p:txBody>
      </p:sp>
      <p:sp>
        <p:nvSpPr>
          <p:cNvPr id="20483" name="Rectangle 3"/>
          <p:cNvSpPr>
            <a:spLocks noGrp="1" noChangeArrowheads="1"/>
          </p:cNvSpPr>
          <p:nvPr>
            <p:ph type="body" idx="1"/>
          </p:nvPr>
        </p:nvSpPr>
        <p:spPr/>
        <p:txBody>
          <a:bodyPr/>
          <a:lstStyle/>
          <a:p>
            <a:pPr eaLnBrk="1" hangingPunct="1"/>
            <a:r>
              <a:rPr lang="en-US" altLang="de-DE" b="1" u="sng" smtClean="0"/>
              <a:t>HCSDLC philosophy</a:t>
            </a:r>
            <a:r>
              <a:rPr lang="en-US" altLang="de-DE" smtClean="0"/>
              <a:t>: information systems development should meet both organizational and individual needs, thus all relevant human factors should be incorporated into the SDLC as early as possible. </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284075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969" name="Group 57"/>
          <p:cNvGraphicFramePr>
            <a:graphicFrameLocks noGrp="1"/>
          </p:cNvGraphicFramePr>
          <p:nvPr>
            <p:ph idx="1"/>
          </p:nvPr>
        </p:nvGraphicFramePr>
        <p:xfrm>
          <a:off x="1905000" y="1828800"/>
          <a:ext cx="4832350" cy="4441825"/>
        </p:xfrm>
        <a:graphic>
          <a:graphicData uri="http://schemas.openxmlformats.org/drawingml/2006/table">
            <a:tbl>
              <a:tblPr/>
              <a:tblGrid>
                <a:gridCol w="4832350">
                  <a:extLst>
                    <a:ext uri="{9D8B030D-6E8A-4147-A177-3AD203B41FA5}">
                      <a16:colId xmlns:a16="http://schemas.microsoft.com/office/drawing/2014/main" val="20000"/>
                    </a:ext>
                  </a:extLst>
                </a:gridCol>
              </a:tblGrid>
              <a:tr h="80339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457200" algn="l"/>
                          <a:tab pos="914400" algn="l"/>
                          <a:tab pos="4572000" algn="l"/>
                        </a:tabLst>
                      </a:pPr>
                      <a:r>
                        <a:rPr kumimoji="0" lang="en-GB" sz="2000" b="1"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HCI Development Strategies</a:t>
                      </a:r>
                      <a:endParaRPr kumimoji="0" lang="en-GB" sz="2000" b="0" i="0" u="none" strike="noStrike" cap="none" normalizeH="0" baseline="0" dirty="0" smtClean="0">
                        <a:ln>
                          <a:noFill/>
                        </a:ln>
                        <a:solidFill>
                          <a:schemeClr val="tx1"/>
                        </a:solidFill>
                        <a:effectLst/>
                        <a:latin typeface="Arial" pitchFamily="34" charset="0"/>
                        <a:ea typeface="SimSun" pitchFamily="2" charset="-122"/>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tab pos="457200" algn="l"/>
                          <a:tab pos="914400" algn="l"/>
                          <a:tab pos="4572000" algn="l"/>
                        </a:tabLst>
                      </a:pPr>
                      <a:r>
                        <a:rPr kumimoji="0" lang="en-GB" sz="2000" b="0" i="0" u="none" strike="noStrike" cap="none" normalizeH="0" baseline="0" dirty="0" smtClean="0">
                          <a:ln>
                            <a:noFill/>
                          </a:ln>
                          <a:solidFill>
                            <a:schemeClr val="tx1"/>
                          </a:solidFill>
                          <a:effectLst/>
                          <a:latin typeface="Geneva" charset="0"/>
                          <a:ea typeface="Geneva" charset="0"/>
                          <a:cs typeface="Times New Roman" pitchFamily="18" charset="0"/>
                        </a:rPr>
                        <a:t> </a:t>
                      </a:r>
                    </a:p>
                  </a:txBody>
                  <a:tcPr marT="45727" marB="45727" anchor="ctr"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835045">
                <a:tc>
                  <a:txBody>
                    <a:bodyPr/>
                    <a:lstStyle/>
                    <a:p>
                      <a:pPr marL="342900" marR="0" lvl="0" indent="-342900" algn="l" defTabSz="914400" rtl="0" eaLnBrk="1" fontAlgn="base" latinLnBrk="0" hangingPunct="1">
                        <a:lnSpc>
                          <a:spcPct val="100000"/>
                        </a:lnSpc>
                        <a:spcBef>
                          <a:spcPct val="0"/>
                        </a:spcBef>
                        <a:spcAft>
                          <a:spcPct val="0"/>
                        </a:spcAft>
                        <a:buClrTx/>
                        <a:buSzTx/>
                        <a:buFont typeface="Symbol" pitchFamily="18" charset="2"/>
                        <a:buChar char=""/>
                        <a:tabLst>
                          <a:tab pos="457200" algn="l"/>
                          <a:tab pos="914400" algn="l"/>
                          <a:tab pos="4572000" algn="l"/>
                        </a:tabLst>
                      </a:pPr>
                      <a:r>
                        <a:rPr kumimoji="0" lang="en-GB" sz="20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Focus early on users and their tasks (at the beginning of SDLC).</a:t>
                      </a:r>
                      <a:endParaRPr kumimoji="0" lang="en-US" sz="20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 typeface="Symbol" pitchFamily="18" charset="2"/>
                        <a:buChar char=""/>
                        <a:tabLst>
                          <a:tab pos="457200" algn="l"/>
                          <a:tab pos="914400" algn="l"/>
                          <a:tab pos="4572000" algn="l"/>
                        </a:tabLst>
                      </a:pPr>
                      <a:r>
                        <a:rPr kumimoji="0" lang="en-GB" sz="20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Evaluate throughout the entire system development process.</a:t>
                      </a:r>
                      <a:endParaRPr kumimoji="0" lang="en-US" sz="20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 typeface="Symbol" pitchFamily="18" charset="2"/>
                        <a:buChar char=""/>
                        <a:tabLst>
                          <a:tab pos="457200" algn="l"/>
                          <a:tab pos="914400" algn="l"/>
                          <a:tab pos="4572000" algn="l"/>
                        </a:tabLst>
                      </a:pPr>
                      <a:r>
                        <a:rPr kumimoji="0" lang="en-GB" sz="20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Iterate when necessary.</a:t>
                      </a:r>
                      <a:endParaRPr kumimoji="0" lang="en-US" sz="20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 typeface="Symbol" pitchFamily="18" charset="2"/>
                        <a:buChar char=""/>
                        <a:tabLst>
                          <a:tab pos="457200" algn="l"/>
                          <a:tab pos="914400" algn="l"/>
                          <a:tab pos="4572000" algn="l"/>
                        </a:tabLst>
                      </a:pPr>
                      <a:r>
                        <a:rPr kumimoji="0" lang="en-GB" sz="20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Consider all four levels of HCI concerns: utility, usability, organizational/social/ cultural impact, and holistic human experience.</a:t>
                      </a:r>
                      <a:endParaRPr kumimoji="0" lang="en-GB" sz="20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marT="45727" marB="4572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0339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190500" algn="l"/>
                          <a:tab pos="1079500" algn="l"/>
                          <a:tab pos="1727200" algn="l"/>
                          <a:tab pos="1917700" algn="l"/>
                          <a:tab pos="3886200" algn="l"/>
                        </a:tabLst>
                      </a:pPr>
                      <a:r>
                        <a:rPr kumimoji="0" lang="en-US" sz="2000" b="1"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HCI Development Strategies </a:t>
                      </a:r>
                      <a:endParaRPr kumimoji="0" lang="en-US" sz="2000" b="0" i="0" u="none" strike="noStrike" cap="none" normalizeH="0" baseline="0" dirty="0" smtClean="0">
                        <a:ln>
                          <a:noFill/>
                        </a:ln>
                        <a:solidFill>
                          <a:schemeClr val="tx1"/>
                        </a:solidFill>
                        <a:effectLst/>
                        <a:latin typeface="Arial" pitchFamily="34" charset="0"/>
                        <a:ea typeface="SimSun" pitchFamily="2" charset="-122"/>
                        <a:cs typeface="Times New Roman" pitchFamily="18" charset="0"/>
                      </a:endParaRPr>
                    </a:p>
                  </a:txBody>
                  <a:tcPr marT="45727" marB="45727" horzOverflow="overflow">
                    <a:lnL w="952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5" name="Rectangle 2"/>
          <p:cNvSpPr>
            <a:spLocks noGrp="1" noChangeArrowheads="1"/>
          </p:cNvSpPr>
          <p:nvPr>
            <p:ph type="title"/>
          </p:nvPr>
        </p:nvSpPr>
        <p:spPr>
          <a:xfrm>
            <a:off x="76200" y="381000"/>
            <a:ext cx="9067800" cy="838200"/>
          </a:xfrm>
        </p:spPr>
        <p:txBody>
          <a:bodyPr vert="horz" lIns="0" rIns="0" bIns="0" anchor="b">
            <a:normAutofit fontScale="90000"/>
          </a:bodyPr>
          <a:lstStyle/>
          <a:p>
            <a:pPr algn="ctr"/>
            <a:r>
              <a:rPr lang="en-GB" altLang="de-DE" sz="3200" dirty="0">
                <a:solidFill>
                  <a:schemeClr val="tx1"/>
                </a:solidFill>
                <a:latin typeface="Times New Roman" panose="02020603050405020304" pitchFamily="18" charset="0"/>
                <a:cs typeface="Times New Roman" panose="02020603050405020304" pitchFamily="18" charset="0"/>
              </a:rPr>
              <a:t>Philosophy, Strategies, Principles and </a:t>
            </a:r>
            <a:r>
              <a:rPr lang="en-GB" altLang="de-DE" sz="3200" dirty="0" smtClean="0">
                <a:solidFill>
                  <a:schemeClr val="tx1"/>
                </a:solidFill>
                <a:latin typeface="Times New Roman" panose="02020603050405020304" pitchFamily="18" charset="0"/>
                <a:cs typeface="Times New Roman" panose="02020603050405020304" pitchFamily="18" charset="0"/>
              </a:rPr>
              <a:t>Guidelines (cont.)</a:t>
            </a:r>
            <a:endParaRPr lang="en-US" altLang="de-DE" sz="3200" dirty="0">
              <a:solidFill>
                <a:schemeClr val="tx1"/>
              </a:solidFill>
              <a:latin typeface="Times New Roman" panose="02020603050405020304" pitchFamily="18" charset="0"/>
              <a:cs typeface="Times New Roman" panose="02020603050405020304" pitchFamily="18" charset="0"/>
            </a:endParaRP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739931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6" name="Group 26"/>
          <p:cNvGraphicFramePr>
            <a:graphicFrameLocks noGrp="1"/>
          </p:cNvGraphicFramePr>
          <p:nvPr>
            <p:ph idx="1"/>
          </p:nvPr>
        </p:nvGraphicFramePr>
        <p:xfrm>
          <a:off x="2838450" y="1600200"/>
          <a:ext cx="4543425" cy="4564063"/>
        </p:xfrm>
        <a:graphic>
          <a:graphicData uri="http://schemas.openxmlformats.org/drawingml/2006/table">
            <a:tbl>
              <a:tblPr/>
              <a:tblGrid>
                <a:gridCol w="4543425">
                  <a:extLst>
                    <a:ext uri="{9D8B030D-6E8A-4147-A177-3AD203B41FA5}">
                      <a16:colId xmlns:a16="http://schemas.microsoft.com/office/drawing/2014/main" val="20000"/>
                    </a:ext>
                  </a:extLst>
                </a:gridCol>
              </a:tblGrid>
              <a:tr h="73511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914400" algn="l"/>
                          <a:tab pos="4572000" algn="l"/>
                        </a:tabLst>
                      </a:pPr>
                      <a:r>
                        <a:rPr kumimoji="0" lang="en-GB" sz="2000" b="1"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HCI Development Principles</a:t>
                      </a:r>
                      <a:endParaRPr kumimoji="0" lang="en-GB" sz="2000" b="0" i="0" u="none" strike="noStrike" cap="none" normalizeH="0" baseline="0" dirty="0" smtClean="0">
                        <a:ln>
                          <a:noFill/>
                        </a:ln>
                        <a:solidFill>
                          <a:schemeClr val="tx1"/>
                        </a:solidFill>
                        <a:effectLst/>
                        <a:latin typeface="Arial" pitchFamily="34" charset="0"/>
                        <a:ea typeface="SimSun" pitchFamily="2" charset="-122"/>
                        <a:cs typeface="Times New Roman" pitchFamily="18" charset="0"/>
                      </a:endParaRPr>
                    </a:p>
                  </a:txBody>
                  <a:tcPr marT="45726" marB="457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139877">
                <a:tc>
                  <a:txBody>
                    <a:bodyPr/>
                    <a:lstStyle/>
                    <a:p>
                      <a:pPr marL="342900" marR="0" lvl="0" indent="-342900" algn="l" defTabSz="914400" rtl="0" eaLnBrk="1" fontAlgn="base" latinLnBrk="0" hangingPunct="1">
                        <a:lnSpc>
                          <a:spcPct val="100000"/>
                        </a:lnSpc>
                        <a:spcBef>
                          <a:spcPct val="0"/>
                        </a:spcBef>
                        <a:spcAft>
                          <a:spcPct val="0"/>
                        </a:spcAft>
                        <a:buClrTx/>
                        <a:buSzTx/>
                        <a:buFont typeface="Symbol" pitchFamily="18" charset="2"/>
                        <a:buChar char=""/>
                        <a:tabLst>
                          <a:tab pos="457200" algn="l"/>
                          <a:tab pos="914400" algn="l"/>
                          <a:tab pos="4572000" algn="l"/>
                        </a:tabLst>
                      </a:pPr>
                      <a:r>
                        <a:rPr kumimoji="0" lang="en-GB" sz="20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Improve users’ task performance and reduce their effort.</a:t>
                      </a:r>
                      <a:endParaRPr kumimoji="0" lang="en-US" sz="20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 typeface="Symbol" pitchFamily="18" charset="2"/>
                        <a:buChar char=""/>
                        <a:tabLst>
                          <a:tab pos="457200" algn="l"/>
                          <a:tab pos="914400" algn="l"/>
                          <a:tab pos="4572000" algn="l"/>
                        </a:tabLst>
                      </a:pPr>
                      <a:r>
                        <a:rPr kumimoji="0" lang="en-GB" sz="20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Prevent disastrous user errors.</a:t>
                      </a:r>
                      <a:endParaRPr kumimoji="0" lang="en-US" sz="20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 typeface="Symbol" pitchFamily="18" charset="2"/>
                        <a:buChar char=""/>
                        <a:tabLst>
                          <a:tab pos="457200" algn="l"/>
                          <a:tab pos="914400" algn="l"/>
                          <a:tab pos="4572000" algn="l"/>
                        </a:tabLst>
                      </a:pPr>
                      <a:r>
                        <a:rPr kumimoji="0" lang="en-GB" sz="20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Strive for fit between the tasks, information needed, and information presented.</a:t>
                      </a:r>
                      <a:endParaRPr kumimoji="0" lang="en-US" sz="20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 typeface="Symbol" pitchFamily="18" charset="2"/>
                        <a:buChar char=""/>
                        <a:tabLst>
                          <a:tab pos="457200" algn="l"/>
                          <a:tab pos="914400" algn="l"/>
                          <a:tab pos="4572000" algn="l"/>
                        </a:tabLst>
                      </a:pPr>
                      <a:r>
                        <a:rPr kumimoji="0" lang="en-GB" sz="20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Enable enjoyable, engaging and satisfying interaction experiences.</a:t>
                      </a:r>
                      <a:endParaRPr kumimoji="0" lang="en-US" sz="20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 typeface="Symbol" pitchFamily="18" charset="2"/>
                        <a:buChar char=""/>
                        <a:tabLst>
                          <a:tab pos="457200" algn="l"/>
                          <a:tab pos="914400" algn="l"/>
                          <a:tab pos="4572000" algn="l"/>
                        </a:tabLst>
                      </a:pPr>
                      <a:r>
                        <a:rPr kumimoji="0" lang="en-GB" sz="20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Promote trust.</a:t>
                      </a:r>
                      <a:endParaRPr kumimoji="0" lang="en-US" sz="20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 typeface="Symbol" pitchFamily="18" charset="2"/>
                        <a:buChar char=""/>
                        <a:tabLst>
                          <a:tab pos="457200" algn="l"/>
                          <a:tab pos="914400" algn="l"/>
                          <a:tab pos="4572000" algn="l"/>
                        </a:tabLst>
                      </a:pPr>
                      <a:r>
                        <a:rPr kumimoji="0" lang="en-GB" sz="20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Keep design simple.</a:t>
                      </a:r>
                      <a:endParaRPr kumimoji="0" lang="en-GB" sz="20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marT="45726" marB="457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89071">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190500" algn="l"/>
                          <a:tab pos="1079500" algn="l"/>
                          <a:tab pos="1727200" algn="l"/>
                          <a:tab pos="1917700" algn="l"/>
                          <a:tab pos="3886200" algn="l"/>
                        </a:tabLst>
                      </a:pPr>
                      <a:r>
                        <a:rPr kumimoji="0" lang="en-US" sz="2000" b="1"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HCI Development Principles </a:t>
                      </a:r>
                      <a:endParaRPr kumimoji="0" lang="en-US" sz="2000" b="0" i="0" u="none" strike="noStrike" cap="none" normalizeH="0" baseline="0" dirty="0" smtClean="0">
                        <a:ln>
                          <a:noFill/>
                        </a:ln>
                        <a:solidFill>
                          <a:schemeClr val="tx1"/>
                        </a:solidFill>
                        <a:effectLst/>
                        <a:latin typeface="Arial" pitchFamily="34" charset="0"/>
                        <a:ea typeface="SimSun" pitchFamily="2" charset="-122"/>
                        <a:cs typeface="Times New Roman" pitchFamily="18" charset="0"/>
                      </a:endParaRPr>
                    </a:p>
                  </a:txBody>
                  <a:tcPr marT="45726" marB="457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5" name="Rectangle 2"/>
          <p:cNvSpPr>
            <a:spLocks noGrp="1" noChangeArrowheads="1"/>
          </p:cNvSpPr>
          <p:nvPr>
            <p:ph type="title"/>
          </p:nvPr>
        </p:nvSpPr>
        <p:spPr>
          <a:xfrm>
            <a:off x="76200" y="381000"/>
            <a:ext cx="9067800" cy="838200"/>
          </a:xfrm>
        </p:spPr>
        <p:txBody>
          <a:bodyPr vert="horz" lIns="0" rIns="0" bIns="0" anchor="b">
            <a:normAutofit fontScale="90000"/>
          </a:bodyPr>
          <a:lstStyle/>
          <a:p>
            <a:pPr algn="ctr"/>
            <a:r>
              <a:rPr lang="en-GB" altLang="de-DE" sz="3200" dirty="0">
                <a:solidFill>
                  <a:schemeClr val="tx1"/>
                </a:solidFill>
                <a:latin typeface="Times New Roman" panose="02020603050405020304" pitchFamily="18" charset="0"/>
                <a:cs typeface="Times New Roman" panose="02020603050405020304" pitchFamily="18" charset="0"/>
              </a:rPr>
              <a:t>Philosophy, Strategies, Principles and </a:t>
            </a:r>
            <a:r>
              <a:rPr lang="en-GB" altLang="de-DE" sz="3200" dirty="0" smtClean="0">
                <a:solidFill>
                  <a:schemeClr val="tx1"/>
                </a:solidFill>
                <a:latin typeface="Times New Roman" panose="02020603050405020304" pitchFamily="18" charset="0"/>
                <a:cs typeface="Times New Roman" panose="02020603050405020304" pitchFamily="18" charset="0"/>
              </a:rPr>
              <a:t>Guidelines (cont.)</a:t>
            </a:r>
            <a:endParaRPr lang="en-US" altLang="de-DE" sz="3200" dirty="0">
              <a:solidFill>
                <a:schemeClr val="tx1"/>
              </a:solidFill>
              <a:latin typeface="Times New Roman" panose="02020603050405020304" pitchFamily="18" charset="0"/>
              <a:cs typeface="Times New Roman" panose="02020603050405020304" pitchFamily="18" charset="0"/>
            </a:endParaRP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069630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030" name="Group 22"/>
          <p:cNvGraphicFramePr>
            <a:graphicFrameLocks noGrp="1"/>
          </p:cNvGraphicFramePr>
          <p:nvPr>
            <p:ph idx="1"/>
          </p:nvPr>
        </p:nvGraphicFramePr>
        <p:xfrm>
          <a:off x="2762250" y="1600200"/>
          <a:ext cx="4311650" cy="4530725"/>
        </p:xfrm>
        <a:graphic>
          <a:graphicData uri="http://schemas.openxmlformats.org/drawingml/2006/table">
            <a:tbl>
              <a:tblPr/>
              <a:tblGrid>
                <a:gridCol w="4311650">
                  <a:extLst>
                    <a:ext uri="{9D8B030D-6E8A-4147-A177-3AD203B41FA5}">
                      <a16:colId xmlns:a16="http://schemas.microsoft.com/office/drawing/2014/main" val="20000"/>
                    </a:ext>
                  </a:extLst>
                </a:gridCol>
              </a:tblGrid>
              <a:tr h="8207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914400" algn="l"/>
                          <a:tab pos="4572000" algn="l"/>
                        </a:tabLst>
                      </a:pPr>
                      <a:r>
                        <a:rPr kumimoji="0" lang="en-GB" sz="2400" b="1"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HCI Development Guidelines</a:t>
                      </a:r>
                      <a:endParaRPr kumimoji="0" lang="en-GB" sz="2400" b="0" i="0" u="none" strike="noStrike" cap="none" normalizeH="0" baseline="0" dirty="0" smtClean="0">
                        <a:ln>
                          <a:noFill/>
                        </a:ln>
                        <a:solidFill>
                          <a:schemeClr val="tx1"/>
                        </a:solidFill>
                        <a:effectLst/>
                        <a:latin typeface="Arial" pitchFamily="34"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40049">
                <a:tc>
                  <a:txBody>
                    <a:bodyPr/>
                    <a:lstStyle/>
                    <a:p>
                      <a:pPr marL="342900" marR="0" lvl="0" indent="-342900" algn="l" defTabSz="914400" rtl="0" eaLnBrk="1" fontAlgn="base" latinLnBrk="0" hangingPunct="1">
                        <a:lnSpc>
                          <a:spcPct val="100000"/>
                        </a:lnSpc>
                        <a:spcBef>
                          <a:spcPct val="0"/>
                        </a:spcBef>
                        <a:spcAft>
                          <a:spcPct val="0"/>
                        </a:spcAft>
                        <a:buClrTx/>
                        <a:buSzTx/>
                        <a:buFont typeface="Symbol" pitchFamily="18" charset="2"/>
                        <a:buChar char=""/>
                        <a:tabLst>
                          <a:tab pos="457200" algn="l"/>
                          <a:tab pos="914400" algn="l"/>
                          <a:tab pos="4572000" algn="l"/>
                        </a:tabLst>
                      </a:pPr>
                      <a:r>
                        <a:rPr kumimoji="0" lang="en-GB" sz="2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Maintain consistent interaction </a:t>
                      </a:r>
                      <a:endParaRPr kumimoji="0" lang="en-US" sz="2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 typeface="Symbol" pitchFamily="18" charset="2"/>
                        <a:buChar char=""/>
                        <a:tabLst>
                          <a:tab pos="457200" algn="l"/>
                          <a:tab pos="914400" algn="l"/>
                          <a:tab pos="4572000" algn="l"/>
                        </a:tabLst>
                      </a:pPr>
                      <a:r>
                        <a:rPr kumimoji="0" lang="en-GB" sz="2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Provide the user with control over the interaction, supported by feedback</a:t>
                      </a:r>
                      <a:endParaRPr kumimoji="0" lang="en-US" sz="2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 typeface="Symbol" pitchFamily="18" charset="2"/>
                        <a:buChar char=""/>
                        <a:tabLst>
                          <a:tab pos="457200" algn="l"/>
                          <a:tab pos="914400" algn="l"/>
                          <a:tab pos="4572000" algn="l"/>
                        </a:tabLst>
                      </a:pPr>
                      <a:r>
                        <a:rPr kumimoji="0" lang="en-GB" sz="2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Use metaphors</a:t>
                      </a:r>
                      <a:endParaRPr kumimoji="0" lang="en-US" sz="2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 typeface="Symbol" pitchFamily="18" charset="2"/>
                        <a:buChar char=""/>
                        <a:tabLst>
                          <a:tab pos="457200" algn="l"/>
                          <a:tab pos="914400" algn="l"/>
                          <a:tab pos="4572000" algn="l"/>
                        </a:tabLst>
                      </a:pPr>
                      <a:r>
                        <a:rPr kumimoji="0" lang="en-GB" sz="2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Use direct manipulation</a:t>
                      </a:r>
                      <a:endParaRPr kumimoji="0" lang="en-US" sz="2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 typeface="Symbol" pitchFamily="18" charset="2"/>
                        <a:buChar char=""/>
                        <a:tabLst>
                          <a:tab pos="457200" algn="l"/>
                          <a:tab pos="914400" algn="l"/>
                          <a:tab pos="4572000" algn="l"/>
                        </a:tabLst>
                      </a:pPr>
                      <a:r>
                        <a:rPr kumimoji="0" lang="en-GB" sz="2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Design aesthetic interfaces</a:t>
                      </a:r>
                      <a:endParaRPr kumimoji="0" lang="en-GB" sz="2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6993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190500" algn="l"/>
                          <a:tab pos="1079500" algn="l"/>
                          <a:tab pos="1727200" algn="l"/>
                          <a:tab pos="1917700" algn="l"/>
                          <a:tab pos="3886200" algn="l"/>
                        </a:tabLst>
                      </a:pPr>
                      <a:r>
                        <a:rPr kumimoji="0" lang="en-US" sz="2400" b="1"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HCI Guidelines </a:t>
                      </a:r>
                      <a:endParaRPr kumimoji="0" lang="en-US" sz="2400" b="0" i="0" u="none" strike="noStrike" cap="none" normalizeH="0" baseline="0" dirty="0" smtClean="0">
                        <a:ln>
                          <a:noFill/>
                        </a:ln>
                        <a:solidFill>
                          <a:schemeClr val="tx1"/>
                        </a:solidFill>
                        <a:effectLst/>
                        <a:latin typeface="Arial" pitchFamily="34" charset="0"/>
                        <a:ea typeface="SimSun" pitchFamily="2" charset="-122"/>
                        <a:cs typeface="Times New Roman" pitchFamily="18"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bl>
          </a:graphicData>
        </a:graphic>
      </p:graphicFrame>
      <p:sp>
        <p:nvSpPr>
          <p:cNvPr id="5" name="Rectangle 2"/>
          <p:cNvSpPr>
            <a:spLocks noGrp="1" noChangeArrowheads="1"/>
          </p:cNvSpPr>
          <p:nvPr>
            <p:ph type="title"/>
          </p:nvPr>
        </p:nvSpPr>
        <p:spPr>
          <a:xfrm>
            <a:off x="76200" y="381000"/>
            <a:ext cx="9067800" cy="838200"/>
          </a:xfrm>
        </p:spPr>
        <p:txBody>
          <a:bodyPr vert="horz" lIns="0" rIns="0" bIns="0" anchor="b">
            <a:normAutofit fontScale="90000"/>
          </a:bodyPr>
          <a:lstStyle/>
          <a:p>
            <a:pPr algn="ctr"/>
            <a:r>
              <a:rPr lang="en-GB" altLang="de-DE" sz="3200" dirty="0">
                <a:solidFill>
                  <a:schemeClr val="tx1"/>
                </a:solidFill>
                <a:latin typeface="Times New Roman" panose="02020603050405020304" pitchFamily="18" charset="0"/>
                <a:cs typeface="Times New Roman" panose="02020603050405020304" pitchFamily="18" charset="0"/>
              </a:rPr>
              <a:t>Philosophy, Strategies, Principles and </a:t>
            </a:r>
            <a:r>
              <a:rPr lang="en-GB" altLang="de-DE" sz="3200" dirty="0" smtClean="0">
                <a:solidFill>
                  <a:schemeClr val="tx1"/>
                </a:solidFill>
                <a:latin typeface="Times New Roman" panose="02020603050405020304" pitchFamily="18" charset="0"/>
                <a:cs typeface="Times New Roman" panose="02020603050405020304" pitchFamily="18" charset="0"/>
              </a:rPr>
              <a:t>Guidelines (cont.)</a:t>
            </a:r>
            <a:endParaRPr lang="en-US" altLang="de-DE" sz="3200" dirty="0">
              <a:solidFill>
                <a:schemeClr val="tx1"/>
              </a:solidFill>
              <a:latin typeface="Times New Roman" panose="02020603050405020304" pitchFamily="18" charset="0"/>
              <a:cs typeface="Times New Roman" panose="02020603050405020304" pitchFamily="18" charset="0"/>
            </a:endParaRP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241322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304800"/>
            <a:ext cx="8229600" cy="838200"/>
          </a:xfrm>
        </p:spPr>
        <p:txBody>
          <a:bodyPr vert="horz" lIns="0" rIns="0" bIns="0" anchor="b">
            <a:normAutofit/>
          </a:bodyPr>
          <a:lstStyle/>
          <a:p>
            <a:r>
              <a:rPr lang="en-GB" altLang="de-DE"/>
              <a:t>The Project Selection and Planning Phase</a:t>
            </a:r>
            <a:endParaRPr lang="en-US" altLang="de-DE"/>
          </a:p>
        </p:txBody>
      </p:sp>
      <p:sp>
        <p:nvSpPr>
          <p:cNvPr id="24579" name="Rectangle 3"/>
          <p:cNvSpPr>
            <a:spLocks noGrp="1" noChangeArrowheads="1"/>
          </p:cNvSpPr>
          <p:nvPr>
            <p:ph type="body" idx="1"/>
          </p:nvPr>
        </p:nvSpPr>
        <p:spPr/>
        <p:txBody>
          <a:bodyPr/>
          <a:lstStyle/>
          <a:p>
            <a:pPr eaLnBrk="1" hangingPunct="1"/>
            <a:r>
              <a:rPr lang="en-US" altLang="de-DE" b="1" u="sng" smtClean="0"/>
              <a:t>Project selection and planning</a:t>
            </a:r>
            <a:r>
              <a:rPr lang="en-US" altLang="de-DE" smtClean="0"/>
              <a:t>: the first phase in SDLC where an organization’s total information systems needs are analyzed and arranged, a potential information systems project is identified, and an argument for continuing or not continuing with the project is presented.</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213729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Grp="1" noChangeArrowheads="1"/>
          </p:cNvSpPr>
          <p:nvPr>
            <p:ph type="body" idx="1"/>
          </p:nvPr>
        </p:nvSpPr>
        <p:spPr/>
        <p:txBody>
          <a:bodyPr/>
          <a:lstStyle/>
          <a:p>
            <a:pPr eaLnBrk="1" hangingPunct="1">
              <a:lnSpc>
                <a:spcPct val="90000"/>
              </a:lnSpc>
            </a:pPr>
            <a:r>
              <a:rPr lang="en-US" altLang="de-DE" sz="2400" smtClean="0"/>
              <a:t>One important activity during project planning is to assess project feasibility. This is also called a feasibility study. Most feasibility factors fall into the following six categories:</a:t>
            </a:r>
          </a:p>
          <a:p>
            <a:pPr lvl="1" eaLnBrk="1" hangingPunct="1">
              <a:lnSpc>
                <a:spcPct val="90000"/>
              </a:lnSpc>
            </a:pPr>
            <a:r>
              <a:rPr lang="en-US" altLang="de-DE" sz="2200" smtClean="0"/>
              <a:t>Economic or cost-benefit analysis</a:t>
            </a:r>
          </a:p>
          <a:p>
            <a:pPr lvl="1" eaLnBrk="1" hangingPunct="1">
              <a:lnSpc>
                <a:spcPct val="90000"/>
              </a:lnSpc>
            </a:pPr>
            <a:r>
              <a:rPr lang="en-US" altLang="de-DE" sz="2200" smtClean="0"/>
              <a:t>Operational</a:t>
            </a:r>
          </a:p>
          <a:p>
            <a:pPr lvl="1" eaLnBrk="1" hangingPunct="1">
              <a:lnSpc>
                <a:spcPct val="90000"/>
              </a:lnSpc>
            </a:pPr>
            <a:r>
              <a:rPr lang="en-US" altLang="de-DE" sz="2200" smtClean="0"/>
              <a:t>Technical</a:t>
            </a:r>
          </a:p>
          <a:p>
            <a:pPr lvl="1" eaLnBrk="1" hangingPunct="1">
              <a:lnSpc>
                <a:spcPct val="90000"/>
              </a:lnSpc>
            </a:pPr>
            <a:r>
              <a:rPr lang="en-US" altLang="de-DE" sz="2200" smtClean="0"/>
              <a:t>Schedule</a:t>
            </a:r>
          </a:p>
          <a:p>
            <a:pPr lvl="1" eaLnBrk="1" hangingPunct="1">
              <a:lnSpc>
                <a:spcPct val="90000"/>
              </a:lnSpc>
            </a:pPr>
            <a:r>
              <a:rPr lang="en-US" altLang="de-DE" sz="2200" smtClean="0"/>
              <a:t>Legal and contractual</a:t>
            </a:r>
          </a:p>
          <a:p>
            <a:pPr lvl="1" eaLnBrk="1" hangingPunct="1">
              <a:lnSpc>
                <a:spcPct val="90000"/>
              </a:lnSpc>
            </a:pPr>
            <a:r>
              <a:rPr lang="en-US" altLang="de-DE" sz="2200" smtClean="0"/>
              <a:t>Political</a:t>
            </a:r>
          </a:p>
        </p:txBody>
      </p:sp>
      <p:sp>
        <p:nvSpPr>
          <p:cNvPr id="5" name="Rectangle 2"/>
          <p:cNvSpPr>
            <a:spLocks noGrp="1" noChangeArrowheads="1"/>
          </p:cNvSpPr>
          <p:nvPr>
            <p:ph type="title"/>
          </p:nvPr>
        </p:nvSpPr>
        <p:spPr>
          <a:xfrm>
            <a:off x="457200" y="304800"/>
            <a:ext cx="8229600" cy="838200"/>
          </a:xfrm>
        </p:spPr>
        <p:txBody>
          <a:bodyPr vert="horz" lIns="0" rIns="0" bIns="0" anchor="b">
            <a:normAutofit/>
          </a:bodyPr>
          <a:lstStyle/>
          <a:p>
            <a:r>
              <a:rPr lang="en-GB" altLang="de-DE" dirty="0"/>
              <a:t>The Project Selection and Planning </a:t>
            </a:r>
            <a:r>
              <a:rPr lang="en-GB" altLang="de-DE" dirty="0" smtClean="0"/>
              <a:t>Phase (cont.)</a:t>
            </a:r>
            <a:endParaRPr lang="en-US" altLang="de-DE"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648235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marL="685800" indent="-685800" eaLnBrk="1" hangingPunct="1"/>
            <a:r>
              <a:rPr lang="en-GB" altLang="de-DE" dirty="0" smtClean="0"/>
              <a:t>The Interaction Analysis Phase</a:t>
            </a:r>
            <a:endParaRPr lang="en-US" altLang="de-DE" dirty="0" smtClean="0"/>
          </a:p>
        </p:txBody>
      </p:sp>
      <p:sp>
        <p:nvSpPr>
          <p:cNvPr id="26627" name="Rectangle 3"/>
          <p:cNvSpPr>
            <a:spLocks noGrp="1" noChangeArrowheads="1"/>
          </p:cNvSpPr>
          <p:nvPr>
            <p:ph type="body" idx="1"/>
          </p:nvPr>
        </p:nvSpPr>
        <p:spPr/>
        <p:txBody>
          <a:bodyPr/>
          <a:lstStyle/>
          <a:p>
            <a:pPr eaLnBrk="1" hangingPunct="1"/>
            <a:r>
              <a:rPr lang="en-US" altLang="de-DE" b="1" u="sng" smtClean="0"/>
              <a:t>Analysis</a:t>
            </a:r>
            <a:r>
              <a:rPr lang="en-US" altLang="de-DE" smtClean="0"/>
              <a:t>: studies the current system and proposes alternative systems. </a:t>
            </a:r>
          </a:p>
          <a:p>
            <a:pPr lvl="1" eaLnBrk="1" hangingPunct="1"/>
            <a:r>
              <a:rPr lang="en-US" altLang="de-DE" smtClean="0"/>
              <a:t>From the HCI perspective, requirement determination is still one of the most important activities, and alternative generation and selection are also necessary before subsequent design is conducted.</a:t>
            </a:r>
          </a:p>
          <a:p>
            <a:pPr lvl="1" eaLnBrk="1" hangingPunct="1"/>
            <a:r>
              <a:rPr lang="en-US" altLang="de-DE" smtClean="0"/>
              <a:t> In addition, HCI analysis includes user-acceptance tests on the system requirements</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348109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76200" y="381000"/>
            <a:ext cx="8915400" cy="1143000"/>
          </a:xfrm>
        </p:spPr>
        <p:txBody>
          <a:bodyPr anchor="ctr">
            <a:normAutofit/>
          </a:bodyPr>
          <a:lstStyle/>
          <a:p>
            <a:pPr marL="685800" indent="-685800" eaLnBrk="1" hangingPunct="1"/>
            <a:r>
              <a:rPr lang="en-GB" altLang="de-DE" dirty="0" smtClean="0"/>
              <a:t>Requirement Determination and User-Acceptance Test</a:t>
            </a:r>
            <a:endParaRPr lang="en-US" altLang="de-DE" dirty="0" smtClean="0"/>
          </a:p>
        </p:txBody>
      </p:sp>
      <p:sp>
        <p:nvSpPr>
          <p:cNvPr id="27651" name="Rectangle 3"/>
          <p:cNvSpPr>
            <a:spLocks noGrp="1" noChangeArrowheads="1"/>
          </p:cNvSpPr>
          <p:nvPr>
            <p:ph type="body" idx="1"/>
          </p:nvPr>
        </p:nvSpPr>
        <p:spPr/>
        <p:txBody>
          <a:bodyPr/>
          <a:lstStyle/>
          <a:p>
            <a:pPr eaLnBrk="1" hangingPunct="1"/>
            <a:r>
              <a:rPr lang="en-US" altLang="de-DE" b="1" u="sng" smtClean="0"/>
              <a:t>User acceptance test</a:t>
            </a:r>
            <a:r>
              <a:rPr lang="en-US" altLang="de-DE" smtClean="0"/>
              <a:t>: a test during the analysis stage using simple mockups to test the likelihood of the system’s functionalities being accepted by its potential users. </a:t>
            </a:r>
          </a:p>
          <a:p>
            <a:pPr eaLnBrk="1" hangingPunct="1"/>
            <a:endParaRPr lang="en-US" altLang="de-DE" smtClean="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598494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215" name="Group 39"/>
          <p:cNvGraphicFramePr>
            <a:graphicFrameLocks noGrp="1"/>
          </p:cNvGraphicFramePr>
          <p:nvPr>
            <p:ph idx="1"/>
          </p:nvPr>
        </p:nvGraphicFramePr>
        <p:xfrm>
          <a:off x="685800" y="1524000"/>
          <a:ext cx="8229600" cy="5121273"/>
        </p:xfrm>
        <a:graphic>
          <a:graphicData uri="http://schemas.openxmlformats.org/drawingml/2006/table">
            <a:tbl>
              <a:tblPr/>
              <a:tblGrid>
                <a:gridCol w="8229600">
                  <a:extLst>
                    <a:ext uri="{9D8B030D-6E8A-4147-A177-3AD203B41FA5}">
                      <a16:colId xmlns:a16="http://schemas.microsoft.com/office/drawing/2014/main" val="20000"/>
                    </a:ext>
                  </a:extLst>
                </a:gridCol>
              </a:tblGrid>
              <a:tr h="9145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914400" algn="l"/>
                          <a:tab pos="4572000" algn="l"/>
                        </a:tabLst>
                      </a:pPr>
                      <a:r>
                        <a:rPr kumimoji="0" lang="en-GB" sz="1800" b="1"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Intention to Use</a:t>
                      </a:r>
                      <a:endParaRPr kumimoji="0" lang="en-US" sz="1800" b="0"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tab pos="914400" algn="l"/>
                          <a:tab pos="4572000" algn="l"/>
                        </a:tabLst>
                      </a:pPr>
                      <a:r>
                        <a:rPr kumimoji="0" lang="en-GB" sz="1800" b="0"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Assuming I had access to the system, I intend to use it.</a:t>
                      </a:r>
                      <a:endParaRPr kumimoji="0" lang="en-US" sz="1800" b="0"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tab pos="914400" algn="l"/>
                          <a:tab pos="4572000" algn="l"/>
                        </a:tabLst>
                      </a:pPr>
                      <a:r>
                        <a:rPr kumimoji="0" lang="en-GB" sz="1800" b="0"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Given that I had access to the system, I predict that I would use it.</a:t>
                      </a:r>
                      <a:endParaRPr kumimoji="0" lang="en-GB" sz="1800" b="0" i="0" u="none" strike="noStrike" cap="none" normalizeH="0" baseline="0" dirty="0" smtClean="0">
                        <a:ln>
                          <a:noFill/>
                        </a:ln>
                        <a:solidFill>
                          <a:schemeClr val="tx1"/>
                        </a:solidFill>
                        <a:effectLst/>
                        <a:latin typeface="Arial" pitchFamily="34" charset="0"/>
                        <a:ea typeface="SimSun" pitchFamily="2" charset="-122"/>
                        <a:cs typeface="Times New Roman" pitchFamily="18" charset="0"/>
                      </a:endParaRPr>
                    </a:p>
                  </a:txBody>
                  <a:tcPr marT="45726" marB="457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463221">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914400" algn="l"/>
                          <a:tab pos="4572000" algn="l"/>
                        </a:tabLst>
                      </a:pPr>
                      <a:r>
                        <a:rPr kumimoji="0" lang="en-GB" sz="1800" b="1"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Perceived Usefulness</a:t>
                      </a:r>
                      <a:endParaRPr kumimoji="0" lang="en-US"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tab pos="914400" algn="l"/>
                          <a:tab pos="4572000" algn="l"/>
                        </a:tabLst>
                      </a:pPr>
                      <a:r>
                        <a:rPr kumimoji="0" lang="en-GB"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Using the system will improve my performance on my job.</a:t>
                      </a:r>
                      <a:endParaRPr kumimoji="0" lang="en-US"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tab pos="914400" algn="l"/>
                          <a:tab pos="4572000" algn="l"/>
                        </a:tabLst>
                      </a:pPr>
                      <a:r>
                        <a:rPr kumimoji="0" lang="en-GB"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Using the system in my job will increase my productivity.</a:t>
                      </a:r>
                      <a:endParaRPr kumimoji="0" lang="en-US"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tab pos="914400" algn="l"/>
                          <a:tab pos="4572000" algn="l"/>
                        </a:tabLst>
                      </a:pPr>
                      <a:r>
                        <a:rPr kumimoji="0" lang="en-GB"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Using the system will enhance my effectiveness in my job.</a:t>
                      </a:r>
                      <a:endParaRPr kumimoji="0" lang="en-US"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tab pos="914400" algn="l"/>
                          <a:tab pos="4572000" algn="l"/>
                        </a:tabLst>
                      </a:pPr>
                      <a:r>
                        <a:rPr kumimoji="0" lang="en-GB"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I find the system would be useful in my job.</a:t>
                      </a:r>
                      <a:endParaRPr kumimoji="0" lang="en-GB" sz="18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marT="45726" marB="457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463221">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914400" algn="l"/>
                          <a:tab pos="4572000" algn="l"/>
                        </a:tabLst>
                      </a:pPr>
                      <a:r>
                        <a:rPr kumimoji="0" lang="en-GB" sz="1800" b="1"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Perceived Ease of Use</a:t>
                      </a:r>
                      <a:endParaRPr kumimoji="0" lang="en-US"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tab pos="914400" algn="l"/>
                          <a:tab pos="4572000" algn="l"/>
                        </a:tabLst>
                      </a:pPr>
                      <a:r>
                        <a:rPr kumimoji="0" lang="en-GB"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My interaction with the system will be clear and understandable.</a:t>
                      </a:r>
                      <a:endParaRPr kumimoji="0" lang="en-US"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tab pos="914400" algn="l"/>
                          <a:tab pos="4572000" algn="l"/>
                        </a:tabLst>
                      </a:pPr>
                      <a:r>
                        <a:rPr kumimoji="0" lang="en-GB"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Interacting with the system will not require a lot of my mental effort.</a:t>
                      </a:r>
                      <a:endParaRPr kumimoji="0" lang="en-US"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tab pos="914400" algn="l"/>
                          <a:tab pos="4572000" algn="l"/>
                        </a:tabLst>
                      </a:pPr>
                      <a:r>
                        <a:rPr kumimoji="0" lang="en-GB"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I find the system will be easy to use.</a:t>
                      </a:r>
                      <a:endParaRPr kumimoji="0" lang="en-US"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tab pos="914400" algn="l"/>
                          <a:tab pos="4572000" algn="l"/>
                        </a:tabLst>
                      </a:pPr>
                      <a:r>
                        <a:rPr kumimoji="0" lang="en-GB"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I will find it easy to get the system to do what I want it to do.</a:t>
                      </a:r>
                      <a:endParaRPr kumimoji="0" lang="en-GB" sz="18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marT="45726" marB="457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9145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914400" algn="l"/>
                          <a:tab pos="4572000" algn="l"/>
                        </a:tabLst>
                      </a:pPr>
                      <a:r>
                        <a:rPr kumimoji="0" lang="en-GB"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Note: all items can have 7-point Likert scale; the verb tenses can be modified appropriately to reflect future/current interactions, depending on the point of measurement.</a:t>
                      </a:r>
                      <a:endParaRPr kumimoji="0" lang="en-GB" sz="18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marT="45726" marB="4572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580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190500" algn="l"/>
                          <a:tab pos="1079500" algn="l"/>
                          <a:tab pos="1727200" algn="l"/>
                          <a:tab pos="1917700" algn="l"/>
                          <a:tab pos="3886200" algn="l"/>
                        </a:tabLst>
                      </a:pPr>
                      <a:r>
                        <a:rPr kumimoji="0" lang="en-US" sz="1800" b="1"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User Acceptance Test Instrument </a:t>
                      </a:r>
                      <a:endParaRPr kumimoji="0" lang="en-US" sz="1800" b="0" i="0" u="none" strike="noStrike" cap="none" normalizeH="0" baseline="0" dirty="0" smtClean="0">
                        <a:ln>
                          <a:noFill/>
                        </a:ln>
                        <a:solidFill>
                          <a:schemeClr val="tx1"/>
                        </a:solidFill>
                        <a:effectLst/>
                        <a:latin typeface="Arial" pitchFamily="34" charset="0"/>
                        <a:ea typeface="SimSun" pitchFamily="2" charset="-122"/>
                        <a:cs typeface="Times New Roman" pitchFamily="18" charset="0"/>
                      </a:endParaRPr>
                    </a:p>
                  </a:txBody>
                  <a:tcPr marT="45726" marB="45726"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6" name="Rectangle 2"/>
          <p:cNvSpPr>
            <a:spLocks noGrp="1" noChangeArrowheads="1"/>
          </p:cNvSpPr>
          <p:nvPr>
            <p:ph type="title"/>
          </p:nvPr>
        </p:nvSpPr>
        <p:spPr>
          <a:xfrm>
            <a:off x="76200" y="381000"/>
            <a:ext cx="8915400" cy="1143000"/>
          </a:xfrm>
        </p:spPr>
        <p:txBody>
          <a:bodyPr vert="horz" lIns="0" rIns="0" bIns="0" anchor="ctr">
            <a:normAutofit/>
          </a:bodyPr>
          <a:lstStyle/>
          <a:p>
            <a:pPr marL="685800" indent="-685800" algn="ctr"/>
            <a:r>
              <a:rPr lang="en-GB" altLang="de-DE" sz="3200" dirty="0">
                <a:solidFill>
                  <a:schemeClr val="tx1"/>
                </a:solidFill>
                <a:latin typeface="Times New Roman" panose="02020603050405020304" pitchFamily="18" charset="0"/>
                <a:cs typeface="Times New Roman" panose="02020603050405020304" pitchFamily="18" charset="0"/>
              </a:rPr>
              <a:t>Requirement Determination and User-Acceptance </a:t>
            </a:r>
            <a:r>
              <a:rPr lang="en-GB" altLang="de-DE" sz="3200" dirty="0" smtClean="0">
                <a:solidFill>
                  <a:schemeClr val="tx1"/>
                </a:solidFill>
                <a:latin typeface="Times New Roman" panose="02020603050405020304" pitchFamily="18" charset="0"/>
                <a:cs typeface="Times New Roman" panose="02020603050405020304" pitchFamily="18" charset="0"/>
              </a:rPr>
              <a:t>Test (cont.)</a:t>
            </a:r>
            <a:endParaRPr lang="en-US" altLang="de-DE" sz="3200" dirty="0">
              <a:solidFill>
                <a:schemeClr val="tx1"/>
              </a:solidFill>
              <a:latin typeface="Times New Roman" panose="02020603050405020304" pitchFamily="18" charset="0"/>
              <a:cs typeface="Times New Roman" panose="02020603050405020304" pitchFamily="18" charset="0"/>
            </a:endParaRP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93609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marL="685800" indent="-685800" eaLnBrk="1" hangingPunct="1"/>
            <a:r>
              <a:rPr lang="en-GB" altLang="de-DE" dirty="0" smtClean="0"/>
              <a:t>Context Analysis</a:t>
            </a:r>
            <a:endParaRPr lang="en-US" altLang="de-DE" dirty="0" smtClean="0"/>
          </a:p>
        </p:txBody>
      </p:sp>
      <p:sp>
        <p:nvSpPr>
          <p:cNvPr id="29699" name="Rectangle 3"/>
          <p:cNvSpPr>
            <a:spLocks noGrp="1" noChangeArrowheads="1"/>
          </p:cNvSpPr>
          <p:nvPr>
            <p:ph type="body" idx="1"/>
          </p:nvPr>
        </p:nvSpPr>
        <p:spPr>
          <a:xfrm>
            <a:off x="838200" y="1828800"/>
            <a:ext cx="7693025" cy="4038600"/>
          </a:xfrm>
        </p:spPr>
        <p:txBody>
          <a:bodyPr/>
          <a:lstStyle/>
          <a:p>
            <a:pPr eaLnBrk="1" hangingPunct="1">
              <a:lnSpc>
                <a:spcPct val="80000"/>
              </a:lnSpc>
            </a:pPr>
            <a:r>
              <a:rPr lang="en-US" altLang="de-DE" sz="2400" i="1" smtClean="0"/>
              <a:t>Context analysis</a:t>
            </a:r>
            <a:r>
              <a:rPr lang="en-US" altLang="de-DE" sz="2400" smtClean="0"/>
              <a:t> includes understanding the technical, environmental and social settings where the information systems will be used.</a:t>
            </a:r>
          </a:p>
          <a:p>
            <a:pPr eaLnBrk="1" hangingPunct="1">
              <a:lnSpc>
                <a:spcPct val="80000"/>
              </a:lnSpc>
            </a:pPr>
            <a:r>
              <a:rPr lang="en-US" altLang="de-DE" sz="2400" smtClean="0"/>
              <a:t>There are four aspects in Context Analysis: </a:t>
            </a:r>
          </a:p>
          <a:p>
            <a:pPr lvl="2" eaLnBrk="1" hangingPunct="1">
              <a:lnSpc>
                <a:spcPct val="80000"/>
              </a:lnSpc>
            </a:pPr>
            <a:r>
              <a:rPr lang="en-US" altLang="de-DE" sz="2400" smtClean="0"/>
              <a:t>physical context, </a:t>
            </a:r>
          </a:p>
          <a:p>
            <a:pPr lvl="2" eaLnBrk="1" hangingPunct="1">
              <a:lnSpc>
                <a:spcPct val="80000"/>
              </a:lnSpc>
            </a:pPr>
            <a:r>
              <a:rPr lang="en-US" altLang="de-DE" sz="2400" smtClean="0"/>
              <a:t>technical context, </a:t>
            </a:r>
          </a:p>
          <a:p>
            <a:pPr lvl="2" eaLnBrk="1" hangingPunct="1">
              <a:lnSpc>
                <a:spcPct val="80000"/>
              </a:lnSpc>
            </a:pPr>
            <a:r>
              <a:rPr lang="en-US" altLang="de-DE" sz="2400" smtClean="0"/>
              <a:t>organizational context, and </a:t>
            </a:r>
          </a:p>
          <a:p>
            <a:pPr lvl="2" eaLnBrk="1" hangingPunct="1">
              <a:lnSpc>
                <a:spcPct val="80000"/>
              </a:lnSpc>
            </a:pPr>
            <a:r>
              <a:rPr lang="en-US" altLang="de-DE" sz="2400" smtClean="0"/>
              <a:t>social and cultural context.</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4212770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body" idx="1"/>
          </p:nvPr>
        </p:nvSpPr>
        <p:spPr/>
        <p:txBody>
          <a:bodyPr/>
          <a:lstStyle/>
          <a:p>
            <a:pPr eaLnBrk="1" hangingPunct="1"/>
            <a:r>
              <a:rPr lang="en-US" altLang="de-DE" sz="2400" u="sng" smtClean="0"/>
              <a:t>Physical context:</a:t>
            </a:r>
            <a:r>
              <a:rPr lang="en-US" altLang="de-DE" sz="2400" smtClean="0"/>
              <a:t> </a:t>
            </a:r>
          </a:p>
          <a:p>
            <a:pPr lvl="2" eaLnBrk="1" hangingPunct="1"/>
            <a:r>
              <a:rPr lang="en-US" altLang="de-DE" sz="2400" smtClean="0"/>
              <a:t>Where are the tasks carried out? </a:t>
            </a:r>
          </a:p>
          <a:p>
            <a:pPr lvl="2" eaLnBrk="1" hangingPunct="1"/>
            <a:r>
              <a:rPr lang="en-US" altLang="de-DE" sz="2400" smtClean="0"/>
              <a:t>What entities and resources are implicated in task operation?</a:t>
            </a:r>
          </a:p>
          <a:p>
            <a:pPr lvl="2" eaLnBrk="1" hangingPunct="1"/>
            <a:r>
              <a:rPr lang="en-US" altLang="de-DE" sz="2400" smtClean="0"/>
              <a:t>What physical structures and entities are necessary to understand observed task action? </a:t>
            </a:r>
          </a:p>
        </p:txBody>
      </p:sp>
      <p:sp>
        <p:nvSpPr>
          <p:cNvPr id="30723" name="AutoShape 4"/>
          <p:cNvSpPr>
            <a:spLocks noGrp="1" noChangeArrowheads="1"/>
          </p:cNvSpPr>
          <p:nvPr>
            <p:ph type="title"/>
          </p:nvPr>
        </p:nvSpPr>
        <p:spPr>
          <a:prstGeom prst="roundRect">
            <a:avLst>
              <a:gd name="adj" fmla="val 21667"/>
            </a:avLst>
          </a:prstGeom>
          <a:noFill/>
        </p:spPr>
        <p:txBody>
          <a:bodyPr anchor="b"/>
          <a:lstStyle/>
          <a:p>
            <a:pPr marL="685800" indent="-685800" eaLnBrk="1" hangingPunct="1"/>
            <a:r>
              <a:rPr lang="en-GB" altLang="de-DE" dirty="0" smtClean="0"/>
              <a:t>Context Analysis (cont.)</a:t>
            </a:r>
            <a:endParaRPr lang="en-US" altLang="de-DE" dirty="0" smtClean="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2012467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Grp="1" noChangeArrowheads="1"/>
          </p:cNvSpPr>
          <p:nvPr>
            <p:ph type="body" idx="1"/>
          </p:nvPr>
        </p:nvSpPr>
        <p:spPr/>
        <p:txBody>
          <a:bodyPr/>
          <a:lstStyle/>
          <a:p>
            <a:pPr eaLnBrk="1" hangingPunct="1"/>
            <a:r>
              <a:rPr lang="en-GB" altLang="de-DE" u="sng" smtClean="0"/>
              <a:t>Technical context:</a:t>
            </a:r>
            <a:r>
              <a:rPr lang="en-GB" altLang="de-DE" smtClean="0"/>
              <a:t> </a:t>
            </a:r>
          </a:p>
          <a:p>
            <a:pPr lvl="2" eaLnBrk="1" hangingPunct="1"/>
            <a:r>
              <a:rPr lang="en-GB" altLang="de-DE" smtClean="0"/>
              <a:t>What are the technology infrastructure, platforms, hardware and system software, network/wireless connections? </a:t>
            </a:r>
          </a:p>
          <a:p>
            <a:pPr lvl="2" eaLnBrk="1" hangingPunct="1"/>
            <a:r>
              <a:rPr lang="en-GB" altLang="de-DE" smtClean="0"/>
              <a:t>For example, an E-commerce website may be designed to only allow people with certain browser versions to access. The website may also be designed to allow small screen devices such as PDAs or mobile phones access.</a:t>
            </a:r>
            <a:r>
              <a:rPr lang="en-US" altLang="de-DE" smtClean="0"/>
              <a:t> </a:t>
            </a:r>
          </a:p>
        </p:txBody>
      </p:sp>
      <p:sp>
        <p:nvSpPr>
          <p:cNvPr id="31747" name="AutoShape 4"/>
          <p:cNvSpPr>
            <a:spLocks noGrp="1" noChangeArrowheads="1"/>
          </p:cNvSpPr>
          <p:nvPr>
            <p:ph type="title"/>
          </p:nvPr>
        </p:nvSpPr>
        <p:spPr>
          <a:prstGeom prst="roundRect">
            <a:avLst>
              <a:gd name="adj" fmla="val 21667"/>
            </a:avLst>
          </a:prstGeom>
          <a:noFill/>
        </p:spPr>
        <p:txBody>
          <a:bodyPr anchor="b"/>
          <a:lstStyle/>
          <a:p>
            <a:pPr marL="685800" indent="-685800" eaLnBrk="1" hangingPunct="1"/>
            <a:r>
              <a:rPr lang="en-GB" altLang="de-DE" dirty="0" smtClean="0"/>
              <a:t>Context Analysis (cont.)</a:t>
            </a:r>
            <a:endParaRPr lang="en-US" altLang="de-DE" dirty="0" smtClean="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231754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Grp="1" noChangeArrowheads="1"/>
          </p:cNvSpPr>
          <p:nvPr>
            <p:ph type="body" idx="1"/>
          </p:nvPr>
        </p:nvSpPr>
        <p:spPr>
          <a:xfrm>
            <a:off x="838200" y="1828800"/>
            <a:ext cx="7693025" cy="4038600"/>
          </a:xfrm>
        </p:spPr>
        <p:txBody>
          <a:bodyPr/>
          <a:lstStyle/>
          <a:p>
            <a:pPr eaLnBrk="1" hangingPunct="1">
              <a:lnSpc>
                <a:spcPct val="90000"/>
              </a:lnSpc>
            </a:pPr>
            <a:r>
              <a:rPr lang="en-GB" altLang="de-DE" sz="2400" u="sng" smtClean="0"/>
              <a:t>Organizational context</a:t>
            </a:r>
            <a:r>
              <a:rPr lang="en-GB" altLang="de-DE" sz="2400" smtClean="0"/>
              <a:t>: </a:t>
            </a:r>
          </a:p>
          <a:p>
            <a:pPr lvl="1" eaLnBrk="1" hangingPunct="1">
              <a:lnSpc>
                <a:spcPct val="90000"/>
              </a:lnSpc>
            </a:pPr>
            <a:r>
              <a:rPr lang="en-GB" altLang="de-DE" smtClean="0"/>
              <a:t>What is the larger system into which this information system is embedded? </a:t>
            </a:r>
          </a:p>
          <a:p>
            <a:pPr lvl="1" eaLnBrk="1" hangingPunct="1">
              <a:lnSpc>
                <a:spcPct val="90000"/>
              </a:lnSpc>
            </a:pPr>
            <a:r>
              <a:rPr lang="en-GB" altLang="de-DE" smtClean="0"/>
              <a:t>What are the interactions with other entities in the organization? </a:t>
            </a:r>
          </a:p>
          <a:p>
            <a:pPr lvl="1" eaLnBrk="1" hangingPunct="1">
              <a:lnSpc>
                <a:spcPct val="90000"/>
              </a:lnSpc>
            </a:pPr>
            <a:r>
              <a:rPr lang="en-GB" altLang="de-DE" smtClean="0"/>
              <a:t>What are the organizational policies or practices that may affect the individual’s attitude and behavior towards using the system? </a:t>
            </a:r>
            <a:endParaRPr lang="en-US" altLang="de-DE" smtClean="0"/>
          </a:p>
        </p:txBody>
      </p:sp>
      <p:sp>
        <p:nvSpPr>
          <p:cNvPr id="32771" name="AutoShape 5"/>
          <p:cNvSpPr>
            <a:spLocks noGrp="1" noChangeArrowheads="1"/>
          </p:cNvSpPr>
          <p:nvPr>
            <p:ph type="title"/>
          </p:nvPr>
        </p:nvSpPr>
        <p:spPr>
          <a:prstGeom prst="roundRect">
            <a:avLst>
              <a:gd name="adj" fmla="val 21667"/>
            </a:avLst>
          </a:prstGeom>
          <a:noFill/>
        </p:spPr>
        <p:txBody>
          <a:bodyPr anchor="b"/>
          <a:lstStyle/>
          <a:p>
            <a:pPr marL="685800" indent="-685800" eaLnBrk="1" hangingPunct="1"/>
            <a:r>
              <a:rPr lang="en-GB" altLang="de-DE" dirty="0" smtClean="0"/>
              <a:t>Context Analysis (cont.)</a:t>
            </a:r>
            <a:endParaRPr lang="en-US" altLang="de-DE" dirty="0" smtClean="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520294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type="body" idx="1"/>
          </p:nvPr>
        </p:nvSpPr>
        <p:spPr/>
        <p:txBody>
          <a:bodyPr/>
          <a:lstStyle/>
          <a:p>
            <a:pPr eaLnBrk="1" hangingPunct="1">
              <a:lnSpc>
                <a:spcPct val="80000"/>
              </a:lnSpc>
            </a:pPr>
            <a:r>
              <a:rPr lang="en-US" altLang="de-DE" sz="2400" u="sng" smtClean="0"/>
              <a:t>Social and cultural context</a:t>
            </a:r>
            <a:r>
              <a:rPr lang="en-US" altLang="de-DE" sz="2400" smtClean="0"/>
              <a:t>: </a:t>
            </a:r>
          </a:p>
          <a:p>
            <a:pPr lvl="2" eaLnBrk="1" hangingPunct="1">
              <a:lnSpc>
                <a:spcPct val="80000"/>
              </a:lnSpc>
            </a:pPr>
            <a:r>
              <a:rPr lang="en-US" altLang="de-DE" sz="2400" smtClean="0"/>
              <a:t>What are the social or cultural factors that may affect user attitudes and eventual use of the information system? </a:t>
            </a:r>
          </a:p>
          <a:p>
            <a:pPr lvl="2" eaLnBrk="1" hangingPunct="1">
              <a:lnSpc>
                <a:spcPct val="80000"/>
              </a:lnSpc>
            </a:pPr>
            <a:r>
              <a:rPr lang="en-US" altLang="de-DE" sz="2400" smtClean="0"/>
              <a:t>Any information system is always part of a larger social system. </a:t>
            </a:r>
          </a:p>
        </p:txBody>
      </p:sp>
      <p:sp>
        <p:nvSpPr>
          <p:cNvPr id="33795" name="AutoShape 5"/>
          <p:cNvSpPr>
            <a:spLocks noGrp="1" noChangeArrowheads="1"/>
          </p:cNvSpPr>
          <p:nvPr>
            <p:ph type="title"/>
          </p:nvPr>
        </p:nvSpPr>
        <p:spPr>
          <a:prstGeom prst="roundRect">
            <a:avLst>
              <a:gd name="adj" fmla="val 21667"/>
            </a:avLst>
          </a:prstGeom>
          <a:noFill/>
        </p:spPr>
        <p:txBody>
          <a:bodyPr anchor="b"/>
          <a:lstStyle/>
          <a:p>
            <a:pPr marL="685800" indent="-685800" eaLnBrk="1" hangingPunct="1"/>
            <a:r>
              <a:rPr lang="en-GB" altLang="de-DE" dirty="0" smtClean="0"/>
              <a:t>Context Analysis (cont.)</a:t>
            </a:r>
            <a:endParaRPr lang="en-US" altLang="de-DE" dirty="0" smtClean="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450854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altLang="de-DE" smtClean="0"/>
              <a:t>User Analysis</a:t>
            </a:r>
          </a:p>
        </p:txBody>
      </p:sp>
      <p:sp>
        <p:nvSpPr>
          <p:cNvPr id="34819" name="Rectangle 3"/>
          <p:cNvSpPr>
            <a:spLocks noGrp="1" noChangeArrowheads="1"/>
          </p:cNvSpPr>
          <p:nvPr>
            <p:ph type="body" idx="1"/>
          </p:nvPr>
        </p:nvSpPr>
        <p:spPr>
          <a:xfrm>
            <a:off x="838200" y="1828800"/>
            <a:ext cx="7693025" cy="4038600"/>
          </a:xfrm>
        </p:spPr>
        <p:txBody>
          <a:bodyPr/>
          <a:lstStyle/>
          <a:p>
            <a:pPr eaLnBrk="1" hangingPunct="1">
              <a:lnSpc>
                <a:spcPct val="90000"/>
              </a:lnSpc>
            </a:pPr>
            <a:r>
              <a:rPr lang="en-US" altLang="de-DE" sz="2400" b="1" u="sng" smtClean="0"/>
              <a:t>User Analysis</a:t>
            </a:r>
            <a:r>
              <a:rPr lang="en-US" altLang="de-DE" sz="2400" smtClean="0"/>
              <a:t>: identifies the target users of the system and their characteristics. </a:t>
            </a:r>
          </a:p>
          <a:p>
            <a:pPr lvl="2" eaLnBrk="1" hangingPunct="1">
              <a:lnSpc>
                <a:spcPct val="90000"/>
              </a:lnSpc>
            </a:pPr>
            <a:r>
              <a:rPr lang="en-US" altLang="de-DE" sz="2400" u="sng" smtClean="0"/>
              <a:t>Demographic data</a:t>
            </a:r>
          </a:p>
          <a:p>
            <a:pPr lvl="2" eaLnBrk="1" hangingPunct="1">
              <a:lnSpc>
                <a:spcPct val="90000"/>
              </a:lnSpc>
            </a:pPr>
            <a:r>
              <a:rPr lang="en-US" altLang="de-DE" sz="2400" u="sng" smtClean="0"/>
              <a:t>Traits and intelligence</a:t>
            </a:r>
          </a:p>
          <a:p>
            <a:pPr lvl="2" eaLnBrk="1" hangingPunct="1">
              <a:lnSpc>
                <a:spcPct val="90000"/>
              </a:lnSpc>
            </a:pPr>
            <a:r>
              <a:rPr lang="en-US" altLang="de-DE" sz="2400" u="sng" smtClean="0"/>
              <a:t>Job or task related factors</a:t>
            </a:r>
            <a:endParaRPr lang="en-US" altLang="de-DE" sz="2400" smtClean="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856380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altLang="de-DE" smtClean="0"/>
              <a:t>Task analysis</a:t>
            </a:r>
          </a:p>
        </p:txBody>
      </p:sp>
      <p:sp>
        <p:nvSpPr>
          <p:cNvPr id="35843" name="Rectangle 3"/>
          <p:cNvSpPr>
            <a:spLocks noGrp="1" noChangeArrowheads="1"/>
          </p:cNvSpPr>
          <p:nvPr>
            <p:ph type="body" idx="1"/>
          </p:nvPr>
        </p:nvSpPr>
        <p:spPr/>
        <p:txBody>
          <a:bodyPr/>
          <a:lstStyle/>
          <a:p>
            <a:pPr eaLnBrk="1" hangingPunct="1">
              <a:lnSpc>
                <a:spcPct val="90000"/>
              </a:lnSpc>
            </a:pPr>
            <a:r>
              <a:rPr lang="en-US" altLang="de-DE" sz="2400" b="1" u="sng" smtClean="0"/>
              <a:t>Task Analysis</a:t>
            </a:r>
            <a:r>
              <a:rPr lang="en-US" altLang="de-DE" sz="2400" smtClean="0"/>
              <a:t>: studies what and how users think and feel when they do things to achieve their goals. </a:t>
            </a:r>
          </a:p>
          <a:p>
            <a:pPr eaLnBrk="1" hangingPunct="1">
              <a:lnSpc>
                <a:spcPct val="90000"/>
              </a:lnSpc>
            </a:pPr>
            <a:r>
              <a:rPr lang="en-US" altLang="de-DE" sz="2400" smtClean="0"/>
              <a:t>Possible points of analysis in task analysis</a:t>
            </a:r>
          </a:p>
          <a:p>
            <a:pPr lvl="2" eaLnBrk="1" hangingPunct="1">
              <a:lnSpc>
                <a:spcPct val="90000"/>
              </a:lnSpc>
            </a:pPr>
            <a:r>
              <a:rPr lang="en-GB" altLang="de-DE" sz="2400" u="sng" smtClean="0"/>
              <a:t>User goals and use cases</a:t>
            </a:r>
            <a:r>
              <a:rPr lang="en-GB" altLang="de-DE" sz="2400" smtClean="0"/>
              <a:t> </a:t>
            </a:r>
          </a:p>
          <a:p>
            <a:pPr lvl="2" eaLnBrk="1" hangingPunct="1">
              <a:lnSpc>
                <a:spcPct val="90000"/>
              </a:lnSpc>
            </a:pPr>
            <a:r>
              <a:rPr lang="en-GB" altLang="de-DE" sz="2400" u="sng" smtClean="0"/>
              <a:t>Cognitive, affective, and behavioral analysis of user tasks</a:t>
            </a:r>
            <a:r>
              <a:rPr lang="en-GB" altLang="de-DE" sz="2400" smtClean="0"/>
              <a:t> </a:t>
            </a:r>
          </a:p>
          <a:p>
            <a:pPr lvl="2" eaLnBrk="1" hangingPunct="1">
              <a:lnSpc>
                <a:spcPct val="90000"/>
              </a:lnSpc>
            </a:pPr>
            <a:r>
              <a:rPr lang="en-GB" altLang="de-DE" sz="2400" u="sng" smtClean="0"/>
              <a:t>Workflow analysis</a:t>
            </a:r>
            <a:r>
              <a:rPr lang="en-GB" altLang="de-DE" sz="2400" smtClean="0"/>
              <a:t> </a:t>
            </a:r>
          </a:p>
          <a:p>
            <a:pPr lvl="2" eaLnBrk="1" hangingPunct="1">
              <a:lnSpc>
                <a:spcPct val="90000"/>
              </a:lnSpc>
            </a:pPr>
            <a:r>
              <a:rPr lang="en-GB" altLang="de-DE" sz="2400" u="sng" smtClean="0"/>
              <a:t>General work distribution between users and the website/machine</a:t>
            </a:r>
            <a:r>
              <a:rPr lang="en-GB" altLang="de-DE" sz="2400" smtClean="0"/>
              <a:t> </a:t>
            </a:r>
            <a:endParaRPr lang="en-US" altLang="de-DE" sz="2400" smtClean="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481819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marL="685800" indent="-685800" eaLnBrk="1" hangingPunct="1"/>
            <a:r>
              <a:rPr lang="en-GB" altLang="de-DE" dirty="0" smtClean="0"/>
              <a:t>Evaluation Metrics</a:t>
            </a:r>
            <a:endParaRPr lang="en-US" altLang="de-DE" dirty="0" smtClean="0"/>
          </a:p>
        </p:txBody>
      </p:sp>
      <p:sp>
        <p:nvSpPr>
          <p:cNvPr id="36867" name="Rectangle 3"/>
          <p:cNvSpPr>
            <a:spLocks noGrp="1" noChangeArrowheads="1"/>
          </p:cNvSpPr>
          <p:nvPr>
            <p:ph type="body" idx="1"/>
          </p:nvPr>
        </p:nvSpPr>
        <p:spPr/>
        <p:txBody>
          <a:bodyPr/>
          <a:lstStyle/>
          <a:p>
            <a:pPr eaLnBrk="1" hangingPunct="1"/>
            <a:r>
              <a:rPr lang="en-US" altLang="de-DE" b="1" u="sng" smtClean="0"/>
              <a:t>Evaluation Metrics</a:t>
            </a:r>
            <a:r>
              <a:rPr lang="en-US" altLang="de-DE" smtClean="0"/>
              <a:t>: specifies the expected human-computer interaction goals of the system being designed. There are four types of HCI goals.</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471377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568" name="Group 152"/>
          <p:cNvGraphicFramePr>
            <a:graphicFrameLocks noGrp="1"/>
          </p:cNvGraphicFramePr>
          <p:nvPr>
            <p:ph idx="4294967295"/>
          </p:nvPr>
        </p:nvGraphicFramePr>
        <p:xfrm>
          <a:off x="457200" y="0"/>
          <a:ext cx="8305800" cy="6899551"/>
        </p:xfrm>
        <a:graphic>
          <a:graphicData uri="http://schemas.openxmlformats.org/drawingml/2006/table">
            <a:tbl>
              <a:tblPr/>
              <a:tblGrid>
                <a:gridCol w="2932113">
                  <a:extLst>
                    <a:ext uri="{9D8B030D-6E8A-4147-A177-3AD203B41FA5}">
                      <a16:colId xmlns:a16="http://schemas.microsoft.com/office/drawing/2014/main" val="20000"/>
                    </a:ext>
                  </a:extLst>
                </a:gridCol>
                <a:gridCol w="4465637">
                  <a:extLst>
                    <a:ext uri="{9D8B030D-6E8A-4147-A177-3AD203B41FA5}">
                      <a16:colId xmlns:a16="http://schemas.microsoft.com/office/drawing/2014/main" val="20001"/>
                    </a:ext>
                  </a:extLst>
                </a:gridCol>
                <a:gridCol w="908050">
                  <a:extLst>
                    <a:ext uri="{9D8B030D-6E8A-4147-A177-3AD203B41FA5}">
                      <a16:colId xmlns:a16="http://schemas.microsoft.com/office/drawing/2014/main" val="20002"/>
                    </a:ext>
                  </a:extLst>
                </a:gridCol>
              </a:tblGrid>
              <a:tr h="468291">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Category/Type</a:t>
                      </a:r>
                      <a:endParaRPr kumimoji="0" lang="en-US" sz="1400" b="0" i="0" u="none" strike="noStrike" cap="none" normalizeH="0" baseline="0" dirty="0" smtClean="0">
                        <a:ln>
                          <a:noFill/>
                        </a:ln>
                        <a:solidFill>
                          <a:schemeClr val="tx1"/>
                        </a:solidFill>
                        <a:effectLst/>
                        <a:latin typeface="Arial" pitchFamily="34" charset="0"/>
                        <a:ea typeface="SimSun" pitchFamily="2" charset="-122"/>
                        <a:cs typeface="Times New Roman" pitchFamily="18" charset="0"/>
                      </a:endParaRPr>
                    </a:p>
                  </a:txBody>
                  <a:tcPr marT="45718" marB="4571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Example Measures</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marT="45718" marB="45718"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5">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457200" algn="l"/>
                          <a:tab pos="914400" algn="l"/>
                          <a:tab pos="4572000" algn="l"/>
                        </a:tabLst>
                      </a:pPr>
                      <a:r>
                        <a:rPr kumimoji="0" lang="en-GB" sz="1400" b="0" i="0" u="none" strike="noStrike" cap="none" normalizeH="0" baseline="0" smtClean="0">
                          <a:ln>
                            <a:noFill/>
                          </a:ln>
                          <a:solidFill>
                            <a:schemeClr val="tx1"/>
                          </a:solidFill>
                          <a:effectLst/>
                          <a:latin typeface="Geneva" charset="0"/>
                          <a:ea typeface="Geneva" charset="0"/>
                          <a:cs typeface="Times New Roman" pitchFamily="18" charset="0"/>
                        </a:rPr>
                        <a:t> </a:t>
                      </a:r>
                      <a:endParaRPr kumimoji="0" lang="en-GB" sz="1400" b="0" i="0" u="none" strike="noStrike" cap="none" normalizeH="0" baseline="0" smtClean="0">
                        <a:ln>
                          <a:noFill/>
                        </a:ln>
                        <a:solidFill>
                          <a:schemeClr val="tx1"/>
                        </a:solidFill>
                        <a:effectLst/>
                        <a:latin typeface="Arial" pitchFamily="34" charset="0"/>
                        <a:ea typeface="Geneva" charset="0"/>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tab pos="457200" algn="l"/>
                          <a:tab pos="914400" algn="l"/>
                          <a:tab pos="4572000" algn="l"/>
                        </a:tabLst>
                      </a:pPr>
                      <a:r>
                        <a:rPr kumimoji="0" lang="en-GB" sz="1400" b="0" i="0" u="none" strike="noStrike" cap="none" normalizeH="0" baseline="0" smtClean="0">
                          <a:ln>
                            <a:noFill/>
                          </a:ln>
                          <a:solidFill>
                            <a:schemeClr val="tx1"/>
                          </a:solidFill>
                          <a:effectLst/>
                          <a:latin typeface="Geneva" charset="0"/>
                          <a:ea typeface="Geneva" charset="0"/>
                          <a:cs typeface="Times New Roman" pitchFamily="18" charset="0"/>
                        </a:rPr>
                        <a:t> </a:t>
                      </a:r>
                      <a:endParaRPr kumimoji="0" lang="en-GB" sz="1400" b="0" i="0" u="none" strike="noStrike" cap="none" normalizeH="0" baseline="0" smtClean="0">
                        <a:ln>
                          <a:noFill/>
                        </a:ln>
                        <a:solidFill>
                          <a:schemeClr val="tx1"/>
                        </a:solidFill>
                        <a:effectLst/>
                        <a:latin typeface="Arial" pitchFamily="34" charset="0"/>
                        <a:ea typeface="Geneva" charset="0"/>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tab pos="457200" algn="l"/>
                          <a:tab pos="914400" algn="l"/>
                          <a:tab pos="4572000" algn="l"/>
                        </a:tabLst>
                      </a:pPr>
                      <a:r>
                        <a:rPr kumimoji="0" lang="en-GB" sz="1400" b="0" i="0" u="none" strike="noStrike" cap="none" normalizeH="0" baseline="0" smtClean="0">
                          <a:ln>
                            <a:noFill/>
                          </a:ln>
                          <a:solidFill>
                            <a:schemeClr val="tx1"/>
                          </a:solidFill>
                          <a:effectLst/>
                          <a:latin typeface="Geneva" charset="0"/>
                          <a:ea typeface="Geneva" charset="0"/>
                          <a:cs typeface="Times New Roman" pitchFamily="18" charset="0"/>
                        </a:rPr>
                        <a:t> </a:t>
                      </a:r>
                      <a:endParaRPr kumimoji="0" lang="en-GB" sz="1400" b="0" i="0" u="none" strike="noStrike" cap="none" normalizeH="0" baseline="0" smtClean="0">
                        <a:ln>
                          <a:noFill/>
                        </a:ln>
                        <a:solidFill>
                          <a:schemeClr val="tx1"/>
                        </a:solidFill>
                        <a:effectLst/>
                        <a:latin typeface="Arial" pitchFamily="34" charset="0"/>
                        <a:ea typeface="Geneva" charset="0"/>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tab pos="457200" algn="l"/>
                          <a:tab pos="914400" algn="l"/>
                          <a:tab pos="4572000" algn="l"/>
                        </a:tabLst>
                      </a:pPr>
                      <a:r>
                        <a:rPr kumimoji="0" lang="en-GB" sz="1400" b="0" i="0" u="none" strike="noStrike" cap="none" normalizeH="0" baseline="0" smtClean="0">
                          <a:ln>
                            <a:noFill/>
                          </a:ln>
                          <a:solidFill>
                            <a:schemeClr val="tx1"/>
                          </a:solidFill>
                          <a:effectLst/>
                          <a:latin typeface="Geneva" charset="0"/>
                          <a:ea typeface="Geneva" charset="0"/>
                          <a:cs typeface="Times New Roman" pitchFamily="18" charset="0"/>
                        </a:rPr>
                        <a:t> </a:t>
                      </a:r>
                      <a:endParaRPr kumimoji="0" lang="en-GB" sz="1400" b="0" i="0" u="none" strike="noStrike" cap="none" normalizeH="0" baseline="0" smtClean="0">
                        <a:ln>
                          <a:noFill/>
                        </a:ln>
                        <a:solidFill>
                          <a:schemeClr val="tx1"/>
                        </a:solidFill>
                        <a:effectLst/>
                        <a:latin typeface="Arial" pitchFamily="34" charset="0"/>
                        <a:ea typeface="Geneva" charset="0"/>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tab pos="457200" algn="l"/>
                          <a:tab pos="914400" algn="l"/>
                          <a:tab pos="4572000" algn="l"/>
                        </a:tabLst>
                      </a:pPr>
                      <a:r>
                        <a:rPr kumimoji="0" lang="en-GB" sz="1400" b="0" i="0" u="none" strike="noStrike" cap="none" normalizeH="0" baseline="0" smtClean="0">
                          <a:ln>
                            <a:noFill/>
                          </a:ln>
                          <a:solidFill>
                            <a:schemeClr val="tx1"/>
                          </a:solidFill>
                          <a:effectLst/>
                          <a:latin typeface="Geneva" charset="0"/>
                          <a:ea typeface="Geneva" charset="0"/>
                          <a:cs typeface="Times New Roman" pitchFamily="18" charset="0"/>
                        </a:rPr>
                        <a:t> </a:t>
                      </a:r>
                      <a:endParaRPr kumimoji="0" lang="en-GB" sz="1400" b="0" i="0" u="none" strike="noStrike" cap="none" normalizeH="0" baseline="0" smtClean="0">
                        <a:ln>
                          <a:noFill/>
                        </a:ln>
                        <a:solidFill>
                          <a:schemeClr val="tx1"/>
                        </a:solidFill>
                        <a:effectLst/>
                        <a:latin typeface="Arial" pitchFamily="34" charset="0"/>
                        <a:ea typeface="Geneva" charset="0"/>
                        <a:cs typeface="Times New Roman" pitchFamily="18" charset="0"/>
                      </a:endParaRPr>
                    </a:p>
                  </a:txBody>
                  <a:tcPr marT="45718" marB="45718" anchor="ct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31486">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Usefulness</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Support individual’s tasks</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Can do some tasks that would not so without the system</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Extend one’s capability</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de-DE"/>
                    </a:p>
                  </a:txBody>
                  <a:tcPr/>
                </a:tc>
                <a:extLst>
                  <a:ext uri="{0D108BD9-81ED-4DB2-BD59-A6C34878D82A}">
                    <a16:rowId xmlns:a16="http://schemas.microsoft.com/office/drawing/2014/main" val="10001"/>
                  </a:ext>
                </a:extLst>
              </a:tr>
              <a:tr h="1584887">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Usability</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Fewer errors and easy recovery</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Easy to use</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Easy to remember how to use</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Easy to learn</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Safe to use</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de-DE"/>
                    </a:p>
                  </a:txBody>
                  <a:tcPr/>
                </a:tc>
                <a:extLst>
                  <a:ext uri="{0D108BD9-81ED-4DB2-BD59-A6C34878D82A}">
                    <a16:rowId xmlns:a16="http://schemas.microsoft.com/office/drawing/2014/main" val="10002"/>
                  </a:ext>
                </a:extLst>
              </a:tr>
              <a:tr h="2011587">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Organizational, Social, Cultural Impact</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Increased organizational productivity</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Reduced cost for training</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Reduced cost for user/ customer support</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Improved customer service</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Improved customer retention</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Reduced job turnover</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Reduced loss of business opportunities</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Increase in sales</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Improved organizational image</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de-DE"/>
                    </a:p>
                  </a:txBody>
                  <a:tcPr/>
                </a:tc>
                <a:extLst>
                  <a:ext uri="{0D108BD9-81ED-4DB2-BD59-A6C34878D82A}">
                    <a16:rowId xmlns:a16="http://schemas.microsoft.com/office/drawing/2014/main" val="10003"/>
                  </a:ext>
                </a:extLst>
              </a:tr>
              <a:tr h="1584887">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Holistic Human Experience</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Aesthetically pleasing</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Enjoyable, entertaining, fun</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Motivating, engaging </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Trustworthy</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Supportive of creativity</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Rewarding</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Satisfying</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marT="45718" marB="4571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de-DE"/>
                    </a:p>
                  </a:txBody>
                  <a:tcPr/>
                </a:tc>
                <a:extLst>
                  <a:ext uri="{0D108BD9-81ED-4DB2-BD59-A6C34878D82A}">
                    <a16:rowId xmlns:a16="http://schemas.microsoft.com/office/drawing/2014/main" val="10004"/>
                  </a:ext>
                </a:extLst>
              </a:tr>
              <a:tr h="518136">
                <a:tc gridSpan="3">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457200" algn="l"/>
                          <a:tab pos="914400" algn="l"/>
                          <a:tab pos="4572000" algn="l"/>
                        </a:tabLst>
                      </a:pPr>
                      <a:r>
                        <a:rPr kumimoji="0" lang="en-GB" sz="1400" b="0" i="0" u="none" strike="noStrike" cap="none" normalizeH="0" baseline="0" dirty="0" smtClean="0">
                          <a:ln>
                            <a:noFill/>
                          </a:ln>
                          <a:solidFill>
                            <a:schemeClr val="tx1"/>
                          </a:solidFill>
                          <a:effectLst/>
                          <a:latin typeface="Geneva" charset="0"/>
                          <a:ea typeface="Geneva" charset="0"/>
                          <a:cs typeface="Times New Roman" pitchFamily="18" charset="0"/>
                        </a:rPr>
                        <a:t> </a:t>
                      </a:r>
                      <a:endParaRPr kumimoji="0" lang="en-GB" sz="1400" b="0" i="0" u="none" strike="noStrike" cap="none" normalizeH="0" baseline="0" dirty="0" smtClean="0">
                        <a:ln>
                          <a:noFill/>
                        </a:ln>
                        <a:solidFill>
                          <a:schemeClr val="tx1"/>
                        </a:solidFill>
                        <a:effectLst/>
                        <a:latin typeface="Arial" pitchFamily="34" charset="0"/>
                        <a:ea typeface="Geneva" charset="0"/>
                        <a:cs typeface="Times New Roman" pitchFamily="18" charset="0"/>
                      </a:endParaRPr>
                    </a:p>
                    <a:p>
                      <a:pPr marL="342900" marR="0" lvl="0" indent="-342900" algn="ctr" defTabSz="914400" rtl="0" eaLnBrk="1" fontAlgn="base" latinLnBrk="0" hangingPunct="1">
                        <a:lnSpc>
                          <a:spcPct val="100000"/>
                        </a:lnSpc>
                        <a:spcBef>
                          <a:spcPct val="0"/>
                        </a:spcBef>
                        <a:spcAft>
                          <a:spcPct val="0"/>
                        </a:spcAft>
                        <a:buClrTx/>
                        <a:buSzTx/>
                        <a:buFontTx/>
                        <a:buNone/>
                        <a:tabLst>
                          <a:tab pos="457200" algn="l"/>
                          <a:tab pos="914400" algn="l"/>
                          <a:tab pos="4572000" algn="l"/>
                        </a:tabLst>
                      </a:pPr>
                      <a:r>
                        <a:rPr kumimoji="0" lang="en-US" sz="1400" b="1"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Evaluation Metrics</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txBody>
                  <a:tcPr marT="45718" marB="45718"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5"/>
                  </a:ext>
                </a:extLst>
              </a:tr>
            </a:tbl>
          </a:graphicData>
        </a:graphic>
      </p:graphicFrame>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4425034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GB" altLang="de-DE" smtClean="0"/>
              <a:t>ISO usability standard 9241</a:t>
            </a:r>
          </a:p>
        </p:txBody>
      </p:sp>
      <p:sp>
        <p:nvSpPr>
          <p:cNvPr id="38915" name="Rectangle 3"/>
          <p:cNvSpPr>
            <a:spLocks noGrp="1" noChangeArrowheads="1"/>
          </p:cNvSpPr>
          <p:nvPr>
            <p:ph type="body" idx="1"/>
          </p:nvPr>
        </p:nvSpPr>
        <p:spPr/>
        <p:txBody>
          <a:bodyPr/>
          <a:lstStyle/>
          <a:p>
            <a:pPr eaLnBrk="1" hangingPunct="1">
              <a:buFontTx/>
              <a:buNone/>
            </a:pPr>
            <a:r>
              <a:rPr lang="en-GB" altLang="de-DE" smtClean="0"/>
              <a:t>adopts traditional usability categories:</a:t>
            </a:r>
          </a:p>
          <a:p>
            <a:pPr eaLnBrk="1" hangingPunct="1"/>
            <a:endParaRPr lang="en-GB" altLang="de-DE" sz="1200" smtClean="0"/>
          </a:p>
          <a:p>
            <a:pPr eaLnBrk="1" hangingPunct="1"/>
            <a:r>
              <a:rPr lang="en-GB" altLang="de-DE" smtClean="0"/>
              <a:t>effectiveness</a:t>
            </a:r>
          </a:p>
          <a:p>
            <a:pPr lvl="1" eaLnBrk="1" hangingPunct="1"/>
            <a:r>
              <a:rPr lang="en-GB" altLang="de-DE" smtClean="0"/>
              <a:t>can you achieve what you want to?</a:t>
            </a:r>
          </a:p>
          <a:p>
            <a:pPr eaLnBrk="1" hangingPunct="1"/>
            <a:r>
              <a:rPr lang="en-GB" altLang="de-DE" smtClean="0"/>
              <a:t>efficiency</a:t>
            </a:r>
          </a:p>
          <a:p>
            <a:pPr lvl="1" eaLnBrk="1" hangingPunct="1"/>
            <a:r>
              <a:rPr lang="en-GB" altLang="de-DE" smtClean="0"/>
              <a:t>can you do it without wasting effort?</a:t>
            </a:r>
          </a:p>
          <a:p>
            <a:pPr eaLnBrk="1" hangingPunct="1"/>
            <a:r>
              <a:rPr lang="en-GB" altLang="de-DE" smtClean="0"/>
              <a:t>satisfaction</a:t>
            </a:r>
          </a:p>
          <a:p>
            <a:pPr lvl="1" eaLnBrk="1" hangingPunct="1"/>
            <a:r>
              <a:rPr lang="en-GB" altLang="de-DE" smtClean="0"/>
              <a:t>do you enjoy the process?</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338261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52"/>
          <p:cNvSpPr>
            <a:spLocks noChangeArrowheads="1"/>
          </p:cNvSpPr>
          <p:nvPr/>
        </p:nvSpPr>
        <p:spPr bwMode="auto">
          <a:xfrm>
            <a:off x="750710" y="1519767"/>
            <a:ext cx="7478889" cy="61383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39939" name="Line 53"/>
          <p:cNvSpPr>
            <a:spLocks noChangeShapeType="1"/>
          </p:cNvSpPr>
          <p:nvPr/>
        </p:nvSpPr>
        <p:spPr bwMode="auto">
          <a:xfrm>
            <a:off x="750710" y="5562600"/>
            <a:ext cx="7478889" cy="0"/>
          </a:xfrm>
          <a:prstGeom prst="line">
            <a:avLst/>
          </a:prstGeom>
          <a:noFill/>
          <a:ln w="28575">
            <a:solidFill>
              <a:srgbClr val="2E005D"/>
            </a:solidFill>
            <a:round/>
            <a:headEnd/>
            <a:tailEnd/>
          </a:ln>
          <a:extLst>
            <a:ext uri="{909E8E84-426E-40DD-AFC4-6F175D3DCCD1}">
              <a14:hiddenFill xmlns:a14="http://schemas.microsoft.com/office/drawing/2010/main">
                <a:noFill/>
              </a14:hiddenFill>
            </a:ext>
          </a:extLst>
        </p:spPr>
        <p:txBody>
          <a:bodyPr wrap="none" anchor="ctr"/>
          <a:lstStyle/>
          <a:p>
            <a:endParaRPr lang="tr-TR"/>
          </a:p>
        </p:txBody>
      </p:sp>
      <p:sp>
        <p:nvSpPr>
          <p:cNvPr id="39940" name="Rectangle 2"/>
          <p:cNvSpPr>
            <a:spLocks noGrp="1" noChangeArrowheads="1"/>
          </p:cNvSpPr>
          <p:nvPr>
            <p:ph type="title"/>
          </p:nvPr>
        </p:nvSpPr>
        <p:spPr/>
        <p:txBody>
          <a:bodyPr/>
          <a:lstStyle/>
          <a:p>
            <a:pPr eaLnBrk="1" hangingPunct="1"/>
            <a:r>
              <a:rPr lang="en-GB" altLang="de-DE" smtClean="0"/>
              <a:t>some metrics from ISO 9241</a:t>
            </a:r>
          </a:p>
        </p:txBody>
      </p:sp>
      <p:sp>
        <p:nvSpPr>
          <p:cNvPr id="39941" name="Rectangle 3"/>
          <p:cNvSpPr>
            <a:spLocks noGrp="1" noChangeArrowheads="1"/>
          </p:cNvSpPr>
          <p:nvPr>
            <p:ph type="body" idx="1"/>
          </p:nvPr>
        </p:nvSpPr>
        <p:spPr>
          <a:xfrm>
            <a:off x="609600" y="1524000"/>
            <a:ext cx="8077200" cy="4419600"/>
          </a:xfrm>
        </p:spPr>
        <p:txBody>
          <a:bodyPr/>
          <a:lstStyle/>
          <a:p>
            <a:pPr marL="190500" indent="-190500" eaLnBrk="1" hangingPunct="1">
              <a:buFontTx/>
              <a:buChar char=" "/>
              <a:tabLst>
                <a:tab pos="1905000" algn="l"/>
                <a:tab pos="4000500" algn="l"/>
                <a:tab pos="5905500" algn="l"/>
              </a:tabLst>
            </a:pPr>
            <a:r>
              <a:rPr lang="en-GB" altLang="de-DE" sz="1400" dirty="0" smtClean="0"/>
              <a:t>Usability 	Effectiveness 	Efficiency 	Satisfaction</a:t>
            </a:r>
            <a:br>
              <a:rPr lang="en-GB" altLang="de-DE" sz="1400" dirty="0" smtClean="0"/>
            </a:br>
            <a:r>
              <a:rPr lang="en-GB" altLang="de-DE" sz="1400" dirty="0" smtClean="0"/>
              <a:t>objective	measures 	measures	measures</a:t>
            </a:r>
          </a:p>
          <a:p>
            <a:pPr marL="190500" indent="-190500" eaLnBrk="1" hangingPunct="1">
              <a:buFontTx/>
              <a:buChar char=" "/>
              <a:tabLst>
                <a:tab pos="1905000" algn="l"/>
                <a:tab pos="4000500" algn="l"/>
                <a:tab pos="5905500" algn="l"/>
              </a:tabLst>
            </a:pPr>
            <a:endParaRPr lang="en-GB" altLang="de-DE" sz="1400" dirty="0" smtClean="0"/>
          </a:p>
          <a:p>
            <a:pPr marL="190500" indent="-190500" eaLnBrk="1" hangingPunct="1">
              <a:buFontTx/>
              <a:buChar char=" "/>
              <a:tabLst>
                <a:tab pos="1905000" algn="l"/>
                <a:tab pos="4000500" algn="l"/>
                <a:tab pos="5905500" algn="l"/>
              </a:tabLst>
            </a:pPr>
            <a:r>
              <a:rPr lang="en-GB" altLang="de-DE" sz="1400" dirty="0" smtClean="0"/>
              <a:t>Suitability 	Percentage of	 Time to	Rating scale </a:t>
            </a:r>
            <a:br>
              <a:rPr lang="en-GB" altLang="de-DE" sz="1400" dirty="0" smtClean="0"/>
            </a:br>
            <a:r>
              <a:rPr lang="en-GB" altLang="de-DE" sz="1400" dirty="0" smtClean="0"/>
              <a:t>for the task 	goals achieved	 complete a task	for satisfaction</a:t>
            </a:r>
          </a:p>
          <a:p>
            <a:pPr marL="190500" indent="-190500" eaLnBrk="1" hangingPunct="1">
              <a:buFontTx/>
              <a:buChar char=" "/>
              <a:tabLst>
                <a:tab pos="1905000" algn="l"/>
                <a:tab pos="4000500" algn="l"/>
                <a:tab pos="5905500" algn="l"/>
              </a:tabLst>
            </a:pPr>
            <a:r>
              <a:rPr lang="en-GB" altLang="de-DE" sz="1400" dirty="0" smtClean="0"/>
              <a:t>	</a:t>
            </a:r>
          </a:p>
          <a:p>
            <a:pPr marL="190500" indent="-190500" eaLnBrk="1" hangingPunct="1">
              <a:buFontTx/>
              <a:buChar char=" "/>
              <a:tabLst>
                <a:tab pos="1905000" algn="l"/>
                <a:tab pos="4000500" algn="l"/>
                <a:tab pos="5905500" algn="l"/>
              </a:tabLst>
            </a:pPr>
            <a:r>
              <a:rPr lang="en-GB" altLang="de-DE" sz="1400" dirty="0" smtClean="0"/>
              <a:t>Appropriate for 	Number of power 	Relative efficiency 	Rating scale for</a:t>
            </a:r>
            <a:br>
              <a:rPr lang="en-GB" altLang="de-DE" sz="1400" dirty="0" smtClean="0"/>
            </a:br>
            <a:r>
              <a:rPr lang="en-GB" altLang="de-DE" sz="1400" dirty="0" smtClean="0"/>
              <a:t>trained users	features used	compared with	satisfaction with </a:t>
            </a:r>
            <a:br>
              <a:rPr lang="en-GB" altLang="de-DE" sz="1400" dirty="0" smtClean="0"/>
            </a:br>
            <a:r>
              <a:rPr lang="en-GB" altLang="de-DE" sz="1400" dirty="0" smtClean="0"/>
              <a:t>		an expert user 	power features</a:t>
            </a:r>
          </a:p>
          <a:p>
            <a:pPr marL="190500" indent="-190500" eaLnBrk="1" hangingPunct="1">
              <a:buFontTx/>
              <a:buNone/>
              <a:tabLst>
                <a:tab pos="1905000" algn="l"/>
                <a:tab pos="4000500" algn="l"/>
                <a:tab pos="5905500" algn="l"/>
              </a:tabLst>
            </a:pPr>
            <a:endParaRPr lang="en-GB" altLang="de-DE" sz="1400" dirty="0" smtClean="0"/>
          </a:p>
          <a:p>
            <a:pPr marL="190500" indent="-190500" eaLnBrk="1" hangingPunct="1">
              <a:buFontTx/>
              <a:buChar char=" "/>
              <a:tabLst>
                <a:tab pos="1905000" algn="l"/>
                <a:tab pos="4000500" algn="l"/>
                <a:tab pos="5905500" algn="l"/>
              </a:tabLst>
            </a:pPr>
            <a:r>
              <a:rPr lang="en-GB" altLang="de-DE" sz="1400" dirty="0" smtClean="0"/>
              <a:t>Learnability	Percentage of 	Time to learn 	Rating scale for</a:t>
            </a:r>
            <a:br>
              <a:rPr lang="en-GB" altLang="de-DE" sz="1400" dirty="0" smtClean="0"/>
            </a:br>
            <a:r>
              <a:rPr lang="en-GB" altLang="de-DE" sz="1400" dirty="0" smtClean="0"/>
              <a:t>	functions learned	criterion	ease of learning</a:t>
            </a:r>
          </a:p>
          <a:p>
            <a:pPr marL="190500" indent="-190500" eaLnBrk="1" hangingPunct="1">
              <a:buFontTx/>
              <a:buChar char=" "/>
              <a:tabLst>
                <a:tab pos="1905000" algn="l"/>
                <a:tab pos="4000500" algn="l"/>
                <a:tab pos="5905500" algn="l"/>
              </a:tabLst>
            </a:pPr>
            <a:endParaRPr lang="en-GB" altLang="de-DE" sz="1400" dirty="0" smtClean="0"/>
          </a:p>
          <a:p>
            <a:pPr marL="190500" indent="-190500" eaLnBrk="1" hangingPunct="1">
              <a:buFontTx/>
              <a:buChar char=" "/>
              <a:tabLst>
                <a:tab pos="1905000" algn="l"/>
                <a:tab pos="4000500" algn="l"/>
                <a:tab pos="5905500" algn="l"/>
              </a:tabLst>
            </a:pPr>
            <a:r>
              <a:rPr lang="en-GB" altLang="de-DE" sz="1400" dirty="0" smtClean="0"/>
              <a:t>Error tolerance	Percentage of 	Time spent on 	Rating scale for </a:t>
            </a:r>
            <a:br>
              <a:rPr lang="en-GB" altLang="de-DE" sz="1400" dirty="0" smtClean="0"/>
            </a:br>
            <a:r>
              <a:rPr lang="en-GB" altLang="de-DE" sz="1400" dirty="0" smtClean="0"/>
              <a:t>	errors corrected 	correcting errors	error handling </a:t>
            </a:r>
            <a:br>
              <a:rPr lang="en-GB" altLang="de-DE" sz="1400" dirty="0" smtClean="0"/>
            </a:br>
            <a:r>
              <a:rPr lang="en-GB" altLang="de-DE" sz="1400" dirty="0" smtClean="0"/>
              <a:t>	successfully</a:t>
            </a: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693284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GB" altLang="de-DE" smtClean="0"/>
              <a:t>Iterative design and prototyping</a:t>
            </a:r>
          </a:p>
        </p:txBody>
      </p:sp>
      <p:sp>
        <p:nvSpPr>
          <p:cNvPr id="40963" name="Rectangle 3"/>
          <p:cNvSpPr>
            <a:spLocks noGrp="1" noChangeArrowheads="1"/>
          </p:cNvSpPr>
          <p:nvPr>
            <p:ph type="body" idx="1"/>
          </p:nvPr>
        </p:nvSpPr>
        <p:spPr/>
        <p:txBody>
          <a:bodyPr/>
          <a:lstStyle/>
          <a:p>
            <a:pPr eaLnBrk="1" hangingPunct="1">
              <a:lnSpc>
                <a:spcPct val="90000"/>
              </a:lnSpc>
            </a:pPr>
            <a:r>
              <a:rPr lang="en-GB" altLang="de-DE" sz="1800" smtClean="0"/>
              <a:t>Iterative design overcomes inherent problems of incomplete requirements</a:t>
            </a:r>
          </a:p>
          <a:p>
            <a:pPr eaLnBrk="1" hangingPunct="1">
              <a:lnSpc>
                <a:spcPct val="90000"/>
              </a:lnSpc>
            </a:pPr>
            <a:endParaRPr lang="en-GB" altLang="de-DE" sz="1400" smtClean="0"/>
          </a:p>
          <a:p>
            <a:pPr eaLnBrk="1" hangingPunct="1">
              <a:lnSpc>
                <a:spcPct val="90000"/>
              </a:lnSpc>
            </a:pPr>
            <a:r>
              <a:rPr lang="en-GB" altLang="de-DE" sz="1800" smtClean="0"/>
              <a:t>Prototypes</a:t>
            </a:r>
          </a:p>
          <a:p>
            <a:pPr lvl="1" eaLnBrk="1" hangingPunct="1">
              <a:lnSpc>
                <a:spcPct val="90000"/>
              </a:lnSpc>
            </a:pPr>
            <a:r>
              <a:rPr lang="en-GB" altLang="de-DE" sz="1600" smtClean="0"/>
              <a:t>simulate or animate some features of intended system</a:t>
            </a:r>
          </a:p>
          <a:p>
            <a:pPr lvl="1" eaLnBrk="1" hangingPunct="1">
              <a:lnSpc>
                <a:spcPct val="90000"/>
              </a:lnSpc>
            </a:pPr>
            <a:r>
              <a:rPr lang="en-GB" altLang="de-DE" sz="1600" smtClean="0"/>
              <a:t>different types of prototypes</a:t>
            </a:r>
          </a:p>
          <a:p>
            <a:pPr lvl="2" eaLnBrk="1" hangingPunct="1">
              <a:lnSpc>
                <a:spcPct val="90000"/>
              </a:lnSpc>
            </a:pPr>
            <a:r>
              <a:rPr lang="en-GB" altLang="de-DE" sz="1400" smtClean="0"/>
              <a:t>throw-away</a:t>
            </a:r>
          </a:p>
          <a:p>
            <a:pPr lvl="2" eaLnBrk="1" hangingPunct="1">
              <a:lnSpc>
                <a:spcPct val="90000"/>
              </a:lnSpc>
            </a:pPr>
            <a:r>
              <a:rPr lang="en-GB" altLang="de-DE" sz="1400" smtClean="0"/>
              <a:t>incremental</a:t>
            </a:r>
          </a:p>
          <a:p>
            <a:pPr lvl="2" eaLnBrk="1" hangingPunct="1">
              <a:lnSpc>
                <a:spcPct val="90000"/>
              </a:lnSpc>
            </a:pPr>
            <a:r>
              <a:rPr lang="en-GB" altLang="de-DE" sz="1400" smtClean="0"/>
              <a:t>evolutionary</a:t>
            </a:r>
          </a:p>
          <a:p>
            <a:pPr eaLnBrk="1" hangingPunct="1">
              <a:lnSpc>
                <a:spcPct val="90000"/>
              </a:lnSpc>
            </a:pPr>
            <a:endParaRPr lang="en-GB" altLang="de-DE" sz="1400" smtClean="0"/>
          </a:p>
          <a:p>
            <a:pPr eaLnBrk="1" hangingPunct="1">
              <a:lnSpc>
                <a:spcPct val="90000"/>
              </a:lnSpc>
            </a:pPr>
            <a:r>
              <a:rPr lang="en-GB" altLang="de-DE" sz="1800" smtClean="0"/>
              <a:t>Management issues</a:t>
            </a:r>
          </a:p>
          <a:p>
            <a:pPr lvl="1" eaLnBrk="1" hangingPunct="1">
              <a:lnSpc>
                <a:spcPct val="90000"/>
              </a:lnSpc>
            </a:pPr>
            <a:r>
              <a:rPr lang="en-GB" altLang="de-DE" sz="1600" smtClean="0"/>
              <a:t>time</a:t>
            </a:r>
          </a:p>
          <a:p>
            <a:pPr lvl="1" eaLnBrk="1" hangingPunct="1">
              <a:lnSpc>
                <a:spcPct val="90000"/>
              </a:lnSpc>
            </a:pPr>
            <a:r>
              <a:rPr lang="en-GB" altLang="de-DE" sz="1600" smtClean="0"/>
              <a:t>planning</a:t>
            </a:r>
          </a:p>
          <a:p>
            <a:pPr lvl="1" eaLnBrk="1" hangingPunct="1">
              <a:lnSpc>
                <a:spcPct val="90000"/>
              </a:lnSpc>
            </a:pPr>
            <a:r>
              <a:rPr lang="en-GB" altLang="de-DE" sz="1600" smtClean="0"/>
              <a:t>non-functional features</a:t>
            </a:r>
          </a:p>
          <a:p>
            <a:pPr lvl="1" eaLnBrk="1" hangingPunct="1">
              <a:lnSpc>
                <a:spcPct val="90000"/>
              </a:lnSpc>
            </a:pPr>
            <a:r>
              <a:rPr lang="en-GB" altLang="de-DE" sz="1600" smtClean="0"/>
              <a:t>contracts</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866488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GB" altLang="de-DE" smtClean="0"/>
              <a:t>Techniques for prototyping</a:t>
            </a:r>
          </a:p>
        </p:txBody>
      </p:sp>
      <p:sp>
        <p:nvSpPr>
          <p:cNvPr id="41987" name="Rectangle 3"/>
          <p:cNvSpPr>
            <a:spLocks noGrp="1" noChangeArrowheads="1"/>
          </p:cNvSpPr>
          <p:nvPr>
            <p:ph type="body" idx="1"/>
          </p:nvPr>
        </p:nvSpPr>
        <p:spPr/>
        <p:txBody>
          <a:bodyPr/>
          <a:lstStyle/>
          <a:p>
            <a:pPr marL="0" indent="0" eaLnBrk="1" hangingPunct="1">
              <a:lnSpc>
                <a:spcPct val="90000"/>
              </a:lnSpc>
              <a:buFontTx/>
              <a:buNone/>
            </a:pPr>
            <a:r>
              <a:rPr lang="en-GB" altLang="de-DE" sz="2000" smtClean="0"/>
              <a:t>Storyboards</a:t>
            </a:r>
          </a:p>
          <a:p>
            <a:pPr marL="374650" lvl="1" indent="6350" eaLnBrk="1" hangingPunct="1">
              <a:lnSpc>
                <a:spcPct val="90000"/>
              </a:lnSpc>
              <a:buFontTx/>
              <a:buNone/>
            </a:pPr>
            <a:r>
              <a:rPr lang="en-GB" altLang="de-DE" sz="1800" smtClean="0"/>
              <a:t>need not be computer-based</a:t>
            </a:r>
          </a:p>
          <a:p>
            <a:pPr marL="374650" lvl="1" indent="6350" eaLnBrk="1" hangingPunct="1">
              <a:lnSpc>
                <a:spcPct val="90000"/>
              </a:lnSpc>
              <a:buFontTx/>
              <a:buNone/>
            </a:pPr>
            <a:r>
              <a:rPr lang="en-GB" altLang="de-DE" sz="1800" smtClean="0"/>
              <a:t>can be animated</a:t>
            </a:r>
          </a:p>
          <a:p>
            <a:pPr marL="0" indent="0" eaLnBrk="1" hangingPunct="1">
              <a:lnSpc>
                <a:spcPct val="90000"/>
              </a:lnSpc>
              <a:buFontTx/>
              <a:buNone/>
            </a:pPr>
            <a:endParaRPr lang="en-GB" altLang="de-DE" sz="1000" smtClean="0"/>
          </a:p>
          <a:p>
            <a:pPr marL="0" indent="0" eaLnBrk="1" hangingPunct="1">
              <a:lnSpc>
                <a:spcPct val="90000"/>
              </a:lnSpc>
              <a:buFontTx/>
              <a:buNone/>
            </a:pPr>
            <a:r>
              <a:rPr lang="en-GB" altLang="de-DE" sz="2000" smtClean="0"/>
              <a:t>Limited functionality simulations</a:t>
            </a:r>
          </a:p>
          <a:p>
            <a:pPr marL="374650" lvl="1" indent="6350" eaLnBrk="1" hangingPunct="1">
              <a:lnSpc>
                <a:spcPct val="90000"/>
              </a:lnSpc>
              <a:buFontTx/>
              <a:buNone/>
            </a:pPr>
            <a:r>
              <a:rPr lang="en-GB" altLang="de-DE" sz="1800" smtClean="0"/>
              <a:t>some part of system functionality provided by designers</a:t>
            </a:r>
          </a:p>
          <a:p>
            <a:pPr marL="374650" lvl="1" indent="6350" eaLnBrk="1" hangingPunct="1">
              <a:lnSpc>
                <a:spcPct val="90000"/>
              </a:lnSpc>
              <a:buFontTx/>
              <a:buNone/>
            </a:pPr>
            <a:r>
              <a:rPr lang="en-GB" altLang="de-DE" sz="1800" smtClean="0"/>
              <a:t>tools like HyperCard are common for these </a:t>
            </a:r>
          </a:p>
          <a:p>
            <a:pPr marL="374650" lvl="1" indent="6350" eaLnBrk="1" hangingPunct="1">
              <a:lnSpc>
                <a:spcPct val="90000"/>
              </a:lnSpc>
              <a:buFontTx/>
              <a:buNone/>
            </a:pPr>
            <a:r>
              <a:rPr lang="en-GB" altLang="de-DE" sz="1800" smtClean="0"/>
              <a:t>Wizard of Oz technique</a:t>
            </a:r>
          </a:p>
          <a:p>
            <a:pPr marL="0" indent="0" eaLnBrk="1" hangingPunct="1">
              <a:lnSpc>
                <a:spcPct val="90000"/>
              </a:lnSpc>
              <a:buFontTx/>
              <a:buNone/>
            </a:pPr>
            <a:endParaRPr lang="en-GB" altLang="de-DE" sz="1000" smtClean="0"/>
          </a:p>
          <a:p>
            <a:pPr marL="0" indent="0" eaLnBrk="1" hangingPunct="1">
              <a:lnSpc>
                <a:spcPct val="90000"/>
              </a:lnSpc>
              <a:buFontTx/>
              <a:buNone/>
            </a:pPr>
            <a:r>
              <a:rPr lang="en-GB" altLang="de-DE" sz="2000" smtClean="0"/>
              <a:t>Warning about iterative design</a:t>
            </a:r>
          </a:p>
          <a:p>
            <a:pPr marL="374650" lvl="1" indent="6350" eaLnBrk="1" hangingPunct="1">
              <a:lnSpc>
                <a:spcPct val="90000"/>
              </a:lnSpc>
              <a:buFontTx/>
              <a:buNone/>
            </a:pPr>
            <a:r>
              <a:rPr lang="en-GB" altLang="de-DE" sz="1800" smtClean="0"/>
              <a:t>design inertia – early bad decisions stay bad</a:t>
            </a:r>
          </a:p>
          <a:p>
            <a:pPr marL="374650" lvl="1" indent="6350" eaLnBrk="1" hangingPunct="1">
              <a:lnSpc>
                <a:spcPct val="90000"/>
              </a:lnSpc>
              <a:buFontTx/>
              <a:buNone/>
            </a:pPr>
            <a:r>
              <a:rPr lang="en-GB" altLang="de-DE" sz="1800" smtClean="0"/>
              <a:t>diagnosing real usability problems in prototypes….</a:t>
            </a:r>
          </a:p>
          <a:p>
            <a:pPr marL="374650" lvl="1" indent="6350" eaLnBrk="1" hangingPunct="1">
              <a:lnSpc>
                <a:spcPct val="90000"/>
              </a:lnSpc>
              <a:buFontTx/>
              <a:buNone/>
            </a:pPr>
            <a:r>
              <a:rPr lang="en-GB" altLang="de-DE" sz="1800" smtClean="0"/>
              <a:t>	…. and not just the symptoms </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336410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marL="685800" indent="-685800" eaLnBrk="1" hangingPunct="1"/>
            <a:r>
              <a:rPr lang="en-GB" altLang="de-DE" smtClean="0"/>
              <a:t>The Interaction Design Phase</a:t>
            </a:r>
            <a:endParaRPr lang="en-US" altLang="de-DE" smtClean="0"/>
          </a:p>
        </p:txBody>
      </p:sp>
      <p:sp>
        <p:nvSpPr>
          <p:cNvPr id="43011" name="Rectangle 3"/>
          <p:cNvSpPr>
            <a:spLocks noGrp="1" noChangeArrowheads="1"/>
          </p:cNvSpPr>
          <p:nvPr>
            <p:ph type="body" idx="1"/>
          </p:nvPr>
        </p:nvSpPr>
        <p:spPr/>
        <p:txBody>
          <a:bodyPr/>
          <a:lstStyle/>
          <a:p>
            <a:pPr eaLnBrk="1" hangingPunct="1"/>
            <a:r>
              <a:rPr lang="en-US" altLang="de-DE" b="1" u="sng" smtClean="0"/>
              <a:t>Design</a:t>
            </a:r>
            <a:r>
              <a:rPr lang="en-US" altLang="de-DE" smtClean="0"/>
              <a:t>: to create or construct the system according to the analysis results. </a:t>
            </a:r>
          </a:p>
          <a:p>
            <a:pPr eaLnBrk="1" hangingPunct="1"/>
            <a:r>
              <a:rPr lang="en-US" altLang="de-DE" i="1" smtClean="0"/>
              <a:t>Interface specification</a:t>
            </a:r>
            <a:r>
              <a:rPr lang="en-US" altLang="de-DE" smtClean="0"/>
              <a:t> includes semantic understanding of the information needs to support HCI analysis results, and syntactical and lexical decisions including metaphor, media, dialogue, and presentation designs.</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260757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Grp="1" noChangeArrowheads="1"/>
          </p:cNvSpPr>
          <p:nvPr>
            <p:ph type="body" idx="1"/>
          </p:nvPr>
        </p:nvSpPr>
        <p:spPr/>
        <p:txBody>
          <a:bodyPr/>
          <a:lstStyle/>
          <a:p>
            <a:pPr eaLnBrk="1" hangingPunct="1"/>
            <a:r>
              <a:rPr lang="en-GB" altLang="de-DE" u="sng" smtClean="0"/>
              <a:t>Metaphor and visualization design</a:t>
            </a:r>
            <a:r>
              <a:rPr lang="en-GB" altLang="de-DE" smtClean="0"/>
              <a:t> helps the user develop a mental model of the system. </a:t>
            </a:r>
          </a:p>
          <a:p>
            <a:pPr lvl="2" eaLnBrk="1" hangingPunct="1"/>
            <a:r>
              <a:rPr lang="en-GB" altLang="de-DE" smtClean="0"/>
              <a:t>It is concerned with finding or inventing metaphors or analogies that are appropriate for users to understand the entire system or part of it. </a:t>
            </a:r>
          </a:p>
          <a:p>
            <a:pPr lvl="2" eaLnBrk="1" hangingPunct="1"/>
            <a:r>
              <a:rPr lang="en-GB" altLang="de-DE" smtClean="0"/>
              <a:t>There are well accepted metaphors for certain tasks, such as a shopping cart for holding items before checking out in the E-Commerce context, and light bulbs for online help or daily tips in productivity software packages. </a:t>
            </a:r>
            <a:endParaRPr lang="en-US" altLang="de-DE" smtClean="0"/>
          </a:p>
        </p:txBody>
      </p:sp>
      <p:sp>
        <p:nvSpPr>
          <p:cNvPr id="44035" name="AutoShape 4"/>
          <p:cNvSpPr>
            <a:spLocks noGrp="1" noChangeArrowheads="1"/>
          </p:cNvSpPr>
          <p:nvPr>
            <p:ph type="title"/>
          </p:nvPr>
        </p:nvSpPr>
        <p:spPr>
          <a:prstGeom prst="roundRect">
            <a:avLst>
              <a:gd name="adj" fmla="val 21667"/>
            </a:avLst>
          </a:prstGeom>
          <a:noFill/>
        </p:spPr>
        <p:txBody>
          <a:bodyPr anchor="b"/>
          <a:lstStyle/>
          <a:p>
            <a:pPr marL="685800" indent="-685800" eaLnBrk="1" hangingPunct="1"/>
            <a:r>
              <a:rPr lang="en-GB" altLang="de-DE" dirty="0" smtClean="0"/>
              <a:t>The Interaction Design Phase (cont.)</a:t>
            </a:r>
            <a:endParaRPr lang="en-US" altLang="de-DE" dirty="0" smtClean="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139723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type="body" idx="1"/>
          </p:nvPr>
        </p:nvSpPr>
        <p:spPr/>
        <p:txBody>
          <a:bodyPr/>
          <a:lstStyle/>
          <a:p>
            <a:pPr eaLnBrk="1" hangingPunct="1">
              <a:lnSpc>
                <a:spcPct val="90000"/>
              </a:lnSpc>
            </a:pPr>
            <a:r>
              <a:rPr lang="en-GB" altLang="de-DE" u="sng" smtClean="0"/>
              <a:t>Media design</a:t>
            </a:r>
            <a:r>
              <a:rPr lang="en-GB" altLang="de-DE" smtClean="0"/>
              <a:t> is concerned with selecting appropriate media types for meeting the specific information presentation needs and human experience needs. </a:t>
            </a:r>
          </a:p>
          <a:p>
            <a:pPr lvl="2" eaLnBrk="1" hangingPunct="1">
              <a:lnSpc>
                <a:spcPct val="90000"/>
              </a:lnSpc>
            </a:pPr>
            <a:r>
              <a:rPr lang="en-GB" altLang="de-DE" sz="2800" smtClean="0"/>
              <a:t>Popular media types include text, static images (e.g., painting, drawing or photos), dynamic images (e.g., video clips and animations), and sound.</a:t>
            </a:r>
          </a:p>
        </p:txBody>
      </p:sp>
      <p:sp>
        <p:nvSpPr>
          <p:cNvPr id="45059" name="AutoShape 4"/>
          <p:cNvSpPr>
            <a:spLocks noGrp="1" noChangeArrowheads="1"/>
          </p:cNvSpPr>
          <p:nvPr>
            <p:ph type="title"/>
          </p:nvPr>
        </p:nvSpPr>
        <p:spPr>
          <a:prstGeom prst="roundRect">
            <a:avLst>
              <a:gd name="adj" fmla="val 21667"/>
            </a:avLst>
          </a:prstGeom>
          <a:noFill/>
        </p:spPr>
        <p:txBody>
          <a:bodyPr anchor="b"/>
          <a:lstStyle/>
          <a:p>
            <a:pPr marL="685800" indent="-685800" eaLnBrk="1" hangingPunct="1"/>
            <a:r>
              <a:rPr lang="en-GB" altLang="de-DE" dirty="0" smtClean="0"/>
              <a:t>The Interaction Design Phase (cont.)</a:t>
            </a:r>
            <a:endParaRPr lang="en-US" altLang="de-DE" dirty="0" smtClean="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233856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type="body" idx="1"/>
          </p:nvPr>
        </p:nvSpPr>
        <p:spPr>
          <a:xfrm>
            <a:off x="914400" y="1905000"/>
            <a:ext cx="7693025" cy="3200400"/>
          </a:xfrm>
        </p:spPr>
        <p:txBody>
          <a:bodyPr/>
          <a:lstStyle/>
          <a:p>
            <a:pPr eaLnBrk="1" hangingPunct="1"/>
            <a:r>
              <a:rPr lang="en-GB" altLang="de-DE" u="sng" smtClean="0"/>
              <a:t>Dialogue design</a:t>
            </a:r>
            <a:r>
              <a:rPr lang="en-GB" altLang="de-DE" smtClean="0"/>
              <a:t> focuses on how information is provided to and captured from users during a specific task. </a:t>
            </a:r>
          </a:p>
          <a:p>
            <a:pPr lvl="2" eaLnBrk="1" hangingPunct="1"/>
            <a:r>
              <a:rPr lang="en-GB" altLang="de-DE" smtClean="0"/>
              <a:t>Dialogues are analogous to a conversation between two people. </a:t>
            </a:r>
          </a:p>
          <a:p>
            <a:pPr lvl="2" eaLnBrk="1" hangingPunct="1"/>
            <a:r>
              <a:rPr lang="en-GB" altLang="de-DE" smtClean="0"/>
              <a:t>Many existing interaction styles, such as menus, form-fill-ins, natural languages, dialog boxes, and direct manipulation, can be used. </a:t>
            </a:r>
            <a:endParaRPr lang="en-US" altLang="de-DE" smtClean="0"/>
          </a:p>
        </p:txBody>
      </p:sp>
      <p:sp>
        <p:nvSpPr>
          <p:cNvPr id="46083" name="AutoShape 4"/>
          <p:cNvSpPr>
            <a:spLocks noGrp="1" noChangeArrowheads="1"/>
          </p:cNvSpPr>
          <p:nvPr>
            <p:ph type="title"/>
          </p:nvPr>
        </p:nvSpPr>
        <p:spPr>
          <a:prstGeom prst="roundRect">
            <a:avLst>
              <a:gd name="adj" fmla="val 21667"/>
            </a:avLst>
          </a:prstGeom>
          <a:noFill/>
        </p:spPr>
        <p:txBody>
          <a:bodyPr anchor="b"/>
          <a:lstStyle/>
          <a:p>
            <a:pPr marL="685800" indent="-685800" eaLnBrk="1" hangingPunct="1"/>
            <a:r>
              <a:rPr lang="en-GB" altLang="de-DE" dirty="0" smtClean="0"/>
              <a:t>The Interaction Design Phase (cont.)</a:t>
            </a:r>
            <a:endParaRPr lang="en-US" altLang="de-DE" dirty="0" smtClean="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230735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p:cNvSpPr>
            <a:spLocks noGrp="1" noChangeArrowheads="1"/>
          </p:cNvSpPr>
          <p:nvPr>
            <p:ph type="body" idx="1"/>
          </p:nvPr>
        </p:nvSpPr>
        <p:spPr/>
        <p:txBody>
          <a:bodyPr/>
          <a:lstStyle/>
          <a:p>
            <a:pPr eaLnBrk="1" hangingPunct="1"/>
            <a:r>
              <a:rPr lang="en-GB" altLang="de-DE" sz="2400" u="sng" smtClean="0"/>
              <a:t>Presentation design</a:t>
            </a:r>
            <a:r>
              <a:rPr lang="en-GB" altLang="de-DE" sz="2400" smtClean="0"/>
              <a:t> </a:t>
            </a:r>
          </a:p>
          <a:p>
            <a:pPr lvl="1" eaLnBrk="1" hangingPunct="1"/>
            <a:r>
              <a:rPr lang="en-US" altLang="de-DE" smtClean="0"/>
              <a:t>maximize visibility; </a:t>
            </a:r>
          </a:p>
          <a:p>
            <a:pPr lvl="1" eaLnBrk="1" hangingPunct="1"/>
            <a:r>
              <a:rPr lang="en-US" altLang="de-DE" smtClean="0"/>
              <a:t>minimize search time; </a:t>
            </a:r>
          </a:p>
          <a:p>
            <a:pPr lvl="1" eaLnBrk="1" hangingPunct="1"/>
            <a:r>
              <a:rPr lang="en-US" altLang="de-DE" smtClean="0"/>
              <a:t>provide structure and sequence of display; </a:t>
            </a:r>
          </a:p>
          <a:p>
            <a:pPr lvl="1" eaLnBrk="1" hangingPunct="1"/>
            <a:r>
              <a:rPr lang="en-US" altLang="de-DE" smtClean="0"/>
              <a:t>focus user attention on key data </a:t>
            </a:r>
          </a:p>
          <a:p>
            <a:pPr lvl="1" eaLnBrk="1" hangingPunct="1"/>
            <a:r>
              <a:rPr lang="en-US" altLang="de-DE" smtClean="0"/>
              <a:t>comprehended; </a:t>
            </a:r>
          </a:p>
          <a:p>
            <a:pPr lvl="1" eaLnBrk="1" hangingPunct="1"/>
            <a:r>
              <a:rPr lang="en-US" altLang="de-DE" smtClean="0"/>
              <a:t>provide only relevant information; and </a:t>
            </a:r>
          </a:p>
          <a:p>
            <a:pPr lvl="1" eaLnBrk="1" hangingPunct="1"/>
            <a:r>
              <a:rPr lang="en-US" altLang="de-DE" smtClean="0"/>
              <a:t>don’t overload user’s working memory.</a:t>
            </a:r>
            <a:r>
              <a:rPr lang="en-GB" altLang="de-DE" smtClean="0"/>
              <a:t> </a:t>
            </a:r>
            <a:endParaRPr lang="en-US" altLang="de-DE" smtClean="0"/>
          </a:p>
        </p:txBody>
      </p:sp>
      <p:sp>
        <p:nvSpPr>
          <p:cNvPr id="47107" name="AutoShape 4"/>
          <p:cNvSpPr>
            <a:spLocks noGrp="1" noChangeArrowheads="1"/>
          </p:cNvSpPr>
          <p:nvPr>
            <p:ph type="title"/>
          </p:nvPr>
        </p:nvSpPr>
        <p:spPr>
          <a:prstGeom prst="roundRect">
            <a:avLst>
              <a:gd name="adj" fmla="val 21667"/>
            </a:avLst>
          </a:prstGeom>
          <a:noFill/>
        </p:spPr>
        <p:txBody>
          <a:bodyPr anchor="b"/>
          <a:lstStyle/>
          <a:p>
            <a:pPr marL="685800" indent="-685800" eaLnBrk="1" hangingPunct="1"/>
            <a:r>
              <a:rPr lang="en-GB" altLang="de-DE" dirty="0" smtClean="0"/>
              <a:t>The Interaction Design Phase (cont.)</a:t>
            </a:r>
            <a:endParaRPr lang="en-US" altLang="de-DE" dirty="0" smtClean="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244159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GB" altLang="de-DE" smtClean="0"/>
              <a:t>Design rationale</a:t>
            </a:r>
          </a:p>
        </p:txBody>
      </p:sp>
      <p:sp>
        <p:nvSpPr>
          <p:cNvPr id="48131" name="Rectangle 3"/>
          <p:cNvSpPr>
            <a:spLocks noGrp="1" noChangeArrowheads="1"/>
          </p:cNvSpPr>
          <p:nvPr>
            <p:ph type="body" idx="1"/>
          </p:nvPr>
        </p:nvSpPr>
        <p:spPr/>
        <p:txBody>
          <a:bodyPr/>
          <a:lstStyle/>
          <a:p>
            <a:pPr marL="0" indent="0" eaLnBrk="1" hangingPunct="1">
              <a:lnSpc>
                <a:spcPct val="90000"/>
              </a:lnSpc>
              <a:buFontTx/>
              <a:buNone/>
            </a:pPr>
            <a:r>
              <a:rPr lang="en-GB" altLang="de-DE" sz="2400" smtClean="0"/>
              <a:t>Design rationale is information that explains why a computer system is the way it is.</a:t>
            </a:r>
          </a:p>
          <a:p>
            <a:pPr marL="0" indent="0" eaLnBrk="1" hangingPunct="1">
              <a:lnSpc>
                <a:spcPct val="90000"/>
              </a:lnSpc>
              <a:buFontTx/>
              <a:buNone/>
            </a:pPr>
            <a:endParaRPr lang="en-GB" altLang="de-DE" sz="2400" smtClean="0"/>
          </a:p>
          <a:p>
            <a:pPr marL="0" indent="0" eaLnBrk="1" hangingPunct="1">
              <a:lnSpc>
                <a:spcPct val="90000"/>
              </a:lnSpc>
              <a:buFontTx/>
              <a:buNone/>
            </a:pPr>
            <a:r>
              <a:rPr lang="en-GB" altLang="de-DE" sz="2400" smtClean="0"/>
              <a:t>Benefits of design rationale</a:t>
            </a:r>
          </a:p>
          <a:p>
            <a:pPr marL="755650" lvl="1" eaLnBrk="1" hangingPunct="1">
              <a:lnSpc>
                <a:spcPct val="90000"/>
              </a:lnSpc>
            </a:pPr>
            <a:r>
              <a:rPr lang="en-GB" altLang="de-DE" sz="2000" smtClean="0"/>
              <a:t>communication throughout life cycle</a:t>
            </a:r>
          </a:p>
          <a:p>
            <a:pPr marL="755650" lvl="1" eaLnBrk="1" hangingPunct="1">
              <a:lnSpc>
                <a:spcPct val="90000"/>
              </a:lnSpc>
            </a:pPr>
            <a:r>
              <a:rPr lang="en-GB" altLang="de-DE" sz="2000" smtClean="0"/>
              <a:t>reuse of design knowledge across products</a:t>
            </a:r>
          </a:p>
          <a:p>
            <a:pPr marL="755650" lvl="1" eaLnBrk="1" hangingPunct="1">
              <a:lnSpc>
                <a:spcPct val="90000"/>
              </a:lnSpc>
            </a:pPr>
            <a:r>
              <a:rPr lang="en-GB" altLang="de-DE" sz="2000" smtClean="0"/>
              <a:t>enforces design discipline</a:t>
            </a:r>
          </a:p>
          <a:p>
            <a:pPr marL="755650" lvl="1" eaLnBrk="1" hangingPunct="1">
              <a:lnSpc>
                <a:spcPct val="90000"/>
              </a:lnSpc>
            </a:pPr>
            <a:r>
              <a:rPr lang="en-GB" altLang="de-DE" sz="2000" smtClean="0"/>
              <a:t>presents arguments for design trade-offs</a:t>
            </a:r>
          </a:p>
          <a:p>
            <a:pPr marL="755650" lvl="1" eaLnBrk="1" hangingPunct="1">
              <a:lnSpc>
                <a:spcPct val="90000"/>
              </a:lnSpc>
            </a:pPr>
            <a:r>
              <a:rPr lang="en-GB" altLang="de-DE" sz="2000" smtClean="0"/>
              <a:t>organizes potentially large design space</a:t>
            </a:r>
          </a:p>
          <a:p>
            <a:pPr marL="755650" lvl="1" eaLnBrk="1" hangingPunct="1">
              <a:lnSpc>
                <a:spcPct val="90000"/>
              </a:lnSpc>
            </a:pPr>
            <a:r>
              <a:rPr lang="en-GB" altLang="de-DE" sz="2000" smtClean="0"/>
              <a:t>capturing contextual information </a:t>
            </a:r>
          </a:p>
          <a:p>
            <a:pPr marL="0" indent="0" eaLnBrk="1" hangingPunct="1">
              <a:lnSpc>
                <a:spcPct val="90000"/>
              </a:lnSpc>
            </a:pPr>
            <a:endParaRPr lang="en-GB" altLang="de-DE" sz="2400" smtClean="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726286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GB" altLang="de-DE" dirty="0" smtClean="0"/>
              <a:t>Design rationale (cont.)</a:t>
            </a:r>
          </a:p>
        </p:txBody>
      </p:sp>
      <p:sp>
        <p:nvSpPr>
          <p:cNvPr id="49155" name="Rectangle 3"/>
          <p:cNvSpPr>
            <a:spLocks noGrp="1" noChangeArrowheads="1"/>
          </p:cNvSpPr>
          <p:nvPr>
            <p:ph type="body" idx="1"/>
          </p:nvPr>
        </p:nvSpPr>
        <p:spPr/>
        <p:txBody>
          <a:bodyPr/>
          <a:lstStyle/>
          <a:p>
            <a:pPr eaLnBrk="1" hangingPunct="1">
              <a:lnSpc>
                <a:spcPct val="90000"/>
              </a:lnSpc>
              <a:buFontTx/>
              <a:buNone/>
            </a:pPr>
            <a:r>
              <a:rPr lang="en-GB" altLang="de-DE" sz="2400" smtClean="0"/>
              <a:t>Types of DR:</a:t>
            </a:r>
          </a:p>
          <a:p>
            <a:pPr eaLnBrk="1" hangingPunct="1">
              <a:lnSpc>
                <a:spcPct val="90000"/>
              </a:lnSpc>
            </a:pPr>
            <a:r>
              <a:rPr lang="en-GB" altLang="de-DE" sz="2400" smtClean="0"/>
              <a:t>Process-oriented</a:t>
            </a:r>
          </a:p>
          <a:p>
            <a:pPr lvl="1" eaLnBrk="1" hangingPunct="1">
              <a:lnSpc>
                <a:spcPct val="90000"/>
              </a:lnSpc>
            </a:pPr>
            <a:r>
              <a:rPr lang="en-GB" altLang="de-DE" sz="2000" smtClean="0"/>
              <a:t>preserves order of deliberation and decision-making</a:t>
            </a:r>
          </a:p>
          <a:p>
            <a:pPr eaLnBrk="1" hangingPunct="1">
              <a:lnSpc>
                <a:spcPct val="90000"/>
              </a:lnSpc>
            </a:pPr>
            <a:r>
              <a:rPr lang="en-GB" altLang="de-DE" sz="2400" smtClean="0"/>
              <a:t>Structure-oriented</a:t>
            </a:r>
          </a:p>
          <a:p>
            <a:pPr lvl="1" eaLnBrk="1" hangingPunct="1">
              <a:lnSpc>
                <a:spcPct val="90000"/>
              </a:lnSpc>
            </a:pPr>
            <a:r>
              <a:rPr lang="en-GB" altLang="de-DE" sz="2000" smtClean="0"/>
              <a:t>emphasizes post hoc structuring of considered design alternatives</a:t>
            </a:r>
          </a:p>
          <a:p>
            <a:pPr eaLnBrk="1" hangingPunct="1">
              <a:lnSpc>
                <a:spcPct val="90000"/>
              </a:lnSpc>
            </a:pPr>
            <a:endParaRPr lang="en-GB" altLang="de-DE" sz="2400" smtClean="0"/>
          </a:p>
          <a:p>
            <a:pPr eaLnBrk="1" hangingPunct="1">
              <a:lnSpc>
                <a:spcPct val="90000"/>
              </a:lnSpc>
            </a:pPr>
            <a:r>
              <a:rPr lang="en-GB" altLang="de-DE" sz="2400" smtClean="0"/>
              <a:t>Two examples:</a:t>
            </a:r>
          </a:p>
          <a:p>
            <a:pPr lvl="1" eaLnBrk="1" hangingPunct="1">
              <a:lnSpc>
                <a:spcPct val="90000"/>
              </a:lnSpc>
            </a:pPr>
            <a:r>
              <a:rPr lang="en-GB" altLang="de-DE" sz="2000" smtClean="0"/>
              <a:t>Issue-based information system (IBIS)</a:t>
            </a:r>
          </a:p>
          <a:p>
            <a:pPr lvl="1" eaLnBrk="1" hangingPunct="1">
              <a:lnSpc>
                <a:spcPct val="90000"/>
              </a:lnSpc>
            </a:pPr>
            <a:r>
              <a:rPr lang="en-GB" altLang="de-DE" sz="2000" smtClean="0"/>
              <a:t>Design space analysis</a:t>
            </a:r>
          </a:p>
          <a:p>
            <a:pPr eaLnBrk="1" hangingPunct="1">
              <a:lnSpc>
                <a:spcPct val="90000"/>
              </a:lnSpc>
            </a:pPr>
            <a:endParaRPr lang="en-GB" altLang="de-DE" sz="2400" smtClean="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980965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GB" altLang="de-DE" dirty="0" smtClean="0"/>
              <a:t>Issue-based information system (IBIS)</a:t>
            </a:r>
          </a:p>
        </p:txBody>
      </p:sp>
      <p:sp>
        <p:nvSpPr>
          <p:cNvPr id="50179" name="Rectangle 3"/>
          <p:cNvSpPr>
            <a:spLocks noGrp="1" noChangeArrowheads="1"/>
          </p:cNvSpPr>
          <p:nvPr>
            <p:ph type="body" idx="1"/>
          </p:nvPr>
        </p:nvSpPr>
        <p:spPr/>
        <p:txBody>
          <a:bodyPr/>
          <a:lstStyle/>
          <a:p>
            <a:pPr eaLnBrk="1" hangingPunct="1">
              <a:lnSpc>
                <a:spcPct val="90000"/>
              </a:lnSpc>
            </a:pPr>
            <a:r>
              <a:rPr lang="en-GB" altLang="de-DE" sz="2400" smtClean="0"/>
              <a:t>basis for much of design rationale research </a:t>
            </a:r>
          </a:p>
          <a:p>
            <a:pPr eaLnBrk="1" hangingPunct="1">
              <a:lnSpc>
                <a:spcPct val="90000"/>
              </a:lnSpc>
              <a:spcBef>
                <a:spcPct val="40000"/>
              </a:spcBef>
            </a:pPr>
            <a:r>
              <a:rPr lang="en-GB" altLang="de-DE" sz="2400" smtClean="0"/>
              <a:t>process-oriented</a:t>
            </a:r>
          </a:p>
          <a:p>
            <a:pPr eaLnBrk="1" hangingPunct="1">
              <a:lnSpc>
                <a:spcPct val="90000"/>
              </a:lnSpc>
              <a:spcBef>
                <a:spcPct val="40000"/>
              </a:spcBef>
            </a:pPr>
            <a:r>
              <a:rPr lang="en-GB" altLang="de-DE" sz="2400" smtClean="0"/>
              <a:t>main elements:</a:t>
            </a:r>
          </a:p>
          <a:p>
            <a:pPr lvl="1" eaLnBrk="1" hangingPunct="1">
              <a:lnSpc>
                <a:spcPct val="90000"/>
              </a:lnSpc>
              <a:buFontTx/>
              <a:buNone/>
            </a:pPr>
            <a:r>
              <a:rPr lang="en-GB" altLang="de-DE" smtClean="0"/>
              <a:t>issues</a:t>
            </a:r>
            <a:endParaRPr lang="en-GB" altLang="de-DE" sz="2000" smtClean="0"/>
          </a:p>
          <a:p>
            <a:pPr lvl="2" eaLnBrk="1" hangingPunct="1">
              <a:lnSpc>
                <a:spcPct val="90000"/>
              </a:lnSpc>
              <a:buFontTx/>
              <a:buNone/>
            </a:pPr>
            <a:r>
              <a:rPr lang="en-GB" altLang="de-DE" sz="1800" smtClean="0"/>
              <a:t>– hierarchical structure with one ‘root’ issue</a:t>
            </a:r>
          </a:p>
          <a:p>
            <a:pPr lvl="1" eaLnBrk="1" hangingPunct="1">
              <a:lnSpc>
                <a:spcPct val="90000"/>
              </a:lnSpc>
              <a:buFontTx/>
              <a:buNone/>
            </a:pPr>
            <a:r>
              <a:rPr lang="en-GB" altLang="de-DE" smtClean="0"/>
              <a:t>positions</a:t>
            </a:r>
            <a:endParaRPr lang="en-GB" altLang="de-DE" sz="2000" smtClean="0"/>
          </a:p>
          <a:p>
            <a:pPr lvl="2" eaLnBrk="1" hangingPunct="1">
              <a:lnSpc>
                <a:spcPct val="90000"/>
              </a:lnSpc>
              <a:buFontTx/>
              <a:buNone/>
            </a:pPr>
            <a:r>
              <a:rPr lang="en-GB" altLang="de-DE" sz="1800" smtClean="0"/>
              <a:t>– potential resolutions of an issue</a:t>
            </a:r>
          </a:p>
          <a:p>
            <a:pPr lvl="1" eaLnBrk="1" hangingPunct="1">
              <a:lnSpc>
                <a:spcPct val="90000"/>
              </a:lnSpc>
              <a:buFontTx/>
              <a:buNone/>
            </a:pPr>
            <a:r>
              <a:rPr lang="en-GB" altLang="de-DE" smtClean="0"/>
              <a:t>arguments</a:t>
            </a:r>
            <a:endParaRPr lang="en-GB" altLang="de-DE" sz="2000" smtClean="0"/>
          </a:p>
          <a:p>
            <a:pPr lvl="2" eaLnBrk="1" hangingPunct="1">
              <a:lnSpc>
                <a:spcPct val="90000"/>
              </a:lnSpc>
              <a:buFontTx/>
              <a:buNone/>
            </a:pPr>
            <a:r>
              <a:rPr lang="en-GB" altLang="de-DE" sz="1800" smtClean="0"/>
              <a:t>– modify the relationship between positions and issues</a:t>
            </a:r>
          </a:p>
          <a:p>
            <a:pPr eaLnBrk="1" hangingPunct="1">
              <a:lnSpc>
                <a:spcPct val="90000"/>
              </a:lnSpc>
              <a:spcBef>
                <a:spcPct val="40000"/>
              </a:spcBef>
            </a:pPr>
            <a:r>
              <a:rPr lang="en-GB" altLang="de-DE" sz="2400" smtClean="0"/>
              <a:t>gIBIS is a graphical version</a:t>
            </a:r>
          </a:p>
          <a:p>
            <a:pPr eaLnBrk="1" hangingPunct="1">
              <a:lnSpc>
                <a:spcPct val="90000"/>
              </a:lnSpc>
            </a:pPr>
            <a:endParaRPr lang="en-GB" altLang="de-DE" sz="2400" smtClean="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038809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57200" y="457200"/>
            <a:ext cx="8305800" cy="1143000"/>
          </a:xfrm>
        </p:spPr>
        <p:txBody>
          <a:bodyPr vert="horz" lIns="0" rIns="0" bIns="0" anchor="ctr">
            <a:normAutofit/>
          </a:bodyPr>
          <a:lstStyle/>
          <a:p>
            <a:pPr algn="ctr"/>
            <a:r>
              <a:rPr lang="en-GB" altLang="de-DE" sz="3200">
                <a:solidFill>
                  <a:schemeClr val="tx1"/>
                </a:solidFill>
                <a:latin typeface="Times New Roman" panose="02020603050405020304" pitchFamily="18" charset="0"/>
                <a:cs typeface="Times New Roman" panose="02020603050405020304" pitchFamily="18" charset="0"/>
              </a:rPr>
              <a:t>structure of gIBIS</a:t>
            </a:r>
          </a:p>
        </p:txBody>
      </p:sp>
      <p:grpSp>
        <p:nvGrpSpPr>
          <p:cNvPr id="51203" name="Group 38"/>
          <p:cNvGrpSpPr>
            <a:grpSpLocks/>
          </p:cNvGrpSpPr>
          <p:nvPr/>
        </p:nvGrpSpPr>
        <p:grpSpPr bwMode="auto">
          <a:xfrm>
            <a:off x="381000" y="1919288"/>
            <a:ext cx="7924800" cy="4481512"/>
            <a:chOff x="240" y="1209"/>
            <a:chExt cx="4992" cy="2823"/>
          </a:xfrm>
        </p:grpSpPr>
        <p:sp>
          <p:nvSpPr>
            <p:cNvPr id="51204" name="Text Box 3"/>
            <p:cNvSpPr txBox="1">
              <a:spLocks noChangeArrowheads="1"/>
            </p:cNvSpPr>
            <p:nvPr/>
          </p:nvSpPr>
          <p:spPr bwMode="auto">
            <a:xfrm>
              <a:off x="240" y="2649"/>
              <a:ext cx="75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1800">
                  <a:latin typeface="Arial" panose="020B0604020202020204" pitchFamily="34" charset="0"/>
                </a:rPr>
                <a:t>Sub-issue</a:t>
              </a:r>
            </a:p>
          </p:txBody>
        </p:sp>
        <p:sp>
          <p:nvSpPr>
            <p:cNvPr id="51205" name="Text Box 4"/>
            <p:cNvSpPr txBox="1">
              <a:spLocks noChangeArrowheads="1"/>
            </p:cNvSpPr>
            <p:nvPr/>
          </p:nvSpPr>
          <p:spPr bwMode="auto">
            <a:xfrm>
              <a:off x="1488" y="1689"/>
              <a:ext cx="46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1800">
                  <a:latin typeface="Arial" panose="020B0604020202020204" pitchFamily="34" charset="0"/>
                </a:rPr>
                <a:t>Issue</a:t>
              </a:r>
            </a:p>
          </p:txBody>
        </p:sp>
        <p:sp>
          <p:nvSpPr>
            <p:cNvPr id="51206" name="Text Box 5"/>
            <p:cNvSpPr txBox="1">
              <a:spLocks noChangeArrowheads="1"/>
            </p:cNvSpPr>
            <p:nvPr/>
          </p:nvSpPr>
          <p:spPr bwMode="auto">
            <a:xfrm>
              <a:off x="1788" y="3561"/>
              <a:ext cx="75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1800">
                  <a:latin typeface="Arial" panose="020B0604020202020204" pitchFamily="34" charset="0"/>
                </a:rPr>
                <a:t>Sub-issue</a:t>
              </a:r>
            </a:p>
          </p:txBody>
        </p:sp>
        <p:sp>
          <p:nvSpPr>
            <p:cNvPr id="51207" name="Text Box 6"/>
            <p:cNvSpPr txBox="1">
              <a:spLocks noChangeArrowheads="1"/>
            </p:cNvSpPr>
            <p:nvPr/>
          </p:nvSpPr>
          <p:spPr bwMode="auto">
            <a:xfrm>
              <a:off x="3276" y="3177"/>
              <a:ext cx="75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1800">
                  <a:latin typeface="Arial" panose="020B0604020202020204" pitchFamily="34" charset="0"/>
                </a:rPr>
                <a:t>Sub-issue</a:t>
              </a:r>
            </a:p>
          </p:txBody>
        </p:sp>
        <p:sp>
          <p:nvSpPr>
            <p:cNvPr id="51208" name="Text Box 7"/>
            <p:cNvSpPr txBox="1">
              <a:spLocks noChangeArrowheads="1"/>
            </p:cNvSpPr>
            <p:nvPr/>
          </p:nvSpPr>
          <p:spPr bwMode="auto">
            <a:xfrm>
              <a:off x="2988" y="1305"/>
              <a:ext cx="6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1800">
                  <a:latin typeface="Arial" panose="020B0604020202020204" pitchFamily="34" charset="0"/>
                </a:rPr>
                <a:t>Position</a:t>
              </a:r>
            </a:p>
          </p:txBody>
        </p:sp>
        <p:sp>
          <p:nvSpPr>
            <p:cNvPr id="51209" name="Text Box 8"/>
            <p:cNvSpPr txBox="1">
              <a:spLocks noChangeArrowheads="1"/>
            </p:cNvSpPr>
            <p:nvPr/>
          </p:nvSpPr>
          <p:spPr bwMode="auto">
            <a:xfrm>
              <a:off x="2988" y="2082"/>
              <a:ext cx="6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1800">
                  <a:latin typeface="Arial" panose="020B0604020202020204" pitchFamily="34" charset="0"/>
                </a:rPr>
                <a:t>Position</a:t>
              </a:r>
            </a:p>
          </p:txBody>
        </p:sp>
        <p:sp>
          <p:nvSpPr>
            <p:cNvPr id="51210" name="Text Box 9"/>
            <p:cNvSpPr txBox="1">
              <a:spLocks noChangeArrowheads="1"/>
            </p:cNvSpPr>
            <p:nvPr/>
          </p:nvSpPr>
          <p:spPr bwMode="auto">
            <a:xfrm>
              <a:off x="4492" y="1305"/>
              <a:ext cx="74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1800">
                  <a:latin typeface="Arial" panose="020B0604020202020204" pitchFamily="34" charset="0"/>
                </a:rPr>
                <a:t>Argument</a:t>
              </a:r>
            </a:p>
          </p:txBody>
        </p:sp>
        <p:sp>
          <p:nvSpPr>
            <p:cNvPr id="51211" name="Text Box 10"/>
            <p:cNvSpPr txBox="1">
              <a:spLocks noChangeArrowheads="1"/>
            </p:cNvSpPr>
            <p:nvPr/>
          </p:nvSpPr>
          <p:spPr bwMode="auto">
            <a:xfrm>
              <a:off x="4492" y="2082"/>
              <a:ext cx="74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1800">
                  <a:latin typeface="Arial" panose="020B0604020202020204" pitchFamily="34" charset="0"/>
                </a:rPr>
                <a:t>Argument</a:t>
              </a:r>
            </a:p>
          </p:txBody>
        </p:sp>
        <p:sp>
          <p:nvSpPr>
            <p:cNvPr id="51212" name="Text Box 11"/>
            <p:cNvSpPr txBox="1">
              <a:spLocks noChangeArrowheads="1"/>
            </p:cNvSpPr>
            <p:nvPr/>
          </p:nvSpPr>
          <p:spPr bwMode="auto">
            <a:xfrm>
              <a:off x="2469" y="1545"/>
              <a:ext cx="69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1400" i="1">
                  <a:latin typeface="Arial" panose="020B0604020202020204" pitchFamily="34" charset="0"/>
                </a:rPr>
                <a:t>responds to</a:t>
              </a:r>
            </a:p>
          </p:txBody>
        </p:sp>
        <p:sp>
          <p:nvSpPr>
            <p:cNvPr id="51213" name="Line 12"/>
            <p:cNvSpPr>
              <a:spLocks noChangeShapeType="1"/>
            </p:cNvSpPr>
            <p:nvPr/>
          </p:nvSpPr>
          <p:spPr bwMode="auto">
            <a:xfrm flipH="1">
              <a:off x="1968" y="1440"/>
              <a:ext cx="1008" cy="297"/>
            </a:xfrm>
            <a:prstGeom prst="line">
              <a:avLst/>
            </a:prstGeom>
            <a:noFill/>
            <a:ln w="28575">
              <a:solidFill>
                <a:srgbClr val="2E005D"/>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51214" name="Line 13"/>
            <p:cNvSpPr>
              <a:spLocks noChangeShapeType="1"/>
            </p:cNvSpPr>
            <p:nvPr/>
          </p:nvSpPr>
          <p:spPr bwMode="auto">
            <a:xfrm flipH="1" flipV="1">
              <a:off x="1968" y="1872"/>
              <a:ext cx="1008" cy="336"/>
            </a:xfrm>
            <a:prstGeom prst="line">
              <a:avLst/>
            </a:prstGeom>
            <a:noFill/>
            <a:ln w="28575">
              <a:solidFill>
                <a:srgbClr val="2E005D"/>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51215" name="Text Box 15"/>
            <p:cNvSpPr txBox="1">
              <a:spLocks noChangeArrowheads="1"/>
            </p:cNvSpPr>
            <p:nvPr/>
          </p:nvSpPr>
          <p:spPr bwMode="auto">
            <a:xfrm>
              <a:off x="2469" y="1881"/>
              <a:ext cx="69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1400" i="1">
                  <a:latin typeface="Arial" panose="020B0604020202020204" pitchFamily="34" charset="0"/>
                </a:rPr>
                <a:t>responds to</a:t>
              </a:r>
            </a:p>
          </p:txBody>
        </p:sp>
        <p:sp>
          <p:nvSpPr>
            <p:cNvPr id="51216" name="Text Box 16"/>
            <p:cNvSpPr txBox="1">
              <a:spLocks noChangeArrowheads="1"/>
            </p:cNvSpPr>
            <p:nvPr/>
          </p:nvSpPr>
          <p:spPr bwMode="auto">
            <a:xfrm>
              <a:off x="3870" y="2025"/>
              <a:ext cx="59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1400" i="1">
                  <a:latin typeface="Arial" panose="020B0604020202020204" pitchFamily="34" charset="0"/>
                </a:rPr>
                <a:t>objects to</a:t>
              </a:r>
            </a:p>
          </p:txBody>
        </p:sp>
        <p:sp>
          <p:nvSpPr>
            <p:cNvPr id="51217" name="Line 17"/>
            <p:cNvSpPr>
              <a:spLocks noChangeShapeType="1"/>
            </p:cNvSpPr>
            <p:nvPr/>
          </p:nvSpPr>
          <p:spPr bwMode="auto">
            <a:xfrm flipH="1" flipV="1">
              <a:off x="3696" y="1401"/>
              <a:ext cx="768" cy="0"/>
            </a:xfrm>
            <a:prstGeom prst="line">
              <a:avLst/>
            </a:prstGeom>
            <a:noFill/>
            <a:ln w="28575">
              <a:solidFill>
                <a:srgbClr val="2E005D"/>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51218" name="Text Box 18"/>
            <p:cNvSpPr txBox="1">
              <a:spLocks noChangeArrowheads="1"/>
            </p:cNvSpPr>
            <p:nvPr/>
          </p:nvSpPr>
          <p:spPr bwMode="auto">
            <a:xfrm>
              <a:off x="3870" y="1209"/>
              <a:ext cx="54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1400" i="1">
                  <a:latin typeface="Arial" panose="020B0604020202020204" pitchFamily="34" charset="0"/>
                </a:rPr>
                <a:t>supports</a:t>
              </a:r>
            </a:p>
          </p:txBody>
        </p:sp>
        <p:sp>
          <p:nvSpPr>
            <p:cNvPr id="51219" name="Text Box 19"/>
            <p:cNvSpPr txBox="1">
              <a:spLocks noChangeArrowheads="1"/>
            </p:cNvSpPr>
            <p:nvPr/>
          </p:nvSpPr>
          <p:spPr bwMode="auto">
            <a:xfrm>
              <a:off x="1968" y="2880"/>
              <a:ext cx="59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1400" i="1">
                  <a:latin typeface="Arial" panose="020B0604020202020204" pitchFamily="34" charset="0"/>
                </a:rPr>
                <a:t>questions</a:t>
              </a:r>
            </a:p>
          </p:txBody>
        </p:sp>
        <p:sp>
          <p:nvSpPr>
            <p:cNvPr id="51220" name="Text Box 20"/>
            <p:cNvSpPr txBox="1">
              <a:spLocks noChangeArrowheads="1"/>
            </p:cNvSpPr>
            <p:nvPr/>
          </p:nvSpPr>
          <p:spPr bwMode="auto">
            <a:xfrm>
              <a:off x="2832" y="2649"/>
              <a:ext cx="68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1400" i="1">
                  <a:latin typeface="Arial" panose="020B0604020202020204" pitchFamily="34" charset="0"/>
                </a:rPr>
                <a:t>generalizes</a:t>
              </a:r>
            </a:p>
          </p:txBody>
        </p:sp>
        <p:sp>
          <p:nvSpPr>
            <p:cNvPr id="51221" name="Text Box 21"/>
            <p:cNvSpPr txBox="1">
              <a:spLocks noChangeArrowheads="1"/>
            </p:cNvSpPr>
            <p:nvPr/>
          </p:nvSpPr>
          <p:spPr bwMode="auto">
            <a:xfrm>
              <a:off x="480" y="2208"/>
              <a:ext cx="66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1400" i="1">
                  <a:latin typeface="Arial" panose="020B0604020202020204" pitchFamily="34" charset="0"/>
                </a:rPr>
                <a:t>specializes</a:t>
              </a:r>
            </a:p>
          </p:txBody>
        </p:sp>
        <p:sp>
          <p:nvSpPr>
            <p:cNvPr id="51222" name="Line 22"/>
            <p:cNvSpPr>
              <a:spLocks noChangeShapeType="1"/>
            </p:cNvSpPr>
            <p:nvPr/>
          </p:nvSpPr>
          <p:spPr bwMode="auto">
            <a:xfrm flipV="1">
              <a:off x="768" y="1929"/>
              <a:ext cx="720" cy="759"/>
            </a:xfrm>
            <a:prstGeom prst="line">
              <a:avLst/>
            </a:prstGeom>
            <a:noFill/>
            <a:ln w="28575">
              <a:solidFill>
                <a:srgbClr val="2E005D"/>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51223" name="Line 23"/>
            <p:cNvSpPr>
              <a:spLocks noChangeShapeType="1"/>
            </p:cNvSpPr>
            <p:nvPr/>
          </p:nvSpPr>
          <p:spPr bwMode="auto">
            <a:xfrm flipH="1" flipV="1">
              <a:off x="1728" y="1977"/>
              <a:ext cx="384" cy="1575"/>
            </a:xfrm>
            <a:prstGeom prst="line">
              <a:avLst/>
            </a:prstGeom>
            <a:noFill/>
            <a:ln w="28575">
              <a:solidFill>
                <a:srgbClr val="2E005D"/>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51224" name="Line 24"/>
            <p:cNvSpPr>
              <a:spLocks noChangeShapeType="1"/>
            </p:cNvSpPr>
            <p:nvPr/>
          </p:nvSpPr>
          <p:spPr bwMode="auto">
            <a:xfrm flipH="1" flipV="1">
              <a:off x="1872" y="1977"/>
              <a:ext cx="1392" cy="1239"/>
            </a:xfrm>
            <a:prstGeom prst="line">
              <a:avLst/>
            </a:prstGeom>
            <a:noFill/>
            <a:ln w="28575">
              <a:solidFill>
                <a:srgbClr val="2E005D"/>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51225" name="Line 25"/>
            <p:cNvSpPr>
              <a:spLocks noChangeShapeType="1"/>
            </p:cNvSpPr>
            <p:nvPr/>
          </p:nvSpPr>
          <p:spPr bwMode="auto">
            <a:xfrm flipH="1">
              <a:off x="1056" y="2592"/>
              <a:ext cx="336" cy="144"/>
            </a:xfrm>
            <a:prstGeom prst="line">
              <a:avLst/>
            </a:prstGeom>
            <a:noFill/>
            <a:ln w="19050">
              <a:solidFill>
                <a:srgbClr val="2E005D"/>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51226" name="Line 26"/>
            <p:cNvSpPr>
              <a:spLocks noChangeShapeType="1"/>
            </p:cNvSpPr>
            <p:nvPr/>
          </p:nvSpPr>
          <p:spPr bwMode="auto">
            <a:xfrm flipH="1">
              <a:off x="1104" y="2784"/>
              <a:ext cx="336" cy="48"/>
            </a:xfrm>
            <a:prstGeom prst="line">
              <a:avLst/>
            </a:prstGeom>
            <a:noFill/>
            <a:ln w="19050">
              <a:solidFill>
                <a:srgbClr val="2E005D"/>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51227" name="Line 27"/>
            <p:cNvSpPr>
              <a:spLocks noChangeShapeType="1"/>
            </p:cNvSpPr>
            <p:nvPr/>
          </p:nvSpPr>
          <p:spPr bwMode="auto">
            <a:xfrm flipH="1" flipV="1">
              <a:off x="960" y="2976"/>
              <a:ext cx="384" cy="240"/>
            </a:xfrm>
            <a:prstGeom prst="line">
              <a:avLst/>
            </a:prstGeom>
            <a:noFill/>
            <a:ln w="19050">
              <a:solidFill>
                <a:srgbClr val="2E005D"/>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51228" name="Line 28"/>
            <p:cNvSpPr>
              <a:spLocks noChangeShapeType="1"/>
            </p:cNvSpPr>
            <p:nvPr/>
          </p:nvSpPr>
          <p:spPr bwMode="auto">
            <a:xfrm flipH="1" flipV="1">
              <a:off x="1056" y="2928"/>
              <a:ext cx="480" cy="144"/>
            </a:xfrm>
            <a:prstGeom prst="line">
              <a:avLst/>
            </a:prstGeom>
            <a:noFill/>
            <a:ln w="19050">
              <a:solidFill>
                <a:srgbClr val="2E005D"/>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51229" name="Line 29"/>
            <p:cNvSpPr>
              <a:spLocks noChangeShapeType="1"/>
            </p:cNvSpPr>
            <p:nvPr/>
          </p:nvSpPr>
          <p:spPr bwMode="auto">
            <a:xfrm flipH="1">
              <a:off x="2592" y="3408"/>
              <a:ext cx="336" cy="144"/>
            </a:xfrm>
            <a:prstGeom prst="line">
              <a:avLst/>
            </a:prstGeom>
            <a:noFill/>
            <a:ln w="19050">
              <a:solidFill>
                <a:srgbClr val="2E005D"/>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51230" name="Line 30"/>
            <p:cNvSpPr>
              <a:spLocks noChangeShapeType="1"/>
            </p:cNvSpPr>
            <p:nvPr/>
          </p:nvSpPr>
          <p:spPr bwMode="auto">
            <a:xfrm flipH="1">
              <a:off x="2640" y="3552"/>
              <a:ext cx="384" cy="96"/>
            </a:xfrm>
            <a:prstGeom prst="line">
              <a:avLst/>
            </a:prstGeom>
            <a:noFill/>
            <a:ln w="19050">
              <a:solidFill>
                <a:srgbClr val="2E005D"/>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51231" name="Line 31"/>
            <p:cNvSpPr>
              <a:spLocks noChangeShapeType="1"/>
            </p:cNvSpPr>
            <p:nvPr/>
          </p:nvSpPr>
          <p:spPr bwMode="auto">
            <a:xfrm flipH="1" flipV="1">
              <a:off x="2496" y="3792"/>
              <a:ext cx="384" cy="240"/>
            </a:xfrm>
            <a:prstGeom prst="line">
              <a:avLst/>
            </a:prstGeom>
            <a:noFill/>
            <a:ln w="19050">
              <a:solidFill>
                <a:srgbClr val="2E005D"/>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51232" name="Line 32"/>
            <p:cNvSpPr>
              <a:spLocks noChangeShapeType="1"/>
            </p:cNvSpPr>
            <p:nvPr/>
          </p:nvSpPr>
          <p:spPr bwMode="auto">
            <a:xfrm flipH="1" flipV="1">
              <a:off x="2640" y="3744"/>
              <a:ext cx="432" cy="144"/>
            </a:xfrm>
            <a:prstGeom prst="line">
              <a:avLst/>
            </a:prstGeom>
            <a:noFill/>
            <a:ln w="19050">
              <a:solidFill>
                <a:srgbClr val="2E005D"/>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51233" name="Line 33"/>
            <p:cNvSpPr>
              <a:spLocks noChangeShapeType="1"/>
            </p:cNvSpPr>
            <p:nvPr/>
          </p:nvSpPr>
          <p:spPr bwMode="auto">
            <a:xfrm flipH="1">
              <a:off x="4032" y="2976"/>
              <a:ext cx="288" cy="240"/>
            </a:xfrm>
            <a:prstGeom prst="line">
              <a:avLst/>
            </a:prstGeom>
            <a:noFill/>
            <a:ln w="19050">
              <a:solidFill>
                <a:srgbClr val="2E005D"/>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51234" name="Line 34"/>
            <p:cNvSpPr>
              <a:spLocks noChangeShapeType="1"/>
            </p:cNvSpPr>
            <p:nvPr/>
          </p:nvSpPr>
          <p:spPr bwMode="auto">
            <a:xfrm flipH="1">
              <a:off x="4080" y="3216"/>
              <a:ext cx="384" cy="48"/>
            </a:xfrm>
            <a:prstGeom prst="line">
              <a:avLst/>
            </a:prstGeom>
            <a:noFill/>
            <a:ln w="19050">
              <a:solidFill>
                <a:srgbClr val="2E005D"/>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51235" name="Line 35"/>
            <p:cNvSpPr>
              <a:spLocks noChangeShapeType="1"/>
            </p:cNvSpPr>
            <p:nvPr/>
          </p:nvSpPr>
          <p:spPr bwMode="auto">
            <a:xfrm flipH="1" flipV="1">
              <a:off x="3936" y="3408"/>
              <a:ext cx="384" cy="240"/>
            </a:xfrm>
            <a:prstGeom prst="line">
              <a:avLst/>
            </a:prstGeom>
            <a:noFill/>
            <a:ln w="19050">
              <a:solidFill>
                <a:srgbClr val="2E005D"/>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51236" name="Line 36"/>
            <p:cNvSpPr>
              <a:spLocks noChangeShapeType="1"/>
            </p:cNvSpPr>
            <p:nvPr/>
          </p:nvSpPr>
          <p:spPr bwMode="auto">
            <a:xfrm flipH="1" flipV="1">
              <a:off x="4032" y="3360"/>
              <a:ext cx="384" cy="144"/>
            </a:xfrm>
            <a:prstGeom prst="line">
              <a:avLst/>
            </a:prstGeom>
            <a:noFill/>
            <a:ln w="19050">
              <a:solidFill>
                <a:srgbClr val="2E005D"/>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sp>
          <p:nvSpPr>
            <p:cNvPr id="51237" name="Line 37"/>
            <p:cNvSpPr>
              <a:spLocks noChangeShapeType="1"/>
            </p:cNvSpPr>
            <p:nvPr/>
          </p:nvSpPr>
          <p:spPr bwMode="auto">
            <a:xfrm flipH="1" flipV="1">
              <a:off x="3696" y="2208"/>
              <a:ext cx="768" cy="0"/>
            </a:xfrm>
            <a:prstGeom prst="line">
              <a:avLst/>
            </a:prstGeom>
            <a:noFill/>
            <a:ln w="28575">
              <a:solidFill>
                <a:srgbClr val="2E005D"/>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a:p>
          </p:txBody>
        </p:sp>
      </p:grpSp>
      <p:pic>
        <p:nvPicPr>
          <p:cNvPr id="38" name="Grafik 3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39" name="Grafik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4619227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GB" altLang="de-DE" dirty="0" smtClean="0"/>
              <a:t>Design space analysis</a:t>
            </a:r>
          </a:p>
        </p:txBody>
      </p:sp>
      <p:sp>
        <p:nvSpPr>
          <p:cNvPr id="52227" name="Rectangle 3"/>
          <p:cNvSpPr>
            <a:spLocks noGrp="1" noChangeArrowheads="1"/>
          </p:cNvSpPr>
          <p:nvPr>
            <p:ph type="body" idx="1"/>
          </p:nvPr>
        </p:nvSpPr>
        <p:spPr/>
        <p:txBody>
          <a:bodyPr/>
          <a:lstStyle/>
          <a:p>
            <a:pPr eaLnBrk="1" hangingPunct="1">
              <a:lnSpc>
                <a:spcPct val="90000"/>
              </a:lnSpc>
            </a:pPr>
            <a:r>
              <a:rPr lang="en-GB" altLang="de-DE" sz="2400" dirty="0" smtClean="0"/>
              <a:t>structure-oriented</a:t>
            </a:r>
          </a:p>
          <a:p>
            <a:pPr eaLnBrk="1" hangingPunct="1">
              <a:lnSpc>
                <a:spcPct val="90000"/>
              </a:lnSpc>
            </a:pPr>
            <a:endParaRPr lang="en-GB" altLang="de-DE" sz="1200" dirty="0" smtClean="0"/>
          </a:p>
          <a:p>
            <a:pPr eaLnBrk="1" hangingPunct="1">
              <a:lnSpc>
                <a:spcPct val="90000"/>
              </a:lnSpc>
            </a:pPr>
            <a:r>
              <a:rPr lang="en-GB" altLang="de-DE" sz="2400" dirty="0" smtClean="0"/>
              <a:t>QOC – hierarchical structure:</a:t>
            </a:r>
          </a:p>
          <a:p>
            <a:pPr lvl="1" eaLnBrk="1" hangingPunct="1">
              <a:lnSpc>
                <a:spcPct val="90000"/>
              </a:lnSpc>
              <a:buFontTx/>
              <a:buNone/>
            </a:pPr>
            <a:r>
              <a:rPr lang="en-GB" altLang="de-DE" sz="2000" dirty="0" smtClean="0"/>
              <a:t>questions (and sub-questions) </a:t>
            </a:r>
          </a:p>
          <a:p>
            <a:pPr lvl="2" eaLnBrk="1" hangingPunct="1">
              <a:lnSpc>
                <a:spcPct val="90000"/>
              </a:lnSpc>
              <a:buFontTx/>
              <a:buNone/>
            </a:pPr>
            <a:r>
              <a:rPr lang="en-GB" altLang="de-DE" sz="1600" dirty="0" smtClean="0"/>
              <a:t>– represent major issues of  a design</a:t>
            </a:r>
            <a:endParaRPr lang="en-GB" altLang="de-DE" sz="1800" dirty="0" smtClean="0"/>
          </a:p>
          <a:p>
            <a:pPr lvl="1" eaLnBrk="1" hangingPunct="1">
              <a:lnSpc>
                <a:spcPct val="90000"/>
              </a:lnSpc>
              <a:buFontTx/>
              <a:buNone/>
            </a:pPr>
            <a:r>
              <a:rPr lang="en-GB" altLang="de-DE" sz="2000" dirty="0" smtClean="0"/>
              <a:t>options</a:t>
            </a:r>
          </a:p>
          <a:p>
            <a:pPr eaLnBrk="1" hangingPunct="1">
              <a:lnSpc>
                <a:spcPct val="90000"/>
              </a:lnSpc>
              <a:buFontTx/>
              <a:buNone/>
            </a:pPr>
            <a:r>
              <a:rPr lang="en-GB" altLang="de-DE" sz="2400" dirty="0" smtClean="0"/>
              <a:t>		</a:t>
            </a:r>
            <a:r>
              <a:rPr lang="en-GB" altLang="de-DE" sz="1600" dirty="0" smtClean="0"/>
              <a:t>– provide alternative solutions to the question</a:t>
            </a:r>
          </a:p>
          <a:p>
            <a:pPr lvl="1" eaLnBrk="1" hangingPunct="1">
              <a:lnSpc>
                <a:spcPct val="90000"/>
              </a:lnSpc>
              <a:buFontTx/>
              <a:buNone/>
            </a:pPr>
            <a:r>
              <a:rPr lang="en-GB" altLang="de-DE" sz="2000" dirty="0" smtClean="0"/>
              <a:t>criteria </a:t>
            </a:r>
          </a:p>
          <a:p>
            <a:pPr eaLnBrk="1" hangingPunct="1">
              <a:lnSpc>
                <a:spcPct val="90000"/>
              </a:lnSpc>
              <a:buFontTx/>
              <a:buNone/>
            </a:pPr>
            <a:r>
              <a:rPr lang="en-GB" altLang="de-DE" sz="2400" dirty="0" smtClean="0"/>
              <a:t>		</a:t>
            </a:r>
            <a:r>
              <a:rPr lang="en-GB" altLang="de-DE" sz="1600" dirty="0" smtClean="0"/>
              <a:t>– the means to assess the options in order to make a choice</a:t>
            </a:r>
          </a:p>
          <a:p>
            <a:pPr eaLnBrk="1" hangingPunct="1">
              <a:lnSpc>
                <a:spcPct val="90000"/>
              </a:lnSpc>
            </a:pPr>
            <a:endParaRPr lang="en-GB" altLang="de-DE" sz="1200" dirty="0" smtClean="0"/>
          </a:p>
          <a:p>
            <a:pPr eaLnBrk="1" hangingPunct="1">
              <a:lnSpc>
                <a:spcPct val="90000"/>
              </a:lnSpc>
            </a:pPr>
            <a:r>
              <a:rPr lang="en-GB" altLang="de-DE" sz="2400" dirty="0" smtClean="0"/>
              <a:t>DRL – similar to QOC with a larger language and more formal semantics</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769616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48"/>
          <p:cNvSpPr>
            <a:spLocks noChangeArrowheads="1"/>
          </p:cNvSpPr>
          <p:nvPr/>
        </p:nvSpPr>
        <p:spPr bwMode="auto">
          <a:xfrm>
            <a:off x="5715000" y="5181600"/>
            <a:ext cx="381000" cy="381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53251" name="Rectangle 47"/>
          <p:cNvSpPr>
            <a:spLocks noChangeArrowheads="1"/>
          </p:cNvSpPr>
          <p:nvPr/>
        </p:nvSpPr>
        <p:spPr bwMode="auto">
          <a:xfrm>
            <a:off x="4038600" y="3124200"/>
            <a:ext cx="381000" cy="304800"/>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53252" name="Rectangle 44"/>
          <p:cNvSpPr>
            <a:spLocks noChangeArrowheads="1"/>
          </p:cNvSpPr>
          <p:nvPr/>
        </p:nvSpPr>
        <p:spPr bwMode="auto">
          <a:xfrm>
            <a:off x="3352800" y="2971800"/>
            <a:ext cx="1066800" cy="457200"/>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53253" name="Rectangle 2"/>
          <p:cNvSpPr>
            <a:spLocks noGrp="1" noChangeArrowheads="1"/>
          </p:cNvSpPr>
          <p:nvPr>
            <p:ph type="title"/>
          </p:nvPr>
        </p:nvSpPr>
        <p:spPr>
          <a:xfrm>
            <a:off x="457200" y="457200"/>
            <a:ext cx="8305800" cy="1143000"/>
          </a:xfrm>
        </p:spPr>
        <p:txBody>
          <a:bodyPr vert="horz" lIns="0" rIns="0" bIns="0" anchor="ctr">
            <a:normAutofit/>
          </a:bodyPr>
          <a:lstStyle/>
          <a:p>
            <a:pPr algn="ctr"/>
            <a:r>
              <a:rPr lang="en-GB" altLang="de-DE" sz="3200">
                <a:solidFill>
                  <a:schemeClr val="tx1"/>
                </a:solidFill>
                <a:latin typeface="Times New Roman" panose="02020603050405020304" pitchFamily="18" charset="0"/>
                <a:cs typeface="Times New Roman" panose="02020603050405020304" pitchFamily="18" charset="0"/>
              </a:rPr>
              <a:t>the QOC notation</a:t>
            </a:r>
          </a:p>
        </p:txBody>
      </p:sp>
      <p:sp>
        <p:nvSpPr>
          <p:cNvPr id="53254" name="Text Box 3"/>
          <p:cNvSpPr txBox="1">
            <a:spLocks noChangeArrowheads="1"/>
          </p:cNvSpPr>
          <p:nvPr/>
        </p:nvSpPr>
        <p:spPr bwMode="auto">
          <a:xfrm>
            <a:off x="822325" y="2971800"/>
            <a:ext cx="14049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a:latin typeface="Arial" panose="020B0604020202020204" pitchFamily="34" charset="0"/>
              </a:rPr>
              <a:t>Question</a:t>
            </a:r>
          </a:p>
        </p:txBody>
      </p:sp>
      <p:sp>
        <p:nvSpPr>
          <p:cNvPr id="53255" name="Text Box 5"/>
          <p:cNvSpPr txBox="1">
            <a:spLocks noChangeArrowheads="1"/>
          </p:cNvSpPr>
          <p:nvPr/>
        </p:nvSpPr>
        <p:spPr bwMode="auto">
          <a:xfrm>
            <a:off x="3352800" y="2057400"/>
            <a:ext cx="10826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a:latin typeface="Arial" panose="020B0604020202020204" pitchFamily="34" charset="0"/>
              </a:rPr>
              <a:t>Option</a:t>
            </a:r>
          </a:p>
        </p:txBody>
      </p:sp>
      <p:sp>
        <p:nvSpPr>
          <p:cNvPr id="53256" name="Text Box 6"/>
          <p:cNvSpPr txBox="1">
            <a:spLocks noChangeArrowheads="1"/>
          </p:cNvSpPr>
          <p:nvPr/>
        </p:nvSpPr>
        <p:spPr bwMode="auto">
          <a:xfrm>
            <a:off x="3352800" y="2971800"/>
            <a:ext cx="10826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a:latin typeface="Arial" panose="020B0604020202020204" pitchFamily="34" charset="0"/>
              </a:rPr>
              <a:t>Option</a:t>
            </a:r>
          </a:p>
        </p:txBody>
      </p:sp>
      <p:sp>
        <p:nvSpPr>
          <p:cNvPr id="53257" name="Text Box 7"/>
          <p:cNvSpPr txBox="1">
            <a:spLocks noChangeArrowheads="1"/>
          </p:cNvSpPr>
          <p:nvPr/>
        </p:nvSpPr>
        <p:spPr bwMode="auto">
          <a:xfrm>
            <a:off x="3352800" y="3886200"/>
            <a:ext cx="10826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a:latin typeface="Arial" panose="020B0604020202020204" pitchFamily="34" charset="0"/>
              </a:rPr>
              <a:t>Option</a:t>
            </a:r>
          </a:p>
        </p:txBody>
      </p:sp>
      <p:sp>
        <p:nvSpPr>
          <p:cNvPr id="53258" name="Text Box 8"/>
          <p:cNvSpPr txBox="1">
            <a:spLocks noChangeArrowheads="1"/>
          </p:cNvSpPr>
          <p:nvPr/>
        </p:nvSpPr>
        <p:spPr bwMode="auto">
          <a:xfrm>
            <a:off x="5808663" y="1905000"/>
            <a:ext cx="13382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a:latin typeface="Arial" panose="020B0604020202020204" pitchFamily="34" charset="0"/>
              </a:rPr>
              <a:t>Criterion</a:t>
            </a:r>
          </a:p>
        </p:txBody>
      </p:sp>
      <p:sp>
        <p:nvSpPr>
          <p:cNvPr id="53259" name="Text Box 9"/>
          <p:cNvSpPr txBox="1">
            <a:spLocks noChangeArrowheads="1"/>
          </p:cNvSpPr>
          <p:nvPr/>
        </p:nvSpPr>
        <p:spPr bwMode="auto">
          <a:xfrm>
            <a:off x="5824538" y="2971800"/>
            <a:ext cx="13382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a:latin typeface="Arial" panose="020B0604020202020204" pitchFamily="34" charset="0"/>
              </a:rPr>
              <a:t>Criterion</a:t>
            </a:r>
          </a:p>
        </p:txBody>
      </p:sp>
      <p:sp>
        <p:nvSpPr>
          <p:cNvPr id="53260" name="Text Box 10"/>
          <p:cNvSpPr txBox="1">
            <a:spLocks noChangeArrowheads="1"/>
          </p:cNvSpPr>
          <p:nvPr/>
        </p:nvSpPr>
        <p:spPr bwMode="auto">
          <a:xfrm>
            <a:off x="5824538" y="4038600"/>
            <a:ext cx="13382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a:latin typeface="Arial" panose="020B0604020202020204" pitchFamily="34" charset="0"/>
              </a:rPr>
              <a:t>Criterion</a:t>
            </a:r>
          </a:p>
        </p:txBody>
      </p:sp>
      <p:cxnSp>
        <p:nvCxnSpPr>
          <p:cNvPr id="53261" name="AutoShape 11"/>
          <p:cNvCxnSpPr>
            <a:cxnSpLocks noChangeShapeType="1"/>
            <a:stCxn id="53254" idx="3"/>
            <a:endCxn id="53255" idx="1"/>
          </p:cNvCxnSpPr>
          <p:nvPr/>
        </p:nvCxnSpPr>
        <p:spPr bwMode="auto">
          <a:xfrm flipV="1">
            <a:off x="2227263" y="2286000"/>
            <a:ext cx="1125537" cy="91440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53262" name="AutoShape 12"/>
          <p:cNvCxnSpPr>
            <a:cxnSpLocks noChangeShapeType="1"/>
            <a:stCxn id="53254" idx="3"/>
            <a:endCxn id="53256" idx="1"/>
          </p:cNvCxnSpPr>
          <p:nvPr/>
        </p:nvCxnSpPr>
        <p:spPr bwMode="auto">
          <a:xfrm>
            <a:off x="2227263" y="3200400"/>
            <a:ext cx="1125537"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53263" name="AutoShape 13"/>
          <p:cNvCxnSpPr>
            <a:cxnSpLocks noChangeShapeType="1"/>
            <a:stCxn id="53254" idx="3"/>
            <a:endCxn id="53257" idx="1"/>
          </p:cNvCxnSpPr>
          <p:nvPr/>
        </p:nvCxnSpPr>
        <p:spPr bwMode="auto">
          <a:xfrm>
            <a:off x="2227263" y="3200400"/>
            <a:ext cx="1125537" cy="91440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53264" name="AutoShape 14"/>
          <p:cNvCxnSpPr>
            <a:cxnSpLocks noChangeShapeType="1"/>
            <a:stCxn id="53256" idx="3"/>
            <a:endCxn id="53259" idx="1"/>
          </p:cNvCxnSpPr>
          <p:nvPr/>
        </p:nvCxnSpPr>
        <p:spPr bwMode="auto">
          <a:xfrm>
            <a:off x="4435475" y="3200400"/>
            <a:ext cx="1389063"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53265" name="AutoShape 15"/>
          <p:cNvCxnSpPr>
            <a:cxnSpLocks noChangeShapeType="1"/>
            <a:stCxn id="53255" idx="3"/>
            <a:endCxn id="53259" idx="1"/>
          </p:cNvCxnSpPr>
          <p:nvPr/>
        </p:nvCxnSpPr>
        <p:spPr bwMode="auto">
          <a:xfrm>
            <a:off x="4435475" y="2286000"/>
            <a:ext cx="1389063" cy="91440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53266" name="AutoShape 16"/>
          <p:cNvCxnSpPr>
            <a:cxnSpLocks noChangeShapeType="1"/>
            <a:stCxn id="53256" idx="3"/>
            <a:endCxn id="53258" idx="1"/>
          </p:cNvCxnSpPr>
          <p:nvPr/>
        </p:nvCxnSpPr>
        <p:spPr bwMode="auto">
          <a:xfrm flipV="1">
            <a:off x="4435475" y="2133600"/>
            <a:ext cx="1373188" cy="106680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53267" name="AutoShape 17"/>
          <p:cNvCxnSpPr>
            <a:cxnSpLocks noChangeShapeType="1"/>
            <a:stCxn id="53256" idx="3"/>
            <a:endCxn id="53260" idx="1"/>
          </p:cNvCxnSpPr>
          <p:nvPr/>
        </p:nvCxnSpPr>
        <p:spPr bwMode="auto">
          <a:xfrm>
            <a:off x="4435475" y="3200400"/>
            <a:ext cx="1389063" cy="106680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53268" name="AutoShape 18"/>
          <p:cNvCxnSpPr>
            <a:cxnSpLocks noChangeShapeType="1"/>
            <a:stCxn id="53257" idx="3"/>
            <a:endCxn id="53260" idx="1"/>
          </p:cNvCxnSpPr>
          <p:nvPr/>
        </p:nvCxnSpPr>
        <p:spPr bwMode="auto">
          <a:xfrm>
            <a:off x="4435475" y="4114800"/>
            <a:ext cx="1389063" cy="15240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53269" name="AutoShape 19"/>
          <p:cNvCxnSpPr>
            <a:cxnSpLocks noChangeShapeType="1"/>
            <a:stCxn id="53257" idx="3"/>
            <a:endCxn id="53259" idx="1"/>
          </p:cNvCxnSpPr>
          <p:nvPr/>
        </p:nvCxnSpPr>
        <p:spPr bwMode="auto">
          <a:xfrm flipV="1">
            <a:off x="4435475" y="3200400"/>
            <a:ext cx="1389063" cy="914400"/>
          </a:xfrm>
          <a:prstGeom prst="straightConnector1">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cxnSp>
        <p:nvCxnSpPr>
          <p:cNvPr id="53270" name="AutoShape 20"/>
          <p:cNvCxnSpPr>
            <a:cxnSpLocks noChangeShapeType="1"/>
            <a:stCxn id="53255" idx="3"/>
            <a:endCxn id="53258" idx="1"/>
          </p:cNvCxnSpPr>
          <p:nvPr/>
        </p:nvCxnSpPr>
        <p:spPr bwMode="auto">
          <a:xfrm flipV="1">
            <a:off x="4435475" y="2133600"/>
            <a:ext cx="1373188" cy="152400"/>
          </a:xfrm>
          <a:prstGeom prst="straightConnector1">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cxnSp>
        <p:nvCxnSpPr>
          <p:cNvPr id="53271" name="AutoShape 21"/>
          <p:cNvCxnSpPr>
            <a:cxnSpLocks noChangeShapeType="1"/>
            <a:stCxn id="53257" idx="3"/>
            <a:endCxn id="53258" idx="1"/>
          </p:cNvCxnSpPr>
          <p:nvPr/>
        </p:nvCxnSpPr>
        <p:spPr bwMode="auto">
          <a:xfrm flipV="1">
            <a:off x="4435475" y="2133600"/>
            <a:ext cx="1373188" cy="1981200"/>
          </a:xfrm>
          <a:prstGeom prst="straightConnector1">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cxnSp>
        <p:nvCxnSpPr>
          <p:cNvPr id="53272" name="AutoShape 22"/>
          <p:cNvCxnSpPr>
            <a:cxnSpLocks noChangeShapeType="1"/>
            <a:stCxn id="53255" idx="3"/>
            <a:endCxn id="53260" idx="1"/>
          </p:cNvCxnSpPr>
          <p:nvPr/>
        </p:nvCxnSpPr>
        <p:spPr bwMode="auto">
          <a:xfrm>
            <a:off x="4435475" y="2286000"/>
            <a:ext cx="1389063" cy="1981200"/>
          </a:xfrm>
          <a:prstGeom prst="straightConnector1">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sp>
        <p:nvSpPr>
          <p:cNvPr id="53273" name="Text Box 4"/>
          <p:cNvSpPr txBox="1">
            <a:spLocks noChangeArrowheads="1"/>
          </p:cNvSpPr>
          <p:nvPr/>
        </p:nvSpPr>
        <p:spPr bwMode="auto">
          <a:xfrm>
            <a:off x="838200" y="5287963"/>
            <a:ext cx="1200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sz="2000">
                <a:latin typeface="Arial" panose="020B0604020202020204" pitchFamily="34" charset="0"/>
              </a:rPr>
              <a:t>Question</a:t>
            </a:r>
          </a:p>
        </p:txBody>
      </p:sp>
      <p:cxnSp>
        <p:nvCxnSpPr>
          <p:cNvPr id="53274" name="AutoShape 24"/>
          <p:cNvCxnSpPr>
            <a:cxnSpLocks noChangeShapeType="1"/>
            <a:stCxn id="53273" idx="3"/>
            <a:endCxn id="53289" idx="1"/>
          </p:cNvCxnSpPr>
          <p:nvPr/>
        </p:nvCxnSpPr>
        <p:spPr bwMode="auto">
          <a:xfrm>
            <a:off x="2038350" y="5486400"/>
            <a:ext cx="1009650"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grpSp>
        <p:nvGrpSpPr>
          <p:cNvPr id="53275" name="Group 43"/>
          <p:cNvGrpSpPr>
            <a:grpSpLocks/>
          </p:cNvGrpSpPr>
          <p:nvPr/>
        </p:nvGrpSpPr>
        <p:grpSpPr bwMode="auto">
          <a:xfrm>
            <a:off x="3048000" y="4876800"/>
            <a:ext cx="228600" cy="1219200"/>
            <a:chOff x="1920" y="3072"/>
            <a:chExt cx="144" cy="768"/>
          </a:xfrm>
        </p:grpSpPr>
        <p:sp>
          <p:nvSpPr>
            <p:cNvPr id="53289" name="Rectangle 26"/>
            <p:cNvSpPr>
              <a:spLocks noChangeArrowheads="1"/>
            </p:cNvSpPr>
            <p:nvPr/>
          </p:nvSpPr>
          <p:spPr bwMode="auto">
            <a:xfrm>
              <a:off x="1920" y="3360"/>
              <a:ext cx="144" cy="1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53290" name="Rectangle 27"/>
            <p:cNvSpPr>
              <a:spLocks noChangeArrowheads="1"/>
            </p:cNvSpPr>
            <p:nvPr/>
          </p:nvSpPr>
          <p:spPr bwMode="auto">
            <a:xfrm>
              <a:off x="1920" y="3072"/>
              <a:ext cx="144" cy="1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53291" name="Rectangle 28"/>
            <p:cNvSpPr>
              <a:spLocks noChangeArrowheads="1"/>
            </p:cNvSpPr>
            <p:nvPr/>
          </p:nvSpPr>
          <p:spPr bwMode="auto">
            <a:xfrm>
              <a:off x="1920" y="3648"/>
              <a:ext cx="144" cy="1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grpSp>
      <p:cxnSp>
        <p:nvCxnSpPr>
          <p:cNvPr id="53276" name="AutoShape 29"/>
          <p:cNvCxnSpPr>
            <a:cxnSpLocks noChangeShapeType="1"/>
            <a:stCxn id="53273" idx="3"/>
            <a:endCxn id="53290" idx="1"/>
          </p:cNvCxnSpPr>
          <p:nvPr/>
        </p:nvCxnSpPr>
        <p:spPr bwMode="auto">
          <a:xfrm flipV="1">
            <a:off x="2038350" y="5029200"/>
            <a:ext cx="1009650" cy="45720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53277" name="AutoShape 30"/>
          <p:cNvCxnSpPr>
            <a:cxnSpLocks noChangeShapeType="1"/>
            <a:stCxn id="53273" idx="3"/>
            <a:endCxn id="53291" idx="1"/>
          </p:cNvCxnSpPr>
          <p:nvPr/>
        </p:nvCxnSpPr>
        <p:spPr bwMode="auto">
          <a:xfrm>
            <a:off x="2038350" y="5486400"/>
            <a:ext cx="1009650" cy="45720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53278" name="Text Box 25"/>
          <p:cNvSpPr txBox="1">
            <a:spLocks noChangeArrowheads="1"/>
          </p:cNvSpPr>
          <p:nvPr/>
        </p:nvSpPr>
        <p:spPr bwMode="auto">
          <a:xfrm>
            <a:off x="3124200" y="5181600"/>
            <a:ext cx="488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a:latin typeface="Arial" panose="020B0604020202020204" pitchFamily="34" charset="0"/>
              </a:rPr>
              <a:t>…</a:t>
            </a:r>
          </a:p>
        </p:txBody>
      </p:sp>
      <p:sp>
        <p:nvSpPr>
          <p:cNvPr id="53279" name="Text Box 34"/>
          <p:cNvSpPr txBox="1">
            <a:spLocks noChangeArrowheads="1"/>
          </p:cNvSpPr>
          <p:nvPr/>
        </p:nvSpPr>
        <p:spPr bwMode="auto">
          <a:xfrm>
            <a:off x="5532438" y="5135563"/>
            <a:ext cx="155416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a:r>
              <a:rPr lang="en-GB" altLang="de-DE" sz="2000">
                <a:latin typeface="Arial" panose="020B0604020202020204" pitchFamily="34" charset="0"/>
              </a:rPr>
              <a:t>Consequent</a:t>
            </a:r>
            <a:br>
              <a:rPr lang="en-GB" altLang="de-DE" sz="2000">
                <a:latin typeface="Arial" panose="020B0604020202020204" pitchFamily="34" charset="0"/>
              </a:rPr>
            </a:br>
            <a:r>
              <a:rPr lang="en-GB" altLang="de-DE" sz="2000">
                <a:latin typeface="Arial" panose="020B0604020202020204" pitchFamily="34" charset="0"/>
              </a:rPr>
              <a:t>Question</a:t>
            </a:r>
          </a:p>
        </p:txBody>
      </p:sp>
      <p:cxnSp>
        <p:nvCxnSpPr>
          <p:cNvPr id="53280" name="AutoShape 35"/>
          <p:cNvCxnSpPr>
            <a:cxnSpLocks noChangeShapeType="1"/>
            <a:stCxn id="53279" idx="3"/>
            <a:endCxn id="53286" idx="3"/>
          </p:cNvCxnSpPr>
          <p:nvPr/>
        </p:nvCxnSpPr>
        <p:spPr bwMode="auto">
          <a:xfrm>
            <a:off x="7086600" y="5486400"/>
            <a:ext cx="1111250"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grpSp>
        <p:nvGrpSpPr>
          <p:cNvPr id="53281" name="Group 46"/>
          <p:cNvGrpSpPr>
            <a:grpSpLocks/>
          </p:cNvGrpSpPr>
          <p:nvPr/>
        </p:nvGrpSpPr>
        <p:grpSpPr bwMode="auto">
          <a:xfrm>
            <a:off x="7969250" y="4876800"/>
            <a:ext cx="228600" cy="1219200"/>
            <a:chOff x="5020" y="3072"/>
            <a:chExt cx="144" cy="768"/>
          </a:xfrm>
        </p:grpSpPr>
        <p:sp>
          <p:nvSpPr>
            <p:cNvPr id="53286" name="Rectangle 36"/>
            <p:cNvSpPr>
              <a:spLocks noChangeArrowheads="1"/>
            </p:cNvSpPr>
            <p:nvPr/>
          </p:nvSpPr>
          <p:spPr bwMode="auto">
            <a:xfrm>
              <a:off x="5020" y="3360"/>
              <a:ext cx="144" cy="1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53287" name="Rectangle 37"/>
            <p:cNvSpPr>
              <a:spLocks noChangeArrowheads="1"/>
            </p:cNvSpPr>
            <p:nvPr/>
          </p:nvSpPr>
          <p:spPr bwMode="auto">
            <a:xfrm>
              <a:off x="5020" y="3072"/>
              <a:ext cx="144" cy="1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sp>
          <p:nvSpPr>
            <p:cNvPr id="53288" name="Rectangle 38"/>
            <p:cNvSpPr>
              <a:spLocks noChangeArrowheads="1"/>
            </p:cNvSpPr>
            <p:nvPr/>
          </p:nvSpPr>
          <p:spPr bwMode="auto">
            <a:xfrm>
              <a:off x="5020" y="3648"/>
              <a:ext cx="144" cy="1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endParaRPr lang="de-DE" altLang="de-DE"/>
            </a:p>
          </p:txBody>
        </p:sp>
      </p:grpSp>
      <p:cxnSp>
        <p:nvCxnSpPr>
          <p:cNvPr id="53282" name="AutoShape 39"/>
          <p:cNvCxnSpPr>
            <a:cxnSpLocks noChangeShapeType="1"/>
            <a:stCxn id="53279" idx="3"/>
            <a:endCxn id="53287" idx="1"/>
          </p:cNvCxnSpPr>
          <p:nvPr/>
        </p:nvCxnSpPr>
        <p:spPr bwMode="auto">
          <a:xfrm flipV="1">
            <a:off x="7086600" y="5029200"/>
            <a:ext cx="882650" cy="45720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53283" name="AutoShape 40"/>
          <p:cNvCxnSpPr>
            <a:cxnSpLocks noChangeShapeType="1"/>
            <a:stCxn id="53279" idx="3"/>
            <a:endCxn id="53288" idx="1"/>
          </p:cNvCxnSpPr>
          <p:nvPr/>
        </p:nvCxnSpPr>
        <p:spPr bwMode="auto">
          <a:xfrm>
            <a:off x="7086600" y="5486400"/>
            <a:ext cx="882650" cy="45720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53284" name="Text Box 41"/>
          <p:cNvSpPr txBox="1">
            <a:spLocks noChangeArrowheads="1"/>
          </p:cNvSpPr>
          <p:nvPr/>
        </p:nvSpPr>
        <p:spPr bwMode="auto">
          <a:xfrm>
            <a:off x="7969250" y="5181600"/>
            <a:ext cx="488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GB" altLang="de-DE">
                <a:latin typeface="Arial" panose="020B0604020202020204" pitchFamily="34" charset="0"/>
              </a:rPr>
              <a:t>…</a:t>
            </a:r>
          </a:p>
        </p:txBody>
      </p:sp>
      <p:cxnSp>
        <p:nvCxnSpPr>
          <p:cNvPr id="53285" name="AutoShape 45"/>
          <p:cNvCxnSpPr>
            <a:cxnSpLocks noChangeShapeType="1"/>
            <a:stCxn id="53251" idx="2"/>
            <a:endCxn id="53250" idx="0"/>
          </p:cNvCxnSpPr>
          <p:nvPr/>
        </p:nvCxnSpPr>
        <p:spPr bwMode="auto">
          <a:xfrm>
            <a:off x="4229100" y="3429000"/>
            <a:ext cx="1676400" cy="1752600"/>
          </a:xfrm>
          <a:prstGeom prst="straightConnector1">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pic>
        <p:nvPicPr>
          <p:cNvPr id="44" name="Grafik 4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45" name="Grafik 4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298845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GB" altLang="de-DE" dirty="0" smtClean="0"/>
              <a:t>Psychological design rationale</a:t>
            </a:r>
          </a:p>
        </p:txBody>
      </p:sp>
      <p:sp>
        <p:nvSpPr>
          <p:cNvPr id="54275" name="Rectangle 3"/>
          <p:cNvSpPr>
            <a:spLocks noGrp="1" noChangeArrowheads="1"/>
          </p:cNvSpPr>
          <p:nvPr>
            <p:ph type="body" idx="1"/>
          </p:nvPr>
        </p:nvSpPr>
        <p:spPr/>
        <p:txBody>
          <a:bodyPr/>
          <a:lstStyle/>
          <a:p>
            <a:pPr eaLnBrk="1" hangingPunct="1">
              <a:spcBef>
                <a:spcPct val="50000"/>
              </a:spcBef>
            </a:pPr>
            <a:r>
              <a:rPr lang="en-GB" altLang="de-DE" sz="2000" smtClean="0"/>
              <a:t>to support task-artefact cycle in which user tasks are affected by the systems they use</a:t>
            </a:r>
          </a:p>
          <a:p>
            <a:pPr eaLnBrk="1" hangingPunct="1">
              <a:spcBef>
                <a:spcPct val="50000"/>
              </a:spcBef>
            </a:pPr>
            <a:r>
              <a:rPr lang="en-GB" altLang="de-DE" sz="2000" smtClean="0"/>
              <a:t>aims to make explicit consequences of design for users</a:t>
            </a:r>
          </a:p>
          <a:p>
            <a:pPr eaLnBrk="1" hangingPunct="1">
              <a:spcBef>
                <a:spcPct val="50000"/>
              </a:spcBef>
            </a:pPr>
            <a:r>
              <a:rPr lang="en-GB" altLang="de-DE" sz="2000" smtClean="0"/>
              <a:t>designers identify tasks system will support</a:t>
            </a:r>
          </a:p>
          <a:p>
            <a:pPr eaLnBrk="1" hangingPunct="1">
              <a:spcBef>
                <a:spcPct val="50000"/>
              </a:spcBef>
            </a:pPr>
            <a:r>
              <a:rPr lang="en-GB" altLang="de-DE" sz="2000" smtClean="0"/>
              <a:t>scenarios are suggested to test task</a:t>
            </a:r>
          </a:p>
          <a:p>
            <a:pPr eaLnBrk="1" hangingPunct="1">
              <a:spcBef>
                <a:spcPct val="50000"/>
              </a:spcBef>
            </a:pPr>
            <a:r>
              <a:rPr lang="en-GB" altLang="de-DE" sz="2000" smtClean="0"/>
              <a:t>users are observed on system</a:t>
            </a:r>
          </a:p>
          <a:p>
            <a:pPr eaLnBrk="1" hangingPunct="1">
              <a:spcBef>
                <a:spcPct val="50000"/>
              </a:spcBef>
            </a:pPr>
            <a:r>
              <a:rPr lang="en-GB" altLang="de-DE" sz="2000" smtClean="0"/>
              <a:t>psychological claims of system made explicit</a:t>
            </a:r>
          </a:p>
          <a:p>
            <a:pPr eaLnBrk="1" hangingPunct="1">
              <a:spcBef>
                <a:spcPct val="50000"/>
              </a:spcBef>
            </a:pPr>
            <a:r>
              <a:rPr lang="en-GB" altLang="de-DE" sz="2000" smtClean="0"/>
              <a:t>negative aspects of design can be used to improve next iteration of design</a:t>
            </a:r>
            <a:endParaRPr lang="en-GB" altLang="de-DE" smtClean="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860505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marL="685800" indent="-685800" eaLnBrk="1" hangingPunct="1"/>
            <a:r>
              <a:rPr lang="en-GB" altLang="de-DE" smtClean="0"/>
              <a:t>Formative Evaluations</a:t>
            </a:r>
            <a:endParaRPr lang="en-US" altLang="de-DE" smtClean="0"/>
          </a:p>
        </p:txBody>
      </p:sp>
      <p:sp>
        <p:nvSpPr>
          <p:cNvPr id="55299" name="Rectangle 3"/>
          <p:cNvSpPr>
            <a:spLocks noGrp="1" noChangeArrowheads="1"/>
          </p:cNvSpPr>
          <p:nvPr>
            <p:ph type="body" idx="1"/>
          </p:nvPr>
        </p:nvSpPr>
        <p:spPr/>
        <p:txBody>
          <a:bodyPr/>
          <a:lstStyle/>
          <a:p>
            <a:pPr eaLnBrk="1" hangingPunct="1">
              <a:lnSpc>
                <a:spcPct val="90000"/>
              </a:lnSpc>
            </a:pPr>
            <a:r>
              <a:rPr lang="en-GB" altLang="de-DE" i="1" smtClean="0"/>
              <a:t>Formative evaluations</a:t>
            </a:r>
            <a:r>
              <a:rPr lang="en-GB" altLang="de-DE" smtClean="0"/>
              <a:t> identify defects in designs, thus informing design iterations and refinements. </a:t>
            </a:r>
          </a:p>
          <a:p>
            <a:pPr lvl="1" eaLnBrk="1" hangingPunct="1">
              <a:lnSpc>
                <a:spcPct val="90000"/>
              </a:lnSpc>
            </a:pPr>
            <a:r>
              <a:rPr lang="en-GB" altLang="de-DE" smtClean="0"/>
              <a:t>A number of different formative evaluations can occur several times during the design stage to form final decisions. </a:t>
            </a:r>
          </a:p>
          <a:p>
            <a:pPr lvl="1" eaLnBrk="1" hangingPunct="1">
              <a:lnSpc>
                <a:spcPct val="90000"/>
              </a:lnSpc>
            </a:pPr>
            <a:r>
              <a:rPr lang="en-GB" altLang="de-DE" smtClean="0"/>
              <a:t>In fact, it is strongly recommended that formative evaluations occur during the entire HCI development life cycle</a:t>
            </a:r>
            <a:r>
              <a:rPr lang="en-US" altLang="de-DE" smtClean="0"/>
              <a:t> </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434598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marL="685800" indent="-685800" eaLnBrk="1" hangingPunct="1"/>
            <a:r>
              <a:rPr lang="en-GB" altLang="de-DE" smtClean="0"/>
              <a:t>The Implementation Phase</a:t>
            </a:r>
            <a:endParaRPr lang="en-US" altLang="de-DE" smtClean="0"/>
          </a:p>
        </p:txBody>
      </p:sp>
      <p:sp>
        <p:nvSpPr>
          <p:cNvPr id="56323" name="Rectangle 3"/>
          <p:cNvSpPr>
            <a:spLocks noGrp="1" noChangeArrowheads="1"/>
          </p:cNvSpPr>
          <p:nvPr>
            <p:ph type="body" idx="1"/>
          </p:nvPr>
        </p:nvSpPr>
        <p:spPr>
          <a:xfrm>
            <a:off x="381000" y="1447800"/>
            <a:ext cx="8150225" cy="4419600"/>
          </a:xfrm>
        </p:spPr>
        <p:txBody>
          <a:bodyPr/>
          <a:lstStyle/>
          <a:p>
            <a:pPr eaLnBrk="1" hangingPunct="1">
              <a:lnSpc>
                <a:spcPct val="80000"/>
              </a:lnSpc>
            </a:pPr>
            <a:r>
              <a:rPr lang="en-GB" altLang="de-DE" dirty="0" smtClean="0"/>
              <a:t>HCI development in this phase includes </a:t>
            </a:r>
          </a:p>
          <a:p>
            <a:pPr lvl="2" eaLnBrk="1" hangingPunct="1">
              <a:lnSpc>
                <a:spcPct val="80000"/>
              </a:lnSpc>
            </a:pPr>
            <a:r>
              <a:rPr lang="en-GB" altLang="de-DE" sz="2800" dirty="0" smtClean="0"/>
              <a:t>(1) prototyping, 	</a:t>
            </a:r>
          </a:p>
          <a:p>
            <a:pPr lvl="2" eaLnBrk="1" hangingPunct="1">
              <a:lnSpc>
                <a:spcPct val="80000"/>
              </a:lnSpc>
            </a:pPr>
            <a:r>
              <a:rPr lang="en-GB" altLang="de-DE" sz="2800" dirty="0" smtClean="0"/>
              <a:t>(2) formative evaluations to fine-tune the system, </a:t>
            </a:r>
          </a:p>
          <a:p>
            <a:pPr lvl="2" eaLnBrk="1" hangingPunct="1">
              <a:lnSpc>
                <a:spcPct val="80000"/>
              </a:lnSpc>
            </a:pPr>
            <a:r>
              <a:rPr lang="en-GB" altLang="de-DE" sz="2800" dirty="0" smtClean="0"/>
              <a:t>(3) summative evaluation before system release and </a:t>
            </a:r>
          </a:p>
          <a:p>
            <a:pPr lvl="2" eaLnBrk="1" hangingPunct="1">
              <a:lnSpc>
                <a:spcPct val="80000"/>
              </a:lnSpc>
            </a:pPr>
            <a:r>
              <a:rPr lang="en-GB" altLang="de-DE" sz="2800" dirty="0" smtClean="0"/>
              <a:t>(4) use evaluation after the system is installed and being used by targeted users for a period of time. </a:t>
            </a:r>
          </a:p>
          <a:p>
            <a:pPr eaLnBrk="1" hangingPunct="1">
              <a:lnSpc>
                <a:spcPct val="80000"/>
              </a:lnSpc>
              <a:buFont typeface="Wingdings" panose="05000000000000000000" pitchFamily="2" charset="2"/>
              <a:buNone/>
            </a:pPr>
            <a:r>
              <a:rPr lang="en-US" altLang="de-DE" dirty="0" smtClean="0"/>
              <a:t> </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320590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914400" y="0"/>
            <a:ext cx="7772400" cy="228600"/>
          </a:xfrm>
        </p:spPr>
        <p:txBody>
          <a:bodyPr>
            <a:normAutofit fontScale="90000"/>
          </a:bodyPr>
          <a:lstStyle/>
          <a:p>
            <a:pPr marL="685800" indent="-685800" eaLnBrk="1" hangingPunct="1"/>
            <a:r>
              <a:rPr lang="en-GB" altLang="de-DE" sz="2000" smtClean="0"/>
              <a:t>Documenting HCI Development Activities and Deliverables</a:t>
            </a:r>
            <a:endParaRPr lang="en-US" altLang="de-DE" sz="2000" smtClean="0"/>
          </a:p>
        </p:txBody>
      </p:sp>
      <p:graphicFrame>
        <p:nvGraphicFramePr>
          <p:cNvPr id="70968" name="Group 312"/>
          <p:cNvGraphicFramePr>
            <a:graphicFrameLocks noGrp="1"/>
          </p:cNvGraphicFramePr>
          <p:nvPr>
            <p:ph idx="1"/>
          </p:nvPr>
        </p:nvGraphicFramePr>
        <p:xfrm>
          <a:off x="838200" y="390525"/>
          <a:ext cx="7693025" cy="6492874"/>
        </p:xfrm>
        <a:graphic>
          <a:graphicData uri="http://schemas.openxmlformats.org/drawingml/2006/table">
            <a:tbl>
              <a:tblPr/>
              <a:tblGrid>
                <a:gridCol w="650875">
                  <a:extLst>
                    <a:ext uri="{9D8B030D-6E8A-4147-A177-3AD203B41FA5}">
                      <a16:colId xmlns:a16="http://schemas.microsoft.com/office/drawing/2014/main" val="20000"/>
                    </a:ext>
                  </a:extLst>
                </a:gridCol>
                <a:gridCol w="2520950">
                  <a:extLst>
                    <a:ext uri="{9D8B030D-6E8A-4147-A177-3AD203B41FA5}">
                      <a16:colId xmlns:a16="http://schemas.microsoft.com/office/drawing/2014/main" val="20001"/>
                    </a:ext>
                  </a:extLst>
                </a:gridCol>
                <a:gridCol w="4521200">
                  <a:extLst>
                    <a:ext uri="{9D8B030D-6E8A-4147-A177-3AD203B41FA5}">
                      <a16:colId xmlns:a16="http://schemas.microsoft.com/office/drawing/2014/main" val="20002"/>
                    </a:ext>
                  </a:extLst>
                </a:gridCol>
              </a:tblGrid>
              <a:tr h="30483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ID</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HCI Development Activity</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Deliverables</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15835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1.1</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Project Selection and Planning</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Schedule of IS projects development:</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Cost-benefit analysis:</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Other feasibility analyses:</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0483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2.1</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Requirements Determination</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The specific system functionalities:</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15835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2.2</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User-Acceptance Test </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Sample profile:</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Data collection time and setting:</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Sketches or mockups used:</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Test results:</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Suggestions for revising system functionalities:</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94497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2.3</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Context Analysis</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Physical context: </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Technical context: </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Organizational context: </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Social/cultural context: </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73159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2.4</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User Analysis</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Demographic: </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Traits/skill sets: </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Job or task related factors: </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94497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2.5</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Task Analysis</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User goals and use cases:</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Cognitive, affective, behavioural analysis of user tasks:</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Workflow analysis:</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General work distribution between users and the system:</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94497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2.6</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Evaluation Metrics</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Usefulness:</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Usability:</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Organizational/social/cultural impact:</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Holistic human experience:</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marT="45724" marB="4572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5012542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25"/>
          <p:cNvSpPr>
            <a:spLocks noGrp="1" noChangeArrowheads="1"/>
          </p:cNvSpPr>
          <p:nvPr>
            <p:ph type="title"/>
          </p:nvPr>
        </p:nvSpPr>
        <p:spPr>
          <a:xfrm>
            <a:off x="152400" y="277813"/>
            <a:ext cx="8991600" cy="1143000"/>
          </a:xfrm>
        </p:spPr>
        <p:txBody>
          <a:bodyPr>
            <a:normAutofit/>
          </a:bodyPr>
          <a:lstStyle/>
          <a:p>
            <a:pPr algn="ctr" eaLnBrk="1" hangingPunct="1"/>
            <a:r>
              <a:rPr lang="en-GB" altLang="de-DE" sz="3200" dirty="0" smtClean="0">
                <a:solidFill>
                  <a:schemeClr val="tx1"/>
                </a:solidFill>
                <a:latin typeface="Times New Roman" panose="02020603050405020304" pitchFamily="18" charset="0"/>
                <a:cs typeface="Times New Roman" panose="02020603050405020304" pitchFamily="18" charset="0"/>
              </a:rPr>
              <a:t>Documenting HCI Development Activities and Deliverables</a:t>
            </a:r>
            <a:endParaRPr lang="en-US" altLang="de-DE" sz="3200" dirty="0" smtClean="0">
              <a:solidFill>
                <a:schemeClr val="tx1"/>
              </a:solidFill>
              <a:latin typeface="Times New Roman" panose="02020603050405020304" pitchFamily="18" charset="0"/>
              <a:cs typeface="Times New Roman" panose="02020603050405020304" pitchFamily="18" charset="0"/>
            </a:endParaRPr>
          </a:p>
        </p:txBody>
      </p:sp>
      <p:graphicFrame>
        <p:nvGraphicFramePr>
          <p:cNvPr id="72828" name="Group 124"/>
          <p:cNvGraphicFramePr>
            <a:graphicFrameLocks noGrp="1"/>
          </p:cNvGraphicFramePr>
          <p:nvPr>
            <p:ph idx="1"/>
          </p:nvPr>
        </p:nvGraphicFramePr>
        <p:xfrm>
          <a:off x="914400" y="1600200"/>
          <a:ext cx="7772400" cy="4530727"/>
        </p:xfrm>
        <a:graphic>
          <a:graphicData uri="http://schemas.openxmlformats.org/drawingml/2006/table">
            <a:tbl>
              <a:tblPr/>
              <a:tblGrid>
                <a:gridCol w="657225">
                  <a:extLst>
                    <a:ext uri="{9D8B030D-6E8A-4147-A177-3AD203B41FA5}">
                      <a16:colId xmlns:a16="http://schemas.microsoft.com/office/drawing/2014/main" val="20000"/>
                    </a:ext>
                  </a:extLst>
                </a:gridCol>
                <a:gridCol w="2547938">
                  <a:extLst>
                    <a:ext uri="{9D8B030D-6E8A-4147-A177-3AD203B41FA5}">
                      <a16:colId xmlns:a16="http://schemas.microsoft.com/office/drawing/2014/main" val="20001"/>
                    </a:ext>
                  </a:extLst>
                </a:gridCol>
                <a:gridCol w="4567237">
                  <a:extLst>
                    <a:ext uri="{9D8B030D-6E8A-4147-A177-3AD203B41FA5}">
                      <a16:colId xmlns:a16="http://schemas.microsoft.com/office/drawing/2014/main" val="20002"/>
                    </a:ext>
                  </a:extLst>
                </a:gridCol>
              </a:tblGrid>
              <a:tr h="7842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2.7</a:t>
                      </a:r>
                      <a:endParaRPr kumimoji="0" lang="en-US" sz="1400" b="0" i="0" u="none" strike="noStrike" cap="none" normalizeH="0" baseline="0" dirty="0" smtClean="0">
                        <a:ln>
                          <a:noFill/>
                        </a:ln>
                        <a:solidFill>
                          <a:schemeClr val="tx1"/>
                        </a:solidFill>
                        <a:effectLst/>
                        <a:latin typeface="Arial" pitchFamily="34"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Alternative Selection</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Three alternatives: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The main constraints: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The chosen alternative:</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492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2.8</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Formative Evaluation</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Evaluation target, method, timing and results:</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017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3.1</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Interface Specification</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Metaphor and visualization design: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Media design: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Dialogue design: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Presentation design: </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492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3.2</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Formative Evaluation</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Evaluation target, method, timing and results:</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476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4.1</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Prototyping </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Tools used:</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76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4.2</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Formative Evaluation</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Evaluation target, method, timing and results:</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10033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4.3</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Summative Evaluation</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Sample profile: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Data collection time and setting:</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Test results: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Conclusions in light of evaluation metrics:</a:t>
                      </a:r>
                      <a:endParaRPr kumimoji="0" lang="en-US" sz="1400" b="0" i="0" u="none" strike="noStrike" cap="none" normalizeH="0" baseline="0" smtClean="0">
                        <a:ln>
                          <a:noFill/>
                        </a:ln>
                        <a:solidFill>
                          <a:schemeClr val="tx1"/>
                        </a:solidFill>
                        <a:effectLst/>
                        <a:latin typeface="Arial" pitchFamily="34" charset="0"/>
                        <a:ea typeface="SimSun" pitchFamily="2" charset="-122"/>
                        <a:cs typeface="Times New Roman" pitchFamily="18" charset="0"/>
                      </a:endParaRPr>
                    </a:p>
                  </a:txBody>
                  <a:tcPr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47663">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HCI Development Report Template</a:t>
                      </a:r>
                      <a:endParaRPr kumimoji="0" lang="en-US" sz="1400" b="0" i="0" u="none" strike="noStrike" cap="none" normalizeH="0" baseline="0" dirty="0" smtClean="0">
                        <a:ln>
                          <a:noFill/>
                        </a:ln>
                        <a:solidFill>
                          <a:schemeClr val="tx1"/>
                        </a:solidFill>
                        <a:effectLst/>
                        <a:latin typeface="Arial" pitchFamily="34" charset="0"/>
                        <a:ea typeface="SimSun" pitchFamily="2" charset="-122"/>
                        <a:cs typeface="Times New Roman" pitchFamily="18" charset="0"/>
                      </a:endParaRPr>
                    </a:p>
                  </a:txBody>
                  <a:tcPr horzOverflow="overflow">
                    <a:lnL w="9525"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7"/>
                  </a:ext>
                </a:extLst>
              </a:tr>
            </a:tbl>
          </a:graphicData>
        </a:graphic>
      </p:graphicFrame>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662999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en-GB" altLang="de-DE" smtClean="0"/>
              <a:t>Summary</a:t>
            </a:r>
          </a:p>
        </p:txBody>
      </p:sp>
      <p:sp>
        <p:nvSpPr>
          <p:cNvPr id="59395" name="Rectangle 3"/>
          <p:cNvSpPr>
            <a:spLocks noGrp="1" noChangeArrowheads="1"/>
          </p:cNvSpPr>
          <p:nvPr>
            <p:ph type="body" idx="1"/>
          </p:nvPr>
        </p:nvSpPr>
        <p:spPr/>
        <p:txBody>
          <a:bodyPr/>
          <a:lstStyle/>
          <a:p>
            <a:pPr eaLnBrk="1" hangingPunct="1">
              <a:lnSpc>
                <a:spcPct val="90000"/>
              </a:lnSpc>
              <a:buFontTx/>
              <a:buNone/>
            </a:pPr>
            <a:r>
              <a:rPr lang="en-GB" altLang="de-DE" sz="2400" smtClean="0"/>
              <a:t>The software engineering life cycle</a:t>
            </a:r>
          </a:p>
          <a:p>
            <a:pPr lvl="1" eaLnBrk="1" hangingPunct="1">
              <a:lnSpc>
                <a:spcPct val="90000"/>
              </a:lnSpc>
            </a:pPr>
            <a:r>
              <a:rPr lang="en-GB" altLang="de-DE" sz="2000" smtClean="0"/>
              <a:t>distinct activities and the consequences for interactive system design</a:t>
            </a:r>
          </a:p>
          <a:p>
            <a:pPr eaLnBrk="1" hangingPunct="1">
              <a:lnSpc>
                <a:spcPct val="90000"/>
              </a:lnSpc>
              <a:buFontTx/>
              <a:buNone/>
            </a:pPr>
            <a:r>
              <a:rPr lang="en-GB" altLang="de-DE" sz="2400" smtClean="0"/>
              <a:t>Usability engineering</a:t>
            </a:r>
          </a:p>
          <a:p>
            <a:pPr lvl="1" eaLnBrk="1" hangingPunct="1">
              <a:lnSpc>
                <a:spcPct val="90000"/>
              </a:lnSpc>
            </a:pPr>
            <a:r>
              <a:rPr lang="en-GB" altLang="de-DE" sz="2000" smtClean="0"/>
              <a:t>making usability measurements explicit as requirements</a:t>
            </a:r>
          </a:p>
          <a:p>
            <a:pPr eaLnBrk="1" hangingPunct="1">
              <a:lnSpc>
                <a:spcPct val="90000"/>
              </a:lnSpc>
              <a:buFontTx/>
              <a:buNone/>
            </a:pPr>
            <a:r>
              <a:rPr lang="en-GB" altLang="de-DE" sz="2400" smtClean="0"/>
              <a:t>Iterative design and prototyping</a:t>
            </a:r>
          </a:p>
          <a:p>
            <a:pPr lvl="1" eaLnBrk="1" hangingPunct="1">
              <a:lnSpc>
                <a:spcPct val="90000"/>
              </a:lnSpc>
            </a:pPr>
            <a:r>
              <a:rPr lang="en-GB" altLang="de-DE" sz="2000" smtClean="0"/>
              <a:t>limited functionality simulations and animations</a:t>
            </a:r>
          </a:p>
          <a:p>
            <a:pPr eaLnBrk="1" hangingPunct="1">
              <a:lnSpc>
                <a:spcPct val="90000"/>
              </a:lnSpc>
              <a:buFontTx/>
              <a:buNone/>
            </a:pPr>
            <a:r>
              <a:rPr lang="en-GB" altLang="de-DE" sz="2400" smtClean="0"/>
              <a:t>Design rationale</a:t>
            </a:r>
          </a:p>
          <a:p>
            <a:pPr lvl="1" eaLnBrk="1" hangingPunct="1">
              <a:lnSpc>
                <a:spcPct val="90000"/>
              </a:lnSpc>
            </a:pPr>
            <a:r>
              <a:rPr lang="en-GB" altLang="de-DE" sz="2000" smtClean="0"/>
              <a:t>recording design knowledge</a:t>
            </a:r>
          </a:p>
          <a:p>
            <a:pPr lvl="1" eaLnBrk="1" hangingPunct="1">
              <a:lnSpc>
                <a:spcPct val="90000"/>
              </a:lnSpc>
            </a:pPr>
            <a:r>
              <a:rPr lang="en-GB" altLang="de-DE" sz="2000" smtClean="0"/>
              <a:t>process vs. structure</a:t>
            </a:r>
          </a:p>
          <a:p>
            <a:pPr eaLnBrk="1" hangingPunct="1">
              <a:lnSpc>
                <a:spcPct val="90000"/>
              </a:lnSpc>
            </a:pPr>
            <a:endParaRPr lang="en-GB" altLang="de-DE" sz="2400" smtClean="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944478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n-US" altLang="de-DE" dirty="0" smtClean="0"/>
              <a:t>Summary</a:t>
            </a:r>
          </a:p>
        </p:txBody>
      </p:sp>
      <p:sp>
        <p:nvSpPr>
          <p:cNvPr id="60419" name="Rectangle 3"/>
          <p:cNvSpPr>
            <a:spLocks noGrp="1" noChangeArrowheads="1"/>
          </p:cNvSpPr>
          <p:nvPr>
            <p:ph type="body" idx="1"/>
          </p:nvPr>
        </p:nvSpPr>
        <p:spPr>
          <a:xfrm>
            <a:off x="228600" y="1219200"/>
            <a:ext cx="8839200" cy="5638800"/>
          </a:xfrm>
        </p:spPr>
        <p:txBody>
          <a:bodyPr>
            <a:normAutofit/>
          </a:bodyPr>
          <a:lstStyle/>
          <a:p>
            <a:pPr algn="just" eaLnBrk="1" hangingPunct="1">
              <a:lnSpc>
                <a:spcPct val="80000"/>
              </a:lnSpc>
            </a:pPr>
            <a:r>
              <a:rPr lang="en-US" altLang="de-DE" sz="2400" dirty="0" smtClean="0"/>
              <a:t>HCI development in the overall system development life cycle by presenting the human-centered SDLC (HCSDLC) model first, and then emphasizing the HCI development aspect</a:t>
            </a:r>
            <a:r>
              <a:rPr lang="en-US" altLang="de-DE" sz="2400" dirty="0" smtClean="0"/>
              <a:t>.</a:t>
            </a:r>
          </a:p>
          <a:p>
            <a:pPr algn="just" eaLnBrk="1" hangingPunct="1">
              <a:lnSpc>
                <a:spcPct val="80000"/>
              </a:lnSpc>
            </a:pPr>
            <a:endParaRPr lang="en-US" altLang="de-DE" sz="2400" dirty="0" smtClean="0"/>
          </a:p>
          <a:p>
            <a:pPr algn="just" eaLnBrk="1" hangingPunct="1">
              <a:lnSpc>
                <a:spcPct val="80000"/>
              </a:lnSpc>
            </a:pPr>
            <a:r>
              <a:rPr lang="en-US" altLang="de-DE" sz="2400" dirty="0" smtClean="0"/>
              <a:t>HCSDLC is an integrated methodology that emphasizes human-centeredness and considers HCI issues together with SA&amp;D issues throughout the entire system development life cycle. </a:t>
            </a:r>
            <a:endParaRPr lang="en-US" altLang="de-DE" sz="2400" dirty="0" smtClean="0"/>
          </a:p>
          <a:p>
            <a:pPr algn="just" eaLnBrk="1" hangingPunct="1">
              <a:lnSpc>
                <a:spcPct val="80000"/>
              </a:lnSpc>
            </a:pPr>
            <a:r>
              <a:rPr lang="en-US" altLang="de-DE" sz="2400" dirty="0" smtClean="0"/>
              <a:t>	</a:t>
            </a:r>
          </a:p>
          <a:p>
            <a:pPr algn="just" eaLnBrk="1" hangingPunct="1">
              <a:lnSpc>
                <a:spcPct val="80000"/>
              </a:lnSpc>
            </a:pPr>
            <a:r>
              <a:rPr lang="en-US" altLang="de-DE" sz="2400" dirty="0" smtClean="0"/>
              <a:t>The HCI part of the HCSDLC methodology can be used alone to concentrate on the HCI development of an information system.</a:t>
            </a:r>
          </a:p>
          <a:p>
            <a:pPr algn="just" eaLnBrk="1" hangingPunct="1">
              <a:lnSpc>
                <a:spcPct val="80000"/>
              </a:lnSpc>
            </a:pPr>
            <a:r>
              <a:rPr lang="en-US" altLang="de-DE" sz="2400" dirty="0" smtClean="0"/>
              <a:t>Very detailed materials on HCI </a:t>
            </a:r>
            <a:r>
              <a:rPr lang="en-US" altLang="de-DE" sz="2400" smtClean="0"/>
              <a:t>development </a:t>
            </a:r>
            <a:r>
              <a:rPr lang="en-US" altLang="de-DE" sz="2400" smtClean="0"/>
              <a:t>methodology</a:t>
            </a:r>
          </a:p>
          <a:p>
            <a:pPr algn="just" eaLnBrk="1" hangingPunct="1">
              <a:lnSpc>
                <a:spcPct val="80000"/>
              </a:lnSpc>
            </a:pPr>
            <a:endParaRPr lang="en-US" altLang="de-DE" sz="2400" dirty="0" smtClean="0"/>
          </a:p>
          <a:p>
            <a:pPr algn="just" eaLnBrk="1" hangingPunct="1">
              <a:lnSpc>
                <a:spcPct val="80000"/>
              </a:lnSpc>
            </a:pPr>
            <a:r>
              <a:rPr lang="en-US" altLang="de-DE" sz="2400" dirty="0" smtClean="0"/>
              <a:t>A HCI Development Report template is used to summarize the activities and deliverables of the methodology. </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926694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838200" y="381000"/>
            <a:ext cx="7543800" cy="914400"/>
          </a:xfrm>
          <a:prstGeom prst="rect">
            <a:avLst/>
          </a:prstGeom>
        </p:spPr>
        <p:txBody>
          <a:bodyPr vert="horz" lIns="91440" tIns="45720" rIns="91440" bIns="45720" rtlCol="0" anchor="t" anchorCtr="0">
            <a:norm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3200" dirty="0">
                <a:solidFill>
                  <a:prstClr val="black">
                    <a:lumMod val="85000"/>
                    <a:lumOff val="15000"/>
                  </a:prstClr>
                </a:solidFill>
                <a:effectLst/>
                <a:latin typeface="Times New Roman" panose="02020603050405020304" pitchFamily="18" charset="0"/>
                <a:cs typeface="Times New Roman" panose="02020603050405020304" pitchFamily="18" charset="0"/>
              </a:rPr>
              <a:t>Next Lecture</a:t>
            </a:r>
            <a:endParaRPr lang="en-US" sz="3200" dirty="0">
              <a:solidFill>
                <a:prstClr val="black">
                  <a:lumMod val="85000"/>
                  <a:lumOff val="15000"/>
                </a:prstClr>
              </a:solidFill>
              <a:effectLst/>
              <a:latin typeface="Times New Roman" panose="02020603050405020304" pitchFamily="18" charset="0"/>
              <a:cs typeface="Times New Roman" panose="02020603050405020304" pitchFamily="18" charset="0"/>
            </a:endParaRPr>
          </a:p>
        </p:txBody>
      </p:sp>
      <p:sp>
        <p:nvSpPr>
          <p:cNvPr id="12"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307975" y="2438400"/>
            <a:ext cx="8229600" cy="990600"/>
          </a:xfrm>
        </p:spPr>
        <p:txBody>
          <a:bodyPr anchor="t" anchorCtr="0">
            <a:normAutofit/>
          </a:bodyPr>
          <a:lstStyle/>
          <a:p>
            <a:pPr marL="0" indent="0" algn="ctr">
              <a:lnSpc>
                <a:spcPct val="115000"/>
              </a:lnSpc>
              <a:spcAft>
                <a:spcPts val="1000"/>
              </a:spcAft>
              <a:buNone/>
            </a:pPr>
            <a:r>
              <a:rPr lang="de-DE" sz="3200" dirty="0" smtClean="0">
                <a:solidFill>
                  <a:schemeClr val="dk1"/>
                </a:solidFill>
                <a:latin typeface="Times New Roman"/>
                <a:ea typeface="Times New Roman"/>
              </a:rPr>
              <a:t>Design Rules</a:t>
            </a:r>
            <a:endParaRPr lang="de-DE" sz="3200" dirty="0">
              <a:solidFill>
                <a:schemeClr val="dk1"/>
              </a:solidFill>
              <a:latin typeface="Times New Roman"/>
              <a:ea typeface="Times New Roman"/>
            </a:endParaRPr>
          </a:p>
          <a:p>
            <a:pPr marL="227013" indent="0">
              <a:spcBef>
                <a:spcPts val="0"/>
              </a:spcBef>
              <a:spcAft>
                <a:spcPts val="600"/>
              </a:spcAft>
              <a:buNone/>
            </a:pPr>
            <a:endParaRPr lang="en-AU" sz="24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0788156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3" name="Content Placeholder 2"/>
          <p:cNvSpPr>
            <a:spLocks noGrp="1"/>
          </p:cNvSpPr>
          <p:nvPr>
            <p:ph idx="1"/>
          </p:nvPr>
        </p:nvSpPr>
        <p:spPr>
          <a:xfrm>
            <a:off x="152400" y="2209800"/>
            <a:ext cx="8686800" cy="2133600"/>
          </a:xfrm>
        </p:spPr>
        <p:txBody>
          <a:bodyPr>
            <a:normAutofit/>
          </a:bodyPr>
          <a:lstStyle/>
          <a:p>
            <a:pPr algn="just">
              <a:spcAft>
                <a:spcPts val="0"/>
              </a:spcAft>
            </a:pPr>
            <a:r>
              <a:rPr lang="en-US" sz="2800" dirty="0"/>
              <a:t>Alan Dix, Janet Finlay, Gregory D. </a:t>
            </a:r>
            <a:r>
              <a:rPr lang="en-US" sz="2800" dirty="0" err="1"/>
              <a:t>Abowd</a:t>
            </a:r>
            <a:r>
              <a:rPr lang="en-US" sz="2800" dirty="0"/>
              <a:t>, Russell Beale, “Human-Computer Interaction, </a:t>
            </a:r>
            <a:r>
              <a:rPr lang="en-US" sz="2800" dirty="0" smtClean="0"/>
              <a:t>3</a:t>
            </a:r>
            <a:r>
              <a:rPr lang="en-US" sz="2800" baseline="30000" dirty="0" smtClean="0"/>
              <a:t>rd</a:t>
            </a:r>
            <a:r>
              <a:rPr lang="en-US" sz="2800" dirty="0" smtClean="0"/>
              <a:t> Edition</a:t>
            </a:r>
            <a:r>
              <a:rPr lang="en-US" sz="2800" dirty="0"/>
              <a:t>”, Prentice Hall, 2004, ISBN: </a:t>
            </a:r>
            <a:r>
              <a:rPr lang="en-US" sz="2800" dirty="0" smtClean="0"/>
              <a:t>0-13-046109-1</a:t>
            </a:r>
            <a:endParaRPr lang="en-US" sz="2800"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6140389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2746</Words>
  <Application>Microsoft Office PowerPoint</Application>
  <PresentationFormat>Bildschirmpräsentation (4:3)</PresentationFormat>
  <Paragraphs>520</Paragraphs>
  <Slides>59</Slides>
  <Notes>2</Notes>
  <HiddenSlides>0</HiddenSlides>
  <MMClips>0</MMClips>
  <ScaleCrop>false</ScaleCrop>
  <HeadingPairs>
    <vt:vector size="6" baseType="variant">
      <vt:variant>
        <vt:lpstr>Verwendete Schriftarten</vt:lpstr>
      </vt:variant>
      <vt:variant>
        <vt:i4>10</vt:i4>
      </vt:variant>
      <vt:variant>
        <vt:lpstr>Design</vt:lpstr>
      </vt:variant>
      <vt:variant>
        <vt:i4>1</vt:i4>
      </vt:variant>
      <vt:variant>
        <vt:lpstr>Folientitel</vt:lpstr>
      </vt:variant>
      <vt:variant>
        <vt:i4>59</vt:i4>
      </vt:variant>
    </vt:vector>
  </HeadingPairs>
  <TitlesOfParts>
    <vt:vector size="70" baseType="lpstr">
      <vt:lpstr>SimSun</vt:lpstr>
      <vt:lpstr>Arial</vt:lpstr>
      <vt:lpstr>Calibri</vt:lpstr>
      <vt:lpstr>Constantia</vt:lpstr>
      <vt:lpstr>Geneva</vt:lpstr>
      <vt:lpstr>Symbol</vt:lpstr>
      <vt:lpstr>Times</vt:lpstr>
      <vt:lpstr>Times New Roman</vt:lpstr>
      <vt:lpstr>Wingdings</vt:lpstr>
      <vt:lpstr>Wingdings 2</vt:lpstr>
      <vt:lpstr>Flow</vt:lpstr>
      <vt:lpstr>PowerPoint-Präsentation</vt:lpstr>
      <vt:lpstr>Learning Objectives</vt:lpstr>
      <vt:lpstr>HCI in the software process</vt:lpstr>
      <vt:lpstr>HCI Methodology</vt:lpstr>
      <vt:lpstr>the software lifecycle</vt:lpstr>
      <vt:lpstr>The waterfall model</vt:lpstr>
      <vt:lpstr>The Role of HCI Development in SDLC (Systems Development Life Cycle)</vt:lpstr>
      <vt:lpstr>The Role of HCI Development in SDLC (cont.) </vt:lpstr>
      <vt:lpstr>The Role of HCI Development in SDLC (cont.) </vt:lpstr>
      <vt:lpstr>The Human-Centred SDLC Model: HCSDLC</vt:lpstr>
      <vt:lpstr>The Human-Centred SDLC Model: HCSDLC (cont.)</vt:lpstr>
      <vt:lpstr>Activities in the life cycle</vt:lpstr>
      <vt:lpstr>Verification and validation</vt:lpstr>
      <vt:lpstr>The life cycle for interactive systems</vt:lpstr>
      <vt:lpstr>The HCI Development Methodology</vt:lpstr>
      <vt:lpstr>Usability engineering</vt:lpstr>
      <vt:lpstr>part of a usability specification for a VCR</vt:lpstr>
      <vt:lpstr>Philosophy, Strategies, Principles and Guidelines</vt:lpstr>
      <vt:lpstr>Philosophy, Strategies, Principles and Guidelines (cont.)</vt:lpstr>
      <vt:lpstr>Philosophy, Strategies, Principles and Guidelines (cont.)</vt:lpstr>
      <vt:lpstr>Philosophy, Strategies, Principles and Guidelines (cont.)</vt:lpstr>
      <vt:lpstr>The Project Selection and Planning Phase</vt:lpstr>
      <vt:lpstr>The Project Selection and Planning Phase (cont.)</vt:lpstr>
      <vt:lpstr>The Interaction Analysis Phase</vt:lpstr>
      <vt:lpstr>Requirement Determination and User-Acceptance Test</vt:lpstr>
      <vt:lpstr>Requirement Determination and User-Acceptance Test (cont.)</vt:lpstr>
      <vt:lpstr>Context Analysis</vt:lpstr>
      <vt:lpstr>Context Analysis (cont.)</vt:lpstr>
      <vt:lpstr>Context Analysis (cont.)</vt:lpstr>
      <vt:lpstr>Context Analysis (cont.)</vt:lpstr>
      <vt:lpstr>Context Analysis (cont.)</vt:lpstr>
      <vt:lpstr>User Analysis</vt:lpstr>
      <vt:lpstr>Task analysis</vt:lpstr>
      <vt:lpstr>Evaluation Metrics</vt:lpstr>
      <vt:lpstr>PowerPoint-Präsentation</vt:lpstr>
      <vt:lpstr>ISO usability standard 9241</vt:lpstr>
      <vt:lpstr>some metrics from ISO 9241</vt:lpstr>
      <vt:lpstr>Iterative design and prototyping</vt:lpstr>
      <vt:lpstr>Techniques for prototyping</vt:lpstr>
      <vt:lpstr>The Interaction Design Phase</vt:lpstr>
      <vt:lpstr>The Interaction Design Phase (cont.)</vt:lpstr>
      <vt:lpstr>The Interaction Design Phase (cont.)</vt:lpstr>
      <vt:lpstr>The Interaction Design Phase (cont.)</vt:lpstr>
      <vt:lpstr>The Interaction Design Phase (cont.)</vt:lpstr>
      <vt:lpstr>Design rationale</vt:lpstr>
      <vt:lpstr>Design rationale (cont.)</vt:lpstr>
      <vt:lpstr>Issue-based information system (IBIS)</vt:lpstr>
      <vt:lpstr>structure of gIBIS</vt:lpstr>
      <vt:lpstr>Design space analysis</vt:lpstr>
      <vt:lpstr>the QOC notation</vt:lpstr>
      <vt:lpstr>Psychological design rationale</vt:lpstr>
      <vt:lpstr>Formative Evaluations</vt:lpstr>
      <vt:lpstr>The Implementation Phase</vt:lpstr>
      <vt:lpstr>Documenting HCI Development Activities and Deliverables</vt:lpstr>
      <vt:lpstr>Documenting HCI Development Activities and Deliverables</vt:lpstr>
      <vt:lpstr>Summary</vt:lpstr>
      <vt:lpstr>Summary</vt:lpstr>
      <vt:lpstr>PowerPoint-Präsentation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Mohmaed</dc:creator>
  <cp:lastModifiedBy>Samsun</cp:lastModifiedBy>
  <cp:revision>540</cp:revision>
  <dcterms:created xsi:type="dcterms:W3CDTF">2006-08-16T00:00:00Z</dcterms:created>
  <dcterms:modified xsi:type="dcterms:W3CDTF">2018-04-23T11:38:30Z</dcterms:modified>
</cp:coreProperties>
</file>