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30"/>
  </p:notesMasterIdLst>
  <p:sldIdLst>
    <p:sldId id="530" r:id="rId2"/>
    <p:sldId id="856" r:id="rId3"/>
    <p:sldId id="1034" r:id="rId4"/>
    <p:sldId id="1035" r:id="rId5"/>
    <p:sldId id="1036" r:id="rId6"/>
    <p:sldId id="1037" r:id="rId7"/>
    <p:sldId id="1038" r:id="rId8"/>
    <p:sldId id="1039" r:id="rId9"/>
    <p:sldId id="1040" r:id="rId10"/>
    <p:sldId id="1041" r:id="rId11"/>
    <p:sldId id="1042" r:id="rId12"/>
    <p:sldId id="1043" r:id="rId13"/>
    <p:sldId id="1044" r:id="rId14"/>
    <p:sldId id="1045" r:id="rId15"/>
    <p:sldId id="1046" r:id="rId16"/>
    <p:sldId id="1047" r:id="rId17"/>
    <p:sldId id="1048" r:id="rId18"/>
    <p:sldId id="1049" r:id="rId19"/>
    <p:sldId id="1050" r:id="rId20"/>
    <p:sldId id="1051" r:id="rId21"/>
    <p:sldId id="1052" r:id="rId22"/>
    <p:sldId id="1053" r:id="rId23"/>
    <p:sldId id="1054" r:id="rId24"/>
    <p:sldId id="1055" r:id="rId25"/>
    <p:sldId id="1056" r:id="rId26"/>
    <p:sldId id="1057" r:id="rId27"/>
    <p:sldId id="1058" r:id="rId28"/>
    <p:sldId id="1059" r:id="rId29"/>
    <p:sldId id="1060" r:id="rId30"/>
    <p:sldId id="1061" r:id="rId31"/>
    <p:sldId id="1062" r:id="rId32"/>
    <p:sldId id="1063" r:id="rId33"/>
    <p:sldId id="1064" r:id="rId34"/>
    <p:sldId id="1065" r:id="rId35"/>
    <p:sldId id="1066" r:id="rId36"/>
    <p:sldId id="1067" r:id="rId37"/>
    <p:sldId id="1068" r:id="rId38"/>
    <p:sldId id="1069" r:id="rId39"/>
    <p:sldId id="1070" r:id="rId40"/>
    <p:sldId id="1071" r:id="rId41"/>
    <p:sldId id="1072" r:id="rId42"/>
    <p:sldId id="1073" r:id="rId43"/>
    <p:sldId id="1074" r:id="rId44"/>
    <p:sldId id="1075" r:id="rId45"/>
    <p:sldId id="1076" r:id="rId46"/>
    <p:sldId id="1077" r:id="rId47"/>
    <p:sldId id="1078" r:id="rId48"/>
    <p:sldId id="1079" r:id="rId49"/>
    <p:sldId id="1080" r:id="rId50"/>
    <p:sldId id="1081" r:id="rId51"/>
    <p:sldId id="1082" r:id="rId52"/>
    <p:sldId id="1083" r:id="rId53"/>
    <p:sldId id="1084" r:id="rId54"/>
    <p:sldId id="1085" r:id="rId55"/>
    <p:sldId id="1086" r:id="rId56"/>
    <p:sldId id="1087" r:id="rId57"/>
    <p:sldId id="1088" r:id="rId58"/>
    <p:sldId id="1089" r:id="rId59"/>
    <p:sldId id="1090" r:id="rId60"/>
    <p:sldId id="1091" r:id="rId61"/>
    <p:sldId id="1092" r:id="rId62"/>
    <p:sldId id="1093" r:id="rId63"/>
    <p:sldId id="1094" r:id="rId64"/>
    <p:sldId id="1095" r:id="rId65"/>
    <p:sldId id="1096" r:id="rId66"/>
    <p:sldId id="857" r:id="rId67"/>
    <p:sldId id="1097" r:id="rId68"/>
    <p:sldId id="1098" r:id="rId69"/>
    <p:sldId id="1099" r:id="rId70"/>
    <p:sldId id="1100" r:id="rId71"/>
    <p:sldId id="1101" r:id="rId72"/>
    <p:sldId id="1102" r:id="rId73"/>
    <p:sldId id="1103" r:id="rId74"/>
    <p:sldId id="1104" r:id="rId75"/>
    <p:sldId id="1105" r:id="rId76"/>
    <p:sldId id="1106" r:id="rId77"/>
    <p:sldId id="1107" r:id="rId78"/>
    <p:sldId id="1108" r:id="rId79"/>
    <p:sldId id="1109" r:id="rId80"/>
    <p:sldId id="1110" r:id="rId81"/>
    <p:sldId id="1111" r:id="rId82"/>
    <p:sldId id="1112" r:id="rId83"/>
    <p:sldId id="1113" r:id="rId84"/>
    <p:sldId id="1114" r:id="rId85"/>
    <p:sldId id="1115" r:id="rId86"/>
    <p:sldId id="1116" r:id="rId87"/>
    <p:sldId id="1117" r:id="rId88"/>
    <p:sldId id="1118" r:id="rId89"/>
    <p:sldId id="1119" r:id="rId90"/>
    <p:sldId id="1120" r:id="rId91"/>
    <p:sldId id="1121" r:id="rId92"/>
    <p:sldId id="1122" r:id="rId93"/>
    <p:sldId id="1123" r:id="rId94"/>
    <p:sldId id="1124" r:id="rId95"/>
    <p:sldId id="1125" r:id="rId96"/>
    <p:sldId id="1126" r:id="rId97"/>
    <p:sldId id="1127" r:id="rId98"/>
    <p:sldId id="1128" r:id="rId99"/>
    <p:sldId id="1129" r:id="rId100"/>
    <p:sldId id="1130" r:id="rId101"/>
    <p:sldId id="1131" r:id="rId102"/>
    <p:sldId id="1132" r:id="rId103"/>
    <p:sldId id="1133" r:id="rId104"/>
    <p:sldId id="1134" r:id="rId105"/>
    <p:sldId id="1135" r:id="rId106"/>
    <p:sldId id="1136" r:id="rId107"/>
    <p:sldId id="1137" r:id="rId108"/>
    <p:sldId id="1138" r:id="rId109"/>
    <p:sldId id="1139" r:id="rId110"/>
    <p:sldId id="1140" r:id="rId111"/>
    <p:sldId id="1141" r:id="rId112"/>
    <p:sldId id="1142" r:id="rId113"/>
    <p:sldId id="1143" r:id="rId114"/>
    <p:sldId id="1144" r:id="rId115"/>
    <p:sldId id="1145" r:id="rId116"/>
    <p:sldId id="1146" r:id="rId117"/>
    <p:sldId id="1147" r:id="rId118"/>
    <p:sldId id="1148" r:id="rId119"/>
    <p:sldId id="1149" r:id="rId120"/>
    <p:sldId id="1150" r:id="rId121"/>
    <p:sldId id="1151" r:id="rId122"/>
    <p:sldId id="1152" r:id="rId123"/>
    <p:sldId id="1153" r:id="rId124"/>
    <p:sldId id="1154" r:id="rId125"/>
    <p:sldId id="1155" r:id="rId126"/>
    <p:sldId id="1156" r:id="rId127"/>
    <p:sldId id="440" r:id="rId128"/>
    <p:sldId id="362" r:id="rId129"/>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6740" autoAdjust="0"/>
    <p:restoredTop sz="72950" autoAdjust="0"/>
  </p:normalViewPr>
  <p:slideViewPr>
    <p:cSldViewPr>
      <p:cViewPr varScale="1">
        <p:scale>
          <a:sx n="80" d="100"/>
          <a:sy n="80" d="100"/>
        </p:scale>
        <p:origin x="2034"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3834" y="-9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6CB80335-EEF7-46CB-9124-4F645B7A6A81}" type="datetimeFigureOut">
              <a:rPr lang="en-US" smtClean="0"/>
              <a:t>11/21/2017</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6394C6F-EDC9-4575-BB5A-26CCACBE67F9}" type="slidenum">
              <a:rPr lang="en-US" smtClean="0"/>
              <a:t>‹Nr.›</a:t>
            </a:fld>
            <a:endParaRPr lang="en-US" dirty="0"/>
          </a:p>
        </p:txBody>
      </p:sp>
    </p:spTree>
    <p:extLst>
      <p:ext uri="{BB962C8B-B14F-4D97-AF65-F5344CB8AC3E}">
        <p14:creationId xmlns:p14="http://schemas.microsoft.com/office/powerpoint/2010/main" val="34487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body" idx="1"/>
          </p:nvPr>
        </p:nvSpPr>
        <p:spPr>
          <a:ln/>
        </p:spPr>
        <p:txBody>
          <a:bodyPr/>
          <a:lstStyle/>
          <a:p>
            <a:endParaRPr lang="en-US"/>
          </a:p>
        </p:txBody>
      </p:sp>
      <p:sp>
        <p:nvSpPr>
          <p:cNvPr id="9219" name="Rectangle 3"/>
          <p:cNvSpPr>
            <a:spLocks noGrp="1" noRot="1" noChangeAspect="1" noChangeArrowheads="1" noTextEdit="1"/>
          </p:cNvSpPr>
          <p:nvPr>
            <p:ph type="sldImg"/>
          </p:nvPr>
        </p:nvSpPr>
        <p:spPr>
          <a:ln cap="flat"/>
        </p:spPr>
      </p:sp>
    </p:spTree>
    <p:extLst>
      <p:ext uri="{BB962C8B-B14F-4D97-AF65-F5344CB8AC3E}">
        <p14:creationId xmlns:p14="http://schemas.microsoft.com/office/powerpoint/2010/main" val="1747017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body" idx="1"/>
          </p:nvPr>
        </p:nvSpPr>
        <p:spPr>
          <a:ln/>
        </p:spPr>
        <p:txBody>
          <a:bodyPr/>
          <a:lstStyle/>
          <a:p>
            <a:endParaRPr lang="en-US"/>
          </a:p>
        </p:txBody>
      </p:sp>
      <p:sp>
        <p:nvSpPr>
          <p:cNvPr id="13315" name="Rectangle 3"/>
          <p:cNvSpPr>
            <a:spLocks noGrp="1" noRot="1" noChangeAspect="1" noChangeArrowheads="1" noTextEdit="1"/>
          </p:cNvSpPr>
          <p:nvPr>
            <p:ph type="sldImg"/>
          </p:nvPr>
        </p:nvSpPr>
        <p:spPr>
          <a:ln cap="flat"/>
        </p:spPr>
      </p:sp>
    </p:spTree>
    <p:extLst>
      <p:ext uri="{BB962C8B-B14F-4D97-AF65-F5344CB8AC3E}">
        <p14:creationId xmlns:p14="http://schemas.microsoft.com/office/powerpoint/2010/main" val="455589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body" idx="1"/>
          </p:nvPr>
        </p:nvSpPr>
        <p:spPr>
          <a:noFill/>
          <a:ln w="9525"/>
        </p:spPr>
        <p:txBody>
          <a:bodyPr/>
          <a:lstStyle/>
          <a:p>
            <a:endParaRPr lang="en-US"/>
          </a:p>
        </p:txBody>
      </p:sp>
      <p:sp>
        <p:nvSpPr>
          <p:cNvPr id="46083" name="Rectangle 3"/>
          <p:cNvSpPr>
            <a:spLocks noGrp="1" noRot="1" noChangeAspect="1" noChangeArrowheads="1" noTextEdit="1"/>
          </p:cNvSpPr>
          <p:nvPr>
            <p:ph type="sldImg"/>
          </p:nvPr>
        </p:nvSpPr>
        <p:spPr>
          <a:ln cap="flat"/>
        </p:spPr>
      </p:sp>
    </p:spTree>
    <p:extLst>
      <p:ext uri="{BB962C8B-B14F-4D97-AF65-F5344CB8AC3E}">
        <p14:creationId xmlns:p14="http://schemas.microsoft.com/office/powerpoint/2010/main" val="401214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body" idx="1"/>
          </p:nvPr>
        </p:nvSpPr>
        <p:spPr>
          <a:ln/>
        </p:spPr>
        <p:txBody>
          <a:bodyPr/>
          <a:lstStyle/>
          <a:p>
            <a:endParaRPr lang="en-US"/>
          </a:p>
        </p:txBody>
      </p:sp>
      <p:sp>
        <p:nvSpPr>
          <p:cNvPr id="9219" name="Rectangle 3"/>
          <p:cNvSpPr>
            <a:spLocks noGrp="1" noRot="1" noChangeAspect="1" noChangeArrowheads="1" noTextEdit="1"/>
          </p:cNvSpPr>
          <p:nvPr>
            <p:ph type="sldImg"/>
          </p:nvPr>
        </p:nvSpPr>
        <p:spPr>
          <a:ln cap="flat"/>
        </p:spPr>
      </p:sp>
    </p:spTree>
    <p:extLst>
      <p:ext uri="{BB962C8B-B14F-4D97-AF65-F5344CB8AC3E}">
        <p14:creationId xmlns:p14="http://schemas.microsoft.com/office/powerpoint/2010/main" val="12897085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body" idx="1"/>
          </p:nvPr>
        </p:nvSpPr>
        <p:spPr>
          <a:ln/>
        </p:spPr>
        <p:txBody>
          <a:bodyPr/>
          <a:lstStyle/>
          <a:p>
            <a:endParaRPr lang="en-US"/>
          </a:p>
        </p:txBody>
      </p:sp>
      <p:sp>
        <p:nvSpPr>
          <p:cNvPr id="13315" name="Rectangle 3"/>
          <p:cNvSpPr>
            <a:spLocks noGrp="1" noRot="1" noChangeAspect="1" noChangeArrowheads="1" noTextEdit="1"/>
          </p:cNvSpPr>
          <p:nvPr>
            <p:ph type="sldImg"/>
          </p:nvPr>
        </p:nvSpPr>
        <p:spPr>
          <a:ln cap="flat"/>
        </p:spPr>
      </p:sp>
    </p:spTree>
    <p:extLst>
      <p:ext uri="{BB962C8B-B14F-4D97-AF65-F5344CB8AC3E}">
        <p14:creationId xmlns:p14="http://schemas.microsoft.com/office/powerpoint/2010/main" val="30531508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body" idx="1"/>
          </p:nvPr>
        </p:nvSpPr>
        <p:spPr>
          <a:ln/>
        </p:spPr>
        <p:txBody>
          <a:bodyPr/>
          <a:lstStyle/>
          <a:p>
            <a:endParaRPr lang="en-US"/>
          </a:p>
        </p:txBody>
      </p:sp>
      <p:sp>
        <p:nvSpPr>
          <p:cNvPr id="31747" name="Rectangle 3"/>
          <p:cNvSpPr>
            <a:spLocks noGrp="1" noRot="1" noChangeAspect="1" noChangeArrowheads="1" noTextEdit="1"/>
          </p:cNvSpPr>
          <p:nvPr>
            <p:ph type="sldImg"/>
          </p:nvPr>
        </p:nvSpPr>
        <p:spPr>
          <a:ln cap="flat"/>
        </p:spPr>
      </p:sp>
    </p:spTree>
    <p:extLst>
      <p:ext uri="{BB962C8B-B14F-4D97-AF65-F5344CB8AC3E}">
        <p14:creationId xmlns:p14="http://schemas.microsoft.com/office/powerpoint/2010/main" val="3861486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AEBC2C10-FAD9-4442-9528-D6D6F9AF6595}" type="slidenum">
              <a:rPr lang="en-US" smtClean="0">
                <a:solidFill>
                  <a:prstClr val="black"/>
                </a:solidFill>
              </a:rPr>
              <a:pPr/>
              <a:t>127</a:t>
            </a:fld>
            <a:endParaRPr lang="en-US" dirty="0">
              <a:solidFill>
                <a:prstClr val="black"/>
              </a:solidFill>
            </a:endParaRPr>
          </a:p>
        </p:txBody>
      </p:sp>
    </p:spTree>
    <p:extLst>
      <p:ext uri="{BB962C8B-B14F-4D97-AF65-F5344CB8AC3E}">
        <p14:creationId xmlns:p14="http://schemas.microsoft.com/office/powerpoint/2010/main" val="2956658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r>
              <a:rPr lang="de-DE" smtClean="0"/>
              <a:t>30/10/2014</a:t>
            </a:r>
            <a:endParaRPr lang="en-US" dirty="0"/>
          </a:p>
        </p:txBody>
      </p:sp>
      <p:sp>
        <p:nvSpPr>
          <p:cNvPr id="19" name="Footer Placeholder 18"/>
          <p:cNvSpPr>
            <a:spLocks noGrp="1"/>
          </p:cNvSpPr>
          <p:nvPr>
            <p:ph type="ftr" sz="quarter" idx="11"/>
          </p:nvPr>
        </p:nvSpPr>
        <p:spPr/>
        <p:txBody>
          <a:bodyPr/>
          <a:lstStyle/>
          <a:p>
            <a:r>
              <a:rPr lang="en-US" dirty="0" smtClean="0"/>
              <a:t>Chapter 8 Software Testing</a:t>
            </a:r>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kumimoji="0"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r>
              <a:rPr lang="de-DE" smtClean="0"/>
              <a:t>30/10/2014</a:t>
            </a:r>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r>
              <a:rPr lang="en-US" dirty="0" smtClean="0"/>
              <a:t>Chapter 8 Software Testing</a:t>
            </a:r>
            <a:endParaRPr lang="en-US" dirty="0"/>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fld id="{B6F15528-21DE-4FAA-801E-634DDDAF4B2B}"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r>
              <a:rPr lang="de-DE" smtClean="0"/>
              <a:t>30/10/2014</a:t>
            </a:r>
            <a:endParaRPr lang="en-US" dirty="0"/>
          </a:p>
        </p:txBody>
      </p:sp>
      <p:sp>
        <p:nvSpPr>
          <p:cNvPr id="5" name="Footer Placeholder 4"/>
          <p:cNvSpPr>
            <a:spLocks noGrp="1"/>
          </p:cNvSpPr>
          <p:nvPr>
            <p:ph type="ftr" sz="quarter" idx="11"/>
          </p:nvPr>
        </p:nvSpPr>
        <p:spPr/>
        <p:txBody>
          <a:bodyPr/>
          <a:lstStyle/>
          <a:p>
            <a:r>
              <a:rPr lang="en-US" smtClean="0"/>
              <a:t>Chapter 8 Software Testing</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r>
              <a:rPr lang="de-DE" smtClean="0"/>
              <a:t>30/10/2014</a:t>
            </a:r>
            <a:endParaRPr lang="en-US" dirty="0"/>
          </a:p>
        </p:txBody>
      </p:sp>
      <p:sp>
        <p:nvSpPr>
          <p:cNvPr id="6" name="Footer Placeholder 5"/>
          <p:cNvSpPr>
            <a:spLocks noGrp="1"/>
          </p:cNvSpPr>
          <p:nvPr>
            <p:ph type="ftr" sz="quarter" idx="11"/>
          </p:nvPr>
        </p:nvSpPr>
        <p:spPr/>
        <p:txBody>
          <a:bodyPr/>
          <a:lstStyle/>
          <a:p>
            <a:r>
              <a:rPr lang="en-US" smtClean="0"/>
              <a:t>Chapter 8 Software Testing</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r>
              <a:rPr lang="de-DE" smtClean="0"/>
              <a:t>30/10/2014</a:t>
            </a:r>
            <a:endParaRPr lang="en-US" dirty="0"/>
          </a:p>
        </p:txBody>
      </p:sp>
      <p:sp>
        <p:nvSpPr>
          <p:cNvPr id="8" name="Footer Placeholder 7"/>
          <p:cNvSpPr>
            <a:spLocks noGrp="1"/>
          </p:cNvSpPr>
          <p:nvPr>
            <p:ph type="ftr" sz="quarter" idx="11"/>
          </p:nvPr>
        </p:nvSpPr>
        <p:spPr/>
        <p:txBody>
          <a:bodyPr/>
          <a:lstStyle/>
          <a:p>
            <a:r>
              <a:rPr lang="en-US" smtClean="0"/>
              <a:t>Chapter 8 Software Testing</a:t>
            </a:r>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r>
              <a:rPr lang="de-DE" smtClean="0"/>
              <a:t>30/10/2014</a:t>
            </a:r>
            <a:endParaRPr lang="en-US" dirty="0"/>
          </a:p>
        </p:txBody>
      </p:sp>
      <p:sp>
        <p:nvSpPr>
          <p:cNvPr id="4" name="Footer Placeholder 3"/>
          <p:cNvSpPr>
            <a:spLocks noGrp="1"/>
          </p:cNvSpPr>
          <p:nvPr>
            <p:ph type="ftr" sz="quarter" idx="11"/>
          </p:nvPr>
        </p:nvSpPr>
        <p:spPr/>
        <p:txBody>
          <a:bodyPr/>
          <a:lstStyle/>
          <a:p>
            <a:r>
              <a:rPr lang="en-US" smtClean="0"/>
              <a:t>Chapter 8 Software Testing</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de-DE" smtClean="0"/>
              <a:t>30/10/2014</a:t>
            </a:r>
            <a:endParaRPr lang="en-US" dirty="0"/>
          </a:p>
        </p:txBody>
      </p:sp>
      <p:sp>
        <p:nvSpPr>
          <p:cNvPr id="3" name="Footer Placeholder 2"/>
          <p:cNvSpPr>
            <a:spLocks noGrp="1"/>
          </p:cNvSpPr>
          <p:nvPr>
            <p:ph type="ftr" sz="quarter" idx="11"/>
          </p:nvPr>
        </p:nvSpPr>
        <p:spPr/>
        <p:txBody>
          <a:bodyPr/>
          <a:lstStyle/>
          <a:p>
            <a:r>
              <a:rPr lang="en-US" smtClean="0"/>
              <a:t>Chapter 8 Software Testing</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r>
              <a:rPr lang="de-DE" smtClean="0"/>
              <a:t>30/10/2014</a:t>
            </a:r>
            <a:endParaRPr lang="en-US" dirty="0"/>
          </a:p>
        </p:txBody>
      </p:sp>
      <p:sp>
        <p:nvSpPr>
          <p:cNvPr id="6" name="Footer Placeholder 5"/>
          <p:cNvSpPr>
            <a:spLocks noGrp="1"/>
          </p:cNvSpPr>
          <p:nvPr>
            <p:ph type="ftr" sz="quarter" idx="11"/>
          </p:nvPr>
        </p:nvSpPr>
        <p:spPr/>
        <p:txBody>
          <a:bodyPr/>
          <a:lstStyle/>
          <a:p>
            <a:r>
              <a:rPr lang="en-US" smtClean="0"/>
              <a:t>Chapter 8 Software Testing</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r>
              <a:rPr lang="de-DE" smtClean="0"/>
              <a:t>30/10/2014</a:t>
            </a:r>
            <a:endParaRPr lang="en-US" dirty="0"/>
          </a:p>
        </p:txBody>
      </p:sp>
      <p:sp>
        <p:nvSpPr>
          <p:cNvPr id="6" name="Footer Placeholder 5"/>
          <p:cNvSpPr>
            <a:spLocks noGrp="1"/>
          </p:cNvSpPr>
          <p:nvPr>
            <p:ph type="ftr" sz="quarter" idx="11"/>
          </p:nvPr>
        </p:nvSpPr>
        <p:spPr/>
        <p:txBody>
          <a:bodyPr/>
          <a:lstStyle/>
          <a:p>
            <a:r>
              <a:rPr lang="en-US" smtClean="0"/>
              <a:t>Chapter 8 Software Testing</a:t>
            </a:r>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‹Nr.›</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r>
              <a:rPr lang="de-DE" smtClean="0"/>
              <a:t>30/10/2014</a:t>
            </a:r>
            <a:endParaRPr lang="en-US" dirty="0"/>
          </a:p>
        </p:txBody>
      </p:sp>
      <p:sp>
        <p:nvSpPr>
          <p:cNvPr id="5" name="Footer Placeholder 4"/>
          <p:cNvSpPr>
            <a:spLocks noGrp="1"/>
          </p:cNvSpPr>
          <p:nvPr>
            <p:ph type="ftr" sz="quarter" idx="11"/>
          </p:nvPr>
        </p:nvSpPr>
        <p:spPr/>
        <p:txBody>
          <a:bodyPr/>
          <a:lstStyle/>
          <a:p>
            <a:r>
              <a:rPr lang="en-US" smtClean="0"/>
              <a:t>Chapter 8 Software Testing</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r>
              <a:rPr lang="de-DE" smtClean="0"/>
              <a:t>30/10/2014</a:t>
            </a:r>
            <a:endParaRPr lang="en-US" dirty="0"/>
          </a:p>
        </p:txBody>
      </p:sp>
      <p:sp>
        <p:nvSpPr>
          <p:cNvPr id="5" name="Footer Placeholder 4"/>
          <p:cNvSpPr>
            <a:spLocks noGrp="1"/>
          </p:cNvSpPr>
          <p:nvPr>
            <p:ph type="ftr" sz="quarter" idx="11"/>
          </p:nvPr>
        </p:nvSpPr>
        <p:spPr/>
        <p:txBody>
          <a:bodyPr/>
          <a:lstStyle/>
          <a:p>
            <a:r>
              <a:rPr lang="en-US" smtClean="0"/>
              <a:t>Chapter 8 Software Testing</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de-DE" smtClean="0"/>
              <a:t>30/10/2014</a:t>
            </a:r>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US" dirty="0" smtClean="0"/>
              <a:t>Chapter 8 Software Testing</a:t>
            </a:r>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‹Nr.›</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6.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ubtitle 2"/>
          <p:cNvSpPr txBox="1">
            <a:spLocks/>
          </p:cNvSpPr>
          <p:nvPr/>
        </p:nvSpPr>
        <p:spPr bwMode="auto">
          <a:xfrm>
            <a:off x="609600" y="3886200"/>
            <a:ext cx="8153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buFont typeface="Wingdings 2" panose="05020102010507070707" pitchFamily="18" charset="2"/>
              <a:buNone/>
            </a:pPr>
            <a:r>
              <a:rPr lang="tr-TR" altLang="de-DE" sz="2400">
                <a:solidFill>
                  <a:srgbClr val="000000"/>
                </a:solidFill>
                <a:latin typeface="Times New Roman" panose="02020603050405020304" pitchFamily="18" charset="0"/>
                <a:cs typeface="Times New Roman" panose="02020603050405020304" pitchFamily="18" charset="0"/>
              </a:rPr>
              <a:t>Prepared </a:t>
            </a:r>
            <a:r>
              <a:rPr lang="de-DE" altLang="de-DE" sz="2400">
                <a:solidFill>
                  <a:srgbClr val="000000"/>
                </a:solidFill>
                <a:latin typeface="Times New Roman" panose="02020603050405020304" pitchFamily="18" charset="0"/>
                <a:cs typeface="Times New Roman" panose="02020603050405020304" pitchFamily="18" charset="0"/>
              </a:rPr>
              <a:t>&amp; Presented </a:t>
            </a:r>
            <a:r>
              <a:rPr lang="en-US" altLang="de-DE" sz="2400">
                <a:solidFill>
                  <a:srgbClr val="000000"/>
                </a:solidFill>
                <a:latin typeface="Times New Roman" panose="02020603050405020304" pitchFamily="18" charset="0"/>
                <a:cs typeface="Times New Roman" panose="02020603050405020304" pitchFamily="18" charset="0"/>
              </a:rPr>
              <a:t>by</a:t>
            </a:r>
            <a:r>
              <a:rPr lang="tr-TR" altLang="de-DE" sz="2400">
                <a:solidFill>
                  <a:srgbClr val="000000"/>
                </a:solidFill>
                <a:latin typeface="Times New Roman" panose="02020603050405020304" pitchFamily="18" charset="0"/>
                <a:cs typeface="Times New Roman" panose="02020603050405020304" pitchFamily="18" charset="0"/>
              </a:rPr>
              <a:t> </a:t>
            </a:r>
            <a:r>
              <a:rPr lang="en-US" altLang="de-DE" sz="2400">
                <a:solidFill>
                  <a:srgbClr val="000000"/>
                </a:solidFill>
                <a:latin typeface="Times New Roman" panose="02020603050405020304" pitchFamily="18" charset="0"/>
                <a:cs typeface="Times New Roman" panose="02020603050405020304" pitchFamily="18" charset="0"/>
              </a:rPr>
              <a:t>Asst. Prof. Dr. Samsun M. BAŞARICI</a:t>
            </a:r>
            <a:endParaRPr lang="en-US" altLang="de-DE" sz="2400">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609600" y="1752600"/>
            <a:ext cx="8153400" cy="1830388"/>
          </a:xfrm>
          <a:prstGeom prst="rect">
            <a:avLst/>
          </a:prstGeom>
        </p:spPr>
        <p:txBody>
          <a:bodyPr anchor="b">
            <a:normAutofit fontScale="97500"/>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lnSpc>
                <a:spcPct val="110000"/>
              </a:lnSpc>
              <a:spcAft>
                <a:spcPts val="1200"/>
              </a:spcAft>
              <a:defRPr/>
            </a:pPr>
            <a:r>
              <a:rPr lang="en-US" sz="4100" dirty="0" smtClean="0">
                <a:solidFill>
                  <a:prstClr val="black"/>
                </a:solidFill>
                <a:effectLst/>
                <a:latin typeface="Times New Roman" panose="02020603050405020304" pitchFamily="18" charset="0"/>
                <a:cs typeface="Times New Roman" panose="02020603050405020304" pitchFamily="18" charset="0"/>
              </a:rPr>
              <a:t>CSE305 Software Engineering</a:t>
            </a:r>
            <a:endParaRPr lang="tr-TR" sz="4100" dirty="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tr-TR" sz="2900" dirty="0">
                <a:solidFill>
                  <a:prstClr val="black"/>
                </a:solidFill>
                <a:effectLst/>
                <a:latin typeface="Times New Roman" panose="02020603050405020304" pitchFamily="18" charset="0"/>
                <a:cs typeface="Times New Roman" panose="02020603050405020304" pitchFamily="18" charset="0"/>
              </a:rPr>
              <a:t> </a:t>
            </a:r>
            <a:r>
              <a:rPr lang="en-US" sz="2900" dirty="0">
                <a:solidFill>
                  <a:prstClr val="black"/>
                </a:solidFill>
                <a:effectLst/>
                <a:latin typeface="Times New Roman" panose="02020603050405020304" pitchFamily="18" charset="0"/>
                <a:cs typeface="Times New Roman" panose="02020603050405020304" pitchFamily="18" charset="0"/>
              </a:rPr>
              <a:t>Lecture </a:t>
            </a:r>
            <a:r>
              <a:rPr lang="en-US" sz="2900" dirty="0" smtClean="0">
                <a:solidFill>
                  <a:prstClr val="black"/>
                </a:solidFill>
                <a:effectLst/>
                <a:latin typeface="Times New Roman" panose="02020603050405020304" pitchFamily="18" charset="0"/>
                <a:cs typeface="Times New Roman" panose="02020603050405020304" pitchFamily="18" charset="0"/>
              </a:rPr>
              <a:t>#</a:t>
            </a:r>
            <a:r>
              <a:rPr lang="de-DE" sz="2900" dirty="0" smtClean="0">
                <a:solidFill>
                  <a:prstClr val="black"/>
                </a:solidFill>
                <a:effectLst/>
                <a:latin typeface="Times New Roman" panose="02020603050405020304" pitchFamily="18" charset="0"/>
                <a:cs typeface="Times New Roman" panose="02020603050405020304" pitchFamily="18" charset="0"/>
              </a:rPr>
              <a:t>6</a:t>
            </a:r>
            <a:endParaRPr lang="tr-TR" sz="2900" dirty="0">
              <a:solidFill>
                <a:prstClr val="black"/>
              </a:solidFill>
              <a:effectLst/>
              <a:latin typeface="Times New Roman" panose="02020603050405020304" pitchFamily="18" charset="0"/>
              <a:cs typeface="Times New Roman" panose="02020603050405020304" pitchFamily="18" charset="0"/>
            </a:endParaRP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59506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1000" y="2133600"/>
            <a:ext cx="8229600" cy="1828800"/>
          </a:xfrm>
        </p:spPr>
        <p:txBody>
          <a:bodyPr anchor="ctr">
            <a:normAutofit/>
          </a:bodyPr>
          <a:lstStyle/>
          <a:p>
            <a:r>
              <a:rPr lang="de-DE" sz="4000" dirty="0"/>
              <a:t>Part 1</a:t>
            </a:r>
            <a:br>
              <a:rPr lang="de-DE" sz="4000" dirty="0"/>
            </a:br>
            <a:r>
              <a:rPr lang="de-DE" sz="4000" dirty="0" smtClean="0"/>
              <a:t>Software </a:t>
            </a:r>
            <a:r>
              <a:rPr lang="de-DE" sz="4000" dirty="0" err="1" smtClean="0"/>
              <a:t>Testing</a:t>
            </a:r>
            <a:endParaRPr lang="tr-TR" sz="4000" dirty="0"/>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2</a:t>
            </a:fld>
            <a:endParaRPr lang="en-US" dirty="0"/>
          </a:p>
        </p:txBody>
      </p:sp>
    </p:spTree>
    <p:extLst>
      <p:ext uri="{BB962C8B-B14F-4D97-AF65-F5344CB8AC3E}">
        <p14:creationId xmlns:p14="http://schemas.microsoft.com/office/powerpoint/2010/main" val="32126244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covered</a:t>
            </a:r>
            <a:endParaRPr lang="en-US" dirty="0"/>
          </a:p>
        </p:txBody>
      </p:sp>
      <p:sp>
        <p:nvSpPr>
          <p:cNvPr id="3" name="Content Placeholder 2"/>
          <p:cNvSpPr>
            <a:spLocks noGrp="1"/>
          </p:cNvSpPr>
          <p:nvPr>
            <p:ph idx="1"/>
          </p:nvPr>
        </p:nvSpPr>
        <p:spPr/>
        <p:txBody>
          <a:bodyPr/>
          <a:lstStyle/>
          <a:p>
            <a:r>
              <a:rPr lang="en-US" dirty="0" smtClean="0"/>
              <a:t>Development testing</a:t>
            </a:r>
            <a:endParaRPr lang="en-GB" dirty="0" smtClean="0"/>
          </a:p>
          <a:p>
            <a:r>
              <a:rPr lang="en-US" dirty="0" smtClean="0"/>
              <a:t>Test-driven development</a:t>
            </a:r>
            <a:endParaRPr lang="en-GB" dirty="0" smtClean="0"/>
          </a:p>
          <a:p>
            <a:r>
              <a:rPr lang="en-US" dirty="0" smtClean="0"/>
              <a:t>Release testing</a:t>
            </a:r>
            <a:endParaRPr lang="en-GB" dirty="0" smtClean="0"/>
          </a:p>
          <a:p>
            <a:r>
              <a:rPr lang="en-US" dirty="0" smtClean="0"/>
              <a:t>User testing </a:t>
            </a:r>
            <a:endParaRPr lang="en-GB" dirty="0" smtClean="0"/>
          </a:p>
          <a:p>
            <a:endParaRPr lang="en-US" dirty="0"/>
          </a:p>
        </p:txBody>
      </p:sp>
      <p:sp>
        <p:nvSpPr>
          <p:cNvPr id="4" name="Slide Number Placeholder 3"/>
          <p:cNvSpPr>
            <a:spLocks noGrp="1"/>
          </p:cNvSpPr>
          <p:nvPr>
            <p:ph type="sldNum" sz="quarter" idx="12"/>
          </p:nvPr>
        </p:nvSpPr>
        <p:spPr/>
        <p:txBody>
          <a:bodyPr/>
          <a:lstStyle/>
          <a:p>
            <a:fld id="{CB105B8D-1C36-1C40-961B-CAAB1DD98B28}" type="slidenum">
              <a:rPr lang="en-US" smtClean="0"/>
              <a:pPr/>
              <a:t>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5739113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Program testing</a:t>
            </a:r>
            <a:endParaRPr lang="en-US" dirty="0"/>
          </a:p>
        </p:txBody>
      </p:sp>
      <p:sp>
        <p:nvSpPr>
          <p:cNvPr id="3" name="Content Placeholder 2"/>
          <p:cNvSpPr>
            <a:spLocks noGrp="1"/>
          </p:cNvSpPr>
          <p:nvPr>
            <p:ph idx="1"/>
          </p:nvPr>
        </p:nvSpPr>
        <p:spPr/>
        <p:txBody>
          <a:bodyPr/>
          <a:lstStyle/>
          <a:p>
            <a:r>
              <a:rPr lang="en-US" sz="2200" dirty="0" smtClean="0"/>
              <a:t>Testing is intended to show that a program does what it is intended to do and to discover program defects before it is put into use. </a:t>
            </a:r>
          </a:p>
          <a:p>
            <a:r>
              <a:rPr lang="en-US" sz="2200" dirty="0" smtClean="0"/>
              <a:t>When you test software, you execute a program using artificial data. </a:t>
            </a:r>
          </a:p>
          <a:p>
            <a:r>
              <a:rPr lang="en-US" sz="2200" dirty="0" smtClean="0"/>
              <a:t>You check the results of the test run for errors, anomalies or information about the program’s non-functional attributes. </a:t>
            </a:r>
          </a:p>
          <a:p>
            <a:r>
              <a:rPr lang="en-GB" sz="2200" dirty="0" smtClean="0"/>
              <a:t>Can reveal the presence of errors NOT their </a:t>
            </a:r>
            <a:br>
              <a:rPr lang="en-GB" sz="2200" dirty="0" smtClean="0"/>
            </a:br>
            <a:r>
              <a:rPr lang="en-GB" sz="2200" dirty="0" smtClean="0"/>
              <a:t>absence.</a:t>
            </a:r>
          </a:p>
          <a:p>
            <a:r>
              <a:rPr lang="en-GB" sz="2200" dirty="0" smtClean="0"/>
              <a:t>Testing is part of a more general verification and validation process, which also includes static validation techniques.</a:t>
            </a:r>
            <a:endParaRPr lang="en-GB" sz="2200" i="1" dirty="0" smtClean="0"/>
          </a:p>
          <a:p>
            <a:endParaRPr lang="en-US" dirty="0"/>
          </a:p>
        </p:txBody>
      </p:sp>
      <p:sp>
        <p:nvSpPr>
          <p:cNvPr id="5" name="Slide Number Placeholder 4"/>
          <p:cNvSpPr>
            <a:spLocks noGrp="1"/>
          </p:cNvSpPr>
          <p:nvPr>
            <p:ph type="sldNum" sz="quarter" idx="12"/>
          </p:nvPr>
        </p:nvSpPr>
        <p:spPr/>
        <p:txBody>
          <a:bodyPr/>
          <a:lstStyle/>
          <a:p>
            <a:fld id="{CB105B8D-1C36-1C40-961B-CAAB1DD98B28}" type="slidenum">
              <a:rPr lang="en-US" smtClean="0"/>
              <a:pPr/>
              <a:t>4</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64472"/>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4472"/>
            <a:ext cx="564844" cy="564844"/>
          </a:xfrm>
          <a:prstGeom prst="rect">
            <a:avLst/>
          </a:prstGeom>
        </p:spPr>
      </p:pic>
    </p:spTree>
    <p:extLst>
      <p:ext uri="{BB962C8B-B14F-4D97-AF65-F5344CB8AC3E}">
        <p14:creationId xmlns:p14="http://schemas.microsoft.com/office/powerpoint/2010/main" val="8476290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Program testing goals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To demonstrate to the developer and the customer that the software meets its requirements. </a:t>
            </a:r>
          </a:p>
          <a:p>
            <a:pPr lvl="1"/>
            <a:r>
              <a:rPr lang="en-US" dirty="0" smtClean="0"/>
              <a:t>For custom software, this means that there should be at least one test for every requirement in the requirements document. For generic software products, it means that there should be tests for all of the system features, plus combinations of these features, that will be incorporated in the product release.  </a:t>
            </a:r>
            <a:endParaRPr lang="en-GB" dirty="0" smtClean="0"/>
          </a:p>
          <a:p>
            <a:r>
              <a:rPr lang="en-US" dirty="0" smtClean="0"/>
              <a:t>To discover situations in which the behavior of the software is incorrect, undesirable or does not conform to its specification. </a:t>
            </a:r>
          </a:p>
          <a:p>
            <a:pPr lvl="1"/>
            <a:r>
              <a:rPr lang="en-US" dirty="0" smtClean="0"/>
              <a:t>Defect testing is concerned with rooting out undesirable system behavior such as system crashes, unwanted interactions with other systems, incorrect computations and data corruption.</a:t>
            </a:r>
            <a:endParaRPr lang="en-GB" dirty="0" smtClean="0"/>
          </a:p>
          <a:p>
            <a:endParaRPr lang="en-US" dirty="0"/>
          </a:p>
        </p:txBody>
      </p:sp>
      <p:sp>
        <p:nvSpPr>
          <p:cNvPr id="4" name="Slide Number Placeholder 3"/>
          <p:cNvSpPr>
            <a:spLocks noGrp="1"/>
          </p:cNvSpPr>
          <p:nvPr>
            <p:ph type="sldNum" sz="quarter" idx="12"/>
          </p:nvPr>
        </p:nvSpPr>
        <p:spPr/>
        <p:txBody>
          <a:bodyPr/>
          <a:lstStyle/>
          <a:p>
            <a:fld id="{CB105B8D-1C36-1C40-961B-CAAB1DD98B28}" type="slidenum">
              <a:rPr lang="en-US" smtClean="0"/>
              <a:pPr/>
              <a:t>5</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152272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Validation and defect testing</a:t>
            </a:r>
            <a:endParaRPr lang="en-US" dirty="0"/>
          </a:p>
        </p:txBody>
      </p:sp>
      <p:sp>
        <p:nvSpPr>
          <p:cNvPr id="3" name="Content Placeholder 2"/>
          <p:cNvSpPr>
            <a:spLocks noGrp="1"/>
          </p:cNvSpPr>
          <p:nvPr>
            <p:ph idx="1"/>
          </p:nvPr>
        </p:nvSpPr>
        <p:spPr/>
        <p:txBody>
          <a:bodyPr/>
          <a:lstStyle/>
          <a:p>
            <a:r>
              <a:rPr lang="en-US" dirty="0" smtClean="0">
                <a:solidFill>
                  <a:srgbClr val="000000"/>
                </a:solidFill>
              </a:rPr>
              <a:t>The first goal leads to validation testing</a:t>
            </a:r>
          </a:p>
          <a:p>
            <a:pPr lvl="1"/>
            <a:r>
              <a:rPr lang="en-US" dirty="0" smtClean="0">
                <a:solidFill>
                  <a:srgbClr val="000000"/>
                </a:solidFill>
              </a:rPr>
              <a:t>You expect the system to perform correctly using a given set of test cases that reflect the system’s expected use. </a:t>
            </a:r>
          </a:p>
          <a:p>
            <a:r>
              <a:rPr lang="en-US" dirty="0" smtClean="0">
                <a:solidFill>
                  <a:srgbClr val="000000"/>
                </a:solidFill>
              </a:rPr>
              <a:t>The second goal leads to defect testing</a:t>
            </a:r>
          </a:p>
          <a:p>
            <a:pPr lvl="1"/>
            <a:r>
              <a:rPr lang="en-US" dirty="0" smtClean="0">
                <a:solidFill>
                  <a:srgbClr val="000000"/>
                </a:solidFill>
              </a:rPr>
              <a:t>The test cases are designed to expose defects. The test cases in defect testing can be deliberately obscure and need not reflect how the system is normally used. </a:t>
            </a:r>
            <a:endParaRPr lang="en-US" dirty="0">
              <a:solidFill>
                <a:srgbClr val="000000"/>
              </a:solidFill>
            </a:endParaRPr>
          </a:p>
        </p:txBody>
      </p:sp>
      <p:sp>
        <p:nvSpPr>
          <p:cNvPr id="4" name="Slide Number Placeholder 3"/>
          <p:cNvSpPr>
            <a:spLocks noGrp="1"/>
          </p:cNvSpPr>
          <p:nvPr>
            <p:ph type="sldNum" sz="quarter" idx="12"/>
          </p:nvPr>
        </p:nvSpPr>
        <p:spPr/>
        <p:txBody>
          <a:bodyPr/>
          <a:lstStyle/>
          <a:p>
            <a:fld id="{CB105B8D-1C36-1C40-961B-CAAB1DD98B28}" type="slidenum">
              <a:rPr lang="en-US" smtClean="0"/>
              <a:pPr/>
              <a:t>6</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444166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t>Testing process goals</a:t>
            </a:r>
          </a:p>
        </p:txBody>
      </p:sp>
      <p:sp>
        <p:nvSpPr>
          <p:cNvPr id="22531" name="Rectangle 3"/>
          <p:cNvSpPr>
            <a:spLocks noGrp="1" noChangeArrowheads="1"/>
          </p:cNvSpPr>
          <p:nvPr>
            <p:ph idx="1"/>
          </p:nvPr>
        </p:nvSpPr>
        <p:spPr/>
        <p:txBody>
          <a:bodyPr/>
          <a:lstStyle/>
          <a:p>
            <a:r>
              <a:rPr lang="en-US" sz="2400" dirty="0">
                <a:solidFill>
                  <a:schemeClr val="tx1"/>
                </a:solidFill>
              </a:rPr>
              <a:t>Validation testing</a:t>
            </a:r>
          </a:p>
          <a:p>
            <a:pPr lvl="1"/>
            <a:r>
              <a:rPr lang="en-US" sz="2000" dirty="0"/>
              <a:t>To demonstrate to the developer and the system customer that the software meets its </a:t>
            </a:r>
            <a:r>
              <a:rPr lang="en-US" sz="2000" dirty="0" smtClean="0"/>
              <a:t>requirements </a:t>
            </a:r>
          </a:p>
          <a:p>
            <a:pPr lvl="1"/>
            <a:r>
              <a:rPr lang="en-US" sz="2000" dirty="0"/>
              <a:t>A successful test shows that the system operates as intended.</a:t>
            </a:r>
          </a:p>
          <a:p>
            <a:r>
              <a:rPr lang="en-US" sz="2400" dirty="0">
                <a:solidFill>
                  <a:srgbClr val="000000"/>
                </a:solidFill>
              </a:rPr>
              <a:t>Defect testing</a:t>
            </a:r>
          </a:p>
          <a:p>
            <a:pPr lvl="1"/>
            <a:r>
              <a:rPr lang="en-US" sz="2000" dirty="0"/>
              <a:t>To discover faults or defects in the software where its </a:t>
            </a:r>
            <a:r>
              <a:rPr lang="en-US" sz="2000" dirty="0" err="1"/>
              <a:t>behaviour</a:t>
            </a:r>
            <a:r>
              <a:rPr lang="en-US" sz="2000" dirty="0"/>
              <a:t> is incorrect or not in conformance with its </a:t>
            </a:r>
            <a:r>
              <a:rPr lang="en-US" sz="2000" dirty="0" smtClean="0"/>
              <a:t>specification </a:t>
            </a:r>
          </a:p>
          <a:p>
            <a:pPr lvl="1"/>
            <a:r>
              <a:rPr lang="en-US" sz="2000" dirty="0"/>
              <a:t>A successful test is a test that makes the system perform incorrectly and so exposes a defect in the system.</a:t>
            </a:r>
          </a:p>
        </p:txBody>
      </p:sp>
      <p:sp>
        <p:nvSpPr>
          <p:cNvPr id="4" name="Slide Number Placeholder 3"/>
          <p:cNvSpPr>
            <a:spLocks noGrp="1"/>
          </p:cNvSpPr>
          <p:nvPr>
            <p:ph type="sldNum" sz="quarter" idx="12"/>
          </p:nvPr>
        </p:nvSpPr>
        <p:spPr/>
        <p:txBody>
          <a:bodyPr/>
          <a:lstStyle/>
          <a:p>
            <a:fld id="{CB105B8D-1C36-1C40-961B-CAAB1DD98B28}" type="slidenum">
              <a:rPr lang="en-US" smtClean="0"/>
              <a:pPr/>
              <a:t>7</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819131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a:t>
            </a:r>
            <a:r>
              <a:rPr lang="en-US" dirty="0"/>
              <a:t>input-output model of program testing</a:t>
            </a:r>
            <a:r>
              <a:rPr lang="en-GB" dirty="0" smtClean="0"/>
              <a:t> </a:t>
            </a:r>
            <a:endParaRPr lang="en-US" dirty="0"/>
          </a:p>
        </p:txBody>
      </p:sp>
      <p:pic>
        <p:nvPicPr>
          <p:cNvPr id="4" name="Content Placeholder 3" descr="8.1 IOModelofTesting.eps"/>
          <p:cNvPicPr>
            <a:picLocks noGrp="1" noChangeAspect="1"/>
          </p:cNvPicPr>
          <p:nvPr>
            <p:ph idx="1"/>
          </p:nvPr>
        </p:nvPicPr>
        <p:blipFill>
          <a:blip r:embed="rId2"/>
          <a:srcRect l="-14077" r="-14077"/>
          <a:stretch>
            <a:fillRect/>
          </a:stretch>
        </p:blipFill>
        <p:spPr>
          <a:xfrm>
            <a:off x="1315254" y="1886248"/>
            <a:ext cx="7097521" cy="3903363"/>
          </a:xfrm>
        </p:spPr>
      </p:pic>
      <p:sp>
        <p:nvSpPr>
          <p:cNvPr id="5" name="Slide Number Placeholder 4"/>
          <p:cNvSpPr>
            <a:spLocks noGrp="1"/>
          </p:cNvSpPr>
          <p:nvPr>
            <p:ph type="sldNum" sz="quarter" idx="12"/>
          </p:nvPr>
        </p:nvSpPr>
        <p:spPr/>
        <p:txBody>
          <a:bodyPr/>
          <a:lstStyle/>
          <a:p>
            <a:fld id="{CB105B8D-1C36-1C40-961B-CAAB1DD98B28}" type="slidenum">
              <a:rPr lang="en-US" smtClean="0"/>
              <a:pPr/>
              <a:t>8</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810428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type="title"/>
          </p:nvPr>
        </p:nvSpPr>
        <p:spPr>
          <a:noFill/>
          <a:ln/>
        </p:spPr>
        <p:txBody>
          <a:bodyPr lIns="90840" tIns="44623" rIns="90840" bIns="44623"/>
          <a:lstStyle/>
          <a:p>
            <a:r>
              <a:rPr lang="en-GB"/>
              <a:t>Verification vs validation</a:t>
            </a:r>
          </a:p>
        </p:txBody>
      </p:sp>
      <p:sp>
        <p:nvSpPr>
          <p:cNvPr id="8194" name="Rectangle 2"/>
          <p:cNvSpPr>
            <a:spLocks noGrp="1" noChangeArrowheads="1"/>
          </p:cNvSpPr>
          <p:nvPr>
            <p:ph idx="1"/>
          </p:nvPr>
        </p:nvSpPr>
        <p:spPr>
          <a:noFill/>
          <a:ln/>
        </p:spPr>
        <p:txBody>
          <a:bodyPr lIns="90840" tIns="44623" rIns="90840" bIns="44623"/>
          <a:lstStyle/>
          <a:p>
            <a:r>
              <a:rPr lang="en-GB" dirty="0">
                <a:solidFill>
                  <a:srgbClr val="000000"/>
                </a:solidFill>
              </a:rPr>
              <a:t>Verification</a:t>
            </a:r>
            <a:r>
              <a:rPr lang="en-GB" dirty="0"/>
              <a:t>: </a:t>
            </a:r>
            <a:br>
              <a:rPr lang="en-GB" dirty="0"/>
            </a:br>
            <a:r>
              <a:rPr lang="en-GB" dirty="0"/>
              <a:t>	"Are we building the product right”.</a:t>
            </a:r>
          </a:p>
          <a:p>
            <a:r>
              <a:rPr lang="en-GB" dirty="0"/>
              <a:t>The software should conform to its specification.</a:t>
            </a:r>
          </a:p>
          <a:p>
            <a:r>
              <a:rPr lang="en-GB" dirty="0">
                <a:solidFill>
                  <a:srgbClr val="000000"/>
                </a:solidFill>
              </a:rPr>
              <a:t>Validation</a:t>
            </a:r>
            <a:r>
              <a:rPr lang="en-GB" dirty="0"/>
              <a:t>:</a:t>
            </a:r>
            <a:br>
              <a:rPr lang="en-GB" dirty="0"/>
            </a:br>
            <a:r>
              <a:rPr lang="en-GB" dirty="0"/>
              <a:t>	 "Are we building the right product”.</a:t>
            </a:r>
          </a:p>
          <a:p>
            <a:r>
              <a:rPr lang="en-GB" dirty="0"/>
              <a:t>The software should do what the user really requires.</a:t>
            </a:r>
          </a:p>
        </p:txBody>
      </p:sp>
      <p:sp>
        <p:nvSpPr>
          <p:cNvPr id="4" name="Slide Number Placeholder 3"/>
          <p:cNvSpPr>
            <a:spLocks noGrp="1"/>
          </p:cNvSpPr>
          <p:nvPr>
            <p:ph type="sldNum" sz="quarter" idx="12"/>
          </p:nvPr>
        </p:nvSpPr>
        <p:spPr/>
        <p:txBody>
          <a:bodyPr/>
          <a:lstStyle/>
          <a:p>
            <a:fld id="{CB105B8D-1C36-1C40-961B-CAAB1DD98B28}" type="slidenum">
              <a:rPr lang="en-US" smtClean="0"/>
              <a:pPr/>
              <a:t>9</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30569358"/>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GB"/>
              <a:t>V &amp; V confidence</a:t>
            </a:r>
          </a:p>
        </p:txBody>
      </p:sp>
      <p:sp>
        <p:nvSpPr>
          <p:cNvPr id="55299" name="Rectangle 3"/>
          <p:cNvSpPr>
            <a:spLocks noGrp="1" noChangeArrowheads="1"/>
          </p:cNvSpPr>
          <p:nvPr>
            <p:ph idx="1"/>
          </p:nvPr>
        </p:nvSpPr>
        <p:spPr/>
        <p:txBody>
          <a:bodyPr>
            <a:normAutofit lnSpcReduction="10000"/>
          </a:bodyPr>
          <a:lstStyle/>
          <a:p>
            <a:pPr>
              <a:lnSpc>
                <a:spcPct val="90000"/>
              </a:lnSpc>
            </a:pPr>
            <a:r>
              <a:rPr lang="en-GB" dirty="0" smtClean="0"/>
              <a:t>Aim of V &amp; V is to establish confidence that the system is ‘fit for purpose’.</a:t>
            </a:r>
          </a:p>
          <a:p>
            <a:pPr>
              <a:lnSpc>
                <a:spcPct val="90000"/>
              </a:lnSpc>
            </a:pPr>
            <a:r>
              <a:rPr lang="en-GB" dirty="0" smtClean="0"/>
              <a:t>Depends </a:t>
            </a:r>
            <a:r>
              <a:rPr lang="en-GB" dirty="0"/>
              <a:t>on system’s purpose, user expectations and marketing environment</a:t>
            </a:r>
          </a:p>
          <a:p>
            <a:pPr lvl="1">
              <a:lnSpc>
                <a:spcPct val="90000"/>
              </a:lnSpc>
            </a:pPr>
            <a:r>
              <a:rPr lang="en-GB" dirty="0">
                <a:solidFill>
                  <a:srgbClr val="000000"/>
                </a:solidFill>
              </a:rPr>
              <a:t>Software</a:t>
            </a:r>
            <a:r>
              <a:rPr lang="en-GB" dirty="0" smtClean="0">
                <a:solidFill>
                  <a:srgbClr val="000000"/>
                </a:solidFill>
              </a:rPr>
              <a:t> purpose</a:t>
            </a:r>
          </a:p>
          <a:p>
            <a:pPr lvl="2">
              <a:lnSpc>
                <a:spcPct val="90000"/>
              </a:lnSpc>
            </a:pPr>
            <a:r>
              <a:rPr lang="en-GB" dirty="0"/>
              <a:t>The level of confidence depends on how critical the software is to an organisation.</a:t>
            </a:r>
          </a:p>
          <a:p>
            <a:pPr lvl="1">
              <a:lnSpc>
                <a:spcPct val="90000"/>
              </a:lnSpc>
            </a:pPr>
            <a:r>
              <a:rPr lang="en-GB" dirty="0">
                <a:solidFill>
                  <a:srgbClr val="000000"/>
                </a:solidFill>
              </a:rPr>
              <a:t>User expectations</a:t>
            </a:r>
          </a:p>
          <a:p>
            <a:pPr lvl="2">
              <a:lnSpc>
                <a:spcPct val="90000"/>
              </a:lnSpc>
            </a:pPr>
            <a:r>
              <a:rPr lang="en-GB" dirty="0"/>
              <a:t>Users may have low expectations of certain kinds of software.</a:t>
            </a:r>
          </a:p>
          <a:p>
            <a:pPr lvl="1">
              <a:lnSpc>
                <a:spcPct val="90000"/>
              </a:lnSpc>
            </a:pPr>
            <a:r>
              <a:rPr lang="en-GB" dirty="0">
                <a:solidFill>
                  <a:srgbClr val="000000"/>
                </a:solidFill>
              </a:rPr>
              <a:t>Marketing environment</a:t>
            </a:r>
          </a:p>
          <a:p>
            <a:pPr lvl="2">
              <a:lnSpc>
                <a:spcPct val="90000"/>
              </a:lnSpc>
            </a:pPr>
            <a:r>
              <a:rPr lang="en-GB" dirty="0"/>
              <a:t>Getting a product to market early may be more important than finding defects in the program.</a:t>
            </a:r>
          </a:p>
        </p:txBody>
      </p:sp>
      <p:sp>
        <p:nvSpPr>
          <p:cNvPr id="4" name="Slide Number Placeholder 3"/>
          <p:cNvSpPr>
            <a:spLocks noGrp="1"/>
          </p:cNvSpPr>
          <p:nvPr>
            <p:ph type="sldNum" sz="quarter" idx="12"/>
          </p:nvPr>
        </p:nvSpPr>
        <p:spPr/>
        <p:txBody>
          <a:bodyPr/>
          <a:lstStyle/>
          <a:p>
            <a:fld id="{CB105B8D-1C36-1C40-961B-CAAB1DD98B28}" type="slidenum">
              <a:rPr lang="en-US" smtClean="0"/>
              <a:pPr/>
              <a:t>10</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67509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type="title"/>
          </p:nvPr>
        </p:nvSpPr>
        <p:spPr>
          <a:noFill/>
          <a:ln/>
        </p:spPr>
        <p:txBody>
          <a:bodyPr lIns="90840" tIns="44623" rIns="90840" bIns="44623"/>
          <a:lstStyle/>
          <a:p>
            <a:r>
              <a:rPr lang="en-GB" dirty="0" smtClean="0"/>
              <a:t>Inspections and testing</a:t>
            </a:r>
            <a:endParaRPr lang="en-GB" dirty="0"/>
          </a:p>
        </p:txBody>
      </p:sp>
      <p:sp>
        <p:nvSpPr>
          <p:cNvPr id="12290" name="Rectangle 2"/>
          <p:cNvSpPr>
            <a:spLocks noGrp="1" noChangeArrowheads="1"/>
          </p:cNvSpPr>
          <p:nvPr>
            <p:ph idx="1"/>
          </p:nvPr>
        </p:nvSpPr>
        <p:spPr>
          <a:xfrm>
            <a:off x="912813" y="1982788"/>
            <a:ext cx="7805737" cy="4129087"/>
          </a:xfrm>
          <a:noFill/>
          <a:ln/>
        </p:spPr>
        <p:txBody>
          <a:bodyPr lIns="90840" tIns="44623" rIns="90840" bIns="44623"/>
          <a:lstStyle/>
          <a:p>
            <a:r>
              <a:rPr lang="en-GB" sz="2400" dirty="0">
                <a:solidFill>
                  <a:schemeClr val="tx1"/>
                </a:solidFill>
              </a:rPr>
              <a:t>Software </a:t>
            </a:r>
            <a:r>
              <a:rPr lang="en-GB" sz="2400" dirty="0" smtClean="0">
                <a:solidFill>
                  <a:schemeClr val="tx1"/>
                </a:solidFill>
              </a:rPr>
              <a:t>inspections</a:t>
            </a:r>
            <a:r>
              <a:rPr lang="en-GB" i="1" dirty="0" smtClean="0">
                <a:solidFill>
                  <a:schemeClr val="tx1"/>
                </a:solidFill>
              </a:rPr>
              <a:t> </a:t>
            </a:r>
            <a:r>
              <a:rPr lang="en-GB" dirty="0" smtClean="0"/>
              <a:t>Concerned </a:t>
            </a:r>
            <a:r>
              <a:rPr lang="en-GB" dirty="0"/>
              <a:t>with analysis of </a:t>
            </a:r>
            <a:br>
              <a:rPr lang="en-GB" dirty="0"/>
            </a:br>
            <a:r>
              <a:rPr lang="en-GB" dirty="0"/>
              <a:t>the static system representation to discover problems</a:t>
            </a:r>
            <a:r>
              <a:rPr lang="en-GB" i="1" dirty="0"/>
              <a:t>  (</a:t>
            </a:r>
            <a:r>
              <a:rPr lang="en-GB" dirty="0"/>
              <a:t>static verification)</a:t>
            </a:r>
          </a:p>
          <a:p>
            <a:pPr lvl="1"/>
            <a:r>
              <a:rPr lang="en-GB" sz="2000" dirty="0"/>
              <a:t>May be supplement by tool-based document and code </a:t>
            </a:r>
            <a:r>
              <a:rPr lang="en-GB" sz="2000" dirty="0" smtClean="0"/>
              <a:t>analysis.</a:t>
            </a:r>
          </a:p>
          <a:p>
            <a:r>
              <a:rPr lang="en-GB" sz="2400" dirty="0" smtClean="0">
                <a:solidFill>
                  <a:srgbClr val="000000"/>
                </a:solidFill>
              </a:rPr>
              <a:t>Software </a:t>
            </a:r>
            <a:r>
              <a:rPr lang="en-GB" sz="2400" dirty="0" smtClean="0">
                <a:solidFill>
                  <a:srgbClr val="000000"/>
                </a:solidFill>
              </a:rPr>
              <a:t>testing</a:t>
            </a:r>
            <a:r>
              <a:rPr lang="en-GB" i="1" dirty="0" smtClean="0">
                <a:solidFill>
                  <a:srgbClr val="000000"/>
                </a:solidFill>
              </a:rPr>
              <a:t> </a:t>
            </a:r>
            <a:r>
              <a:rPr lang="en-GB" sz="2400" dirty="0" smtClean="0"/>
              <a:t>Concerned </a:t>
            </a:r>
            <a:r>
              <a:rPr lang="en-GB" sz="2400" dirty="0"/>
              <a:t>with exercising and </a:t>
            </a:r>
            <a:br>
              <a:rPr lang="en-GB" sz="2400" dirty="0"/>
            </a:br>
            <a:r>
              <a:rPr lang="en-GB" sz="2400" dirty="0"/>
              <a:t>observing product behaviour (dynamic verification)</a:t>
            </a:r>
          </a:p>
          <a:p>
            <a:pPr lvl="1"/>
            <a:r>
              <a:rPr lang="en-GB" sz="2000" dirty="0"/>
              <a:t>The system is executed with test data and its operational behaviour is </a:t>
            </a:r>
            <a:r>
              <a:rPr lang="en-GB" sz="2000" dirty="0" smtClean="0"/>
              <a:t>observed.</a:t>
            </a:r>
          </a:p>
          <a:p>
            <a:endParaRPr lang="en-GB" sz="2400" dirty="0"/>
          </a:p>
        </p:txBody>
      </p:sp>
      <p:sp>
        <p:nvSpPr>
          <p:cNvPr id="4" name="Slide Number Placeholder 3"/>
          <p:cNvSpPr>
            <a:spLocks noGrp="1"/>
          </p:cNvSpPr>
          <p:nvPr>
            <p:ph type="sldNum" sz="quarter" idx="12"/>
          </p:nvPr>
        </p:nvSpPr>
        <p:spPr/>
        <p:txBody>
          <a:bodyPr/>
          <a:lstStyle/>
          <a:p>
            <a:fld id="{CB105B8D-1C36-1C40-961B-CAAB1DD98B28}" type="slidenum">
              <a:rPr lang="en-US" smtClean="0"/>
              <a:pPr/>
              <a:t>11</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05574060"/>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Inspections </a:t>
            </a:r>
            <a:r>
              <a:rPr lang="en-US" dirty="0"/>
              <a:t>and </a:t>
            </a:r>
            <a:r>
              <a:rPr lang="en-US" dirty="0" smtClean="0"/>
              <a:t>testing (Cont.)</a:t>
            </a:r>
            <a:r>
              <a:rPr lang="en-GB" dirty="0" smtClean="0"/>
              <a:t> </a:t>
            </a:r>
            <a:endParaRPr lang="en-US" dirty="0"/>
          </a:p>
        </p:txBody>
      </p:sp>
      <p:sp>
        <p:nvSpPr>
          <p:cNvPr id="5" name="Slide Number Placeholder 4"/>
          <p:cNvSpPr>
            <a:spLocks noGrp="1"/>
          </p:cNvSpPr>
          <p:nvPr>
            <p:ph type="sldNum" sz="quarter" idx="12"/>
          </p:nvPr>
        </p:nvSpPr>
        <p:spPr/>
        <p:txBody>
          <a:bodyPr/>
          <a:lstStyle/>
          <a:p>
            <a:fld id="{CB105B8D-1C36-1C40-961B-CAAB1DD98B28}" type="slidenum">
              <a:rPr lang="en-US" smtClean="0"/>
              <a:pPr/>
              <a:t>12</a:t>
            </a:fld>
            <a:endParaRPr lang="en-US"/>
          </a:p>
        </p:txBody>
      </p:sp>
      <p:pic>
        <p:nvPicPr>
          <p:cNvPr id="8" name="Picture 7" descr="8.2 Inspections Testing.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286" y="1859586"/>
            <a:ext cx="8441514" cy="3538359"/>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552620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GB"/>
              <a:t>Software inspections</a:t>
            </a:r>
          </a:p>
        </p:txBody>
      </p:sp>
      <p:sp>
        <p:nvSpPr>
          <p:cNvPr id="56323" name="Rectangle 3"/>
          <p:cNvSpPr>
            <a:spLocks noGrp="1" noChangeArrowheads="1"/>
          </p:cNvSpPr>
          <p:nvPr>
            <p:ph idx="1"/>
          </p:nvPr>
        </p:nvSpPr>
        <p:spPr/>
        <p:txBody>
          <a:bodyPr/>
          <a:lstStyle/>
          <a:p>
            <a:r>
              <a:rPr lang="en-GB" sz="2400"/>
              <a:t>These involve people examining the source representation with the aim of discovering anomalies and defects.</a:t>
            </a:r>
          </a:p>
          <a:p>
            <a:r>
              <a:rPr lang="en-GB" sz="2400"/>
              <a:t>Inspections not require execution of a system so may be used before implementation.</a:t>
            </a:r>
          </a:p>
          <a:p>
            <a:r>
              <a:rPr lang="en-GB" sz="2400"/>
              <a:t>They may be applied to any representation of the system (requirements, design,configuration data, test data, etc.).</a:t>
            </a:r>
          </a:p>
          <a:p>
            <a:r>
              <a:rPr lang="en-GB" sz="2400"/>
              <a:t>They have been shown to be an effective technique for discovering program errors.</a:t>
            </a:r>
          </a:p>
        </p:txBody>
      </p:sp>
      <p:sp>
        <p:nvSpPr>
          <p:cNvPr id="4" name="Slide Number Placeholder 3"/>
          <p:cNvSpPr>
            <a:spLocks noGrp="1"/>
          </p:cNvSpPr>
          <p:nvPr>
            <p:ph type="sldNum" sz="quarter" idx="12"/>
          </p:nvPr>
        </p:nvSpPr>
        <p:spPr/>
        <p:txBody>
          <a:bodyPr/>
          <a:lstStyle/>
          <a:p>
            <a:fld id="{CB105B8D-1C36-1C40-961B-CAAB1DD98B28}" type="slidenum">
              <a:rPr lang="en-US" smtClean="0"/>
              <a:pPr/>
              <a:t>13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8094781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of inspections</a:t>
            </a:r>
            <a:endParaRPr lang="en-US" dirty="0"/>
          </a:p>
        </p:txBody>
      </p:sp>
      <p:sp>
        <p:nvSpPr>
          <p:cNvPr id="3" name="Content Placeholder 2"/>
          <p:cNvSpPr>
            <a:spLocks noGrp="1"/>
          </p:cNvSpPr>
          <p:nvPr>
            <p:ph idx="1"/>
          </p:nvPr>
        </p:nvSpPr>
        <p:spPr/>
        <p:txBody>
          <a:bodyPr>
            <a:normAutofit lnSpcReduction="10000"/>
          </a:bodyPr>
          <a:lstStyle/>
          <a:p>
            <a:r>
              <a:rPr lang="en-US" dirty="0" smtClean="0"/>
              <a:t>During testing, errors can mask (hide) other errors. Because inspection is a static process, you don’t have to be concerned with interactions between errors.</a:t>
            </a:r>
          </a:p>
          <a:p>
            <a:r>
              <a:rPr lang="en-US" dirty="0" smtClean="0"/>
              <a:t>Incomplete versions of a system can be inspected without additional costs. If a program is incomplete, then you need to develop specialized test harnesses to test the parts that are available. </a:t>
            </a:r>
          </a:p>
          <a:p>
            <a:r>
              <a:rPr lang="en-US" dirty="0" smtClean="0"/>
              <a:t>As well as searching for program defects, an inspection can also consider broader quality attributes of a program, such as compliance with standards, portability and maintainability. </a:t>
            </a:r>
            <a:endParaRPr lang="en-US" dirty="0"/>
          </a:p>
        </p:txBody>
      </p:sp>
      <p:sp>
        <p:nvSpPr>
          <p:cNvPr id="5" name="Slide Number Placeholder 4"/>
          <p:cNvSpPr>
            <a:spLocks noGrp="1"/>
          </p:cNvSpPr>
          <p:nvPr>
            <p:ph type="sldNum" sz="quarter" idx="12"/>
          </p:nvPr>
        </p:nvSpPr>
        <p:spPr/>
        <p:txBody>
          <a:bodyPr/>
          <a:lstStyle/>
          <a:p>
            <a:fld id="{CB105B8D-1C36-1C40-961B-CAAB1DD98B28}" type="slidenum">
              <a:rPr lang="en-US" smtClean="0"/>
              <a:pPr/>
              <a:t>14</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378911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en-GB"/>
              <a:t>Inspections and testing</a:t>
            </a:r>
          </a:p>
        </p:txBody>
      </p:sp>
      <p:sp>
        <p:nvSpPr>
          <p:cNvPr id="73731" name="Rectangle 3"/>
          <p:cNvSpPr>
            <a:spLocks noGrp="1" noChangeArrowheads="1"/>
          </p:cNvSpPr>
          <p:nvPr>
            <p:ph idx="1"/>
          </p:nvPr>
        </p:nvSpPr>
        <p:spPr/>
        <p:txBody>
          <a:bodyPr/>
          <a:lstStyle/>
          <a:p>
            <a:r>
              <a:rPr lang="en-GB" sz="2400"/>
              <a:t>Inspections and testing are complementary and not opposing verification techniques.</a:t>
            </a:r>
          </a:p>
          <a:p>
            <a:r>
              <a:rPr lang="en-GB" sz="2400"/>
              <a:t>Both should be used during the V &amp; V process.</a:t>
            </a:r>
          </a:p>
          <a:p>
            <a:r>
              <a:rPr lang="en-GB" sz="2400"/>
              <a:t>Inspections can check conformance with a specification but not conformance with the customer’s real requirements.</a:t>
            </a:r>
          </a:p>
          <a:p>
            <a:r>
              <a:rPr lang="en-GB" sz="2400"/>
              <a:t>Inspections cannot check non-functional characteristics such as performance, usability, etc.</a:t>
            </a:r>
          </a:p>
        </p:txBody>
      </p:sp>
      <p:sp>
        <p:nvSpPr>
          <p:cNvPr id="4" name="Slide Number Placeholder 3"/>
          <p:cNvSpPr>
            <a:spLocks noGrp="1"/>
          </p:cNvSpPr>
          <p:nvPr>
            <p:ph type="sldNum" sz="quarter" idx="12"/>
          </p:nvPr>
        </p:nvSpPr>
        <p:spPr/>
        <p:txBody>
          <a:bodyPr/>
          <a:lstStyle/>
          <a:p>
            <a:fld id="{CB105B8D-1C36-1C40-961B-CAAB1DD98B28}" type="slidenum">
              <a:rPr lang="en-US" smtClean="0"/>
              <a:pPr/>
              <a:t>15</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742559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a:t>
            </a:r>
            <a:r>
              <a:rPr lang="en-US" dirty="0"/>
              <a:t>model of the software testing process</a:t>
            </a:r>
            <a:r>
              <a:rPr lang="en-GB" dirty="0" smtClean="0"/>
              <a:t> </a:t>
            </a:r>
            <a:endParaRPr lang="en-US" dirty="0"/>
          </a:p>
        </p:txBody>
      </p:sp>
      <p:sp>
        <p:nvSpPr>
          <p:cNvPr id="5" name="Slide Number Placeholder 4"/>
          <p:cNvSpPr>
            <a:spLocks noGrp="1"/>
          </p:cNvSpPr>
          <p:nvPr>
            <p:ph type="sldNum" sz="quarter" idx="12"/>
          </p:nvPr>
        </p:nvSpPr>
        <p:spPr/>
        <p:txBody>
          <a:bodyPr/>
          <a:lstStyle/>
          <a:p>
            <a:fld id="{CB105B8D-1C36-1C40-961B-CAAB1DD98B28}" type="slidenum">
              <a:rPr lang="en-US" smtClean="0"/>
              <a:pPr/>
              <a:t>16</a:t>
            </a:fld>
            <a:endParaRPr lang="en-US"/>
          </a:p>
        </p:txBody>
      </p:sp>
      <p:pic>
        <p:nvPicPr>
          <p:cNvPr id="7" name="Picture 6" descr="8.3 Testing Process.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085" y="2655237"/>
            <a:ext cx="8744367" cy="1835492"/>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444631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Stages of testing</a:t>
            </a:r>
            <a:endParaRPr lang="en-US" dirty="0"/>
          </a:p>
        </p:txBody>
      </p:sp>
      <p:sp>
        <p:nvSpPr>
          <p:cNvPr id="3" name="Content Placeholder 2"/>
          <p:cNvSpPr>
            <a:spLocks noGrp="1"/>
          </p:cNvSpPr>
          <p:nvPr>
            <p:ph idx="1"/>
          </p:nvPr>
        </p:nvSpPr>
        <p:spPr/>
        <p:txBody>
          <a:bodyPr/>
          <a:lstStyle/>
          <a:p>
            <a:r>
              <a:rPr lang="en-US" dirty="0" smtClean="0"/>
              <a:t>Development testing, where the system is tested during development to discover bugs and defects. </a:t>
            </a:r>
          </a:p>
          <a:p>
            <a:r>
              <a:rPr lang="en-US" dirty="0" smtClean="0"/>
              <a:t>Release testing, where a separate testing team test a complete version of the system before it is released to users. </a:t>
            </a:r>
          </a:p>
          <a:p>
            <a:r>
              <a:rPr lang="en-US" dirty="0" smtClean="0"/>
              <a:t>User testing, where users or potential users of a system test the system in their own environment.</a:t>
            </a:r>
          </a:p>
        </p:txBody>
      </p:sp>
      <p:sp>
        <p:nvSpPr>
          <p:cNvPr id="5" name="Slide Number Placeholder 4"/>
          <p:cNvSpPr>
            <a:spLocks noGrp="1"/>
          </p:cNvSpPr>
          <p:nvPr>
            <p:ph type="sldNum" sz="quarter" idx="12"/>
          </p:nvPr>
        </p:nvSpPr>
        <p:spPr/>
        <p:txBody>
          <a:bodyPr/>
          <a:lstStyle/>
          <a:p>
            <a:fld id="{CB105B8D-1C36-1C40-961B-CAAB1DD98B28}" type="slidenum">
              <a:rPr lang="en-US" smtClean="0"/>
              <a:pPr/>
              <a:t>17</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818805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18290"/>
            <a:ext cx="8229600" cy="1143000"/>
          </a:xfrm>
        </p:spPr>
        <p:txBody>
          <a:bodyPr/>
          <a:lstStyle/>
          <a:p>
            <a:pPr algn="ctr"/>
            <a:r>
              <a:rPr lang="en-US" dirty="0" smtClean="0"/>
              <a:t>Development testing</a:t>
            </a:r>
            <a:endParaRPr lang="en-US" dirty="0"/>
          </a:p>
        </p:txBody>
      </p:sp>
      <p:sp>
        <p:nvSpPr>
          <p:cNvPr id="3" name="Content Placeholder 2"/>
          <p:cNvSpPr>
            <a:spLocks noGrp="1"/>
          </p:cNvSpPr>
          <p:nvPr>
            <p:ph idx="1"/>
          </p:nvPr>
        </p:nvSpPr>
        <p:spPr/>
        <p:txBody>
          <a:bodyPr/>
          <a:lstStyle/>
          <a:p>
            <a:endParaRPr lang="en-US" dirty="0"/>
          </a:p>
        </p:txBody>
      </p:sp>
      <p:sp>
        <p:nvSpPr>
          <p:cNvPr id="5" name="Slide Number Placeholder 4"/>
          <p:cNvSpPr>
            <a:spLocks noGrp="1"/>
          </p:cNvSpPr>
          <p:nvPr>
            <p:ph type="sldNum" sz="quarter" idx="12"/>
          </p:nvPr>
        </p:nvSpPr>
        <p:spPr/>
        <p:txBody>
          <a:bodyPr/>
          <a:lstStyle/>
          <a:p>
            <a:fld id="{CB105B8D-1C36-1C40-961B-CAAB1DD98B28}" type="slidenum">
              <a:rPr lang="en-US" smtClean="0"/>
              <a:pPr/>
              <a:t>18</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638355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 testing</a:t>
            </a:r>
            <a:endParaRPr lang="en-US" dirty="0"/>
          </a:p>
        </p:txBody>
      </p:sp>
      <p:sp>
        <p:nvSpPr>
          <p:cNvPr id="3" name="Content Placeholder 2"/>
          <p:cNvSpPr>
            <a:spLocks noGrp="1"/>
          </p:cNvSpPr>
          <p:nvPr>
            <p:ph idx="1"/>
          </p:nvPr>
        </p:nvSpPr>
        <p:spPr/>
        <p:txBody>
          <a:bodyPr>
            <a:normAutofit lnSpcReduction="10000"/>
          </a:bodyPr>
          <a:lstStyle/>
          <a:p>
            <a:r>
              <a:rPr lang="en-US" dirty="0" smtClean="0"/>
              <a:t>Development testing includes all testing activities that are carried out by the team developing the system. </a:t>
            </a:r>
          </a:p>
          <a:p>
            <a:pPr lvl="1"/>
            <a:r>
              <a:rPr lang="en-US" dirty="0" smtClean="0"/>
              <a:t>Unit testing, where individual program units or object classes are tested. Unit testing should focus on testing the functionality of objects or methods.</a:t>
            </a:r>
            <a:endParaRPr lang="en-GB" dirty="0" smtClean="0"/>
          </a:p>
          <a:p>
            <a:pPr lvl="1"/>
            <a:r>
              <a:rPr lang="en-US" dirty="0" smtClean="0"/>
              <a:t>Component testing, where several individual units are integrated to create composite components. Component testing should focus on testing component interfaces.</a:t>
            </a:r>
            <a:endParaRPr lang="en-GB" dirty="0" smtClean="0"/>
          </a:p>
          <a:p>
            <a:pPr lvl="1"/>
            <a:r>
              <a:rPr lang="en-US" dirty="0" smtClean="0"/>
              <a:t>System testing, where some or all of the components in a system are integrated and the system is tested as a whole. System testing should focus on testing component interactions.</a:t>
            </a:r>
            <a:endParaRPr lang="en-GB" dirty="0" smtClean="0"/>
          </a:p>
          <a:p>
            <a:endParaRPr lang="en-US" dirty="0"/>
          </a:p>
        </p:txBody>
      </p:sp>
      <p:sp>
        <p:nvSpPr>
          <p:cNvPr id="5" name="Slide Number Placeholder 4"/>
          <p:cNvSpPr>
            <a:spLocks noGrp="1"/>
          </p:cNvSpPr>
          <p:nvPr>
            <p:ph type="sldNum" sz="quarter" idx="12"/>
          </p:nvPr>
        </p:nvSpPr>
        <p:spPr/>
        <p:txBody>
          <a:bodyPr/>
          <a:lstStyle/>
          <a:p>
            <a:fld id="{CB105B8D-1C36-1C40-961B-CAAB1DD98B28}" type="slidenum">
              <a:rPr lang="en-US" smtClean="0"/>
              <a:pPr/>
              <a:t>19</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337786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dirty="0" smtClean="0"/>
              <a:t>Unit testing</a:t>
            </a:r>
            <a:endParaRPr lang="en-US" dirty="0"/>
          </a:p>
        </p:txBody>
      </p:sp>
      <p:sp>
        <p:nvSpPr>
          <p:cNvPr id="40963" name="Rectangle 3"/>
          <p:cNvSpPr>
            <a:spLocks noGrp="1" noChangeArrowheads="1"/>
          </p:cNvSpPr>
          <p:nvPr>
            <p:ph idx="1"/>
          </p:nvPr>
        </p:nvSpPr>
        <p:spPr/>
        <p:txBody>
          <a:bodyPr/>
          <a:lstStyle/>
          <a:p>
            <a:r>
              <a:rPr lang="en-US" dirty="0" smtClean="0"/>
              <a:t>Unit testing </a:t>
            </a:r>
            <a:r>
              <a:rPr lang="en-US" dirty="0"/>
              <a:t>is the process of testing individual components in isolation.</a:t>
            </a:r>
          </a:p>
          <a:p>
            <a:r>
              <a:rPr lang="en-US" dirty="0"/>
              <a:t>It is a defect testing process.</a:t>
            </a:r>
            <a:endParaRPr lang="en-US" dirty="0" smtClean="0"/>
          </a:p>
          <a:p>
            <a:r>
              <a:rPr lang="en-US" dirty="0" smtClean="0"/>
              <a:t>Units may </a:t>
            </a:r>
            <a:r>
              <a:rPr lang="en-US" dirty="0"/>
              <a:t>be:</a:t>
            </a:r>
          </a:p>
          <a:p>
            <a:pPr lvl="1"/>
            <a:r>
              <a:rPr lang="en-US" dirty="0"/>
              <a:t>Individual functions or methods within an </a:t>
            </a:r>
            <a:r>
              <a:rPr lang="en-US" dirty="0" smtClean="0"/>
              <a:t>object </a:t>
            </a:r>
          </a:p>
          <a:p>
            <a:pPr lvl="1"/>
            <a:r>
              <a:rPr lang="en-US" dirty="0"/>
              <a:t>Object classes with several attributes and </a:t>
            </a:r>
            <a:r>
              <a:rPr lang="en-US" dirty="0" smtClean="0"/>
              <a:t>methods </a:t>
            </a:r>
          </a:p>
          <a:p>
            <a:pPr lvl="1"/>
            <a:r>
              <a:rPr lang="en-US" dirty="0"/>
              <a:t>Composite components with defined interfaces used to access their functionality.</a:t>
            </a:r>
          </a:p>
        </p:txBody>
      </p:sp>
      <p:sp>
        <p:nvSpPr>
          <p:cNvPr id="4" name="Slide Number Placeholder 3"/>
          <p:cNvSpPr>
            <a:spLocks noGrp="1"/>
          </p:cNvSpPr>
          <p:nvPr>
            <p:ph type="sldNum" sz="quarter" idx="12"/>
          </p:nvPr>
        </p:nvSpPr>
        <p:spPr/>
        <p:txBody>
          <a:bodyPr/>
          <a:lstStyle/>
          <a:p>
            <a:fld id="{CB105B8D-1C36-1C40-961B-CAAB1DD98B28}" type="slidenum">
              <a:rPr lang="en-US" smtClean="0"/>
              <a:pPr/>
              <a:t>20</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508251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GB"/>
              <a:t>Object class testing</a:t>
            </a:r>
          </a:p>
        </p:txBody>
      </p:sp>
      <p:sp>
        <p:nvSpPr>
          <p:cNvPr id="41987" name="Rectangle 3"/>
          <p:cNvSpPr>
            <a:spLocks noGrp="1" noChangeArrowheads="1"/>
          </p:cNvSpPr>
          <p:nvPr>
            <p:ph idx="1"/>
          </p:nvPr>
        </p:nvSpPr>
        <p:spPr/>
        <p:txBody>
          <a:bodyPr/>
          <a:lstStyle/>
          <a:p>
            <a:r>
              <a:rPr lang="en-GB" dirty="0"/>
              <a:t>Complete test coverage of a class involves</a:t>
            </a:r>
          </a:p>
          <a:p>
            <a:pPr lvl="1"/>
            <a:r>
              <a:rPr lang="en-GB" dirty="0"/>
              <a:t>Testing all operations associated with an </a:t>
            </a:r>
            <a:r>
              <a:rPr lang="en-GB" dirty="0" smtClean="0"/>
              <a:t>object</a:t>
            </a:r>
            <a:r>
              <a:rPr lang="en-US" dirty="0" smtClean="0"/>
              <a:t> </a:t>
            </a:r>
            <a:endParaRPr lang="en-GB" dirty="0" smtClean="0"/>
          </a:p>
          <a:p>
            <a:pPr lvl="1"/>
            <a:r>
              <a:rPr lang="en-GB" dirty="0"/>
              <a:t>Setting and interrogating all object </a:t>
            </a:r>
            <a:r>
              <a:rPr lang="en-GB" dirty="0" smtClean="0"/>
              <a:t>attributes</a:t>
            </a:r>
            <a:r>
              <a:rPr lang="en-US" dirty="0" smtClean="0"/>
              <a:t> </a:t>
            </a:r>
            <a:endParaRPr lang="en-GB" dirty="0" smtClean="0"/>
          </a:p>
          <a:p>
            <a:pPr lvl="1"/>
            <a:r>
              <a:rPr lang="en-GB" dirty="0"/>
              <a:t>Exercising the object in all possible states.</a:t>
            </a:r>
          </a:p>
          <a:p>
            <a:r>
              <a:rPr lang="en-GB" dirty="0"/>
              <a:t>Inheritance makes it more difficult to design object class tests as the information to be tested is not localised.</a:t>
            </a:r>
          </a:p>
        </p:txBody>
      </p:sp>
      <p:sp>
        <p:nvSpPr>
          <p:cNvPr id="4" name="Slide Number Placeholder 3"/>
          <p:cNvSpPr>
            <a:spLocks noGrp="1"/>
          </p:cNvSpPr>
          <p:nvPr>
            <p:ph type="sldNum" sz="quarter" idx="12"/>
          </p:nvPr>
        </p:nvSpPr>
        <p:spPr/>
        <p:txBody>
          <a:bodyPr/>
          <a:lstStyle/>
          <a:p>
            <a:fld id="{CB105B8D-1C36-1C40-961B-CAAB1DD98B28}" type="slidenum">
              <a:rPr lang="en-US" smtClean="0"/>
              <a:pPr/>
              <a:t>21</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775258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a:t>weather station object interface</a:t>
            </a:r>
            <a:r>
              <a:rPr lang="en-GB" dirty="0" smtClean="0"/>
              <a:t> </a:t>
            </a:r>
            <a:endParaRPr lang="en-US" dirty="0"/>
          </a:p>
        </p:txBody>
      </p:sp>
      <p:pic>
        <p:nvPicPr>
          <p:cNvPr id="4" name="Content Placeholder 3" descr="8.4 WeatherStationIface.eps"/>
          <p:cNvPicPr>
            <a:picLocks noGrp="1" noChangeAspect="1"/>
          </p:cNvPicPr>
          <p:nvPr>
            <p:ph idx="1"/>
          </p:nvPr>
        </p:nvPicPr>
        <p:blipFill>
          <a:blip r:embed="rId2"/>
          <a:srcRect l="-45966" r="-45966"/>
          <a:stretch>
            <a:fillRect/>
          </a:stretch>
        </p:blipFill>
        <p:spPr>
          <a:xfrm>
            <a:off x="1269491" y="1886249"/>
            <a:ext cx="6773339" cy="3725075"/>
          </a:xfrm>
        </p:spPr>
      </p:pic>
      <p:sp>
        <p:nvSpPr>
          <p:cNvPr id="5" name="Slide Number Placeholder 4"/>
          <p:cNvSpPr>
            <a:spLocks noGrp="1"/>
          </p:cNvSpPr>
          <p:nvPr>
            <p:ph type="sldNum" sz="quarter" idx="12"/>
          </p:nvPr>
        </p:nvSpPr>
        <p:spPr/>
        <p:txBody>
          <a:bodyPr/>
          <a:lstStyle/>
          <a:p>
            <a:fld id="{CB105B8D-1C36-1C40-961B-CAAB1DD98B28}" type="slidenum">
              <a:rPr lang="en-US" smtClean="0"/>
              <a:pPr/>
              <a:t>22</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791268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t>Weather station testing</a:t>
            </a:r>
          </a:p>
        </p:txBody>
      </p:sp>
      <p:sp>
        <p:nvSpPr>
          <p:cNvPr id="44035" name="Rectangle 3"/>
          <p:cNvSpPr>
            <a:spLocks noGrp="1" noChangeArrowheads="1"/>
          </p:cNvSpPr>
          <p:nvPr>
            <p:ph idx="1"/>
          </p:nvPr>
        </p:nvSpPr>
        <p:spPr/>
        <p:txBody>
          <a:bodyPr>
            <a:normAutofit lnSpcReduction="10000"/>
          </a:bodyPr>
          <a:lstStyle/>
          <a:p>
            <a:r>
              <a:rPr lang="en-US" dirty="0"/>
              <a:t>Need to define test cases for </a:t>
            </a:r>
            <a:r>
              <a:rPr lang="en-US" dirty="0" err="1"/>
              <a:t>reportWeather</a:t>
            </a:r>
            <a:r>
              <a:rPr lang="en-US" dirty="0"/>
              <a:t>, calibrate, test, startup and shutdown.</a:t>
            </a:r>
          </a:p>
          <a:p>
            <a:r>
              <a:rPr lang="en-US" dirty="0"/>
              <a:t>Using a state model, identify sequences of state transitions to be tested and the event sequences to cause these transitions</a:t>
            </a:r>
          </a:p>
          <a:p>
            <a:r>
              <a:rPr lang="en-US" dirty="0"/>
              <a:t>For example:</a:t>
            </a:r>
            <a:endParaRPr lang="en-US" dirty="0" smtClean="0"/>
          </a:p>
          <a:p>
            <a:pPr lvl="1"/>
            <a:r>
              <a:rPr lang="en-US" dirty="0" smtClean="0"/>
              <a:t>Shutdown </a:t>
            </a:r>
            <a:r>
              <a:rPr lang="en-US" dirty="0"/>
              <a:t>-&gt;</a:t>
            </a:r>
            <a:r>
              <a:rPr lang="en-US" dirty="0" smtClean="0"/>
              <a:t> Running-</a:t>
            </a:r>
            <a:r>
              <a:rPr lang="en-US" dirty="0"/>
              <a:t>&gt;</a:t>
            </a:r>
            <a:r>
              <a:rPr lang="en-US" dirty="0" smtClean="0"/>
              <a:t> Shutdown</a:t>
            </a:r>
          </a:p>
          <a:p>
            <a:pPr lvl="1"/>
            <a:r>
              <a:rPr lang="en-US" dirty="0" smtClean="0"/>
              <a:t>Configuring-&gt; Running-&gt; Testing -&gt; Transmitting -&gt; Running</a:t>
            </a:r>
          </a:p>
          <a:p>
            <a:pPr lvl="1"/>
            <a:r>
              <a:rPr lang="en-US" dirty="0" smtClean="0"/>
              <a:t>Running-&gt; Collecting-&gt; Running-&gt; Summarizing -&gt; Transmitting -&gt; Running</a:t>
            </a:r>
          </a:p>
          <a:p>
            <a:pPr lvl="1"/>
            <a:endParaRPr lang="en-US" dirty="0"/>
          </a:p>
        </p:txBody>
      </p:sp>
      <p:sp>
        <p:nvSpPr>
          <p:cNvPr id="4" name="Slide Number Placeholder 3"/>
          <p:cNvSpPr>
            <a:spLocks noGrp="1"/>
          </p:cNvSpPr>
          <p:nvPr>
            <p:ph type="sldNum" sz="quarter" idx="12"/>
          </p:nvPr>
        </p:nvSpPr>
        <p:spPr/>
        <p:txBody>
          <a:bodyPr/>
          <a:lstStyle/>
          <a:p>
            <a:fld id="{CB105B8D-1C36-1C40-961B-CAAB1DD98B28}" type="slidenum">
              <a:rPr lang="en-US" smtClean="0"/>
              <a:pPr/>
              <a:t>23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4043241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Automated testing</a:t>
            </a:r>
            <a:endParaRPr lang="en-US" dirty="0"/>
          </a:p>
        </p:txBody>
      </p:sp>
      <p:sp>
        <p:nvSpPr>
          <p:cNvPr id="3" name="Content Placeholder 2"/>
          <p:cNvSpPr>
            <a:spLocks noGrp="1"/>
          </p:cNvSpPr>
          <p:nvPr>
            <p:ph idx="1"/>
          </p:nvPr>
        </p:nvSpPr>
        <p:spPr/>
        <p:txBody>
          <a:bodyPr>
            <a:normAutofit lnSpcReduction="10000"/>
          </a:bodyPr>
          <a:lstStyle/>
          <a:p>
            <a:r>
              <a:rPr lang="en-US" dirty="0" smtClean="0"/>
              <a:t>Whenever possible, unit testing should be automated so that tests are run and checked without manual intervention.</a:t>
            </a:r>
          </a:p>
          <a:p>
            <a:r>
              <a:rPr lang="en-US" dirty="0" smtClean="0"/>
              <a:t>In automated unit testing, you make use of a test automation framework (such as </a:t>
            </a:r>
            <a:r>
              <a:rPr lang="en-US" dirty="0" err="1" smtClean="0"/>
              <a:t>JUnit</a:t>
            </a:r>
            <a:r>
              <a:rPr lang="en-US" dirty="0" smtClean="0"/>
              <a:t>) to write and run your program tests. </a:t>
            </a:r>
          </a:p>
          <a:p>
            <a:r>
              <a:rPr lang="en-US" dirty="0" smtClean="0"/>
              <a:t>Unit testing frameworks provide generic test classes that you extend to create specific test cases. They can then run all of the tests that you have implemented and report, often through some GUI, on the success of otherwise of the tests. </a:t>
            </a:r>
            <a:endParaRPr lang="en-US" dirty="0"/>
          </a:p>
        </p:txBody>
      </p:sp>
      <p:sp>
        <p:nvSpPr>
          <p:cNvPr id="5" name="Slide Number Placeholder 4"/>
          <p:cNvSpPr>
            <a:spLocks noGrp="1"/>
          </p:cNvSpPr>
          <p:nvPr>
            <p:ph type="sldNum" sz="quarter" idx="12"/>
          </p:nvPr>
        </p:nvSpPr>
        <p:spPr/>
        <p:txBody>
          <a:bodyPr/>
          <a:lstStyle/>
          <a:p>
            <a:fld id="{CB105B8D-1C36-1C40-961B-CAAB1DD98B28}" type="slidenum">
              <a:rPr lang="en-US" smtClean="0"/>
              <a:pPr/>
              <a:t>24</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959759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Automated test components</a:t>
            </a:r>
            <a:endParaRPr lang="en-US" dirty="0"/>
          </a:p>
        </p:txBody>
      </p:sp>
      <p:sp>
        <p:nvSpPr>
          <p:cNvPr id="3" name="Content Placeholder 2"/>
          <p:cNvSpPr>
            <a:spLocks noGrp="1"/>
          </p:cNvSpPr>
          <p:nvPr>
            <p:ph idx="1"/>
          </p:nvPr>
        </p:nvSpPr>
        <p:spPr/>
        <p:txBody>
          <a:bodyPr/>
          <a:lstStyle/>
          <a:p>
            <a:r>
              <a:rPr lang="en-US" dirty="0" smtClean="0"/>
              <a:t>A setup part, where you initialize the system with the test case, namely the inputs and expected outputs.</a:t>
            </a:r>
            <a:endParaRPr lang="en-GB" dirty="0" smtClean="0"/>
          </a:p>
          <a:p>
            <a:r>
              <a:rPr lang="en-US" dirty="0" smtClean="0"/>
              <a:t>A call part, where you call the object or method to be tested.</a:t>
            </a:r>
            <a:endParaRPr lang="en-GB" dirty="0" smtClean="0"/>
          </a:p>
          <a:p>
            <a:r>
              <a:rPr lang="en-US" dirty="0" smtClean="0"/>
              <a:t>An assertion part where you compare the result of the call with the expected result. If the assertion evaluates to true, the test has been successful  if false, then it has failed.</a:t>
            </a:r>
            <a:endParaRPr lang="en-GB" dirty="0" smtClean="0"/>
          </a:p>
          <a:p>
            <a:endParaRPr lang="en-US" dirty="0"/>
          </a:p>
        </p:txBody>
      </p:sp>
      <p:sp>
        <p:nvSpPr>
          <p:cNvPr id="5" name="Slide Number Placeholder 4"/>
          <p:cNvSpPr>
            <a:spLocks noGrp="1"/>
          </p:cNvSpPr>
          <p:nvPr>
            <p:ph type="sldNum" sz="quarter" idx="12"/>
          </p:nvPr>
        </p:nvSpPr>
        <p:spPr/>
        <p:txBody>
          <a:bodyPr/>
          <a:lstStyle/>
          <a:p>
            <a:fld id="{CB105B8D-1C36-1C40-961B-CAAB1DD98B28}" type="slidenum">
              <a:rPr lang="en-US" smtClean="0"/>
              <a:pPr/>
              <a:t>25</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028316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Choosing unit test cases</a:t>
            </a:r>
            <a:endParaRPr lang="en-US" dirty="0"/>
          </a:p>
        </p:txBody>
      </p:sp>
      <p:sp>
        <p:nvSpPr>
          <p:cNvPr id="3" name="Content Placeholder 2"/>
          <p:cNvSpPr>
            <a:spLocks noGrp="1"/>
          </p:cNvSpPr>
          <p:nvPr>
            <p:ph idx="1"/>
          </p:nvPr>
        </p:nvSpPr>
        <p:spPr/>
        <p:txBody>
          <a:bodyPr>
            <a:normAutofit fontScale="92500"/>
          </a:bodyPr>
          <a:lstStyle/>
          <a:p>
            <a:r>
              <a:rPr lang="en-US" dirty="0" smtClean="0"/>
              <a:t>The test cases should show that, when used as expected, the component that you are testing does what it is supposed to do.</a:t>
            </a:r>
            <a:endParaRPr lang="en-GB" dirty="0" smtClean="0"/>
          </a:p>
          <a:p>
            <a:r>
              <a:rPr lang="en-US" dirty="0" smtClean="0"/>
              <a:t>If there are defects in the component, these should be revealed by test cases. </a:t>
            </a:r>
            <a:endParaRPr lang="en-GB" dirty="0" smtClean="0"/>
          </a:p>
          <a:p>
            <a:r>
              <a:rPr lang="en-US" dirty="0" smtClean="0"/>
              <a:t>This leads to 2 types of unit test case:</a:t>
            </a:r>
          </a:p>
          <a:p>
            <a:pPr lvl="1"/>
            <a:r>
              <a:rPr lang="en-US" dirty="0" smtClean="0"/>
              <a:t>The first of these should reflect normal operation of a program and should show that the component works as expected. </a:t>
            </a:r>
          </a:p>
          <a:p>
            <a:pPr lvl="1"/>
            <a:r>
              <a:rPr lang="en-US" dirty="0" smtClean="0"/>
              <a:t>The other kind of test case should be based on testing experience of where common problems arise. It should use abnormal inputs to check that these are properly processed and do not crash the component.</a:t>
            </a:r>
            <a:r>
              <a:rPr lang="en-GB" dirty="0" smtClean="0"/>
              <a:t> </a:t>
            </a:r>
            <a:endParaRPr lang="en-US" dirty="0"/>
          </a:p>
        </p:txBody>
      </p:sp>
      <p:sp>
        <p:nvSpPr>
          <p:cNvPr id="4" name="Slide Number Placeholder 3"/>
          <p:cNvSpPr>
            <a:spLocks noGrp="1"/>
          </p:cNvSpPr>
          <p:nvPr>
            <p:ph type="sldNum" sz="quarter" idx="12"/>
          </p:nvPr>
        </p:nvSpPr>
        <p:spPr/>
        <p:txBody>
          <a:bodyPr/>
          <a:lstStyle/>
          <a:p>
            <a:fld id="{CB105B8D-1C36-1C40-961B-CAAB1DD98B28}" type="slidenum">
              <a:rPr lang="en-US" smtClean="0"/>
              <a:pPr/>
              <a:t>26</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912900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Testing strategies</a:t>
            </a:r>
            <a:endParaRPr lang="en-US" dirty="0"/>
          </a:p>
        </p:txBody>
      </p:sp>
      <p:sp>
        <p:nvSpPr>
          <p:cNvPr id="3" name="Content Placeholder 2"/>
          <p:cNvSpPr>
            <a:spLocks noGrp="1"/>
          </p:cNvSpPr>
          <p:nvPr>
            <p:ph idx="1"/>
          </p:nvPr>
        </p:nvSpPr>
        <p:spPr/>
        <p:txBody>
          <a:bodyPr/>
          <a:lstStyle/>
          <a:p>
            <a:r>
              <a:rPr lang="en-US" dirty="0" smtClean="0"/>
              <a:t>Partition testing, where you identify groups of inputs that have common characteristics and should be processed in the same way. </a:t>
            </a:r>
          </a:p>
          <a:p>
            <a:pPr lvl="1"/>
            <a:r>
              <a:rPr lang="en-US" dirty="0" smtClean="0"/>
              <a:t>You should choose tests from within each of these groups.</a:t>
            </a:r>
            <a:endParaRPr lang="en-GB" dirty="0" smtClean="0"/>
          </a:p>
          <a:p>
            <a:r>
              <a:rPr lang="en-US" dirty="0" smtClean="0"/>
              <a:t>Guideline-based testing, where you use testing guidelines to choose test cases. </a:t>
            </a:r>
          </a:p>
          <a:p>
            <a:pPr lvl="1"/>
            <a:r>
              <a:rPr lang="en-US" dirty="0" smtClean="0"/>
              <a:t>These guidelines reflect previous experience of the kinds of errors that programmers often make when developing components.</a:t>
            </a:r>
            <a:endParaRPr lang="en-GB" dirty="0" smtClean="0"/>
          </a:p>
          <a:p>
            <a:endParaRPr lang="en-US" dirty="0"/>
          </a:p>
        </p:txBody>
      </p:sp>
      <p:sp>
        <p:nvSpPr>
          <p:cNvPr id="5" name="Slide Number Placeholder 4"/>
          <p:cNvSpPr>
            <a:spLocks noGrp="1"/>
          </p:cNvSpPr>
          <p:nvPr>
            <p:ph type="sldNum" sz="quarter" idx="12"/>
          </p:nvPr>
        </p:nvSpPr>
        <p:spPr/>
        <p:txBody>
          <a:bodyPr/>
          <a:lstStyle/>
          <a:p>
            <a:fld id="{CB105B8D-1C36-1C40-961B-CAAB1DD98B28}" type="slidenum">
              <a:rPr lang="en-US" smtClean="0"/>
              <a:pPr/>
              <a:t>27</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824162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GB"/>
              <a:t>Partition testing</a:t>
            </a:r>
          </a:p>
        </p:txBody>
      </p:sp>
      <p:sp>
        <p:nvSpPr>
          <p:cNvPr id="55299" name="Rectangle 3"/>
          <p:cNvSpPr>
            <a:spLocks noGrp="1" noChangeArrowheads="1"/>
          </p:cNvSpPr>
          <p:nvPr>
            <p:ph idx="1"/>
          </p:nvPr>
        </p:nvSpPr>
        <p:spPr/>
        <p:txBody>
          <a:bodyPr/>
          <a:lstStyle/>
          <a:p>
            <a:r>
              <a:rPr lang="en-GB" dirty="0"/>
              <a:t>Input data and output results often fall into different classes where all members of a class are related.</a:t>
            </a:r>
          </a:p>
          <a:p>
            <a:r>
              <a:rPr lang="en-GB" dirty="0"/>
              <a:t>Each of these classes is an </a:t>
            </a:r>
            <a:r>
              <a:rPr lang="en-GB" dirty="0">
                <a:solidFill>
                  <a:srgbClr val="000000"/>
                </a:solidFill>
              </a:rPr>
              <a:t>equivalence partition </a:t>
            </a:r>
            <a:r>
              <a:rPr lang="en-GB" dirty="0"/>
              <a:t>or domain where the program behaves in an equivalent way for each class member.</a:t>
            </a:r>
          </a:p>
          <a:p>
            <a:r>
              <a:rPr lang="en-GB" dirty="0"/>
              <a:t>Test cases should be chosen from each partition.</a:t>
            </a:r>
          </a:p>
        </p:txBody>
      </p:sp>
      <p:sp>
        <p:nvSpPr>
          <p:cNvPr id="4" name="Slide Number Placeholder 3"/>
          <p:cNvSpPr>
            <a:spLocks noGrp="1"/>
          </p:cNvSpPr>
          <p:nvPr>
            <p:ph type="sldNum" sz="quarter" idx="12"/>
          </p:nvPr>
        </p:nvSpPr>
        <p:spPr/>
        <p:txBody>
          <a:bodyPr/>
          <a:lstStyle/>
          <a:p>
            <a:fld id="{CB105B8D-1C36-1C40-961B-CAAB1DD98B28}" type="slidenum">
              <a:rPr lang="en-US" smtClean="0"/>
              <a:pPr/>
              <a:t>28</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224079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Equivalence </a:t>
            </a:r>
            <a:r>
              <a:rPr lang="en-US" dirty="0"/>
              <a:t>partitioning</a:t>
            </a:r>
            <a:r>
              <a:rPr lang="en-GB" dirty="0" smtClean="0"/>
              <a:t> </a:t>
            </a:r>
            <a:endParaRPr lang="en-US" dirty="0"/>
          </a:p>
        </p:txBody>
      </p:sp>
      <p:pic>
        <p:nvPicPr>
          <p:cNvPr id="4" name="Content Placeholder 3" descr="8.5 EquivPartitioning.eps"/>
          <p:cNvPicPr>
            <a:picLocks noGrp="1" noChangeAspect="1"/>
          </p:cNvPicPr>
          <p:nvPr>
            <p:ph idx="1"/>
          </p:nvPr>
        </p:nvPicPr>
        <p:blipFill>
          <a:blip r:embed="rId2"/>
          <a:srcRect l="-13531" r="-13531"/>
          <a:stretch>
            <a:fillRect/>
          </a:stretch>
        </p:blipFill>
        <p:spPr>
          <a:xfrm>
            <a:off x="1166525" y="1794712"/>
            <a:ext cx="7013594" cy="3857207"/>
          </a:xfrm>
        </p:spPr>
      </p:pic>
      <p:sp>
        <p:nvSpPr>
          <p:cNvPr id="5" name="Slide Number Placeholder 4"/>
          <p:cNvSpPr>
            <a:spLocks noGrp="1"/>
          </p:cNvSpPr>
          <p:nvPr>
            <p:ph type="sldNum" sz="quarter" idx="12"/>
          </p:nvPr>
        </p:nvSpPr>
        <p:spPr/>
        <p:txBody>
          <a:bodyPr/>
          <a:lstStyle/>
          <a:p>
            <a:fld id="{CB105B8D-1C36-1C40-961B-CAAB1DD98B28}" type="slidenum">
              <a:rPr lang="en-US" smtClean="0"/>
              <a:pPr/>
              <a:t>29</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767324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Equivalence </a:t>
            </a:r>
            <a:r>
              <a:rPr lang="en-US" dirty="0"/>
              <a:t>partitions</a:t>
            </a:r>
            <a:r>
              <a:rPr lang="en-GB" dirty="0" smtClean="0"/>
              <a:t> </a:t>
            </a:r>
            <a:endParaRPr lang="en-US" dirty="0"/>
          </a:p>
        </p:txBody>
      </p:sp>
      <p:pic>
        <p:nvPicPr>
          <p:cNvPr id="4" name="Content Placeholder 3" descr="8.6 Partitions.eps"/>
          <p:cNvPicPr>
            <a:picLocks noGrp="1" noChangeAspect="1"/>
          </p:cNvPicPr>
          <p:nvPr>
            <p:ph idx="1"/>
          </p:nvPr>
        </p:nvPicPr>
        <p:blipFill>
          <a:blip r:embed="rId2"/>
          <a:srcRect l="-9407" r="-9407"/>
          <a:stretch>
            <a:fillRect/>
          </a:stretch>
        </p:blipFill>
        <p:spPr>
          <a:xfrm>
            <a:off x="914829" y="1886249"/>
            <a:ext cx="7311053" cy="4020798"/>
          </a:xfrm>
        </p:spPr>
      </p:pic>
      <p:sp>
        <p:nvSpPr>
          <p:cNvPr id="5" name="Slide Number Placeholder 4"/>
          <p:cNvSpPr>
            <a:spLocks noGrp="1"/>
          </p:cNvSpPr>
          <p:nvPr>
            <p:ph type="sldNum" sz="quarter" idx="12"/>
          </p:nvPr>
        </p:nvSpPr>
        <p:spPr/>
        <p:txBody>
          <a:bodyPr/>
          <a:lstStyle/>
          <a:p>
            <a:fld id="{CB105B8D-1C36-1C40-961B-CAAB1DD98B28}" type="slidenum">
              <a:rPr lang="en-US" smtClean="0"/>
              <a:pPr/>
              <a:t>30</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009516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noFill/>
        </p:spPr>
        <p:txBody>
          <a:bodyPr lIns="90840" tIns="44623" rIns="90840" bIns="44623"/>
          <a:lstStyle/>
          <a:p>
            <a:r>
              <a:rPr lang="en-GB"/>
              <a:t>Testing guidelines (sequences)</a:t>
            </a:r>
          </a:p>
        </p:txBody>
      </p:sp>
      <p:sp>
        <p:nvSpPr>
          <p:cNvPr id="63491" name="Rectangle 3"/>
          <p:cNvSpPr>
            <a:spLocks noGrp="1" noChangeArrowheads="1"/>
          </p:cNvSpPr>
          <p:nvPr>
            <p:ph idx="1"/>
          </p:nvPr>
        </p:nvSpPr>
        <p:spPr>
          <a:noFill/>
        </p:spPr>
        <p:txBody>
          <a:bodyPr lIns="90840" tIns="44623" rIns="90840" bIns="44623"/>
          <a:lstStyle/>
          <a:p>
            <a:r>
              <a:rPr lang="en-GB"/>
              <a:t>Test software with sequences which have only a single value.</a:t>
            </a:r>
          </a:p>
          <a:p>
            <a:r>
              <a:rPr lang="en-GB"/>
              <a:t>Use sequences of different sizes in different tests.</a:t>
            </a:r>
          </a:p>
          <a:p>
            <a:r>
              <a:rPr lang="en-GB"/>
              <a:t>Derive tests so that the first, middle and last elements of the sequence are accessed.</a:t>
            </a:r>
          </a:p>
          <a:p>
            <a:r>
              <a:rPr lang="en-GB"/>
              <a:t>Test with sequences of zero length.</a:t>
            </a:r>
          </a:p>
        </p:txBody>
      </p:sp>
      <p:sp>
        <p:nvSpPr>
          <p:cNvPr id="4" name="Slide Number Placeholder 3"/>
          <p:cNvSpPr>
            <a:spLocks noGrp="1"/>
          </p:cNvSpPr>
          <p:nvPr>
            <p:ph type="sldNum" sz="quarter" idx="12"/>
          </p:nvPr>
        </p:nvSpPr>
        <p:spPr/>
        <p:txBody>
          <a:bodyPr/>
          <a:lstStyle/>
          <a:p>
            <a:fld id="{CB105B8D-1C36-1C40-961B-CAAB1DD98B28}" type="slidenum">
              <a:rPr lang="en-US" smtClean="0"/>
              <a:pPr/>
              <a:t>31</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64997315"/>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testing guidelines</a:t>
            </a:r>
            <a:endParaRPr lang="en-US" dirty="0"/>
          </a:p>
        </p:txBody>
      </p:sp>
      <p:sp>
        <p:nvSpPr>
          <p:cNvPr id="3" name="Content Placeholder 2"/>
          <p:cNvSpPr>
            <a:spLocks noGrp="1"/>
          </p:cNvSpPr>
          <p:nvPr>
            <p:ph idx="1"/>
          </p:nvPr>
        </p:nvSpPr>
        <p:spPr/>
        <p:txBody>
          <a:bodyPr/>
          <a:lstStyle/>
          <a:p>
            <a:pPr lvl="0"/>
            <a:r>
              <a:rPr lang="en-US" dirty="0" smtClean="0"/>
              <a:t>Choose inputs that force the system to generate all error messages </a:t>
            </a:r>
            <a:endParaRPr lang="en-GB" dirty="0" smtClean="0"/>
          </a:p>
          <a:p>
            <a:r>
              <a:rPr lang="en-US" dirty="0" smtClean="0"/>
              <a:t>Design inputs that cause input buffers to overflow </a:t>
            </a:r>
            <a:endParaRPr lang="en-GB" dirty="0" smtClean="0"/>
          </a:p>
          <a:p>
            <a:r>
              <a:rPr lang="en-US" dirty="0" smtClean="0"/>
              <a:t>Repeat the same input or series of inputs numerous times </a:t>
            </a:r>
            <a:endParaRPr lang="en-GB" dirty="0" smtClean="0"/>
          </a:p>
          <a:p>
            <a:r>
              <a:rPr lang="en-US" dirty="0" smtClean="0"/>
              <a:t>Force invalid outputs to be generated </a:t>
            </a:r>
            <a:endParaRPr lang="en-GB" dirty="0" smtClean="0"/>
          </a:p>
          <a:p>
            <a:r>
              <a:rPr lang="en-US" dirty="0" smtClean="0"/>
              <a:t>Force computation results to be too large or too small.</a:t>
            </a:r>
            <a:endParaRPr lang="en-GB" dirty="0" smtClean="0"/>
          </a:p>
          <a:p>
            <a:pPr>
              <a:buNone/>
            </a:pPr>
            <a:endParaRPr lang="en-US" dirty="0"/>
          </a:p>
        </p:txBody>
      </p:sp>
      <p:sp>
        <p:nvSpPr>
          <p:cNvPr id="4" name="Slide Number Placeholder 3"/>
          <p:cNvSpPr>
            <a:spLocks noGrp="1"/>
          </p:cNvSpPr>
          <p:nvPr>
            <p:ph type="sldNum" sz="quarter" idx="12"/>
          </p:nvPr>
        </p:nvSpPr>
        <p:spPr/>
        <p:txBody>
          <a:bodyPr/>
          <a:lstStyle/>
          <a:p>
            <a:fld id="{CB105B8D-1C36-1C40-961B-CAAB1DD98B28}" type="slidenum">
              <a:rPr lang="en-US" smtClean="0"/>
              <a:pPr/>
              <a:t>32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929087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Component testing</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Software components are often composite components that are made up of several interacting objects. </a:t>
            </a:r>
          </a:p>
          <a:p>
            <a:pPr lvl="1"/>
            <a:r>
              <a:rPr lang="en-US" dirty="0" smtClean="0"/>
              <a:t>For example, in the weather station system, the reconfiguration component includes objects that deal with each aspect of the reconfiguration. </a:t>
            </a:r>
          </a:p>
          <a:p>
            <a:r>
              <a:rPr lang="en-US" dirty="0" smtClean="0"/>
              <a:t>You access the functionality of these objects through the defined component interface. </a:t>
            </a:r>
          </a:p>
          <a:p>
            <a:r>
              <a:rPr lang="en-US" dirty="0" smtClean="0"/>
              <a:t>Testing composite components should therefore focus on showing that the component interface behaves according to its specification. </a:t>
            </a:r>
          </a:p>
          <a:p>
            <a:pPr lvl="1"/>
            <a:r>
              <a:rPr lang="en-US" dirty="0" smtClean="0"/>
              <a:t>You can assume that unit tests on the individual objects within the component have been completed.</a:t>
            </a:r>
            <a:r>
              <a:rPr lang="en-GB" dirty="0" smtClean="0"/>
              <a:t> </a:t>
            </a:r>
            <a:endParaRPr lang="en-US" dirty="0"/>
          </a:p>
        </p:txBody>
      </p:sp>
      <p:sp>
        <p:nvSpPr>
          <p:cNvPr id="4" name="Slide Number Placeholder 3"/>
          <p:cNvSpPr>
            <a:spLocks noGrp="1"/>
          </p:cNvSpPr>
          <p:nvPr>
            <p:ph type="sldNum" sz="quarter" idx="12"/>
          </p:nvPr>
        </p:nvSpPr>
        <p:spPr/>
        <p:txBody>
          <a:bodyPr/>
          <a:lstStyle/>
          <a:p>
            <a:fld id="{CB105B8D-1C36-1C40-961B-CAAB1DD98B28}" type="slidenum">
              <a:rPr lang="en-US" smtClean="0"/>
              <a:pPr/>
              <a:t>33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558053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type="title"/>
          </p:nvPr>
        </p:nvSpPr>
        <p:spPr>
          <a:noFill/>
        </p:spPr>
        <p:txBody>
          <a:bodyPr lIns="90840" tIns="44623" rIns="90840" bIns="44623"/>
          <a:lstStyle/>
          <a:p>
            <a:r>
              <a:rPr lang="en-GB"/>
              <a:t>Interface testing</a:t>
            </a:r>
          </a:p>
        </p:txBody>
      </p:sp>
      <p:sp>
        <p:nvSpPr>
          <p:cNvPr id="45058" name="Rectangle 2"/>
          <p:cNvSpPr>
            <a:spLocks noGrp="1" noChangeArrowheads="1"/>
          </p:cNvSpPr>
          <p:nvPr>
            <p:ph idx="1"/>
          </p:nvPr>
        </p:nvSpPr>
        <p:spPr>
          <a:noFill/>
        </p:spPr>
        <p:txBody>
          <a:bodyPr lIns="90840" tIns="44623" rIns="90840" bIns="44623">
            <a:normAutofit lnSpcReduction="10000"/>
          </a:bodyPr>
          <a:lstStyle/>
          <a:p>
            <a:r>
              <a:rPr lang="en-GB" dirty="0"/>
              <a:t>Objectives are to detect faults due to interface errors or invalid assumptions about interfaces.</a:t>
            </a:r>
            <a:endParaRPr lang="en-GB" dirty="0" smtClean="0"/>
          </a:p>
          <a:p>
            <a:r>
              <a:rPr lang="en-GB" dirty="0" smtClean="0"/>
              <a:t>Interface types</a:t>
            </a:r>
          </a:p>
          <a:p>
            <a:pPr lvl="1"/>
            <a:r>
              <a:rPr lang="en-GB" dirty="0" smtClean="0">
                <a:solidFill>
                  <a:srgbClr val="000000"/>
                </a:solidFill>
              </a:rPr>
              <a:t>Parameter interfaces </a:t>
            </a:r>
            <a:r>
              <a:rPr lang="en-GB" dirty="0" smtClean="0"/>
              <a:t>Data passed from one method or procedure to another.</a:t>
            </a:r>
          </a:p>
          <a:p>
            <a:pPr lvl="1"/>
            <a:r>
              <a:rPr lang="en-GB" dirty="0" smtClean="0">
                <a:solidFill>
                  <a:srgbClr val="000000"/>
                </a:solidFill>
              </a:rPr>
              <a:t>Shared memory interf</a:t>
            </a:r>
            <a:r>
              <a:rPr lang="en-GB" dirty="0" smtClean="0">
                <a:solidFill>
                  <a:srgbClr val="FF0000"/>
                </a:solidFill>
              </a:rPr>
              <a:t>aces </a:t>
            </a:r>
            <a:r>
              <a:rPr lang="en-GB" dirty="0" smtClean="0"/>
              <a:t>Block of memory is shared between procedures or functions.</a:t>
            </a:r>
          </a:p>
          <a:p>
            <a:pPr lvl="1"/>
            <a:r>
              <a:rPr lang="en-GB" dirty="0" smtClean="0">
                <a:solidFill>
                  <a:srgbClr val="000000"/>
                </a:solidFill>
              </a:rPr>
              <a:t>Procedural interfaces </a:t>
            </a:r>
            <a:r>
              <a:rPr lang="en-GB" dirty="0" smtClean="0"/>
              <a:t>Sub-system encapsulates a set of procedures to be called by other sub-systems.</a:t>
            </a:r>
          </a:p>
          <a:p>
            <a:pPr lvl="1"/>
            <a:r>
              <a:rPr lang="en-GB" dirty="0" smtClean="0">
                <a:solidFill>
                  <a:srgbClr val="000000"/>
                </a:solidFill>
              </a:rPr>
              <a:t>Message passing interfaces </a:t>
            </a:r>
            <a:r>
              <a:rPr lang="en-GB" dirty="0" smtClean="0"/>
              <a:t>Sub-systems request services from other sub-systems</a:t>
            </a:r>
          </a:p>
          <a:p>
            <a:endParaRPr lang="en-GB" dirty="0"/>
          </a:p>
        </p:txBody>
      </p:sp>
      <p:sp>
        <p:nvSpPr>
          <p:cNvPr id="4" name="Slide Number Placeholder 3"/>
          <p:cNvSpPr>
            <a:spLocks noGrp="1"/>
          </p:cNvSpPr>
          <p:nvPr>
            <p:ph type="sldNum" sz="quarter" idx="12"/>
          </p:nvPr>
        </p:nvSpPr>
        <p:spPr/>
        <p:txBody>
          <a:bodyPr/>
          <a:lstStyle/>
          <a:p>
            <a:fld id="{CB105B8D-1C36-1C40-961B-CAAB1DD98B28}" type="slidenum">
              <a:rPr lang="en-US" smtClean="0"/>
              <a:pPr/>
              <a:t>34</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453814670"/>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Interface </a:t>
            </a:r>
            <a:r>
              <a:rPr lang="en-US" dirty="0"/>
              <a:t>testing</a:t>
            </a:r>
            <a:r>
              <a:rPr lang="en-GB" dirty="0" smtClean="0"/>
              <a:t> </a:t>
            </a:r>
            <a:endParaRPr lang="en-US" dirty="0"/>
          </a:p>
        </p:txBody>
      </p:sp>
      <p:sp>
        <p:nvSpPr>
          <p:cNvPr id="5" name="Slide Number Placeholder 4"/>
          <p:cNvSpPr>
            <a:spLocks noGrp="1"/>
          </p:cNvSpPr>
          <p:nvPr>
            <p:ph type="sldNum" sz="quarter" idx="12"/>
          </p:nvPr>
        </p:nvSpPr>
        <p:spPr/>
        <p:txBody>
          <a:bodyPr/>
          <a:lstStyle/>
          <a:p>
            <a:fld id="{CB105B8D-1C36-1C40-961B-CAAB1DD98B28}" type="slidenum">
              <a:rPr lang="en-US" smtClean="0"/>
              <a:pPr/>
              <a:t>35</a:t>
            </a:fld>
            <a:endParaRPr lang="en-US"/>
          </a:p>
        </p:txBody>
      </p:sp>
      <p:pic>
        <p:nvPicPr>
          <p:cNvPr id="7" name="Picture 6" descr="8.7 Iface Testing.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4204" y="1601044"/>
            <a:ext cx="4872975" cy="4576827"/>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64250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noFill/>
        </p:spPr>
        <p:txBody>
          <a:bodyPr lIns="90840" tIns="44623" rIns="90840" bIns="44623"/>
          <a:lstStyle/>
          <a:p>
            <a:r>
              <a:rPr lang="en-GB"/>
              <a:t>Interface errors</a:t>
            </a:r>
          </a:p>
        </p:txBody>
      </p:sp>
      <p:sp>
        <p:nvSpPr>
          <p:cNvPr id="49155" name="Rectangle 3"/>
          <p:cNvSpPr>
            <a:spLocks noGrp="1" noChangeArrowheads="1"/>
          </p:cNvSpPr>
          <p:nvPr>
            <p:ph idx="1"/>
          </p:nvPr>
        </p:nvSpPr>
        <p:spPr>
          <a:noFill/>
        </p:spPr>
        <p:txBody>
          <a:bodyPr lIns="90840" tIns="44623" rIns="90840" bIns="44623"/>
          <a:lstStyle/>
          <a:p>
            <a:r>
              <a:rPr lang="en-GB" sz="2400"/>
              <a:t>Interface misuse</a:t>
            </a:r>
          </a:p>
          <a:p>
            <a:pPr lvl="1"/>
            <a:r>
              <a:rPr lang="en-GB" sz="2000"/>
              <a:t>A calling component calls another component and makes an error in its use of its interface e.g. parameters in the wrong order.</a:t>
            </a:r>
          </a:p>
          <a:p>
            <a:r>
              <a:rPr lang="en-GB" sz="2400"/>
              <a:t>Interface misunderstanding</a:t>
            </a:r>
          </a:p>
          <a:p>
            <a:pPr lvl="1"/>
            <a:r>
              <a:rPr lang="en-GB" sz="2000"/>
              <a:t>A calling component embeds assumptions about the behaviour of the called component which are incorrect.</a:t>
            </a:r>
          </a:p>
          <a:p>
            <a:r>
              <a:rPr lang="en-GB" sz="2400"/>
              <a:t>Timing errors</a:t>
            </a:r>
          </a:p>
          <a:p>
            <a:pPr lvl="1"/>
            <a:r>
              <a:rPr lang="en-GB" sz="2000"/>
              <a:t>The called and the calling component operate at different speeds and out-of-date information is accessed.</a:t>
            </a:r>
          </a:p>
        </p:txBody>
      </p:sp>
      <p:sp>
        <p:nvSpPr>
          <p:cNvPr id="4" name="Slide Number Placeholder 3"/>
          <p:cNvSpPr>
            <a:spLocks noGrp="1"/>
          </p:cNvSpPr>
          <p:nvPr>
            <p:ph type="sldNum" sz="quarter" idx="12"/>
          </p:nvPr>
        </p:nvSpPr>
        <p:spPr/>
        <p:txBody>
          <a:bodyPr/>
          <a:lstStyle/>
          <a:p>
            <a:fld id="{CB105B8D-1C36-1C40-961B-CAAB1DD98B28}" type="slidenum">
              <a:rPr lang="en-US" smtClean="0"/>
              <a:pPr/>
              <a:t>36</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20860487"/>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noFill/>
        </p:spPr>
        <p:txBody>
          <a:bodyPr lIns="90840" tIns="44623" rIns="90840" bIns="44623"/>
          <a:lstStyle/>
          <a:p>
            <a:r>
              <a:rPr lang="en-GB"/>
              <a:t>Interface testing guidelines</a:t>
            </a:r>
          </a:p>
        </p:txBody>
      </p:sp>
      <p:sp>
        <p:nvSpPr>
          <p:cNvPr id="50179" name="Rectangle 3"/>
          <p:cNvSpPr>
            <a:spLocks noGrp="1" noChangeArrowheads="1"/>
          </p:cNvSpPr>
          <p:nvPr>
            <p:ph idx="1"/>
          </p:nvPr>
        </p:nvSpPr>
        <p:spPr>
          <a:noFill/>
        </p:spPr>
        <p:txBody>
          <a:bodyPr lIns="90840" tIns="44623" rIns="90840" bIns="44623"/>
          <a:lstStyle/>
          <a:p>
            <a:r>
              <a:rPr lang="en-GB" sz="2400"/>
              <a:t>Design tests so that parameters to a called procedure are at the extreme ends of their ranges.</a:t>
            </a:r>
          </a:p>
          <a:p>
            <a:r>
              <a:rPr lang="en-GB" sz="2400"/>
              <a:t>Always test pointer parameters with null pointers.</a:t>
            </a:r>
          </a:p>
          <a:p>
            <a:r>
              <a:rPr lang="en-GB" sz="2400"/>
              <a:t>Design tests which cause the component to fail.</a:t>
            </a:r>
          </a:p>
          <a:p>
            <a:r>
              <a:rPr lang="en-GB" sz="2400"/>
              <a:t>Use stress testing in message passing systems.</a:t>
            </a:r>
          </a:p>
          <a:p>
            <a:r>
              <a:rPr lang="en-GB" sz="2400"/>
              <a:t>In shared memory systems, vary the order in which components are activated.</a:t>
            </a:r>
          </a:p>
        </p:txBody>
      </p:sp>
      <p:sp>
        <p:nvSpPr>
          <p:cNvPr id="4" name="Slide Number Placeholder 3"/>
          <p:cNvSpPr>
            <a:spLocks noGrp="1"/>
          </p:cNvSpPr>
          <p:nvPr>
            <p:ph type="sldNum" sz="quarter" idx="12"/>
          </p:nvPr>
        </p:nvSpPr>
        <p:spPr/>
        <p:txBody>
          <a:bodyPr/>
          <a:lstStyle/>
          <a:p>
            <a:fld id="{CB105B8D-1C36-1C40-961B-CAAB1DD98B28}" type="slidenum">
              <a:rPr lang="en-US" smtClean="0"/>
              <a:pPr/>
              <a:t>37</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0836925"/>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testing</a:t>
            </a:r>
            <a:endParaRPr lang="en-US" dirty="0"/>
          </a:p>
        </p:txBody>
      </p:sp>
      <p:sp>
        <p:nvSpPr>
          <p:cNvPr id="3" name="Content Placeholder 2"/>
          <p:cNvSpPr>
            <a:spLocks noGrp="1"/>
          </p:cNvSpPr>
          <p:nvPr>
            <p:ph idx="1"/>
          </p:nvPr>
        </p:nvSpPr>
        <p:spPr/>
        <p:txBody>
          <a:bodyPr/>
          <a:lstStyle/>
          <a:p>
            <a:r>
              <a:rPr lang="en-US" dirty="0" smtClean="0"/>
              <a:t>System testing during development involves integrating components to create a version of the system and then testing the integrated system.</a:t>
            </a:r>
          </a:p>
          <a:p>
            <a:r>
              <a:rPr lang="en-US" dirty="0" smtClean="0"/>
              <a:t>The focus in system testing is testing the interactions between components. </a:t>
            </a:r>
          </a:p>
          <a:p>
            <a:r>
              <a:rPr lang="en-US" dirty="0" smtClean="0"/>
              <a:t>System testing checks that components are compatible, interact correctly and transfer the right data at the right time across their interfaces. </a:t>
            </a:r>
          </a:p>
          <a:p>
            <a:r>
              <a:rPr lang="en-US" dirty="0" smtClean="0"/>
              <a:t>System testing tests the emergent </a:t>
            </a:r>
            <a:r>
              <a:rPr lang="en-US" dirty="0" err="1" smtClean="0"/>
              <a:t>behaviour</a:t>
            </a:r>
            <a:r>
              <a:rPr lang="en-US" dirty="0" smtClean="0"/>
              <a:t> of a system. </a:t>
            </a:r>
            <a:endParaRPr lang="en-US" dirty="0"/>
          </a:p>
        </p:txBody>
      </p:sp>
      <p:sp>
        <p:nvSpPr>
          <p:cNvPr id="4" name="Slide Number Placeholder 3"/>
          <p:cNvSpPr>
            <a:spLocks noGrp="1"/>
          </p:cNvSpPr>
          <p:nvPr>
            <p:ph type="sldNum" sz="quarter" idx="12"/>
          </p:nvPr>
        </p:nvSpPr>
        <p:spPr/>
        <p:txBody>
          <a:bodyPr/>
          <a:lstStyle/>
          <a:p>
            <a:fld id="{CB105B8D-1C36-1C40-961B-CAAB1DD98B28}" type="slidenum">
              <a:rPr lang="en-US" smtClean="0"/>
              <a:pPr/>
              <a:t>38</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133856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and component testing</a:t>
            </a:r>
            <a:endParaRPr lang="en-US" dirty="0"/>
          </a:p>
        </p:txBody>
      </p:sp>
      <p:sp>
        <p:nvSpPr>
          <p:cNvPr id="3" name="Content Placeholder 2"/>
          <p:cNvSpPr>
            <a:spLocks noGrp="1"/>
          </p:cNvSpPr>
          <p:nvPr>
            <p:ph idx="1"/>
          </p:nvPr>
        </p:nvSpPr>
        <p:spPr/>
        <p:txBody>
          <a:bodyPr/>
          <a:lstStyle/>
          <a:p>
            <a:r>
              <a:rPr lang="en-US" dirty="0" smtClean="0"/>
              <a:t>During system testing, reusable components that have been separately developed and off-the-shelf systems may be integrated with newly developed components. The complete system is then tested.</a:t>
            </a:r>
            <a:endParaRPr lang="en-GB" dirty="0" smtClean="0"/>
          </a:p>
          <a:p>
            <a:r>
              <a:rPr lang="en-US" dirty="0" smtClean="0"/>
              <a:t>Components developed by different team members or sub-teams may be integrated at this stage. System testing is a collective rather than an individual process. </a:t>
            </a:r>
          </a:p>
          <a:p>
            <a:pPr lvl="1"/>
            <a:r>
              <a:rPr lang="en-US" dirty="0" smtClean="0"/>
              <a:t>In some companies, system testing may involve a separate testing team with no involvement from designers and programmers. </a:t>
            </a:r>
            <a:endParaRPr lang="en-US" dirty="0"/>
          </a:p>
        </p:txBody>
      </p:sp>
      <p:sp>
        <p:nvSpPr>
          <p:cNvPr id="5" name="Slide Number Placeholder 4"/>
          <p:cNvSpPr>
            <a:spLocks noGrp="1"/>
          </p:cNvSpPr>
          <p:nvPr>
            <p:ph type="sldNum" sz="quarter" idx="12"/>
          </p:nvPr>
        </p:nvSpPr>
        <p:spPr/>
        <p:txBody>
          <a:bodyPr/>
          <a:lstStyle/>
          <a:p>
            <a:fld id="{CB105B8D-1C36-1C40-961B-CAAB1DD98B28}" type="slidenum">
              <a:rPr lang="en-US" smtClean="0"/>
              <a:pPr/>
              <a:t>39</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483450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Use-case testing</a:t>
            </a:r>
            <a:endParaRPr lang="en-US" dirty="0"/>
          </a:p>
        </p:txBody>
      </p:sp>
      <p:sp>
        <p:nvSpPr>
          <p:cNvPr id="3" name="Content Placeholder 2"/>
          <p:cNvSpPr>
            <a:spLocks noGrp="1"/>
          </p:cNvSpPr>
          <p:nvPr>
            <p:ph idx="1"/>
          </p:nvPr>
        </p:nvSpPr>
        <p:spPr/>
        <p:txBody>
          <a:bodyPr/>
          <a:lstStyle/>
          <a:p>
            <a:r>
              <a:rPr lang="en-US" dirty="0" smtClean="0"/>
              <a:t>The use-cases developed to identify system interactions can be used as a basis for system testing.</a:t>
            </a:r>
          </a:p>
          <a:p>
            <a:r>
              <a:rPr lang="en-US" dirty="0" smtClean="0"/>
              <a:t>Each use case usually involves several system components so testing the use case forces these interactions to occur.</a:t>
            </a:r>
          </a:p>
          <a:p>
            <a:r>
              <a:rPr lang="en-US" dirty="0" smtClean="0"/>
              <a:t>The sequence diagrams associated with the use case documents the components and interactions that are being tested.</a:t>
            </a:r>
            <a:endParaRPr lang="en-US" dirty="0"/>
          </a:p>
        </p:txBody>
      </p:sp>
      <p:sp>
        <p:nvSpPr>
          <p:cNvPr id="5" name="Slide Number Placeholder 4"/>
          <p:cNvSpPr>
            <a:spLocks noGrp="1"/>
          </p:cNvSpPr>
          <p:nvPr>
            <p:ph type="sldNum" sz="quarter" idx="12"/>
          </p:nvPr>
        </p:nvSpPr>
        <p:spPr/>
        <p:txBody>
          <a:bodyPr/>
          <a:lstStyle/>
          <a:p>
            <a:fld id="{CB105B8D-1C36-1C40-961B-CAAB1DD98B28}" type="slidenum">
              <a:rPr lang="en-US" smtClean="0"/>
              <a:pPr/>
              <a:t>40</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395430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Collect</a:t>
            </a:r>
            <a:r>
              <a:rPr lang="en-US" b="1" dirty="0" smtClean="0"/>
              <a:t> </a:t>
            </a:r>
            <a:r>
              <a:rPr lang="en-US" dirty="0"/>
              <a:t>weather data sequence chart</a:t>
            </a:r>
            <a:r>
              <a:rPr lang="en-GB" dirty="0" smtClean="0"/>
              <a:t> </a:t>
            </a:r>
            <a:endParaRPr lang="en-US" dirty="0"/>
          </a:p>
        </p:txBody>
      </p:sp>
      <p:pic>
        <p:nvPicPr>
          <p:cNvPr id="4" name="Content Placeholder 3" descr="8.8 WS-SeqDiagram.eps"/>
          <p:cNvPicPr>
            <a:picLocks noGrp="1" noChangeAspect="1"/>
          </p:cNvPicPr>
          <p:nvPr>
            <p:ph idx="1"/>
          </p:nvPr>
        </p:nvPicPr>
        <p:blipFill>
          <a:blip r:embed="rId2"/>
          <a:srcRect t="4378" b="4378"/>
          <a:stretch>
            <a:fillRect/>
          </a:stretch>
        </p:blipFill>
        <p:spPr/>
      </p:pic>
      <p:sp>
        <p:nvSpPr>
          <p:cNvPr id="5" name="Slide Number Placeholder 4"/>
          <p:cNvSpPr>
            <a:spLocks noGrp="1"/>
          </p:cNvSpPr>
          <p:nvPr>
            <p:ph type="sldNum" sz="quarter" idx="12"/>
          </p:nvPr>
        </p:nvSpPr>
        <p:spPr/>
        <p:txBody>
          <a:bodyPr/>
          <a:lstStyle/>
          <a:p>
            <a:fld id="{CB105B8D-1C36-1C40-961B-CAAB1DD98B28}" type="slidenum">
              <a:rPr lang="en-US" smtClean="0"/>
              <a:pPr/>
              <a:t>41</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740404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 cases derived from sequence diagram</a:t>
            </a:r>
            <a:endParaRPr lang="en-US" dirty="0"/>
          </a:p>
        </p:txBody>
      </p:sp>
      <p:sp>
        <p:nvSpPr>
          <p:cNvPr id="3" name="Content Placeholder 2"/>
          <p:cNvSpPr>
            <a:spLocks noGrp="1"/>
          </p:cNvSpPr>
          <p:nvPr>
            <p:ph idx="1"/>
          </p:nvPr>
        </p:nvSpPr>
        <p:spPr/>
        <p:txBody>
          <a:bodyPr>
            <a:normAutofit fontScale="92500"/>
          </a:bodyPr>
          <a:lstStyle/>
          <a:p>
            <a:r>
              <a:rPr lang="en-US" dirty="0"/>
              <a:t>An input of a request for a report should have an associated acknowledgement. </a:t>
            </a:r>
            <a:r>
              <a:rPr lang="en-US" dirty="0" smtClean="0"/>
              <a:t>A </a:t>
            </a:r>
            <a:r>
              <a:rPr lang="en-US" dirty="0"/>
              <a:t>report should ultimately be returned from the request. </a:t>
            </a:r>
            <a:endParaRPr lang="en-US" dirty="0" smtClean="0"/>
          </a:p>
          <a:p>
            <a:pPr lvl="1"/>
            <a:r>
              <a:rPr lang="en-US" dirty="0" smtClean="0"/>
              <a:t>You should </a:t>
            </a:r>
            <a:r>
              <a:rPr lang="en-US" dirty="0"/>
              <a:t>create summarized data that can be used to check that the report is correctly organized. </a:t>
            </a:r>
            <a:endParaRPr lang="en-GB" dirty="0"/>
          </a:p>
          <a:p>
            <a:r>
              <a:rPr lang="en-US" dirty="0" smtClean="0"/>
              <a:t>An </a:t>
            </a:r>
            <a:r>
              <a:rPr lang="en-US" dirty="0"/>
              <a:t>input request for a report to </a:t>
            </a:r>
            <a:r>
              <a:rPr lang="en-US" dirty="0" err="1"/>
              <a:t>WeatherStation</a:t>
            </a:r>
            <a:r>
              <a:rPr lang="en-US" dirty="0"/>
              <a:t> results in a summarized report being generated. </a:t>
            </a:r>
            <a:endParaRPr lang="en-US" dirty="0" smtClean="0"/>
          </a:p>
          <a:p>
            <a:pPr lvl="1"/>
            <a:r>
              <a:rPr lang="en-US" dirty="0" smtClean="0"/>
              <a:t>Can be tested </a:t>
            </a:r>
            <a:r>
              <a:rPr lang="en-US" dirty="0"/>
              <a:t>by creating raw data corresponding to the summary that you have prepared for the test of </a:t>
            </a:r>
            <a:r>
              <a:rPr lang="en-US" dirty="0" err="1"/>
              <a:t>SatComms</a:t>
            </a:r>
            <a:r>
              <a:rPr lang="en-US" dirty="0"/>
              <a:t> and checking that the </a:t>
            </a:r>
            <a:r>
              <a:rPr lang="en-US" dirty="0" err="1"/>
              <a:t>WeatherStation</a:t>
            </a:r>
            <a:r>
              <a:rPr lang="en-US" dirty="0"/>
              <a:t> object correctly produces this summary. This raw data is also used to test the </a:t>
            </a:r>
            <a:r>
              <a:rPr lang="en-US" dirty="0" err="1"/>
              <a:t>WeatherData</a:t>
            </a:r>
            <a:r>
              <a:rPr lang="en-US" dirty="0"/>
              <a:t> object.</a:t>
            </a:r>
            <a:endParaRPr lang="en-GB" dirty="0"/>
          </a:p>
          <a:p>
            <a:endParaRPr lang="en-US" dirty="0"/>
          </a:p>
        </p:txBody>
      </p:sp>
      <p:sp>
        <p:nvSpPr>
          <p:cNvPr id="5" name="Slide Number Placeholder 4"/>
          <p:cNvSpPr>
            <a:spLocks noGrp="1"/>
          </p:cNvSpPr>
          <p:nvPr>
            <p:ph type="sldNum" sz="quarter" idx="12"/>
          </p:nvPr>
        </p:nvSpPr>
        <p:spPr/>
        <p:txBody>
          <a:bodyPr/>
          <a:lstStyle/>
          <a:p>
            <a:fld id="{CB105B8D-1C36-1C40-961B-CAAB1DD98B28}" type="slidenum">
              <a:rPr lang="en-US" smtClean="0"/>
              <a:pPr/>
              <a:t>42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41915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Testing policies</a:t>
            </a:r>
            <a:endParaRPr lang="en-US" dirty="0"/>
          </a:p>
        </p:txBody>
      </p:sp>
      <p:sp>
        <p:nvSpPr>
          <p:cNvPr id="3" name="Content Placeholder 2"/>
          <p:cNvSpPr>
            <a:spLocks noGrp="1"/>
          </p:cNvSpPr>
          <p:nvPr>
            <p:ph idx="1"/>
          </p:nvPr>
        </p:nvSpPr>
        <p:spPr/>
        <p:txBody>
          <a:bodyPr/>
          <a:lstStyle/>
          <a:p>
            <a:r>
              <a:rPr lang="en-US" dirty="0" smtClean="0"/>
              <a:t>Exhaustive system testing is impossible so testing policies which define the required system test coverage may be developed.</a:t>
            </a:r>
          </a:p>
          <a:p>
            <a:r>
              <a:rPr lang="en-US" dirty="0" smtClean="0"/>
              <a:t>Examples of testing policies:</a:t>
            </a:r>
          </a:p>
          <a:p>
            <a:pPr lvl="1"/>
            <a:r>
              <a:rPr lang="en-US" dirty="0" smtClean="0"/>
              <a:t>All system functions that are accessed through menus should be tested.</a:t>
            </a:r>
            <a:endParaRPr lang="en-GB" dirty="0" smtClean="0"/>
          </a:p>
          <a:p>
            <a:pPr lvl="1"/>
            <a:r>
              <a:rPr lang="en-US" dirty="0" smtClean="0"/>
              <a:t>Combinations of functions (e.g. text formatting) that are accessed through the same menu must be tested.</a:t>
            </a:r>
            <a:endParaRPr lang="en-GB" dirty="0" smtClean="0"/>
          </a:p>
          <a:p>
            <a:pPr lvl="1"/>
            <a:r>
              <a:rPr lang="en-US" dirty="0" smtClean="0"/>
              <a:t>Where user input is provided, all functions must be tested with both correct and incorrect input.</a:t>
            </a:r>
            <a:endParaRPr lang="en-GB" dirty="0" smtClean="0"/>
          </a:p>
          <a:p>
            <a:endParaRPr lang="en-US" dirty="0"/>
          </a:p>
        </p:txBody>
      </p:sp>
      <p:sp>
        <p:nvSpPr>
          <p:cNvPr id="5" name="Slide Number Placeholder 4"/>
          <p:cNvSpPr>
            <a:spLocks noGrp="1"/>
          </p:cNvSpPr>
          <p:nvPr>
            <p:ph type="sldNum" sz="quarter" idx="12"/>
          </p:nvPr>
        </p:nvSpPr>
        <p:spPr/>
        <p:txBody>
          <a:bodyPr/>
          <a:lstStyle/>
          <a:p>
            <a:fld id="{CB105B8D-1C36-1C40-961B-CAAB1DD98B28}" type="slidenum">
              <a:rPr lang="en-US" smtClean="0"/>
              <a:pPr/>
              <a:t>43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042436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62465"/>
            <a:ext cx="8229600" cy="1143000"/>
          </a:xfrm>
        </p:spPr>
        <p:txBody>
          <a:bodyPr/>
          <a:lstStyle/>
          <a:p>
            <a:pPr algn="ctr"/>
            <a:r>
              <a:rPr lang="en-US" dirty="0" smtClean="0"/>
              <a:t>Test-driven development</a:t>
            </a:r>
            <a:endParaRPr lang="en-US" dirty="0"/>
          </a:p>
        </p:txBody>
      </p:sp>
      <p:sp>
        <p:nvSpPr>
          <p:cNvPr id="5" name="Slide Number Placeholder 4"/>
          <p:cNvSpPr>
            <a:spLocks noGrp="1"/>
          </p:cNvSpPr>
          <p:nvPr>
            <p:ph type="sldNum" sz="quarter" idx="12"/>
          </p:nvPr>
        </p:nvSpPr>
        <p:spPr/>
        <p:txBody>
          <a:bodyPr/>
          <a:lstStyle/>
          <a:p>
            <a:fld id="{CB105B8D-1C36-1C40-961B-CAAB1DD98B28}" type="slidenum">
              <a:rPr lang="en-US" smtClean="0"/>
              <a:pPr/>
              <a:t>44</a:t>
            </a:fld>
            <a:endParaRPr lang="en-US"/>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6924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Test-driven development</a:t>
            </a:r>
            <a:endParaRPr lang="en-US" dirty="0"/>
          </a:p>
        </p:txBody>
      </p:sp>
      <p:sp>
        <p:nvSpPr>
          <p:cNvPr id="3" name="Content Placeholder 2"/>
          <p:cNvSpPr>
            <a:spLocks noGrp="1"/>
          </p:cNvSpPr>
          <p:nvPr>
            <p:ph idx="1"/>
          </p:nvPr>
        </p:nvSpPr>
        <p:spPr/>
        <p:txBody>
          <a:bodyPr>
            <a:normAutofit lnSpcReduction="10000"/>
          </a:bodyPr>
          <a:lstStyle/>
          <a:p>
            <a:r>
              <a:rPr lang="en-US" dirty="0" smtClean="0"/>
              <a:t>Test-driven development (TDD) is an approach to program development in which you inter-leave testing and code development.</a:t>
            </a:r>
          </a:p>
          <a:p>
            <a:r>
              <a:rPr lang="en-US" dirty="0" smtClean="0"/>
              <a:t>Tests are written before code and ‘passing’ the tests is the critical driver of development. </a:t>
            </a:r>
          </a:p>
          <a:p>
            <a:r>
              <a:rPr lang="en-US" dirty="0" smtClean="0"/>
              <a:t>You develop code incrementally, along with a test for that increment. You don’t move on to the next increment until the code that you have developed passes its test. </a:t>
            </a:r>
          </a:p>
          <a:p>
            <a:r>
              <a:rPr lang="en-US" dirty="0" smtClean="0"/>
              <a:t>TDD was introduced as part of agile methods such as Extreme Programming. However, it can also be used in plan-driven development processes. </a:t>
            </a:r>
            <a:endParaRPr lang="en-GB" dirty="0" smtClean="0"/>
          </a:p>
          <a:p>
            <a:endParaRPr lang="en-US" dirty="0"/>
          </a:p>
        </p:txBody>
      </p:sp>
      <p:sp>
        <p:nvSpPr>
          <p:cNvPr id="4" name="Slide Number Placeholder 3"/>
          <p:cNvSpPr>
            <a:spLocks noGrp="1"/>
          </p:cNvSpPr>
          <p:nvPr>
            <p:ph type="sldNum" sz="quarter" idx="12"/>
          </p:nvPr>
        </p:nvSpPr>
        <p:spPr/>
        <p:txBody>
          <a:bodyPr/>
          <a:lstStyle/>
          <a:p>
            <a:fld id="{CB105B8D-1C36-1C40-961B-CAAB1DD98B28}" type="slidenum">
              <a:rPr lang="en-US" smtClean="0"/>
              <a:pPr/>
              <a:t>45</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224120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a:t>
            </a:r>
            <a:r>
              <a:rPr lang="en-US" dirty="0"/>
              <a:t>-driven </a:t>
            </a:r>
            <a:r>
              <a:rPr lang="en-US" dirty="0" smtClean="0"/>
              <a:t>development</a:t>
            </a:r>
            <a:endParaRPr lang="en-US" dirty="0"/>
          </a:p>
        </p:txBody>
      </p:sp>
      <p:sp>
        <p:nvSpPr>
          <p:cNvPr id="5" name="Slide Number Placeholder 4"/>
          <p:cNvSpPr>
            <a:spLocks noGrp="1"/>
          </p:cNvSpPr>
          <p:nvPr>
            <p:ph type="sldNum" sz="quarter" idx="12"/>
          </p:nvPr>
        </p:nvSpPr>
        <p:spPr/>
        <p:txBody>
          <a:bodyPr/>
          <a:lstStyle/>
          <a:p>
            <a:fld id="{CB105B8D-1C36-1C40-961B-CAAB1DD98B28}" type="slidenum">
              <a:rPr lang="en-US" smtClean="0"/>
              <a:pPr/>
              <a:t>46</a:t>
            </a:fld>
            <a:endParaRPr lang="en-US"/>
          </a:p>
        </p:txBody>
      </p:sp>
      <p:pic>
        <p:nvPicPr>
          <p:cNvPr id="7" name="Picture 6" descr="8.9 Test Driven Dev.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160" y="2365791"/>
            <a:ext cx="7971995" cy="2340402"/>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148582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TDD process activities</a:t>
            </a:r>
            <a:endParaRPr lang="en-US" dirty="0"/>
          </a:p>
        </p:txBody>
      </p:sp>
      <p:sp>
        <p:nvSpPr>
          <p:cNvPr id="3" name="Content Placeholder 2"/>
          <p:cNvSpPr>
            <a:spLocks noGrp="1"/>
          </p:cNvSpPr>
          <p:nvPr>
            <p:ph idx="1"/>
          </p:nvPr>
        </p:nvSpPr>
        <p:spPr/>
        <p:txBody>
          <a:bodyPr>
            <a:normAutofit lnSpcReduction="10000"/>
          </a:bodyPr>
          <a:lstStyle/>
          <a:p>
            <a:r>
              <a:rPr lang="en-US" dirty="0" smtClean="0"/>
              <a:t>Start by identifying the increment of functionality that is required. This should normally be small and implementable in a few lines of code.</a:t>
            </a:r>
            <a:endParaRPr lang="en-GB" dirty="0" smtClean="0"/>
          </a:p>
          <a:p>
            <a:r>
              <a:rPr lang="en-US" dirty="0" smtClean="0"/>
              <a:t>Write a test for this functionality and implement this as an automated test. </a:t>
            </a:r>
            <a:endParaRPr lang="en-GB" dirty="0" smtClean="0"/>
          </a:p>
          <a:p>
            <a:r>
              <a:rPr lang="en-US" dirty="0" smtClean="0"/>
              <a:t>Run the test, along with all other tests that have been implemented. Initially, you have not implemented the functionality so the new test will fail. </a:t>
            </a:r>
            <a:endParaRPr lang="en-GB" dirty="0" smtClean="0"/>
          </a:p>
          <a:p>
            <a:r>
              <a:rPr lang="en-US" dirty="0" smtClean="0"/>
              <a:t>Implement the functionality and re-run the test. </a:t>
            </a:r>
            <a:endParaRPr lang="en-GB" dirty="0" smtClean="0"/>
          </a:p>
          <a:p>
            <a:r>
              <a:rPr lang="en-US" dirty="0" smtClean="0"/>
              <a:t>Once all tests run successfully, you move on to implementing the next chunk of functionality.</a:t>
            </a:r>
            <a:endParaRPr lang="en-GB" dirty="0" smtClean="0"/>
          </a:p>
          <a:p>
            <a:endParaRPr lang="en-US" dirty="0"/>
          </a:p>
        </p:txBody>
      </p:sp>
      <p:sp>
        <p:nvSpPr>
          <p:cNvPr id="4" name="Slide Number Placeholder 3"/>
          <p:cNvSpPr>
            <a:spLocks noGrp="1"/>
          </p:cNvSpPr>
          <p:nvPr>
            <p:ph type="sldNum" sz="quarter" idx="12"/>
          </p:nvPr>
        </p:nvSpPr>
        <p:spPr/>
        <p:txBody>
          <a:bodyPr/>
          <a:lstStyle/>
          <a:p>
            <a:fld id="{CB105B8D-1C36-1C40-961B-CAAB1DD98B28}" type="slidenum">
              <a:rPr lang="en-US" smtClean="0"/>
              <a:pPr/>
              <a:t>47</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352435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of test-driven development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solidFill>
                  <a:srgbClr val="000000"/>
                </a:solidFill>
              </a:rPr>
              <a:t>Code coverage </a:t>
            </a:r>
          </a:p>
          <a:p>
            <a:pPr lvl="1"/>
            <a:r>
              <a:rPr lang="en-US" dirty="0" smtClean="0"/>
              <a:t>Every code segment that you write has at least one associated test so all code written has at least one test.</a:t>
            </a:r>
            <a:endParaRPr lang="en-GB" dirty="0" smtClean="0"/>
          </a:p>
          <a:p>
            <a:r>
              <a:rPr lang="en-US" dirty="0" smtClean="0">
                <a:solidFill>
                  <a:srgbClr val="000000"/>
                </a:solidFill>
              </a:rPr>
              <a:t>Regression testing </a:t>
            </a:r>
          </a:p>
          <a:p>
            <a:pPr lvl="1"/>
            <a:r>
              <a:rPr lang="en-US" dirty="0" smtClean="0"/>
              <a:t>A regression test suite is developed incrementally as a program is developed. </a:t>
            </a:r>
            <a:endParaRPr lang="en-GB" dirty="0" smtClean="0"/>
          </a:p>
          <a:p>
            <a:r>
              <a:rPr lang="en-US" dirty="0" smtClean="0">
                <a:solidFill>
                  <a:srgbClr val="000000"/>
                </a:solidFill>
              </a:rPr>
              <a:t>Simplified debugging </a:t>
            </a:r>
          </a:p>
          <a:p>
            <a:pPr lvl="1"/>
            <a:r>
              <a:rPr lang="en-US" dirty="0" smtClean="0"/>
              <a:t>When a test fails, it should be obvious where the problem lies. The newly written code needs to be checked and modified. </a:t>
            </a:r>
            <a:endParaRPr lang="en-GB" dirty="0" smtClean="0"/>
          </a:p>
          <a:p>
            <a:r>
              <a:rPr lang="en-US" dirty="0" smtClean="0">
                <a:solidFill>
                  <a:srgbClr val="000000"/>
                </a:solidFill>
              </a:rPr>
              <a:t>System documentation </a:t>
            </a:r>
          </a:p>
          <a:p>
            <a:pPr lvl="1"/>
            <a:r>
              <a:rPr lang="en-US" dirty="0" smtClean="0"/>
              <a:t>The tests themselves are a form of documentation that describe what the code should be doing. </a:t>
            </a:r>
            <a:endParaRPr lang="en-GB" dirty="0" smtClean="0"/>
          </a:p>
          <a:p>
            <a:endParaRPr lang="en-US" dirty="0"/>
          </a:p>
        </p:txBody>
      </p:sp>
      <p:sp>
        <p:nvSpPr>
          <p:cNvPr id="4" name="Slide Number Placeholder 3"/>
          <p:cNvSpPr>
            <a:spLocks noGrp="1"/>
          </p:cNvSpPr>
          <p:nvPr>
            <p:ph type="sldNum" sz="quarter" idx="12"/>
          </p:nvPr>
        </p:nvSpPr>
        <p:spPr/>
        <p:txBody>
          <a:bodyPr/>
          <a:lstStyle/>
          <a:p>
            <a:fld id="{CB105B8D-1C36-1C40-961B-CAAB1DD98B28}" type="slidenum">
              <a:rPr lang="en-US" smtClean="0"/>
              <a:pPr/>
              <a:t>48</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584663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Regression testing</a:t>
            </a:r>
            <a:endParaRPr lang="en-US" dirty="0"/>
          </a:p>
        </p:txBody>
      </p:sp>
      <p:sp>
        <p:nvSpPr>
          <p:cNvPr id="3" name="Content Placeholder 2"/>
          <p:cNvSpPr>
            <a:spLocks noGrp="1"/>
          </p:cNvSpPr>
          <p:nvPr>
            <p:ph idx="1"/>
          </p:nvPr>
        </p:nvSpPr>
        <p:spPr/>
        <p:txBody>
          <a:bodyPr/>
          <a:lstStyle/>
          <a:p>
            <a:r>
              <a:rPr lang="en-US" dirty="0" smtClean="0"/>
              <a:t>Regression testing is testing the system to check that changes have not ‘broken’ previously working code.</a:t>
            </a:r>
          </a:p>
          <a:p>
            <a:r>
              <a:rPr lang="en-US" dirty="0" smtClean="0"/>
              <a:t>In a manual testing process, regression testing is expensive but, with automated testing, it is simple and straightforward. All tests are rerun every time a change is made to the program.</a:t>
            </a:r>
          </a:p>
          <a:p>
            <a:r>
              <a:rPr lang="en-US" dirty="0" smtClean="0"/>
              <a:t>Tests must run ‘successfully’ before the change is committed.</a:t>
            </a:r>
          </a:p>
          <a:p>
            <a:pPr>
              <a:buNone/>
            </a:pPr>
            <a:endParaRPr lang="en-US" dirty="0"/>
          </a:p>
        </p:txBody>
      </p:sp>
      <p:sp>
        <p:nvSpPr>
          <p:cNvPr id="4" name="Slide Number Placeholder 3"/>
          <p:cNvSpPr>
            <a:spLocks noGrp="1"/>
          </p:cNvSpPr>
          <p:nvPr>
            <p:ph type="sldNum" sz="quarter" idx="12"/>
          </p:nvPr>
        </p:nvSpPr>
        <p:spPr/>
        <p:txBody>
          <a:bodyPr/>
          <a:lstStyle/>
          <a:p>
            <a:fld id="{CB105B8D-1C36-1C40-961B-CAAB1DD98B28}" type="slidenum">
              <a:rPr lang="en-US" smtClean="0"/>
              <a:pPr/>
              <a:t>49</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714323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06638"/>
            <a:ext cx="8229600" cy="1143000"/>
          </a:xfrm>
        </p:spPr>
        <p:txBody>
          <a:bodyPr/>
          <a:lstStyle/>
          <a:p>
            <a:pPr algn="ctr"/>
            <a:r>
              <a:rPr lang="en-US" dirty="0" smtClean="0"/>
              <a:t>Release testing</a:t>
            </a:r>
            <a:endParaRPr lang="en-US" dirty="0"/>
          </a:p>
        </p:txBody>
      </p:sp>
      <p:sp>
        <p:nvSpPr>
          <p:cNvPr id="3" name="Content Placeholder 2"/>
          <p:cNvSpPr>
            <a:spLocks noGrp="1"/>
          </p:cNvSpPr>
          <p:nvPr>
            <p:ph idx="1"/>
          </p:nvPr>
        </p:nvSpPr>
        <p:spPr/>
        <p:txBody>
          <a:bodyPr/>
          <a:lstStyle/>
          <a:p>
            <a:endParaRPr lang="en-US"/>
          </a:p>
        </p:txBody>
      </p:sp>
      <p:sp>
        <p:nvSpPr>
          <p:cNvPr id="5" name="Slide Number Placeholder 4"/>
          <p:cNvSpPr>
            <a:spLocks noGrp="1"/>
          </p:cNvSpPr>
          <p:nvPr>
            <p:ph type="sldNum" sz="quarter" idx="12"/>
          </p:nvPr>
        </p:nvSpPr>
        <p:spPr/>
        <p:txBody>
          <a:bodyPr/>
          <a:lstStyle/>
          <a:p>
            <a:fld id="{CB105B8D-1C36-1C40-961B-CAAB1DD98B28}" type="slidenum">
              <a:rPr lang="en-US" smtClean="0"/>
              <a:pPr/>
              <a:t>50</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979469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Release testing</a:t>
            </a:r>
            <a:endParaRPr lang="en-US" dirty="0"/>
          </a:p>
        </p:txBody>
      </p:sp>
      <p:sp>
        <p:nvSpPr>
          <p:cNvPr id="3" name="Content Placeholder 2"/>
          <p:cNvSpPr>
            <a:spLocks noGrp="1"/>
          </p:cNvSpPr>
          <p:nvPr>
            <p:ph idx="1"/>
          </p:nvPr>
        </p:nvSpPr>
        <p:spPr>
          <a:xfrm>
            <a:off x="229698" y="1600200"/>
            <a:ext cx="8633936" cy="4525963"/>
          </a:xfrm>
        </p:spPr>
        <p:txBody>
          <a:bodyPr/>
          <a:lstStyle/>
          <a:p>
            <a:r>
              <a:rPr lang="en-US" dirty="0" smtClean="0"/>
              <a:t>Release testing is the process of testing a particular release of a system that is intended for use outside of the development team.</a:t>
            </a:r>
            <a:r>
              <a:rPr lang="en-GB" dirty="0" smtClean="0"/>
              <a:t> </a:t>
            </a:r>
          </a:p>
          <a:p>
            <a:r>
              <a:rPr lang="en-US" dirty="0" smtClean="0"/>
              <a:t>The primary goal of the release testing process is to convince the supplier of the system that it is good enough for use</a:t>
            </a:r>
            <a:r>
              <a:rPr lang="en-GB" dirty="0" smtClean="0"/>
              <a:t>.</a:t>
            </a:r>
          </a:p>
          <a:p>
            <a:pPr lvl="1"/>
            <a:r>
              <a:rPr lang="en-US" dirty="0" smtClean="0"/>
              <a:t>Release testing, therefore, has to show that the system delivers its specified functionality, performance and dependability, and that it does not fail during normal use.</a:t>
            </a:r>
            <a:r>
              <a:rPr lang="en-GB" dirty="0" smtClean="0"/>
              <a:t> </a:t>
            </a:r>
          </a:p>
          <a:p>
            <a:r>
              <a:rPr lang="en-US" dirty="0" smtClean="0"/>
              <a:t>Release testing is usually a black-box testing process where tests are only derived from the system specification. </a:t>
            </a:r>
            <a:endParaRPr lang="en-GB" dirty="0" smtClean="0"/>
          </a:p>
          <a:p>
            <a:endParaRPr lang="en-US" dirty="0"/>
          </a:p>
        </p:txBody>
      </p:sp>
      <p:sp>
        <p:nvSpPr>
          <p:cNvPr id="4" name="Slide Number Placeholder 3"/>
          <p:cNvSpPr>
            <a:spLocks noGrp="1"/>
          </p:cNvSpPr>
          <p:nvPr>
            <p:ph type="sldNum" sz="quarter" idx="12"/>
          </p:nvPr>
        </p:nvSpPr>
        <p:spPr/>
        <p:txBody>
          <a:bodyPr/>
          <a:lstStyle/>
          <a:p>
            <a:fld id="{CB105B8D-1C36-1C40-961B-CAAB1DD98B28}" type="slidenum">
              <a:rPr lang="en-US" smtClean="0"/>
              <a:pPr/>
              <a:t>51</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521684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Release testing and system testing</a:t>
            </a:r>
            <a:endParaRPr lang="en-US" dirty="0"/>
          </a:p>
        </p:txBody>
      </p:sp>
      <p:sp>
        <p:nvSpPr>
          <p:cNvPr id="3" name="Content Placeholder 2"/>
          <p:cNvSpPr>
            <a:spLocks noGrp="1"/>
          </p:cNvSpPr>
          <p:nvPr>
            <p:ph idx="1"/>
          </p:nvPr>
        </p:nvSpPr>
        <p:spPr/>
        <p:txBody>
          <a:bodyPr/>
          <a:lstStyle/>
          <a:p>
            <a:r>
              <a:rPr lang="en-US" dirty="0" smtClean="0"/>
              <a:t>Release testing is a form of system testing.</a:t>
            </a:r>
          </a:p>
          <a:p>
            <a:r>
              <a:rPr lang="en-US" dirty="0" smtClean="0"/>
              <a:t>Important differences:</a:t>
            </a:r>
          </a:p>
          <a:p>
            <a:pPr lvl="1"/>
            <a:r>
              <a:rPr lang="en-US" dirty="0" smtClean="0"/>
              <a:t>A separate team that has not been involved in the system development, should be responsible for release testing.</a:t>
            </a:r>
            <a:endParaRPr lang="en-GB" dirty="0" smtClean="0"/>
          </a:p>
          <a:p>
            <a:pPr lvl="1"/>
            <a:r>
              <a:rPr lang="en-US" dirty="0" smtClean="0"/>
              <a:t>System testing by the development team should focus on discovering bugs in the system (defect testing). The objective of release testing is to check that the system meets its requirements and is good enough for external use (validation testing).</a:t>
            </a:r>
            <a:endParaRPr lang="en-GB" dirty="0" smtClean="0"/>
          </a:p>
          <a:p>
            <a:endParaRPr lang="en-US" dirty="0"/>
          </a:p>
        </p:txBody>
      </p:sp>
      <p:sp>
        <p:nvSpPr>
          <p:cNvPr id="4" name="Slide Number Placeholder 3"/>
          <p:cNvSpPr>
            <a:spLocks noGrp="1"/>
          </p:cNvSpPr>
          <p:nvPr>
            <p:ph type="sldNum" sz="quarter" idx="12"/>
          </p:nvPr>
        </p:nvSpPr>
        <p:spPr/>
        <p:txBody>
          <a:bodyPr/>
          <a:lstStyle/>
          <a:p>
            <a:fld id="{CB105B8D-1C36-1C40-961B-CAAB1DD98B28}" type="slidenum">
              <a:rPr lang="en-US" smtClean="0"/>
              <a:pPr/>
              <a:t>52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434620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 based testing</a:t>
            </a:r>
            <a:endParaRPr lang="en-US" dirty="0"/>
          </a:p>
        </p:txBody>
      </p:sp>
      <p:sp>
        <p:nvSpPr>
          <p:cNvPr id="3" name="Content Placeholder 2"/>
          <p:cNvSpPr>
            <a:spLocks noGrp="1"/>
          </p:cNvSpPr>
          <p:nvPr>
            <p:ph idx="1"/>
          </p:nvPr>
        </p:nvSpPr>
        <p:spPr/>
        <p:txBody>
          <a:bodyPr/>
          <a:lstStyle/>
          <a:p>
            <a:r>
              <a:rPr lang="en-US" dirty="0" smtClean="0"/>
              <a:t>Requirements-based testing involves examining each requirement and developing a test or tests for it.</a:t>
            </a:r>
          </a:p>
          <a:p>
            <a:r>
              <a:rPr lang="en-US" dirty="0" smtClean="0"/>
              <a:t>Mentcare system requirements:</a:t>
            </a:r>
          </a:p>
          <a:p>
            <a:pPr lvl="1"/>
            <a:r>
              <a:rPr lang="en-US" dirty="0" smtClean="0"/>
              <a:t>If a patient is known to be allergic to any particular medication, then prescription of that medication shall result in a warning message being issued to the system user.</a:t>
            </a:r>
            <a:endParaRPr lang="en-GB" dirty="0" smtClean="0"/>
          </a:p>
          <a:p>
            <a:pPr lvl="1"/>
            <a:r>
              <a:rPr lang="en-US" dirty="0" smtClean="0"/>
              <a:t>If a prescriber chooses to ignore an allergy warning, they shall provide a reason why this has been ignored.</a:t>
            </a:r>
            <a:endParaRPr lang="en-GB" dirty="0" smtClean="0"/>
          </a:p>
          <a:p>
            <a:pPr lvl="1"/>
            <a:endParaRPr lang="en-US" dirty="0"/>
          </a:p>
        </p:txBody>
      </p:sp>
      <p:sp>
        <p:nvSpPr>
          <p:cNvPr id="4" name="Slide Number Placeholder 3"/>
          <p:cNvSpPr>
            <a:spLocks noGrp="1"/>
          </p:cNvSpPr>
          <p:nvPr>
            <p:ph type="sldNum" sz="quarter" idx="12"/>
          </p:nvPr>
        </p:nvSpPr>
        <p:spPr/>
        <p:txBody>
          <a:bodyPr/>
          <a:lstStyle/>
          <a:p>
            <a:fld id="{CB105B8D-1C36-1C40-961B-CAAB1DD98B28}" type="slidenum">
              <a:rPr lang="en-US" smtClean="0"/>
              <a:pPr/>
              <a:t>53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63371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 tests</a:t>
            </a:r>
            <a:endParaRPr lang="en-US" dirty="0"/>
          </a:p>
        </p:txBody>
      </p:sp>
      <p:sp>
        <p:nvSpPr>
          <p:cNvPr id="3" name="Content Placeholder 2"/>
          <p:cNvSpPr>
            <a:spLocks noGrp="1"/>
          </p:cNvSpPr>
          <p:nvPr>
            <p:ph idx="1"/>
          </p:nvPr>
        </p:nvSpPr>
        <p:spPr/>
        <p:txBody>
          <a:bodyPr/>
          <a:lstStyle/>
          <a:p>
            <a:r>
              <a:rPr lang="en-US" sz="1800" dirty="0" smtClean="0"/>
              <a:t>Set up a patient record with no known allergies. Prescribe medication for allergies that are known to exist. Check that a warning message is not issued by the system.</a:t>
            </a:r>
            <a:endParaRPr lang="en-GB" sz="1800" dirty="0" smtClean="0"/>
          </a:p>
          <a:p>
            <a:r>
              <a:rPr lang="en-US" sz="1800" dirty="0" smtClean="0"/>
              <a:t>Set up a patient record with a known allergy. Prescribe the medication to that the patient is allergic to, and check that the warning is issued by the system.</a:t>
            </a:r>
            <a:endParaRPr lang="en-GB" sz="1800" dirty="0" smtClean="0"/>
          </a:p>
          <a:p>
            <a:r>
              <a:rPr lang="en-US" sz="1800" dirty="0" smtClean="0"/>
              <a:t>Set up a patient record in which allergies to two or more drugs are recorded. Prescribe both of these drugs separately and check that the correct warning for each drug is issued.</a:t>
            </a:r>
            <a:endParaRPr lang="en-GB" sz="1800" dirty="0" smtClean="0"/>
          </a:p>
          <a:p>
            <a:r>
              <a:rPr lang="en-US" sz="1800" dirty="0" smtClean="0"/>
              <a:t>Prescribe two drugs that the patient is allergic to. Check that two warnings are correctly issued.</a:t>
            </a:r>
            <a:endParaRPr lang="en-GB" sz="1800" dirty="0" smtClean="0"/>
          </a:p>
          <a:p>
            <a:r>
              <a:rPr lang="en-US" sz="1800" dirty="0" smtClean="0"/>
              <a:t>Prescribe a drug that issues a warning and overrule that warning. Check that the system requires the user to provide information explaining why the warning was overruled. </a:t>
            </a:r>
            <a:endParaRPr lang="en-US" sz="1800" dirty="0"/>
          </a:p>
        </p:txBody>
      </p:sp>
      <p:sp>
        <p:nvSpPr>
          <p:cNvPr id="5" name="Slide Number Placeholder 4"/>
          <p:cNvSpPr>
            <a:spLocks noGrp="1"/>
          </p:cNvSpPr>
          <p:nvPr>
            <p:ph type="sldNum" sz="quarter" idx="12"/>
          </p:nvPr>
        </p:nvSpPr>
        <p:spPr/>
        <p:txBody>
          <a:bodyPr/>
          <a:lstStyle/>
          <a:p>
            <a:fld id="{CB105B8D-1C36-1C40-961B-CAAB1DD98B28}" type="slidenum">
              <a:rPr lang="en-US" smtClean="0"/>
              <a:pPr/>
              <a:t>54</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753751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a:t>
            </a:r>
            <a:r>
              <a:rPr lang="en-US" dirty="0"/>
              <a:t>usage scenario for the </a:t>
            </a:r>
            <a:r>
              <a:rPr lang="en-GB" dirty="0" smtClean="0"/>
              <a:t>Mentcare system</a:t>
            </a:r>
            <a:endParaRPr lang="en-US" dirty="0"/>
          </a:p>
        </p:txBody>
      </p:sp>
      <p:sp>
        <p:nvSpPr>
          <p:cNvPr id="4" name="Slide Number Placeholder 3"/>
          <p:cNvSpPr>
            <a:spLocks noGrp="1"/>
          </p:cNvSpPr>
          <p:nvPr>
            <p:ph type="sldNum" sz="quarter" idx="12"/>
          </p:nvPr>
        </p:nvSpPr>
        <p:spPr/>
        <p:txBody>
          <a:bodyPr/>
          <a:lstStyle/>
          <a:p>
            <a:fld id="{CB105B8D-1C36-1C40-961B-CAAB1DD98B28}" type="slidenum">
              <a:rPr lang="en-US" smtClean="0"/>
              <a:pPr/>
              <a:t>55</a:t>
            </a:fld>
            <a:endParaRPr lang="en-US"/>
          </a:p>
        </p:txBody>
      </p:sp>
      <p:sp>
        <p:nvSpPr>
          <p:cNvPr id="6" name="Rectangle 5"/>
          <p:cNvSpPr/>
          <p:nvPr/>
        </p:nvSpPr>
        <p:spPr>
          <a:xfrm>
            <a:off x="317510" y="1506493"/>
            <a:ext cx="8504728" cy="4755148"/>
          </a:xfrm>
          <a:prstGeom prst="rect">
            <a:avLst/>
          </a:prstGeom>
        </p:spPr>
        <p:txBody>
          <a:bodyPr wrap="square">
            <a:spAutoFit/>
          </a:bodyPr>
          <a:lstStyle/>
          <a:p>
            <a:pPr>
              <a:spcAft>
                <a:spcPts val="600"/>
              </a:spcAft>
            </a:pPr>
            <a:r>
              <a:rPr lang="en-GB" sz="1600" dirty="0" smtClean="0"/>
              <a:t>George is a nurse who specializes in mental healthcare. One of his responsibilities is to visit patients at home to check that their treatment is effective and that they are not suffering from medication side effects.</a:t>
            </a:r>
          </a:p>
          <a:p>
            <a:pPr>
              <a:spcAft>
                <a:spcPts val="600"/>
              </a:spcAft>
            </a:pPr>
            <a:r>
              <a:rPr lang="en-GB" sz="1600" dirty="0" smtClean="0"/>
              <a:t>On a day for home visits, George logs into the Mentcare system and uses it to print his schedule of home visits for that day, along with summary information about the patients to be visited. He requests that the records for these patients be downloaded to his laptop. He is prompted for his key phrase to encrypt the records on the laptop.</a:t>
            </a:r>
          </a:p>
          <a:p>
            <a:pPr>
              <a:spcAft>
                <a:spcPts val="600"/>
              </a:spcAft>
            </a:pPr>
            <a:r>
              <a:rPr lang="en-GB" sz="1600" dirty="0" smtClean="0"/>
              <a:t>One of the patients that he visits is Jim, who is being treated with medication for depression. Jim feels that the medication is helping him but believes that it has the side effect of keeping him awake at night. George looks up Jim’s record and is prompted for his key phrase to decrypt the record. He checks the drug prescribed and queries its side effects. Sleeplessness is a known side effect so he notes the problem in Jim’s record and suggests that he visits the clinic to have his medication changed. Jim agrees so George enters a prompt to call him when he gets back to the clinic to make an appointment with a physician. George ends the consultation and the system re-encrypts Jim’s record.</a:t>
            </a:r>
          </a:p>
          <a:p>
            <a:r>
              <a:rPr lang="en-GB" sz="1600" dirty="0" smtClean="0"/>
              <a:t>After, finishing his consultations, George returns to the clinic and uploads the records of patients visited to the database. The system generates a call list for George of those patients who He has to contact for follow-up information and make clinic appointments.</a:t>
            </a:r>
            <a:endParaRPr lang="en-GB" sz="1600" dirty="0"/>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09041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Features tested by scenario</a:t>
            </a:r>
            <a:endParaRPr lang="en-US" dirty="0"/>
          </a:p>
        </p:txBody>
      </p:sp>
      <p:sp>
        <p:nvSpPr>
          <p:cNvPr id="3" name="Content Placeholder 2"/>
          <p:cNvSpPr>
            <a:spLocks noGrp="1"/>
          </p:cNvSpPr>
          <p:nvPr>
            <p:ph idx="1"/>
          </p:nvPr>
        </p:nvSpPr>
        <p:spPr/>
        <p:txBody>
          <a:bodyPr>
            <a:normAutofit lnSpcReduction="10000"/>
          </a:bodyPr>
          <a:lstStyle/>
          <a:p>
            <a:r>
              <a:rPr lang="en-US" dirty="0" smtClean="0"/>
              <a:t>Authentication by logging on to the system.</a:t>
            </a:r>
            <a:endParaRPr lang="en-GB" dirty="0" smtClean="0"/>
          </a:p>
          <a:p>
            <a:r>
              <a:rPr lang="en-US" dirty="0" smtClean="0"/>
              <a:t>Downloading and uploading of specified patient records to a laptop.</a:t>
            </a:r>
            <a:endParaRPr lang="en-GB" dirty="0" smtClean="0"/>
          </a:p>
          <a:p>
            <a:r>
              <a:rPr lang="en-US" dirty="0" smtClean="0"/>
              <a:t>Home visit scheduling.</a:t>
            </a:r>
            <a:endParaRPr lang="en-GB" dirty="0" smtClean="0"/>
          </a:p>
          <a:p>
            <a:r>
              <a:rPr lang="en-US" dirty="0" smtClean="0"/>
              <a:t>Encryption and decryption of patient records on a mobile device. </a:t>
            </a:r>
            <a:endParaRPr lang="en-GB" dirty="0" smtClean="0"/>
          </a:p>
          <a:p>
            <a:r>
              <a:rPr lang="en-US" dirty="0" smtClean="0"/>
              <a:t>Record retrieval and modification.</a:t>
            </a:r>
            <a:endParaRPr lang="en-GB" dirty="0" smtClean="0"/>
          </a:p>
          <a:p>
            <a:r>
              <a:rPr lang="en-US" dirty="0" smtClean="0"/>
              <a:t>Links with the drugs database that maintains side-effect information.</a:t>
            </a:r>
            <a:endParaRPr lang="en-GB" dirty="0" smtClean="0"/>
          </a:p>
          <a:p>
            <a:r>
              <a:rPr lang="en-US" dirty="0" smtClean="0"/>
              <a:t>The system for call prompting.</a:t>
            </a:r>
            <a:endParaRPr lang="en-GB" dirty="0" smtClean="0"/>
          </a:p>
          <a:p>
            <a:endParaRPr lang="en-US" dirty="0"/>
          </a:p>
        </p:txBody>
      </p:sp>
      <p:sp>
        <p:nvSpPr>
          <p:cNvPr id="5" name="Slide Number Placeholder 4"/>
          <p:cNvSpPr>
            <a:spLocks noGrp="1"/>
          </p:cNvSpPr>
          <p:nvPr>
            <p:ph type="sldNum" sz="quarter" idx="12"/>
          </p:nvPr>
        </p:nvSpPr>
        <p:spPr/>
        <p:txBody>
          <a:bodyPr/>
          <a:lstStyle/>
          <a:p>
            <a:fld id="{CB105B8D-1C36-1C40-961B-CAAB1DD98B28}" type="slidenum">
              <a:rPr lang="en-US" smtClean="0"/>
              <a:pPr/>
              <a:t>56</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4168575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t>Performance testing</a:t>
            </a:r>
          </a:p>
        </p:txBody>
      </p:sp>
      <p:sp>
        <p:nvSpPr>
          <p:cNvPr id="38915" name="Rectangle 3"/>
          <p:cNvSpPr>
            <a:spLocks noGrp="1" noChangeArrowheads="1"/>
          </p:cNvSpPr>
          <p:nvPr>
            <p:ph idx="1"/>
          </p:nvPr>
        </p:nvSpPr>
        <p:spPr/>
        <p:txBody>
          <a:bodyPr/>
          <a:lstStyle/>
          <a:p>
            <a:r>
              <a:rPr lang="en-US" dirty="0"/>
              <a:t>Part of release testing may involve testing the emergent properties of a system, such as performance and reliability.</a:t>
            </a:r>
            <a:endParaRPr lang="en-US" dirty="0" smtClean="0"/>
          </a:p>
          <a:p>
            <a:r>
              <a:rPr lang="en-US" dirty="0" smtClean="0"/>
              <a:t>Tests should reflect the profile of use of the system.</a:t>
            </a:r>
          </a:p>
          <a:p>
            <a:r>
              <a:rPr lang="en-US" dirty="0" smtClean="0"/>
              <a:t>Performance tests usually involve planning a series of tests where the load is steadily increased until the system performance becomes unacceptable.</a:t>
            </a:r>
          </a:p>
          <a:p>
            <a:r>
              <a:rPr lang="en-US" dirty="0" smtClean="0"/>
              <a:t>Stress testing is a form of performance testing where the system is deliberately overloaded to test its failure </a:t>
            </a:r>
            <a:r>
              <a:rPr lang="en-US" dirty="0" err="1" smtClean="0"/>
              <a:t>behaviour</a:t>
            </a:r>
            <a:r>
              <a:rPr lang="en-US" dirty="0" smtClean="0"/>
              <a:t>.</a:t>
            </a:r>
            <a:endParaRPr lang="en-US" dirty="0"/>
          </a:p>
        </p:txBody>
      </p:sp>
      <p:sp>
        <p:nvSpPr>
          <p:cNvPr id="4" name="Slide Number Placeholder 3"/>
          <p:cNvSpPr>
            <a:spLocks noGrp="1"/>
          </p:cNvSpPr>
          <p:nvPr>
            <p:ph type="sldNum" sz="quarter" idx="12"/>
          </p:nvPr>
        </p:nvSpPr>
        <p:spPr/>
        <p:txBody>
          <a:bodyPr/>
          <a:lstStyle/>
          <a:p>
            <a:fld id="{CB105B8D-1C36-1C40-961B-CAAB1DD98B28}" type="slidenum">
              <a:rPr lang="en-US" smtClean="0"/>
              <a:pPr/>
              <a:t>57</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804233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96812"/>
            <a:ext cx="8229600" cy="1143000"/>
          </a:xfrm>
        </p:spPr>
        <p:txBody>
          <a:bodyPr/>
          <a:lstStyle/>
          <a:p>
            <a:pPr algn="ctr"/>
            <a:r>
              <a:rPr lang="en-US" dirty="0" smtClean="0"/>
              <a:t>User testing</a:t>
            </a:r>
            <a:endParaRPr lang="en-US" dirty="0"/>
          </a:p>
        </p:txBody>
      </p:sp>
      <p:sp>
        <p:nvSpPr>
          <p:cNvPr id="5" name="Slide Number Placeholder 4"/>
          <p:cNvSpPr>
            <a:spLocks noGrp="1"/>
          </p:cNvSpPr>
          <p:nvPr>
            <p:ph type="sldNum" sz="quarter" idx="12"/>
          </p:nvPr>
        </p:nvSpPr>
        <p:spPr/>
        <p:txBody>
          <a:bodyPr/>
          <a:lstStyle/>
          <a:p>
            <a:fld id="{CB105B8D-1C36-1C40-961B-CAAB1DD98B28}" type="slidenum">
              <a:rPr lang="en-US" smtClean="0"/>
              <a:pPr/>
              <a:t>58</a:t>
            </a:fld>
            <a:endParaRPr lang="en-US"/>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084427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User testing</a:t>
            </a:r>
            <a:endParaRPr lang="en-US" dirty="0"/>
          </a:p>
        </p:txBody>
      </p:sp>
      <p:sp>
        <p:nvSpPr>
          <p:cNvPr id="3" name="Content Placeholder 2"/>
          <p:cNvSpPr>
            <a:spLocks noGrp="1"/>
          </p:cNvSpPr>
          <p:nvPr>
            <p:ph idx="1"/>
          </p:nvPr>
        </p:nvSpPr>
        <p:spPr/>
        <p:txBody>
          <a:bodyPr/>
          <a:lstStyle/>
          <a:p>
            <a:r>
              <a:rPr lang="en-US" dirty="0" smtClean="0"/>
              <a:t>User or customer testing is a stage in the testing process in which users or customers provide input and advice on system testing. </a:t>
            </a:r>
          </a:p>
          <a:p>
            <a:r>
              <a:rPr lang="en-US" dirty="0" smtClean="0"/>
              <a:t>User testing is essential, even when comprehensive system and release testing have been carried out. </a:t>
            </a:r>
          </a:p>
          <a:p>
            <a:pPr lvl="1"/>
            <a:r>
              <a:rPr lang="en-US" dirty="0" smtClean="0"/>
              <a:t>The reason for this is that influences from the user’s working environment have a major effect on the reliability, performance, usability and robustness of a system. These cannot be replicated in a testing environment.</a:t>
            </a:r>
            <a:endParaRPr lang="en-GB" dirty="0" smtClean="0"/>
          </a:p>
          <a:p>
            <a:endParaRPr lang="en-US" dirty="0"/>
          </a:p>
        </p:txBody>
      </p:sp>
      <p:sp>
        <p:nvSpPr>
          <p:cNvPr id="4" name="Slide Number Placeholder 3"/>
          <p:cNvSpPr>
            <a:spLocks noGrp="1"/>
          </p:cNvSpPr>
          <p:nvPr>
            <p:ph type="sldNum" sz="quarter" idx="12"/>
          </p:nvPr>
        </p:nvSpPr>
        <p:spPr/>
        <p:txBody>
          <a:bodyPr/>
          <a:lstStyle/>
          <a:p>
            <a:fld id="{CB105B8D-1C36-1C40-961B-CAAB1DD98B28}" type="slidenum">
              <a:rPr lang="en-US" smtClean="0"/>
              <a:pPr/>
              <a:t>59</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464240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user testing</a:t>
            </a:r>
            <a:endParaRPr lang="en-US" dirty="0"/>
          </a:p>
        </p:txBody>
      </p:sp>
      <p:sp>
        <p:nvSpPr>
          <p:cNvPr id="3" name="Content Placeholder 2"/>
          <p:cNvSpPr>
            <a:spLocks noGrp="1"/>
          </p:cNvSpPr>
          <p:nvPr>
            <p:ph idx="1"/>
          </p:nvPr>
        </p:nvSpPr>
        <p:spPr/>
        <p:txBody>
          <a:bodyPr>
            <a:normAutofit lnSpcReduction="10000"/>
          </a:bodyPr>
          <a:lstStyle/>
          <a:p>
            <a:r>
              <a:rPr lang="en-US" dirty="0" smtClean="0"/>
              <a:t>Alpha testing</a:t>
            </a:r>
          </a:p>
          <a:p>
            <a:pPr lvl="1"/>
            <a:r>
              <a:rPr lang="en-US" dirty="0" smtClean="0"/>
              <a:t>Users of the software work with the development team to test the software at the developer’s site.</a:t>
            </a:r>
            <a:endParaRPr lang="en-GB" dirty="0" smtClean="0"/>
          </a:p>
          <a:p>
            <a:r>
              <a:rPr lang="en-US" dirty="0" smtClean="0"/>
              <a:t>Beta testing</a:t>
            </a:r>
          </a:p>
          <a:p>
            <a:pPr lvl="1"/>
            <a:r>
              <a:rPr lang="en-US" dirty="0" smtClean="0"/>
              <a:t>A release of the software is made available to users to allow them to experiment and to raise problems that they discover with the system developers.</a:t>
            </a:r>
            <a:endParaRPr lang="en-GB" dirty="0" smtClean="0"/>
          </a:p>
          <a:p>
            <a:r>
              <a:rPr lang="en-US" dirty="0" smtClean="0"/>
              <a:t>Acceptance testing</a:t>
            </a:r>
          </a:p>
          <a:p>
            <a:pPr lvl="1"/>
            <a:r>
              <a:rPr lang="en-US" dirty="0" smtClean="0"/>
              <a:t>Customers test a system to decide whether or not it is ready to be accepted from the system developers and deployed in the customer environment. Primarily for custom systems.</a:t>
            </a:r>
            <a:endParaRPr lang="en-GB" dirty="0" smtClean="0"/>
          </a:p>
          <a:p>
            <a:endParaRPr lang="en-US" dirty="0"/>
          </a:p>
        </p:txBody>
      </p:sp>
      <p:sp>
        <p:nvSpPr>
          <p:cNvPr id="4" name="Slide Number Placeholder 3"/>
          <p:cNvSpPr>
            <a:spLocks noGrp="1"/>
          </p:cNvSpPr>
          <p:nvPr>
            <p:ph type="sldNum" sz="quarter" idx="12"/>
          </p:nvPr>
        </p:nvSpPr>
        <p:spPr/>
        <p:txBody>
          <a:bodyPr/>
          <a:lstStyle/>
          <a:p>
            <a:fld id="{CB105B8D-1C36-1C40-961B-CAAB1DD98B28}" type="slidenum">
              <a:rPr lang="en-US" smtClean="0"/>
              <a:pPr/>
              <a:t>60</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34682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a:t>acceptance testing process</a:t>
            </a:r>
            <a:r>
              <a:rPr lang="en-GB" dirty="0" smtClean="0"/>
              <a:t> </a:t>
            </a:r>
            <a:endParaRPr lang="en-US" dirty="0"/>
          </a:p>
        </p:txBody>
      </p:sp>
      <p:sp>
        <p:nvSpPr>
          <p:cNvPr id="5" name="Slide Number Placeholder 4"/>
          <p:cNvSpPr>
            <a:spLocks noGrp="1"/>
          </p:cNvSpPr>
          <p:nvPr>
            <p:ph type="sldNum" sz="quarter" idx="12"/>
          </p:nvPr>
        </p:nvSpPr>
        <p:spPr/>
        <p:txBody>
          <a:bodyPr/>
          <a:lstStyle/>
          <a:p>
            <a:fld id="{CB105B8D-1C36-1C40-961B-CAAB1DD98B28}" type="slidenum">
              <a:rPr lang="en-US" smtClean="0"/>
              <a:pPr/>
              <a:t>61</a:t>
            </a:fld>
            <a:endParaRPr lang="en-US"/>
          </a:p>
        </p:txBody>
      </p:sp>
      <p:pic>
        <p:nvPicPr>
          <p:cNvPr id="7" name="Picture 6" descr="8.11 Acceptance Testing.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499" y="2938280"/>
            <a:ext cx="8797205" cy="155244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726584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Stages in the acceptance testing process</a:t>
            </a:r>
            <a:endParaRPr lang="en-US" dirty="0"/>
          </a:p>
        </p:txBody>
      </p:sp>
      <p:sp>
        <p:nvSpPr>
          <p:cNvPr id="3" name="Content Placeholder 2"/>
          <p:cNvSpPr>
            <a:spLocks noGrp="1"/>
          </p:cNvSpPr>
          <p:nvPr>
            <p:ph idx="1"/>
          </p:nvPr>
        </p:nvSpPr>
        <p:spPr/>
        <p:txBody>
          <a:bodyPr/>
          <a:lstStyle/>
          <a:p>
            <a:r>
              <a:rPr lang="en-US" dirty="0" smtClean="0"/>
              <a:t>Define acceptance criteria</a:t>
            </a:r>
          </a:p>
          <a:p>
            <a:r>
              <a:rPr lang="en-US" dirty="0" smtClean="0"/>
              <a:t>Plan acceptance testing</a:t>
            </a:r>
          </a:p>
          <a:p>
            <a:r>
              <a:rPr lang="en-US" dirty="0" smtClean="0"/>
              <a:t>Derive acceptance tests</a:t>
            </a:r>
          </a:p>
          <a:p>
            <a:r>
              <a:rPr lang="en-US" dirty="0" smtClean="0"/>
              <a:t>Run acceptance tests</a:t>
            </a:r>
          </a:p>
          <a:p>
            <a:r>
              <a:rPr lang="en-US" dirty="0" smtClean="0"/>
              <a:t>Negotiate test results</a:t>
            </a:r>
          </a:p>
          <a:p>
            <a:r>
              <a:rPr lang="en-US" dirty="0" smtClean="0"/>
              <a:t>Reject/accept system</a:t>
            </a:r>
            <a:endParaRPr lang="en-US" dirty="0"/>
          </a:p>
        </p:txBody>
      </p:sp>
      <p:sp>
        <p:nvSpPr>
          <p:cNvPr id="4" name="Slide Number Placeholder 3"/>
          <p:cNvSpPr>
            <a:spLocks noGrp="1"/>
          </p:cNvSpPr>
          <p:nvPr>
            <p:ph type="sldNum" sz="quarter" idx="12"/>
          </p:nvPr>
        </p:nvSpPr>
        <p:spPr/>
        <p:txBody>
          <a:bodyPr/>
          <a:lstStyle/>
          <a:p>
            <a:fld id="{CB105B8D-1C36-1C40-961B-CAAB1DD98B28}" type="slidenum">
              <a:rPr lang="en-US" smtClean="0"/>
              <a:pPr/>
              <a:t>62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437422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Agile methods and acceptance testing</a:t>
            </a:r>
            <a:endParaRPr lang="en-US" dirty="0"/>
          </a:p>
        </p:txBody>
      </p:sp>
      <p:sp>
        <p:nvSpPr>
          <p:cNvPr id="3" name="Content Placeholder 2"/>
          <p:cNvSpPr>
            <a:spLocks noGrp="1"/>
          </p:cNvSpPr>
          <p:nvPr>
            <p:ph idx="1"/>
          </p:nvPr>
        </p:nvSpPr>
        <p:spPr/>
        <p:txBody>
          <a:bodyPr/>
          <a:lstStyle/>
          <a:p>
            <a:r>
              <a:rPr lang="en-US" dirty="0" smtClean="0"/>
              <a:t>In agile methods, the user/customer is part of the development team and is responsible for making decisions on the acceptability of the system.</a:t>
            </a:r>
          </a:p>
          <a:p>
            <a:r>
              <a:rPr lang="en-US" dirty="0" smtClean="0"/>
              <a:t>Tests are defined by the user/customer and are integrated with other tests in that they are run automatically when changes are made.</a:t>
            </a:r>
          </a:p>
          <a:p>
            <a:r>
              <a:rPr lang="en-US" dirty="0" smtClean="0"/>
              <a:t>There is no separate acceptance testing process.</a:t>
            </a:r>
          </a:p>
          <a:p>
            <a:r>
              <a:rPr lang="en-US" dirty="0" smtClean="0"/>
              <a:t>Main problem here is whether or not the embedded user is ‘typical’ and can represent the interests of all system stakeholders.</a:t>
            </a:r>
          </a:p>
          <a:p>
            <a:endParaRPr lang="en-US" dirty="0"/>
          </a:p>
        </p:txBody>
      </p:sp>
      <p:sp>
        <p:nvSpPr>
          <p:cNvPr id="4" name="Slide Number Placeholder 3"/>
          <p:cNvSpPr>
            <a:spLocks noGrp="1"/>
          </p:cNvSpPr>
          <p:nvPr>
            <p:ph type="sldNum" sz="quarter" idx="12"/>
          </p:nvPr>
        </p:nvSpPr>
        <p:spPr/>
        <p:txBody>
          <a:bodyPr/>
          <a:lstStyle/>
          <a:p>
            <a:fld id="{CB105B8D-1C36-1C40-961B-CAAB1DD98B28}" type="slidenum">
              <a:rPr lang="en-US" smtClean="0"/>
              <a:pPr/>
              <a:t>63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351801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points</a:t>
            </a:r>
            <a:endParaRPr lang="en-US" dirty="0"/>
          </a:p>
        </p:txBody>
      </p:sp>
      <p:sp>
        <p:nvSpPr>
          <p:cNvPr id="3" name="Content Placeholder 2"/>
          <p:cNvSpPr>
            <a:spLocks noGrp="1"/>
          </p:cNvSpPr>
          <p:nvPr>
            <p:ph idx="1"/>
          </p:nvPr>
        </p:nvSpPr>
        <p:spPr/>
        <p:txBody>
          <a:bodyPr/>
          <a:lstStyle/>
          <a:p>
            <a:r>
              <a:rPr lang="en-US" dirty="0" smtClean="0"/>
              <a:t>Testing can only show the presence of errors in a program. It cannot demonstrate that there are no remaining faults.</a:t>
            </a:r>
            <a:endParaRPr lang="en-GB" dirty="0" smtClean="0"/>
          </a:p>
          <a:p>
            <a:r>
              <a:rPr lang="en-US" dirty="0" smtClean="0"/>
              <a:t>Development testing is the responsibility of the software development team. A separate team should be responsible for testing a system before it is released to customers. </a:t>
            </a:r>
            <a:endParaRPr lang="en-GB" dirty="0" smtClean="0"/>
          </a:p>
          <a:p>
            <a:r>
              <a:rPr lang="en-US" dirty="0" smtClean="0"/>
              <a:t>Development testing includes unit testing, in which you test individual objects and methods  component testing in which you test related groups of objects  and system testing, in which you test partial or complete systems.</a:t>
            </a:r>
            <a:endParaRPr lang="en-GB" dirty="0" smtClean="0"/>
          </a:p>
          <a:p>
            <a:endParaRPr lang="en-US" dirty="0"/>
          </a:p>
        </p:txBody>
      </p:sp>
      <p:sp>
        <p:nvSpPr>
          <p:cNvPr id="5" name="Slide Number Placeholder 4"/>
          <p:cNvSpPr>
            <a:spLocks noGrp="1"/>
          </p:cNvSpPr>
          <p:nvPr>
            <p:ph type="sldNum" sz="quarter" idx="12"/>
          </p:nvPr>
        </p:nvSpPr>
        <p:spPr/>
        <p:txBody>
          <a:bodyPr/>
          <a:lstStyle/>
          <a:p>
            <a:fld id="{CB105B8D-1C36-1C40-961B-CAAB1DD98B28}" type="slidenum">
              <a:rPr lang="en-US" smtClean="0"/>
              <a:pPr/>
              <a:t>64</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75923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points</a:t>
            </a:r>
            <a:endParaRPr lang="en-US" dirty="0"/>
          </a:p>
        </p:txBody>
      </p:sp>
      <p:sp>
        <p:nvSpPr>
          <p:cNvPr id="3" name="Content Placeholder 2"/>
          <p:cNvSpPr>
            <a:spLocks noGrp="1"/>
          </p:cNvSpPr>
          <p:nvPr>
            <p:ph idx="1"/>
          </p:nvPr>
        </p:nvSpPr>
        <p:spPr/>
        <p:txBody>
          <a:bodyPr/>
          <a:lstStyle/>
          <a:p>
            <a:r>
              <a:rPr lang="en-US" sz="2000" dirty="0" smtClean="0"/>
              <a:t>When testing software, you should try to ‘break’ the software by using experience and guidelines to choose types of test case that have been effective in discovering defects in other systems.</a:t>
            </a:r>
            <a:endParaRPr lang="en-GB" sz="2000" dirty="0" smtClean="0"/>
          </a:p>
          <a:p>
            <a:r>
              <a:rPr lang="en-US" sz="2000" dirty="0" smtClean="0"/>
              <a:t>Wherever possible, you should write automated tests. The tests are embedded in a program that can be run every time a change is made to a system.</a:t>
            </a:r>
            <a:endParaRPr lang="en-GB" sz="2000" dirty="0" smtClean="0"/>
          </a:p>
          <a:p>
            <a:r>
              <a:rPr lang="en-US" sz="2000" dirty="0" smtClean="0"/>
              <a:t>Test-first development is an approach to development where tests are written before the code to be tested. </a:t>
            </a:r>
            <a:endParaRPr lang="en-GB" sz="2000" dirty="0" smtClean="0"/>
          </a:p>
          <a:p>
            <a:r>
              <a:rPr lang="en-US" sz="2000" dirty="0" smtClean="0"/>
              <a:t>Scenario testing involves inventing a typical usage scenario and using this to derive test cases.</a:t>
            </a:r>
            <a:endParaRPr lang="en-GB" sz="2000" dirty="0" smtClean="0"/>
          </a:p>
          <a:p>
            <a:r>
              <a:rPr lang="en-US" sz="2000" dirty="0" smtClean="0"/>
              <a:t>Acceptance testing is a user testing process where the aim is to decide if the software is good enough to be deployed and used in its operational environment.</a:t>
            </a:r>
            <a:endParaRPr lang="en-GB" sz="2000" dirty="0" smtClean="0"/>
          </a:p>
        </p:txBody>
      </p:sp>
      <p:sp>
        <p:nvSpPr>
          <p:cNvPr id="4" name="Slide Number Placeholder 3"/>
          <p:cNvSpPr>
            <a:spLocks noGrp="1"/>
          </p:cNvSpPr>
          <p:nvPr>
            <p:ph type="sldNum" sz="quarter" idx="12"/>
          </p:nvPr>
        </p:nvSpPr>
        <p:spPr/>
        <p:txBody>
          <a:bodyPr/>
          <a:lstStyle/>
          <a:p>
            <a:fld id="{CB105B8D-1C36-1C40-961B-CAAB1DD98B28}" type="slidenum">
              <a:rPr lang="en-US" smtClean="0"/>
              <a:pPr/>
              <a:t>65</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975692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1000" y="2133600"/>
            <a:ext cx="8229600" cy="1828800"/>
          </a:xfrm>
        </p:spPr>
        <p:txBody>
          <a:bodyPr anchor="ctr">
            <a:normAutofit/>
          </a:bodyPr>
          <a:lstStyle/>
          <a:p>
            <a:r>
              <a:rPr lang="de-DE" sz="4000" dirty="0"/>
              <a:t>Part </a:t>
            </a:r>
            <a:r>
              <a:rPr lang="de-DE" sz="4000" dirty="0" smtClean="0"/>
              <a:t>2</a:t>
            </a:r>
            <a:r>
              <a:rPr lang="de-DE" sz="4000" dirty="0"/>
              <a:t/>
            </a:r>
            <a:br>
              <a:rPr lang="de-DE" sz="4000" dirty="0"/>
            </a:br>
            <a:r>
              <a:rPr lang="de-DE" sz="4000" dirty="0" smtClean="0"/>
              <a:t>Software Evolution</a:t>
            </a:r>
            <a:endParaRPr lang="tr-TR" sz="4000" dirty="0"/>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66</a:t>
            </a:fld>
            <a:endParaRPr lang="en-US" dirty="0"/>
          </a:p>
        </p:txBody>
      </p:sp>
    </p:spTree>
    <p:extLst>
      <p:ext uri="{BB962C8B-B14F-4D97-AF65-F5344CB8AC3E}">
        <p14:creationId xmlns:p14="http://schemas.microsoft.com/office/powerpoint/2010/main" val="415541947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covered</a:t>
            </a:r>
            <a:endParaRPr lang="en-US" dirty="0"/>
          </a:p>
        </p:txBody>
      </p:sp>
      <p:sp>
        <p:nvSpPr>
          <p:cNvPr id="3" name="Content Placeholder 2"/>
          <p:cNvSpPr>
            <a:spLocks noGrp="1"/>
          </p:cNvSpPr>
          <p:nvPr>
            <p:ph idx="1"/>
          </p:nvPr>
        </p:nvSpPr>
        <p:spPr/>
        <p:txBody>
          <a:bodyPr/>
          <a:lstStyle/>
          <a:p>
            <a:r>
              <a:rPr lang="en-US" dirty="0" smtClean="0"/>
              <a:t>Evolution processes</a:t>
            </a:r>
          </a:p>
          <a:p>
            <a:r>
              <a:rPr lang="en-US" dirty="0" smtClean="0"/>
              <a:t>Legacy systems</a:t>
            </a:r>
          </a:p>
          <a:p>
            <a:r>
              <a:rPr lang="en-US" dirty="0" smtClean="0"/>
              <a:t>Software maintenance</a:t>
            </a:r>
          </a:p>
        </p:txBody>
      </p:sp>
      <p:sp>
        <p:nvSpPr>
          <p:cNvPr id="6" name="Slide Number Placeholder 5"/>
          <p:cNvSpPr>
            <a:spLocks noGrp="1"/>
          </p:cNvSpPr>
          <p:nvPr>
            <p:ph type="sldNum" sz="quarter" idx="12"/>
          </p:nvPr>
        </p:nvSpPr>
        <p:spPr/>
        <p:txBody>
          <a:bodyPr/>
          <a:lstStyle/>
          <a:p>
            <a:fld id="{C8735F24-F0A4-DB4E-AAD6-0E2C6B4C4636}" type="slidenum">
              <a:rPr lang="en-US" smtClean="0"/>
              <a:pPr/>
              <a:t>67</a:t>
            </a:fld>
            <a:endParaRPr lang="en-US"/>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093533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GB"/>
              <a:t>Software change</a:t>
            </a:r>
          </a:p>
        </p:txBody>
      </p:sp>
      <p:sp>
        <p:nvSpPr>
          <p:cNvPr id="66563" name="Rectangle 3"/>
          <p:cNvSpPr>
            <a:spLocks noGrp="1" noChangeArrowheads="1"/>
          </p:cNvSpPr>
          <p:nvPr>
            <p:ph idx="1"/>
          </p:nvPr>
        </p:nvSpPr>
        <p:spPr/>
        <p:txBody>
          <a:bodyPr/>
          <a:lstStyle/>
          <a:p>
            <a:r>
              <a:rPr lang="en-GB" sz="2400" dirty="0"/>
              <a:t>Software change is inevitable</a:t>
            </a:r>
          </a:p>
          <a:p>
            <a:pPr lvl="1"/>
            <a:r>
              <a:rPr lang="en-GB" sz="2000" dirty="0"/>
              <a:t>New requirements emerge when the software is used;</a:t>
            </a:r>
          </a:p>
          <a:p>
            <a:pPr lvl="1"/>
            <a:r>
              <a:rPr lang="en-GB" sz="2000" dirty="0"/>
              <a:t>The business environment changes;</a:t>
            </a:r>
          </a:p>
          <a:p>
            <a:pPr lvl="1"/>
            <a:r>
              <a:rPr lang="en-GB" sz="2000" dirty="0"/>
              <a:t>Errors must be repaired;</a:t>
            </a:r>
          </a:p>
          <a:p>
            <a:pPr lvl="1"/>
            <a:r>
              <a:rPr lang="en-GB" sz="2000" dirty="0"/>
              <a:t>New computers and equipment is added to the system;</a:t>
            </a:r>
          </a:p>
          <a:p>
            <a:pPr lvl="1"/>
            <a:r>
              <a:rPr lang="en-GB" sz="2000" dirty="0"/>
              <a:t>The performance or reliability of the system may have to be improved.</a:t>
            </a:r>
          </a:p>
          <a:p>
            <a:r>
              <a:rPr lang="en-GB" sz="2400" dirty="0"/>
              <a:t>A key problem for</a:t>
            </a:r>
            <a:r>
              <a:rPr lang="en-GB" sz="2400" dirty="0" smtClean="0"/>
              <a:t> all organizations </a:t>
            </a:r>
            <a:r>
              <a:rPr lang="en-GB" sz="2400" dirty="0"/>
              <a:t>is implementing and managing change to their existing software systems.</a:t>
            </a:r>
          </a:p>
        </p:txBody>
      </p:sp>
      <p:sp>
        <p:nvSpPr>
          <p:cNvPr id="6" name="Slide Number Placeholder 5"/>
          <p:cNvSpPr>
            <a:spLocks noGrp="1"/>
          </p:cNvSpPr>
          <p:nvPr>
            <p:ph type="sldNum" sz="quarter" idx="12"/>
          </p:nvPr>
        </p:nvSpPr>
        <p:spPr/>
        <p:txBody>
          <a:bodyPr/>
          <a:lstStyle/>
          <a:p>
            <a:fld id="{C8735F24-F0A4-DB4E-AAD6-0E2C6B4C4636}" type="slidenum">
              <a:rPr lang="en-US" smtClean="0"/>
              <a:pPr/>
              <a:t>68</a:t>
            </a:fld>
            <a:endParaRPr lang="en-US"/>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929849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t>Importance of evolution</a:t>
            </a:r>
          </a:p>
        </p:txBody>
      </p:sp>
      <p:sp>
        <p:nvSpPr>
          <p:cNvPr id="91139" name="Rectangle 3"/>
          <p:cNvSpPr>
            <a:spLocks noGrp="1" noChangeArrowheads="1"/>
          </p:cNvSpPr>
          <p:nvPr>
            <p:ph idx="1"/>
          </p:nvPr>
        </p:nvSpPr>
        <p:spPr/>
        <p:txBody>
          <a:bodyPr/>
          <a:lstStyle/>
          <a:p>
            <a:pPr>
              <a:lnSpc>
                <a:spcPct val="90000"/>
              </a:lnSpc>
            </a:pPr>
            <a:r>
              <a:rPr lang="en-US" dirty="0" err="1"/>
              <a:t>Organisations</a:t>
            </a:r>
            <a:r>
              <a:rPr lang="en-US" dirty="0"/>
              <a:t> have huge investments in their software systems - they are critical business assets.</a:t>
            </a:r>
          </a:p>
          <a:p>
            <a:pPr>
              <a:lnSpc>
                <a:spcPct val="90000"/>
              </a:lnSpc>
            </a:pPr>
            <a:r>
              <a:rPr lang="en-US" dirty="0"/>
              <a:t>To maintain the value of these assets to the business, they must be changed and updated.</a:t>
            </a:r>
          </a:p>
          <a:p>
            <a:pPr>
              <a:lnSpc>
                <a:spcPct val="90000"/>
              </a:lnSpc>
            </a:pPr>
            <a:r>
              <a:rPr lang="en-US" dirty="0"/>
              <a:t>The majority of the software budget in large companies is devoted to</a:t>
            </a:r>
            <a:r>
              <a:rPr lang="en-US" dirty="0" smtClean="0"/>
              <a:t> changing and evolving </a:t>
            </a:r>
            <a:r>
              <a:rPr lang="en-US" dirty="0"/>
              <a:t>existing software rather than developing new software.</a:t>
            </a:r>
          </a:p>
        </p:txBody>
      </p:sp>
      <p:sp>
        <p:nvSpPr>
          <p:cNvPr id="6" name="Slide Number Placeholder 5"/>
          <p:cNvSpPr>
            <a:spLocks noGrp="1"/>
          </p:cNvSpPr>
          <p:nvPr>
            <p:ph type="sldNum" sz="quarter" idx="12"/>
          </p:nvPr>
        </p:nvSpPr>
        <p:spPr/>
        <p:txBody>
          <a:bodyPr/>
          <a:lstStyle/>
          <a:p>
            <a:fld id="{C8735F24-F0A4-DB4E-AAD6-0E2C6B4C4636}" type="slidenum">
              <a:rPr lang="en-US" smtClean="0"/>
              <a:pPr/>
              <a:t>69</a:t>
            </a:fld>
            <a:endParaRPr lang="en-US"/>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066511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a:t>
            </a:r>
            <a:r>
              <a:rPr lang="en-US" dirty="0"/>
              <a:t>spiral model of development and evolution</a:t>
            </a:r>
            <a:r>
              <a:rPr lang="en-GB" dirty="0" smtClean="0"/>
              <a:t> </a:t>
            </a:r>
            <a:endParaRPr lang="en-US" dirty="0"/>
          </a:p>
        </p:txBody>
      </p:sp>
      <p:pic>
        <p:nvPicPr>
          <p:cNvPr id="4" name="Content Placeholder 3" descr="9.1 SpiralEvolution.eps"/>
          <p:cNvPicPr>
            <a:picLocks noGrp="1" noChangeAspect="1"/>
          </p:cNvPicPr>
          <p:nvPr>
            <p:ph idx="1"/>
          </p:nvPr>
        </p:nvPicPr>
        <p:blipFill>
          <a:blip r:embed="rId2"/>
          <a:srcRect t="6875" b="6875"/>
          <a:stretch>
            <a:fillRect/>
          </a:stretch>
        </p:blipFill>
        <p:spPr/>
      </p:pic>
      <p:sp>
        <p:nvSpPr>
          <p:cNvPr id="7" name="Slide Number Placeholder 6"/>
          <p:cNvSpPr>
            <a:spLocks noGrp="1"/>
          </p:cNvSpPr>
          <p:nvPr>
            <p:ph type="sldNum" sz="quarter" idx="12"/>
          </p:nvPr>
        </p:nvSpPr>
        <p:spPr/>
        <p:txBody>
          <a:bodyPr/>
          <a:lstStyle/>
          <a:p>
            <a:fld id="{C8735F24-F0A4-DB4E-AAD6-0E2C6B4C4636}" type="slidenum">
              <a:rPr lang="en-US" smtClean="0"/>
              <a:pPr/>
              <a:t>70</a:t>
            </a:fld>
            <a:endParaRPr lang="en-US"/>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008942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Evolution </a:t>
            </a:r>
            <a:r>
              <a:rPr lang="en-US" dirty="0"/>
              <a:t>and servicing</a:t>
            </a:r>
            <a:r>
              <a:rPr lang="en-GB" dirty="0" smtClean="0"/>
              <a:t> </a:t>
            </a:r>
            <a:endParaRPr lang="en-US" dirty="0"/>
          </a:p>
        </p:txBody>
      </p:sp>
      <p:sp>
        <p:nvSpPr>
          <p:cNvPr id="7" name="Slide Number Placeholder 6"/>
          <p:cNvSpPr>
            <a:spLocks noGrp="1"/>
          </p:cNvSpPr>
          <p:nvPr>
            <p:ph type="sldNum" sz="quarter" idx="12"/>
          </p:nvPr>
        </p:nvSpPr>
        <p:spPr/>
        <p:txBody>
          <a:bodyPr/>
          <a:lstStyle/>
          <a:p>
            <a:fld id="{C8735F24-F0A4-DB4E-AAD6-0E2C6B4C4636}" type="slidenum">
              <a:rPr lang="en-US" smtClean="0"/>
              <a:pPr/>
              <a:t>71</a:t>
            </a:fld>
            <a:endParaRPr lang="en-US"/>
          </a:p>
        </p:txBody>
      </p:sp>
      <p:pic>
        <p:nvPicPr>
          <p:cNvPr id="5" name="Picture 4" descr="9.2 Evolution Servicing.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329" y="2701786"/>
            <a:ext cx="8064456" cy="1859171"/>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712116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Evolution and servicing</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Evolution</a:t>
            </a:r>
          </a:p>
          <a:p>
            <a:pPr lvl="1"/>
            <a:r>
              <a:rPr lang="en-US" dirty="0" smtClean="0"/>
              <a:t>The stage in a software system’s life cycle where it is in operational use and is evolving as new requirements are proposed and implemented in the system.</a:t>
            </a:r>
          </a:p>
          <a:p>
            <a:r>
              <a:rPr lang="en-US" dirty="0" smtClean="0"/>
              <a:t>Servicing</a:t>
            </a:r>
          </a:p>
          <a:p>
            <a:pPr lvl="1"/>
            <a:r>
              <a:rPr lang="en-US" dirty="0" smtClean="0"/>
              <a:t>At this stage, the software remains useful but the only changes made are those required to keep it operational i.e. bug fixes and changes to reflect changes in the software’s environment. No new functionality is added.</a:t>
            </a:r>
          </a:p>
          <a:p>
            <a:r>
              <a:rPr lang="en-US" dirty="0" smtClean="0"/>
              <a:t>Phase-out</a:t>
            </a:r>
          </a:p>
          <a:p>
            <a:pPr lvl="1"/>
            <a:r>
              <a:rPr lang="en-US" dirty="0" smtClean="0"/>
              <a:t>The software may still be used but no further changes are made to it.</a:t>
            </a:r>
            <a:endParaRPr lang="en-US" dirty="0"/>
          </a:p>
        </p:txBody>
      </p:sp>
      <p:sp>
        <p:nvSpPr>
          <p:cNvPr id="6" name="Slide Number Placeholder 5"/>
          <p:cNvSpPr>
            <a:spLocks noGrp="1"/>
          </p:cNvSpPr>
          <p:nvPr>
            <p:ph type="sldNum" sz="quarter" idx="12"/>
          </p:nvPr>
        </p:nvSpPr>
        <p:spPr/>
        <p:txBody>
          <a:bodyPr/>
          <a:lstStyle/>
          <a:p>
            <a:fld id="{C8735F24-F0A4-DB4E-AAD6-0E2C6B4C4636}" type="slidenum">
              <a:rPr lang="en-US" smtClean="0"/>
              <a:pPr/>
              <a:t>72</a:t>
            </a:fld>
            <a:endParaRPr lang="en-US"/>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313341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29334"/>
            <a:ext cx="8229600" cy="1143000"/>
          </a:xfrm>
        </p:spPr>
        <p:txBody>
          <a:bodyPr/>
          <a:lstStyle/>
          <a:p>
            <a:pPr algn="ctr"/>
            <a:r>
              <a:rPr lang="en-US" dirty="0" smtClean="0"/>
              <a:t>Evolution processes</a:t>
            </a:r>
            <a:endParaRPr lang="en-US" dirty="0"/>
          </a:p>
        </p:txBody>
      </p:sp>
      <p:sp>
        <p:nvSpPr>
          <p:cNvPr id="3" name="Content Placeholder 2"/>
          <p:cNvSpPr>
            <a:spLocks noGrp="1"/>
          </p:cNvSpPr>
          <p:nvPr>
            <p:ph idx="1"/>
          </p:nvPr>
        </p:nvSpPr>
        <p:spPr/>
        <p:txBody>
          <a:bodyPr/>
          <a:lstStyle/>
          <a:p>
            <a:endParaRPr lang="en-US"/>
          </a:p>
        </p:txBody>
      </p:sp>
      <p:sp>
        <p:nvSpPr>
          <p:cNvPr id="5" name="Slide Number Placeholder 4"/>
          <p:cNvSpPr>
            <a:spLocks noGrp="1"/>
          </p:cNvSpPr>
          <p:nvPr>
            <p:ph type="sldNum" sz="quarter" idx="12"/>
          </p:nvPr>
        </p:nvSpPr>
        <p:spPr/>
        <p:txBody>
          <a:bodyPr/>
          <a:lstStyle/>
          <a:p>
            <a:fld id="{C8735F24-F0A4-DB4E-AAD6-0E2C6B4C4636}" type="slidenum">
              <a:rPr lang="en-US" smtClean="0"/>
              <a:pPr/>
              <a:t>73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638504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a:t>Evolution processes</a:t>
            </a:r>
          </a:p>
        </p:txBody>
      </p:sp>
      <p:sp>
        <p:nvSpPr>
          <p:cNvPr id="93187" name="Rectangle 3"/>
          <p:cNvSpPr>
            <a:spLocks noGrp="1" noChangeArrowheads="1"/>
          </p:cNvSpPr>
          <p:nvPr>
            <p:ph idx="1"/>
          </p:nvPr>
        </p:nvSpPr>
        <p:spPr/>
        <p:txBody>
          <a:bodyPr/>
          <a:lstStyle/>
          <a:p>
            <a:r>
              <a:rPr lang="en-US" dirty="0" smtClean="0"/>
              <a:t>Software evolution </a:t>
            </a:r>
            <a:r>
              <a:rPr lang="en-US" dirty="0"/>
              <a:t>processes depend on</a:t>
            </a:r>
          </a:p>
          <a:p>
            <a:pPr lvl="1"/>
            <a:r>
              <a:rPr lang="en-US" dirty="0"/>
              <a:t>The type of software being maintained;</a:t>
            </a:r>
          </a:p>
          <a:p>
            <a:pPr lvl="1"/>
            <a:r>
              <a:rPr lang="en-US" dirty="0"/>
              <a:t>The development processes used;</a:t>
            </a:r>
          </a:p>
          <a:p>
            <a:pPr lvl="1"/>
            <a:r>
              <a:rPr lang="en-US" dirty="0"/>
              <a:t>The skills and experience of the people involved.</a:t>
            </a:r>
          </a:p>
          <a:p>
            <a:r>
              <a:rPr lang="en-US" dirty="0"/>
              <a:t>Proposals for change are the driver for system </a:t>
            </a:r>
            <a:r>
              <a:rPr lang="en-US" dirty="0" smtClean="0"/>
              <a:t>evolution.</a:t>
            </a:r>
          </a:p>
          <a:p>
            <a:pPr lvl="1"/>
            <a:r>
              <a:rPr lang="en-US" dirty="0" smtClean="0"/>
              <a:t>Should be linked with components that are affected by the change, thus allowing the cost and impact of the change to be estimated.</a:t>
            </a:r>
          </a:p>
          <a:p>
            <a:r>
              <a:rPr lang="en-US" dirty="0" smtClean="0"/>
              <a:t>Change </a:t>
            </a:r>
            <a:r>
              <a:rPr lang="en-US" dirty="0"/>
              <a:t>identification and evolution </a:t>
            </a:r>
            <a:r>
              <a:rPr lang="en-US" dirty="0" smtClean="0"/>
              <a:t>continues </a:t>
            </a:r>
            <a:r>
              <a:rPr lang="en-US" dirty="0"/>
              <a:t>throughout the system lifetime.</a:t>
            </a:r>
          </a:p>
        </p:txBody>
      </p:sp>
      <p:sp>
        <p:nvSpPr>
          <p:cNvPr id="6" name="Slide Number Placeholder 5"/>
          <p:cNvSpPr>
            <a:spLocks noGrp="1"/>
          </p:cNvSpPr>
          <p:nvPr>
            <p:ph type="sldNum" sz="quarter" idx="12"/>
          </p:nvPr>
        </p:nvSpPr>
        <p:spPr/>
        <p:txBody>
          <a:bodyPr/>
          <a:lstStyle/>
          <a:p>
            <a:fld id="{C8735F24-F0A4-DB4E-AAD6-0E2C6B4C4636}" type="slidenum">
              <a:rPr lang="en-US" smtClean="0"/>
              <a:pPr/>
              <a:t>74</a:t>
            </a:fld>
            <a:endParaRPr lang="en-US"/>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649770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 </a:t>
            </a:r>
            <a:r>
              <a:rPr lang="en-US" dirty="0"/>
              <a:t>identification and evolution processes</a:t>
            </a:r>
            <a:r>
              <a:rPr lang="en-GB" dirty="0" smtClean="0"/>
              <a:t> </a:t>
            </a:r>
            <a:endParaRPr lang="en-US" dirty="0"/>
          </a:p>
        </p:txBody>
      </p:sp>
      <p:pic>
        <p:nvPicPr>
          <p:cNvPr id="4" name="Content Placeholder 3" descr="9.3 ChangeEvolProc.eps"/>
          <p:cNvPicPr>
            <a:picLocks noGrp="1" noChangeAspect="1"/>
          </p:cNvPicPr>
          <p:nvPr>
            <p:ph idx="1"/>
          </p:nvPr>
        </p:nvPicPr>
        <p:blipFill>
          <a:blip r:embed="rId2"/>
          <a:srcRect l="-7888" r="-7888"/>
          <a:stretch>
            <a:fillRect/>
          </a:stretch>
        </p:blipFill>
        <p:spPr>
          <a:xfrm>
            <a:off x="1200848" y="1966341"/>
            <a:ext cx="6350032" cy="3492273"/>
          </a:xfrm>
        </p:spPr>
      </p:pic>
      <p:sp>
        <p:nvSpPr>
          <p:cNvPr id="7" name="Slide Number Placeholder 6"/>
          <p:cNvSpPr>
            <a:spLocks noGrp="1"/>
          </p:cNvSpPr>
          <p:nvPr>
            <p:ph type="sldNum" sz="quarter" idx="12"/>
          </p:nvPr>
        </p:nvSpPr>
        <p:spPr/>
        <p:txBody>
          <a:bodyPr/>
          <a:lstStyle/>
          <a:p>
            <a:fld id="{C8735F24-F0A4-DB4E-AAD6-0E2C6B4C4636}" type="slidenum">
              <a:rPr lang="en-US" smtClean="0"/>
              <a:pPr/>
              <a:t>75</a:t>
            </a:fld>
            <a:endParaRPr lang="en-US"/>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035763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a:t>software evolution process</a:t>
            </a:r>
            <a:r>
              <a:rPr lang="en-GB" dirty="0" smtClean="0"/>
              <a:t> </a:t>
            </a:r>
            <a:endParaRPr lang="en-US" dirty="0"/>
          </a:p>
        </p:txBody>
      </p:sp>
      <p:sp>
        <p:nvSpPr>
          <p:cNvPr id="7" name="Slide Number Placeholder 6"/>
          <p:cNvSpPr>
            <a:spLocks noGrp="1"/>
          </p:cNvSpPr>
          <p:nvPr>
            <p:ph type="sldNum" sz="quarter" idx="12"/>
          </p:nvPr>
        </p:nvSpPr>
        <p:spPr/>
        <p:txBody>
          <a:bodyPr/>
          <a:lstStyle/>
          <a:p>
            <a:fld id="{C8735F24-F0A4-DB4E-AAD6-0E2C6B4C4636}" type="slidenum">
              <a:rPr lang="en-US" smtClean="0"/>
              <a:pPr/>
              <a:t>76</a:t>
            </a:fld>
            <a:endParaRPr lang="en-US"/>
          </a:p>
        </p:txBody>
      </p:sp>
      <p:pic>
        <p:nvPicPr>
          <p:cNvPr id="5" name="Picture 4" descr="9.4 Evolution Process.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961" y="2462142"/>
            <a:ext cx="8505504" cy="2319683"/>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940336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 </a:t>
            </a:r>
            <a:r>
              <a:rPr lang="en-US" dirty="0"/>
              <a:t>implementation</a:t>
            </a:r>
            <a:r>
              <a:rPr lang="en-GB" dirty="0" smtClean="0"/>
              <a:t> </a:t>
            </a:r>
            <a:endParaRPr lang="en-US" dirty="0"/>
          </a:p>
        </p:txBody>
      </p:sp>
      <p:pic>
        <p:nvPicPr>
          <p:cNvPr id="4" name="Content Placeholder 3" descr="9.5 ChangeImplement.eps"/>
          <p:cNvPicPr>
            <a:picLocks noGrp="1" noChangeAspect="1"/>
          </p:cNvPicPr>
          <p:nvPr>
            <p:ph idx="1"/>
          </p:nvPr>
        </p:nvPicPr>
        <p:blipFill>
          <a:blip r:embed="rId2"/>
          <a:srcRect t="-116672" b="-116672"/>
          <a:stretch>
            <a:fillRect/>
          </a:stretch>
        </p:blipFill>
        <p:spPr>
          <a:xfrm>
            <a:off x="1143644" y="1600200"/>
            <a:ext cx="6956390" cy="3825747"/>
          </a:xfrm>
        </p:spPr>
      </p:pic>
      <p:sp>
        <p:nvSpPr>
          <p:cNvPr id="7" name="Slide Number Placeholder 6"/>
          <p:cNvSpPr>
            <a:spLocks noGrp="1"/>
          </p:cNvSpPr>
          <p:nvPr>
            <p:ph type="sldNum" sz="quarter" idx="12"/>
          </p:nvPr>
        </p:nvSpPr>
        <p:spPr/>
        <p:txBody>
          <a:bodyPr/>
          <a:lstStyle/>
          <a:p>
            <a:fld id="{C8735F24-F0A4-DB4E-AAD6-0E2C6B4C4636}" type="slidenum">
              <a:rPr lang="en-US" smtClean="0"/>
              <a:pPr/>
              <a:t>77</a:t>
            </a:fld>
            <a:endParaRPr lang="en-US"/>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8161325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 implementation (Cont.)</a:t>
            </a:r>
            <a:endParaRPr lang="en-US" dirty="0"/>
          </a:p>
        </p:txBody>
      </p:sp>
      <p:sp>
        <p:nvSpPr>
          <p:cNvPr id="3" name="Content Placeholder 2"/>
          <p:cNvSpPr>
            <a:spLocks noGrp="1"/>
          </p:cNvSpPr>
          <p:nvPr>
            <p:ph idx="1"/>
          </p:nvPr>
        </p:nvSpPr>
        <p:spPr/>
        <p:txBody>
          <a:bodyPr/>
          <a:lstStyle/>
          <a:p>
            <a:r>
              <a:rPr lang="en-US" dirty="0" smtClean="0"/>
              <a:t>Iteration of the development process where the revisions to the system are designed, implemented and tested.</a:t>
            </a:r>
          </a:p>
          <a:p>
            <a:r>
              <a:rPr lang="en-US" dirty="0" smtClean="0"/>
              <a:t>A critical difference is that the first stage of change implementation may involve program understanding, especially if the original system developers are not responsible for  the change implementation. </a:t>
            </a:r>
          </a:p>
          <a:p>
            <a:r>
              <a:rPr lang="en-US" dirty="0" smtClean="0"/>
              <a:t>During the program understanding phase, you have to understand how the program is structured, how it delivers functionality and how the proposed change might affect the program. </a:t>
            </a:r>
          </a:p>
          <a:p>
            <a:endParaRPr lang="en-US" dirty="0"/>
          </a:p>
        </p:txBody>
      </p:sp>
      <p:sp>
        <p:nvSpPr>
          <p:cNvPr id="6" name="Slide Number Placeholder 5"/>
          <p:cNvSpPr>
            <a:spLocks noGrp="1"/>
          </p:cNvSpPr>
          <p:nvPr>
            <p:ph type="sldNum" sz="quarter" idx="12"/>
          </p:nvPr>
        </p:nvSpPr>
        <p:spPr/>
        <p:txBody>
          <a:bodyPr/>
          <a:lstStyle/>
          <a:p>
            <a:fld id="{C8735F24-F0A4-DB4E-AAD6-0E2C6B4C4636}" type="slidenum">
              <a:rPr lang="en-US" smtClean="0"/>
              <a:pPr/>
              <a:t>78</a:t>
            </a:fld>
            <a:endParaRPr lang="en-US"/>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779038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en-US"/>
              <a:t>Urgent change requests</a:t>
            </a:r>
          </a:p>
        </p:txBody>
      </p:sp>
      <p:sp>
        <p:nvSpPr>
          <p:cNvPr id="104451" name="Rectangle 3"/>
          <p:cNvSpPr>
            <a:spLocks noGrp="1" noChangeArrowheads="1"/>
          </p:cNvSpPr>
          <p:nvPr>
            <p:ph idx="1"/>
          </p:nvPr>
        </p:nvSpPr>
        <p:spPr/>
        <p:txBody>
          <a:bodyPr/>
          <a:lstStyle/>
          <a:p>
            <a:r>
              <a:rPr lang="en-US" dirty="0"/>
              <a:t>Urgent changes may have to be implemented without going through all stages of the software engineering process</a:t>
            </a:r>
          </a:p>
          <a:p>
            <a:pPr lvl="1"/>
            <a:r>
              <a:rPr lang="en-US" dirty="0"/>
              <a:t>If a serious system fault has to be </a:t>
            </a:r>
            <a:r>
              <a:rPr lang="en-US" dirty="0" smtClean="0"/>
              <a:t>repaired to allow normal operation to continue;</a:t>
            </a:r>
            <a:endParaRPr lang="en-US" dirty="0"/>
          </a:p>
          <a:p>
            <a:pPr lvl="1"/>
            <a:r>
              <a:rPr lang="en-US" dirty="0"/>
              <a:t>If changes to the system’s environment (e.g. an OS upgrade) have unexpected effects;</a:t>
            </a:r>
          </a:p>
          <a:p>
            <a:pPr lvl="1"/>
            <a:r>
              <a:rPr lang="en-US" dirty="0"/>
              <a:t>If there are business changes that require a very rapid response (e.g. the release of a competing product).</a:t>
            </a:r>
          </a:p>
        </p:txBody>
      </p:sp>
      <p:sp>
        <p:nvSpPr>
          <p:cNvPr id="6" name="Slide Number Placeholder 5"/>
          <p:cNvSpPr>
            <a:spLocks noGrp="1"/>
          </p:cNvSpPr>
          <p:nvPr>
            <p:ph type="sldNum" sz="quarter" idx="12"/>
          </p:nvPr>
        </p:nvSpPr>
        <p:spPr/>
        <p:txBody>
          <a:bodyPr/>
          <a:lstStyle/>
          <a:p>
            <a:fld id="{C8735F24-F0A4-DB4E-AAD6-0E2C6B4C4636}" type="slidenum">
              <a:rPr lang="en-US" smtClean="0"/>
              <a:pPr/>
              <a:t>79</a:t>
            </a:fld>
            <a:endParaRPr lang="en-US"/>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567302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a:t>emergency repair </a:t>
            </a:r>
            <a:r>
              <a:rPr lang="en-US" dirty="0" smtClean="0"/>
              <a:t>process</a:t>
            </a:r>
            <a:endParaRPr lang="en-US" dirty="0"/>
          </a:p>
        </p:txBody>
      </p:sp>
      <p:pic>
        <p:nvPicPr>
          <p:cNvPr id="4" name="Content Placeholder 3" descr="9.6 EmergencyRepair.eps"/>
          <p:cNvPicPr>
            <a:picLocks noGrp="1" noChangeAspect="1"/>
          </p:cNvPicPr>
          <p:nvPr>
            <p:ph idx="1"/>
          </p:nvPr>
        </p:nvPicPr>
        <p:blipFill>
          <a:blip r:embed="rId2"/>
          <a:srcRect t="-212562" b="-212562"/>
          <a:stretch>
            <a:fillRect/>
          </a:stretch>
        </p:blipFill>
        <p:spPr>
          <a:xfrm>
            <a:off x="725738" y="1580164"/>
            <a:ext cx="7699614" cy="4234490"/>
          </a:xfrm>
        </p:spPr>
      </p:pic>
      <p:sp>
        <p:nvSpPr>
          <p:cNvPr id="7" name="Slide Number Placeholder 6"/>
          <p:cNvSpPr>
            <a:spLocks noGrp="1"/>
          </p:cNvSpPr>
          <p:nvPr>
            <p:ph type="sldNum" sz="quarter" idx="12"/>
          </p:nvPr>
        </p:nvSpPr>
        <p:spPr/>
        <p:txBody>
          <a:bodyPr/>
          <a:lstStyle/>
          <a:p>
            <a:fld id="{C8735F24-F0A4-DB4E-AAD6-0E2C6B4C4636}" type="slidenum">
              <a:rPr lang="en-US" smtClean="0"/>
              <a:pPr/>
              <a:t>80</a:t>
            </a:fld>
            <a:endParaRPr lang="en-US"/>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725175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Agile methods and evolution</a:t>
            </a:r>
            <a:endParaRPr lang="en-US" dirty="0"/>
          </a:p>
        </p:txBody>
      </p:sp>
      <p:sp>
        <p:nvSpPr>
          <p:cNvPr id="3" name="Content Placeholder 2"/>
          <p:cNvSpPr>
            <a:spLocks noGrp="1"/>
          </p:cNvSpPr>
          <p:nvPr>
            <p:ph idx="1"/>
          </p:nvPr>
        </p:nvSpPr>
        <p:spPr/>
        <p:txBody>
          <a:bodyPr/>
          <a:lstStyle/>
          <a:p>
            <a:r>
              <a:rPr lang="en-US" dirty="0" smtClean="0"/>
              <a:t>Agile methods are based on incremental development so the transition from development to evolution is a seamless one.</a:t>
            </a:r>
          </a:p>
          <a:p>
            <a:pPr lvl="1"/>
            <a:r>
              <a:rPr lang="en-US" dirty="0" smtClean="0"/>
              <a:t>Evolution is simply a continuation of the development process based on frequent system releases.</a:t>
            </a:r>
          </a:p>
          <a:p>
            <a:r>
              <a:rPr lang="en-US" dirty="0" smtClean="0"/>
              <a:t>Automated regression testing is particularly valuable when changes are made to a system.</a:t>
            </a:r>
          </a:p>
          <a:p>
            <a:r>
              <a:rPr lang="en-US" dirty="0" smtClean="0"/>
              <a:t>Changes may be expressed as additional user stories.</a:t>
            </a:r>
            <a:endParaRPr lang="en-US" dirty="0"/>
          </a:p>
        </p:txBody>
      </p:sp>
      <p:sp>
        <p:nvSpPr>
          <p:cNvPr id="6" name="Slide Number Placeholder 5"/>
          <p:cNvSpPr>
            <a:spLocks noGrp="1"/>
          </p:cNvSpPr>
          <p:nvPr>
            <p:ph type="sldNum" sz="quarter" idx="12"/>
          </p:nvPr>
        </p:nvSpPr>
        <p:spPr/>
        <p:txBody>
          <a:bodyPr/>
          <a:lstStyle/>
          <a:p>
            <a:fld id="{C8735F24-F0A4-DB4E-AAD6-0E2C6B4C4636}" type="slidenum">
              <a:rPr lang="en-US" smtClean="0"/>
              <a:pPr/>
              <a:t>81</a:t>
            </a:fld>
            <a:endParaRPr lang="en-US"/>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745236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Handover problems</a:t>
            </a:r>
            <a:endParaRPr lang="en-US" dirty="0"/>
          </a:p>
        </p:txBody>
      </p:sp>
      <p:sp>
        <p:nvSpPr>
          <p:cNvPr id="3" name="Content Placeholder 2"/>
          <p:cNvSpPr>
            <a:spLocks noGrp="1"/>
          </p:cNvSpPr>
          <p:nvPr>
            <p:ph idx="1"/>
          </p:nvPr>
        </p:nvSpPr>
        <p:spPr/>
        <p:txBody>
          <a:bodyPr>
            <a:normAutofit fontScale="92500"/>
          </a:bodyPr>
          <a:lstStyle/>
          <a:p>
            <a:r>
              <a:rPr lang="en-US" dirty="0" smtClean="0"/>
              <a:t>Where the development team have used an agile approach but the evolution team is unfamiliar with agile methods and prefer a plan-based approach. </a:t>
            </a:r>
          </a:p>
          <a:p>
            <a:pPr lvl="1"/>
            <a:r>
              <a:rPr lang="en-US" dirty="0" smtClean="0"/>
              <a:t>The evolution team may expect detailed documentation to support evolution and this is not produced in agile processes. </a:t>
            </a:r>
            <a:endParaRPr lang="en-GB" dirty="0" smtClean="0"/>
          </a:p>
          <a:p>
            <a:r>
              <a:rPr lang="en-US" dirty="0" smtClean="0"/>
              <a:t>Where a plan-based approach has been used for development but the evolution team prefer to use agile methods. </a:t>
            </a:r>
          </a:p>
          <a:p>
            <a:pPr lvl="1"/>
            <a:r>
              <a:rPr lang="en-US" dirty="0" smtClean="0"/>
              <a:t>The evolution team may have to start from scratch developing automated tests and the code in the system may not have been </a:t>
            </a:r>
            <a:r>
              <a:rPr lang="en-US" dirty="0" err="1" smtClean="0"/>
              <a:t>refactored</a:t>
            </a:r>
            <a:r>
              <a:rPr lang="en-US" dirty="0" smtClean="0"/>
              <a:t> and simplified as is expected in agile development.  </a:t>
            </a:r>
            <a:endParaRPr lang="en-GB" dirty="0" smtClean="0"/>
          </a:p>
          <a:p>
            <a:endParaRPr lang="en-US" dirty="0"/>
          </a:p>
        </p:txBody>
      </p:sp>
      <p:sp>
        <p:nvSpPr>
          <p:cNvPr id="6" name="Slide Number Placeholder 5"/>
          <p:cNvSpPr>
            <a:spLocks noGrp="1"/>
          </p:cNvSpPr>
          <p:nvPr>
            <p:ph type="sldNum" sz="quarter" idx="12"/>
          </p:nvPr>
        </p:nvSpPr>
        <p:spPr/>
        <p:txBody>
          <a:bodyPr/>
          <a:lstStyle/>
          <a:p>
            <a:fld id="{C8735F24-F0A4-DB4E-AAD6-0E2C6B4C4636}" type="slidenum">
              <a:rPr lang="en-US" smtClean="0"/>
              <a:pPr/>
              <a:t>82</a:t>
            </a:fld>
            <a:endParaRPr lang="en-US"/>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642410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61856"/>
            <a:ext cx="8229600" cy="1143000"/>
          </a:xfrm>
        </p:spPr>
        <p:txBody>
          <a:bodyPr/>
          <a:lstStyle/>
          <a:p>
            <a:pPr algn="ctr"/>
            <a:r>
              <a:rPr lang="en-US" dirty="0" smtClean="0"/>
              <a:t>Legacy systems</a:t>
            </a:r>
            <a:endParaRPr lang="en-US" dirty="0"/>
          </a:p>
        </p:txBody>
      </p:sp>
      <p:sp>
        <p:nvSpPr>
          <p:cNvPr id="5" name="Slide Number Placeholder 4"/>
          <p:cNvSpPr>
            <a:spLocks noGrp="1"/>
          </p:cNvSpPr>
          <p:nvPr>
            <p:ph type="sldNum" sz="quarter" idx="12"/>
          </p:nvPr>
        </p:nvSpPr>
        <p:spPr/>
        <p:txBody>
          <a:bodyPr/>
          <a:lstStyle/>
          <a:p>
            <a:fld id="{C8735F24-F0A4-DB4E-AAD6-0E2C6B4C4636}" type="slidenum">
              <a:rPr lang="en-US" smtClean="0"/>
              <a:pPr/>
              <a:t>83</a:t>
            </a:fld>
            <a:endParaRPr lang="en-US"/>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116393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Legacy systems</a:t>
            </a:r>
            <a:endParaRPr lang="en-US" dirty="0"/>
          </a:p>
        </p:txBody>
      </p:sp>
      <p:sp>
        <p:nvSpPr>
          <p:cNvPr id="3" name="Content Placeholder 2"/>
          <p:cNvSpPr>
            <a:spLocks noGrp="1"/>
          </p:cNvSpPr>
          <p:nvPr>
            <p:ph idx="1"/>
          </p:nvPr>
        </p:nvSpPr>
        <p:spPr/>
        <p:txBody>
          <a:bodyPr/>
          <a:lstStyle/>
          <a:p>
            <a:r>
              <a:rPr lang="en-GB" dirty="0"/>
              <a:t>Legacy systems are older systems that rely on languages and technology that are no longer used for new systems development. </a:t>
            </a:r>
            <a:endParaRPr lang="en-GB" dirty="0" smtClean="0"/>
          </a:p>
          <a:p>
            <a:r>
              <a:rPr lang="en-GB" dirty="0"/>
              <a:t>Legacy software may be dependent on older hardware, such as mainframe computers and may have associated </a:t>
            </a:r>
            <a:r>
              <a:rPr lang="en-GB" dirty="0" smtClean="0"/>
              <a:t>legacy </a:t>
            </a:r>
            <a:r>
              <a:rPr lang="en-GB" dirty="0"/>
              <a:t>processes and procedures. </a:t>
            </a:r>
            <a:endParaRPr lang="en-GB" dirty="0" smtClean="0"/>
          </a:p>
          <a:p>
            <a:r>
              <a:rPr lang="en-GB" dirty="0"/>
              <a:t>Legacy systems are not just software systems but are broader socio-technical systems that include hardware, software, libraries and other supporting software and business processes. </a:t>
            </a:r>
            <a:endParaRPr lang="en-US" dirty="0"/>
          </a:p>
        </p:txBody>
      </p:sp>
      <p:sp>
        <p:nvSpPr>
          <p:cNvPr id="5" name="Slide Number Placeholder 4"/>
          <p:cNvSpPr>
            <a:spLocks noGrp="1"/>
          </p:cNvSpPr>
          <p:nvPr>
            <p:ph type="sldNum" sz="quarter" idx="12"/>
          </p:nvPr>
        </p:nvSpPr>
        <p:spPr/>
        <p:txBody>
          <a:bodyPr/>
          <a:lstStyle/>
          <a:p>
            <a:fld id="{C8735F24-F0A4-DB4E-AAD6-0E2C6B4C4636}" type="slidenum">
              <a:rPr lang="en-US" smtClean="0"/>
              <a:pPr/>
              <a:t>84</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633989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elements of a legacy system</a:t>
            </a:r>
            <a:endParaRPr lang="en-US" dirty="0"/>
          </a:p>
        </p:txBody>
      </p:sp>
      <p:sp>
        <p:nvSpPr>
          <p:cNvPr id="5" name="Slide Number Placeholder 4"/>
          <p:cNvSpPr>
            <a:spLocks noGrp="1"/>
          </p:cNvSpPr>
          <p:nvPr>
            <p:ph type="sldNum" sz="quarter" idx="12"/>
          </p:nvPr>
        </p:nvSpPr>
        <p:spPr/>
        <p:txBody>
          <a:bodyPr/>
          <a:lstStyle/>
          <a:p>
            <a:fld id="{C8735F24-F0A4-DB4E-AAD6-0E2C6B4C4636}" type="slidenum">
              <a:rPr lang="en-US" smtClean="0"/>
              <a:pPr/>
              <a:t>85</a:t>
            </a:fld>
            <a:endParaRPr lang="en-US"/>
          </a:p>
        </p:txBody>
      </p:sp>
      <p:pic>
        <p:nvPicPr>
          <p:cNvPr id="6" name="Picture 5" descr="9.7 Legacy system components.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4456" y="2114826"/>
            <a:ext cx="7631503" cy="2954130"/>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114001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Legacy system components</a:t>
            </a:r>
            <a:endParaRPr lang="en-US" dirty="0"/>
          </a:p>
        </p:txBody>
      </p:sp>
      <p:sp>
        <p:nvSpPr>
          <p:cNvPr id="3" name="Content Placeholder 2"/>
          <p:cNvSpPr>
            <a:spLocks noGrp="1"/>
          </p:cNvSpPr>
          <p:nvPr>
            <p:ph idx="1"/>
          </p:nvPr>
        </p:nvSpPr>
        <p:spPr/>
        <p:txBody>
          <a:bodyPr>
            <a:normAutofit lnSpcReduction="10000"/>
          </a:bodyPr>
          <a:lstStyle/>
          <a:p>
            <a:r>
              <a:rPr lang="en-GB" i="1" dirty="0"/>
              <a:t>System hardware</a:t>
            </a:r>
            <a:r>
              <a:rPr lang="en-GB" dirty="0"/>
              <a:t> Legacy systems may have been written for hardware that is no longer </a:t>
            </a:r>
            <a:r>
              <a:rPr lang="en-GB" dirty="0" smtClean="0"/>
              <a:t>available.</a:t>
            </a:r>
          </a:p>
          <a:p>
            <a:r>
              <a:rPr lang="en-GB" dirty="0" smtClean="0"/>
              <a:t> </a:t>
            </a:r>
            <a:r>
              <a:rPr lang="en-GB" i="1" dirty="0"/>
              <a:t>Support software</a:t>
            </a:r>
            <a:r>
              <a:rPr lang="en-GB" dirty="0"/>
              <a:t> The legacy system may rely on a range of support </a:t>
            </a:r>
            <a:r>
              <a:rPr lang="en-GB" dirty="0" smtClean="0"/>
              <a:t>software, which may be obsolete or unsupported.</a:t>
            </a:r>
          </a:p>
          <a:p>
            <a:r>
              <a:rPr lang="en-GB" i="1" dirty="0"/>
              <a:t>Application software</a:t>
            </a:r>
            <a:r>
              <a:rPr lang="en-GB" dirty="0"/>
              <a:t> The application system that provides the business services is usually made up of a number of application </a:t>
            </a:r>
            <a:r>
              <a:rPr lang="en-GB" dirty="0" smtClean="0"/>
              <a:t>programs.</a:t>
            </a:r>
          </a:p>
          <a:p>
            <a:r>
              <a:rPr lang="en-GB" dirty="0" smtClean="0"/>
              <a:t> </a:t>
            </a:r>
            <a:r>
              <a:rPr lang="en-GB" i="1" dirty="0"/>
              <a:t>Application data</a:t>
            </a:r>
            <a:r>
              <a:rPr lang="en-GB" dirty="0"/>
              <a:t> These are data that are processed by the application system. </a:t>
            </a:r>
            <a:r>
              <a:rPr lang="en-GB" dirty="0" smtClean="0"/>
              <a:t>They may be inconsistent, duplicated or held in different databases.</a:t>
            </a:r>
            <a:endParaRPr lang="en-US" dirty="0"/>
          </a:p>
        </p:txBody>
      </p:sp>
      <p:sp>
        <p:nvSpPr>
          <p:cNvPr id="5" name="Slide Number Placeholder 4"/>
          <p:cNvSpPr>
            <a:spLocks noGrp="1"/>
          </p:cNvSpPr>
          <p:nvPr>
            <p:ph type="sldNum" sz="quarter" idx="12"/>
          </p:nvPr>
        </p:nvSpPr>
        <p:spPr/>
        <p:txBody>
          <a:bodyPr/>
          <a:lstStyle/>
          <a:p>
            <a:fld id="{C8735F24-F0A4-DB4E-AAD6-0E2C6B4C4636}" type="slidenum">
              <a:rPr lang="en-US" smtClean="0"/>
              <a:pPr/>
              <a:t>86</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661935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Legacy system components</a:t>
            </a:r>
            <a:endParaRPr lang="en-US" dirty="0"/>
          </a:p>
        </p:txBody>
      </p:sp>
      <p:sp>
        <p:nvSpPr>
          <p:cNvPr id="3" name="Content Placeholder 2"/>
          <p:cNvSpPr>
            <a:spLocks noGrp="1"/>
          </p:cNvSpPr>
          <p:nvPr>
            <p:ph idx="1"/>
          </p:nvPr>
        </p:nvSpPr>
        <p:spPr/>
        <p:txBody>
          <a:bodyPr/>
          <a:lstStyle/>
          <a:p>
            <a:r>
              <a:rPr lang="en-GB" i="1" dirty="0"/>
              <a:t>Business processes </a:t>
            </a:r>
            <a:r>
              <a:rPr lang="en-GB" dirty="0"/>
              <a:t>These are processes that are used in the business to achieve some business </a:t>
            </a:r>
            <a:r>
              <a:rPr lang="en-GB" dirty="0" smtClean="0"/>
              <a:t>objective.</a:t>
            </a:r>
          </a:p>
          <a:p>
            <a:r>
              <a:rPr lang="en-GB" dirty="0" smtClean="0"/>
              <a:t>Business </a:t>
            </a:r>
            <a:r>
              <a:rPr lang="en-GB" dirty="0"/>
              <a:t>processes may be designed around a legacy system and constrained by the functionality that it provides. </a:t>
            </a:r>
            <a:endParaRPr lang="en-GB" dirty="0" smtClean="0"/>
          </a:p>
          <a:p>
            <a:r>
              <a:rPr lang="en-GB" i="1" dirty="0"/>
              <a:t>Business policies and rules</a:t>
            </a:r>
            <a:r>
              <a:rPr lang="en-GB" dirty="0"/>
              <a:t> These are definitions of how the business should be carried out and constraints on the business. Use of the legacy application system may be embedded in these </a:t>
            </a:r>
            <a:r>
              <a:rPr lang="en-GB" dirty="0" smtClean="0"/>
              <a:t>policies </a:t>
            </a:r>
            <a:r>
              <a:rPr lang="en-GB" dirty="0"/>
              <a:t>and rules. </a:t>
            </a:r>
            <a:endParaRPr lang="en-US" dirty="0"/>
          </a:p>
        </p:txBody>
      </p:sp>
      <p:sp>
        <p:nvSpPr>
          <p:cNvPr id="5" name="Slide Number Placeholder 4"/>
          <p:cNvSpPr>
            <a:spLocks noGrp="1"/>
          </p:cNvSpPr>
          <p:nvPr>
            <p:ph type="sldNum" sz="quarter" idx="12"/>
          </p:nvPr>
        </p:nvSpPr>
        <p:spPr/>
        <p:txBody>
          <a:bodyPr/>
          <a:lstStyle/>
          <a:p>
            <a:fld id="{C8735F24-F0A4-DB4E-AAD6-0E2C6B4C4636}" type="slidenum">
              <a:rPr lang="en-US" smtClean="0"/>
              <a:pPr/>
              <a:t>87</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939122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Legacy system layers</a:t>
            </a:r>
            <a:endParaRPr lang="en-US" dirty="0"/>
          </a:p>
        </p:txBody>
      </p:sp>
      <p:sp>
        <p:nvSpPr>
          <p:cNvPr id="5" name="Slide Number Placeholder 4"/>
          <p:cNvSpPr>
            <a:spLocks noGrp="1"/>
          </p:cNvSpPr>
          <p:nvPr>
            <p:ph type="sldNum" sz="quarter" idx="12"/>
          </p:nvPr>
        </p:nvSpPr>
        <p:spPr/>
        <p:txBody>
          <a:bodyPr/>
          <a:lstStyle/>
          <a:p>
            <a:fld id="{C8735F24-F0A4-DB4E-AAD6-0E2C6B4C4636}" type="slidenum">
              <a:rPr lang="en-US" smtClean="0"/>
              <a:pPr/>
              <a:t>88</a:t>
            </a:fld>
            <a:endParaRPr lang="en-US"/>
          </a:p>
        </p:txBody>
      </p:sp>
      <p:pic>
        <p:nvPicPr>
          <p:cNvPr id="6" name="Picture 5" descr="9.8 Legacy system layers.eps"/>
          <p:cNvPicPr>
            <a:picLocks noChangeAspect="1"/>
          </p:cNvPicPr>
          <p:nvPr/>
        </p:nvPicPr>
        <p:blipFill rotWithShape="1">
          <a:blip r:embed="rId2">
            <a:extLst>
              <a:ext uri="{28A0092B-C50C-407E-A947-70E740481C1C}">
                <a14:useLocalDpi xmlns:a14="http://schemas.microsoft.com/office/drawing/2010/main" val="0"/>
              </a:ext>
            </a:extLst>
          </a:blip>
          <a:srcRect l="64359" t="60328" r="-4356" b="-5260"/>
          <a:stretch/>
        </p:blipFill>
        <p:spPr>
          <a:xfrm>
            <a:off x="996241" y="1976782"/>
            <a:ext cx="6754191" cy="418139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384232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Legacy system replacement</a:t>
            </a:r>
            <a:endParaRPr lang="en-US" dirty="0"/>
          </a:p>
        </p:txBody>
      </p:sp>
      <p:sp>
        <p:nvSpPr>
          <p:cNvPr id="3" name="Content Placeholder 2"/>
          <p:cNvSpPr>
            <a:spLocks noGrp="1"/>
          </p:cNvSpPr>
          <p:nvPr>
            <p:ph idx="1"/>
          </p:nvPr>
        </p:nvSpPr>
        <p:spPr/>
        <p:txBody>
          <a:bodyPr/>
          <a:lstStyle/>
          <a:p>
            <a:r>
              <a:rPr lang="en-US" dirty="0" smtClean="0"/>
              <a:t>Legacy system replacement is risky and expensive so businesses continue to use these systems</a:t>
            </a:r>
          </a:p>
          <a:p>
            <a:r>
              <a:rPr lang="en-US" dirty="0" smtClean="0"/>
              <a:t>System replacement is risky for a number of reasons</a:t>
            </a:r>
          </a:p>
          <a:p>
            <a:pPr lvl="1"/>
            <a:r>
              <a:rPr lang="en-US" dirty="0" smtClean="0"/>
              <a:t>Lack of complete system specification</a:t>
            </a:r>
          </a:p>
          <a:p>
            <a:pPr lvl="1"/>
            <a:r>
              <a:rPr lang="en-US" dirty="0" smtClean="0"/>
              <a:t>Tight integration of system and business processes</a:t>
            </a:r>
          </a:p>
          <a:p>
            <a:pPr lvl="1"/>
            <a:r>
              <a:rPr lang="en-US" dirty="0" smtClean="0"/>
              <a:t>Undocumented business rules embedded in the legacy system</a:t>
            </a:r>
          </a:p>
          <a:p>
            <a:pPr lvl="1"/>
            <a:r>
              <a:rPr lang="en-US" dirty="0" smtClean="0"/>
              <a:t>New software development may be late and/or over budget</a:t>
            </a:r>
            <a:endParaRPr lang="en-US" dirty="0"/>
          </a:p>
        </p:txBody>
      </p:sp>
      <p:sp>
        <p:nvSpPr>
          <p:cNvPr id="5" name="Slide Number Placeholder 4"/>
          <p:cNvSpPr>
            <a:spLocks noGrp="1"/>
          </p:cNvSpPr>
          <p:nvPr>
            <p:ph type="sldNum" sz="quarter" idx="12"/>
          </p:nvPr>
        </p:nvSpPr>
        <p:spPr/>
        <p:txBody>
          <a:bodyPr/>
          <a:lstStyle/>
          <a:p>
            <a:fld id="{C8735F24-F0A4-DB4E-AAD6-0E2C6B4C4636}" type="slidenum">
              <a:rPr lang="en-US" smtClean="0"/>
              <a:pPr/>
              <a:t>89</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256868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Legacy system change</a:t>
            </a:r>
            <a:endParaRPr lang="en-US" dirty="0"/>
          </a:p>
        </p:txBody>
      </p:sp>
      <p:sp>
        <p:nvSpPr>
          <p:cNvPr id="3" name="Content Placeholder 2"/>
          <p:cNvSpPr>
            <a:spLocks noGrp="1"/>
          </p:cNvSpPr>
          <p:nvPr>
            <p:ph idx="1"/>
          </p:nvPr>
        </p:nvSpPr>
        <p:spPr/>
        <p:txBody>
          <a:bodyPr/>
          <a:lstStyle/>
          <a:p>
            <a:r>
              <a:rPr lang="en-US" dirty="0" smtClean="0"/>
              <a:t>Legacy systems are expensive to change for a number of reasons:</a:t>
            </a:r>
          </a:p>
          <a:p>
            <a:pPr lvl="1"/>
            <a:r>
              <a:rPr lang="en-US" dirty="0" smtClean="0"/>
              <a:t>No consistent programming style</a:t>
            </a:r>
          </a:p>
          <a:p>
            <a:pPr lvl="1"/>
            <a:r>
              <a:rPr lang="en-US" dirty="0" smtClean="0"/>
              <a:t>Use of obsolete programming languages with few people available with these language skills</a:t>
            </a:r>
          </a:p>
          <a:p>
            <a:pPr lvl="1"/>
            <a:r>
              <a:rPr lang="en-US" dirty="0" smtClean="0"/>
              <a:t>Inadequate system documentation</a:t>
            </a:r>
          </a:p>
          <a:p>
            <a:pPr lvl="1"/>
            <a:r>
              <a:rPr lang="en-US" dirty="0" smtClean="0"/>
              <a:t>System structure degradation</a:t>
            </a:r>
          </a:p>
          <a:p>
            <a:pPr lvl="1"/>
            <a:r>
              <a:rPr lang="en-US" dirty="0" smtClean="0"/>
              <a:t>Program optimizations may make them hard to understand</a:t>
            </a:r>
          </a:p>
          <a:p>
            <a:pPr lvl="1"/>
            <a:r>
              <a:rPr lang="en-US" dirty="0" smtClean="0"/>
              <a:t>Data errors, duplication and inconsistency</a:t>
            </a:r>
          </a:p>
          <a:p>
            <a:pPr lvl="1"/>
            <a:endParaRPr lang="en-US" dirty="0" smtClean="0"/>
          </a:p>
          <a:p>
            <a:pPr lvl="1"/>
            <a:endParaRPr lang="en-US" dirty="0"/>
          </a:p>
        </p:txBody>
      </p:sp>
      <p:sp>
        <p:nvSpPr>
          <p:cNvPr id="5" name="Slide Number Placeholder 4"/>
          <p:cNvSpPr>
            <a:spLocks noGrp="1"/>
          </p:cNvSpPr>
          <p:nvPr>
            <p:ph type="sldNum" sz="quarter" idx="12"/>
          </p:nvPr>
        </p:nvSpPr>
        <p:spPr/>
        <p:txBody>
          <a:bodyPr/>
          <a:lstStyle/>
          <a:p>
            <a:fld id="{C8735F24-F0A4-DB4E-AAD6-0E2C6B4C4636}" type="slidenum">
              <a:rPr lang="en-US" smtClean="0"/>
              <a:pPr/>
              <a:t>90</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332181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GB" dirty="0"/>
              <a:t>Legacy system</a:t>
            </a:r>
            <a:r>
              <a:rPr lang="en-GB" dirty="0" smtClean="0"/>
              <a:t> management</a:t>
            </a:r>
            <a:endParaRPr lang="en-GB" dirty="0"/>
          </a:p>
        </p:txBody>
      </p:sp>
      <p:sp>
        <p:nvSpPr>
          <p:cNvPr id="81923" name="Rectangle 3"/>
          <p:cNvSpPr>
            <a:spLocks noGrp="1" noChangeArrowheads="1"/>
          </p:cNvSpPr>
          <p:nvPr>
            <p:ph idx="1"/>
          </p:nvPr>
        </p:nvSpPr>
        <p:spPr/>
        <p:txBody>
          <a:bodyPr/>
          <a:lstStyle/>
          <a:p>
            <a:r>
              <a:rPr lang="en-GB" sz="2400"/>
              <a:t>Organisations that rely on legacy systems must choose a strategy for evolving these systems</a:t>
            </a:r>
          </a:p>
          <a:p>
            <a:pPr lvl="1"/>
            <a:r>
              <a:rPr lang="en-GB" sz="2000"/>
              <a:t>Scrap the system completely and modify business processes so that it is no longer required;</a:t>
            </a:r>
          </a:p>
          <a:p>
            <a:pPr lvl="1"/>
            <a:r>
              <a:rPr lang="en-GB" sz="2000"/>
              <a:t>Continue maintaining the system;</a:t>
            </a:r>
          </a:p>
          <a:p>
            <a:pPr lvl="1"/>
            <a:r>
              <a:rPr lang="en-GB" sz="2000"/>
              <a:t>Transform the system by re-engineering to improve its maintainability;</a:t>
            </a:r>
          </a:p>
          <a:p>
            <a:pPr lvl="1"/>
            <a:r>
              <a:rPr lang="en-GB" sz="2000"/>
              <a:t>Replace the system with a new system.</a:t>
            </a:r>
          </a:p>
          <a:p>
            <a:r>
              <a:rPr lang="en-GB" sz="2400"/>
              <a:t>The strategy chosen should depend on the system quality and its business value.</a:t>
            </a:r>
          </a:p>
        </p:txBody>
      </p:sp>
      <p:sp>
        <p:nvSpPr>
          <p:cNvPr id="6" name="Slide Number Placeholder 5"/>
          <p:cNvSpPr>
            <a:spLocks noGrp="1"/>
          </p:cNvSpPr>
          <p:nvPr>
            <p:ph type="sldNum" sz="quarter" idx="12"/>
          </p:nvPr>
        </p:nvSpPr>
        <p:spPr/>
        <p:txBody>
          <a:bodyPr/>
          <a:lstStyle/>
          <a:p>
            <a:fld id="{C8735F24-F0A4-DB4E-AAD6-0E2C6B4C4636}" type="slidenum">
              <a:rPr lang="en-US" smtClean="0"/>
              <a:pPr/>
              <a:t>91</a:t>
            </a:fld>
            <a:endParaRPr lang="en-US"/>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36298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Figure 9.13</a:t>
            </a:r>
            <a:r>
              <a:rPr lang="en-US" dirty="0" smtClean="0"/>
              <a:t>  An </a:t>
            </a:r>
            <a:r>
              <a:rPr lang="en-US" dirty="0"/>
              <a:t>example of a legacy system assessment</a:t>
            </a:r>
            <a:r>
              <a:rPr lang="en-GB" dirty="0" smtClean="0"/>
              <a:t> </a:t>
            </a:r>
            <a:endParaRPr lang="en-US" dirty="0"/>
          </a:p>
        </p:txBody>
      </p:sp>
      <p:pic>
        <p:nvPicPr>
          <p:cNvPr id="4" name="Content Placeholder 3" descr="9.13 LegacySysAss.eps"/>
          <p:cNvPicPr>
            <a:picLocks noGrp="1" noChangeAspect="1"/>
          </p:cNvPicPr>
          <p:nvPr>
            <p:ph idx="1"/>
          </p:nvPr>
        </p:nvPicPr>
        <p:blipFill>
          <a:blip r:embed="rId2"/>
          <a:srcRect l="-10967" r="-10967"/>
          <a:stretch>
            <a:fillRect/>
          </a:stretch>
        </p:blipFill>
        <p:spPr>
          <a:xfrm>
            <a:off x="914829" y="1886248"/>
            <a:ext cx="6931080" cy="3811827"/>
          </a:xfrm>
        </p:spPr>
      </p:pic>
      <p:sp>
        <p:nvSpPr>
          <p:cNvPr id="7" name="Slide Number Placeholder 6"/>
          <p:cNvSpPr>
            <a:spLocks noGrp="1"/>
          </p:cNvSpPr>
          <p:nvPr>
            <p:ph type="sldNum" sz="quarter" idx="12"/>
          </p:nvPr>
        </p:nvSpPr>
        <p:spPr/>
        <p:txBody>
          <a:bodyPr/>
          <a:lstStyle/>
          <a:p>
            <a:fld id="{C8735F24-F0A4-DB4E-AAD6-0E2C6B4C4636}" type="slidenum">
              <a:rPr lang="en-US" smtClean="0"/>
              <a:pPr/>
              <a:t>92</a:t>
            </a:fld>
            <a:endParaRPr lang="en-US"/>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714876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en-GB"/>
              <a:t>Legacy system categories</a:t>
            </a:r>
          </a:p>
        </p:txBody>
      </p:sp>
      <p:sp>
        <p:nvSpPr>
          <p:cNvPr id="83971" name="Rectangle 3"/>
          <p:cNvSpPr>
            <a:spLocks noGrp="1" noChangeArrowheads="1"/>
          </p:cNvSpPr>
          <p:nvPr>
            <p:ph idx="1"/>
          </p:nvPr>
        </p:nvSpPr>
        <p:spPr/>
        <p:txBody>
          <a:bodyPr/>
          <a:lstStyle/>
          <a:p>
            <a:r>
              <a:rPr lang="en-GB" sz="2400"/>
              <a:t>Low quality, low business value</a:t>
            </a:r>
          </a:p>
          <a:p>
            <a:pPr lvl="1"/>
            <a:r>
              <a:rPr lang="en-GB" sz="2000"/>
              <a:t>These systems should be scrapped. </a:t>
            </a:r>
          </a:p>
          <a:p>
            <a:r>
              <a:rPr lang="en-GB" sz="2400"/>
              <a:t>Low-quality, high-business value</a:t>
            </a:r>
          </a:p>
          <a:p>
            <a:pPr lvl="1"/>
            <a:r>
              <a:rPr lang="en-GB" sz="2000"/>
              <a:t>These make an important business contribution but are expensive to maintain. Should be re-engineered or replaced if a suitable system is available.</a:t>
            </a:r>
          </a:p>
          <a:p>
            <a:r>
              <a:rPr lang="en-GB" sz="2400"/>
              <a:t>High-quality, low-business value</a:t>
            </a:r>
          </a:p>
          <a:p>
            <a:pPr lvl="1"/>
            <a:r>
              <a:rPr lang="en-GB" sz="2000"/>
              <a:t>Replace with COTS, scrap completely or maintain.</a:t>
            </a:r>
          </a:p>
          <a:p>
            <a:r>
              <a:rPr lang="en-GB" sz="2400"/>
              <a:t>High-quality, high business value</a:t>
            </a:r>
          </a:p>
          <a:p>
            <a:pPr lvl="1"/>
            <a:r>
              <a:rPr lang="en-GB" sz="2000"/>
              <a:t>Continue in operation using normal system maintenance.</a:t>
            </a:r>
          </a:p>
        </p:txBody>
      </p:sp>
      <p:sp>
        <p:nvSpPr>
          <p:cNvPr id="6" name="Slide Number Placeholder 5"/>
          <p:cNvSpPr>
            <a:spLocks noGrp="1"/>
          </p:cNvSpPr>
          <p:nvPr>
            <p:ph type="sldNum" sz="quarter" idx="12"/>
          </p:nvPr>
        </p:nvSpPr>
        <p:spPr/>
        <p:txBody>
          <a:bodyPr/>
          <a:lstStyle/>
          <a:p>
            <a:fld id="{C8735F24-F0A4-DB4E-AAD6-0E2C6B4C4636}" type="slidenum">
              <a:rPr lang="en-US" smtClean="0"/>
              <a:pPr/>
              <a:t>93</a:t>
            </a:fld>
            <a:endParaRPr lang="en-US"/>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837374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GB"/>
              <a:t>Business value assessment</a:t>
            </a:r>
          </a:p>
        </p:txBody>
      </p:sp>
      <p:sp>
        <p:nvSpPr>
          <p:cNvPr id="84995" name="Rectangle 3"/>
          <p:cNvSpPr>
            <a:spLocks noGrp="1" noChangeArrowheads="1"/>
          </p:cNvSpPr>
          <p:nvPr>
            <p:ph idx="1"/>
          </p:nvPr>
        </p:nvSpPr>
        <p:spPr/>
        <p:txBody>
          <a:bodyPr/>
          <a:lstStyle/>
          <a:p>
            <a:r>
              <a:rPr lang="en-GB"/>
              <a:t>Assessment should take different viewpoints into account</a:t>
            </a:r>
          </a:p>
          <a:p>
            <a:pPr lvl="1"/>
            <a:r>
              <a:rPr lang="en-GB"/>
              <a:t>System end-users;</a:t>
            </a:r>
          </a:p>
          <a:p>
            <a:pPr lvl="1"/>
            <a:r>
              <a:rPr lang="en-GB"/>
              <a:t>Business customers;</a:t>
            </a:r>
          </a:p>
          <a:p>
            <a:pPr lvl="1"/>
            <a:r>
              <a:rPr lang="en-GB"/>
              <a:t>Line managers;</a:t>
            </a:r>
          </a:p>
          <a:p>
            <a:pPr lvl="1"/>
            <a:r>
              <a:rPr lang="en-GB"/>
              <a:t>IT managers;</a:t>
            </a:r>
          </a:p>
          <a:p>
            <a:pPr lvl="1"/>
            <a:r>
              <a:rPr lang="en-GB"/>
              <a:t>Senior managers.</a:t>
            </a:r>
          </a:p>
          <a:p>
            <a:r>
              <a:rPr lang="en-GB"/>
              <a:t>Interview different stakeholders and collate results.</a:t>
            </a:r>
          </a:p>
        </p:txBody>
      </p:sp>
      <p:sp>
        <p:nvSpPr>
          <p:cNvPr id="6" name="Slide Number Placeholder 5"/>
          <p:cNvSpPr>
            <a:spLocks noGrp="1"/>
          </p:cNvSpPr>
          <p:nvPr>
            <p:ph type="sldNum" sz="quarter" idx="12"/>
          </p:nvPr>
        </p:nvSpPr>
        <p:spPr/>
        <p:txBody>
          <a:bodyPr/>
          <a:lstStyle/>
          <a:p>
            <a:fld id="{C8735F24-F0A4-DB4E-AAD6-0E2C6B4C4636}" type="slidenum">
              <a:rPr lang="en-US" smtClean="0"/>
              <a:pPr/>
              <a:t>94</a:t>
            </a:fld>
            <a:endParaRPr lang="en-US"/>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2749342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Issues in business value assessment</a:t>
            </a:r>
            <a:endParaRPr lang="en-US" dirty="0"/>
          </a:p>
        </p:txBody>
      </p:sp>
      <p:sp>
        <p:nvSpPr>
          <p:cNvPr id="3" name="Content Placeholder 2"/>
          <p:cNvSpPr>
            <a:spLocks noGrp="1"/>
          </p:cNvSpPr>
          <p:nvPr>
            <p:ph idx="1"/>
          </p:nvPr>
        </p:nvSpPr>
        <p:spPr>
          <a:xfrm>
            <a:off x="457200" y="1532650"/>
            <a:ext cx="8229600" cy="4525963"/>
          </a:xfrm>
        </p:spPr>
        <p:txBody>
          <a:bodyPr>
            <a:normAutofit fontScale="92500" lnSpcReduction="10000"/>
          </a:bodyPr>
          <a:lstStyle/>
          <a:p>
            <a:r>
              <a:rPr lang="en-US" dirty="0" smtClean="0"/>
              <a:t>The use of the system </a:t>
            </a:r>
          </a:p>
          <a:p>
            <a:pPr lvl="1"/>
            <a:r>
              <a:rPr lang="en-US" dirty="0" smtClean="0"/>
              <a:t>If systems are only used occasionally or by a small number of people, they may have a low business value. </a:t>
            </a:r>
            <a:endParaRPr lang="en-GB" dirty="0" smtClean="0"/>
          </a:p>
          <a:p>
            <a:r>
              <a:rPr lang="en-US" dirty="0" smtClean="0"/>
              <a:t>The business processes that are supported </a:t>
            </a:r>
          </a:p>
          <a:p>
            <a:pPr lvl="1"/>
            <a:r>
              <a:rPr lang="en-US" dirty="0" smtClean="0"/>
              <a:t>A system may have a low business value if it forces the use of inefficient business processes. </a:t>
            </a:r>
            <a:endParaRPr lang="en-GB" dirty="0" smtClean="0"/>
          </a:p>
          <a:p>
            <a:r>
              <a:rPr lang="en-US" dirty="0" smtClean="0"/>
              <a:t>System dependability </a:t>
            </a:r>
          </a:p>
          <a:p>
            <a:pPr lvl="1"/>
            <a:r>
              <a:rPr lang="en-US" dirty="0" smtClean="0"/>
              <a:t>If a system is not dependable and the problems directly affect business customers, the system has a low business value.</a:t>
            </a:r>
            <a:endParaRPr lang="en-GB" dirty="0" smtClean="0"/>
          </a:p>
          <a:p>
            <a:r>
              <a:rPr lang="en-US" dirty="0" smtClean="0"/>
              <a:t>The system outputs </a:t>
            </a:r>
          </a:p>
          <a:p>
            <a:pPr lvl="1"/>
            <a:r>
              <a:rPr lang="en-US" dirty="0" smtClean="0"/>
              <a:t>If the business depends on system outputs, then the system has a high business value. </a:t>
            </a:r>
            <a:endParaRPr lang="en-GB" dirty="0" smtClean="0"/>
          </a:p>
          <a:p>
            <a:endParaRPr lang="en-US" dirty="0"/>
          </a:p>
        </p:txBody>
      </p:sp>
      <p:sp>
        <p:nvSpPr>
          <p:cNvPr id="6" name="Slide Number Placeholder 5"/>
          <p:cNvSpPr>
            <a:spLocks noGrp="1"/>
          </p:cNvSpPr>
          <p:nvPr>
            <p:ph type="sldNum" sz="quarter" idx="12"/>
          </p:nvPr>
        </p:nvSpPr>
        <p:spPr/>
        <p:txBody>
          <a:bodyPr/>
          <a:lstStyle/>
          <a:p>
            <a:fld id="{C8735F24-F0A4-DB4E-AAD6-0E2C6B4C4636}" type="slidenum">
              <a:rPr lang="en-US" smtClean="0"/>
              <a:pPr/>
              <a:t>95</a:t>
            </a:fld>
            <a:endParaRPr lang="en-US"/>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763298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GB"/>
              <a:t>System quality assessment</a:t>
            </a:r>
          </a:p>
        </p:txBody>
      </p:sp>
      <p:sp>
        <p:nvSpPr>
          <p:cNvPr id="86019" name="Rectangle 3"/>
          <p:cNvSpPr>
            <a:spLocks noGrp="1" noChangeArrowheads="1"/>
          </p:cNvSpPr>
          <p:nvPr>
            <p:ph idx="1"/>
          </p:nvPr>
        </p:nvSpPr>
        <p:spPr/>
        <p:txBody>
          <a:bodyPr/>
          <a:lstStyle/>
          <a:p>
            <a:r>
              <a:rPr lang="en-GB"/>
              <a:t>Business process assessment</a:t>
            </a:r>
          </a:p>
          <a:p>
            <a:pPr lvl="1"/>
            <a:r>
              <a:rPr lang="en-GB"/>
              <a:t>How well does the business process support the current goals of the business?</a:t>
            </a:r>
          </a:p>
          <a:p>
            <a:r>
              <a:rPr lang="en-GB"/>
              <a:t>Environment assessment</a:t>
            </a:r>
          </a:p>
          <a:p>
            <a:pPr lvl="1"/>
            <a:r>
              <a:rPr lang="en-GB"/>
              <a:t>How effective is the system’s environment and how expensive is it to maintain?</a:t>
            </a:r>
          </a:p>
          <a:p>
            <a:r>
              <a:rPr lang="en-GB"/>
              <a:t>Application assessment</a:t>
            </a:r>
          </a:p>
          <a:p>
            <a:pPr lvl="1"/>
            <a:r>
              <a:rPr lang="en-GB"/>
              <a:t>What is the quality of the application software system?</a:t>
            </a:r>
          </a:p>
        </p:txBody>
      </p:sp>
      <p:sp>
        <p:nvSpPr>
          <p:cNvPr id="6" name="Slide Number Placeholder 5"/>
          <p:cNvSpPr>
            <a:spLocks noGrp="1"/>
          </p:cNvSpPr>
          <p:nvPr>
            <p:ph type="sldNum" sz="quarter" idx="12"/>
          </p:nvPr>
        </p:nvSpPr>
        <p:spPr/>
        <p:txBody>
          <a:bodyPr/>
          <a:lstStyle/>
          <a:p>
            <a:fld id="{C8735F24-F0A4-DB4E-AAD6-0E2C6B4C4636}" type="slidenum">
              <a:rPr lang="en-US" smtClean="0"/>
              <a:pPr/>
              <a:t>96</a:t>
            </a:fld>
            <a:endParaRPr lang="en-US"/>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003681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n-GB"/>
              <a:t>Business process assessment</a:t>
            </a:r>
          </a:p>
        </p:txBody>
      </p:sp>
      <p:sp>
        <p:nvSpPr>
          <p:cNvPr id="87043" name="Rectangle 3"/>
          <p:cNvSpPr>
            <a:spLocks noGrp="1" noChangeArrowheads="1"/>
          </p:cNvSpPr>
          <p:nvPr>
            <p:ph idx="1"/>
          </p:nvPr>
        </p:nvSpPr>
        <p:spPr/>
        <p:txBody>
          <a:bodyPr/>
          <a:lstStyle/>
          <a:p>
            <a:pPr>
              <a:lnSpc>
                <a:spcPct val="90000"/>
              </a:lnSpc>
            </a:pPr>
            <a:r>
              <a:rPr lang="en-GB" sz="2400"/>
              <a:t>Use a viewpoint-oriented approach and seek answers from system stakeholders</a:t>
            </a:r>
          </a:p>
          <a:p>
            <a:pPr lvl="1">
              <a:lnSpc>
                <a:spcPct val="90000"/>
              </a:lnSpc>
            </a:pPr>
            <a:r>
              <a:rPr lang="en-GB" sz="2000"/>
              <a:t>Is there a defined process model and is it followed?</a:t>
            </a:r>
          </a:p>
          <a:p>
            <a:pPr lvl="1">
              <a:lnSpc>
                <a:spcPct val="90000"/>
              </a:lnSpc>
            </a:pPr>
            <a:r>
              <a:rPr lang="en-GB" sz="2000"/>
              <a:t>Do different parts of the organisation use different processes for the same function?</a:t>
            </a:r>
          </a:p>
          <a:p>
            <a:pPr lvl="1">
              <a:lnSpc>
                <a:spcPct val="90000"/>
              </a:lnSpc>
            </a:pPr>
            <a:r>
              <a:rPr lang="en-GB" sz="2000"/>
              <a:t>How has the process been adapted?</a:t>
            </a:r>
          </a:p>
          <a:p>
            <a:pPr lvl="1">
              <a:lnSpc>
                <a:spcPct val="90000"/>
              </a:lnSpc>
            </a:pPr>
            <a:r>
              <a:rPr lang="en-GB" sz="2000"/>
              <a:t>What are the relationships with other business processes and are these necessary?</a:t>
            </a:r>
          </a:p>
          <a:p>
            <a:pPr lvl="1">
              <a:lnSpc>
                <a:spcPct val="90000"/>
              </a:lnSpc>
            </a:pPr>
            <a:r>
              <a:rPr lang="en-GB" sz="2000"/>
              <a:t>Is the process effectively supported by the legacy application software?</a:t>
            </a:r>
          </a:p>
          <a:p>
            <a:pPr>
              <a:lnSpc>
                <a:spcPct val="90000"/>
              </a:lnSpc>
            </a:pPr>
            <a:r>
              <a:rPr lang="en-GB" sz="2400"/>
              <a:t>Example - a travel ordering system may have a low business value because of the widespread use of web-based ordering.</a:t>
            </a:r>
          </a:p>
        </p:txBody>
      </p:sp>
      <p:sp>
        <p:nvSpPr>
          <p:cNvPr id="6" name="Slide Number Placeholder 5"/>
          <p:cNvSpPr>
            <a:spLocks noGrp="1"/>
          </p:cNvSpPr>
          <p:nvPr>
            <p:ph type="sldNum" sz="quarter" idx="12"/>
          </p:nvPr>
        </p:nvSpPr>
        <p:spPr/>
        <p:txBody>
          <a:bodyPr/>
          <a:lstStyle/>
          <a:p>
            <a:fld id="{C8735F24-F0A4-DB4E-AAD6-0E2C6B4C4636}" type="slidenum">
              <a:rPr lang="en-US" smtClean="0"/>
              <a:pPr/>
              <a:t>97</a:t>
            </a:fld>
            <a:endParaRPr lang="en-US"/>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444205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Factors </a:t>
            </a:r>
            <a:r>
              <a:rPr lang="en-US" dirty="0"/>
              <a:t>used in environment assessment</a:t>
            </a:r>
            <a:r>
              <a:rPr lang="en-GB" dirty="0" smtClean="0"/>
              <a:t> </a:t>
            </a:r>
            <a:endParaRPr lang="en-US" dirty="0"/>
          </a:p>
        </p:txBody>
      </p:sp>
      <p:graphicFrame>
        <p:nvGraphicFramePr>
          <p:cNvPr id="4" name="Content Placeholder 3"/>
          <p:cNvGraphicFramePr>
            <a:graphicFrameLocks noGrp="1"/>
          </p:cNvGraphicFramePr>
          <p:nvPr>
            <p:ph idx="1"/>
          </p:nvPr>
        </p:nvGraphicFramePr>
        <p:xfrm>
          <a:off x="457200" y="1864376"/>
          <a:ext cx="8229600" cy="3364230"/>
        </p:xfrm>
        <a:graphic>
          <a:graphicData uri="http://schemas.openxmlformats.org/drawingml/2006/table">
            <a:tbl>
              <a:tblPr firstRow="1" bandRow="1">
                <a:tableStyleId>{5C22544A-7EE6-4342-B048-85BDC9FD1C3A}</a:tableStyleId>
              </a:tblPr>
              <a:tblGrid>
                <a:gridCol w="1785732">
                  <a:extLst>
                    <a:ext uri="{9D8B030D-6E8A-4147-A177-3AD203B41FA5}">
                      <a16:colId xmlns:a16="http://schemas.microsoft.com/office/drawing/2014/main" val="20000"/>
                    </a:ext>
                  </a:extLst>
                </a:gridCol>
                <a:gridCol w="6443868">
                  <a:extLst>
                    <a:ext uri="{9D8B030D-6E8A-4147-A177-3AD203B41FA5}">
                      <a16:colId xmlns:a16="http://schemas.microsoft.com/office/drawing/2014/main" val="20001"/>
                    </a:ext>
                  </a:extLst>
                </a:gridCol>
              </a:tblGrid>
              <a:tr h="370840">
                <a:tc>
                  <a:txBody>
                    <a:bodyPr/>
                    <a:lstStyle/>
                    <a:p>
                      <a:pPr>
                        <a:spcAft>
                          <a:spcPts val="600"/>
                        </a:spcAft>
                      </a:pPr>
                      <a:r>
                        <a:rPr lang="en-US" sz="1600" dirty="0" smtClean="0">
                          <a:latin typeface="Arial"/>
                          <a:ea typeface="Calibri"/>
                          <a:cs typeface="Times New Roman"/>
                        </a:rPr>
                        <a:t>Factor</a:t>
                      </a:r>
                      <a:endParaRPr lang="en-GB" sz="1600" dirty="0">
                        <a:latin typeface="Arial"/>
                        <a:ea typeface="Calibri"/>
                        <a:cs typeface="Times New Roman"/>
                      </a:endParaRPr>
                    </a:p>
                  </a:txBody>
                  <a:tcPr marL="73025" marR="73025" marT="73025" marB="73025"/>
                </a:tc>
                <a:tc>
                  <a:txBody>
                    <a:bodyPr/>
                    <a:lstStyle/>
                    <a:p>
                      <a:pPr>
                        <a:spcAft>
                          <a:spcPts val="600"/>
                        </a:spcAft>
                      </a:pPr>
                      <a:r>
                        <a:rPr lang="en-US" sz="1600" dirty="0" smtClean="0">
                          <a:latin typeface="Arial"/>
                          <a:ea typeface="Calibri"/>
                          <a:cs typeface="Times New Roman"/>
                        </a:rPr>
                        <a:t>Questions</a:t>
                      </a:r>
                      <a:endParaRPr lang="en-GB" sz="1600" dirty="0">
                        <a:latin typeface="Arial"/>
                        <a:ea typeface="Calibri"/>
                        <a:cs typeface="Times New Roman"/>
                      </a:endParaRPr>
                    </a:p>
                  </a:txBody>
                  <a:tcPr marL="73025" marR="73025" marT="73025" marB="73025"/>
                </a:tc>
                <a:extLst>
                  <a:ext uri="{0D108BD9-81ED-4DB2-BD59-A6C34878D82A}">
                    <a16:rowId xmlns:a16="http://schemas.microsoft.com/office/drawing/2014/main" val="10000"/>
                  </a:ext>
                </a:extLst>
              </a:tr>
              <a:tr h="370840">
                <a:tc>
                  <a:txBody>
                    <a:bodyPr/>
                    <a:lstStyle/>
                    <a:p>
                      <a:pPr>
                        <a:spcAft>
                          <a:spcPts val="600"/>
                        </a:spcAft>
                      </a:pPr>
                      <a:r>
                        <a:rPr lang="en-US" sz="1600" dirty="0" smtClean="0">
                          <a:latin typeface="Arial"/>
                          <a:ea typeface="Calibri"/>
                          <a:cs typeface="Times New Roman"/>
                        </a:rPr>
                        <a:t>Supplier </a:t>
                      </a:r>
                      <a:r>
                        <a:rPr lang="en-US" sz="1600" dirty="0">
                          <a:latin typeface="Arial"/>
                          <a:ea typeface="Calibri"/>
                          <a:cs typeface="Times New Roman"/>
                        </a:rPr>
                        <a:t>stability</a:t>
                      </a:r>
                      <a:endParaRPr lang="en-GB" sz="1600" dirty="0">
                        <a:latin typeface="Arial"/>
                        <a:ea typeface="Calibri"/>
                        <a:cs typeface="Times New Roman"/>
                      </a:endParaRPr>
                    </a:p>
                  </a:txBody>
                  <a:tcPr marL="73025" marR="73025" marT="0" marB="73025"/>
                </a:tc>
                <a:tc>
                  <a:txBody>
                    <a:bodyPr/>
                    <a:lstStyle/>
                    <a:p>
                      <a:pPr>
                        <a:spcAft>
                          <a:spcPts val="600"/>
                        </a:spcAft>
                      </a:pPr>
                      <a:r>
                        <a:rPr lang="en-US" sz="1600" dirty="0">
                          <a:latin typeface="Arial"/>
                          <a:ea typeface="Calibri"/>
                          <a:cs typeface="Times New Roman"/>
                        </a:rPr>
                        <a:t>Is the supplier still in existence? Is the supplier financially stable and likely to continue in existence? If the supplier is no longer in business, does someone else maintain the systems? </a:t>
                      </a:r>
                      <a:endParaRPr lang="en-GB" sz="1600" dirty="0">
                        <a:latin typeface="Arial"/>
                        <a:ea typeface="Calibri"/>
                        <a:cs typeface="Times New Roman"/>
                      </a:endParaRPr>
                    </a:p>
                  </a:txBody>
                  <a:tcPr marL="73025" marR="73025" marT="0" marB="73025"/>
                </a:tc>
                <a:extLst>
                  <a:ext uri="{0D108BD9-81ED-4DB2-BD59-A6C34878D82A}">
                    <a16:rowId xmlns:a16="http://schemas.microsoft.com/office/drawing/2014/main" val="10001"/>
                  </a:ext>
                </a:extLst>
              </a:tr>
              <a:tr h="370840">
                <a:tc>
                  <a:txBody>
                    <a:bodyPr/>
                    <a:lstStyle/>
                    <a:p>
                      <a:pPr>
                        <a:spcAft>
                          <a:spcPts val="600"/>
                        </a:spcAft>
                      </a:pPr>
                      <a:r>
                        <a:rPr lang="en-US" sz="1600">
                          <a:latin typeface="Arial"/>
                          <a:ea typeface="Calibri"/>
                          <a:cs typeface="Times New Roman"/>
                        </a:rPr>
                        <a:t>Failure rate</a:t>
                      </a:r>
                      <a:endParaRPr lang="en-GB" sz="1600">
                        <a:latin typeface="Arial"/>
                        <a:ea typeface="Calibri"/>
                        <a:cs typeface="Times New Roman"/>
                      </a:endParaRPr>
                    </a:p>
                  </a:txBody>
                  <a:tcPr marL="73025" marR="73025" marT="0" marB="73025"/>
                </a:tc>
                <a:tc>
                  <a:txBody>
                    <a:bodyPr/>
                    <a:lstStyle/>
                    <a:p>
                      <a:pPr>
                        <a:spcAft>
                          <a:spcPts val="600"/>
                        </a:spcAft>
                      </a:pPr>
                      <a:r>
                        <a:rPr lang="en-US" sz="1600" dirty="0">
                          <a:latin typeface="Arial"/>
                          <a:ea typeface="Calibri"/>
                          <a:cs typeface="Times New Roman"/>
                        </a:rPr>
                        <a:t>Does the hardware have a high rate of reported failures? Does the support software crash and force system restarts? </a:t>
                      </a:r>
                      <a:endParaRPr lang="en-GB" sz="1600" dirty="0">
                        <a:latin typeface="Arial"/>
                        <a:ea typeface="Calibri"/>
                        <a:cs typeface="Times New Roman"/>
                      </a:endParaRPr>
                    </a:p>
                  </a:txBody>
                  <a:tcPr marL="73025" marR="73025" marT="0" marB="73025"/>
                </a:tc>
                <a:extLst>
                  <a:ext uri="{0D108BD9-81ED-4DB2-BD59-A6C34878D82A}">
                    <a16:rowId xmlns:a16="http://schemas.microsoft.com/office/drawing/2014/main" val="10002"/>
                  </a:ext>
                </a:extLst>
              </a:tr>
              <a:tr h="370840">
                <a:tc>
                  <a:txBody>
                    <a:bodyPr/>
                    <a:lstStyle/>
                    <a:p>
                      <a:pPr>
                        <a:spcAft>
                          <a:spcPts val="600"/>
                        </a:spcAft>
                      </a:pPr>
                      <a:r>
                        <a:rPr lang="en-US" sz="1600">
                          <a:latin typeface="Arial"/>
                          <a:ea typeface="Calibri"/>
                          <a:cs typeface="Times New Roman"/>
                        </a:rPr>
                        <a:t>Age</a:t>
                      </a:r>
                      <a:endParaRPr lang="en-GB" sz="1600">
                        <a:latin typeface="Arial"/>
                        <a:ea typeface="Calibri"/>
                        <a:cs typeface="Times New Roman"/>
                      </a:endParaRPr>
                    </a:p>
                  </a:txBody>
                  <a:tcPr marL="73025" marR="73025" marT="0" marB="73025"/>
                </a:tc>
                <a:tc>
                  <a:txBody>
                    <a:bodyPr/>
                    <a:lstStyle/>
                    <a:p>
                      <a:pPr>
                        <a:spcAft>
                          <a:spcPts val="600"/>
                        </a:spcAft>
                      </a:pPr>
                      <a:r>
                        <a:rPr lang="en-US" sz="1600" dirty="0">
                          <a:latin typeface="Arial"/>
                          <a:ea typeface="Calibri"/>
                          <a:cs typeface="Times New Roman"/>
                        </a:rPr>
                        <a:t>How old is the hardware and software? The older the hardware and support software, the more obsolete it will be. It may still function correctly but there could be significant economic and business benefits to moving to a more modern system.</a:t>
                      </a:r>
                      <a:endParaRPr lang="en-GB" sz="1600" dirty="0">
                        <a:latin typeface="Arial"/>
                        <a:ea typeface="Calibri"/>
                        <a:cs typeface="Times New Roman"/>
                      </a:endParaRPr>
                    </a:p>
                  </a:txBody>
                  <a:tcPr marL="73025" marR="73025" marT="0" marB="73025"/>
                </a:tc>
                <a:extLst>
                  <a:ext uri="{0D108BD9-81ED-4DB2-BD59-A6C34878D82A}">
                    <a16:rowId xmlns:a16="http://schemas.microsoft.com/office/drawing/2014/main" val="10003"/>
                  </a:ext>
                </a:extLst>
              </a:tr>
              <a:tr h="370840">
                <a:tc>
                  <a:txBody>
                    <a:bodyPr/>
                    <a:lstStyle/>
                    <a:p>
                      <a:pPr>
                        <a:spcAft>
                          <a:spcPts val="600"/>
                        </a:spcAft>
                      </a:pPr>
                      <a:r>
                        <a:rPr lang="en-US" sz="1600">
                          <a:latin typeface="Arial"/>
                          <a:ea typeface="Calibri"/>
                          <a:cs typeface="Times New Roman"/>
                        </a:rPr>
                        <a:t>Performance</a:t>
                      </a:r>
                      <a:endParaRPr lang="en-GB" sz="1600">
                        <a:latin typeface="Arial"/>
                        <a:ea typeface="Calibri"/>
                        <a:cs typeface="Times New Roman"/>
                      </a:endParaRPr>
                    </a:p>
                  </a:txBody>
                  <a:tcPr marL="73025" marR="73025" marT="0" marB="73025"/>
                </a:tc>
                <a:tc>
                  <a:txBody>
                    <a:bodyPr/>
                    <a:lstStyle/>
                    <a:p>
                      <a:pPr>
                        <a:spcAft>
                          <a:spcPts val="600"/>
                        </a:spcAft>
                      </a:pPr>
                      <a:r>
                        <a:rPr lang="en-US" sz="1600" dirty="0">
                          <a:latin typeface="Arial"/>
                          <a:ea typeface="Calibri"/>
                          <a:cs typeface="Times New Roman"/>
                        </a:rPr>
                        <a:t>Is the performance of the system adequate? Do performance problems have a significant effect on system users?</a:t>
                      </a:r>
                      <a:endParaRPr lang="en-GB" sz="1600" dirty="0">
                        <a:latin typeface="Arial"/>
                        <a:ea typeface="Calibri"/>
                        <a:cs typeface="Times New Roman"/>
                      </a:endParaRPr>
                    </a:p>
                  </a:txBody>
                  <a:tcPr marL="73025" marR="73025" marT="0" marB="73025"/>
                </a:tc>
                <a:extLst>
                  <a:ext uri="{0D108BD9-81ED-4DB2-BD59-A6C34878D82A}">
                    <a16:rowId xmlns:a16="http://schemas.microsoft.com/office/drawing/2014/main" val="10004"/>
                  </a:ext>
                </a:extLst>
              </a:tr>
            </a:tbl>
          </a:graphicData>
        </a:graphic>
      </p:graphicFrame>
      <p:sp>
        <p:nvSpPr>
          <p:cNvPr id="7" name="Slide Number Placeholder 6"/>
          <p:cNvSpPr>
            <a:spLocks noGrp="1"/>
          </p:cNvSpPr>
          <p:nvPr>
            <p:ph type="sldNum" sz="quarter" idx="12"/>
          </p:nvPr>
        </p:nvSpPr>
        <p:spPr/>
        <p:txBody>
          <a:bodyPr/>
          <a:lstStyle/>
          <a:p>
            <a:fld id="{C8735F24-F0A4-DB4E-AAD6-0E2C6B4C4636}" type="slidenum">
              <a:rPr lang="en-US" smtClean="0"/>
              <a:pPr/>
              <a:t>98</a:t>
            </a:fld>
            <a:endParaRPr lang="en-US"/>
          </a:p>
        </p:txBody>
      </p:sp>
      <p:pic>
        <p:nvPicPr>
          <p:cNvPr id="9" name="Grafik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2030024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Factors used in environment assessment</a:t>
            </a:r>
            <a:endParaRPr lang="en-US" dirty="0"/>
          </a:p>
        </p:txBody>
      </p:sp>
      <p:graphicFrame>
        <p:nvGraphicFramePr>
          <p:cNvPr id="4" name="Content Placeholder 3"/>
          <p:cNvGraphicFramePr>
            <a:graphicFrameLocks noGrp="1"/>
          </p:cNvGraphicFramePr>
          <p:nvPr>
            <p:ph idx="1"/>
          </p:nvPr>
        </p:nvGraphicFramePr>
        <p:xfrm>
          <a:off x="457200" y="1877886"/>
          <a:ext cx="8229600" cy="3028315"/>
        </p:xfrm>
        <a:graphic>
          <a:graphicData uri="http://schemas.openxmlformats.org/drawingml/2006/table">
            <a:tbl>
              <a:tblPr firstRow="1" bandRow="1">
                <a:tableStyleId>{5C22544A-7EE6-4342-B048-85BDC9FD1C3A}</a:tableStyleId>
              </a:tblPr>
              <a:tblGrid>
                <a:gridCol w="2650476">
                  <a:extLst>
                    <a:ext uri="{9D8B030D-6E8A-4147-A177-3AD203B41FA5}">
                      <a16:colId xmlns:a16="http://schemas.microsoft.com/office/drawing/2014/main" val="20000"/>
                    </a:ext>
                  </a:extLst>
                </a:gridCol>
                <a:gridCol w="5579124">
                  <a:extLst>
                    <a:ext uri="{9D8B030D-6E8A-4147-A177-3AD203B41FA5}">
                      <a16:colId xmlns:a16="http://schemas.microsoft.com/office/drawing/2014/main" val="20001"/>
                    </a:ext>
                  </a:extLst>
                </a:gridCol>
              </a:tblGrid>
              <a:tr h="370840">
                <a:tc>
                  <a:txBody>
                    <a:bodyPr/>
                    <a:lstStyle/>
                    <a:p>
                      <a:r>
                        <a:rPr lang="en-US" dirty="0" smtClean="0"/>
                        <a:t>Factor</a:t>
                      </a:r>
                      <a:endParaRPr lang="en-US" dirty="0"/>
                    </a:p>
                  </a:txBody>
                  <a:tcPr/>
                </a:tc>
                <a:tc>
                  <a:txBody>
                    <a:bodyPr/>
                    <a:lstStyle/>
                    <a:p>
                      <a:r>
                        <a:rPr lang="en-US" dirty="0" smtClean="0"/>
                        <a:t>Questions</a:t>
                      </a:r>
                      <a:endParaRPr lang="en-US" dirty="0"/>
                    </a:p>
                  </a:txBody>
                  <a:tcPr/>
                </a:tc>
                <a:extLst>
                  <a:ext uri="{0D108BD9-81ED-4DB2-BD59-A6C34878D82A}">
                    <a16:rowId xmlns:a16="http://schemas.microsoft.com/office/drawing/2014/main" val="10000"/>
                  </a:ext>
                </a:extLst>
              </a:tr>
              <a:tr h="370840">
                <a:tc>
                  <a:txBody>
                    <a:bodyPr/>
                    <a:lstStyle/>
                    <a:p>
                      <a:pPr>
                        <a:spcAft>
                          <a:spcPts val="600"/>
                        </a:spcAft>
                      </a:pPr>
                      <a:r>
                        <a:rPr lang="en-US" sz="1600" dirty="0">
                          <a:latin typeface="Arial"/>
                          <a:ea typeface="Calibri"/>
                          <a:cs typeface="Times New Roman"/>
                        </a:rPr>
                        <a:t>Support requirements</a:t>
                      </a:r>
                      <a:endParaRPr lang="en-GB" sz="1600" dirty="0">
                        <a:latin typeface="Arial"/>
                        <a:ea typeface="Calibri"/>
                        <a:cs typeface="Times New Roman"/>
                      </a:endParaRPr>
                    </a:p>
                  </a:txBody>
                  <a:tcPr marL="73025" marR="73025" marT="0" marB="73025"/>
                </a:tc>
                <a:tc>
                  <a:txBody>
                    <a:bodyPr/>
                    <a:lstStyle/>
                    <a:p>
                      <a:pPr>
                        <a:spcAft>
                          <a:spcPts val="600"/>
                        </a:spcAft>
                      </a:pPr>
                      <a:r>
                        <a:rPr lang="en-US" sz="1600" dirty="0">
                          <a:latin typeface="Arial"/>
                          <a:ea typeface="Calibri"/>
                          <a:cs typeface="Times New Roman"/>
                        </a:rPr>
                        <a:t>What local support is required by the hardware and software? If there are high costs associated with this support, it may be worth considering system replacement.</a:t>
                      </a:r>
                      <a:endParaRPr lang="en-GB" sz="1600" dirty="0">
                        <a:latin typeface="Arial"/>
                        <a:ea typeface="Calibri"/>
                        <a:cs typeface="Times New Roman"/>
                      </a:endParaRPr>
                    </a:p>
                  </a:txBody>
                  <a:tcPr marL="73025" marR="73025" marT="0" marB="73025"/>
                </a:tc>
                <a:extLst>
                  <a:ext uri="{0D108BD9-81ED-4DB2-BD59-A6C34878D82A}">
                    <a16:rowId xmlns:a16="http://schemas.microsoft.com/office/drawing/2014/main" val="10001"/>
                  </a:ext>
                </a:extLst>
              </a:tr>
              <a:tr h="370840">
                <a:tc>
                  <a:txBody>
                    <a:bodyPr/>
                    <a:lstStyle/>
                    <a:p>
                      <a:pPr>
                        <a:spcAft>
                          <a:spcPts val="600"/>
                        </a:spcAft>
                      </a:pPr>
                      <a:r>
                        <a:rPr lang="en-US" sz="1600">
                          <a:latin typeface="Arial"/>
                          <a:ea typeface="Calibri"/>
                          <a:cs typeface="Times New Roman"/>
                        </a:rPr>
                        <a:t>Maintenance costs</a:t>
                      </a:r>
                      <a:endParaRPr lang="en-GB" sz="1600">
                        <a:latin typeface="Arial"/>
                        <a:ea typeface="Calibri"/>
                        <a:cs typeface="Times New Roman"/>
                      </a:endParaRPr>
                    </a:p>
                  </a:txBody>
                  <a:tcPr marL="73025" marR="73025" marT="0" marB="73025"/>
                </a:tc>
                <a:tc>
                  <a:txBody>
                    <a:bodyPr/>
                    <a:lstStyle/>
                    <a:p>
                      <a:pPr>
                        <a:spcAft>
                          <a:spcPts val="600"/>
                        </a:spcAft>
                      </a:pPr>
                      <a:r>
                        <a:rPr lang="en-US" sz="1600" dirty="0">
                          <a:latin typeface="Arial"/>
                          <a:ea typeface="Calibri"/>
                          <a:cs typeface="Times New Roman"/>
                        </a:rPr>
                        <a:t>What are the costs of hardware maintenance and support software </a:t>
                      </a:r>
                      <a:r>
                        <a:rPr lang="en-US" sz="1600" dirty="0" err="1">
                          <a:latin typeface="Arial"/>
                          <a:ea typeface="Calibri"/>
                          <a:cs typeface="Times New Roman"/>
                        </a:rPr>
                        <a:t>licences</a:t>
                      </a:r>
                      <a:r>
                        <a:rPr lang="en-US" sz="1600" dirty="0">
                          <a:latin typeface="Arial"/>
                          <a:ea typeface="Calibri"/>
                          <a:cs typeface="Times New Roman"/>
                        </a:rPr>
                        <a:t>? Older hardware may have higher maintenance costs than modern systems. Support software may have high annual licensing costs.</a:t>
                      </a:r>
                      <a:endParaRPr lang="en-GB" sz="1600" dirty="0">
                        <a:latin typeface="Arial"/>
                        <a:ea typeface="Calibri"/>
                        <a:cs typeface="Times New Roman"/>
                      </a:endParaRPr>
                    </a:p>
                  </a:txBody>
                  <a:tcPr marL="73025" marR="73025" marT="0" marB="73025"/>
                </a:tc>
                <a:extLst>
                  <a:ext uri="{0D108BD9-81ED-4DB2-BD59-A6C34878D82A}">
                    <a16:rowId xmlns:a16="http://schemas.microsoft.com/office/drawing/2014/main" val="10002"/>
                  </a:ext>
                </a:extLst>
              </a:tr>
              <a:tr h="370840">
                <a:tc>
                  <a:txBody>
                    <a:bodyPr/>
                    <a:lstStyle/>
                    <a:p>
                      <a:pPr>
                        <a:spcAft>
                          <a:spcPts val="600"/>
                        </a:spcAft>
                      </a:pPr>
                      <a:r>
                        <a:rPr lang="en-US" sz="1600">
                          <a:latin typeface="Arial"/>
                          <a:ea typeface="Calibri"/>
                          <a:cs typeface="Times New Roman"/>
                        </a:rPr>
                        <a:t>Interoperability</a:t>
                      </a:r>
                      <a:endParaRPr lang="en-GB" sz="1600">
                        <a:latin typeface="Arial"/>
                        <a:ea typeface="Calibri"/>
                        <a:cs typeface="Times New Roman"/>
                      </a:endParaRPr>
                    </a:p>
                  </a:txBody>
                  <a:tcPr marL="73025" marR="73025" marT="0" marB="73025"/>
                </a:tc>
                <a:tc>
                  <a:txBody>
                    <a:bodyPr/>
                    <a:lstStyle/>
                    <a:p>
                      <a:pPr>
                        <a:spcAft>
                          <a:spcPts val="600"/>
                        </a:spcAft>
                      </a:pPr>
                      <a:r>
                        <a:rPr lang="en-US" sz="1600" dirty="0">
                          <a:latin typeface="Arial"/>
                          <a:ea typeface="Calibri"/>
                          <a:cs typeface="Times New Roman"/>
                        </a:rPr>
                        <a:t>Are there problems interfacing the system to other systems? Can compilers, for example, be used with current versions of the operating system? Is hardware emulation required</a:t>
                      </a:r>
                      <a:r>
                        <a:rPr lang="en-US" sz="1600" dirty="0" smtClean="0">
                          <a:latin typeface="Arial"/>
                          <a:ea typeface="Calibri"/>
                          <a:cs typeface="Times New Roman"/>
                        </a:rPr>
                        <a:t>?</a:t>
                      </a:r>
                      <a:endParaRPr lang="en-GB" sz="1600" dirty="0">
                        <a:latin typeface="Arial"/>
                        <a:ea typeface="Calibri"/>
                        <a:cs typeface="Times New Roman"/>
                      </a:endParaRPr>
                    </a:p>
                  </a:txBody>
                  <a:tcPr marL="73025" marR="73025" marT="0" marB="73025"/>
                </a:tc>
                <a:extLst>
                  <a:ext uri="{0D108BD9-81ED-4DB2-BD59-A6C34878D82A}">
                    <a16:rowId xmlns:a16="http://schemas.microsoft.com/office/drawing/2014/main" val="10003"/>
                  </a:ext>
                </a:extLst>
              </a:tr>
            </a:tbl>
          </a:graphicData>
        </a:graphic>
      </p:graphicFrame>
      <p:sp>
        <p:nvSpPr>
          <p:cNvPr id="7" name="Slide Number Placeholder 6"/>
          <p:cNvSpPr>
            <a:spLocks noGrp="1"/>
          </p:cNvSpPr>
          <p:nvPr>
            <p:ph type="sldNum" sz="quarter" idx="12"/>
          </p:nvPr>
        </p:nvSpPr>
        <p:spPr/>
        <p:txBody>
          <a:bodyPr/>
          <a:lstStyle/>
          <a:p>
            <a:fld id="{C8735F24-F0A4-DB4E-AAD6-0E2C6B4C4636}" type="slidenum">
              <a:rPr lang="en-US" smtClean="0"/>
              <a:pPr/>
              <a:t>99</a:t>
            </a:fld>
            <a:endParaRPr lang="en-US"/>
          </a:p>
        </p:txBody>
      </p:sp>
      <p:pic>
        <p:nvPicPr>
          <p:cNvPr id="9" name="Grafik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715144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9538"/>
            <a:ext cx="8229600" cy="1143000"/>
          </a:xfrm>
        </p:spPr>
        <p:txBody>
          <a:bodyPr/>
          <a:lstStyle/>
          <a:p>
            <a:r>
              <a:rPr lang="en-US" dirty="0" smtClean="0"/>
              <a:t>Factors </a:t>
            </a:r>
            <a:r>
              <a:rPr lang="en-US" dirty="0"/>
              <a:t>used in application assessment</a:t>
            </a:r>
            <a:r>
              <a:rPr lang="en-GB" dirty="0" smtClean="0"/>
              <a:t> </a:t>
            </a:r>
            <a:endParaRPr lang="en-US" dirty="0"/>
          </a:p>
        </p:txBody>
      </p:sp>
      <p:graphicFrame>
        <p:nvGraphicFramePr>
          <p:cNvPr id="6" name="Content Placeholder 5"/>
          <p:cNvGraphicFramePr>
            <a:graphicFrameLocks noGrp="1"/>
          </p:cNvGraphicFramePr>
          <p:nvPr>
            <p:ph idx="1"/>
          </p:nvPr>
        </p:nvGraphicFramePr>
        <p:xfrm>
          <a:off x="457200" y="2290118"/>
          <a:ext cx="8229600" cy="3120390"/>
        </p:xfrm>
        <a:graphic>
          <a:graphicData uri="http://schemas.openxmlformats.org/drawingml/2006/table">
            <a:tbl>
              <a:tblPr firstRow="1" bandRow="1">
                <a:tableStyleId>{5C22544A-7EE6-4342-B048-85BDC9FD1C3A}</a:tableStyleId>
              </a:tblPr>
              <a:tblGrid>
                <a:gridCol w="2123523">
                  <a:extLst>
                    <a:ext uri="{9D8B030D-6E8A-4147-A177-3AD203B41FA5}">
                      <a16:colId xmlns:a16="http://schemas.microsoft.com/office/drawing/2014/main" val="20000"/>
                    </a:ext>
                  </a:extLst>
                </a:gridCol>
                <a:gridCol w="6106077">
                  <a:extLst>
                    <a:ext uri="{9D8B030D-6E8A-4147-A177-3AD203B41FA5}">
                      <a16:colId xmlns:a16="http://schemas.microsoft.com/office/drawing/2014/main" val="20001"/>
                    </a:ext>
                  </a:extLst>
                </a:gridCol>
              </a:tblGrid>
              <a:tr h="370840">
                <a:tc>
                  <a:txBody>
                    <a:bodyPr/>
                    <a:lstStyle/>
                    <a:p>
                      <a:pPr>
                        <a:spcAft>
                          <a:spcPts val="600"/>
                        </a:spcAft>
                      </a:pPr>
                      <a:r>
                        <a:rPr lang="en-US" sz="1600" dirty="0" smtClean="0">
                          <a:latin typeface="Arial"/>
                          <a:ea typeface="Calibri"/>
                          <a:cs typeface="Arial"/>
                        </a:rPr>
                        <a:t>Factor</a:t>
                      </a:r>
                      <a:endParaRPr lang="en-GB" sz="1600" dirty="0">
                        <a:latin typeface="Arial"/>
                        <a:ea typeface="Calibri"/>
                        <a:cs typeface="Arial"/>
                      </a:endParaRPr>
                    </a:p>
                  </a:txBody>
                  <a:tcPr marL="73025" marR="73025" marT="73025" marB="73025"/>
                </a:tc>
                <a:tc>
                  <a:txBody>
                    <a:bodyPr/>
                    <a:lstStyle/>
                    <a:p>
                      <a:pPr>
                        <a:spcAft>
                          <a:spcPts val="600"/>
                        </a:spcAft>
                      </a:pPr>
                      <a:r>
                        <a:rPr lang="en-US" sz="1600" dirty="0" smtClean="0">
                          <a:latin typeface="Arial"/>
                          <a:ea typeface="Calibri"/>
                          <a:cs typeface="Arial"/>
                        </a:rPr>
                        <a:t>Questions</a:t>
                      </a:r>
                      <a:endParaRPr lang="en-GB" sz="1600" dirty="0">
                        <a:latin typeface="Arial"/>
                        <a:ea typeface="Calibri"/>
                        <a:cs typeface="Arial"/>
                      </a:endParaRPr>
                    </a:p>
                  </a:txBody>
                  <a:tcPr marL="73025" marR="73025" marT="73025" marB="73025"/>
                </a:tc>
                <a:extLst>
                  <a:ext uri="{0D108BD9-81ED-4DB2-BD59-A6C34878D82A}">
                    <a16:rowId xmlns:a16="http://schemas.microsoft.com/office/drawing/2014/main" val="10000"/>
                  </a:ext>
                </a:extLst>
              </a:tr>
              <a:tr h="370840">
                <a:tc>
                  <a:txBody>
                    <a:bodyPr/>
                    <a:lstStyle/>
                    <a:p>
                      <a:pPr>
                        <a:spcAft>
                          <a:spcPts val="600"/>
                        </a:spcAft>
                      </a:pPr>
                      <a:r>
                        <a:rPr lang="en-US" sz="1600" dirty="0" smtClean="0">
                          <a:latin typeface="Arial"/>
                          <a:ea typeface="Calibri"/>
                          <a:cs typeface="Arial"/>
                        </a:rPr>
                        <a:t>Understandability</a:t>
                      </a:r>
                      <a:endParaRPr lang="en-GB" sz="1600" dirty="0">
                        <a:latin typeface="Arial"/>
                        <a:ea typeface="Calibri"/>
                        <a:cs typeface="Arial"/>
                      </a:endParaRPr>
                    </a:p>
                  </a:txBody>
                  <a:tcPr marL="73025" marR="73025" marT="0" marB="73025"/>
                </a:tc>
                <a:tc>
                  <a:txBody>
                    <a:bodyPr/>
                    <a:lstStyle/>
                    <a:p>
                      <a:pPr>
                        <a:spcAft>
                          <a:spcPts val="600"/>
                        </a:spcAft>
                      </a:pPr>
                      <a:r>
                        <a:rPr lang="en-US" sz="1600">
                          <a:latin typeface="Arial"/>
                          <a:ea typeface="Calibri"/>
                          <a:cs typeface="Arial"/>
                        </a:rPr>
                        <a:t>How difficult is it to understand the source code of the current system? How complex are the control structures that are used? Do variables have meaningful names that reflect their function?</a:t>
                      </a:r>
                      <a:endParaRPr lang="en-GB" sz="1600">
                        <a:latin typeface="Arial"/>
                        <a:ea typeface="Calibri"/>
                        <a:cs typeface="Arial"/>
                      </a:endParaRPr>
                    </a:p>
                  </a:txBody>
                  <a:tcPr marL="73025" marR="73025" marT="0" marB="73025"/>
                </a:tc>
                <a:extLst>
                  <a:ext uri="{0D108BD9-81ED-4DB2-BD59-A6C34878D82A}">
                    <a16:rowId xmlns:a16="http://schemas.microsoft.com/office/drawing/2014/main" val="10001"/>
                  </a:ext>
                </a:extLst>
              </a:tr>
              <a:tr h="370840">
                <a:tc>
                  <a:txBody>
                    <a:bodyPr/>
                    <a:lstStyle/>
                    <a:p>
                      <a:pPr>
                        <a:spcAft>
                          <a:spcPts val="600"/>
                        </a:spcAft>
                      </a:pPr>
                      <a:r>
                        <a:rPr lang="en-US" sz="1600">
                          <a:latin typeface="Arial"/>
                          <a:ea typeface="Calibri"/>
                          <a:cs typeface="Arial"/>
                        </a:rPr>
                        <a:t>Documentation</a:t>
                      </a:r>
                      <a:endParaRPr lang="en-GB" sz="1600">
                        <a:latin typeface="Arial"/>
                        <a:ea typeface="Calibri"/>
                        <a:cs typeface="Arial"/>
                      </a:endParaRPr>
                    </a:p>
                  </a:txBody>
                  <a:tcPr marL="73025" marR="73025" marT="0" marB="73025"/>
                </a:tc>
                <a:tc>
                  <a:txBody>
                    <a:bodyPr/>
                    <a:lstStyle/>
                    <a:p>
                      <a:pPr>
                        <a:spcAft>
                          <a:spcPts val="600"/>
                        </a:spcAft>
                      </a:pPr>
                      <a:r>
                        <a:rPr lang="en-US" sz="1600">
                          <a:latin typeface="Arial"/>
                          <a:ea typeface="Calibri"/>
                          <a:cs typeface="Arial"/>
                        </a:rPr>
                        <a:t>What system documentation is available? Is the documentation complete, consistent, and current?</a:t>
                      </a:r>
                      <a:endParaRPr lang="en-GB" sz="1600">
                        <a:latin typeface="Arial"/>
                        <a:ea typeface="Calibri"/>
                        <a:cs typeface="Arial"/>
                      </a:endParaRPr>
                    </a:p>
                  </a:txBody>
                  <a:tcPr marL="73025" marR="73025" marT="0" marB="73025"/>
                </a:tc>
                <a:extLst>
                  <a:ext uri="{0D108BD9-81ED-4DB2-BD59-A6C34878D82A}">
                    <a16:rowId xmlns:a16="http://schemas.microsoft.com/office/drawing/2014/main" val="10002"/>
                  </a:ext>
                </a:extLst>
              </a:tr>
              <a:tr h="370840">
                <a:tc>
                  <a:txBody>
                    <a:bodyPr/>
                    <a:lstStyle/>
                    <a:p>
                      <a:pPr>
                        <a:spcAft>
                          <a:spcPts val="600"/>
                        </a:spcAft>
                      </a:pPr>
                      <a:r>
                        <a:rPr lang="en-US" sz="1600">
                          <a:latin typeface="Arial"/>
                          <a:ea typeface="Calibri"/>
                          <a:cs typeface="Arial"/>
                        </a:rPr>
                        <a:t>Data</a:t>
                      </a:r>
                      <a:endParaRPr lang="en-GB" sz="1600">
                        <a:latin typeface="Arial"/>
                        <a:ea typeface="Calibri"/>
                        <a:cs typeface="Arial"/>
                      </a:endParaRPr>
                    </a:p>
                  </a:txBody>
                  <a:tcPr marL="73025" marR="73025" marT="0" marB="73025"/>
                </a:tc>
                <a:tc>
                  <a:txBody>
                    <a:bodyPr/>
                    <a:lstStyle/>
                    <a:p>
                      <a:pPr>
                        <a:spcAft>
                          <a:spcPts val="600"/>
                        </a:spcAft>
                      </a:pPr>
                      <a:r>
                        <a:rPr lang="en-US" sz="1600">
                          <a:latin typeface="Arial"/>
                          <a:ea typeface="Calibri"/>
                          <a:cs typeface="Arial"/>
                        </a:rPr>
                        <a:t>Is there an explicit data model for the system? To what extent is data duplicated across files? Is the data used by the system up to date and consistent?</a:t>
                      </a:r>
                      <a:endParaRPr lang="en-GB" sz="1600">
                        <a:latin typeface="Arial"/>
                        <a:ea typeface="Calibri"/>
                        <a:cs typeface="Arial"/>
                      </a:endParaRPr>
                    </a:p>
                  </a:txBody>
                  <a:tcPr marL="73025" marR="73025" marT="0" marB="73025"/>
                </a:tc>
                <a:extLst>
                  <a:ext uri="{0D108BD9-81ED-4DB2-BD59-A6C34878D82A}">
                    <a16:rowId xmlns:a16="http://schemas.microsoft.com/office/drawing/2014/main" val="10003"/>
                  </a:ext>
                </a:extLst>
              </a:tr>
              <a:tr h="370840">
                <a:tc>
                  <a:txBody>
                    <a:bodyPr/>
                    <a:lstStyle/>
                    <a:p>
                      <a:pPr>
                        <a:spcAft>
                          <a:spcPts val="600"/>
                        </a:spcAft>
                      </a:pPr>
                      <a:r>
                        <a:rPr lang="en-US" sz="1600">
                          <a:latin typeface="Arial"/>
                          <a:ea typeface="Calibri"/>
                          <a:cs typeface="Arial"/>
                        </a:rPr>
                        <a:t>Performance</a:t>
                      </a:r>
                      <a:endParaRPr lang="en-GB" sz="1600">
                        <a:latin typeface="Arial"/>
                        <a:ea typeface="Calibri"/>
                        <a:cs typeface="Arial"/>
                      </a:endParaRPr>
                    </a:p>
                  </a:txBody>
                  <a:tcPr marL="73025" marR="73025" marT="0" marB="73025"/>
                </a:tc>
                <a:tc>
                  <a:txBody>
                    <a:bodyPr/>
                    <a:lstStyle/>
                    <a:p>
                      <a:pPr>
                        <a:spcAft>
                          <a:spcPts val="600"/>
                        </a:spcAft>
                      </a:pPr>
                      <a:r>
                        <a:rPr lang="en-US" sz="1600" dirty="0">
                          <a:latin typeface="Arial"/>
                          <a:ea typeface="Calibri"/>
                          <a:cs typeface="Arial"/>
                        </a:rPr>
                        <a:t>Is the performance of the application adequate? Do performance problems have a significant effect on system users?</a:t>
                      </a:r>
                      <a:endParaRPr lang="en-GB" sz="1600" dirty="0">
                        <a:latin typeface="Arial"/>
                        <a:ea typeface="Calibri"/>
                        <a:cs typeface="Arial"/>
                      </a:endParaRPr>
                    </a:p>
                  </a:txBody>
                  <a:tcPr marL="73025" marR="73025" marT="0" marB="73025"/>
                </a:tc>
                <a:extLst>
                  <a:ext uri="{0D108BD9-81ED-4DB2-BD59-A6C34878D82A}">
                    <a16:rowId xmlns:a16="http://schemas.microsoft.com/office/drawing/2014/main" val="10004"/>
                  </a:ext>
                </a:extLst>
              </a:tr>
            </a:tbl>
          </a:graphicData>
        </a:graphic>
      </p:graphicFrame>
      <p:sp>
        <p:nvSpPr>
          <p:cNvPr id="7" name="Slide Number Placeholder 6"/>
          <p:cNvSpPr>
            <a:spLocks noGrp="1"/>
          </p:cNvSpPr>
          <p:nvPr>
            <p:ph type="sldNum" sz="quarter" idx="12"/>
          </p:nvPr>
        </p:nvSpPr>
        <p:spPr/>
        <p:txBody>
          <a:bodyPr/>
          <a:lstStyle/>
          <a:p>
            <a:fld id="{C8735F24-F0A4-DB4E-AAD6-0E2C6B4C4636}" type="slidenum">
              <a:rPr lang="en-US" smtClean="0"/>
              <a:pPr/>
              <a:t>100</a:t>
            </a:fld>
            <a:endParaRPr lang="en-US"/>
          </a:p>
        </p:txBody>
      </p:sp>
      <p:pic>
        <p:nvPicPr>
          <p:cNvPr id="9" name="Grafik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9858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Factors used in application assessment</a:t>
            </a:r>
            <a:endParaRPr lang="en-US" dirty="0"/>
          </a:p>
        </p:txBody>
      </p:sp>
      <p:graphicFrame>
        <p:nvGraphicFramePr>
          <p:cNvPr id="4" name="Content Placeholder 3"/>
          <p:cNvGraphicFramePr>
            <a:graphicFrameLocks noGrp="1"/>
          </p:cNvGraphicFramePr>
          <p:nvPr>
            <p:ph idx="1"/>
          </p:nvPr>
        </p:nvGraphicFramePr>
        <p:xfrm>
          <a:off x="457200" y="1999476"/>
          <a:ext cx="8229600" cy="3832860"/>
        </p:xfrm>
        <a:graphic>
          <a:graphicData uri="http://schemas.openxmlformats.org/drawingml/2006/table">
            <a:tbl>
              <a:tblPr firstRow="1" bandRow="1">
                <a:tableStyleId>{5C22544A-7EE6-4342-B048-85BDC9FD1C3A}</a:tableStyleId>
              </a:tblPr>
              <a:tblGrid>
                <a:gridCol w="2569407">
                  <a:extLst>
                    <a:ext uri="{9D8B030D-6E8A-4147-A177-3AD203B41FA5}">
                      <a16:colId xmlns:a16="http://schemas.microsoft.com/office/drawing/2014/main" val="20000"/>
                    </a:ext>
                  </a:extLst>
                </a:gridCol>
                <a:gridCol w="5660193">
                  <a:extLst>
                    <a:ext uri="{9D8B030D-6E8A-4147-A177-3AD203B41FA5}">
                      <a16:colId xmlns:a16="http://schemas.microsoft.com/office/drawing/2014/main" val="20001"/>
                    </a:ext>
                  </a:extLst>
                </a:gridCol>
              </a:tblGrid>
              <a:tr h="370840">
                <a:tc>
                  <a:txBody>
                    <a:bodyPr/>
                    <a:lstStyle/>
                    <a:p>
                      <a:r>
                        <a:rPr lang="en-US" dirty="0" smtClean="0"/>
                        <a:t>Factor</a:t>
                      </a:r>
                      <a:endParaRPr lang="en-US" dirty="0"/>
                    </a:p>
                  </a:txBody>
                  <a:tcPr/>
                </a:tc>
                <a:tc>
                  <a:txBody>
                    <a:bodyPr/>
                    <a:lstStyle/>
                    <a:p>
                      <a:r>
                        <a:rPr lang="en-US" dirty="0" smtClean="0"/>
                        <a:t>Questions</a:t>
                      </a:r>
                      <a:endParaRPr lang="en-US" dirty="0"/>
                    </a:p>
                  </a:txBody>
                  <a:tcPr/>
                </a:tc>
                <a:extLst>
                  <a:ext uri="{0D108BD9-81ED-4DB2-BD59-A6C34878D82A}">
                    <a16:rowId xmlns:a16="http://schemas.microsoft.com/office/drawing/2014/main" val="10000"/>
                  </a:ext>
                </a:extLst>
              </a:tr>
              <a:tr h="370840">
                <a:tc>
                  <a:txBody>
                    <a:bodyPr/>
                    <a:lstStyle/>
                    <a:p>
                      <a:pPr>
                        <a:spcAft>
                          <a:spcPts val="600"/>
                        </a:spcAft>
                      </a:pPr>
                      <a:r>
                        <a:rPr lang="en-US" sz="1600" dirty="0">
                          <a:latin typeface="Arial"/>
                          <a:ea typeface="Calibri"/>
                          <a:cs typeface="Arial"/>
                        </a:rPr>
                        <a:t>Programming language</a:t>
                      </a:r>
                      <a:endParaRPr lang="en-GB" sz="1600" dirty="0">
                        <a:latin typeface="Arial"/>
                        <a:ea typeface="Calibri"/>
                        <a:cs typeface="Arial"/>
                      </a:endParaRPr>
                    </a:p>
                  </a:txBody>
                  <a:tcPr marL="73025" marR="73025" marT="0" marB="73025"/>
                </a:tc>
                <a:tc>
                  <a:txBody>
                    <a:bodyPr/>
                    <a:lstStyle/>
                    <a:p>
                      <a:pPr>
                        <a:spcAft>
                          <a:spcPts val="600"/>
                        </a:spcAft>
                      </a:pPr>
                      <a:r>
                        <a:rPr lang="en-US" sz="1600">
                          <a:latin typeface="Arial"/>
                          <a:ea typeface="Calibri"/>
                          <a:cs typeface="Arial"/>
                        </a:rPr>
                        <a:t>Are modern compilers available for the programming language used to develop the system? Is the programming language still used for new system development?</a:t>
                      </a:r>
                      <a:endParaRPr lang="en-GB" sz="1600">
                        <a:latin typeface="Arial"/>
                        <a:ea typeface="Calibri"/>
                        <a:cs typeface="Arial"/>
                      </a:endParaRPr>
                    </a:p>
                  </a:txBody>
                  <a:tcPr marL="73025" marR="73025" marT="0" marB="73025"/>
                </a:tc>
                <a:extLst>
                  <a:ext uri="{0D108BD9-81ED-4DB2-BD59-A6C34878D82A}">
                    <a16:rowId xmlns:a16="http://schemas.microsoft.com/office/drawing/2014/main" val="10001"/>
                  </a:ext>
                </a:extLst>
              </a:tr>
              <a:tr h="370840">
                <a:tc>
                  <a:txBody>
                    <a:bodyPr/>
                    <a:lstStyle/>
                    <a:p>
                      <a:pPr>
                        <a:spcAft>
                          <a:spcPts val="600"/>
                        </a:spcAft>
                      </a:pPr>
                      <a:r>
                        <a:rPr lang="en-US" sz="1600" dirty="0">
                          <a:latin typeface="Arial"/>
                          <a:ea typeface="Calibri"/>
                          <a:cs typeface="Arial"/>
                        </a:rPr>
                        <a:t>Configuration management</a:t>
                      </a:r>
                      <a:endParaRPr lang="en-GB" sz="1600" dirty="0">
                        <a:latin typeface="Arial"/>
                        <a:ea typeface="Calibri"/>
                        <a:cs typeface="Arial"/>
                      </a:endParaRPr>
                    </a:p>
                  </a:txBody>
                  <a:tcPr marL="73025" marR="73025" marT="0" marB="73025"/>
                </a:tc>
                <a:tc>
                  <a:txBody>
                    <a:bodyPr/>
                    <a:lstStyle/>
                    <a:p>
                      <a:pPr>
                        <a:spcAft>
                          <a:spcPts val="600"/>
                        </a:spcAft>
                      </a:pPr>
                      <a:r>
                        <a:rPr lang="en-US" sz="1600">
                          <a:latin typeface="Arial"/>
                          <a:ea typeface="Calibri"/>
                          <a:cs typeface="Arial"/>
                        </a:rPr>
                        <a:t>Are all versions of all parts of the system managed by a configuration management system? Is there an explicit description of the versions of components that are used in the current system?</a:t>
                      </a:r>
                      <a:endParaRPr lang="en-GB" sz="1600">
                        <a:latin typeface="Arial"/>
                        <a:ea typeface="Calibri"/>
                        <a:cs typeface="Arial"/>
                      </a:endParaRPr>
                    </a:p>
                  </a:txBody>
                  <a:tcPr marL="73025" marR="73025" marT="0" marB="73025"/>
                </a:tc>
                <a:extLst>
                  <a:ext uri="{0D108BD9-81ED-4DB2-BD59-A6C34878D82A}">
                    <a16:rowId xmlns:a16="http://schemas.microsoft.com/office/drawing/2014/main" val="10002"/>
                  </a:ext>
                </a:extLst>
              </a:tr>
              <a:tr h="370840">
                <a:tc>
                  <a:txBody>
                    <a:bodyPr/>
                    <a:lstStyle/>
                    <a:p>
                      <a:pPr>
                        <a:spcAft>
                          <a:spcPts val="600"/>
                        </a:spcAft>
                      </a:pPr>
                      <a:r>
                        <a:rPr lang="en-US" sz="1600">
                          <a:latin typeface="Arial"/>
                          <a:ea typeface="Calibri"/>
                          <a:cs typeface="Arial"/>
                        </a:rPr>
                        <a:t>Test data</a:t>
                      </a:r>
                      <a:endParaRPr lang="en-GB" sz="1600">
                        <a:latin typeface="Arial"/>
                        <a:ea typeface="Calibri"/>
                        <a:cs typeface="Arial"/>
                      </a:endParaRPr>
                    </a:p>
                  </a:txBody>
                  <a:tcPr marL="73025" marR="73025" marT="0" marB="73025"/>
                </a:tc>
                <a:tc>
                  <a:txBody>
                    <a:bodyPr/>
                    <a:lstStyle/>
                    <a:p>
                      <a:pPr>
                        <a:spcAft>
                          <a:spcPts val="600"/>
                        </a:spcAft>
                      </a:pPr>
                      <a:r>
                        <a:rPr lang="en-US" sz="1600">
                          <a:latin typeface="Arial"/>
                          <a:ea typeface="Calibri"/>
                          <a:cs typeface="Arial"/>
                        </a:rPr>
                        <a:t>Does test data for the system exist? Is there a record of regression tests carried out when new features have been added to the system? </a:t>
                      </a:r>
                      <a:endParaRPr lang="en-GB" sz="1600">
                        <a:latin typeface="Arial"/>
                        <a:ea typeface="Calibri"/>
                        <a:cs typeface="Arial"/>
                      </a:endParaRPr>
                    </a:p>
                  </a:txBody>
                  <a:tcPr marL="73025" marR="73025" marT="0" marB="73025"/>
                </a:tc>
                <a:extLst>
                  <a:ext uri="{0D108BD9-81ED-4DB2-BD59-A6C34878D82A}">
                    <a16:rowId xmlns:a16="http://schemas.microsoft.com/office/drawing/2014/main" val="10003"/>
                  </a:ext>
                </a:extLst>
              </a:tr>
              <a:tr h="370840">
                <a:tc>
                  <a:txBody>
                    <a:bodyPr/>
                    <a:lstStyle/>
                    <a:p>
                      <a:pPr>
                        <a:spcAft>
                          <a:spcPts val="600"/>
                        </a:spcAft>
                      </a:pPr>
                      <a:r>
                        <a:rPr lang="en-US" sz="1600">
                          <a:latin typeface="Arial"/>
                          <a:ea typeface="Calibri"/>
                          <a:cs typeface="Arial"/>
                        </a:rPr>
                        <a:t>Personnel skills</a:t>
                      </a:r>
                      <a:endParaRPr lang="en-GB" sz="1600">
                        <a:latin typeface="Arial"/>
                        <a:ea typeface="Calibri"/>
                        <a:cs typeface="Arial"/>
                      </a:endParaRPr>
                    </a:p>
                  </a:txBody>
                  <a:tcPr marL="73025" marR="73025" marT="0" marB="73025"/>
                </a:tc>
                <a:tc>
                  <a:txBody>
                    <a:bodyPr/>
                    <a:lstStyle/>
                    <a:p>
                      <a:pPr>
                        <a:spcAft>
                          <a:spcPts val="600"/>
                        </a:spcAft>
                      </a:pPr>
                      <a:r>
                        <a:rPr lang="en-US" sz="1600" dirty="0">
                          <a:latin typeface="Arial"/>
                          <a:ea typeface="Calibri"/>
                          <a:cs typeface="Arial"/>
                        </a:rPr>
                        <a:t>Are there people available who have the skills to maintain the application? Are there people available who have experience with the system?</a:t>
                      </a:r>
                      <a:r>
                        <a:rPr lang="en-US" sz="1600" dirty="0" smtClean="0">
                          <a:latin typeface="Arial"/>
                          <a:ea typeface="Calibri"/>
                          <a:cs typeface="Arial"/>
                        </a:rPr>
                        <a:t> </a:t>
                      </a:r>
                      <a:endParaRPr lang="en-GB" sz="1600" dirty="0">
                        <a:latin typeface="Arial"/>
                        <a:ea typeface="Calibri"/>
                        <a:cs typeface="Arial"/>
                      </a:endParaRPr>
                    </a:p>
                  </a:txBody>
                  <a:tcPr marL="73025" marR="73025" marT="0" marB="73025"/>
                </a:tc>
                <a:extLst>
                  <a:ext uri="{0D108BD9-81ED-4DB2-BD59-A6C34878D82A}">
                    <a16:rowId xmlns:a16="http://schemas.microsoft.com/office/drawing/2014/main" val="10004"/>
                  </a:ext>
                </a:extLst>
              </a:tr>
            </a:tbl>
          </a:graphicData>
        </a:graphic>
      </p:graphicFrame>
      <p:sp>
        <p:nvSpPr>
          <p:cNvPr id="7" name="Slide Number Placeholder 6"/>
          <p:cNvSpPr>
            <a:spLocks noGrp="1"/>
          </p:cNvSpPr>
          <p:nvPr>
            <p:ph type="sldNum" sz="quarter" idx="12"/>
          </p:nvPr>
        </p:nvSpPr>
        <p:spPr/>
        <p:txBody>
          <a:bodyPr/>
          <a:lstStyle/>
          <a:p>
            <a:fld id="{C8735F24-F0A4-DB4E-AAD6-0E2C6B4C4636}" type="slidenum">
              <a:rPr lang="en-US" smtClean="0"/>
              <a:pPr/>
              <a:t>101</a:t>
            </a:fld>
            <a:endParaRPr lang="en-US"/>
          </a:p>
        </p:txBody>
      </p:sp>
      <p:pic>
        <p:nvPicPr>
          <p:cNvPr id="9" name="Grafik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21612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GB"/>
              <a:t>System measurement</a:t>
            </a:r>
          </a:p>
        </p:txBody>
      </p:sp>
      <p:sp>
        <p:nvSpPr>
          <p:cNvPr id="90115" name="Rectangle 3"/>
          <p:cNvSpPr>
            <a:spLocks noGrp="1" noChangeArrowheads="1"/>
          </p:cNvSpPr>
          <p:nvPr>
            <p:ph idx="1"/>
          </p:nvPr>
        </p:nvSpPr>
        <p:spPr/>
        <p:txBody>
          <a:bodyPr>
            <a:normAutofit fontScale="92500" lnSpcReduction="10000"/>
          </a:bodyPr>
          <a:lstStyle/>
          <a:p>
            <a:r>
              <a:rPr lang="en-GB" dirty="0"/>
              <a:t>You may collect quantitative data to make an assessment of the quality of the application system</a:t>
            </a:r>
          </a:p>
          <a:p>
            <a:pPr lvl="1"/>
            <a:r>
              <a:rPr lang="en-GB" dirty="0"/>
              <a:t>The number of system change requests; </a:t>
            </a:r>
            <a:r>
              <a:rPr lang="en-US" dirty="0"/>
              <a:t>The higher this accumulated value, the lower the quality of the system.</a:t>
            </a:r>
            <a:r>
              <a:rPr lang="en-GB" dirty="0"/>
              <a:t> </a:t>
            </a:r>
          </a:p>
          <a:p>
            <a:pPr lvl="1"/>
            <a:r>
              <a:rPr lang="en-GB" dirty="0"/>
              <a:t>The number of different user interfaces used by the system</a:t>
            </a:r>
            <a:r>
              <a:rPr lang="en-GB" dirty="0" smtClean="0"/>
              <a:t>; </a:t>
            </a:r>
            <a:r>
              <a:rPr lang="en-US" dirty="0"/>
              <a:t>The more interfaces, the more likely it is that there will be inconsistencies and redundancies in these interfaces.</a:t>
            </a:r>
            <a:r>
              <a:rPr lang="en-GB" dirty="0"/>
              <a:t> </a:t>
            </a:r>
          </a:p>
          <a:p>
            <a:pPr lvl="1"/>
            <a:r>
              <a:rPr lang="en-GB" dirty="0"/>
              <a:t>The volume of data used by the system</a:t>
            </a:r>
            <a:r>
              <a:rPr lang="en-GB" dirty="0" smtClean="0"/>
              <a:t>.</a:t>
            </a:r>
            <a:r>
              <a:rPr lang="en-US" dirty="0"/>
              <a:t> As the volume of data (number of files, size of database, etc.) processed by the system increases, so too do the inconsistencies and errors in that data.</a:t>
            </a:r>
            <a:r>
              <a:rPr lang="en-GB" dirty="0"/>
              <a:t> </a:t>
            </a:r>
            <a:endParaRPr lang="en-GB" dirty="0" smtClean="0"/>
          </a:p>
          <a:p>
            <a:pPr lvl="1"/>
            <a:r>
              <a:rPr lang="en-GB" dirty="0" smtClean="0"/>
              <a:t>Cleaning up old data is a very expensive and time-consuming process</a:t>
            </a:r>
            <a:endParaRPr lang="en-GB" dirty="0"/>
          </a:p>
        </p:txBody>
      </p:sp>
      <p:sp>
        <p:nvSpPr>
          <p:cNvPr id="6" name="Slide Number Placeholder 5"/>
          <p:cNvSpPr>
            <a:spLocks noGrp="1"/>
          </p:cNvSpPr>
          <p:nvPr>
            <p:ph type="sldNum" sz="quarter" idx="12"/>
          </p:nvPr>
        </p:nvSpPr>
        <p:spPr/>
        <p:txBody>
          <a:bodyPr/>
          <a:lstStyle/>
          <a:p>
            <a:fld id="{C8735F24-F0A4-DB4E-AAD6-0E2C6B4C4636}" type="slidenum">
              <a:rPr lang="en-US" smtClean="0"/>
              <a:pPr/>
              <a:t>102</a:t>
            </a:fld>
            <a:endParaRPr lang="en-US"/>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338570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4552"/>
            <a:ext cx="8229600" cy="1143000"/>
          </a:xfrm>
        </p:spPr>
        <p:txBody>
          <a:bodyPr/>
          <a:lstStyle/>
          <a:p>
            <a:pPr algn="ctr"/>
            <a:r>
              <a:rPr lang="en-US" dirty="0" smtClean="0"/>
              <a:t>Software maintenance</a:t>
            </a:r>
            <a:endParaRPr lang="en-US" dirty="0"/>
          </a:p>
        </p:txBody>
      </p:sp>
      <p:sp>
        <p:nvSpPr>
          <p:cNvPr id="5" name="Slide Number Placeholder 4"/>
          <p:cNvSpPr>
            <a:spLocks noGrp="1"/>
          </p:cNvSpPr>
          <p:nvPr>
            <p:ph type="sldNum" sz="quarter" idx="12"/>
          </p:nvPr>
        </p:nvSpPr>
        <p:spPr/>
        <p:txBody>
          <a:bodyPr/>
          <a:lstStyle/>
          <a:p>
            <a:fld id="{C8735F24-F0A4-DB4E-AAD6-0E2C6B4C4636}" type="slidenum">
              <a:rPr lang="en-US" smtClean="0"/>
              <a:pPr/>
              <a:t>103</a:t>
            </a:fld>
            <a:endParaRPr lang="en-US"/>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175529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type="title"/>
          </p:nvPr>
        </p:nvSpPr>
        <p:spPr>
          <a:noFill/>
          <a:ln/>
        </p:spPr>
        <p:txBody>
          <a:bodyPr lIns="90840" tIns="44623" rIns="90840" bIns="44623"/>
          <a:lstStyle/>
          <a:p>
            <a:r>
              <a:rPr lang="en-GB"/>
              <a:t>Software maintenance</a:t>
            </a:r>
          </a:p>
        </p:txBody>
      </p:sp>
      <p:sp>
        <p:nvSpPr>
          <p:cNvPr id="8194" name="Rectangle 2"/>
          <p:cNvSpPr>
            <a:spLocks noGrp="1" noChangeArrowheads="1"/>
          </p:cNvSpPr>
          <p:nvPr>
            <p:ph idx="1"/>
          </p:nvPr>
        </p:nvSpPr>
        <p:spPr>
          <a:noFill/>
          <a:ln/>
        </p:spPr>
        <p:txBody>
          <a:bodyPr lIns="90840" tIns="44623" rIns="90840" bIns="44623"/>
          <a:lstStyle/>
          <a:p>
            <a:r>
              <a:rPr lang="en-GB" dirty="0"/>
              <a:t>Modifying a program after it has been put into use</a:t>
            </a:r>
            <a:r>
              <a:rPr lang="en-GB" dirty="0" smtClean="0"/>
              <a:t>.</a:t>
            </a:r>
          </a:p>
          <a:p>
            <a:r>
              <a:rPr lang="en-GB" dirty="0" smtClean="0"/>
              <a:t>The term is mostly used for changing custom software. Generic software products are said to evolve to create new versions.</a:t>
            </a:r>
          </a:p>
          <a:p>
            <a:r>
              <a:rPr lang="en-GB" dirty="0"/>
              <a:t>Maintenance does not normally involve major changes to the system’s architecture.</a:t>
            </a:r>
          </a:p>
          <a:p>
            <a:r>
              <a:rPr lang="en-GB" dirty="0"/>
              <a:t>Changes are implemented by modifying existing components and adding new components to the system.</a:t>
            </a:r>
          </a:p>
        </p:txBody>
      </p:sp>
      <p:sp>
        <p:nvSpPr>
          <p:cNvPr id="6" name="Slide Number Placeholder 5"/>
          <p:cNvSpPr>
            <a:spLocks noGrp="1"/>
          </p:cNvSpPr>
          <p:nvPr>
            <p:ph type="sldNum" sz="quarter" idx="12"/>
          </p:nvPr>
        </p:nvSpPr>
        <p:spPr/>
        <p:txBody>
          <a:bodyPr/>
          <a:lstStyle/>
          <a:p>
            <a:fld id="{C8735F24-F0A4-DB4E-AAD6-0E2C6B4C4636}" type="slidenum">
              <a:rPr lang="en-US" smtClean="0"/>
              <a:pPr/>
              <a:t>104</a:t>
            </a:fld>
            <a:endParaRPr lang="en-US"/>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10537027"/>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type="title"/>
          </p:nvPr>
        </p:nvSpPr>
        <p:spPr>
          <a:noFill/>
          <a:ln/>
        </p:spPr>
        <p:txBody>
          <a:bodyPr lIns="90840" tIns="44623" rIns="90840" bIns="44623"/>
          <a:lstStyle/>
          <a:p>
            <a:r>
              <a:rPr lang="en-GB"/>
              <a:t>Types of maintenance</a:t>
            </a:r>
          </a:p>
        </p:txBody>
      </p:sp>
      <p:sp>
        <p:nvSpPr>
          <p:cNvPr id="12290" name="Rectangle 2"/>
          <p:cNvSpPr>
            <a:spLocks noGrp="1" noChangeArrowheads="1"/>
          </p:cNvSpPr>
          <p:nvPr>
            <p:ph idx="1"/>
          </p:nvPr>
        </p:nvSpPr>
        <p:spPr>
          <a:noFill/>
          <a:ln/>
        </p:spPr>
        <p:txBody>
          <a:bodyPr lIns="90840" tIns="44623" rIns="90840" bIns="44623"/>
          <a:lstStyle/>
          <a:p>
            <a:r>
              <a:rPr lang="en-GB" sz="2400" dirty="0" smtClean="0"/>
              <a:t>Fault repairs</a:t>
            </a:r>
          </a:p>
          <a:p>
            <a:pPr lvl="1"/>
            <a:r>
              <a:rPr lang="en-GB" sz="2000" dirty="0" smtClean="0"/>
              <a:t>Changing </a:t>
            </a:r>
            <a:r>
              <a:rPr lang="en-GB" sz="2000" dirty="0"/>
              <a:t>a system to </a:t>
            </a:r>
            <a:r>
              <a:rPr lang="en-GB" sz="2000" dirty="0" smtClean="0"/>
              <a:t>fix bugs/vulnerabilities and correct </a:t>
            </a:r>
            <a:r>
              <a:rPr lang="en-GB" sz="2000" dirty="0"/>
              <a:t>deficiencies in the way meets its requirements.</a:t>
            </a:r>
          </a:p>
          <a:p>
            <a:r>
              <a:rPr lang="en-GB" sz="2400" dirty="0" smtClean="0"/>
              <a:t>Environmental adaptation</a:t>
            </a:r>
          </a:p>
          <a:p>
            <a:pPr lvl="1"/>
            <a:r>
              <a:rPr lang="en-GB" sz="2000" dirty="0" smtClean="0"/>
              <a:t>Maintenance </a:t>
            </a:r>
            <a:r>
              <a:rPr lang="en-GB" sz="2000" dirty="0"/>
              <a:t>to adapt software to a different operating environment</a:t>
            </a:r>
          </a:p>
          <a:p>
            <a:pPr lvl="1"/>
            <a:r>
              <a:rPr lang="en-GB" sz="2000" dirty="0"/>
              <a:t>Changing a system so that it operates in a different environment (computer, OS, etc.) from its initial implementation.</a:t>
            </a:r>
          </a:p>
          <a:p>
            <a:r>
              <a:rPr lang="en-GB" sz="2400" dirty="0" smtClean="0"/>
              <a:t>Functionality addition and modification </a:t>
            </a:r>
          </a:p>
          <a:p>
            <a:pPr lvl="1"/>
            <a:r>
              <a:rPr lang="en-GB" dirty="0" smtClean="0"/>
              <a:t>Modifying </a:t>
            </a:r>
            <a:r>
              <a:rPr lang="en-GB" dirty="0"/>
              <a:t>the system to satisfy new requirements</a:t>
            </a:r>
            <a:r>
              <a:rPr lang="en-GB" sz="1600" dirty="0"/>
              <a:t>.</a:t>
            </a:r>
          </a:p>
        </p:txBody>
      </p:sp>
      <p:sp>
        <p:nvSpPr>
          <p:cNvPr id="6" name="Slide Number Placeholder 5"/>
          <p:cNvSpPr>
            <a:spLocks noGrp="1"/>
          </p:cNvSpPr>
          <p:nvPr>
            <p:ph type="sldNum" sz="quarter" idx="12"/>
          </p:nvPr>
        </p:nvSpPr>
        <p:spPr/>
        <p:txBody>
          <a:bodyPr/>
          <a:lstStyle/>
          <a:p>
            <a:fld id="{C8735F24-F0A4-DB4E-AAD6-0E2C6B4C4636}" type="slidenum">
              <a:rPr lang="en-US" smtClean="0"/>
              <a:pPr/>
              <a:t>105</a:t>
            </a:fld>
            <a:endParaRPr lang="en-US"/>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503190317"/>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Maintenance </a:t>
            </a:r>
            <a:r>
              <a:rPr lang="en-US" dirty="0"/>
              <a:t>effort distribution</a:t>
            </a:r>
            <a:r>
              <a:rPr lang="en-GB" dirty="0" smtClean="0"/>
              <a:t> </a:t>
            </a:r>
            <a:endParaRPr lang="en-US" dirty="0"/>
          </a:p>
        </p:txBody>
      </p:sp>
      <p:sp>
        <p:nvSpPr>
          <p:cNvPr id="7" name="Slide Number Placeholder 6"/>
          <p:cNvSpPr>
            <a:spLocks noGrp="1"/>
          </p:cNvSpPr>
          <p:nvPr>
            <p:ph type="sldNum" sz="quarter" idx="12"/>
          </p:nvPr>
        </p:nvSpPr>
        <p:spPr/>
        <p:txBody>
          <a:bodyPr/>
          <a:lstStyle/>
          <a:p>
            <a:fld id="{C8735F24-F0A4-DB4E-AAD6-0E2C6B4C4636}" type="slidenum">
              <a:rPr lang="en-US" smtClean="0"/>
              <a:pPr/>
              <a:t>106</a:t>
            </a:fld>
            <a:endParaRPr lang="en-US"/>
          </a:p>
        </p:txBody>
      </p:sp>
      <p:pic>
        <p:nvPicPr>
          <p:cNvPr id="5" name="Picture 4" descr="9.12 Maint Effort.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4198" y="1871850"/>
            <a:ext cx="4061059" cy="4061059"/>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66720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type="title"/>
          </p:nvPr>
        </p:nvSpPr>
        <p:spPr>
          <a:noFill/>
          <a:ln/>
        </p:spPr>
        <p:txBody>
          <a:bodyPr lIns="90840" tIns="44623" rIns="90840" bIns="44623"/>
          <a:lstStyle/>
          <a:p>
            <a:r>
              <a:rPr lang="en-GB"/>
              <a:t>Maintenance costs</a:t>
            </a:r>
          </a:p>
        </p:txBody>
      </p:sp>
      <p:sp>
        <p:nvSpPr>
          <p:cNvPr id="30722" name="Rectangle 2"/>
          <p:cNvSpPr>
            <a:spLocks noGrp="1" noChangeArrowheads="1"/>
          </p:cNvSpPr>
          <p:nvPr>
            <p:ph idx="1"/>
          </p:nvPr>
        </p:nvSpPr>
        <p:spPr>
          <a:noFill/>
          <a:ln/>
        </p:spPr>
        <p:txBody>
          <a:bodyPr lIns="90840" tIns="44623" rIns="90840" bIns="44623"/>
          <a:lstStyle/>
          <a:p>
            <a:r>
              <a:rPr lang="en-GB" sz="2400"/>
              <a:t>Usually greater than development costs (2* to </a:t>
            </a:r>
            <a:br>
              <a:rPr lang="en-GB" sz="2400"/>
            </a:br>
            <a:r>
              <a:rPr lang="en-GB" sz="2400"/>
              <a:t>100* depending on the application).</a:t>
            </a:r>
          </a:p>
          <a:p>
            <a:r>
              <a:rPr lang="en-GB" sz="2400"/>
              <a:t>Affected by both technical and non-technical </a:t>
            </a:r>
            <a:br>
              <a:rPr lang="en-GB" sz="2400"/>
            </a:br>
            <a:r>
              <a:rPr lang="en-GB" sz="2400"/>
              <a:t>factors.</a:t>
            </a:r>
          </a:p>
          <a:p>
            <a:r>
              <a:rPr lang="en-GB" sz="2400"/>
              <a:t>Increases as software is maintained. </a:t>
            </a:r>
            <a:br>
              <a:rPr lang="en-GB" sz="2400"/>
            </a:br>
            <a:r>
              <a:rPr lang="en-GB" sz="2400"/>
              <a:t>Maintenance corrupts the software structure so </a:t>
            </a:r>
            <a:br>
              <a:rPr lang="en-GB" sz="2400"/>
            </a:br>
            <a:r>
              <a:rPr lang="en-GB" sz="2400"/>
              <a:t>makes further maintenance more difficult.</a:t>
            </a:r>
          </a:p>
          <a:p>
            <a:r>
              <a:rPr lang="en-GB" sz="2400"/>
              <a:t>Ageing software can have high support costs </a:t>
            </a:r>
            <a:br>
              <a:rPr lang="en-GB" sz="2400"/>
            </a:br>
            <a:r>
              <a:rPr lang="en-GB" sz="2400"/>
              <a:t>(e.g. old languages, compilers etc.).</a:t>
            </a:r>
          </a:p>
        </p:txBody>
      </p:sp>
      <p:sp>
        <p:nvSpPr>
          <p:cNvPr id="6" name="Slide Number Placeholder 5"/>
          <p:cNvSpPr>
            <a:spLocks noGrp="1"/>
          </p:cNvSpPr>
          <p:nvPr>
            <p:ph type="sldNum" sz="quarter" idx="12"/>
          </p:nvPr>
        </p:nvSpPr>
        <p:spPr/>
        <p:txBody>
          <a:bodyPr/>
          <a:lstStyle/>
          <a:p>
            <a:fld id="{C8735F24-F0A4-DB4E-AAD6-0E2C6B4C4636}" type="slidenum">
              <a:rPr lang="en-US" smtClean="0"/>
              <a:pPr/>
              <a:t>107</a:t>
            </a:fld>
            <a:endParaRPr lang="en-US"/>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91719964"/>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Maintenance costs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It is usually more expensive to add new features to a system during maintenance than it is to add the same features during development</a:t>
            </a:r>
          </a:p>
          <a:p>
            <a:pPr lvl="1"/>
            <a:r>
              <a:rPr lang="en-US" dirty="0" smtClean="0"/>
              <a:t>A new team has to understand the programs being maintained</a:t>
            </a:r>
          </a:p>
          <a:p>
            <a:pPr lvl="1"/>
            <a:r>
              <a:rPr lang="en-US" dirty="0"/>
              <a:t>Separating maintenance and development means there is no incentive for the development team to write maintainable software</a:t>
            </a:r>
            <a:r>
              <a:rPr lang="en-GB" dirty="0"/>
              <a:t> </a:t>
            </a:r>
            <a:endParaRPr lang="en-GB" dirty="0" smtClean="0"/>
          </a:p>
          <a:p>
            <a:pPr lvl="1"/>
            <a:r>
              <a:rPr lang="en-US" dirty="0"/>
              <a:t>Program maintenance work is unpopular</a:t>
            </a:r>
            <a:r>
              <a:rPr lang="en-GB" dirty="0"/>
              <a:t> </a:t>
            </a:r>
            <a:endParaRPr lang="en-GB" dirty="0" smtClean="0"/>
          </a:p>
          <a:p>
            <a:pPr lvl="2"/>
            <a:r>
              <a:rPr lang="en-GB" dirty="0"/>
              <a:t>Maintenance staff are often inexperienced and have limited domain knowledge</a:t>
            </a:r>
            <a:r>
              <a:rPr lang="en-GB" dirty="0" smtClean="0"/>
              <a:t>.</a:t>
            </a:r>
          </a:p>
          <a:p>
            <a:pPr lvl="1"/>
            <a:r>
              <a:rPr lang="en-US" dirty="0"/>
              <a:t>As programs age, their structure degrades and they become harder to change</a:t>
            </a:r>
            <a:r>
              <a:rPr lang="en-GB" dirty="0"/>
              <a:t> </a:t>
            </a:r>
            <a:endParaRPr lang="en-US" dirty="0"/>
          </a:p>
        </p:txBody>
      </p:sp>
      <p:sp>
        <p:nvSpPr>
          <p:cNvPr id="5" name="Slide Number Placeholder 4"/>
          <p:cNvSpPr>
            <a:spLocks noGrp="1"/>
          </p:cNvSpPr>
          <p:nvPr>
            <p:ph type="sldNum" sz="quarter" idx="12"/>
          </p:nvPr>
        </p:nvSpPr>
        <p:spPr/>
        <p:txBody>
          <a:bodyPr/>
          <a:lstStyle/>
          <a:p>
            <a:fld id="{C8735F24-F0A4-DB4E-AAD6-0E2C6B4C4636}" type="slidenum">
              <a:rPr lang="en-US" smtClean="0"/>
              <a:pPr/>
              <a:t>108</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382246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en-GB"/>
              <a:t>Maintenance prediction</a:t>
            </a:r>
          </a:p>
        </p:txBody>
      </p:sp>
      <p:sp>
        <p:nvSpPr>
          <p:cNvPr id="73731" name="Rectangle 3"/>
          <p:cNvSpPr>
            <a:spLocks noGrp="1" noChangeArrowheads="1"/>
          </p:cNvSpPr>
          <p:nvPr>
            <p:ph idx="1"/>
          </p:nvPr>
        </p:nvSpPr>
        <p:spPr/>
        <p:txBody>
          <a:bodyPr/>
          <a:lstStyle/>
          <a:p>
            <a:r>
              <a:rPr lang="en-GB" sz="2400"/>
              <a:t>Maintenance prediction is concerned with assessing which parts of the system may cause problems and have high maintenance costs</a:t>
            </a:r>
          </a:p>
          <a:p>
            <a:pPr lvl="1"/>
            <a:r>
              <a:rPr lang="en-GB" sz="2000"/>
              <a:t>Change acceptance depends on the maintainability of the components affected by the change;</a:t>
            </a:r>
          </a:p>
          <a:p>
            <a:pPr lvl="1"/>
            <a:r>
              <a:rPr lang="en-GB" sz="2000"/>
              <a:t>Implementing changes degrades the system and reduces its maintainability;</a:t>
            </a:r>
          </a:p>
          <a:p>
            <a:pPr lvl="1"/>
            <a:r>
              <a:rPr lang="en-GB" sz="2000"/>
              <a:t>Maintenance costs depend on the number of changes and costs of change depend on maintainability.</a:t>
            </a:r>
          </a:p>
        </p:txBody>
      </p:sp>
      <p:sp>
        <p:nvSpPr>
          <p:cNvPr id="6" name="Slide Number Placeholder 5"/>
          <p:cNvSpPr>
            <a:spLocks noGrp="1"/>
          </p:cNvSpPr>
          <p:nvPr>
            <p:ph type="sldNum" sz="quarter" idx="12"/>
          </p:nvPr>
        </p:nvSpPr>
        <p:spPr/>
        <p:txBody>
          <a:bodyPr/>
          <a:lstStyle/>
          <a:p>
            <a:fld id="{C8735F24-F0A4-DB4E-AAD6-0E2C6B4C4636}" type="slidenum">
              <a:rPr lang="en-US" smtClean="0"/>
              <a:pPr/>
              <a:t>109</a:t>
            </a:fld>
            <a:endParaRPr lang="en-US"/>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401225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Maintenance </a:t>
            </a:r>
            <a:r>
              <a:rPr lang="en-US" dirty="0"/>
              <a:t>prediction</a:t>
            </a:r>
            <a:r>
              <a:rPr lang="en-GB" dirty="0" smtClean="0"/>
              <a:t> </a:t>
            </a:r>
            <a:endParaRPr lang="en-US" dirty="0"/>
          </a:p>
        </p:txBody>
      </p:sp>
      <p:sp>
        <p:nvSpPr>
          <p:cNvPr id="7" name="Slide Number Placeholder 6"/>
          <p:cNvSpPr>
            <a:spLocks noGrp="1"/>
          </p:cNvSpPr>
          <p:nvPr>
            <p:ph type="sldNum" sz="quarter" idx="12"/>
          </p:nvPr>
        </p:nvSpPr>
        <p:spPr/>
        <p:txBody>
          <a:bodyPr/>
          <a:lstStyle/>
          <a:p>
            <a:fld id="{C8735F24-F0A4-DB4E-AAD6-0E2C6B4C4636}" type="slidenum">
              <a:rPr lang="en-US" smtClean="0"/>
              <a:pPr/>
              <a:t>110</a:t>
            </a:fld>
            <a:endParaRPr lang="en-US"/>
          </a:p>
        </p:txBody>
      </p:sp>
      <p:pic>
        <p:nvPicPr>
          <p:cNvPr id="5" name="Picture 4" descr="9.13 Maint Predict (9.10).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054" y="2000237"/>
            <a:ext cx="7963315" cy="3942039"/>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391617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r>
              <a:rPr lang="en-GB"/>
              <a:t>Change prediction</a:t>
            </a:r>
          </a:p>
        </p:txBody>
      </p:sp>
      <p:sp>
        <p:nvSpPr>
          <p:cNvPr id="74755" name="Rectangle 3"/>
          <p:cNvSpPr>
            <a:spLocks noGrp="1" noChangeArrowheads="1"/>
          </p:cNvSpPr>
          <p:nvPr>
            <p:ph idx="1"/>
          </p:nvPr>
        </p:nvSpPr>
        <p:spPr/>
        <p:txBody>
          <a:bodyPr/>
          <a:lstStyle/>
          <a:p>
            <a:r>
              <a:rPr lang="en-GB" sz="2400"/>
              <a:t>Predicting the number of changes requires and understanding of the relationships between a system and its environment.</a:t>
            </a:r>
          </a:p>
          <a:p>
            <a:r>
              <a:rPr lang="en-GB" sz="2400"/>
              <a:t>Tightly coupled systems require changes whenever the environment is changed.</a:t>
            </a:r>
          </a:p>
          <a:p>
            <a:r>
              <a:rPr lang="en-GB" sz="2400"/>
              <a:t>Factors influencing this relationship are</a:t>
            </a:r>
          </a:p>
          <a:p>
            <a:pPr lvl="1"/>
            <a:r>
              <a:rPr lang="en-GB" sz="2000"/>
              <a:t>Number and complexity of system interfaces;</a:t>
            </a:r>
          </a:p>
          <a:p>
            <a:pPr lvl="1"/>
            <a:r>
              <a:rPr lang="en-GB" sz="2000"/>
              <a:t>Number of inherently volatile system requirements;</a:t>
            </a:r>
          </a:p>
          <a:p>
            <a:pPr lvl="1"/>
            <a:r>
              <a:rPr lang="en-GB" sz="2000"/>
              <a:t>The business processes where the system is used.</a:t>
            </a:r>
          </a:p>
        </p:txBody>
      </p:sp>
      <p:sp>
        <p:nvSpPr>
          <p:cNvPr id="6" name="Slide Number Placeholder 5"/>
          <p:cNvSpPr>
            <a:spLocks noGrp="1"/>
          </p:cNvSpPr>
          <p:nvPr>
            <p:ph type="sldNum" sz="quarter" idx="12"/>
          </p:nvPr>
        </p:nvSpPr>
        <p:spPr/>
        <p:txBody>
          <a:bodyPr/>
          <a:lstStyle/>
          <a:p>
            <a:fld id="{C8735F24-F0A4-DB4E-AAD6-0E2C6B4C4636}" type="slidenum">
              <a:rPr lang="en-US" smtClean="0"/>
              <a:pPr/>
              <a:t>111</a:t>
            </a:fld>
            <a:endParaRPr lang="en-US"/>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017352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r>
              <a:rPr lang="en-GB"/>
              <a:t>Complexity metrics</a:t>
            </a:r>
          </a:p>
        </p:txBody>
      </p:sp>
      <p:sp>
        <p:nvSpPr>
          <p:cNvPr id="75779" name="Rectangle 3"/>
          <p:cNvSpPr>
            <a:spLocks noGrp="1" noChangeArrowheads="1"/>
          </p:cNvSpPr>
          <p:nvPr>
            <p:ph idx="1"/>
          </p:nvPr>
        </p:nvSpPr>
        <p:spPr/>
        <p:txBody>
          <a:bodyPr/>
          <a:lstStyle/>
          <a:p>
            <a:r>
              <a:rPr lang="en-GB" sz="2400"/>
              <a:t>Predictions of maintainability can be made by assessing the complexity of system components.</a:t>
            </a:r>
          </a:p>
          <a:p>
            <a:r>
              <a:rPr lang="en-GB" sz="2400"/>
              <a:t>Studies have shown that most maintenance effort is spent on a relatively small number of system components.</a:t>
            </a:r>
          </a:p>
          <a:p>
            <a:r>
              <a:rPr lang="en-GB" sz="2400"/>
              <a:t>Complexity depends on</a:t>
            </a:r>
          </a:p>
          <a:p>
            <a:pPr lvl="1"/>
            <a:r>
              <a:rPr lang="en-GB" sz="2000"/>
              <a:t>Complexity of control structures;</a:t>
            </a:r>
          </a:p>
          <a:p>
            <a:pPr lvl="1"/>
            <a:r>
              <a:rPr lang="en-GB" sz="2000"/>
              <a:t>Complexity of data structures;</a:t>
            </a:r>
          </a:p>
          <a:p>
            <a:pPr lvl="1"/>
            <a:r>
              <a:rPr lang="en-GB" sz="2000"/>
              <a:t>Object, method (procedure) and module size.</a:t>
            </a:r>
          </a:p>
        </p:txBody>
      </p:sp>
      <p:sp>
        <p:nvSpPr>
          <p:cNvPr id="6" name="Slide Number Placeholder 5"/>
          <p:cNvSpPr>
            <a:spLocks noGrp="1"/>
          </p:cNvSpPr>
          <p:nvPr>
            <p:ph type="sldNum" sz="quarter" idx="12"/>
          </p:nvPr>
        </p:nvSpPr>
        <p:spPr/>
        <p:txBody>
          <a:bodyPr/>
          <a:lstStyle/>
          <a:p>
            <a:fld id="{C8735F24-F0A4-DB4E-AAD6-0E2C6B4C4636}" type="slidenum">
              <a:rPr lang="en-US" smtClean="0"/>
              <a:pPr/>
              <a:t>112</a:t>
            </a:fld>
            <a:endParaRPr lang="en-US"/>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287958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noFill/>
          <a:ln/>
        </p:spPr>
        <p:txBody>
          <a:bodyPr lIns="90840" tIns="44623" rIns="90840" bIns="44623"/>
          <a:lstStyle/>
          <a:p>
            <a:r>
              <a:rPr lang="en-GB"/>
              <a:t>Process metrics</a:t>
            </a:r>
          </a:p>
        </p:txBody>
      </p:sp>
      <p:sp>
        <p:nvSpPr>
          <p:cNvPr id="50179" name="Rectangle 3"/>
          <p:cNvSpPr>
            <a:spLocks noGrp="1" noChangeArrowheads="1"/>
          </p:cNvSpPr>
          <p:nvPr>
            <p:ph idx="1"/>
          </p:nvPr>
        </p:nvSpPr>
        <p:spPr>
          <a:noFill/>
          <a:ln/>
        </p:spPr>
        <p:txBody>
          <a:bodyPr lIns="90840" tIns="44623" rIns="90840" bIns="44623"/>
          <a:lstStyle/>
          <a:p>
            <a:r>
              <a:rPr lang="en-GB" dirty="0"/>
              <a:t>Process</a:t>
            </a:r>
            <a:r>
              <a:rPr lang="en-GB" dirty="0" smtClean="0"/>
              <a:t> metrics may </a:t>
            </a:r>
            <a:r>
              <a:rPr lang="en-GB" dirty="0"/>
              <a:t>be used to assess maintainability</a:t>
            </a:r>
          </a:p>
          <a:p>
            <a:pPr lvl="1"/>
            <a:r>
              <a:rPr lang="en-GB" dirty="0"/>
              <a:t>Number of requests for corrective maintenance;</a:t>
            </a:r>
          </a:p>
          <a:p>
            <a:pPr lvl="1"/>
            <a:r>
              <a:rPr lang="en-GB" dirty="0"/>
              <a:t>Average time required for impact analysis;</a:t>
            </a:r>
          </a:p>
          <a:p>
            <a:pPr lvl="1"/>
            <a:r>
              <a:rPr lang="en-GB" dirty="0"/>
              <a:t>Average time taken to implement a change request;</a:t>
            </a:r>
          </a:p>
          <a:p>
            <a:pPr lvl="1"/>
            <a:r>
              <a:rPr lang="en-GB" dirty="0"/>
              <a:t>Number of outstanding change requests.</a:t>
            </a:r>
          </a:p>
          <a:p>
            <a:r>
              <a:rPr lang="en-GB" dirty="0"/>
              <a:t>If any or all of these is increasing, this may indicate a decline in maintainability.</a:t>
            </a:r>
          </a:p>
        </p:txBody>
      </p:sp>
      <p:sp>
        <p:nvSpPr>
          <p:cNvPr id="6" name="Slide Number Placeholder 5"/>
          <p:cNvSpPr>
            <a:spLocks noGrp="1"/>
          </p:cNvSpPr>
          <p:nvPr>
            <p:ph type="sldNum" sz="quarter" idx="12"/>
          </p:nvPr>
        </p:nvSpPr>
        <p:spPr/>
        <p:txBody>
          <a:bodyPr/>
          <a:lstStyle/>
          <a:p>
            <a:fld id="{C8735F24-F0A4-DB4E-AAD6-0E2C6B4C4636}" type="slidenum">
              <a:rPr lang="en-US" smtClean="0"/>
              <a:pPr/>
              <a:t>113</a:t>
            </a:fld>
            <a:endParaRPr lang="en-US"/>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20661620"/>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r>
              <a:rPr lang="en-US" dirty="0" smtClean="0"/>
              <a:t>Software reengineering</a:t>
            </a:r>
            <a:endParaRPr lang="en-US" dirty="0"/>
          </a:p>
        </p:txBody>
      </p:sp>
      <p:sp>
        <p:nvSpPr>
          <p:cNvPr id="98307" name="Rectangle 3"/>
          <p:cNvSpPr>
            <a:spLocks noGrp="1" noChangeArrowheads="1"/>
          </p:cNvSpPr>
          <p:nvPr>
            <p:ph idx="1"/>
          </p:nvPr>
        </p:nvSpPr>
        <p:spPr/>
        <p:txBody>
          <a:bodyPr/>
          <a:lstStyle/>
          <a:p>
            <a:r>
              <a:rPr lang="en-GB" sz="2400" dirty="0" smtClean="0"/>
              <a:t>Restructuring </a:t>
            </a:r>
            <a:r>
              <a:rPr lang="en-GB" sz="2400" dirty="0"/>
              <a:t>or </a:t>
            </a:r>
            <a:r>
              <a:rPr lang="en-GB" sz="2400" dirty="0" smtClean="0"/>
              <a:t>rewriting </a:t>
            </a:r>
            <a:r>
              <a:rPr lang="en-GB" sz="2400" dirty="0"/>
              <a:t>part or all of a </a:t>
            </a:r>
            <a:br>
              <a:rPr lang="en-GB" sz="2400" dirty="0"/>
            </a:br>
            <a:r>
              <a:rPr lang="en-GB" sz="2400" dirty="0"/>
              <a:t>legacy system without changing its </a:t>
            </a:r>
            <a:br>
              <a:rPr lang="en-GB" sz="2400" dirty="0"/>
            </a:br>
            <a:r>
              <a:rPr lang="en-GB" sz="2400" dirty="0"/>
              <a:t>functionality.</a:t>
            </a:r>
          </a:p>
          <a:p>
            <a:r>
              <a:rPr lang="en-GB" sz="2400" dirty="0"/>
              <a:t>Applicable where some but not all sub-systems </a:t>
            </a:r>
            <a:br>
              <a:rPr lang="en-GB" sz="2400" dirty="0"/>
            </a:br>
            <a:r>
              <a:rPr lang="en-GB" sz="2400" dirty="0"/>
              <a:t>of a larger system require frequent </a:t>
            </a:r>
            <a:br>
              <a:rPr lang="en-GB" sz="2400" dirty="0"/>
            </a:br>
            <a:r>
              <a:rPr lang="en-GB" sz="2400" dirty="0"/>
              <a:t>maintenance.</a:t>
            </a:r>
          </a:p>
          <a:p>
            <a:r>
              <a:rPr lang="en-GB" sz="2400" dirty="0" smtClean="0"/>
              <a:t>Reengineering </a:t>
            </a:r>
            <a:r>
              <a:rPr lang="en-GB" sz="2400" dirty="0"/>
              <a:t>involves adding effort to make </a:t>
            </a:r>
            <a:br>
              <a:rPr lang="en-GB" sz="2400" dirty="0"/>
            </a:br>
            <a:r>
              <a:rPr lang="en-GB" sz="2400" dirty="0"/>
              <a:t>them easier to maintain. The system may be re-structured and re-documented.</a:t>
            </a:r>
          </a:p>
          <a:p>
            <a:endParaRPr lang="en-US" sz="2400" dirty="0"/>
          </a:p>
        </p:txBody>
      </p:sp>
      <p:sp>
        <p:nvSpPr>
          <p:cNvPr id="6" name="Slide Number Placeholder 5"/>
          <p:cNvSpPr>
            <a:spLocks noGrp="1"/>
          </p:cNvSpPr>
          <p:nvPr>
            <p:ph type="sldNum" sz="quarter" idx="12"/>
          </p:nvPr>
        </p:nvSpPr>
        <p:spPr/>
        <p:txBody>
          <a:bodyPr/>
          <a:lstStyle/>
          <a:p>
            <a:fld id="{C8735F24-F0A4-DB4E-AAD6-0E2C6B4C4636}" type="slidenum">
              <a:rPr lang="en-US" smtClean="0"/>
              <a:pPr/>
              <a:t>114</a:t>
            </a:fld>
            <a:endParaRPr lang="en-US"/>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4065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r>
              <a:rPr lang="en-US"/>
              <a:t>Advantages of reengineering</a:t>
            </a:r>
          </a:p>
        </p:txBody>
      </p:sp>
      <p:sp>
        <p:nvSpPr>
          <p:cNvPr id="105475" name="Rectangle 3"/>
          <p:cNvSpPr>
            <a:spLocks noGrp="1" noChangeArrowheads="1"/>
          </p:cNvSpPr>
          <p:nvPr>
            <p:ph idx="1"/>
          </p:nvPr>
        </p:nvSpPr>
        <p:spPr/>
        <p:txBody>
          <a:bodyPr/>
          <a:lstStyle/>
          <a:p>
            <a:r>
              <a:rPr lang="en-GB"/>
              <a:t>Reduced risk</a:t>
            </a:r>
          </a:p>
          <a:p>
            <a:pPr lvl="1"/>
            <a:r>
              <a:rPr lang="en-GB"/>
              <a:t>There is a high risk in new software development. There may be development problems, staffing problems and specification problems.</a:t>
            </a:r>
          </a:p>
          <a:p>
            <a:r>
              <a:rPr lang="en-GB"/>
              <a:t>Reduced cost</a:t>
            </a:r>
          </a:p>
          <a:p>
            <a:pPr lvl="1"/>
            <a:r>
              <a:rPr lang="en-GB"/>
              <a:t>The cost of re-engineering is often significantly less than the costs of developing new software.</a:t>
            </a:r>
          </a:p>
          <a:p>
            <a:endParaRPr lang="en-US"/>
          </a:p>
        </p:txBody>
      </p:sp>
      <p:sp>
        <p:nvSpPr>
          <p:cNvPr id="6" name="Slide Number Placeholder 5"/>
          <p:cNvSpPr>
            <a:spLocks noGrp="1"/>
          </p:cNvSpPr>
          <p:nvPr>
            <p:ph type="sldNum" sz="quarter" idx="12"/>
          </p:nvPr>
        </p:nvSpPr>
        <p:spPr/>
        <p:txBody>
          <a:bodyPr/>
          <a:lstStyle/>
          <a:p>
            <a:fld id="{C8735F24-F0A4-DB4E-AAD6-0E2C6B4C4636}" type="slidenum">
              <a:rPr lang="en-US" smtClean="0"/>
              <a:pPr/>
              <a:t>115</a:t>
            </a:fld>
            <a:endParaRPr lang="en-US"/>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287038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a:t>reengineering process</a:t>
            </a:r>
            <a:r>
              <a:rPr lang="en-GB" dirty="0" smtClean="0"/>
              <a:t> </a:t>
            </a:r>
            <a:endParaRPr lang="en-US" dirty="0"/>
          </a:p>
        </p:txBody>
      </p:sp>
      <p:sp>
        <p:nvSpPr>
          <p:cNvPr id="7" name="Slide Number Placeholder 6"/>
          <p:cNvSpPr>
            <a:spLocks noGrp="1"/>
          </p:cNvSpPr>
          <p:nvPr>
            <p:ph type="sldNum" sz="quarter" idx="12"/>
          </p:nvPr>
        </p:nvSpPr>
        <p:spPr/>
        <p:txBody>
          <a:bodyPr/>
          <a:lstStyle/>
          <a:p>
            <a:fld id="{C8735F24-F0A4-DB4E-AAD6-0E2C6B4C4636}" type="slidenum">
              <a:rPr lang="en-US" smtClean="0"/>
              <a:pPr/>
              <a:t>116</a:t>
            </a:fld>
            <a:endParaRPr lang="en-US"/>
          </a:p>
        </p:txBody>
      </p:sp>
      <p:pic>
        <p:nvPicPr>
          <p:cNvPr id="5" name="Picture 4" descr="9.14 Re-Eng Process.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952" y="2029253"/>
            <a:ext cx="8198244" cy="3584157"/>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491354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a:t>Reengineering process activities</a:t>
            </a:r>
          </a:p>
        </p:txBody>
      </p:sp>
      <p:sp>
        <p:nvSpPr>
          <p:cNvPr id="106499" name="Rectangle 3"/>
          <p:cNvSpPr>
            <a:spLocks noGrp="1" noChangeArrowheads="1"/>
          </p:cNvSpPr>
          <p:nvPr>
            <p:ph idx="1"/>
          </p:nvPr>
        </p:nvSpPr>
        <p:spPr/>
        <p:txBody>
          <a:bodyPr/>
          <a:lstStyle/>
          <a:p>
            <a:r>
              <a:rPr lang="en-US" sz="2400"/>
              <a:t>Source code translation</a:t>
            </a:r>
          </a:p>
          <a:p>
            <a:pPr lvl="1"/>
            <a:r>
              <a:rPr lang="en-US" sz="2000"/>
              <a:t>Convert code to a new language.</a:t>
            </a:r>
          </a:p>
          <a:p>
            <a:r>
              <a:rPr lang="en-US" sz="2400"/>
              <a:t>Reverse engineering</a:t>
            </a:r>
          </a:p>
          <a:p>
            <a:pPr lvl="1"/>
            <a:r>
              <a:rPr lang="en-US" sz="2000"/>
              <a:t>Analyse the program to understand it;</a:t>
            </a:r>
          </a:p>
          <a:p>
            <a:r>
              <a:rPr lang="en-US" sz="2400"/>
              <a:t>Program structure improvement</a:t>
            </a:r>
          </a:p>
          <a:p>
            <a:pPr lvl="1"/>
            <a:r>
              <a:rPr lang="en-US" sz="2000"/>
              <a:t>Restructure automatically for understandability;</a:t>
            </a:r>
          </a:p>
          <a:p>
            <a:r>
              <a:rPr lang="en-US" sz="2400"/>
              <a:t>Program modularisation</a:t>
            </a:r>
          </a:p>
          <a:p>
            <a:pPr lvl="1"/>
            <a:r>
              <a:rPr lang="en-US" sz="2000"/>
              <a:t>Reorganise the program structure;</a:t>
            </a:r>
          </a:p>
          <a:p>
            <a:r>
              <a:rPr lang="en-US" sz="2400"/>
              <a:t>Data reengineering</a:t>
            </a:r>
          </a:p>
          <a:p>
            <a:pPr lvl="1"/>
            <a:r>
              <a:rPr lang="en-US" sz="2000"/>
              <a:t>Clean-up and restructure system data.</a:t>
            </a:r>
          </a:p>
        </p:txBody>
      </p:sp>
      <p:sp>
        <p:nvSpPr>
          <p:cNvPr id="6" name="Slide Number Placeholder 5"/>
          <p:cNvSpPr>
            <a:spLocks noGrp="1"/>
          </p:cNvSpPr>
          <p:nvPr>
            <p:ph type="sldNum" sz="quarter" idx="12"/>
          </p:nvPr>
        </p:nvSpPr>
        <p:spPr/>
        <p:txBody>
          <a:bodyPr/>
          <a:lstStyle/>
          <a:p>
            <a:fld id="{C8735F24-F0A4-DB4E-AAD6-0E2C6B4C4636}" type="slidenum">
              <a:rPr lang="en-US" smtClean="0"/>
              <a:pPr/>
              <a:t>117</a:t>
            </a:fld>
            <a:endParaRPr lang="en-US"/>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548573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Reengineering </a:t>
            </a:r>
            <a:r>
              <a:rPr lang="en-US" dirty="0"/>
              <a:t>approaches</a:t>
            </a:r>
            <a:r>
              <a:rPr lang="en-GB" dirty="0" smtClean="0"/>
              <a:t> </a:t>
            </a:r>
            <a:endParaRPr lang="en-US" dirty="0"/>
          </a:p>
        </p:txBody>
      </p:sp>
      <p:pic>
        <p:nvPicPr>
          <p:cNvPr id="4" name="Content Placeholder 3" descr="9.12 Re-EngApproaches.eps"/>
          <p:cNvPicPr>
            <a:picLocks noGrp="1" noChangeAspect="1"/>
          </p:cNvPicPr>
          <p:nvPr>
            <p:ph idx="1"/>
          </p:nvPr>
        </p:nvPicPr>
        <p:blipFill>
          <a:blip r:embed="rId2"/>
          <a:srcRect t="-25178" b="-25178"/>
          <a:stretch>
            <a:fillRect/>
          </a:stretch>
        </p:blipFill>
        <p:spPr>
          <a:xfrm>
            <a:off x="1143643" y="1851923"/>
            <a:ext cx="6933509" cy="3813163"/>
          </a:xfrm>
        </p:spPr>
      </p:pic>
      <p:sp>
        <p:nvSpPr>
          <p:cNvPr id="7" name="Slide Number Placeholder 6"/>
          <p:cNvSpPr>
            <a:spLocks noGrp="1"/>
          </p:cNvSpPr>
          <p:nvPr>
            <p:ph type="sldNum" sz="quarter" idx="12"/>
          </p:nvPr>
        </p:nvSpPr>
        <p:spPr/>
        <p:txBody>
          <a:bodyPr/>
          <a:lstStyle/>
          <a:p>
            <a:fld id="{C8735F24-F0A4-DB4E-AAD6-0E2C6B4C4636}" type="slidenum">
              <a:rPr lang="en-US" smtClean="0"/>
              <a:pPr/>
              <a:t>118</a:t>
            </a:fld>
            <a:endParaRPr lang="en-US"/>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224482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r>
              <a:rPr lang="en-US"/>
              <a:t>Reengineering cost factors</a:t>
            </a:r>
          </a:p>
        </p:txBody>
      </p:sp>
      <p:sp>
        <p:nvSpPr>
          <p:cNvPr id="107523" name="Rectangle 3"/>
          <p:cNvSpPr>
            <a:spLocks noGrp="1" noChangeArrowheads="1"/>
          </p:cNvSpPr>
          <p:nvPr>
            <p:ph idx="1"/>
          </p:nvPr>
        </p:nvSpPr>
        <p:spPr/>
        <p:txBody>
          <a:bodyPr/>
          <a:lstStyle/>
          <a:p>
            <a:pPr>
              <a:lnSpc>
                <a:spcPct val="90000"/>
              </a:lnSpc>
            </a:pPr>
            <a:r>
              <a:rPr lang="en-GB"/>
              <a:t>The quality of the software to be reengineered.</a:t>
            </a:r>
          </a:p>
          <a:p>
            <a:pPr>
              <a:lnSpc>
                <a:spcPct val="90000"/>
              </a:lnSpc>
            </a:pPr>
            <a:r>
              <a:rPr lang="en-GB"/>
              <a:t>The tool support available for reengineering.</a:t>
            </a:r>
          </a:p>
          <a:p>
            <a:pPr>
              <a:lnSpc>
                <a:spcPct val="90000"/>
              </a:lnSpc>
            </a:pPr>
            <a:r>
              <a:rPr lang="en-GB"/>
              <a:t>The extent of the data conversion which is required.</a:t>
            </a:r>
          </a:p>
          <a:p>
            <a:pPr>
              <a:lnSpc>
                <a:spcPct val="90000"/>
              </a:lnSpc>
            </a:pPr>
            <a:r>
              <a:rPr lang="en-GB"/>
              <a:t>The availability of expert staff for reengineering. </a:t>
            </a:r>
          </a:p>
          <a:p>
            <a:pPr lvl="1">
              <a:lnSpc>
                <a:spcPct val="90000"/>
              </a:lnSpc>
            </a:pPr>
            <a:r>
              <a:rPr lang="en-GB"/>
              <a:t>This can be a problem with old systems based on technology that is no longer widely used.</a:t>
            </a:r>
            <a:endParaRPr lang="en-US"/>
          </a:p>
        </p:txBody>
      </p:sp>
      <p:sp>
        <p:nvSpPr>
          <p:cNvPr id="6" name="Slide Number Placeholder 5"/>
          <p:cNvSpPr>
            <a:spLocks noGrp="1"/>
          </p:cNvSpPr>
          <p:nvPr>
            <p:ph type="sldNum" sz="quarter" idx="12"/>
          </p:nvPr>
        </p:nvSpPr>
        <p:spPr/>
        <p:txBody>
          <a:bodyPr/>
          <a:lstStyle/>
          <a:p>
            <a:fld id="{C8735F24-F0A4-DB4E-AAD6-0E2C6B4C4636}" type="slidenum">
              <a:rPr lang="en-US" smtClean="0"/>
              <a:pPr/>
              <a:t>119</a:t>
            </a:fld>
            <a:endParaRPr lang="en-US"/>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343582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Refactoring</a:t>
            </a:r>
            <a:endParaRPr lang="en-US" dirty="0"/>
          </a:p>
        </p:txBody>
      </p:sp>
      <p:sp>
        <p:nvSpPr>
          <p:cNvPr id="3" name="Content Placeholder 2"/>
          <p:cNvSpPr>
            <a:spLocks noGrp="1"/>
          </p:cNvSpPr>
          <p:nvPr>
            <p:ph idx="1"/>
          </p:nvPr>
        </p:nvSpPr>
        <p:spPr/>
        <p:txBody>
          <a:bodyPr/>
          <a:lstStyle/>
          <a:p>
            <a:r>
              <a:rPr lang="en-US" dirty="0" smtClean="0"/>
              <a:t>Refactoring is the process of making improvements to a program to slow down degradation through change.</a:t>
            </a:r>
          </a:p>
          <a:p>
            <a:r>
              <a:rPr lang="en-US" dirty="0" smtClean="0"/>
              <a:t>You can think of refactoring as ‘preventative maintenance’ that reduces the problems of future change. </a:t>
            </a:r>
          </a:p>
          <a:p>
            <a:r>
              <a:rPr lang="en-US" dirty="0" smtClean="0"/>
              <a:t>Refactoring involves modifying a program to improve its structure, reduce its complexity or make it easier to understand. </a:t>
            </a:r>
          </a:p>
          <a:p>
            <a:r>
              <a:rPr lang="en-US" dirty="0" smtClean="0"/>
              <a:t>When you </a:t>
            </a:r>
            <a:r>
              <a:rPr lang="en-US" dirty="0" err="1" smtClean="0"/>
              <a:t>refactor</a:t>
            </a:r>
            <a:r>
              <a:rPr lang="en-US" dirty="0" smtClean="0"/>
              <a:t> a program, you should not add functionality but rather concentrate on program improvement. </a:t>
            </a:r>
            <a:endParaRPr lang="en-US" dirty="0"/>
          </a:p>
        </p:txBody>
      </p:sp>
      <p:sp>
        <p:nvSpPr>
          <p:cNvPr id="6" name="Slide Number Placeholder 5"/>
          <p:cNvSpPr>
            <a:spLocks noGrp="1"/>
          </p:cNvSpPr>
          <p:nvPr>
            <p:ph type="sldNum" sz="quarter" idx="12"/>
          </p:nvPr>
        </p:nvSpPr>
        <p:spPr/>
        <p:txBody>
          <a:bodyPr/>
          <a:lstStyle/>
          <a:p>
            <a:fld id="{C8735F24-F0A4-DB4E-AAD6-0E2C6B4C4636}" type="slidenum">
              <a:rPr lang="en-US" smtClean="0"/>
              <a:pPr/>
              <a:t>120</a:t>
            </a:fld>
            <a:endParaRPr lang="en-US"/>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83505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Refactoring and reengineering</a:t>
            </a:r>
            <a:endParaRPr lang="en-US" dirty="0"/>
          </a:p>
        </p:txBody>
      </p:sp>
      <p:sp>
        <p:nvSpPr>
          <p:cNvPr id="3" name="Content Placeholder 2"/>
          <p:cNvSpPr>
            <a:spLocks noGrp="1"/>
          </p:cNvSpPr>
          <p:nvPr>
            <p:ph idx="1"/>
          </p:nvPr>
        </p:nvSpPr>
        <p:spPr/>
        <p:txBody>
          <a:bodyPr/>
          <a:lstStyle/>
          <a:p>
            <a:r>
              <a:rPr lang="en-US" dirty="0" smtClean="0"/>
              <a:t>Re-engineering takes place after a system has been maintained for some time and maintenance costs are increasing. You use automated tools to process and re-engineer a legacy system to create a new system that is more maintainable. </a:t>
            </a:r>
          </a:p>
          <a:p>
            <a:r>
              <a:rPr lang="en-US" dirty="0" smtClean="0"/>
              <a:t>Refactoring is a continuous process of improvement throughout the development and evolution process. It is intended to avoid the structure and code degradation that increases the costs and difficulties of maintaining a system.</a:t>
            </a:r>
            <a:r>
              <a:rPr lang="en-GB" dirty="0" smtClean="0"/>
              <a:t> </a:t>
            </a:r>
            <a:endParaRPr lang="en-US" dirty="0"/>
          </a:p>
        </p:txBody>
      </p:sp>
      <p:sp>
        <p:nvSpPr>
          <p:cNvPr id="6" name="Slide Number Placeholder 5"/>
          <p:cNvSpPr>
            <a:spLocks noGrp="1"/>
          </p:cNvSpPr>
          <p:nvPr>
            <p:ph type="sldNum" sz="quarter" idx="12"/>
          </p:nvPr>
        </p:nvSpPr>
        <p:spPr/>
        <p:txBody>
          <a:bodyPr/>
          <a:lstStyle/>
          <a:p>
            <a:fld id="{C8735F24-F0A4-DB4E-AAD6-0E2C6B4C4636}" type="slidenum">
              <a:rPr lang="en-US" smtClean="0"/>
              <a:pPr/>
              <a:t>121</a:t>
            </a:fld>
            <a:endParaRPr lang="en-US"/>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81289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‘Bad smells’ in program code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Duplicate code </a:t>
            </a:r>
          </a:p>
          <a:p>
            <a:pPr lvl="1"/>
            <a:r>
              <a:rPr lang="en-US" dirty="0" smtClean="0"/>
              <a:t>The same or very similar code may be included at different places in a program. This can be removed and implemented as a single method or function that is called as required.</a:t>
            </a:r>
            <a:endParaRPr lang="en-GB" dirty="0" smtClean="0"/>
          </a:p>
          <a:p>
            <a:r>
              <a:rPr lang="en-US" dirty="0" smtClean="0"/>
              <a:t>Long methods</a:t>
            </a:r>
          </a:p>
          <a:p>
            <a:pPr lvl="1"/>
            <a:r>
              <a:rPr lang="en-US" dirty="0" smtClean="0"/>
              <a:t> If a method is too long, it should be redesigned as a number of shorter methods.</a:t>
            </a:r>
            <a:endParaRPr lang="en-GB" dirty="0" smtClean="0"/>
          </a:p>
          <a:p>
            <a:r>
              <a:rPr lang="en-US" dirty="0" smtClean="0"/>
              <a:t>Switch (case) statements </a:t>
            </a:r>
          </a:p>
          <a:p>
            <a:pPr lvl="1"/>
            <a:r>
              <a:rPr lang="en-US" dirty="0" smtClean="0"/>
              <a:t>These often involve duplication, where the switch depends on the type of a value. The switch statements may be scattered around a program. In object-oriented languages, you can often use polymorphism to achieve the same thing.</a:t>
            </a:r>
            <a:endParaRPr lang="en-GB" dirty="0" smtClean="0"/>
          </a:p>
        </p:txBody>
      </p:sp>
      <p:sp>
        <p:nvSpPr>
          <p:cNvPr id="6" name="Slide Number Placeholder 5"/>
          <p:cNvSpPr>
            <a:spLocks noGrp="1"/>
          </p:cNvSpPr>
          <p:nvPr>
            <p:ph type="sldNum" sz="quarter" idx="12"/>
          </p:nvPr>
        </p:nvSpPr>
        <p:spPr/>
        <p:txBody>
          <a:bodyPr/>
          <a:lstStyle/>
          <a:p>
            <a:fld id="{C8735F24-F0A4-DB4E-AAD6-0E2C6B4C4636}" type="slidenum">
              <a:rPr lang="en-US" smtClean="0"/>
              <a:pPr/>
              <a:t>122</a:t>
            </a:fld>
            <a:endParaRPr lang="en-US"/>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400536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‘Bad smells’ in program code</a:t>
            </a:r>
            <a:endParaRPr lang="en-US" dirty="0"/>
          </a:p>
        </p:txBody>
      </p:sp>
      <p:sp>
        <p:nvSpPr>
          <p:cNvPr id="3" name="Content Placeholder 2"/>
          <p:cNvSpPr>
            <a:spLocks noGrp="1"/>
          </p:cNvSpPr>
          <p:nvPr>
            <p:ph idx="1"/>
          </p:nvPr>
        </p:nvSpPr>
        <p:spPr/>
        <p:txBody>
          <a:bodyPr/>
          <a:lstStyle/>
          <a:p>
            <a:r>
              <a:rPr lang="en-US" dirty="0" smtClean="0"/>
              <a:t>Data clumping </a:t>
            </a:r>
          </a:p>
          <a:p>
            <a:pPr lvl="1"/>
            <a:r>
              <a:rPr lang="en-US" dirty="0" smtClean="0"/>
              <a:t>Data clumps occur when the same group of data items (fields in classes, parameters in methods) re-occur in several places in a program. These can often be replaced with an object that encapsulates all of the data.</a:t>
            </a:r>
            <a:endParaRPr lang="en-GB" dirty="0" smtClean="0"/>
          </a:p>
          <a:p>
            <a:r>
              <a:rPr lang="en-US" dirty="0" smtClean="0"/>
              <a:t>Speculative generality </a:t>
            </a:r>
          </a:p>
          <a:p>
            <a:pPr lvl="1"/>
            <a:r>
              <a:rPr lang="en-US" dirty="0" smtClean="0"/>
              <a:t>This occurs when developers include generality in a program in case it is required in the future. This can often simply be removed.</a:t>
            </a:r>
            <a:r>
              <a:rPr lang="en-GB" dirty="0" smtClean="0"/>
              <a:t> </a:t>
            </a:r>
            <a:endParaRPr lang="en-US" dirty="0" smtClean="0"/>
          </a:p>
          <a:p>
            <a:endParaRPr lang="en-US" dirty="0"/>
          </a:p>
        </p:txBody>
      </p:sp>
      <p:sp>
        <p:nvSpPr>
          <p:cNvPr id="6" name="Slide Number Placeholder 5"/>
          <p:cNvSpPr>
            <a:spLocks noGrp="1"/>
          </p:cNvSpPr>
          <p:nvPr>
            <p:ph type="sldNum" sz="quarter" idx="12"/>
          </p:nvPr>
        </p:nvSpPr>
        <p:spPr/>
        <p:txBody>
          <a:bodyPr/>
          <a:lstStyle/>
          <a:p>
            <a:fld id="{C8735F24-F0A4-DB4E-AAD6-0E2C6B4C4636}" type="slidenum">
              <a:rPr lang="en-US" smtClean="0"/>
              <a:pPr/>
              <a:t>123</a:t>
            </a:fld>
            <a:endParaRPr lang="en-US"/>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950884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points</a:t>
            </a:r>
            <a:endParaRPr lang="en-US" dirty="0"/>
          </a:p>
        </p:txBody>
      </p:sp>
      <p:sp>
        <p:nvSpPr>
          <p:cNvPr id="3" name="Content Placeholder 2"/>
          <p:cNvSpPr>
            <a:spLocks noGrp="1"/>
          </p:cNvSpPr>
          <p:nvPr>
            <p:ph idx="1"/>
          </p:nvPr>
        </p:nvSpPr>
        <p:spPr/>
        <p:txBody>
          <a:bodyPr>
            <a:normAutofit lnSpcReduction="10000"/>
          </a:bodyPr>
          <a:lstStyle/>
          <a:p>
            <a:r>
              <a:rPr lang="en-US" dirty="0" smtClean="0"/>
              <a:t>Software development and evolution can be thought of as an integrated, iterative process that can be represented using a spiral model.</a:t>
            </a:r>
            <a:endParaRPr lang="en-GB" dirty="0" smtClean="0"/>
          </a:p>
          <a:p>
            <a:r>
              <a:rPr lang="en-US" dirty="0" smtClean="0"/>
              <a:t>For custom systems, the costs of software maintenance usually exceed the software development costs.</a:t>
            </a:r>
            <a:endParaRPr lang="en-GB" dirty="0" smtClean="0"/>
          </a:p>
          <a:p>
            <a:r>
              <a:rPr lang="en-US" dirty="0" smtClean="0"/>
              <a:t>The process of software evolution is driven by requests for changes and includes change impact analysis, release planning and change implementation. </a:t>
            </a:r>
          </a:p>
          <a:p>
            <a:r>
              <a:rPr lang="en-US" dirty="0"/>
              <a:t>Legacy systems are older software systems, developed using obsolete software and hardware technologies, that remain useful for a </a:t>
            </a:r>
            <a:r>
              <a:rPr lang="en-US" dirty="0" smtClean="0"/>
              <a:t>business.</a:t>
            </a:r>
            <a:r>
              <a:rPr lang="en-GB" dirty="0"/>
              <a:t> </a:t>
            </a:r>
            <a:endParaRPr lang="en-GB" dirty="0" smtClean="0"/>
          </a:p>
          <a:p>
            <a:endParaRPr lang="en-US" dirty="0"/>
          </a:p>
        </p:txBody>
      </p:sp>
      <p:sp>
        <p:nvSpPr>
          <p:cNvPr id="6" name="Slide Number Placeholder 5"/>
          <p:cNvSpPr>
            <a:spLocks noGrp="1"/>
          </p:cNvSpPr>
          <p:nvPr>
            <p:ph type="sldNum" sz="quarter" idx="12"/>
          </p:nvPr>
        </p:nvSpPr>
        <p:spPr/>
        <p:txBody>
          <a:bodyPr/>
          <a:lstStyle/>
          <a:p>
            <a:fld id="{C8735F24-F0A4-DB4E-AAD6-0E2C6B4C4636}" type="slidenum">
              <a:rPr lang="en-US" smtClean="0"/>
              <a:pPr/>
              <a:t>124</a:t>
            </a:fld>
            <a:endParaRPr lang="en-US"/>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467694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points</a:t>
            </a:r>
            <a:endParaRPr lang="en-US" dirty="0"/>
          </a:p>
        </p:txBody>
      </p:sp>
      <p:sp>
        <p:nvSpPr>
          <p:cNvPr id="3" name="Content Placeholder 2"/>
          <p:cNvSpPr>
            <a:spLocks noGrp="1"/>
          </p:cNvSpPr>
          <p:nvPr>
            <p:ph idx="1"/>
          </p:nvPr>
        </p:nvSpPr>
        <p:spPr/>
        <p:txBody>
          <a:bodyPr/>
          <a:lstStyle/>
          <a:p>
            <a:r>
              <a:rPr lang="en-US" dirty="0"/>
              <a:t>It is often cheaper and less risky to maintain a legacy system than to develop a replacement system using modern technology.</a:t>
            </a:r>
            <a:endParaRPr lang="en-GB" dirty="0"/>
          </a:p>
          <a:p>
            <a:r>
              <a:rPr lang="en-US" dirty="0" smtClean="0"/>
              <a:t>The </a:t>
            </a:r>
            <a:r>
              <a:rPr lang="en-US" dirty="0"/>
              <a:t>business value of a legacy system and the quality of the application should be assessed to help decide if a system should be replaced, transformed or maintained.</a:t>
            </a:r>
            <a:r>
              <a:rPr lang="en-GB" dirty="0"/>
              <a:t> </a:t>
            </a:r>
            <a:endParaRPr lang="en-US" dirty="0"/>
          </a:p>
          <a:p>
            <a:r>
              <a:rPr lang="en-US" dirty="0" smtClean="0"/>
              <a:t>There are 3 types of software maintenance, namely bug fixing, modifying software to work in a new environment, and implementing new or changed requirements.</a:t>
            </a:r>
            <a:endParaRPr lang="en-GB" dirty="0" smtClean="0"/>
          </a:p>
        </p:txBody>
      </p:sp>
      <p:sp>
        <p:nvSpPr>
          <p:cNvPr id="6" name="Slide Number Placeholder 5"/>
          <p:cNvSpPr>
            <a:spLocks noGrp="1"/>
          </p:cNvSpPr>
          <p:nvPr>
            <p:ph type="sldNum" sz="quarter" idx="12"/>
          </p:nvPr>
        </p:nvSpPr>
        <p:spPr/>
        <p:txBody>
          <a:bodyPr/>
          <a:lstStyle/>
          <a:p>
            <a:fld id="{C8735F24-F0A4-DB4E-AAD6-0E2C6B4C4636}" type="slidenum">
              <a:rPr lang="en-US" smtClean="0"/>
              <a:pPr/>
              <a:t>125</a:t>
            </a:fld>
            <a:endParaRPr lang="en-US"/>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123626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points</a:t>
            </a:r>
            <a:endParaRPr lang="en-US" dirty="0"/>
          </a:p>
        </p:txBody>
      </p:sp>
      <p:sp>
        <p:nvSpPr>
          <p:cNvPr id="3" name="Content Placeholder 2"/>
          <p:cNvSpPr>
            <a:spLocks noGrp="1"/>
          </p:cNvSpPr>
          <p:nvPr>
            <p:ph idx="1"/>
          </p:nvPr>
        </p:nvSpPr>
        <p:spPr/>
        <p:txBody>
          <a:bodyPr/>
          <a:lstStyle/>
          <a:p>
            <a:r>
              <a:rPr lang="en-US" dirty="0"/>
              <a:t>Software re-engineering is concerned with re-structuring and re-documenting software to make it easier to understand and change. </a:t>
            </a:r>
            <a:endParaRPr lang="en-GB" dirty="0"/>
          </a:p>
          <a:p>
            <a:r>
              <a:rPr lang="en-US" dirty="0"/>
              <a:t>Refactoring, making program changes that preserve functionality, is a form of preventative maintenance.</a:t>
            </a:r>
            <a:endParaRPr lang="en-GB" dirty="0"/>
          </a:p>
        </p:txBody>
      </p:sp>
      <p:sp>
        <p:nvSpPr>
          <p:cNvPr id="5" name="Slide Number Placeholder 4"/>
          <p:cNvSpPr>
            <a:spLocks noGrp="1"/>
          </p:cNvSpPr>
          <p:nvPr>
            <p:ph type="sldNum" sz="quarter" idx="12"/>
          </p:nvPr>
        </p:nvSpPr>
        <p:spPr/>
        <p:txBody>
          <a:bodyPr/>
          <a:lstStyle/>
          <a:p>
            <a:fld id="{C8735F24-F0A4-DB4E-AAD6-0E2C6B4C4636}" type="slidenum">
              <a:rPr lang="en-US" smtClean="0"/>
              <a:pPr/>
              <a:t>126</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255016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a:xfrm>
            <a:off x="460106" y="381000"/>
            <a:ext cx="7543800" cy="914400"/>
          </a:xfrm>
          <a:prstGeom prst="rect">
            <a:avLst/>
          </a:prstGeom>
        </p:spPr>
        <p:txBody>
          <a:bodyPr vert="horz" lIns="91440" tIns="45720" rIns="91440" bIns="45720" rtlCol="0" anchor="t" anchorCtr="0">
            <a:norm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3200" dirty="0">
                <a:solidFill>
                  <a:prstClr val="black">
                    <a:lumMod val="85000"/>
                    <a:lumOff val="15000"/>
                  </a:prstClr>
                </a:solidFill>
                <a:effectLst/>
                <a:latin typeface="Times New Roman" panose="02020603050405020304" pitchFamily="18" charset="0"/>
                <a:cs typeface="Times New Roman" panose="02020603050405020304" pitchFamily="18" charset="0"/>
              </a:rPr>
              <a:t>Next Lecture</a:t>
            </a:r>
            <a:endParaRPr lang="en-US" sz="3200" dirty="0">
              <a:solidFill>
                <a:prstClr val="black">
                  <a:lumMod val="85000"/>
                  <a:lumOff val="15000"/>
                </a:prstClr>
              </a:solidFill>
              <a:effectLst/>
              <a:latin typeface="Times New Roman" panose="02020603050405020304" pitchFamily="18" charset="0"/>
              <a:cs typeface="Times New Roman" panose="02020603050405020304" pitchFamily="18" charset="0"/>
            </a:endParaRPr>
          </a:p>
        </p:txBody>
      </p:sp>
      <p:sp>
        <p:nvSpPr>
          <p:cNvPr id="12" name="AutoShape 4"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460375" y="2438400"/>
            <a:ext cx="8531225" cy="990600"/>
          </a:xfrm>
        </p:spPr>
        <p:txBody>
          <a:bodyPr anchor="t" anchorCtr="0">
            <a:normAutofit/>
          </a:bodyPr>
          <a:lstStyle/>
          <a:p>
            <a:pPr marL="0" indent="0" algn="ctr">
              <a:lnSpc>
                <a:spcPct val="115000"/>
              </a:lnSpc>
              <a:spcAft>
                <a:spcPts val="1000"/>
              </a:spcAft>
              <a:buNone/>
            </a:pPr>
            <a:r>
              <a:rPr lang="de-DE" sz="3200" dirty="0" smtClean="0">
                <a:solidFill>
                  <a:schemeClr val="dk1"/>
                </a:solidFill>
                <a:latin typeface="Times New Roman"/>
                <a:ea typeface="Times New Roman"/>
              </a:rPr>
              <a:t>Project Management</a:t>
            </a:r>
            <a:endParaRPr lang="tr-TR" sz="3200" dirty="0">
              <a:solidFill>
                <a:schemeClr val="dk1"/>
              </a:solidFill>
              <a:latin typeface="Times New Roman"/>
              <a:ea typeface="Times New Roman"/>
            </a:endParaRPr>
          </a:p>
        </p:txBody>
      </p:sp>
      <p:sp>
        <p:nvSpPr>
          <p:cNvPr id="3" name="Foliennummernplatzhalter 2"/>
          <p:cNvSpPr>
            <a:spLocks noGrp="1"/>
          </p:cNvSpPr>
          <p:nvPr>
            <p:ph type="sldNum" sz="quarter" idx="12"/>
          </p:nvPr>
        </p:nvSpPr>
        <p:spPr/>
        <p:txBody>
          <a:bodyPr/>
          <a:lstStyle/>
          <a:p>
            <a:fld id="{B6F15528-21DE-4FAA-801E-634DDDAF4B2B}" type="slidenum">
              <a:rPr lang="en-US" smtClean="0"/>
              <a:pPr/>
              <a:t>127</a:t>
            </a:fld>
            <a:endParaRPr lang="en-US" dirty="0"/>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6862921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References</a:t>
            </a:r>
            <a:endParaRPr lang="en-US" dirty="0"/>
          </a:p>
        </p:txBody>
      </p:sp>
      <p:sp>
        <p:nvSpPr>
          <p:cNvPr id="3" name="Content Placeholder 2"/>
          <p:cNvSpPr>
            <a:spLocks noGrp="1"/>
          </p:cNvSpPr>
          <p:nvPr>
            <p:ph idx="1"/>
          </p:nvPr>
        </p:nvSpPr>
        <p:spPr/>
        <p:txBody>
          <a:bodyPr/>
          <a:lstStyle/>
          <a:p>
            <a:pPr>
              <a:spcAft>
                <a:spcPts val="0"/>
              </a:spcAft>
            </a:pPr>
            <a:r>
              <a:rPr lang="en-US" sz="2800" dirty="0" smtClean="0"/>
              <a:t>Ian </a:t>
            </a:r>
            <a:r>
              <a:rPr lang="en-US" sz="2800" dirty="0" err="1" smtClean="0"/>
              <a:t>Sommerville</a:t>
            </a:r>
            <a:r>
              <a:rPr lang="en-US" sz="2800" dirty="0" smtClean="0"/>
              <a:t>; “Software Engineering”, 10</a:t>
            </a:r>
            <a:r>
              <a:rPr lang="en-US" sz="2800" baseline="30000" dirty="0" smtClean="0"/>
              <a:t>th</a:t>
            </a:r>
            <a:r>
              <a:rPr lang="en-US" sz="2800" dirty="0" smtClean="0"/>
              <a:t> Global Ed</a:t>
            </a:r>
            <a:r>
              <a:rPr lang="en-US" sz="2800" dirty="0"/>
              <a:t>., Pearson, </a:t>
            </a:r>
            <a:r>
              <a:rPr lang="en-US" sz="2800" dirty="0" smtClean="0"/>
              <a:t>2016.</a:t>
            </a:r>
            <a:endParaRPr lang="en-US" dirty="0"/>
          </a:p>
        </p:txBody>
      </p:sp>
      <p:sp>
        <p:nvSpPr>
          <p:cNvPr id="5" name="Foliennummernplatzhalter 4"/>
          <p:cNvSpPr>
            <a:spLocks noGrp="1"/>
          </p:cNvSpPr>
          <p:nvPr>
            <p:ph type="sldNum" sz="quarter" idx="12"/>
          </p:nvPr>
        </p:nvSpPr>
        <p:spPr/>
        <p:txBody>
          <a:bodyPr/>
          <a:lstStyle/>
          <a:p>
            <a:fld id="{B6F15528-21DE-4FAA-801E-634DDDAF4B2B}" type="slidenum">
              <a:rPr lang="en-US" smtClean="0"/>
              <a:pPr/>
              <a:t>128</a:t>
            </a:fld>
            <a:endParaRPr lang="en-US"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722731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0</TotalTime>
  <Words>7059</Words>
  <Application>Microsoft Office PowerPoint</Application>
  <PresentationFormat>Bildschirmpräsentation (4:3)</PresentationFormat>
  <Paragraphs>720</Paragraphs>
  <Slides>128</Slides>
  <Notes>7</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128</vt:i4>
      </vt:variant>
    </vt:vector>
  </HeadingPairs>
  <TitlesOfParts>
    <vt:vector size="135" baseType="lpstr">
      <vt:lpstr>Arial</vt:lpstr>
      <vt:lpstr>Calibri</vt:lpstr>
      <vt:lpstr>Constantia</vt:lpstr>
      <vt:lpstr>Times New Roman</vt:lpstr>
      <vt:lpstr>Wingdings</vt:lpstr>
      <vt:lpstr>Wingdings 2</vt:lpstr>
      <vt:lpstr>Flow</vt:lpstr>
      <vt:lpstr>PowerPoint-Präsentation</vt:lpstr>
      <vt:lpstr>Part 1 Software Testing</vt:lpstr>
      <vt:lpstr>Topics covered</vt:lpstr>
      <vt:lpstr>Program testing</vt:lpstr>
      <vt:lpstr>Program testing goals</vt:lpstr>
      <vt:lpstr>Validation and defect testing</vt:lpstr>
      <vt:lpstr>Testing process goals</vt:lpstr>
      <vt:lpstr>An input-output model of program testing </vt:lpstr>
      <vt:lpstr>Verification vs validation</vt:lpstr>
      <vt:lpstr>V &amp; V confidence</vt:lpstr>
      <vt:lpstr>Inspections and testing</vt:lpstr>
      <vt:lpstr>Inspections and testing (Cont.) </vt:lpstr>
      <vt:lpstr>Software inspections</vt:lpstr>
      <vt:lpstr>Advantages of inspections</vt:lpstr>
      <vt:lpstr>Inspections and testing</vt:lpstr>
      <vt:lpstr>A model of the software testing process </vt:lpstr>
      <vt:lpstr>Stages of testing</vt:lpstr>
      <vt:lpstr>Development testing</vt:lpstr>
      <vt:lpstr>Development testing</vt:lpstr>
      <vt:lpstr>Unit testing</vt:lpstr>
      <vt:lpstr>Object class testing</vt:lpstr>
      <vt:lpstr>The weather station object interface </vt:lpstr>
      <vt:lpstr>Weather station testing</vt:lpstr>
      <vt:lpstr>Automated testing</vt:lpstr>
      <vt:lpstr>Automated test components</vt:lpstr>
      <vt:lpstr>Choosing unit test cases</vt:lpstr>
      <vt:lpstr>Testing strategies</vt:lpstr>
      <vt:lpstr>Partition testing</vt:lpstr>
      <vt:lpstr>Equivalence partitioning </vt:lpstr>
      <vt:lpstr>Equivalence partitions </vt:lpstr>
      <vt:lpstr>Testing guidelines (sequences)</vt:lpstr>
      <vt:lpstr>General testing guidelines</vt:lpstr>
      <vt:lpstr>Component testing</vt:lpstr>
      <vt:lpstr>Interface testing</vt:lpstr>
      <vt:lpstr>Interface testing </vt:lpstr>
      <vt:lpstr>Interface errors</vt:lpstr>
      <vt:lpstr>Interface testing guidelines</vt:lpstr>
      <vt:lpstr>System testing</vt:lpstr>
      <vt:lpstr>System and component testing</vt:lpstr>
      <vt:lpstr>Use-case testing</vt:lpstr>
      <vt:lpstr>Collect weather data sequence chart </vt:lpstr>
      <vt:lpstr>Test cases derived from sequence diagram</vt:lpstr>
      <vt:lpstr>Testing policies</vt:lpstr>
      <vt:lpstr>Test-driven development</vt:lpstr>
      <vt:lpstr>Test-driven development</vt:lpstr>
      <vt:lpstr>Test-driven development</vt:lpstr>
      <vt:lpstr>TDD process activities</vt:lpstr>
      <vt:lpstr>Benefits of test-driven development</vt:lpstr>
      <vt:lpstr>Regression testing</vt:lpstr>
      <vt:lpstr>Release testing</vt:lpstr>
      <vt:lpstr>Release testing</vt:lpstr>
      <vt:lpstr>Release testing and system testing</vt:lpstr>
      <vt:lpstr>Requirements based testing</vt:lpstr>
      <vt:lpstr>Requirements tests</vt:lpstr>
      <vt:lpstr>A usage scenario for the Mentcare system</vt:lpstr>
      <vt:lpstr>Features tested by scenario</vt:lpstr>
      <vt:lpstr>Performance testing</vt:lpstr>
      <vt:lpstr>User testing</vt:lpstr>
      <vt:lpstr>User testing</vt:lpstr>
      <vt:lpstr>Types of user testing</vt:lpstr>
      <vt:lpstr>The acceptance testing process </vt:lpstr>
      <vt:lpstr>Stages in the acceptance testing process</vt:lpstr>
      <vt:lpstr>Agile methods and acceptance testing</vt:lpstr>
      <vt:lpstr>Key points</vt:lpstr>
      <vt:lpstr>Key points</vt:lpstr>
      <vt:lpstr>Part 2 Software Evolution</vt:lpstr>
      <vt:lpstr>Topics covered</vt:lpstr>
      <vt:lpstr>Software change</vt:lpstr>
      <vt:lpstr>Importance of evolution</vt:lpstr>
      <vt:lpstr>A spiral model of development and evolution </vt:lpstr>
      <vt:lpstr>Evolution and servicing </vt:lpstr>
      <vt:lpstr>Evolution and servicing</vt:lpstr>
      <vt:lpstr>Evolution processes</vt:lpstr>
      <vt:lpstr>Evolution processes</vt:lpstr>
      <vt:lpstr>Change identification and evolution processes </vt:lpstr>
      <vt:lpstr>The software evolution process </vt:lpstr>
      <vt:lpstr>Change implementation </vt:lpstr>
      <vt:lpstr>Change implementation (Cont.)</vt:lpstr>
      <vt:lpstr>Urgent change requests</vt:lpstr>
      <vt:lpstr>The emergency repair process</vt:lpstr>
      <vt:lpstr>Agile methods and evolution</vt:lpstr>
      <vt:lpstr>Handover problems</vt:lpstr>
      <vt:lpstr>Legacy systems</vt:lpstr>
      <vt:lpstr>Legacy systems</vt:lpstr>
      <vt:lpstr>The elements of a legacy system</vt:lpstr>
      <vt:lpstr>Legacy system components</vt:lpstr>
      <vt:lpstr>Legacy system components</vt:lpstr>
      <vt:lpstr>Legacy system layers</vt:lpstr>
      <vt:lpstr>Legacy system replacement</vt:lpstr>
      <vt:lpstr>Legacy system change</vt:lpstr>
      <vt:lpstr>Legacy system management</vt:lpstr>
      <vt:lpstr>Figure 9.13  An example of a legacy system assessment </vt:lpstr>
      <vt:lpstr>Legacy system categories</vt:lpstr>
      <vt:lpstr>Business value assessment</vt:lpstr>
      <vt:lpstr>Issues in business value assessment</vt:lpstr>
      <vt:lpstr>System quality assessment</vt:lpstr>
      <vt:lpstr>Business process assessment</vt:lpstr>
      <vt:lpstr>Factors used in environment assessment </vt:lpstr>
      <vt:lpstr>Factors used in environment assessment</vt:lpstr>
      <vt:lpstr>Factors used in application assessment </vt:lpstr>
      <vt:lpstr>Factors used in application assessment</vt:lpstr>
      <vt:lpstr>System measurement</vt:lpstr>
      <vt:lpstr>Software maintenance</vt:lpstr>
      <vt:lpstr>Software maintenance</vt:lpstr>
      <vt:lpstr>Types of maintenance</vt:lpstr>
      <vt:lpstr>Maintenance effort distribution </vt:lpstr>
      <vt:lpstr>Maintenance costs</vt:lpstr>
      <vt:lpstr>Maintenance costs</vt:lpstr>
      <vt:lpstr>Maintenance prediction</vt:lpstr>
      <vt:lpstr>Maintenance prediction </vt:lpstr>
      <vt:lpstr>Change prediction</vt:lpstr>
      <vt:lpstr>Complexity metrics</vt:lpstr>
      <vt:lpstr>Process metrics</vt:lpstr>
      <vt:lpstr>Software reengineering</vt:lpstr>
      <vt:lpstr>Advantages of reengineering</vt:lpstr>
      <vt:lpstr>The reengineering process </vt:lpstr>
      <vt:lpstr>Reengineering process activities</vt:lpstr>
      <vt:lpstr>Reengineering approaches </vt:lpstr>
      <vt:lpstr>Reengineering cost factors</vt:lpstr>
      <vt:lpstr>Refactoring</vt:lpstr>
      <vt:lpstr>Refactoring and reengineering</vt:lpstr>
      <vt:lpstr>‘Bad smells’ in program code</vt:lpstr>
      <vt:lpstr>‘Bad smells’ in program code</vt:lpstr>
      <vt:lpstr>Key points</vt:lpstr>
      <vt:lpstr>Key points</vt:lpstr>
      <vt:lpstr>Key points</vt:lpstr>
      <vt:lpstr>PowerPoint-Präsentation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Mohmaed</dc:creator>
  <cp:lastModifiedBy>Samsun</cp:lastModifiedBy>
  <cp:revision>510</cp:revision>
  <dcterms:created xsi:type="dcterms:W3CDTF">2006-08-16T00:00:00Z</dcterms:created>
  <dcterms:modified xsi:type="dcterms:W3CDTF">2017-11-21T12:40:23Z</dcterms:modified>
</cp:coreProperties>
</file>