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4"/>
  </p:notesMasterIdLst>
  <p:sldIdLst>
    <p:sldId id="530" r:id="rId2"/>
    <p:sldId id="737" r:id="rId3"/>
    <p:sldId id="964" r:id="rId4"/>
    <p:sldId id="1047" r:id="rId5"/>
    <p:sldId id="1048" r:id="rId6"/>
    <p:sldId id="1049" r:id="rId7"/>
    <p:sldId id="1050" r:id="rId8"/>
    <p:sldId id="1051" r:id="rId9"/>
    <p:sldId id="1052" r:id="rId10"/>
    <p:sldId id="1053" r:id="rId11"/>
    <p:sldId id="1054" r:id="rId12"/>
    <p:sldId id="1055" r:id="rId13"/>
    <p:sldId id="966" r:id="rId14"/>
    <p:sldId id="967" r:id="rId15"/>
    <p:sldId id="968" r:id="rId16"/>
    <p:sldId id="969" r:id="rId17"/>
    <p:sldId id="970" r:id="rId18"/>
    <p:sldId id="971" r:id="rId19"/>
    <p:sldId id="972" r:id="rId20"/>
    <p:sldId id="1056" r:id="rId21"/>
    <p:sldId id="1057" r:id="rId22"/>
    <p:sldId id="1058" r:id="rId23"/>
    <p:sldId id="1059" r:id="rId24"/>
    <p:sldId id="973" r:id="rId25"/>
    <p:sldId id="974" r:id="rId26"/>
    <p:sldId id="975" r:id="rId27"/>
    <p:sldId id="976" r:id="rId28"/>
    <p:sldId id="977" r:id="rId29"/>
    <p:sldId id="978" r:id="rId30"/>
    <p:sldId id="979" r:id="rId31"/>
    <p:sldId id="981" r:id="rId32"/>
    <p:sldId id="982" r:id="rId33"/>
    <p:sldId id="1080" r:id="rId34"/>
    <p:sldId id="983" r:id="rId35"/>
    <p:sldId id="984" r:id="rId36"/>
    <p:sldId id="985" r:id="rId37"/>
    <p:sldId id="986" r:id="rId38"/>
    <p:sldId id="1060" r:id="rId39"/>
    <p:sldId id="1061" r:id="rId40"/>
    <p:sldId id="1062" r:id="rId41"/>
    <p:sldId id="1063" r:id="rId42"/>
    <p:sldId id="1064" r:id="rId43"/>
    <p:sldId id="1065" r:id="rId44"/>
    <p:sldId id="1066" r:id="rId45"/>
    <p:sldId id="1067" r:id="rId46"/>
    <p:sldId id="1068" r:id="rId47"/>
    <p:sldId id="1069" r:id="rId48"/>
    <p:sldId id="1070" r:id="rId49"/>
    <p:sldId id="1071" r:id="rId50"/>
    <p:sldId id="1072" r:id="rId51"/>
    <p:sldId id="1073" r:id="rId52"/>
    <p:sldId id="1074" r:id="rId53"/>
    <p:sldId id="1075" r:id="rId54"/>
    <p:sldId id="1076" r:id="rId55"/>
    <p:sldId id="1077" r:id="rId56"/>
    <p:sldId id="1078" r:id="rId57"/>
    <p:sldId id="1079" r:id="rId58"/>
    <p:sldId id="987" r:id="rId59"/>
    <p:sldId id="988" r:id="rId60"/>
    <p:sldId id="989" r:id="rId61"/>
    <p:sldId id="990" r:id="rId62"/>
    <p:sldId id="991" r:id="rId63"/>
    <p:sldId id="992" r:id="rId64"/>
    <p:sldId id="993" r:id="rId65"/>
    <p:sldId id="994" r:id="rId66"/>
    <p:sldId id="995" r:id="rId67"/>
    <p:sldId id="996" r:id="rId68"/>
    <p:sldId id="997" r:id="rId69"/>
    <p:sldId id="998" r:id="rId70"/>
    <p:sldId id="999" r:id="rId71"/>
    <p:sldId id="1000" r:id="rId72"/>
    <p:sldId id="1001" r:id="rId73"/>
    <p:sldId id="1002" r:id="rId74"/>
    <p:sldId id="1003" r:id="rId75"/>
    <p:sldId id="1004" r:id="rId76"/>
    <p:sldId id="1005" r:id="rId77"/>
    <p:sldId id="1006" r:id="rId78"/>
    <p:sldId id="1007" r:id="rId79"/>
    <p:sldId id="1008" r:id="rId80"/>
    <p:sldId id="1081" r:id="rId81"/>
    <p:sldId id="963" r:id="rId82"/>
    <p:sldId id="362" r:id="rId83"/>
  </p:sldIdLst>
  <p:sldSz cx="9144000" cy="6858000" type="screen4x3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6740" autoAdjust="0"/>
    <p:restoredTop sz="72950" autoAdjust="0"/>
  </p:normalViewPr>
  <p:slideViewPr>
    <p:cSldViewPr>
      <p:cViewPr varScale="1">
        <p:scale>
          <a:sx n="80" d="100"/>
          <a:sy n="80" d="100"/>
        </p:scale>
        <p:origin x="205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834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CB80335-EEF7-46CB-9124-4F645B7A6A81}" type="datetimeFigureOut">
              <a:rPr lang="en-US" smtClean="0"/>
              <a:t>4/19/2017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96394C6F-EDC9-4575-BB5A-26CCACBE67F9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3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1"/>
          <p:cNvSpPr txBox="1">
            <a:spLocks noChangeArrowheads="1"/>
          </p:cNvSpPr>
          <p:nvPr/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DE" altLang="de-DE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de-DE" altLang="de-DE" smtClean="0"/>
          </a:p>
        </p:txBody>
      </p:sp>
    </p:spTree>
    <p:extLst>
      <p:ext uri="{BB962C8B-B14F-4D97-AF65-F5344CB8AC3E}">
        <p14:creationId xmlns:p14="http://schemas.microsoft.com/office/powerpoint/2010/main" val="27803000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EBC2C10-FAD9-4442-9528-D6D6F9AF6595}" type="slidenum">
              <a:rPr lang="en-US" smtClean="0">
                <a:solidFill>
                  <a:prstClr val="black"/>
                </a:solidFill>
              </a:rPr>
              <a:pPr/>
              <a:t>81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7442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229600" cy="4389120"/>
          </a:xfrm>
        </p:spPr>
        <p:txBody>
          <a:bodyPr/>
          <a:lstStyle>
            <a:lvl1pPr marL="274320" indent="-274320">
              <a:buClrTx/>
              <a:buFont typeface="Wingdings" panose="05000000000000000000" pitchFamily="2" charset="2"/>
              <a:buChar char="§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buClrTx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 eaLnBrk="1" latinLnBrk="0" hangingPunct="1"/>
            <a:r>
              <a:rPr lang="en-US" dirty="0"/>
              <a:t>Click to edit Master text styles</a:t>
            </a:r>
          </a:p>
          <a:p>
            <a:pPr lvl="1" eaLnBrk="1" latinLnBrk="0" hangingPunct="1"/>
            <a:r>
              <a:rPr lang="en-US" dirty="0"/>
              <a:t>Second level</a:t>
            </a:r>
          </a:p>
          <a:p>
            <a:pPr lvl="2" eaLnBrk="1" latinLnBrk="0" hangingPunct="1"/>
            <a:r>
              <a:rPr lang="en-US" dirty="0"/>
              <a:t>Third level</a:t>
            </a:r>
          </a:p>
          <a:p>
            <a:pPr lvl="3" eaLnBrk="1" latinLnBrk="0" hangingPunct="1"/>
            <a:r>
              <a:rPr lang="en-US" dirty="0"/>
              <a:t>Fourth level</a:t>
            </a:r>
          </a:p>
          <a:p>
            <a:pPr lvl="4" eaLnBrk="1" latinLnBrk="0" hangingPunct="1"/>
            <a:r>
              <a:rPr lang="en-US" dirty="0"/>
              <a:t>Fifth level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10-</a:t>
            </a:r>
            <a:fld id="{1FBB654D-787C-4277-9964-46D156284472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3205341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41763"/>
            <a:ext cx="8229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altLang="de-DE"/>
              <a:t>10-</a:t>
            </a:r>
            <a:fld id="{B10A4DAC-090D-403F-93F5-E300598B8C67}" type="slidenum">
              <a:rPr lang="en-US" altLang="de-DE"/>
              <a:pPr/>
              <a:t>‹Nr.›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185750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ubtitle 2"/>
          <p:cNvSpPr txBox="1">
            <a:spLocks/>
          </p:cNvSpPr>
          <p:nvPr/>
        </p:nvSpPr>
        <p:spPr bwMode="auto">
          <a:xfrm>
            <a:off x="609600" y="3886200"/>
            <a:ext cx="8153400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0BD0D9"/>
              </a:buClr>
              <a:buSzPct val="95000"/>
              <a:buFont typeface="Wingdings 2" panose="05020102010507070707" pitchFamily="18" charset="2"/>
              <a:buChar char=""/>
              <a:defRPr sz="2600">
                <a:solidFill>
                  <a:schemeClr val="tx1"/>
                </a:solidFill>
                <a:latin typeface="Constantia" panose="02030602050306030303" pitchFamily="18" charset="0"/>
              </a:defRPr>
            </a:lvl1pPr>
            <a:lvl2pPr marL="639763" indent="-246063">
              <a:spcBef>
                <a:spcPct val="20000"/>
              </a:spcBef>
              <a:buClr>
                <a:schemeClr val="accent1"/>
              </a:buClr>
              <a:buSzPct val="85000"/>
              <a:buFont typeface="Wingdings 2" panose="05020102010507070707" pitchFamily="18" charset="2"/>
              <a:buChar char=""/>
              <a:defRPr sz="2400">
                <a:solidFill>
                  <a:schemeClr val="tx1"/>
                </a:solidFill>
                <a:latin typeface="Constantia" panose="02030602050306030303" pitchFamily="18" charset="0"/>
              </a:defRPr>
            </a:lvl2pPr>
            <a:lvl3pPr indent="-246063">
              <a:spcBef>
                <a:spcPct val="20000"/>
              </a:spcBef>
              <a:buClr>
                <a:schemeClr val="accent2"/>
              </a:buClr>
              <a:buSzPct val="70000"/>
              <a:buFont typeface="Wingdings 2" panose="05020102010507070707" pitchFamily="18" charset="2"/>
              <a:buChar char=""/>
              <a:defRPr sz="2100">
                <a:solidFill>
                  <a:schemeClr val="tx1"/>
                </a:solidFill>
                <a:latin typeface="Constantia" panose="02030602050306030303" pitchFamily="18" charset="0"/>
              </a:defRPr>
            </a:lvl3pPr>
            <a:lvl4pPr marL="1187450" indent="-209550">
              <a:spcBef>
                <a:spcPct val="20000"/>
              </a:spcBef>
              <a:buClr>
                <a:srgbClr val="0BD0D9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4pPr>
            <a:lvl5pPr marL="1462088" indent="-209550">
              <a:spcBef>
                <a:spcPct val="20000"/>
              </a:spcBef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5pPr>
            <a:lvl6pPr marL="19192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6pPr>
            <a:lvl7pPr marL="23764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7pPr>
            <a:lvl8pPr marL="28336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8pPr>
            <a:lvl9pPr marL="3290888" indent="-20955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anose="05020102010507070707" pitchFamily="18" charset="2"/>
              <a:buChar char=""/>
              <a:defRPr sz="2000">
                <a:solidFill>
                  <a:schemeClr val="tx1"/>
                </a:solidFill>
                <a:latin typeface="Constantia" panose="02030602050306030303" pitchFamily="18" charset="0"/>
              </a:defRPr>
            </a:lvl9pPr>
          </a:lstStyle>
          <a:p>
            <a:pPr eaLnBrk="1" hangingPunct="1">
              <a:buFont typeface="Wingdings 2" panose="05020102010507070707" pitchFamily="18" charset="2"/>
              <a:buNone/>
            </a:pP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Prepared </a:t>
            </a:r>
            <a:r>
              <a:rPr lang="de-DE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&amp; Presented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tr-TR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de-DE" sz="2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Asst. Prof. Dr. Samsun M. BAŞARICI</a:t>
            </a:r>
            <a:endParaRPr lang="en-US" altLang="de-DE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1752600"/>
            <a:ext cx="8153400" cy="1830388"/>
          </a:xfrm>
          <a:prstGeom prst="rect">
            <a:avLst/>
          </a:prstGeom>
        </p:spPr>
        <p:txBody>
          <a:bodyPr anchor="b">
            <a:normAutofit fontScale="90000"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en-US" sz="41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CSE202 Database Management Systems</a:t>
            </a:r>
            <a:endParaRPr lang="tr-TR" sz="41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lnSpc>
                <a:spcPct val="110000"/>
              </a:lnSpc>
              <a:spcAft>
                <a:spcPts val="1200"/>
              </a:spcAft>
              <a:defRPr/>
            </a:pPr>
            <a:r>
              <a:rPr lang="tr-TR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900" dirty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Lecture </a:t>
            </a:r>
            <a:r>
              <a:rPr lang="en-US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de-DE" sz="2900" dirty="0" smtClean="0">
                <a:solidFill>
                  <a:prstClr val="black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tr-TR" sz="2900" dirty="0">
              <a:solidFill>
                <a:prstClr val="black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506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447800"/>
            <a:ext cx="9144000" cy="4114800"/>
          </a:xfrm>
        </p:spPr>
        <p:txBody>
          <a:bodyPr anchor="ctr" anchorCtr="0">
            <a:normAutofit/>
          </a:bodyPr>
          <a:lstStyle/>
          <a:p>
            <a:pPr algn="just">
              <a:lnSpc>
                <a:spcPct val="90000"/>
              </a:lnSpc>
              <a:defRPr/>
            </a:pPr>
            <a:r>
              <a:rPr lang="en-US" dirty="0"/>
              <a:t>List several limitations in the relational database model. </a:t>
            </a:r>
          </a:p>
          <a:p>
            <a:pPr algn="just">
              <a:lnSpc>
                <a:spcPct val="90000"/>
              </a:lnSpc>
              <a:defRPr/>
            </a:pPr>
            <a:r>
              <a:rPr lang="en-US" dirty="0" smtClean="0"/>
              <a:t>Describe </a:t>
            </a:r>
            <a:r>
              <a:rPr lang="en-US" dirty="0"/>
              <a:t>the object-oriented database concept. </a:t>
            </a:r>
          </a:p>
          <a:p>
            <a:pPr algn="just">
              <a:lnSpc>
                <a:spcPct val="90000"/>
              </a:lnSpc>
              <a:defRPr/>
            </a:pPr>
            <a:r>
              <a:rPr lang="en-US" dirty="0" smtClean="0"/>
              <a:t>Model </a:t>
            </a:r>
            <a:r>
              <a:rPr lang="en-US" dirty="0"/>
              <a:t>data using such complex relationships as generalization and aggregation, and such concepts as inheritance and polymorphism. </a:t>
            </a:r>
            <a:endParaRPr lang="en-US" dirty="0" smtClean="0"/>
          </a:p>
          <a:p>
            <a:pPr algn="just">
              <a:lnSpc>
                <a:spcPct val="90000"/>
              </a:lnSpc>
              <a:defRPr/>
            </a:pPr>
            <a:r>
              <a:rPr lang="en-US" dirty="0"/>
              <a:t>Describe the benefits of encapsulation. </a:t>
            </a:r>
          </a:p>
          <a:p>
            <a:pPr algn="just">
              <a:lnSpc>
                <a:spcPct val="90000"/>
              </a:lnSpc>
              <a:defRPr/>
            </a:pPr>
            <a:r>
              <a:rPr lang="en-US" dirty="0" smtClean="0"/>
              <a:t>Describe </a:t>
            </a:r>
            <a:r>
              <a:rPr lang="en-US" dirty="0"/>
              <a:t>the value of developing abstract data types. </a:t>
            </a:r>
          </a:p>
          <a:p>
            <a:pPr algn="just">
              <a:lnSpc>
                <a:spcPct val="90000"/>
              </a:lnSpc>
              <a:defRPr/>
            </a:pPr>
            <a:r>
              <a:rPr lang="en-US" dirty="0" smtClean="0"/>
              <a:t>Explain </a:t>
            </a:r>
            <a:r>
              <a:rPr lang="en-US" dirty="0"/>
              <a:t>what an object/relational database is. </a:t>
            </a:r>
          </a:p>
          <a:p>
            <a:pPr algn="just">
              <a:lnSpc>
                <a:spcPct val="90000"/>
              </a:lnSpc>
              <a:defRPr/>
            </a:pPr>
            <a:endParaRPr lang="en-US" dirty="0" smtClean="0"/>
          </a:p>
          <a:p>
            <a:pPr algn="just">
              <a:lnSpc>
                <a:spcPct val="90000"/>
              </a:lnSpc>
              <a:defRPr/>
            </a:pPr>
            <a:endParaRPr lang="en-US" sz="2000" dirty="0"/>
          </a:p>
          <a:p>
            <a:pPr marL="0" indent="0" algn="just">
              <a:lnSpc>
                <a:spcPct val="90000"/>
              </a:lnSpc>
              <a:buNone/>
              <a:defRPr/>
            </a:pPr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2367" y="223707"/>
            <a:ext cx="7543800" cy="914400"/>
          </a:xfrm>
        </p:spPr>
        <p:txBody>
          <a:bodyPr>
            <a:normAutofit/>
          </a:bodyPr>
          <a:lstStyle/>
          <a:p>
            <a:pPr algn="ctr"/>
            <a:r>
              <a:rPr lang="tr-TR" sz="32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Learning Objectives</a:t>
            </a: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184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Outline</a:t>
            </a:r>
          </a:p>
        </p:txBody>
      </p:sp>
      <p:sp>
        <p:nvSpPr>
          <p:cNvPr id="6147" name="Rectangle 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dirty="0"/>
              <a:t>Overview of Object Database Concepts</a:t>
            </a:r>
          </a:p>
          <a:p>
            <a:r>
              <a:rPr lang="en-US" altLang="de-DE" dirty="0"/>
              <a:t>Object-Relational Features:</a:t>
            </a:r>
            <a:br>
              <a:rPr lang="en-US" altLang="de-DE" dirty="0"/>
            </a:br>
            <a:r>
              <a:rPr lang="en-US" altLang="de-DE" dirty="0"/>
              <a:t>Object Database Extensions to SQL</a:t>
            </a:r>
          </a:p>
          <a:p>
            <a:r>
              <a:rPr lang="en-US" altLang="de-DE" dirty="0"/>
              <a:t>The ODMG Object Model and the Object Definition Language ODL</a:t>
            </a:r>
          </a:p>
          <a:p>
            <a:r>
              <a:rPr lang="en-US" altLang="de-DE" dirty="0"/>
              <a:t>Object Database Conceptual Design</a:t>
            </a:r>
          </a:p>
          <a:p>
            <a:r>
              <a:rPr lang="en-US" altLang="de-DE" dirty="0"/>
              <a:t>The Object Query Language OQL</a:t>
            </a:r>
          </a:p>
          <a:p>
            <a:r>
              <a:rPr lang="en-US" altLang="de-DE" dirty="0"/>
              <a:t>Overview of the C++ Language Binding in the ODMG Standard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4150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Historically Speaking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/>
              <a:t>For much of IS history the emphasis was on the programs, with the data structures and ultimately the data stored in them being a secondary consideration.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The IS environment is changing from this program-centric mentality into a more data-centric one.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769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Object Orientation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 alternative approach to information systems and IS development.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Began during the 1980s.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More data-centric.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5653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What’s Missing in the Relational Database Concept?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Many people would say that nothing is missing from the relational model.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Others would point out that for certain kinds of complex applications, the relational model is lacking in support for the more complex data model features they need.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4651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What’s Missing in the Relational Database Concept?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Does not directly provide support for generalization/specialization.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Does not directly provide support for aggregation.</a:t>
            </a:r>
          </a:p>
          <a:p>
            <a:pPr eaLnBrk="1" hangingPunct="1">
              <a:buFont typeface="Symbol" charset="2"/>
              <a:buNone/>
              <a:defRPr/>
            </a:pPr>
            <a:endParaRPr lang="en-US" dirty="0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5113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What’s Missing in the Relational Database Concept?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Does not have a system in which only a limited, controlled set of program segments is allowed to update particular data.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Does not directly support more complex data types such as: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graphic images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photo images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video clips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audio clips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long text documents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mathematical constructs such as matrices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473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Terminology: Object-Oriented Data Modeling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Object - describes an advanced data structure that includes an entity’s attributes plus methods or operations or procedures (program code!) that can operate on and modify the object’s attribute values.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(object) class -  the objects that describe similar entities.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69292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More advantages of Object Oriented Database Concept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Each object has an object identifier that is permanent and unique among all objects of all types in the system.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Some OODBMSs are implemented as pointer-based systems.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related objects are “connected” by their storage addresses.</a:t>
            </a:r>
          </a:p>
          <a:p>
            <a:pPr lvl="1">
              <a:lnSpc>
                <a:spcPct val="90000"/>
              </a:lnSpc>
              <a:defRPr/>
            </a:pPr>
            <a:endParaRPr lang="en-US" sz="2000" dirty="0" smtClean="0"/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OODBMSs are the most natural data storage vehicles when object-oriented programming languages, such as C++, Smalltalk, and Java, are in use.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3601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Unified Modeling Language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dirty="0" smtClean="0"/>
              <a:t>Introduced in 1997 by the Object Management Group (OMG)</a:t>
            </a:r>
          </a:p>
          <a:p>
            <a:pPr>
              <a:lnSpc>
                <a:spcPct val="90000"/>
              </a:lnSpc>
              <a:defRPr/>
            </a:pPr>
            <a:endParaRPr lang="en-US" dirty="0" smtClean="0"/>
          </a:p>
          <a:p>
            <a:pPr>
              <a:lnSpc>
                <a:spcPct val="90000"/>
              </a:lnSpc>
              <a:defRPr/>
            </a:pPr>
            <a:r>
              <a:rPr lang="en-US" dirty="0" smtClean="0"/>
              <a:t>Has nine standard diagrams that describe: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/>
              <a:t>the system’s data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/>
              <a:t>the business processes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/>
              <a:t>the intended results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/>
              <a:t>the components of the program code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/>
              <a:t>the hardware and software architectures.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81009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UML Class Diagram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Describes the system’s data, including attributes of and relationships between the “objects.”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5446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smtClean="0"/>
              <a:t>Object and Object-Relational</a:t>
            </a:r>
            <a:br>
              <a:rPr lang="en-US" altLang="de-DE" smtClean="0"/>
            </a:br>
            <a:r>
              <a:rPr lang="en-US" altLang="de-DE" smtClean="0"/>
              <a:t>Databases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Object databases (ODB)</a:t>
            </a:r>
          </a:p>
          <a:p>
            <a:pPr lvl="1"/>
            <a:r>
              <a:rPr lang="en-US" altLang="de-DE" b="1" smtClean="0"/>
              <a:t>Object data management systems (ODMS)</a:t>
            </a:r>
          </a:p>
          <a:p>
            <a:pPr lvl="1"/>
            <a:r>
              <a:rPr lang="en-US" altLang="de-DE" smtClean="0"/>
              <a:t>Meet some of the needs of more complex applications</a:t>
            </a:r>
          </a:p>
          <a:p>
            <a:pPr lvl="1"/>
            <a:r>
              <a:rPr lang="en-US" altLang="de-DE" smtClean="0"/>
              <a:t>Specify:  </a:t>
            </a:r>
          </a:p>
          <a:p>
            <a:pPr lvl="2"/>
            <a:r>
              <a:rPr lang="en-US" altLang="de-DE" smtClean="0"/>
              <a:t>Structure of complex objects </a:t>
            </a:r>
          </a:p>
          <a:p>
            <a:pPr lvl="2"/>
            <a:r>
              <a:rPr lang="en-US" altLang="de-DE" smtClean="0"/>
              <a:t>Operations that can be applied to these objects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826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Overview of Object Database Concepts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Introduction to object-oriented concepts and features</a:t>
            </a:r>
          </a:p>
          <a:p>
            <a:pPr lvl="1"/>
            <a:r>
              <a:rPr lang="en-US" altLang="de-DE" smtClean="0"/>
              <a:t>Origins in OO programming languages</a:t>
            </a:r>
          </a:p>
          <a:p>
            <a:pPr lvl="1"/>
            <a:r>
              <a:rPr lang="en-US" altLang="de-DE" smtClean="0"/>
              <a:t>Object has two components: </a:t>
            </a:r>
          </a:p>
          <a:p>
            <a:pPr lvl="2"/>
            <a:r>
              <a:rPr lang="en-US" altLang="de-DE" smtClean="0"/>
              <a:t>State (value) and behavior (operations)</a:t>
            </a:r>
          </a:p>
          <a:p>
            <a:pPr lvl="1"/>
            <a:r>
              <a:rPr lang="en-US" altLang="de-DE" smtClean="0"/>
              <a:t>Instance variables</a:t>
            </a:r>
          </a:p>
          <a:p>
            <a:pPr lvl="2"/>
            <a:r>
              <a:rPr lang="en-US" altLang="de-DE" smtClean="0"/>
              <a:t>Hold values that define internal state of object</a:t>
            </a:r>
          </a:p>
          <a:p>
            <a:pPr lvl="1"/>
            <a:r>
              <a:rPr lang="en-US" altLang="de-DE" smtClean="0"/>
              <a:t>Operation is defined in two parts:</a:t>
            </a:r>
          </a:p>
          <a:p>
            <a:pPr lvl="2"/>
            <a:r>
              <a:rPr lang="en-US" altLang="de-DE" smtClean="0"/>
              <a:t>Signature or interface and implementation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1909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Overview of Object Database Concepts (cont’d.)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de-DE" smtClean="0"/>
              <a:t>Inheritance</a:t>
            </a:r>
          </a:p>
          <a:p>
            <a:pPr lvl="2"/>
            <a:r>
              <a:rPr lang="en-US" altLang="de-DE" smtClean="0"/>
              <a:t>Permits specification of new types or classes that inherit much of their structure and/or operations from previously defined types or classes</a:t>
            </a:r>
          </a:p>
          <a:p>
            <a:pPr lvl="1"/>
            <a:r>
              <a:rPr lang="en-US" altLang="de-DE" smtClean="0"/>
              <a:t>Operator overloading</a:t>
            </a:r>
          </a:p>
          <a:p>
            <a:pPr lvl="2"/>
            <a:r>
              <a:rPr lang="en-US" altLang="de-DE" smtClean="0"/>
              <a:t>Operation’s ability to be applied to different types of objects</a:t>
            </a:r>
          </a:p>
          <a:p>
            <a:pPr lvl="2"/>
            <a:r>
              <a:rPr lang="en-US" altLang="de-DE" smtClean="0"/>
              <a:t>Operation name may refer to several distinct implementations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84497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Object Identity, and Objects versus Literals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Unique identity</a:t>
            </a:r>
          </a:p>
          <a:p>
            <a:pPr lvl="1"/>
            <a:r>
              <a:rPr lang="en-US" altLang="de-DE" smtClean="0"/>
              <a:t>Implemented via a unique, system-generated object identifier (OID)</a:t>
            </a:r>
          </a:p>
          <a:p>
            <a:pPr lvl="1"/>
            <a:r>
              <a:rPr lang="en-US" altLang="de-DE" b="1" smtClean="0"/>
              <a:t>Immutable</a:t>
            </a:r>
          </a:p>
          <a:p>
            <a:r>
              <a:rPr lang="en-US" altLang="de-DE" smtClean="0"/>
              <a:t>Most OO database systems allow for the representation of both objects and literals (or values)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1517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Complex Type Structures for Objects and Literals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Structure of arbitrary complexity </a:t>
            </a:r>
          </a:p>
          <a:p>
            <a:pPr lvl="1"/>
            <a:r>
              <a:rPr lang="en-US" altLang="de-DE" smtClean="0"/>
              <a:t>Contain all necessary information that describes object or literal</a:t>
            </a:r>
          </a:p>
          <a:p>
            <a:r>
              <a:rPr lang="en-US" altLang="de-DE" smtClean="0"/>
              <a:t>Nesting </a:t>
            </a:r>
            <a:r>
              <a:rPr lang="en-US" altLang="de-DE" b="1" smtClean="0"/>
              <a:t>type constructors</a:t>
            </a:r>
          </a:p>
          <a:p>
            <a:pPr lvl="1"/>
            <a:r>
              <a:rPr lang="en-US" altLang="de-DE" smtClean="0"/>
              <a:t>Construct complex type from other types</a:t>
            </a:r>
          </a:p>
          <a:p>
            <a:r>
              <a:rPr lang="en-US" altLang="de-DE" smtClean="0"/>
              <a:t>Most basic constructors: </a:t>
            </a:r>
          </a:p>
          <a:p>
            <a:pPr lvl="1"/>
            <a:r>
              <a:rPr lang="en-US" altLang="de-DE" b="1" smtClean="0"/>
              <a:t>Atom</a:t>
            </a:r>
          </a:p>
          <a:p>
            <a:pPr lvl="1"/>
            <a:r>
              <a:rPr lang="en-US" altLang="de-DE" b="1" smtClean="0"/>
              <a:t>Struct (or tuple)</a:t>
            </a:r>
          </a:p>
          <a:p>
            <a:pPr lvl="1"/>
            <a:r>
              <a:rPr lang="en-US" altLang="de-DE" b="1" smtClean="0"/>
              <a:t>Collection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275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6"/>
          <p:cNvSpPr>
            <a:spLocks noGrp="1"/>
          </p:cNvSpPr>
          <p:nvPr>
            <p:ph type="title"/>
          </p:nvPr>
        </p:nvSpPr>
        <p:spPr>
          <a:xfrm>
            <a:off x="76200" y="304800"/>
            <a:ext cx="8534400" cy="838200"/>
          </a:xfrm>
        </p:spPr>
        <p:txBody>
          <a:bodyPr>
            <a:normAutofit fontScale="90000"/>
          </a:bodyPr>
          <a:lstStyle/>
          <a:p>
            <a:r>
              <a:rPr lang="en-US" altLang="de-DE" dirty="0" smtClean="0"/>
              <a:t>Complex Type Structures for Objects and Literals (</a:t>
            </a:r>
            <a:r>
              <a:rPr lang="en-US" altLang="de-DE" dirty="0" smtClean="0"/>
              <a:t>cont.)</a:t>
            </a:r>
            <a:endParaRPr lang="en-US" altLang="de-DE" dirty="0" smtClean="0"/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Collection types:</a:t>
            </a:r>
          </a:p>
          <a:p>
            <a:pPr lvl="1"/>
            <a:r>
              <a:rPr lang="en-US" altLang="de-DE" b="1" smtClean="0"/>
              <a:t>Set</a:t>
            </a:r>
          </a:p>
          <a:p>
            <a:pPr lvl="1"/>
            <a:r>
              <a:rPr lang="en-US" altLang="de-DE" b="1" smtClean="0"/>
              <a:t>Bag</a:t>
            </a:r>
          </a:p>
          <a:p>
            <a:pPr lvl="1"/>
            <a:r>
              <a:rPr lang="en-US" altLang="de-DE" b="1" smtClean="0"/>
              <a:t>List</a:t>
            </a:r>
          </a:p>
          <a:p>
            <a:pPr lvl="1"/>
            <a:r>
              <a:rPr lang="en-US" altLang="de-DE" b="1" smtClean="0"/>
              <a:t>Array</a:t>
            </a:r>
          </a:p>
          <a:p>
            <a:pPr lvl="1"/>
            <a:r>
              <a:rPr lang="en-US" altLang="de-DE" b="1" smtClean="0"/>
              <a:t>Dictionary</a:t>
            </a:r>
          </a:p>
          <a:p>
            <a:r>
              <a:rPr lang="en-US" altLang="de-DE" b="1" smtClean="0"/>
              <a:t>Object definition language (ODL)</a:t>
            </a:r>
          </a:p>
          <a:p>
            <a:pPr lvl="1"/>
            <a:r>
              <a:rPr lang="en-US" altLang="de-DE" smtClean="0"/>
              <a:t>Used to define object types for a particular database application</a:t>
            </a:r>
          </a:p>
          <a:p>
            <a:pPr lvl="1"/>
            <a:endParaRPr lang="en-US" altLang="de-DE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6987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153400" cy="566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752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Generalization</a:t>
            </a:r>
          </a:p>
        </p:txBody>
      </p:sp>
      <p:sp>
        <p:nvSpPr>
          <p:cNvPr id="7168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Also known as generalization/specialization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Is a relationship that recognizes that some kinds of entities can be subdivided into smaller, more specialized groups.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0998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Hardware Company ERD</a:t>
            </a:r>
          </a:p>
        </p:txBody>
      </p:sp>
      <p:sp>
        <p:nvSpPr>
          <p:cNvPr id="5018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General Hardware company E-R diagram.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General Hardware is a wholesaler.</a:t>
            </a:r>
          </a:p>
        </p:txBody>
      </p:sp>
      <p:pic>
        <p:nvPicPr>
          <p:cNvPr id="16389" name="Picture 6" descr="w0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66800"/>
            <a:ext cx="2514600" cy="526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21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5301350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7813"/>
            <a:ext cx="8686800" cy="113982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Hardware Company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Generalization Diagram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06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Each box represents a class and has three sections separated by horizontal lines.</a:t>
            </a:r>
          </a:p>
          <a:p>
            <a:pPr lvl="1">
              <a:defRPr/>
            </a:pPr>
            <a:r>
              <a:rPr lang="en-US" sz="2000" dirty="0" smtClean="0"/>
              <a:t>At the top, in capital letters, is the class name</a:t>
            </a:r>
          </a:p>
          <a:p>
            <a:pPr>
              <a:defRPr/>
            </a:pPr>
            <a:endParaRPr lang="en-US" sz="2400" dirty="0" smtClean="0"/>
          </a:p>
          <a:p>
            <a:pPr lvl="1">
              <a:defRPr/>
            </a:pPr>
            <a:r>
              <a:rPr lang="en-US" sz="2000" dirty="0" smtClean="0"/>
              <a:t>In the middle are the class attributes</a:t>
            </a:r>
          </a:p>
          <a:p>
            <a:pPr>
              <a:defRPr/>
            </a:pPr>
            <a:endParaRPr lang="en-US" sz="2400" dirty="0" smtClean="0"/>
          </a:p>
          <a:p>
            <a:pPr lvl="1">
              <a:defRPr/>
            </a:pPr>
            <a:r>
              <a:rPr lang="en-US" sz="2000" dirty="0" smtClean="0"/>
              <a:t>At the bottom are the class operations (not shown)</a:t>
            </a:r>
          </a:p>
        </p:txBody>
      </p:sp>
      <p:pic>
        <p:nvPicPr>
          <p:cNvPr id="17413" name="Picture 9" descr="c10f002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22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983894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000" dirty="0" smtClean="0"/>
              <a:t>The upward pointing arrows indicate generalizations.</a:t>
            </a:r>
          </a:p>
          <a:p>
            <a:pPr>
              <a:lnSpc>
                <a:spcPct val="90000"/>
              </a:lnSpc>
              <a:defRPr/>
            </a:pPr>
            <a:endParaRPr lang="en-US" sz="2000" dirty="0" smtClean="0"/>
          </a:p>
          <a:p>
            <a:pPr>
              <a:lnSpc>
                <a:spcPct val="90000"/>
              </a:lnSpc>
              <a:defRPr/>
            </a:pPr>
            <a:r>
              <a:rPr lang="en-US" sz="2000" dirty="0" smtClean="0"/>
              <a:t>There are three kinds of products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800" dirty="0" smtClean="0"/>
              <a:t>TOOLs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800" dirty="0" smtClean="0"/>
              <a:t>LIGHT FIXTUREs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800" dirty="0" smtClean="0"/>
              <a:t>LUMBER</a:t>
            </a:r>
          </a:p>
          <a:p>
            <a:pPr lvl="1">
              <a:lnSpc>
                <a:spcPct val="90000"/>
              </a:lnSpc>
              <a:defRPr/>
            </a:pPr>
            <a:endParaRPr lang="en-US" sz="1800" dirty="0" smtClean="0"/>
          </a:p>
          <a:p>
            <a:pPr>
              <a:lnSpc>
                <a:spcPct val="90000"/>
              </a:lnSpc>
              <a:defRPr/>
            </a:pPr>
            <a:r>
              <a:rPr lang="en-US" sz="2000" dirty="0" smtClean="0"/>
              <a:t>There are two kinds of tools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800" dirty="0" smtClean="0"/>
              <a:t>POWER TOOLs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800" dirty="0" smtClean="0"/>
              <a:t>NONPOWER TOOLs</a:t>
            </a:r>
          </a:p>
        </p:txBody>
      </p:sp>
      <p:pic>
        <p:nvPicPr>
          <p:cNvPr id="18437" name="Picture 4" descr="c10f002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7813"/>
            <a:ext cx="8686800" cy="113982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 Hardware Company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Generalization Diagram (cont.)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23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1582700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smtClean="0"/>
              <a:t>Encapsulation of Operations and Persistence of Objects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Encapsulation</a:t>
            </a:r>
          </a:p>
          <a:p>
            <a:pPr lvl="1"/>
            <a:r>
              <a:rPr lang="en-US" altLang="de-DE" smtClean="0"/>
              <a:t>Related to abstract data types and information hiding in programming languages</a:t>
            </a:r>
          </a:p>
          <a:p>
            <a:pPr lvl="1"/>
            <a:r>
              <a:rPr lang="en-US" altLang="de-DE" smtClean="0"/>
              <a:t>Define </a:t>
            </a:r>
            <a:r>
              <a:rPr lang="en-US" altLang="de-DE" b="1" smtClean="0"/>
              <a:t>behavior</a:t>
            </a:r>
            <a:r>
              <a:rPr lang="en-US" altLang="de-DE" smtClean="0"/>
              <a:t> of a type of object based on operations that can be externally applied </a:t>
            </a:r>
          </a:p>
          <a:p>
            <a:pPr lvl="1"/>
            <a:r>
              <a:rPr lang="en-US" altLang="de-DE" smtClean="0"/>
              <a:t>External users only aware of interface of the operations</a:t>
            </a:r>
          </a:p>
          <a:p>
            <a:pPr lvl="1"/>
            <a:r>
              <a:rPr lang="en-US" altLang="de-DE" smtClean="0"/>
              <a:t>Divide structure of object into visible and hidden attributes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8926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smtClean="0"/>
              <a:t/>
            </a:r>
            <a:br>
              <a:rPr lang="en-US" altLang="de-DE" smtClean="0"/>
            </a:br>
            <a:r>
              <a:rPr lang="en-US" altLang="de-DE" smtClean="0"/>
              <a:t>Encapsulation of Operations</a:t>
            </a:r>
            <a:br>
              <a:rPr lang="en-US" altLang="de-DE" smtClean="0"/>
            </a:br>
            <a:endParaRPr lang="en-US" altLang="de-DE" smtClean="0"/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8013" cy="4524375"/>
          </a:xfrm>
        </p:spPr>
        <p:txBody>
          <a:bodyPr/>
          <a:lstStyle/>
          <a:p>
            <a:r>
              <a:rPr lang="en-US" altLang="de-DE" b="1" smtClean="0"/>
              <a:t>Object constructor</a:t>
            </a:r>
          </a:p>
          <a:p>
            <a:pPr lvl="1"/>
            <a:r>
              <a:rPr lang="en-US" altLang="de-DE" smtClean="0"/>
              <a:t>Used to create a new object </a:t>
            </a:r>
          </a:p>
          <a:p>
            <a:r>
              <a:rPr lang="en-US" altLang="de-DE" b="1" smtClean="0"/>
              <a:t>Destructor</a:t>
            </a:r>
            <a:r>
              <a:rPr lang="en-US" altLang="de-DE" smtClean="0"/>
              <a:t> operation</a:t>
            </a:r>
          </a:p>
          <a:p>
            <a:pPr lvl="1"/>
            <a:r>
              <a:rPr lang="en-US" altLang="de-DE" smtClean="0"/>
              <a:t>Used to destroy (delete) an object</a:t>
            </a:r>
          </a:p>
          <a:p>
            <a:r>
              <a:rPr lang="en-US" altLang="de-DE" b="1" smtClean="0"/>
              <a:t>Modifier </a:t>
            </a:r>
            <a:r>
              <a:rPr lang="en-US" altLang="de-DE" smtClean="0"/>
              <a:t>operations </a:t>
            </a:r>
          </a:p>
          <a:p>
            <a:pPr lvl="1"/>
            <a:r>
              <a:rPr lang="en-US" altLang="de-DE" smtClean="0"/>
              <a:t>Modify the states (values) of various attributes of an object</a:t>
            </a:r>
          </a:p>
          <a:p>
            <a:r>
              <a:rPr lang="en-US" altLang="de-DE" b="1" smtClean="0"/>
              <a:t>Retrieve</a:t>
            </a:r>
            <a:r>
              <a:rPr lang="en-US" altLang="de-DE" smtClean="0"/>
              <a:t> information about the object</a:t>
            </a:r>
          </a:p>
          <a:p>
            <a:r>
              <a:rPr lang="en-US" altLang="de-DE" smtClean="0"/>
              <a:t>Dot notation used to apply operations to object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3762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 smtClean="0"/>
              <a:t>Persistence of Objects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8013" cy="4300538"/>
          </a:xfrm>
        </p:spPr>
        <p:txBody>
          <a:bodyPr/>
          <a:lstStyle/>
          <a:p>
            <a:r>
              <a:rPr lang="en-US" altLang="de-DE" b="1" smtClean="0"/>
              <a:t>Transient objects </a:t>
            </a:r>
          </a:p>
          <a:p>
            <a:pPr lvl="1"/>
            <a:r>
              <a:rPr lang="en-US" altLang="de-DE" smtClean="0"/>
              <a:t>Exist in executing program </a:t>
            </a:r>
          </a:p>
          <a:p>
            <a:pPr lvl="1"/>
            <a:r>
              <a:rPr lang="en-US" altLang="de-DE" smtClean="0"/>
              <a:t>Disappear once program terminates</a:t>
            </a:r>
          </a:p>
          <a:p>
            <a:r>
              <a:rPr lang="en-US" altLang="de-DE" b="1" smtClean="0"/>
              <a:t>Persistent objects </a:t>
            </a:r>
          </a:p>
          <a:p>
            <a:pPr lvl="1"/>
            <a:r>
              <a:rPr lang="en-US" altLang="de-DE" smtClean="0"/>
              <a:t>Stored in database and persist after program termination</a:t>
            </a:r>
          </a:p>
          <a:p>
            <a:pPr lvl="1"/>
            <a:r>
              <a:rPr lang="en-US" altLang="de-DE" b="1" smtClean="0"/>
              <a:t>Naming mechanism </a:t>
            </a:r>
          </a:p>
          <a:p>
            <a:pPr lvl="1"/>
            <a:r>
              <a:rPr lang="en-US" altLang="de-DE" b="1" smtClean="0"/>
              <a:t>Reachability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9607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Type Hierarchies and Inheritance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Inheritance </a:t>
            </a:r>
          </a:p>
          <a:p>
            <a:pPr lvl="1"/>
            <a:r>
              <a:rPr lang="en-US" altLang="de-DE" smtClean="0"/>
              <a:t>Definition of new types based on other predefined types</a:t>
            </a:r>
          </a:p>
          <a:p>
            <a:pPr lvl="1"/>
            <a:r>
              <a:rPr lang="en-US" altLang="de-DE" smtClean="0"/>
              <a:t>Leads to </a:t>
            </a:r>
            <a:r>
              <a:rPr lang="en-US" altLang="de-DE" b="1" smtClean="0"/>
              <a:t>type</a:t>
            </a:r>
            <a:r>
              <a:rPr lang="en-US" altLang="de-DE" smtClean="0"/>
              <a:t> (or </a:t>
            </a:r>
            <a:r>
              <a:rPr lang="en-US" altLang="de-DE" b="1" smtClean="0"/>
              <a:t>class</a:t>
            </a:r>
            <a:r>
              <a:rPr lang="en-US" altLang="de-DE" smtClean="0"/>
              <a:t>) </a:t>
            </a:r>
            <a:r>
              <a:rPr lang="en-US" altLang="de-DE" b="1" smtClean="0"/>
              <a:t>hierarchy</a:t>
            </a:r>
          </a:p>
          <a:p>
            <a:r>
              <a:rPr lang="en-US" altLang="de-DE" smtClean="0"/>
              <a:t>Type: </a:t>
            </a:r>
            <a:r>
              <a:rPr lang="en-US" altLang="de-DE" b="1" smtClean="0"/>
              <a:t>type name </a:t>
            </a:r>
            <a:r>
              <a:rPr lang="en-US" altLang="de-DE" smtClean="0"/>
              <a:t>and list of visible (public) </a:t>
            </a:r>
            <a:r>
              <a:rPr lang="en-US" altLang="de-DE" b="1" smtClean="0"/>
              <a:t>functions</a:t>
            </a:r>
          </a:p>
          <a:p>
            <a:pPr lvl="1"/>
            <a:r>
              <a:rPr lang="en-US" altLang="de-DE" smtClean="0"/>
              <a:t>Format:</a:t>
            </a:r>
          </a:p>
          <a:p>
            <a:pPr lvl="2"/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TYPE_NAME: function, function, ..., function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8056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Type Hierarchies and Inheritance (</a:t>
            </a:r>
            <a:r>
              <a:rPr lang="en-US" altLang="de-DE" dirty="0" smtClean="0"/>
              <a:t>cont.)</a:t>
            </a:r>
            <a:endParaRPr lang="en-US" altLang="de-DE" dirty="0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Subtype </a:t>
            </a:r>
          </a:p>
          <a:p>
            <a:pPr lvl="1"/>
            <a:r>
              <a:rPr lang="en-US" altLang="de-DE" smtClean="0"/>
              <a:t>Useful when creating a new type that is similar but not identical to an already defined type</a:t>
            </a:r>
          </a:p>
          <a:p>
            <a:pPr lvl="1"/>
            <a:r>
              <a:rPr lang="en-US" altLang="de-DE" smtClean="0">
                <a:cs typeface="Courier New" panose="02070309020205020404" pitchFamily="49" charset="0"/>
              </a:rPr>
              <a:t>Example:</a:t>
            </a:r>
          </a:p>
          <a:p>
            <a:pPr lvl="2"/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EMPLOYEE subtype-of PERSON: Salary, Hire_date, Seniority</a:t>
            </a:r>
          </a:p>
          <a:p>
            <a:pPr lvl="2"/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STUDENT subtype-of PERSON: Major, Gpa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250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Type Hierarchies and Inheritance (</a:t>
            </a:r>
            <a:r>
              <a:rPr lang="en-US" altLang="de-DE" dirty="0" smtClean="0"/>
              <a:t>cont.)</a:t>
            </a:r>
            <a:endParaRPr lang="en-US" altLang="de-DE" dirty="0" smtClean="0"/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Extent </a:t>
            </a:r>
          </a:p>
          <a:p>
            <a:pPr lvl="1"/>
            <a:r>
              <a:rPr lang="en-US" altLang="de-DE" smtClean="0"/>
              <a:t>Store collection of persistent objects for each type or subtype</a:t>
            </a:r>
          </a:p>
          <a:p>
            <a:pPr lvl="1"/>
            <a:r>
              <a:rPr lang="en-US" altLang="de-DE" smtClean="0"/>
              <a:t>Extents are subsets of the extent of class OBJECT</a:t>
            </a:r>
          </a:p>
          <a:p>
            <a:r>
              <a:rPr lang="en-US" altLang="de-DE" b="1" smtClean="0"/>
              <a:t>Persistent collection</a:t>
            </a:r>
          </a:p>
          <a:p>
            <a:pPr lvl="1"/>
            <a:r>
              <a:rPr lang="en-US" altLang="de-DE" smtClean="0"/>
              <a:t>Stored permanently in the database</a:t>
            </a:r>
          </a:p>
          <a:p>
            <a:r>
              <a:rPr lang="en-US" altLang="de-DE" b="1" smtClean="0"/>
              <a:t>Transient collection</a:t>
            </a:r>
          </a:p>
          <a:p>
            <a:pPr lvl="1"/>
            <a:r>
              <a:rPr lang="en-US" altLang="de-DE" smtClean="0"/>
              <a:t>Exists temporarily during the execution of a program 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464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Other Object-Oriented Concepts</a:t>
            </a: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dirty="0" smtClean="0"/>
              <a:t>Polymorphism </a:t>
            </a:r>
            <a:r>
              <a:rPr lang="en-US" altLang="de-DE" dirty="0" smtClean="0"/>
              <a:t>of operations</a:t>
            </a:r>
          </a:p>
          <a:p>
            <a:pPr lvl="1"/>
            <a:r>
              <a:rPr lang="en-US" altLang="de-DE" dirty="0" smtClean="0"/>
              <a:t>Also known as </a:t>
            </a:r>
            <a:r>
              <a:rPr lang="en-US" altLang="de-DE" b="1" dirty="0" smtClean="0"/>
              <a:t>operator overloading</a:t>
            </a:r>
          </a:p>
          <a:p>
            <a:pPr lvl="1"/>
            <a:r>
              <a:rPr lang="en-US" altLang="de-DE" dirty="0" smtClean="0"/>
              <a:t>Allows same operator name or symbol to be bound to two or more different implementations</a:t>
            </a:r>
          </a:p>
          <a:p>
            <a:pPr lvl="1"/>
            <a:r>
              <a:rPr lang="en-US" altLang="de-DE" dirty="0" smtClean="0"/>
              <a:t>Depending on type of objects to which operator is applied</a:t>
            </a:r>
          </a:p>
          <a:p>
            <a:r>
              <a:rPr lang="en-US" altLang="de-DE" b="1" dirty="0" smtClean="0"/>
              <a:t>Multiple inheritance</a:t>
            </a:r>
          </a:p>
          <a:p>
            <a:pPr lvl="1"/>
            <a:r>
              <a:rPr lang="en-US" altLang="de-DE" dirty="0" smtClean="0"/>
              <a:t>Subtype inherits functions (attributes and methods) of more than one </a:t>
            </a:r>
            <a:r>
              <a:rPr lang="en-US" altLang="de-DE" dirty="0" err="1" smtClean="0"/>
              <a:t>supertype</a:t>
            </a:r>
            <a:endParaRPr lang="en-US" altLang="de-DE" dirty="0" smtClean="0"/>
          </a:p>
          <a:p>
            <a:r>
              <a:rPr lang="en-US" altLang="de-DE" b="1" dirty="0"/>
              <a:t>Selective inheritance </a:t>
            </a:r>
          </a:p>
          <a:p>
            <a:pPr lvl="1"/>
            <a:r>
              <a:rPr lang="en-US" altLang="de-DE" dirty="0"/>
              <a:t>Subtype inherits only some of the functions of a </a:t>
            </a:r>
            <a:r>
              <a:rPr lang="en-US" altLang="de-DE" dirty="0" err="1"/>
              <a:t>supertype</a:t>
            </a:r>
            <a:endParaRPr lang="en-US" altLang="de-DE" dirty="0"/>
          </a:p>
          <a:p>
            <a:pPr lvl="1"/>
            <a:endParaRPr lang="en-US" altLang="de-DE" dirty="0" smtClean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8121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Summary of Object Database Concepts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Object identity</a:t>
            </a:r>
          </a:p>
          <a:p>
            <a:r>
              <a:rPr lang="en-US" altLang="de-DE" smtClean="0"/>
              <a:t>Type constructor</a:t>
            </a:r>
          </a:p>
          <a:p>
            <a:r>
              <a:rPr lang="en-US" altLang="de-DE" smtClean="0"/>
              <a:t>Encapsulation of operations</a:t>
            </a:r>
          </a:p>
          <a:p>
            <a:r>
              <a:rPr lang="en-US" altLang="de-DE" smtClean="0"/>
              <a:t>Programming language compatibility</a:t>
            </a:r>
          </a:p>
          <a:p>
            <a:r>
              <a:rPr lang="en-US" altLang="de-DE" smtClean="0"/>
              <a:t>Type hierarchies and inheritance</a:t>
            </a:r>
          </a:p>
          <a:p>
            <a:r>
              <a:rPr lang="en-US" altLang="de-DE" smtClean="0"/>
              <a:t>Extents</a:t>
            </a:r>
          </a:p>
          <a:p>
            <a:r>
              <a:rPr lang="en-US" altLang="de-DE" smtClean="0"/>
              <a:t>Polymorphism and operator overloading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0376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 smtClean="0"/>
              <a:t>Object-Relational Features:</a:t>
            </a:r>
            <a:br>
              <a:rPr lang="en-US" altLang="de-DE" smtClean="0"/>
            </a:br>
            <a:r>
              <a:rPr lang="en-US" altLang="de-DE" smtClean="0"/>
              <a:t>Object Database Extensions to SQL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8013" cy="4224338"/>
          </a:xfrm>
        </p:spPr>
        <p:txBody>
          <a:bodyPr/>
          <a:lstStyle/>
          <a:p>
            <a:r>
              <a:rPr lang="en-US" altLang="de-DE" b="1" smtClean="0"/>
              <a:t>Type constructors </a:t>
            </a:r>
          </a:p>
          <a:p>
            <a:pPr lvl="1"/>
            <a:r>
              <a:rPr lang="en-US" altLang="de-DE" smtClean="0"/>
              <a:t>Specify complex objects</a:t>
            </a:r>
          </a:p>
          <a:p>
            <a:r>
              <a:rPr lang="en-US" altLang="de-DE" smtClean="0"/>
              <a:t>Mechanism for specifying </a:t>
            </a:r>
            <a:r>
              <a:rPr lang="en-US" altLang="de-DE" b="1" smtClean="0"/>
              <a:t>object identity</a:t>
            </a:r>
          </a:p>
          <a:p>
            <a:r>
              <a:rPr lang="en-US" altLang="de-DE" b="1" smtClean="0"/>
              <a:t>Encapsulation of operations </a:t>
            </a:r>
          </a:p>
          <a:p>
            <a:pPr lvl="1"/>
            <a:r>
              <a:rPr lang="en-US" altLang="de-DE" smtClean="0"/>
              <a:t>Provided through user-defined types (UDTs) </a:t>
            </a:r>
          </a:p>
          <a:p>
            <a:r>
              <a:rPr lang="en-US" altLang="de-DE" b="1" smtClean="0"/>
              <a:t>Inheritance</a:t>
            </a:r>
            <a:r>
              <a:rPr lang="en-US" altLang="de-DE" smtClean="0"/>
              <a:t> mechanisms </a:t>
            </a:r>
          </a:p>
          <a:p>
            <a:pPr lvl="1"/>
            <a:r>
              <a:rPr lang="en-US" altLang="de-DE" smtClean="0"/>
              <a:t>Provided using keyword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UNDER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790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Object/Relational Database</a:t>
            </a:r>
          </a:p>
        </p:txBody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OODBMSs were lacking in several areas, including the superior query capabilities of SQL that everyone had become accustomed to.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Relational database and object-oriented database have come together in the form of hybrid relational database management systems with object-oriented features added to them.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7330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smtClean="0"/>
              <a:t>User-Defined Types and Complex Structures for Objects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UDT</a:t>
            </a:r>
            <a:r>
              <a:rPr lang="en-US" altLang="de-DE" smtClean="0"/>
              <a:t> syntax:</a:t>
            </a:r>
          </a:p>
          <a:p>
            <a:pPr lvl="1"/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CREATE TYPE TYPE_NAME AS (&lt;component declarations&gt;);</a:t>
            </a:r>
          </a:p>
          <a:p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ROW TYPE </a:t>
            </a:r>
          </a:p>
          <a:p>
            <a:pPr lvl="1"/>
            <a:r>
              <a:rPr lang="en-US" altLang="de-DE" smtClean="0"/>
              <a:t>Directly create a structured attribute using the keyword </a:t>
            </a:r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ROW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97694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 smtClean="0"/>
              <a:t>User-Defined Types and Complex Structures for Objects (cont’d.)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8013" cy="4071938"/>
          </a:xfrm>
        </p:spPr>
        <p:txBody>
          <a:bodyPr/>
          <a:lstStyle/>
          <a:p>
            <a:r>
              <a:rPr lang="en-US" altLang="de-DE" smtClean="0"/>
              <a:t>Array type </a:t>
            </a:r>
          </a:p>
          <a:p>
            <a:pPr lvl="1"/>
            <a:r>
              <a:rPr lang="en-US" altLang="de-DE" smtClean="0"/>
              <a:t>Reference elements using []</a:t>
            </a:r>
          </a:p>
          <a:p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CARDINALITY</a:t>
            </a:r>
            <a:r>
              <a:rPr lang="en-US" altLang="de-DE" smtClean="0"/>
              <a:t> function</a:t>
            </a:r>
          </a:p>
          <a:p>
            <a:pPr lvl="1"/>
            <a:r>
              <a:rPr lang="en-US" altLang="de-DE" smtClean="0"/>
              <a:t>Return the current number of elements in an array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25878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Object Identifiers Using Reference Types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Reference type</a:t>
            </a:r>
          </a:p>
          <a:p>
            <a:pPr lvl="1"/>
            <a:r>
              <a:rPr lang="en-US" altLang="de-DE" smtClean="0"/>
              <a:t>Create unique system-generated object identifiers</a:t>
            </a:r>
          </a:p>
          <a:p>
            <a:pPr lvl="1"/>
            <a:r>
              <a:rPr lang="en-US" altLang="de-DE" smtClean="0"/>
              <a:t>Examples:</a:t>
            </a:r>
          </a:p>
          <a:p>
            <a:pPr lvl="2"/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REF IS SYSTEM GENERATED</a:t>
            </a:r>
          </a:p>
          <a:p>
            <a:pPr lvl="2"/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REF IS &lt;OID_ATTRIBUTE&gt; &lt;VALUE_GENERATION_METHOD&gt; 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19810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Creating Tables Based on the UDTs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INSTANTIABLE</a:t>
            </a:r>
          </a:p>
          <a:p>
            <a:pPr lvl="1"/>
            <a:r>
              <a:rPr lang="en-US" altLang="de-DE" smtClean="0"/>
              <a:t>Specify that UDT is instantiable</a:t>
            </a:r>
          </a:p>
          <a:p>
            <a:pPr lvl="1"/>
            <a:r>
              <a:rPr lang="en-US" altLang="de-DE" smtClean="0"/>
              <a:t>Causes one or more tables to be created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35274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Inheritance of Attributes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The PRODUCT class indicates that all products have three common attributes: Product Number, Product Name, and Unit Price.</a:t>
            </a:r>
          </a:p>
          <a:p>
            <a:pPr>
              <a:defRPr/>
            </a:pPr>
            <a:endParaRPr lang="en-US" sz="2400" dirty="0" smtClean="0"/>
          </a:p>
          <a:p>
            <a:pPr>
              <a:defRPr/>
            </a:pPr>
            <a:r>
              <a:rPr lang="en-US" sz="2400" dirty="0" smtClean="0"/>
              <a:t>All of the classes below PRODUCT </a:t>
            </a:r>
            <a:r>
              <a:rPr lang="en-US" sz="2400" b="1" dirty="0" smtClean="0"/>
              <a:t>inherit</a:t>
            </a:r>
            <a:r>
              <a:rPr lang="en-US" sz="2400" dirty="0" smtClean="0"/>
              <a:t> the attributes shown in PRODUCT.</a:t>
            </a:r>
          </a:p>
        </p:txBody>
      </p:sp>
      <p:pic>
        <p:nvPicPr>
          <p:cNvPr id="19461" name="Picture 6" descr="c10f002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38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2507542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Inheritance of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Attributes (cont.)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The attributes for POWER TOOLs are: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(from Product)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800" dirty="0" smtClean="0"/>
              <a:t>Product Number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800" dirty="0" smtClean="0"/>
              <a:t>Product Name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800" dirty="0" smtClean="0"/>
              <a:t>Unit Price </a:t>
            </a:r>
          </a:p>
          <a:p>
            <a:pPr lvl="1">
              <a:lnSpc>
                <a:spcPct val="90000"/>
              </a:lnSpc>
              <a:defRPr/>
            </a:pPr>
            <a:endParaRPr lang="en-US" sz="20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(from TOOL)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800" dirty="0" smtClean="0"/>
              <a:t>Weight</a:t>
            </a:r>
          </a:p>
          <a:p>
            <a:pPr lvl="2">
              <a:lnSpc>
                <a:spcPct val="90000"/>
              </a:lnSpc>
              <a:defRPr/>
            </a:pPr>
            <a:endParaRPr lang="en-US" sz="18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(from POWER TOOL)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800" dirty="0" smtClean="0"/>
              <a:t>Amperes</a:t>
            </a:r>
          </a:p>
        </p:txBody>
      </p:sp>
      <p:pic>
        <p:nvPicPr>
          <p:cNvPr id="20485" name="Picture 4" descr="c10f002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39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2679546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Inheritance of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Attributes (cont.)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8851" name="Rectangle 102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000" dirty="0" smtClean="0"/>
              <a:t>The attributes for NONPOWER TOOLs are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(from Product)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800" dirty="0" smtClean="0"/>
              <a:t>Product Number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800" dirty="0" smtClean="0"/>
              <a:t>Product Name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800" dirty="0" smtClean="0"/>
              <a:t>Unit Price </a:t>
            </a:r>
          </a:p>
          <a:p>
            <a:pPr lvl="1">
              <a:lnSpc>
                <a:spcPct val="90000"/>
              </a:lnSpc>
              <a:defRPr/>
            </a:pPr>
            <a:endParaRPr lang="en-US" sz="20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(from TOOL)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800" dirty="0" smtClean="0"/>
              <a:t>Weight</a:t>
            </a:r>
          </a:p>
          <a:p>
            <a:pPr lvl="1">
              <a:lnSpc>
                <a:spcPct val="90000"/>
              </a:lnSpc>
              <a:defRPr/>
            </a:pPr>
            <a:endParaRPr lang="en-US" sz="20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(from NON-POWER TOOL)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600" dirty="0" smtClean="0"/>
              <a:t>Years of Warranty</a:t>
            </a:r>
          </a:p>
        </p:txBody>
      </p:sp>
      <p:pic>
        <p:nvPicPr>
          <p:cNvPr id="21509" name="Picture 1028" descr="c10f002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40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345678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5" name="Rectangle 102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The attributes for LIGHT FIXTUREs are</a:t>
            </a:r>
          </a:p>
          <a:p>
            <a:pPr>
              <a:lnSpc>
                <a:spcPct val="90000"/>
              </a:lnSpc>
              <a:defRPr/>
            </a:pPr>
            <a:endParaRPr lang="en-US" sz="28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(from Product)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 smtClean="0"/>
              <a:t>Product Number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 smtClean="0"/>
              <a:t>Product Name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 smtClean="0"/>
              <a:t>Unit Price </a:t>
            </a:r>
          </a:p>
          <a:p>
            <a:pPr lvl="1">
              <a:lnSpc>
                <a:spcPct val="90000"/>
              </a:lnSpc>
              <a:defRPr/>
            </a:pPr>
            <a:endParaRPr lang="en-US" sz="2400" dirty="0" smtClean="0"/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(from LIGHT FIXTURE)</a:t>
            </a:r>
          </a:p>
          <a:p>
            <a:pPr lvl="2">
              <a:lnSpc>
                <a:spcPct val="90000"/>
              </a:lnSpc>
              <a:defRPr/>
            </a:pPr>
            <a:r>
              <a:rPr lang="en-US" sz="2000" dirty="0" smtClean="0"/>
              <a:t>Number of Bulbs</a:t>
            </a:r>
          </a:p>
          <a:p>
            <a:pPr lvl="2">
              <a:lnSpc>
                <a:spcPct val="90000"/>
              </a:lnSpc>
              <a:defRPr/>
            </a:pPr>
            <a:r>
              <a:rPr lang="en-US" sz="1800" dirty="0" smtClean="0"/>
              <a:t>Watts per Bulb</a:t>
            </a:r>
          </a:p>
        </p:txBody>
      </p:sp>
      <p:pic>
        <p:nvPicPr>
          <p:cNvPr id="22533" name="Picture 1028" descr="c10f002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Inheritance of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Attributes (cont.)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41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79173923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Rectangle 102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/>
              <a:t>The attributes for LUMBER are</a:t>
            </a:r>
          </a:p>
          <a:p>
            <a:pPr>
              <a:defRPr/>
            </a:pPr>
            <a:endParaRPr lang="en-US" sz="2800" dirty="0" smtClean="0"/>
          </a:p>
          <a:p>
            <a:pPr lvl="1">
              <a:defRPr/>
            </a:pPr>
            <a:r>
              <a:rPr lang="en-US" sz="2400" dirty="0" smtClean="0"/>
              <a:t>(from Product)</a:t>
            </a:r>
          </a:p>
          <a:p>
            <a:pPr lvl="2">
              <a:defRPr/>
            </a:pPr>
            <a:r>
              <a:rPr lang="en-US" sz="2000" dirty="0" smtClean="0"/>
              <a:t>Product Number</a:t>
            </a:r>
          </a:p>
          <a:p>
            <a:pPr lvl="2">
              <a:defRPr/>
            </a:pPr>
            <a:r>
              <a:rPr lang="en-US" sz="2000" dirty="0" smtClean="0"/>
              <a:t>Product Name</a:t>
            </a:r>
          </a:p>
          <a:p>
            <a:pPr lvl="2">
              <a:defRPr/>
            </a:pPr>
            <a:r>
              <a:rPr lang="en-US" sz="2000" dirty="0" smtClean="0"/>
              <a:t>Unit Price </a:t>
            </a:r>
          </a:p>
          <a:p>
            <a:pPr lvl="1">
              <a:defRPr/>
            </a:pPr>
            <a:endParaRPr lang="en-US" sz="2400" dirty="0" smtClean="0"/>
          </a:p>
          <a:p>
            <a:pPr lvl="1">
              <a:defRPr/>
            </a:pPr>
            <a:r>
              <a:rPr lang="en-US" sz="2400" dirty="0" smtClean="0"/>
              <a:t>(from LUMBER)</a:t>
            </a:r>
          </a:p>
          <a:p>
            <a:pPr lvl="2">
              <a:defRPr/>
            </a:pPr>
            <a:r>
              <a:rPr lang="en-US" sz="2000" dirty="0" smtClean="0"/>
              <a:t>Type of Wood</a:t>
            </a:r>
          </a:p>
          <a:p>
            <a:pPr lvl="2">
              <a:defRPr/>
            </a:pPr>
            <a:r>
              <a:rPr lang="en-US" sz="1800" dirty="0" smtClean="0"/>
              <a:t>Dimensions</a:t>
            </a:r>
          </a:p>
        </p:txBody>
      </p:sp>
      <p:pic>
        <p:nvPicPr>
          <p:cNvPr id="23557" name="Picture 1028" descr="c10f002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7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Inheritance of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Attributes (cont.)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42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4487814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</a:t>
            </a:r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Operations have now been added to the UML Diagram.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There are three kinds of operations:</a:t>
            </a:r>
          </a:p>
          <a:p>
            <a:pPr lvl="1">
              <a:defRPr/>
            </a:pPr>
            <a:r>
              <a:rPr lang="en-US" sz="2400" dirty="0" smtClean="0"/>
              <a:t>Constructor</a:t>
            </a:r>
          </a:p>
          <a:p>
            <a:pPr lvl="1">
              <a:defRPr/>
            </a:pPr>
            <a:r>
              <a:rPr lang="en-US" sz="2400" dirty="0" smtClean="0"/>
              <a:t>Query</a:t>
            </a:r>
          </a:p>
          <a:p>
            <a:pPr lvl="1">
              <a:defRPr/>
            </a:pPr>
            <a:r>
              <a:rPr lang="en-US" sz="2400" dirty="0" smtClean="0"/>
              <a:t>Update</a:t>
            </a:r>
          </a:p>
        </p:txBody>
      </p:sp>
      <p:pic>
        <p:nvPicPr>
          <p:cNvPr id="24581" name="Picture 9" descr="c10f003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43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660769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Operations: Constructor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Creates a new instance of a class, that is, a new object.</a:t>
            </a:r>
          </a:p>
          <a:p>
            <a:pPr>
              <a:lnSpc>
                <a:spcPct val="90000"/>
              </a:lnSpc>
              <a:defRPr/>
            </a:pPr>
            <a:endParaRPr lang="en-US" sz="2800" dirty="0" smtClean="0"/>
          </a:p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Example: Add Lumber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an operation that will add a new instance of LUMBER, that is, a new object, to the database.</a:t>
            </a:r>
          </a:p>
        </p:txBody>
      </p:sp>
      <p:pic>
        <p:nvPicPr>
          <p:cNvPr id="25605" name="Picture 4" descr="c10f003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44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79791679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Operations: Query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Returns data about the values of an object’s attributes but does not update them.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Example: Calculate Discount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/>
              <a:t>calculates a discount for a particular customer buying a particular product and returns the result to the user who issued the query, but does not store the result in the database.</a:t>
            </a:r>
          </a:p>
        </p:txBody>
      </p:sp>
      <p:pic>
        <p:nvPicPr>
          <p:cNvPr id="26629" name="Picture 4" descr="c10f003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45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9817443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Operations: Update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800" dirty="0" smtClean="0"/>
              <a:t>Updates an object’s attribute values.</a:t>
            </a:r>
            <a:endParaRPr lang="en-US" sz="2400" dirty="0" smtClean="0"/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Example: Change Unit Price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400" dirty="0" smtClean="0"/>
              <a:t>a product’s unit price may have to be changed, and the result is stored in the database as the new unit price. </a:t>
            </a:r>
          </a:p>
        </p:txBody>
      </p:sp>
      <p:pic>
        <p:nvPicPr>
          <p:cNvPr id="27653" name="Picture 4" descr="c10f003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46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0968285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Polymorphism</a:t>
            </a:r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05000"/>
            <a:ext cx="4038600" cy="42259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Modification or refinement of operations as they are inherited downward.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The operations that are performed differently in the lower level objects can have modified names and will perform differently for the different kinds of objects.</a:t>
            </a:r>
          </a:p>
        </p:txBody>
      </p:sp>
      <p:pic>
        <p:nvPicPr>
          <p:cNvPr id="28677" name="Picture 4" descr="c10f003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116138"/>
            <a:ext cx="4038600" cy="349885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47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16366300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905000"/>
            <a:ext cx="4495800" cy="4225925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000" dirty="0" smtClean="0">
                <a:latin typeface="Helvetica" charset="0"/>
              </a:rPr>
              <a:t>Looking at “Calculate Discount”:</a:t>
            </a:r>
          </a:p>
          <a:p>
            <a:pPr lvl="1">
              <a:lnSpc>
                <a:spcPct val="90000"/>
              </a:lnSpc>
              <a:defRPr/>
            </a:pPr>
            <a:r>
              <a:rPr lang="en-US" sz="1800" dirty="0" smtClean="0">
                <a:latin typeface="Helvetica" charset="0"/>
              </a:rPr>
              <a:t>Since there is nothing more said about the discount further down the hierarchy, the discount is calculated </a:t>
            </a:r>
            <a:r>
              <a:rPr lang="en-US" sz="1800" i="1" dirty="0" smtClean="0">
                <a:latin typeface="Helvetica" charset="0"/>
              </a:rPr>
              <a:t>in the same way</a:t>
            </a:r>
            <a:r>
              <a:rPr lang="en-US" sz="1800" dirty="0" smtClean="0">
                <a:latin typeface="Helvetica" charset="0"/>
              </a:rPr>
              <a:t> for all kinds of products.</a:t>
            </a:r>
          </a:p>
          <a:p>
            <a:pPr>
              <a:lnSpc>
                <a:spcPct val="90000"/>
              </a:lnSpc>
              <a:defRPr/>
            </a:pPr>
            <a:endParaRPr lang="en-US" sz="2000" dirty="0" smtClean="0">
              <a:latin typeface="Helvetica" charset="0"/>
            </a:endParaRPr>
          </a:p>
          <a:p>
            <a:pPr>
              <a:lnSpc>
                <a:spcPct val="90000"/>
              </a:lnSpc>
              <a:defRPr/>
            </a:pPr>
            <a:r>
              <a:rPr lang="en-US" sz="2000" dirty="0" smtClean="0">
                <a:latin typeface="Helvetica" charset="0"/>
              </a:rPr>
              <a:t>Looking at “Calculate Extended Warranty Price”:</a:t>
            </a:r>
          </a:p>
          <a:p>
            <a:pPr lvl="1">
              <a:lnSpc>
                <a:spcPct val="90000"/>
              </a:lnSpc>
              <a:defRPr/>
            </a:pPr>
            <a:r>
              <a:rPr lang="en-US" sz="2000" dirty="0" smtClean="0">
                <a:latin typeface="Helvetica" charset="0"/>
              </a:rPr>
              <a:t>polymorphism occurs in the Calculate Extended Warranty Price operation because it is performed differently for power tools and </a:t>
            </a:r>
            <a:r>
              <a:rPr lang="en-US" sz="2000" dirty="0" err="1" smtClean="0">
                <a:latin typeface="Helvetica" charset="0"/>
              </a:rPr>
              <a:t>nonpower</a:t>
            </a:r>
            <a:r>
              <a:rPr lang="en-US" sz="2000" dirty="0" smtClean="0">
                <a:latin typeface="Helvetica" charset="0"/>
              </a:rPr>
              <a:t> tools.</a:t>
            </a:r>
          </a:p>
        </p:txBody>
      </p:sp>
      <p:pic>
        <p:nvPicPr>
          <p:cNvPr id="29701" name="Picture 4" descr="c10f003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4800" y="1987550"/>
            <a:ext cx="4038600" cy="3498850"/>
          </a:xfr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Polymorphism (cont.)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48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90313278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Aggregation</a:t>
            </a:r>
          </a:p>
        </p:txBody>
      </p:sp>
      <p:pic>
        <p:nvPicPr>
          <p:cNvPr id="30724" name="Picture 5" descr="c10f004.jpg                                                    0000C653Storage                        BC5BC41E: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85913" y="1600200"/>
            <a:ext cx="5972175" cy="4530725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79716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800" dirty="0" smtClean="0"/>
              <a:t>A class is shown to be composed of other classes.</a:t>
            </a:r>
          </a:p>
          <a:p>
            <a:pPr>
              <a:defRPr/>
            </a:pPr>
            <a:endParaRPr lang="en-US" sz="2800" dirty="0" smtClean="0"/>
          </a:p>
          <a:p>
            <a:pPr>
              <a:defRPr/>
            </a:pPr>
            <a:r>
              <a:rPr lang="en-US" sz="2800" dirty="0" smtClean="0"/>
              <a:t>FRAMEs and BULBS are not kinds of LIGHT FIXTUREs; rather, each is a part of a LIGHT FIXTURE. </a:t>
            </a:r>
          </a:p>
        </p:txBody>
      </p:sp>
      <p:pic>
        <p:nvPicPr>
          <p:cNvPr id="31749" name="Picture 6" descr="c10f004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2333625"/>
            <a:ext cx="4038600" cy="3063875"/>
          </a:xfrm>
        </p:spPr>
      </p:pic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8229600" cy="8382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Aggregation (cont.)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50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15140563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General Hardware Company Class Diagram</a:t>
            </a:r>
          </a:p>
        </p:txBody>
      </p:sp>
      <p:pic>
        <p:nvPicPr>
          <p:cNvPr id="32772" name="Picture 5" descr="c10f005.jpg                                                    0000C653Storage                        BC5BC41E: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892425" y="1600200"/>
            <a:ext cx="3357563" cy="4530725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7329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 Reading Bookstores Class Diagram</a:t>
            </a:r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A generalization hierarchy has been created under PRODUCT, which indicates that there are four kinds of products: BOOK, PERIODICAL, CD, and VIDEO/DVD.</a:t>
            </a:r>
          </a:p>
          <a:p>
            <a:pPr>
              <a:lnSpc>
                <a:spcPct val="90000"/>
              </a:lnSpc>
              <a:defRPr/>
            </a:pPr>
            <a:endParaRPr lang="en-US" sz="2400" dirty="0" smtClean="0"/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The PERIODICAL class, and only this class, is associated with the ARTICLE class.</a:t>
            </a:r>
          </a:p>
        </p:txBody>
      </p:sp>
      <p:pic>
        <p:nvPicPr>
          <p:cNvPr id="33797" name="Picture 9" descr="c10f006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6100" y="1600200"/>
            <a:ext cx="3860800" cy="4530725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52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6566532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World Music Association Class Diagram</a:t>
            </a:r>
          </a:p>
        </p:txBody>
      </p:sp>
      <p:sp>
        <p:nvSpPr>
          <p:cNvPr id="56327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2057400"/>
            <a:ext cx="4038600" cy="4073525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A generalization hierarchy has been constructed with subordinate classes ORCHESTRA, CHAMBER GROUP, and JAZZ GROUP. </a:t>
            </a:r>
          </a:p>
        </p:txBody>
      </p:sp>
      <p:pic>
        <p:nvPicPr>
          <p:cNvPr id="34821" name="Picture 9" descr="c10f007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947863"/>
            <a:ext cx="4038600" cy="3833812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53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75243632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Lucky </a:t>
            </a: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Rent-A-Vehicle Class </a:t>
            </a: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Diagram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000" dirty="0" smtClean="0"/>
              <a:t>Lucky Rent-A-Car has expanded to become Lucky Rent-A-Vehicle!</a:t>
            </a:r>
          </a:p>
          <a:p>
            <a:pPr>
              <a:lnSpc>
                <a:spcPct val="90000"/>
              </a:lnSpc>
              <a:defRPr/>
            </a:pPr>
            <a:endParaRPr lang="en-US" sz="2000" dirty="0" smtClean="0"/>
          </a:p>
          <a:p>
            <a:pPr>
              <a:lnSpc>
                <a:spcPct val="90000"/>
              </a:lnSpc>
              <a:defRPr/>
            </a:pPr>
            <a:r>
              <a:rPr lang="en-US" sz="2000" dirty="0" smtClean="0"/>
              <a:t>A two-level generalization hierarchy under VEHICLE.</a:t>
            </a:r>
          </a:p>
          <a:p>
            <a:pPr>
              <a:lnSpc>
                <a:spcPct val="90000"/>
              </a:lnSpc>
              <a:defRPr/>
            </a:pPr>
            <a:endParaRPr lang="en-US" sz="2000" dirty="0" smtClean="0"/>
          </a:p>
          <a:p>
            <a:pPr>
              <a:lnSpc>
                <a:spcPct val="90000"/>
              </a:lnSpc>
              <a:defRPr/>
            </a:pPr>
            <a:r>
              <a:rPr lang="en-US" sz="2000" dirty="0" smtClean="0"/>
              <a:t>The diamond-shaped symbol on the branch under the TRUCK class indicates that there is an aggregation diagram under it.</a:t>
            </a:r>
          </a:p>
        </p:txBody>
      </p:sp>
      <p:pic>
        <p:nvPicPr>
          <p:cNvPr id="35845" name="Picture 4" descr="c10f008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630363"/>
            <a:ext cx="4038600" cy="447040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54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262881577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Encapsulation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228600" y="3886200"/>
            <a:ext cx="8686800" cy="2189163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000" dirty="0" smtClean="0"/>
              <a:t>The attributes of a class or even an individual object are “encapsulated,” stored together on the disk, with the operations that will act upon them.</a:t>
            </a:r>
          </a:p>
          <a:p>
            <a:pPr>
              <a:lnSpc>
                <a:spcPct val="90000"/>
              </a:lnSpc>
              <a:defRPr/>
            </a:pPr>
            <a:endParaRPr lang="en-US" sz="2000" dirty="0" smtClean="0"/>
          </a:p>
          <a:p>
            <a:pPr>
              <a:lnSpc>
                <a:spcPct val="90000"/>
              </a:lnSpc>
              <a:defRPr/>
            </a:pPr>
            <a:r>
              <a:rPr lang="en-US" sz="2000" dirty="0" smtClean="0"/>
              <a:t>OODBMS will only permit the attributes of the encapsulated objects to be updated by the encapsulated update-type operations, thereby improving data integrity.</a:t>
            </a:r>
          </a:p>
        </p:txBody>
      </p:sp>
      <p:pic>
        <p:nvPicPr>
          <p:cNvPr id="36869" name="Picture 4" descr="c10f009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6650" y="1447800"/>
            <a:ext cx="4329113" cy="2189163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B10A4DAC-090D-403F-93F5-E300598B8C67}" type="slidenum">
              <a:rPr lang="en-US" altLang="de-DE" smtClean="0"/>
              <a:pPr/>
              <a:t>55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57681335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5" name="Rectangle 3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When an application program requires encapsulated data, it sends a message to one of the object’s encapsulated operations to trigger it into action.</a:t>
            </a:r>
          </a:p>
          <a:p>
            <a:pPr>
              <a:lnSpc>
                <a:spcPct val="90000"/>
              </a:lnSpc>
              <a:defRPr/>
            </a:pPr>
            <a:endParaRPr lang="en-US" sz="2000" dirty="0" smtClean="0"/>
          </a:p>
          <a:p>
            <a:pPr>
              <a:lnSpc>
                <a:spcPct val="90000"/>
              </a:lnSpc>
              <a:defRPr/>
            </a:pPr>
            <a:r>
              <a:rPr lang="en-US" sz="2400" dirty="0" smtClean="0"/>
              <a:t>The application program sends along any input data needed for the operation.</a:t>
            </a:r>
          </a:p>
        </p:txBody>
      </p:sp>
      <p:pic>
        <p:nvPicPr>
          <p:cNvPr id="37893" name="Picture 4" descr="c10f009.jpg                                                    0000C653Storage                        BC5BC41E: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06650" y="1600200"/>
            <a:ext cx="4329113" cy="2189163"/>
          </a:xfrm>
        </p:spPr>
      </p:pic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Encapsulation (cont.)</a:t>
            </a:r>
            <a:endParaRPr lang="en-US" sz="3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B10A4DAC-090D-403F-93F5-E300598B8C67}" type="slidenum">
              <a:rPr lang="en-US" altLang="de-DE" smtClean="0"/>
              <a:pPr/>
              <a:t>56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977240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n-US" sz="3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Abstract Data Types</a:t>
            </a:r>
          </a:p>
        </p:txBody>
      </p:sp>
      <p:sp>
        <p:nvSpPr>
          <p:cNvPr id="5939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828800"/>
            <a:ext cx="4038600" cy="4302125"/>
          </a:xfrm>
        </p:spPr>
        <p:txBody>
          <a:bodyPr/>
          <a:lstStyle/>
          <a:p>
            <a:pPr>
              <a:defRPr/>
            </a:pPr>
            <a:r>
              <a:rPr lang="en-US" sz="2800" dirty="0" smtClean="0"/>
              <a:t>Object-oriented database allows the creation of new, abstract data types and operations that are associated with them. </a:t>
            </a:r>
          </a:p>
        </p:txBody>
      </p:sp>
      <p:pic>
        <p:nvPicPr>
          <p:cNvPr id="38917" name="Picture 6" descr="c10f010.jpg                                                    0000C653Storage                        BC5BC41E: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846263"/>
            <a:ext cx="4038600" cy="4038600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de-DE" smtClean="0"/>
              <a:t>10-</a:t>
            </a:r>
            <a:fld id="{1FBB654D-787C-4277-9964-46D156284472}" type="slidenum">
              <a:rPr lang="en-US" altLang="de-DE" smtClean="0"/>
              <a:pPr/>
              <a:t>57</a:t>
            </a:fld>
            <a:endParaRPr lang="en-US" altLang="de-DE"/>
          </a:p>
        </p:txBody>
      </p:sp>
    </p:spTree>
    <p:extLst>
      <p:ext uri="{BB962C8B-B14F-4D97-AF65-F5344CB8AC3E}">
        <p14:creationId xmlns:p14="http://schemas.microsoft.com/office/powerpoint/2010/main" val="368053115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Encapsulation of Operations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User-defined type </a:t>
            </a:r>
          </a:p>
          <a:p>
            <a:pPr lvl="1">
              <a:defRPr/>
            </a:pPr>
            <a:r>
              <a:rPr lang="en-US" dirty="0" smtClean="0"/>
              <a:t>Specify methods (or operations) in addition to the attributes</a:t>
            </a:r>
          </a:p>
          <a:p>
            <a:pPr lvl="1">
              <a:defRPr/>
            </a:pPr>
            <a:r>
              <a:rPr lang="en-US" dirty="0" smtClean="0"/>
              <a:t>Format:</a:t>
            </a:r>
          </a:p>
          <a:p>
            <a:pPr lvl="1" indent="3175"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CREATE TYPE &lt;TYPE-NAME&gt; (</a:t>
            </a:r>
          </a:p>
          <a:p>
            <a:pPr lvl="1" indent="3175"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&lt;LIST OF COMPONENT ATTRIBUTES AND THEIR TYPES&gt;</a:t>
            </a:r>
          </a:p>
          <a:p>
            <a:pPr lvl="1" indent="3175"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&lt;DECLARATION OF FUNCTIONS (METHODS)&gt;</a:t>
            </a:r>
          </a:p>
          <a:p>
            <a:pPr lvl="1" indent="3175">
              <a:buFont typeface="Wingdings" pitchFamily="2" charset="2"/>
              <a:buNone/>
              <a:defRPr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);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4489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Encapsulation of Operations (</a:t>
            </a:r>
            <a:r>
              <a:rPr lang="en-US" altLang="de-DE" dirty="0" smtClean="0"/>
              <a:t>cont.)</a:t>
            </a:r>
            <a:endParaRPr lang="en-US" altLang="de-DE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Constructor function </a:t>
            </a:r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TYPE_T( ) </a:t>
            </a:r>
          </a:p>
          <a:p>
            <a:pPr lvl="1"/>
            <a:r>
              <a:rPr lang="en-US" altLang="de-DE" smtClean="0"/>
              <a:t>Returns a new object of that type</a:t>
            </a:r>
          </a:p>
          <a:p>
            <a:pPr lvl="1"/>
            <a:r>
              <a:rPr lang="en-US" altLang="de-DE" smtClean="0"/>
              <a:t>Format</a:t>
            </a:r>
          </a:p>
          <a:p>
            <a:pPr marL="746125" lvl="2" indent="0">
              <a:buFont typeface="Wingdings" panose="05000000000000000000" pitchFamily="2" charset="2"/>
              <a:buNone/>
            </a:pP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DECLARE EXTERNAL &lt;FUNCTION_NAME&gt; &lt;SIGNATURE&gt;</a:t>
            </a:r>
          </a:p>
          <a:p>
            <a:pPr marL="746125" lvl="2" indent="0">
              <a:buFont typeface="Wingdings" panose="05000000000000000000" pitchFamily="2" charset="2"/>
              <a:buNone/>
            </a:pP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LANGUAGE &lt;LANGUAGE_NAME&gt;;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95806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smtClean="0"/>
              <a:t>Specifying Inheritance and Overloading of Functions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Inheritance rules:</a:t>
            </a:r>
          </a:p>
          <a:p>
            <a:pPr lvl="1"/>
            <a:r>
              <a:rPr lang="en-US" altLang="de-DE" smtClean="0"/>
              <a:t>All attributes inherited</a:t>
            </a:r>
          </a:p>
          <a:p>
            <a:pPr lvl="1"/>
            <a:r>
              <a:rPr lang="en-US" altLang="de-DE" smtClean="0"/>
              <a:t>Order of supertypes in UNDER clause determines inheritance hierarchy</a:t>
            </a:r>
          </a:p>
          <a:p>
            <a:pPr lvl="1"/>
            <a:r>
              <a:rPr lang="en-US" altLang="de-DE" smtClean="0"/>
              <a:t>Instance of a subtype can be used in every context in which a supertype instance used</a:t>
            </a:r>
          </a:p>
          <a:p>
            <a:pPr lvl="1"/>
            <a:r>
              <a:rPr lang="en-US" altLang="de-DE" smtClean="0"/>
              <a:t>Subtype can redefine any function defined in supertype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73459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8013" cy="1143000"/>
          </a:xfrm>
        </p:spPr>
        <p:txBody>
          <a:bodyPr/>
          <a:lstStyle/>
          <a:p>
            <a:r>
              <a:rPr lang="en-US" altLang="de-DE" dirty="0" smtClean="0"/>
              <a:t>Specifying Inheritance and Overloading of Functions (</a:t>
            </a:r>
            <a:r>
              <a:rPr lang="en-US" altLang="de-DE" dirty="0" smtClean="0"/>
              <a:t>cont.)</a:t>
            </a:r>
            <a:endParaRPr lang="en-US" altLang="de-DE" dirty="0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8013" cy="4148138"/>
          </a:xfrm>
        </p:spPr>
        <p:txBody>
          <a:bodyPr/>
          <a:lstStyle/>
          <a:p>
            <a:pPr lvl="1"/>
            <a:r>
              <a:rPr lang="en-US" altLang="de-DE" smtClean="0"/>
              <a:t>When a function is called, best match selected based on types of all arguments</a:t>
            </a:r>
          </a:p>
          <a:p>
            <a:pPr lvl="1"/>
            <a:r>
              <a:rPr lang="en-US" altLang="de-DE" smtClean="0"/>
              <a:t>For dynamic linking, runtime types of parameters is considered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4922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Specifying Relationships via Reference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Component attribute of one tuple may be a </a:t>
            </a:r>
            <a:r>
              <a:rPr lang="en-US" altLang="de-DE" b="1" smtClean="0"/>
              <a:t>reference</a:t>
            </a:r>
            <a:r>
              <a:rPr lang="en-US" altLang="de-DE" smtClean="0"/>
              <a:t> to a tuple of another table</a:t>
            </a:r>
          </a:p>
          <a:p>
            <a:pPr lvl="1"/>
            <a:r>
              <a:rPr lang="en-US" altLang="de-DE" smtClean="0"/>
              <a:t>Specified using keyword </a:t>
            </a:r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REF</a:t>
            </a:r>
          </a:p>
          <a:p>
            <a:r>
              <a:rPr lang="en-US" altLang="de-DE" smtClean="0"/>
              <a:t>Keyword </a:t>
            </a:r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SCOPE </a:t>
            </a:r>
          </a:p>
          <a:p>
            <a:pPr lvl="1"/>
            <a:r>
              <a:rPr lang="en-US" altLang="de-DE" smtClean="0"/>
              <a:t>Specify name of table whose tuples referenced</a:t>
            </a:r>
          </a:p>
          <a:p>
            <a:r>
              <a:rPr lang="en-US" altLang="de-DE" b="1" smtClean="0"/>
              <a:t>Dot notation </a:t>
            </a:r>
          </a:p>
          <a:p>
            <a:pPr lvl="1"/>
            <a:r>
              <a:rPr lang="en-US" altLang="de-DE" smtClean="0"/>
              <a:t>Build path expressions</a:t>
            </a:r>
          </a:p>
          <a:p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–&gt;</a:t>
            </a:r>
            <a:r>
              <a:rPr lang="en-US" altLang="de-DE" smtClean="0"/>
              <a:t> </a:t>
            </a:r>
          </a:p>
          <a:p>
            <a:pPr lvl="1"/>
            <a:r>
              <a:rPr lang="en-US" altLang="de-DE" smtClean="0"/>
              <a:t>Used for dereferencing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95876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152400" y="273050"/>
            <a:ext cx="8532813" cy="1143000"/>
          </a:xfrm>
        </p:spPr>
        <p:txBody>
          <a:bodyPr/>
          <a:lstStyle/>
          <a:p>
            <a:r>
              <a:rPr lang="en-US" altLang="de-DE" smtClean="0"/>
              <a:t>The ODMG Object Model and the Object Definition Language ODL</a:t>
            </a:r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8013" cy="4524375"/>
          </a:xfrm>
        </p:spPr>
        <p:txBody>
          <a:bodyPr/>
          <a:lstStyle/>
          <a:p>
            <a:r>
              <a:rPr lang="en-US" altLang="de-DE" smtClean="0"/>
              <a:t>ODMG object model</a:t>
            </a:r>
          </a:p>
          <a:p>
            <a:pPr lvl="1"/>
            <a:r>
              <a:rPr lang="en-US" altLang="de-DE" smtClean="0"/>
              <a:t>Data model for </a:t>
            </a:r>
            <a:r>
              <a:rPr lang="en-US" altLang="de-DE" b="1" smtClean="0"/>
              <a:t>object definition language (ODL) </a:t>
            </a:r>
            <a:r>
              <a:rPr lang="en-US" altLang="de-DE" smtClean="0"/>
              <a:t>and </a:t>
            </a:r>
            <a:r>
              <a:rPr lang="en-US" altLang="de-DE" b="1" smtClean="0"/>
              <a:t>object query language (OQL)</a:t>
            </a:r>
          </a:p>
          <a:p>
            <a:r>
              <a:rPr lang="en-US" altLang="de-DE" smtClean="0"/>
              <a:t>Objects and Literals</a:t>
            </a:r>
          </a:p>
          <a:p>
            <a:pPr lvl="1"/>
            <a:r>
              <a:rPr lang="en-US" altLang="de-DE" smtClean="0"/>
              <a:t>Basic building blocks of the object model</a:t>
            </a:r>
          </a:p>
          <a:p>
            <a:r>
              <a:rPr lang="en-US" altLang="de-DE" smtClean="0"/>
              <a:t>Object has five aspects: </a:t>
            </a:r>
          </a:p>
          <a:p>
            <a:pPr lvl="1"/>
            <a:r>
              <a:rPr lang="en-US" altLang="de-DE" b="1" smtClean="0"/>
              <a:t>Identifier</a:t>
            </a:r>
            <a:r>
              <a:rPr lang="en-US" altLang="de-DE" smtClean="0"/>
              <a:t>, </a:t>
            </a:r>
            <a:r>
              <a:rPr lang="en-US" altLang="de-DE" b="1" smtClean="0"/>
              <a:t>name</a:t>
            </a:r>
            <a:r>
              <a:rPr lang="en-US" altLang="de-DE" smtClean="0"/>
              <a:t>, </a:t>
            </a:r>
            <a:r>
              <a:rPr lang="en-US" altLang="de-DE" b="1" smtClean="0"/>
              <a:t>lifetime,</a:t>
            </a:r>
            <a:r>
              <a:rPr lang="en-US" altLang="de-DE" smtClean="0"/>
              <a:t> </a:t>
            </a:r>
            <a:r>
              <a:rPr lang="en-US" altLang="de-DE" b="1" smtClean="0"/>
              <a:t>structure</a:t>
            </a:r>
            <a:r>
              <a:rPr lang="en-US" altLang="de-DE" smtClean="0"/>
              <a:t>, and </a:t>
            </a:r>
            <a:r>
              <a:rPr lang="en-US" altLang="de-DE" b="1" smtClean="0"/>
              <a:t>creation</a:t>
            </a:r>
          </a:p>
          <a:p>
            <a:r>
              <a:rPr lang="en-US" altLang="de-DE" b="1" smtClean="0"/>
              <a:t>Literal </a:t>
            </a:r>
          </a:p>
          <a:p>
            <a:pPr lvl="1"/>
            <a:r>
              <a:rPr lang="en-US" altLang="de-DE" smtClean="0"/>
              <a:t>Value that does not have an object identifier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8194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6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8013" cy="1143000"/>
          </a:xfrm>
        </p:spPr>
        <p:txBody>
          <a:bodyPr/>
          <a:lstStyle/>
          <a:p>
            <a:r>
              <a:rPr lang="en-US" altLang="de-DE" dirty="0" smtClean="0"/>
              <a:t>The ODMG Object Model and the ODL (</a:t>
            </a:r>
            <a:r>
              <a:rPr lang="en-US" altLang="de-DE" dirty="0" smtClean="0"/>
              <a:t>cont.)</a:t>
            </a:r>
            <a:endParaRPr lang="en-US" altLang="de-DE" dirty="0" smtClean="0"/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8013" cy="4300538"/>
          </a:xfrm>
        </p:spPr>
        <p:txBody>
          <a:bodyPr/>
          <a:lstStyle/>
          <a:p>
            <a:r>
              <a:rPr lang="en-US" altLang="de-DE" b="1" smtClean="0"/>
              <a:t>Behavior</a:t>
            </a:r>
            <a:r>
              <a:rPr lang="en-US" altLang="de-DE" smtClean="0"/>
              <a:t> refers to operations</a:t>
            </a:r>
          </a:p>
          <a:p>
            <a:r>
              <a:rPr lang="en-US" altLang="de-DE" b="1" smtClean="0"/>
              <a:t>State</a:t>
            </a:r>
            <a:r>
              <a:rPr lang="en-US" altLang="de-DE" smtClean="0"/>
              <a:t> refers to properties </a:t>
            </a:r>
          </a:p>
          <a:p>
            <a:r>
              <a:rPr lang="en-US" altLang="de-DE" b="1" smtClean="0"/>
              <a:t>Interface </a:t>
            </a:r>
          </a:p>
          <a:p>
            <a:pPr lvl="1"/>
            <a:r>
              <a:rPr lang="en-US" altLang="de-DE" smtClean="0"/>
              <a:t>Specifies only behavior of an object type</a:t>
            </a:r>
          </a:p>
          <a:p>
            <a:pPr lvl="1"/>
            <a:r>
              <a:rPr lang="en-US" altLang="de-DE" smtClean="0"/>
              <a:t>Typically </a:t>
            </a:r>
            <a:r>
              <a:rPr lang="en-US" altLang="de-DE" b="1" smtClean="0"/>
              <a:t>noninstantiable </a:t>
            </a:r>
          </a:p>
          <a:p>
            <a:r>
              <a:rPr lang="en-US" altLang="de-DE" b="1" smtClean="0"/>
              <a:t>Class </a:t>
            </a:r>
          </a:p>
          <a:p>
            <a:pPr lvl="1"/>
            <a:r>
              <a:rPr lang="en-US" altLang="de-DE" smtClean="0"/>
              <a:t>Specifies both state (attributes) and behavior (operations) of an object type</a:t>
            </a:r>
          </a:p>
          <a:p>
            <a:pPr lvl="1"/>
            <a:r>
              <a:rPr lang="en-US" altLang="de-DE" b="1" smtClean="0"/>
              <a:t>Instantiable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28557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Inheritance in the Object Model of ODMG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Behavior inheritance </a:t>
            </a:r>
          </a:p>
          <a:p>
            <a:pPr lvl="1"/>
            <a:r>
              <a:rPr lang="en-US" altLang="de-DE" smtClean="0"/>
              <a:t>Also known as IS-A or interface inheritance</a:t>
            </a:r>
          </a:p>
          <a:p>
            <a:pPr lvl="1"/>
            <a:r>
              <a:rPr lang="en-US" altLang="de-DE" smtClean="0"/>
              <a:t>Specified by the colon (:) notation</a:t>
            </a:r>
          </a:p>
          <a:p>
            <a:r>
              <a:rPr lang="en-US" altLang="de-DE" b="1" smtClean="0"/>
              <a:t>EXTENDS inheritance</a:t>
            </a:r>
          </a:p>
          <a:p>
            <a:pPr lvl="1"/>
            <a:r>
              <a:rPr lang="en-US" altLang="de-DE" smtClean="0"/>
              <a:t>Specified by keyword </a:t>
            </a:r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extends</a:t>
            </a:r>
          </a:p>
          <a:p>
            <a:pPr lvl="1"/>
            <a:r>
              <a:rPr lang="en-US" altLang="de-DE" smtClean="0"/>
              <a:t>Inherit both state and behavior strictly among classes</a:t>
            </a:r>
          </a:p>
          <a:p>
            <a:pPr lvl="1"/>
            <a:r>
              <a:rPr lang="en-US" altLang="de-DE" smtClean="0"/>
              <a:t>Multiple inheritance via extends not permitted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27477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dirty="0" smtClean="0"/>
              <a:t>Built-in Interfaces and Classes in the Object Model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Collection objects </a:t>
            </a:r>
          </a:p>
          <a:p>
            <a:pPr lvl="1"/>
            <a:r>
              <a:rPr lang="en-US" altLang="de-DE" smtClean="0"/>
              <a:t>Inherit the basic Collection interface </a:t>
            </a:r>
          </a:p>
          <a:p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I = O.create_iterator() </a:t>
            </a:r>
          </a:p>
          <a:p>
            <a:pPr lvl="1"/>
            <a:r>
              <a:rPr lang="en-US" altLang="de-DE" smtClean="0"/>
              <a:t>Creates an iterator object for the collection </a:t>
            </a:r>
          </a:p>
          <a:p>
            <a:r>
              <a:rPr lang="en-US" altLang="de-DE" smtClean="0"/>
              <a:t>Collection objects further specialized into:</a:t>
            </a:r>
          </a:p>
          <a:p>
            <a:pPr lvl="1"/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set</a:t>
            </a:r>
            <a:r>
              <a:rPr lang="en-US" altLang="de-DE" smtClean="0"/>
              <a:t>,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list</a:t>
            </a:r>
            <a:r>
              <a:rPr lang="en-US" altLang="de-DE" smtClean="0"/>
              <a:t>,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bag</a:t>
            </a:r>
            <a:r>
              <a:rPr lang="en-US" altLang="de-DE" smtClean="0"/>
              <a:t>,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array</a:t>
            </a:r>
            <a:r>
              <a:rPr lang="en-US" altLang="de-DE" smtClean="0"/>
              <a:t>, and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dictionary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562619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4"/>
          <p:cNvSpPr>
            <a:spLocks noGrp="1"/>
          </p:cNvSpPr>
          <p:nvPr>
            <p:ph type="title"/>
          </p:nvPr>
        </p:nvSpPr>
        <p:spPr>
          <a:xfrm>
            <a:off x="457200" y="304800"/>
            <a:ext cx="86868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de-DE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Built-in Interfaces and Classes in the Object Model (</a:t>
            </a:r>
            <a:r>
              <a:rPr lang="en-US" altLang="de-DE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</a:t>
            </a:r>
            <a:r>
              <a:rPr lang="en-US" altLang="de-DE" sz="29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de-DE" sz="29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de-DE" sz="29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789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57400"/>
            <a:ext cx="8094663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217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Atomic (User-Defined) Objects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Specified using keyword </a:t>
            </a:r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class</a:t>
            </a:r>
            <a:r>
              <a:rPr lang="en-US" altLang="de-DE" smtClean="0"/>
              <a:t> in ODL</a:t>
            </a:r>
          </a:p>
          <a:p>
            <a:r>
              <a:rPr lang="en-US" altLang="de-DE" b="1" smtClean="0"/>
              <a:t>Attribute </a:t>
            </a:r>
          </a:p>
          <a:p>
            <a:pPr lvl="1"/>
            <a:r>
              <a:rPr lang="en-US" altLang="de-DE" smtClean="0"/>
              <a:t>Property; describes some aspect of an object</a:t>
            </a:r>
          </a:p>
          <a:p>
            <a:r>
              <a:rPr lang="en-US" altLang="de-DE" b="1" smtClean="0"/>
              <a:t>Relationship </a:t>
            </a:r>
          </a:p>
          <a:p>
            <a:pPr lvl="1"/>
            <a:r>
              <a:rPr lang="en-US" altLang="de-DE" smtClean="0"/>
              <a:t>Two objects in the database are related</a:t>
            </a:r>
          </a:p>
          <a:p>
            <a:pPr lvl="1"/>
            <a:r>
              <a:rPr lang="en-US" altLang="de-DE" smtClean="0"/>
              <a:t>Keyword </a:t>
            </a:r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inverse </a:t>
            </a:r>
          </a:p>
          <a:p>
            <a:pPr lvl="2"/>
            <a:r>
              <a:rPr lang="en-US" altLang="de-DE" smtClean="0"/>
              <a:t>Single conceptual relationship in inverse directions</a:t>
            </a:r>
          </a:p>
          <a:p>
            <a:r>
              <a:rPr lang="en-US" altLang="de-DE" b="1" smtClean="0"/>
              <a:t>Operation signature</a:t>
            </a:r>
            <a:r>
              <a:rPr lang="en-US" altLang="de-DE" smtClean="0"/>
              <a:t>:</a:t>
            </a:r>
          </a:p>
          <a:p>
            <a:pPr lvl="1"/>
            <a:r>
              <a:rPr lang="en-US" altLang="de-DE" smtClean="0"/>
              <a:t>Operation name, argument types, return value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32971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Extents, Keys, and Factory Objects</a:t>
            </a:r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Extent</a:t>
            </a:r>
          </a:p>
          <a:p>
            <a:pPr lvl="1"/>
            <a:r>
              <a:rPr lang="en-US" altLang="de-DE" smtClean="0"/>
              <a:t>Contains all persistent objects of class</a:t>
            </a:r>
          </a:p>
          <a:p>
            <a:r>
              <a:rPr lang="en-US" altLang="de-DE" b="1" smtClean="0"/>
              <a:t>Key </a:t>
            </a:r>
          </a:p>
          <a:p>
            <a:pPr lvl="1"/>
            <a:r>
              <a:rPr lang="en-US" altLang="de-DE" smtClean="0"/>
              <a:t>One or more properties whose values are unique for each object in extent</a:t>
            </a:r>
          </a:p>
          <a:p>
            <a:r>
              <a:rPr lang="en-US" altLang="de-DE" b="1" smtClean="0"/>
              <a:t>Factory object	</a:t>
            </a:r>
          </a:p>
          <a:p>
            <a:pPr lvl="1"/>
            <a:r>
              <a:rPr lang="en-US" altLang="de-DE" smtClean="0"/>
              <a:t>Used to generate or create individual objects via its operations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20561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The Object Definition Language ODL</a:t>
            </a:r>
          </a:p>
        </p:txBody>
      </p:sp>
      <p:sp>
        <p:nvSpPr>
          <p:cNvPr id="409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Support semantic constructs of ODMG object model </a:t>
            </a:r>
          </a:p>
          <a:p>
            <a:r>
              <a:rPr lang="en-US" altLang="de-DE" smtClean="0"/>
              <a:t>Independent of any particular programming language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38093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944"/>
          <a:stretch>
            <a:fillRect/>
          </a:stretch>
        </p:blipFill>
        <p:spPr bwMode="auto">
          <a:xfrm>
            <a:off x="990600" y="152400"/>
            <a:ext cx="6572250" cy="624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35578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Object Database Conceptual Design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Differences between conceptual design of ODB and RDB, handling of:</a:t>
            </a:r>
          </a:p>
          <a:p>
            <a:pPr lvl="1"/>
            <a:r>
              <a:rPr lang="en-US" altLang="de-DE" smtClean="0"/>
              <a:t>Relationships</a:t>
            </a:r>
          </a:p>
          <a:p>
            <a:pPr lvl="1"/>
            <a:r>
              <a:rPr lang="en-US" altLang="de-DE" smtClean="0"/>
              <a:t>Inheritance</a:t>
            </a:r>
          </a:p>
          <a:p>
            <a:r>
              <a:rPr lang="en-US" altLang="de-DE" smtClean="0"/>
              <a:t>Philosophical difference between relational model and object model of data </a:t>
            </a:r>
          </a:p>
          <a:p>
            <a:pPr lvl="1"/>
            <a:r>
              <a:rPr lang="en-US" altLang="de-DE" smtClean="0"/>
              <a:t>In terms of behavioral specification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81452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Mapping an EER Schema to an ODB Schema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Create ODL class for each EER entity type</a:t>
            </a:r>
          </a:p>
          <a:p>
            <a:r>
              <a:rPr lang="en-US" altLang="de-DE" smtClean="0"/>
              <a:t>Add relationship properties for each binary relationship</a:t>
            </a:r>
          </a:p>
          <a:p>
            <a:r>
              <a:rPr lang="en-US" altLang="de-DE" smtClean="0"/>
              <a:t>Include appropriate operations for each class</a:t>
            </a:r>
          </a:p>
          <a:p>
            <a:r>
              <a:rPr lang="en-US" altLang="de-DE" smtClean="0"/>
              <a:t>ODL class that corresponds to a subclass in the EER schema </a:t>
            </a:r>
          </a:p>
          <a:p>
            <a:pPr lvl="1"/>
            <a:r>
              <a:rPr lang="en-US" altLang="de-DE" smtClean="0"/>
              <a:t>Inherits type and methods of its superclass in ODL schema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66594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dirty="0" smtClean="0"/>
              <a:t>Mapping an EER Schema to an ODB Schema (</a:t>
            </a:r>
            <a:r>
              <a:rPr lang="en-US" altLang="de-DE" dirty="0" smtClean="0"/>
              <a:t>cont.)</a:t>
            </a:r>
            <a:endParaRPr lang="en-US" altLang="de-DE" dirty="0" smtClean="0"/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Weak entity types </a:t>
            </a:r>
          </a:p>
          <a:p>
            <a:pPr lvl="1"/>
            <a:r>
              <a:rPr lang="en-US" altLang="de-DE" smtClean="0"/>
              <a:t>Mapped same as regular entity types</a:t>
            </a:r>
          </a:p>
          <a:p>
            <a:r>
              <a:rPr lang="en-US" altLang="de-DE" smtClean="0"/>
              <a:t>Categories (union types) </a:t>
            </a:r>
          </a:p>
          <a:p>
            <a:pPr lvl="1"/>
            <a:r>
              <a:rPr lang="en-US" altLang="de-DE" smtClean="0"/>
              <a:t>Difficult to map to ODL</a:t>
            </a:r>
          </a:p>
          <a:p>
            <a:r>
              <a:rPr lang="en-US" altLang="de-DE" smtClean="0"/>
              <a:t>An </a:t>
            </a:r>
            <a:r>
              <a:rPr lang="en-US" altLang="de-DE" i="1" smtClean="0"/>
              <a:t>n</a:t>
            </a:r>
            <a:r>
              <a:rPr lang="en-US" altLang="de-DE" smtClean="0"/>
              <a:t>-ary relationship with degree </a:t>
            </a:r>
            <a:r>
              <a:rPr lang="en-US" altLang="de-DE" i="1" smtClean="0"/>
              <a:t>n</a:t>
            </a:r>
            <a:r>
              <a:rPr lang="en-US" altLang="de-DE" smtClean="0"/>
              <a:t> &gt; 2 </a:t>
            </a:r>
          </a:p>
          <a:p>
            <a:pPr lvl="1"/>
            <a:r>
              <a:rPr lang="en-US" altLang="de-DE" smtClean="0"/>
              <a:t>Map into a separate class, with appropriate references to each participating class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26903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The Object Query Language OQL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Query language proposed for ODMG object model</a:t>
            </a:r>
          </a:p>
          <a:p>
            <a:r>
              <a:rPr lang="fr-FR" altLang="de-DE" smtClean="0"/>
              <a:t>Simple OQL queries, database entry points, </a:t>
            </a:r>
            <a:r>
              <a:rPr lang="en-US" altLang="de-DE" smtClean="0"/>
              <a:t>and iterator variables</a:t>
            </a:r>
          </a:p>
          <a:p>
            <a:pPr lvl="1"/>
            <a:r>
              <a:rPr lang="en-US" altLang="de-DE" smtClean="0"/>
              <a:t>Syntax: select ... from ... where ... structure</a:t>
            </a:r>
          </a:p>
          <a:p>
            <a:pPr lvl="1"/>
            <a:r>
              <a:rPr lang="en-US" altLang="de-DE" smtClean="0"/>
              <a:t>Entry point: named persistent object</a:t>
            </a:r>
          </a:p>
          <a:p>
            <a:pPr lvl="1"/>
            <a:r>
              <a:rPr lang="en-US" altLang="de-DE" smtClean="0"/>
              <a:t>Iterator variable: define whenever a collection is referenced in an OQL query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7288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Query Results and Path Expressions</a:t>
            </a:r>
          </a:p>
        </p:txBody>
      </p:sp>
      <p:sp>
        <p:nvSpPr>
          <p:cNvPr id="471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Result of a query </a:t>
            </a:r>
          </a:p>
          <a:p>
            <a:pPr lvl="1"/>
            <a:r>
              <a:rPr lang="en-US" altLang="de-DE" smtClean="0"/>
              <a:t>Any type that can be expressed in ODMG object model</a:t>
            </a:r>
          </a:p>
          <a:p>
            <a:r>
              <a:rPr lang="en-US" altLang="de-DE" smtClean="0"/>
              <a:t>OQL orthogonal with respect to specifying path expressions</a:t>
            </a:r>
          </a:p>
          <a:p>
            <a:pPr lvl="1"/>
            <a:r>
              <a:rPr lang="en-US" altLang="de-DE" smtClean="0"/>
              <a:t>Attributes, relationships, and operation names (methods) can be used interchangeably within the path expressions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50951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smtClean="0"/>
              <a:t>Other Features of OQL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b="1" smtClean="0"/>
              <a:t>Named query</a:t>
            </a:r>
          </a:p>
          <a:p>
            <a:pPr lvl="1"/>
            <a:r>
              <a:rPr lang="en-US" altLang="de-DE" smtClean="0"/>
              <a:t>Specify identifier of named query</a:t>
            </a:r>
          </a:p>
          <a:p>
            <a:r>
              <a:rPr lang="en-US" altLang="de-DE" smtClean="0"/>
              <a:t>OQL query will return collection as its result</a:t>
            </a:r>
          </a:p>
          <a:p>
            <a:pPr lvl="1"/>
            <a:r>
              <a:rPr lang="en-US" altLang="de-DE" smtClean="0"/>
              <a:t>If user requires that a query only return a single element use </a:t>
            </a:r>
            <a:r>
              <a:rPr lang="en-US" altLang="de-DE" b="1" smtClean="0">
                <a:latin typeface="Courier New" panose="02070309020205020404" pitchFamily="49" charset="0"/>
                <a:cs typeface="Courier New" panose="02070309020205020404" pitchFamily="49" charset="0"/>
              </a:rPr>
              <a:t>element</a:t>
            </a:r>
            <a:r>
              <a:rPr lang="en-US" altLang="de-DE" smtClean="0"/>
              <a:t> operator</a:t>
            </a:r>
          </a:p>
          <a:p>
            <a:r>
              <a:rPr lang="en-US" altLang="de-DE" smtClean="0"/>
              <a:t>Aggregate operators </a:t>
            </a:r>
          </a:p>
          <a:p>
            <a:r>
              <a:rPr lang="en-US" altLang="de-DE" smtClean="0"/>
              <a:t>Membership and quantification over a collection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4496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de-DE" dirty="0" smtClean="0"/>
              <a:t>Other Features of OQL (</a:t>
            </a:r>
            <a:r>
              <a:rPr lang="en-US" altLang="de-DE" dirty="0" smtClean="0"/>
              <a:t>cont.)</a:t>
            </a:r>
            <a:endParaRPr lang="en-US" altLang="de-DE" dirty="0" smtClean="0"/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Special operations for ordered collections</a:t>
            </a:r>
          </a:p>
          <a:p>
            <a:r>
              <a:rPr lang="en-US" altLang="de-DE" b="1" smtClean="0"/>
              <a:t>Group by </a:t>
            </a:r>
            <a:r>
              <a:rPr lang="en-US" altLang="de-DE" smtClean="0"/>
              <a:t>clause in OQL</a:t>
            </a:r>
          </a:p>
          <a:p>
            <a:pPr lvl="1"/>
            <a:r>
              <a:rPr lang="en-US" altLang="de-DE" smtClean="0"/>
              <a:t>Similar to the corresponding clause in SQL</a:t>
            </a:r>
          </a:p>
          <a:p>
            <a:pPr lvl="1"/>
            <a:r>
              <a:rPr lang="en-US" altLang="de-DE" smtClean="0"/>
              <a:t>Provides explicit reference to the collection of objects within each group or </a:t>
            </a:r>
            <a:r>
              <a:rPr lang="en-US" altLang="de-DE" b="1" smtClean="0"/>
              <a:t>partition</a:t>
            </a:r>
          </a:p>
          <a:p>
            <a:r>
              <a:rPr lang="en-US" altLang="de-DE" b="1" smtClean="0"/>
              <a:t>Having clause </a:t>
            </a:r>
          </a:p>
          <a:p>
            <a:pPr lvl="1"/>
            <a:r>
              <a:rPr lang="en-US" altLang="de-DE" smtClean="0"/>
              <a:t>Used to filter partitioned sets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78223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de-DE" smtClean="0"/>
              <a:t>Overview of the C++ Language Binding in the ODMG Standard</a:t>
            </a:r>
          </a:p>
        </p:txBody>
      </p:sp>
      <p:sp>
        <p:nvSpPr>
          <p:cNvPr id="501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de-DE" smtClean="0"/>
              <a:t>Specifies how ODL constructs are mapped to C++ constructs</a:t>
            </a:r>
          </a:p>
          <a:p>
            <a:r>
              <a:rPr lang="en-US" altLang="de-DE" smtClean="0"/>
              <a:t>Uses prefix </a:t>
            </a:r>
            <a:r>
              <a:rPr lang="en-US" altLang="de-DE" smtClean="0">
                <a:latin typeface="Courier New" panose="02070309020205020404" pitchFamily="49" charset="0"/>
                <a:cs typeface="Courier New" panose="02070309020205020404" pitchFamily="49" charset="0"/>
              </a:rPr>
              <a:t>d_</a:t>
            </a:r>
            <a:r>
              <a:rPr lang="en-US" altLang="de-DE" smtClean="0"/>
              <a:t> for class declarations that deal with database concepts</a:t>
            </a:r>
          </a:p>
          <a:p>
            <a:r>
              <a:rPr lang="en-US" altLang="de-DE" smtClean="0"/>
              <a:t>Template classes </a:t>
            </a:r>
          </a:p>
          <a:p>
            <a:pPr lvl="1"/>
            <a:r>
              <a:rPr lang="en-US" altLang="de-DE" smtClean="0"/>
              <a:t>Specified in library binding</a:t>
            </a:r>
          </a:p>
          <a:p>
            <a:pPr lvl="1"/>
            <a:r>
              <a:rPr lang="en-US" altLang="de-DE" smtClean="0"/>
              <a:t>Overloads operation new so that it can be used to create either persistent or transient objects</a:t>
            </a:r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28732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77813"/>
            <a:ext cx="8686800" cy="1627187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General Hardware Company as an Object/Relational Database</a:t>
            </a:r>
          </a:p>
        </p:txBody>
      </p:sp>
      <p:pic>
        <p:nvPicPr>
          <p:cNvPr id="40964" name="Picture 5" descr="c10f011.jpg                                                    0000C653Storage                        BC5BC41E: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1828800"/>
            <a:ext cx="4422775" cy="4530725"/>
          </a:xfr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816676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2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0106" y="3810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90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tr-TR" sz="2800" dirty="0">
                <a:solidFill>
                  <a:prstClr val="black">
                    <a:lumMod val="85000"/>
                    <a:lumOff val="15000"/>
                  </a:prst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Next Lecture</a:t>
            </a:r>
            <a:endParaRPr lang="en-US" sz="2200" dirty="0">
              <a:solidFill>
                <a:prstClr val="black">
                  <a:lumMod val="85000"/>
                  <a:lumOff val="15000"/>
                </a:prst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AutoShape 4" descr="data:image/jpeg;base64,/9j/4AAQSkZJRgABAQAAAQABAAD/2wCEAAkGBxQSEhUUEhQWFRUUGBUUFBUXFBQXFBcYFBcXFhQUFBUYHCggGBolHBQUITEhJSkrLi4uFx8zODMsNygtLisBCgoKDgwOFxAQFywcHCQsLCwsLCwsLCwsLCwsLCwsLCwsLCwsLCwsLCwsLCwsLCwsLCw3LCwsLDcsLCssLCwrLP/AABEIAMIBAwMBIgACEQEDEQH/xAAcAAABBQEBAQAAAAAAAAAAAAACAAEDBAUGBwj/xAA+EAABAwIEAwYFAwMBBwUAAAABAAIRAyEEMUFRBRJhBiJxgZGhBxMUsfAywdFS4fFCFSNicqKy0kNTc4KS/8QAGAEBAQEBAQAAAAAAAAAAAAAAAAECAwT/xAAeEQEBAQACAwEBAQAAAAAAAAAAARECIRIxQQNhUf/aAAwDAQACEQMRAD8A8YhOGqRjFMykiq3In5FcFFF8hBQ5E4Yr/wBMiFBBQ+WnFMrQOGTiggz/AJacU1oHDovplRXwgM3W9hsPIWbSpXyXRcHbJE5Lcms1kcU4U7lK5BzYXueH4SKjIiZXk3afhhoYipTOhkeBuFOUSe2RTClbTTUm3WgaGV1huKPy0TaSvMoqUYdBniki+StP6VL6fZUZgopxQWn9NZMKCDO+Sn+StUYZOMOFcGQaSjcxa76Cp4imiKJCSOoFGgdOEwTygJIFNKeUEzaiSjCSqBpK9TAWGHKQPKwut9oG6MkdP5XPteTurdDCOOZhFaoc3dG1k5Kth6TW3zPVaHD63e3GyS7Ws6WWYEuAuNkI4f16eK1KYOuee1tEeJcCBpBvvH8rv4Ry8rrKp8Ok5xomOCjXoVpNtJGkXM+CaqDEx+rO/mp4w2qX0wDcu8DnOm0KxgnFhnOMx0Rh2156fm6EZxl16+auYbro+GdpflmHMkZZrkO1FI4vEPrZB0ADYCyvPve0npsgqEnRL2OebwA583srdPhsC5nyWoBFictkjczFlnxi6zfooUhw1slbqCDbwRNM5p4w1TNGw6IPl9FdcRl6eaCmzO/v9ksXVZtMaqSjh+YiPRG2ln+6OnTg3+6SJqvXIpkh4g7EKP6ppsSIXqmE4Jh+IYRvOzvNHKXZOBGoXm/ar4fYjCkupzUp9P1DxGqXjfief+s2pXZlKoYms1ZTyRY2UZcuetLb6gUReFC1spcqaJuYKWkzmyVRXcA7NCpPpuqX06tISqiAYcpKwElU1HxbhsN+Y3T9Q8dVkALrKwmk8btPtdcqFmrF7BsAE6lWwVBhMvBTLNdIMKxg3w4KsCpKboIUiunZVOWwPhlnbQKUsImbgZHKzj9rj1VXB4gR+mJAkAWdJm855K1aI6EC2ezb5Zar1S9OGYrcudv72mUmGLDx8SLWPqjaBBgwYIgztf3HuirZDcWA1iJnL8lBGXQO9I+3hHomYJGU/sjcYAzNjkRBMz+490hY5i0/hQR8hsDr4+qRZ4zpmjfUkxAJAzk76goA4gTMddFFRHxnon58h7RqlykXIiRnbW/lZSBstA5RMEk3ncz4BAIjO0nr9wo3GOqMicotkNfsipN387bII4kZXSaJifP/ACjg+O0ZFA9w8/GVATyBeBc/ZNSHuctUA3t0H8ouY3ymM/7oO7+HPEeWq6i4/rEgHQhd7WpB1iJXi3CcYaNRtQWc0g31jML2mnXDmtcMntDh53Wk/jyX4qdiw0fU0G//ACNA/wCoALyhzIN19Q9oGh9B4ORaR7L5nx9OHuBEQSIWOc+rx66REWULlM02UTwuTYFJQfBUaSDbBsmUGDqS2NlYC0ydoSThOqi/Q2XM1Ww4jYke66GibrG4tTiq7c3MdVL6X6bCHNXAqGGdBV1pWK3BtKOVGEQUVv8ACQXN1gZxJgeG8wr5JbGsXPnOe/4Fk8HdJ2/vlaVrtgcsGx8g2AIcbX1J6lenhenPlOwERfTwgGBcN2Kb5YFjYmcs5G/3UlWeUGJuBOU7W8vdV6pMyOaD6xlPU5LTImmDB0TtYAbxfb1THu9dTY6wS2Z8PwpqzhDiWwM2t0GY1M265qCF+M70UwSZgCOtgBmbwtrBdk+IVRagQDq/laPR1/ZV/h9h/mcQw+sPL3f/AFaTPqAvoAhY1ucdeJu7AcQaJ5GHWBUb6LF4jw3E4afqcO9oNueO7Jy7wtsvoQqjx6uGYas4gENpvdBAIs0nI5pq3i+faVRpg80HWf48U7Wm5C73sn2Cw+KwLH1Q5lV5eedjtA4hvdIiICav8J6gPcxQI05mOBHobq6zlcGW92bwLmT6KPnz5fIWPqvQ8L8JJI+diSRqGMv6uJ+y5P4icCo4HENp0C6Pltc7mdJkkj9lNMZdNw2F8pugpxNj4W26pw202Nh5SEwYSRl6fmiqJKcH9U+Izleq9huICrhg3WkeTrym4PrK8lvOdj/HRdf8POI8mJFMmG1GlvSTcX9vNWJXf44S3oF4L2/wHy8S50Q2p3h+6+garJBAiL2K81+JnC+ak50GWXGWevsrZssTcseQApPCZ4Tk2XndURTJymQWcFUh3itJYrStei+QCrEqVpTpNCS0iekbqhxxnfad238R/kK80qHjVPutd1IU+J9ZVMwVeaVRVuiVluJgiDkARArLUXuH1SHWOa6R1KRAv4xIiJMnMXnz6rk6LoIXVM71MHM53tY2bAFjn7Bdvz9Mcx08iCdzzT/qINj0z8UzaVtshJ70dfZAWESIgCx1m0i4Q1QbNGR9xAOWg/YrowH5wu2CC6Z00yB8TPkFBjT3XOkXmBHhl6lT8tsid7ZAXm9ie9HkFSxryGRJgxnpGUeql9DqvhMGtxjnvcGtp0XGXEAS5zBr0lelYrtzgWGDXa45d0Odl/yhcH8K+ztDEmtUr0xUFPkawOktBMky3UwG5r1jDYClSEU6bGDZrGtHsFh1jn6PbzAuMfO5f+dj2+5CftjxGm7huJfTe17TTLZa4O/XAGR6roq+GY8EPY1wOYc0EeYK83+JfZrDUMMa1Jhpuc9rS1jiKZmSSac8oyQu46zsLS5MBhxl/u2u/wD13v3W6uJ4U/iODo02GizFUmsaAabuWq0Ad1rg6zoytsrp7ZRZ2CxgPSjPuCmVZY6heHfFurPEHD+llNo9J/deljjmLq2oYJzZyfXe1jR4tEuPkvHe2nznY2r9QWGpzBriyeSzWgcusRHuiWo5sAcoA9Bl+bppGYmZy02MFSPMGb+X8dFFUNgZ6DyjTwstOZb3G9h6AR5KxgKjmkPaYIcAL53sB6ZKBzTlB6i2nj4IzIgZA7RO9joZCsHtGFxIq02VBA52h0dTn6GVh9puHio0yNNIv5KP4e4z5lB1ImDSMgGSYfafUe66DHUA8Q6ZvP31WpcrHKbHzbxbA/LqvbsTHhos2IMLu/iDgeWqHgGHSCYi64iuNVx58crfC7EDwgUrlEVhsle4e/MKipKL4IKI2gklTcICS0ymCLiAJonpB9CgarBbzMcCND0VK5xpVnDmyphWMMVhuLYKl59VEEQKy0kaV0XDalp2EWnynzhc2Ctzg5tG5HrK3+d7Z5emm4ACxANwRHpBHmi5LSbcoyME7ZeXpCJ7okC9hERnGf39UzLTM2EtO9xGel8l6HJWa4zOYBl3QbHa8+iqcSP6Qd5nx0Cvz37CQRESYyt6TrqqHEKJsRfLLrsPJZ5elj1v4N4flwb3/wBdV3o0NaPsV3hK+e+HdqsVh6AoUavIySRytHMC65HNnmqNTjGJeZdXqkz/AO5UPpdYdZyfSMrhfis8lmFpD/1K7QetuUf9y81wfa3GUj3MRU0s48w9HSr+L7Z1MTWwzsSABh6gcXMBHMOZpJ5STfuobHuNMQAiWVwztHhq7QaVZh6Ew7zabrTFVu49VGhBfPna1/Pj625rOHQQ6BPovbeI9psLh5+bWYCLcoPM6duUXXg1d5q16j23BqPdeJhzi4WVjPJI9pzNotrY79cpQC0iQARbT0nw9lPUcMtXSfwaZlV3iZ/fKdPutVzhP5TvfXe94/NEjAzmDYTY5TpkmMnKPyf5TNBJBiZEfsg6DsRxP5OJpz+l3+7fGrXWBPgYXq1RsetzMx065leH4RvMW3yIGuX5917NwnHivQp1bkub3p0cyz+YeU+dlUcT8QOG89JwvIBcPLIRvmvFqq+kuP0Q9s5AZ30z01/hfP8A2owXycQ9uhJI2gqfpOpU4XLYyBko3IgUzguLqFOEySC5SxMABOqkpldTHQhW8MVUCsYcwrErnsU2HuGxKfDG6scbpctUn+qD/KqUjdZpGmHbfdOGHbPXT1UbCjk7qOkOFr8BHM+DscrLIKtcPqQ4K8eql9OuJ5eUFxNrDbxOg/hDz3tcajICPv5IZHK25IIuCMuXMjqiaBBMZxF8vJepwQ1gD0yDhBtYd6MrwmIJNgRECQdotI3COO9PUwN46pPdbx00vqSD1jyUxUP0oDrQJMSYyI7w65xKcOLTHW9tY9kn8xIBMXub2k5+ER6J2t/mZg31+yiojQkGADncfuPP2UD8MwzEt6C4iJ8VbZrf/h1uNZ3TvBExpEkbbfdMGY7CPafIkQdN4Ql1UjN8eJg2Wmc5zvcjQ6fY+iakMtdc51i48gs+LWstmGeTfxzVqhh/lkSDPWwvEj3PqFZNOxIuObObakW6ShDQQPF3idR6JiAAm5GVp22BTEeem+/spD11zz6WPROwCe7M3vlb9s8uqCMgSTHKBcidM7blPTAJIsOu+Wf5qj5c5tE28722/hDVFrzvHj+k+kfgQKf9JEk5wTGcSPzVehfDnGhzalE5t5ajBsI5HC/SPQrguXu5ExmNxB89FpdlMf8AJxVOoP0uIa9v/C7unyuD6Kj1XE0w9rmECI2uYAXjHxP4bEVIyJFsomIJ1iPde2lkE/yMspy2j1XGdt+GCpRewNBieVoEESCZG97+a17ljnerr5/RuSr0y0kHMGD5Jmmy8zsBJOQmRThMkkg6JTUSonBExaZVu0bLscNiPRY7VvcdE0mn+k/dYAUvsjSp5Z+SkCgw5sFMstwQKkovggqJFCiutwTw8akjPfZTtYBYkkiSIgeRXO8Ox5Zlrmuhw3LyyIvM308l6uHKWOPLjlA+lyO7ueV+uqUSC2eQgCZi6T3X6j0sm+bPrP7SqgA2CZOYmRnB6Jw8vkTYeGmqGABN9h+6cP1Pgd+igTWzeTlN/E/3R1HgxNvfVE2oJtl66a+6N1ICMp3GucfsqIKsmP7Wyv8AdOGdcvDXK+6ThzX2sfACICkMQD62nJFQVHajKxytbYeqAgT0jK22fTdWa1JpA5Sb3IIA5ZOpGfsoaZAdeBYzOUxb3KzREPGZRNgugAaeeyXLkfWNLp6fdzyIuY3v+wuhp4BFr5cwvJvN9/BEx8zpnlmMjYbT+6QZreSLAD7+cIqN5LRp3jFpuLDeEAgWGuQvmbGPsiZScHSM/wDyyjf+6kpVJ5YgHroNJKu8ELecF3eIIcBbMDXcQHe1lR69Soc1GkTYhrQ7xAAJPgsji9GWm9zMgydbmN7lXeC8RDv9Q63tF72/Mlbx9CQciDlt576qS5SzY+au3fD/AJWKeYhr+81c6xep/FDhvNT5xM03EwRo6JE5k5novKiuf6TKvC9CchUhUaw2SSdMg6FrpUjFSoVFcaVplNiqfNReOk+l1zIXWYcSCNwVyr2wSNilSe1nDGyshU8Ibq9Tpl2QJ8Oiw6QgiYELUYKKdWMPWc3IqvCmpDZWIu08YRMqX/aJjIbSqACS3tZyNQ49pbBHe9soR08ZTjIkxlmJWSUYV8qeMaYxjTAHmUf1Q5bG8xt5+CykjunlTI1TixNj423R/WAOIaSQTtHkVkSnLreyeVPGNWviGBxg8wPr1Hqo6la4IFjmTG9vJZ7BPVEwp5GLTsWNLX8s5j1hOa5Ma6wJjrKqSMkic5U2mLTMSchuD6T/ACgqPJuLSbCcvyVC2pCIG9+n5KaYmbUtBJtMX3V7BYnli8jUf3Wa376qQW/OlpVlMd9wPiwJaADmBaQOXOST1K9BwGJFRt7ggR0t/j1XiXCsXyuBcdY9Im269C7PcYb3bz99zc7Fb9s+gdtuGDleC0HmBF7mCJNvGfC6+fcfQ+W9zP6SQvqfijPqKJj9TQPXr0Xz38QeHfLr84Fn9ALjMHrf2U598UnVcsw2QlJpuncFxdApJ0kF6i9XqD1ksKt0ai0y3KBXO8QZFRwyvPqt3A1JWb2hZFQHcD2S+k+qNA3WhTftZZtM3WiwLLcGBCdMiaoomhTMNroGhEtIIJxdIFJqocFOEgmBQGCk3qkCEt/sgQRzOaCUYN0DMRShBRBqBRCSYOg9URO/igJwI19NEh+dUACkn0QETbZO2yCExVFin/gfmq6Ps/xJzTEiBvpf3zXMMeALm9/7FWMNXjxmVZcqWPX+EY0xDiLxMGw8APEe65L4q8B+bRdVYJLSMumds7yUPBeJWufKRqP4GS6lmKbUplkgyOl5BF/NdGHzU9sf5TqxxSi1lV7Wfpa4geAOUqswrz1sySKEkDgqak9V5TtcrBsYKtBCm7QiWMcNJlZNGtClxmM5mcvVX4io1aOGdIWaCrFGtCy1F8IwFXbXG6lZWCCcSY9keRUAxI3S+pG/iqLBKcKqcU3dS08YwNORJiOion5so80MqJ2JaADM7hRfWtUFsJ1T+tCY48ILoT0zJiYn2us8Y8bITxEaBXRqef8AdO1yyDxPol/tU2sLJo2InJJsSsM8TcmPE3Kaa6CRv5JSIvoud+vfun+rfumjoHO1Cf5o0nLfX8hc47EO/qKYV3blXR0hMCTkcr7Qm+e0Ze65svO5Q8x6qaa63DcRDbyPCfuts9rWU2ZyYP6Tf1OW2S815k7nrU52M2SmxL+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//9k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2438400"/>
            <a:ext cx="9143999" cy="1371600"/>
          </a:xfrm>
        </p:spPr>
        <p:txBody>
          <a:bodyPr anchor="t" anchorCtr="0">
            <a:normAutofit/>
          </a:bodyPr>
          <a:lstStyle/>
          <a:p>
            <a:pPr marL="0" indent="0" algn="ctr">
              <a:spcBef>
                <a:spcPts val="0"/>
              </a:spcBef>
              <a:spcAft>
                <a:spcPts val="600"/>
              </a:spcAft>
              <a:buNone/>
            </a:pPr>
            <a:r>
              <a:rPr lang="de-DE" sz="3200" dirty="0" smtClean="0"/>
              <a:t>XML &amp; SQL </a:t>
            </a:r>
            <a:r>
              <a:rPr lang="de-DE" sz="3200" dirty="0" err="1" smtClean="0"/>
              <a:t>Programming</a:t>
            </a:r>
            <a:endParaRPr lang="de-DE" sz="3200" dirty="0"/>
          </a:p>
          <a:p>
            <a:pPr marL="0" indent="0">
              <a:spcAft>
                <a:spcPts val="600"/>
              </a:spcAft>
              <a:buNone/>
            </a:pPr>
            <a:endParaRPr lang="tr-TR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3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919851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0"/>
              </a:spcAft>
            </a:pPr>
            <a:r>
              <a:rPr lang="en-US" sz="2800" dirty="0" err="1"/>
              <a:t>Ramez</a:t>
            </a:r>
            <a:r>
              <a:rPr lang="en-US" sz="2800" dirty="0"/>
              <a:t> </a:t>
            </a:r>
            <a:r>
              <a:rPr lang="en-US" sz="2800" dirty="0" err="1"/>
              <a:t>Elmasri</a:t>
            </a:r>
            <a:r>
              <a:rPr lang="en-US" sz="2800" dirty="0"/>
              <a:t>, </a:t>
            </a:r>
            <a:r>
              <a:rPr lang="en-US" sz="2800" dirty="0" err="1"/>
              <a:t>Shamkant</a:t>
            </a:r>
            <a:r>
              <a:rPr lang="en-US" sz="2800" dirty="0"/>
              <a:t> </a:t>
            </a:r>
            <a:r>
              <a:rPr lang="en-US" sz="2800" dirty="0" err="1"/>
              <a:t>Navathe</a:t>
            </a:r>
            <a:r>
              <a:rPr lang="en-US" sz="2800" dirty="0"/>
              <a:t>; “Fundamentals of Database Systems”, 6</a:t>
            </a:r>
            <a:r>
              <a:rPr lang="en-US" sz="2800" baseline="30000" dirty="0"/>
              <a:t>th</a:t>
            </a:r>
            <a:r>
              <a:rPr lang="en-US" sz="2800" dirty="0"/>
              <a:t> Ed., Pearson, </a:t>
            </a:r>
            <a:r>
              <a:rPr lang="en-US" sz="2800" dirty="0" smtClean="0"/>
              <a:t>2014</a:t>
            </a:r>
          </a:p>
          <a:p>
            <a:pPr>
              <a:spcAft>
                <a:spcPts val="0"/>
              </a:spcAft>
            </a:pPr>
            <a:r>
              <a:rPr lang="en-US" sz="2800" dirty="0"/>
              <a:t>Mark L. </a:t>
            </a:r>
            <a:r>
              <a:rPr lang="en-US" sz="2800" dirty="0" err="1"/>
              <a:t>Gillenson</a:t>
            </a:r>
            <a:r>
              <a:rPr lang="en-US" sz="2800" dirty="0"/>
              <a:t>; “Fundamentals of Database Management Systems”, 2nd  Ed., John Wiley, </a:t>
            </a:r>
            <a:r>
              <a:rPr lang="en-US" sz="2800" dirty="0" smtClean="0"/>
              <a:t>2012</a:t>
            </a:r>
            <a:endParaRPr lang="en-US" sz="2800" dirty="0"/>
          </a:p>
          <a:p>
            <a:pPr>
              <a:spcAft>
                <a:spcPts val="0"/>
              </a:spcAft>
            </a:pPr>
            <a:r>
              <a:rPr lang="en-US" sz="2800" dirty="0" err="1"/>
              <a:t>Universität</a:t>
            </a:r>
            <a:r>
              <a:rPr lang="en-US" sz="2800" dirty="0"/>
              <a:t> Hamburg, </a:t>
            </a:r>
            <a:r>
              <a:rPr lang="en-US" sz="2800" dirty="0" err="1"/>
              <a:t>Fachbereich</a:t>
            </a:r>
            <a:r>
              <a:rPr lang="en-US" sz="2800" dirty="0"/>
              <a:t> </a:t>
            </a:r>
            <a:r>
              <a:rPr lang="en-US" sz="2800" dirty="0" err="1"/>
              <a:t>Informatik</a:t>
            </a:r>
            <a:r>
              <a:rPr lang="en-US" sz="2800" dirty="0"/>
              <a:t>, </a:t>
            </a:r>
            <a:r>
              <a:rPr lang="en-US" sz="2800" dirty="0" err="1"/>
              <a:t>Einführung</a:t>
            </a:r>
            <a:r>
              <a:rPr lang="en-US" sz="2800" dirty="0"/>
              <a:t> in </a:t>
            </a:r>
            <a:r>
              <a:rPr lang="en-US" sz="2800" dirty="0" err="1"/>
              <a:t>Datenbanksysteme</a:t>
            </a:r>
            <a:r>
              <a:rPr lang="en-US" sz="2800" dirty="0"/>
              <a:t>, Lecture Notes, 1999</a:t>
            </a:r>
          </a:p>
          <a:p>
            <a:pPr>
              <a:spcAft>
                <a:spcPts val="0"/>
              </a:spcAft>
            </a:pPr>
            <a:endParaRPr lang="en-US" sz="2800" dirty="0" smtClean="0"/>
          </a:p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2731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3077</Words>
  <Application>Microsoft Office PowerPoint</Application>
  <PresentationFormat>Bildschirmpräsentation (4:3)</PresentationFormat>
  <Paragraphs>571</Paragraphs>
  <Slides>82</Slides>
  <Notes>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9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82</vt:i4>
      </vt:variant>
    </vt:vector>
  </HeadingPairs>
  <TitlesOfParts>
    <vt:vector size="92" baseType="lpstr">
      <vt:lpstr>Arial</vt:lpstr>
      <vt:lpstr>Calibri</vt:lpstr>
      <vt:lpstr>Constantia</vt:lpstr>
      <vt:lpstr>Courier New</vt:lpstr>
      <vt:lpstr>Helvetica</vt:lpstr>
      <vt:lpstr>Symbol</vt:lpstr>
      <vt:lpstr>Times New Roman</vt:lpstr>
      <vt:lpstr>Wingdings</vt:lpstr>
      <vt:lpstr>Wingdings 2</vt:lpstr>
      <vt:lpstr>Flow</vt:lpstr>
      <vt:lpstr>PowerPoint-Präsentation</vt:lpstr>
      <vt:lpstr>Learning Objectives</vt:lpstr>
      <vt:lpstr>Outline</vt:lpstr>
      <vt:lpstr>Historically Speaking</vt:lpstr>
      <vt:lpstr>Object Orientation</vt:lpstr>
      <vt:lpstr>What’s Missing in the Relational Database Concept?</vt:lpstr>
      <vt:lpstr>What’s Missing in the Relational Database Concept?</vt:lpstr>
      <vt:lpstr>What’s Missing in the Relational Database Concept?</vt:lpstr>
      <vt:lpstr>Terminology: Object-Oriented Data Modeling</vt:lpstr>
      <vt:lpstr>More advantages of Object Oriented Database Concept</vt:lpstr>
      <vt:lpstr>Unified Modeling Language</vt:lpstr>
      <vt:lpstr>UML Class Diagram</vt:lpstr>
      <vt:lpstr>Object and Object-Relational Databases</vt:lpstr>
      <vt:lpstr>Overview of Object Database Concepts</vt:lpstr>
      <vt:lpstr>Overview of Object Database Concepts (cont’d.)</vt:lpstr>
      <vt:lpstr>Object Identity, and Objects versus Literals</vt:lpstr>
      <vt:lpstr>Complex Type Structures for Objects and Literals</vt:lpstr>
      <vt:lpstr>Complex Type Structures for Objects and Literals (cont.)</vt:lpstr>
      <vt:lpstr>PowerPoint-Präsentation</vt:lpstr>
      <vt:lpstr>Generalization</vt:lpstr>
      <vt:lpstr>General Hardware Company ERD</vt:lpstr>
      <vt:lpstr>General Hardware Company Generalization Diagram</vt:lpstr>
      <vt:lpstr>General Hardware Company Generalization Diagram (cont.)</vt:lpstr>
      <vt:lpstr>Encapsulation of Operations and Persistence of Objects</vt:lpstr>
      <vt:lpstr> Encapsulation of Operations </vt:lpstr>
      <vt:lpstr>Persistence of Objects</vt:lpstr>
      <vt:lpstr>Type Hierarchies and Inheritance</vt:lpstr>
      <vt:lpstr>Type Hierarchies and Inheritance (cont.)</vt:lpstr>
      <vt:lpstr>Type Hierarchies and Inheritance (cont.)</vt:lpstr>
      <vt:lpstr>Other Object-Oriented Concepts</vt:lpstr>
      <vt:lpstr>Summary of Object Database Concepts</vt:lpstr>
      <vt:lpstr>Object-Relational Features: Object Database Extensions to SQL</vt:lpstr>
      <vt:lpstr>Object/Relational Database</vt:lpstr>
      <vt:lpstr>User-Defined Types and Complex Structures for Objects</vt:lpstr>
      <vt:lpstr>User-Defined Types and Complex Structures for Objects (cont’d.)</vt:lpstr>
      <vt:lpstr>Object Identifiers Using Reference Types</vt:lpstr>
      <vt:lpstr>Creating Tables Based on the UDTs</vt:lpstr>
      <vt:lpstr>Inheritance of Attributes</vt:lpstr>
      <vt:lpstr>Inheritance of Attributes (cont.)</vt:lpstr>
      <vt:lpstr>Inheritance of Attributes (cont.)</vt:lpstr>
      <vt:lpstr>Inheritance of Attributes (cont.)</vt:lpstr>
      <vt:lpstr>Inheritance of Attributes (cont.)</vt:lpstr>
      <vt:lpstr>Operations</vt:lpstr>
      <vt:lpstr>Operations: Constructor</vt:lpstr>
      <vt:lpstr>Operations: Query</vt:lpstr>
      <vt:lpstr>Operations: Update</vt:lpstr>
      <vt:lpstr>Polymorphism</vt:lpstr>
      <vt:lpstr>Polymorphism (cont.)</vt:lpstr>
      <vt:lpstr>Aggregation</vt:lpstr>
      <vt:lpstr>Aggregation (cont.)</vt:lpstr>
      <vt:lpstr>General Hardware Company Class Diagram</vt:lpstr>
      <vt:lpstr>Good Reading Bookstores Class Diagram</vt:lpstr>
      <vt:lpstr>World Music Association Class Diagram</vt:lpstr>
      <vt:lpstr>Lucky Rent-A-Vehicle Class Diagram</vt:lpstr>
      <vt:lpstr>Encapsulation</vt:lpstr>
      <vt:lpstr>Encapsulation (cont.)</vt:lpstr>
      <vt:lpstr>Abstract Data Types</vt:lpstr>
      <vt:lpstr>Encapsulation of Operations</vt:lpstr>
      <vt:lpstr>Encapsulation of Operations (cont.)</vt:lpstr>
      <vt:lpstr>Specifying Inheritance and Overloading of Functions</vt:lpstr>
      <vt:lpstr>Specifying Inheritance and Overloading of Functions (cont.)</vt:lpstr>
      <vt:lpstr>Specifying Relationships via Reference</vt:lpstr>
      <vt:lpstr>The ODMG Object Model and the Object Definition Language ODL</vt:lpstr>
      <vt:lpstr>The ODMG Object Model and the ODL (cont.)</vt:lpstr>
      <vt:lpstr>Inheritance in the Object Model of ODMG</vt:lpstr>
      <vt:lpstr>Built-in Interfaces and Classes in the Object Model</vt:lpstr>
      <vt:lpstr>Built-in Interfaces and Classes in the Object Model (cont.)</vt:lpstr>
      <vt:lpstr>Atomic (User-Defined) Objects</vt:lpstr>
      <vt:lpstr>Extents, Keys, and Factory Objects</vt:lpstr>
      <vt:lpstr>The Object Definition Language ODL</vt:lpstr>
      <vt:lpstr>PowerPoint-Präsentation</vt:lpstr>
      <vt:lpstr>Object Database Conceptual Design</vt:lpstr>
      <vt:lpstr>Mapping an EER Schema to an ODB Schema</vt:lpstr>
      <vt:lpstr>Mapping an EER Schema to an ODB Schema (cont.)</vt:lpstr>
      <vt:lpstr>The Object Query Language OQL</vt:lpstr>
      <vt:lpstr>Query Results and Path Expressions</vt:lpstr>
      <vt:lpstr>Other Features of OQL</vt:lpstr>
      <vt:lpstr>Other Features of OQL (cont.)</vt:lpstr>
      <vt:lpstr>Overview of the C++ Language Binding in the ODMG Standard</vt:lpstr>
      <vt:lpstr>General Hardware Company as an Object/Relational Database</vt:lpstr>
      <vt:lpstr>PowerPoint-Präsentation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Mohmaed</dc:creator>
  <cp:lastModifiedBy>Samsun</cp:lastModifiedBy>
  <cp:revision>528</cp:revision>
  <dcterms:created xsi:type="dcterms:W3CDTF">2006-08-16T00:00:00Z</dcterms:created>
  <dcterms:modified xsi:type="dcterms:W3CDTF">2017-04-19T09:50:32Z</dcterms:modified>
</cp:coreProperties>
</file>