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5"/>
  </p:notesMasterIdLst>
  <p:sldIdLst>
    <p:sldId id="915" r:id="rId2"/>
    <p:sldId id="697" r:id="rId3"/>
    <p:sldId id="805" r:id="rId4"/>
    <p:sldId id="806" r:id="rId5"/>
    <p:sldId id="808" r:id="rId6"/>
    <p:sldId id="809" r:id="rId7"/>
    <p:sldId id="810" r:id="rId8"/>
    <p:sldId id="816" r:id="rId9"/>
    <p:sldId id="811" r:id="rId10"/>
    <p:sldId id="812" r:id="rId11"/>
    <p:sldId id="813" r:id="rId12"/>
    <p:sldId id="818" r:id="rId13"/>
    <p:sldId id="817" r:id="rId14"/>
    <p:sldId id="814" r:id="rId15"/>
    <p:sldId id="815" r:id="rId16"/>
    <p:sldId id="819" r:id="rId17"/>
    <p:sldId id="820" r:id="rId18"/>
    <p:sldId id="821" r:id="rId19"/>
    <p:sldId id="822" r:id="rId20"/>
    <p:sldId id="823" r:id="rId21"/>
    <p:sldId id="824" r:id="rId22"/>
    <p:sldId id="825" r:id="rId23"/>
    <p:sldId id="826" r:id="rId24"/>
    <p:sldId id="827" r:id="rId25"/>
    <p:sldId id="829" r:id="rId26"/>
    <p:sldId id="828" r:id="rId27"/>
    <p:sldId id="830" r:id="rId28"/>
    <p:sldId id="831" r:id="rId29"/>
    <p:sldId id="832" r:id="rId30"/>
    <p:sldId id="833" r:id="rId31"/>
    <p:sldId id="834" r:id="rId32"/>
    <p:sldId id="837" r:id="rId33"/>
    <p:sldId id="835" r:id="rId34"/>
    <p:sldId id="836" r:id="rId35"/>
    <p:sldId id="838" r:id="rId36"/>
    <p:sldId id="839" r:id="rId37"/>
    <p:sldId id="840" r:id="rId38"/>
    <p:sldId id="841" r:id="rId39"/>
    <p:sldId id="842" r:id="rId40"/>
    <p:sldId id="843" r:id="rId41"/>
    <p:sldId id="844" r:id="rId42"/>
    <p:sldId id="845" r:id="rId43"/>
    <p:sldId id="846" r:id="rId44"/>
    <p:sldId id="847" r:id="rId45"/>
    <p:sldId id="848" r:id="rId46"/>
    <p:sldId id="849" r:id="rId47"/>
    <p:sldId id="850" r:id="rId48"/>
    <p:sldId id="851" r:id="rId49"/>
    <p:sldId id="852" r:id="rId50"/>
    <p:sldId id="853" r:id="rId51"/>
    <p:sldId id="854" r:id="rId52"/>
    <p:sldId id="855" r:id="rId53"/>
    <p:sldId id="856" r:id="rId54"/>
    <p:sldId id="857" r:id="rId55"/>
    <p:sldId id="858" r:id="rId56"/>
    <p:sldId id="859" r:id="rId57"/>
    <p:sldId id="866" r:id="rId58"/>
    <p:sldId id="867" r:id="rId59"/>
    <p:sldId id="868" r:id="rId60"/>
    <p:sldId id="869" r:id="rId61"/>
    <p:sldId id="870" r:id="rId62"/>
    <p:sldId id="871" r:id="rId63"/>
    <p:sldId id="872" r:id="rId64"/>
    <p:sldId id="873" r:id="rId65"/>
    <p:sldId id="860" r:id="rId66"/>
    <p:sldId id="861" r:id="rId67"/>
    <p:sldId id="862" r:id="rId68"/>
    <p:sldId id="863" r:id="rId69"/>
    <p:sldId id="864" r:id="rId70"/>
    <p:sldId id="865" r:id="rId71"/>
    <p:sldId id="379" r:id="rId72"/>
    <p:sldId id="916" r:id="rId73"/>
    <p:sldId id="917" r:id="rId74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3" d="100"/>
          <a:sy n="83" d="100"/>
        </p:scale>
        <p:origin x="20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957276-B351-4F2E-9D77-EDA91ECCF582}" type="slidenum">
              <a:rPr lang="en-US" altLang="de-DE" smtClean="0"/>
              <a:pPr eaLnBrk="1" hangingPunct="1"/>
              <a:t>1</a:t>
            </a:fld>
            <a:endParaRPr lang="en-US" altLang="de-DE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1147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6DDD9BBC-0475-4E24-8CBA-2BA98005AEF3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2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87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fld id="{9BCA972C-0D3A-499C-ACC1-E19BD9A83964}" type="slidenum">
              <a:rPr lang="en-US" altLang="tr-TR" sz="1400">
                <a:solidFill>
                  <a:schemeClr val="tx1"/>
                </a:solidFill>
                <a:latin typeface="Tahoma" panose="020B0604030504040204" pitchFamily="34" charset="0"/>
              </a:rPr>
              <a:pPr/>
              <a:t>6</a:t>
            </a:fld>
            <a:endParaRPr lang="en-US" altLang="tr-TR" sz="1400">
              <a:solidFill>
                <a:schemeClr val="tx1"/>
              </a:solidFill>
              <a:latin typeface="Tahoma" panose="020B0604030504040204" pitchFamily="34" charset="0"/>
            </a:endParaRPr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583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004EC8-BE9C-4811-AC73-7969CEBCE4A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621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004EC8-BE9C-4811-AC73-7969CEBCE4A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30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0004EC8-BE9C-4811-AC73-7969CEBCE4AD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622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72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 Restoration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Image Restoration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 Restoration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 Restoration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 Restoration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 Restoration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 Restoration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 Restoration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 Restoration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 Restoration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Image Restoration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/>
              <a:t>Image Restoration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60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6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190274"/>
            <a:ext cx="8836024" cy="6667726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190274"/>
            <a:ext cx="3810000" cy="2809875"/>
          </a:xfrm>
          <a:prstGeom prst="rect">
            <a:avLst/>
          </a:prstGeom>
        </p:spPr>
      </p:pic>
      <p:pic>
        <p:nvPicPr>
          <p:cNvPr id="3074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FilmGrain grainSize="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6866" y="508000"/>
            <a:ext cx="4627134" cy="2154398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895600" y="179388"/>
            <a:ext cx="39052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4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307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8" name="Text Box 760"/>
          <p:cNvSpPr txBox="1">
            <a:spLocks noChangeArrowheads="1"/>
          </p:cNvSpPr>
          <p:nvPr/>
        </p:nvSpPr>
        <p:spPr bwMode="auto">
          <a:xfrm>
            <a:off x="990600" y="3733800"/>
            <a:ext cx="76962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r-TR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Fundamentals</a:t>
            </a:r>
            <a:r>
              <a:rPr lang="de-DE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of</a:t>
            </a:r>
            <a:r>
              <a:rPr lang="de-DE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tr-TR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Image </a:t>
            </a:r>
            <a:r>
              <a:rPr lang="tr-TR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Processing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/>
          <p:cNvSpPr txBox="1">
            <a:spLocks noChangeArrowheads="1"/>
          </p:cNvSpPr>
          <p:nvPr/>
        </p:nvSpPr>
        <p:spPr bwMode="auto">
          <a:xfrm>
            <a:off x="0" y="4674513"/>
            <a:ext cx="899001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/>
          <a:p>
            <a:pPr algn="ctr">
              <a:defRPr/>
            </a:pPr>
            <a:r>
              <a:rPr lang="en-US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Lecture #</a:t>
            </a:r>
            <a:r>
              <a:rPr lang="tr-TR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r>
              <a:rPr lang="de-DE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Image Restoration</a:t>
            </a:r>
            <a:endParaRPr lang="en-US" sz="25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0" y="5657850"/>
            <a:ext cx="914400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tr-TR" altLang="de-DE" sz="2300" dirty="0"/>
              <a:t>Prepared </a:t>
            </a:r>
            <a:r>
              <a:rPr lang="de-DE" altLang="de-DE" sz="2300" dirty="0"/>
              <a:t>&amp; </a:t>
            </a:r>
            <a:r>
              <a:rPr lang="de-DE" altLang="de-DE" sz="2300" dirty="0" err="1"/>
              <a:t>Presented</a:t>
            </a:r>
            <a:r>
              <a:rPr lang="de-DE" altLang="de-DE" sz="2300" dirty="0"/>
              <a:t> </a:t>
            </a:r>
            <a:r>
              <a:rPr lang="en-US" altLang="de-DE" sz="2300" dirty="0"/>
              <a:t>by</a:t>
            </a:r>
            <a:r>
              <a:rPr lang="tr-TR" altLang="de-DE" sz="2300" dirty="0"/>
              <a:t> </a:t>
            </a:r>
            <a:r>
              <a:rPr lang="en-US" altLang="de-DE" sz="2300" dirty="0"/>
              <a:t>Asst. Prof. Dr. Samsun M. BAŞARICI</a:t>
            </a:r>
          </a:p>
        </p:txBody>
      </p:sp>
    </p:spTree>
    <p:extLst>
      <p:ext uri="{BB962C8B-B14F-4D97-AF65-F5344CB8AC3E}">
        <p14:creationId xmlns:p14="http://schemas.microsoft.com/office/powerpoint/2010/main" val="1067477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dirty="0" err="1"/>
              <a:t>Objectives</a:t>
            </a:r>
            <a:endParaRPr lang="en-US" altLang="tr-TR" dirty="0"/>
          </a:p>
        </p:txBody>
      </p:sp>
      <p:sp>
        <p:nvSpPr>
          <p:cNvPr id="134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371600"/>
            <a:ext cx="8229600" cy="4648200"/>
          </a:xfrm>
        </p:spPr>
        <p:txBody>
          <a:bodyPr>
            <a:normAutofit lnSpcReduction="10000"/>
          </a:bodyPr>
          <a:lstStyle/>
          <a:p>
            <a:pPr algn="just" eaLnBrk="1" hangingPunct="1"/>
            <a:r>
              <a:rPr lang="en-US" altLang="tr-TR" dirty="0"/>
              <a:t>What is noise (in the context of image processing) and how can it be modeled? </a:t>
            </a:r>
          </a:p>
          <a:p>
            <a:pPr algn="just" eaLnBrk="1" hangingPunct="1"/>
            <a:r>
              <a:rPr lang="en-US" altLang="tr-TR" dirty="0"/>
              <a:t>What are the main types of noise that may affect an image? </a:t>
            </a:r>
          </a:p>
          <a:p>
            <a:pPr algn="just" eaLnBrk="1" hangingPunct="1"/>
            <a:r>
              <a:rPr lang="en-US" altLang="tr-TR" dirty="0"/>
              <a:t>What is blurring (in the context of image processing) and how can it be modeled? </a:t>
            </a:r>
          </a:p>
          <a:p>
            <a:pPr algn="just" eaLnBrk="1" hangingPunct="1"/>
            <a:r>
              <a:rPr lang="en-US" altLang="tr-TR" dirty="0"/>
              <a:t>Which noise removal techniques are typically used in image processing? </a:t>
            </a:r>
          </a:p>
          <a:p>
            <a:pPr algn="just" eaLnBrk="1" hangingPunct="1"/>
            <a:r>
              <a:rPr lang="en-US" altLang="tr-TR" dirty="0"/>
              <a:t>Which </a:t>
            </a:r>
            <a:r>
              <a:rPr lang="en-US" altLang="tr-TR" dirty="0" err="1"/>
              <a:t>deblurring</a:t>
            </a:r>
            <a:r>
              <a:rPr lang="en-US" altLang="tr-TR" dirty="0"/>
              <a:t> techniques are typically used in image processing?</a:t>
            </a:r>
            <a:endParaRPr lang="tr-TR" altLang="tr-TR" dirty="0"/>
          </a:p>
          <a:p>
            <a:pPr algn="just" eaLnBrk="1" hangingPunct="1"/>
            <a:r>
              <a:rPr lang="tr-TR" altLang="tr-TR" dirty="0"/>
              <a:t>How can </a:t>
            </a:r>
            <a:r>
              <a:rPr lang="tr-TR" altLang="tr-TR" dirty="0" err="1"/>
              <a:t>we</a:t>
            </a:r>
            <a:r>
              <a:rPr lang="tr-TR" altLang="tr-TR" dirty="0"/>
              <a:t> </a:t>
            </a:r>
            <a:r>
              <a:rPr lang="tr-TR" altLang="tr-TR" dirty="0" err="1"/>
              <a:t>estimate</a:t>
            </a:r>
            <a:r>
              <a:rPr lang="tr-TR" altLang="tr-TR" dirty="0"/>
              <a:t> </a:t>
            </a:r>
            <a:r>
              <a:rPr lang="tr-TR" altLang="tr-TR" dirty="0" err="1"/>
              <a:t>the</a:t>
            </a:r>
            <a:r>
              <a:rPr lang="tr-TR" altLang="tr-TR" dirty="0"/>
              <a:t> </a:t>
            </a:r>
            <a:r>
              <a:rPr lang="tr-TR" altLang="tr-TR" dirty="0" err="1"/>
              <a:t>degradation</a:t>
            </a:r>
            <a:r>
              <a:rPr lang="tr-TR" altLang="tr-TR" dirty="0"/>
              <a:t> of an </a:t>
            </a:r>
            <a:r>
              <a:rPr lang="tr-TR" altLang="tr-TR" dirty="0" err="1"/>
              <a:t>image</a:t>
            </a:r>
            <a:r>
              <a:rPr lang="tr-TR" altLang="tr-TR" dirty="0"/>
              <a:t>?</a:t>
            </a:r>
            <a:endParaRPr lang="en-US" altLang="tr-TR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602B481-A874-4C39-9DCB-61786D803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7A4F4B1-5579-4B86-9E9F-3FD4386916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7C76DA7-E7C4-448B-930D-864A1E6CB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29E0A9E-5FB2-401B-94CF-92882E472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37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3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b">
            <a:normAutofit/>
          </a:bodyPr>
          <a:lstStyle/>
          <a:p>
            <a:r>
              <a:rPr lang="tr-TR" altLang="tr-TR" dirty="0"/>
              <a:t>Introduction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371600"/>
            <a:ext cx="8382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algn="just" eaLnBrk="1" hangingPunct="1"/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restoration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assumed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been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degraded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certain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phenomenon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/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restoration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techniques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mainly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degradation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phenomenon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recovering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original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inverse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/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Sounds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enhancement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 eaLnBrk="1" hangingPunct="1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Enhancement vs.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restoration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1" algn="just" eaLnBrk="1" hangingPunct="1"/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Enhancement: </a:t>
            </a:r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Largely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subjective</a:t>
            </a:r>
            <a:endParaRPr lang="tr-TR" altLang="tr-T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/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Restoration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  <a:endParaRPr lang="tr-TR" altLang="tr-T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buNone/>
            </a:pPr>
            <a:endParaRPr lang="tr-TR" alt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tr-TR" altLang="tr-TR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285C4E5-F4F3-48B2-915E-0729E06CF3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4677327-3F82-4EA8-BC40-5C8D057E21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F203763-D5C8-4823-B364-067213920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F223F80-A51D-45ED-B02A-293DF0202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786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36550"/>
            <a:ext cx="8763000" cy="80645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degradation/Restoration model</a:t>
            </a:r>
          </a:p>
        </p:txBody>
      </p:sp>
      <p:sp>
        <p:nvSpPr>
          <p:cNvPr id="1028" name="Rectangle 14"/>
          <p:cNvSpPr>
            <a:spLocks noGrp="1" noChangeArrowheads="1"/>
          </p:cNvSpPr>
          <p:nvPr>
            <p:ph type="body" idx="4294967295"/>
          </p:nvPr>
        </p:nvSpPr>
        <p:spPr>
          <a:xfrm>
            <a:off x="1116013" y="2349500"/>
            <a:ext cx="7772400" cy="4114800"/>
          </a:xfrm>
        </p:spPr>
        <p:txBody>
          <a:bodyPr/>
          <a:lstStyle/>
          <a:p>
            <a:pPr eaLnBrk="1" hangingPunct="1"/>
            <a:endParaRPr lang="tr-TR" altLang="tr-TR" sz="2200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3"/>
              <p:cNvSpPr txBox="1">
                <a:spLocks noChangeArrowheads="1"/>
              </p:cNvSpPr>
              <p:nvPr/>
            </p:nvSpPr>
            <p:spPr>
              <a:xfrm>
                <a:off x="457200" y="1600200"/>
                <a:ext cx="8305800" cy="4648199"/>
              </a:xfrm>
              <a:prstGeom prst="rect">
                <a:avLst/>
              </a:prstGeom>
              <a:extLst>
                <a:ext uri="{909E8E84-426E-40DD-AFC4-6F175D3DCCD1}">
                  <a14:hiddenFill>
                    <a:solidFill>
                      <a:srgbClr val="FF0000"/>
                    </a:solidFill>
                  </a14:hiddenFill>
                </a:ext>
              </a:extLst>
            </p:spPr>
            <p:txBody>
              <a:bodyPr>
                <a:normAutofit lnSpcReduction="10000"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eaLnBrk="1" hangingPunct="1"/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model (in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spatial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domain)</a:t>
                </a:r>
              </a:p>
              <a:p>
                <a:pPr marL="344487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4487" lvl="1" indent="0" eaLnBrk="1" hangingPunct="1">
                  <a:buNone/>
                </a:pPr>
                <a:endParaRPr 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represents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original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degraded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images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respectively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degradation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function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(in DIP: </a:t>
                </a:r>
                <a:r>
                  <a:rPr lang="el-G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η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is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noise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term</a:t>
                </a:r>
                <a:endParaRPr 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stands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convolution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 eaLnBrk="1" hangingPunct="1"/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Goal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</a:p>
              <a:p>
                <a:pPr lvl="1" algn="just" eaLnBrk="1" hangingPunct="1"/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Given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image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some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information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on </a:t>
                </a:r>
                <a:r>
                  <a:rPr 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degradation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function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try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estimate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lvl="1" algn="just" eaLnBrk="1" hangingPunct="1"/>
                <a:endParaRPr lang="en-US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eaLnBrk="1" hangingPunct="1"/>
                <a:endParaRPr lang="en-US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eaLnBrk="1" hangingPunct="1"/>
                <a:endParaRPr lang="en-US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600200"/>
                <a:ext cx="8305800" cy="4648199"/>
              </a:xfrm>
              <a:prstGeom prst="rect">
                <a:avLst/>
              </a:prstGeom>
              <a:blipFill>
                <a:blip r:embed="rId2"/>
                <a:stretch>
                  <a:fillRect l="-587" t="-2625" r="-1614"/>
                </a:stretch>
              </a:blipFill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Grafik 6">
            <a:extLst>
              <a:ext uri="{FF2B5EF4-FFF2-40B4-BE49-F238E27FC236}">
                <a16:creationId xmlns:a16="http://schemas.microsoft.com/office/drawing/2014/main" id="{4C1829B9-C36C-4F3B-9240-74AB7DCA3A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5936A97-B06B-4437-A91E-43059D2CD4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DC8230D-749F-477A-8F71-8FD0BF89C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3D70AD1-417F-41B9-9004-27ECD0359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66287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60350"/>
            <a:ext cx="8763000" cy="141605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degradation/Restoration model (cont.)</a:t>
            </a:r>
          </a:p>
        </p:txBody>
      </p:sp>
      <p:sp>
        <p:nvSpPr>
          <p:cNvPr id="1028" name="Rectangle 14"/>
          <p:cNvSpPr>
            <a:spLocks noGrp="1" noChangeArrowheads="1"/>
          </p:cNvSpPr>
          <p:nvPr>
            <p:ph type="body" idx="4294967295"/>
          </p:nvPr>
        </p:nvSpPr>
        <p:spPr>
          <a:xfrm>
            <a:off x="1116013" y="2349500"/>
            <a:ext cx="7772400" cy="4114800"/>
          </a:xfrm>
        </p:spPr>
        <p:txBody>
          <a:bodyPr/>
          <a:lstStyle/>
          <a:p>
            <a:pPr eaLnBrk="1" hangingPunct="1"/>
            <a:endParaRPr lang="tr-TR" altLang="tr-TR" sz="2200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2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3"/>
              <p:cNvSpPr txBox="1">
                <a:spLocks noChangeArrowheads="1"/>
              </p:cNvSpPr>
              <p:nvPr/>
            </p:nvSpPr>
            <p:spPr>
              <a:xfrm>
                <a:off x="417286" y="1727200"/>
                <a:ext cx="8305800" cy="4648199"/>
              </a:xfrm>
              <a:prstGeom prst="rect">
                <a:avLst/>
              </a:prstGeom>
              <a:extLst>
                <a:ext uri="{909E8E84-426E-40DD-AFC4-6F175D3DCCD1}">
                  <a14:hiddenFill>
                    <a:solidFill>
                      <a:srgbClr val="FF0000"/>
                    </a:solidFill>
                  </a14:hiddenFill>
                </a:ext>
              </a:extLst>
            </p:spPr>
            <p:txBody>
              <a:bodyPr>
                <a:norm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eaLnBrk="1" hangingPunct="1"/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model (in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frequency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domain)</a:t>
                </a:r>
              </a:p>
              <a:p>
                <a:pPr marL="344487" lvl="1" indent="0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4487" lvl="1" indent="0" eaLnBrk="1" hangingPunct="1">
                  <a:buNone/>
                </a:pPr>
                <a:endParaRPr 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G, H, F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Fourier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transforms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functions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g, h, f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respectively</a:t>
                </a:r>
                <a:endParaRPr lang="en-US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eaLnBrk="1" hangingPunct="1"/>
                <a:endParaRPr lang="en-US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eaLnBrk="1" hangingPunct="1"/>
                <a:endParaRPr lang="en-US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86" y="1727200"/>
                <a:ext cx="8305800" cy="4648199"/>
              </a:xfrm>
              <a:prstGeom prst="rect">
                <a:avLst/>
              </a:prstGeom>
              <a:blipFill>
                <a:blip r:embed="rId2"/>
                <a:stretch>
                  <a:fillRect l="-587" t="-1704" r="-1687"/>
                </a:stretch>
              </a:blipFill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Grafik 6">
            <a:extLst>
              <a:ext uri="{FF2B5EF4-FFF2-40B4-BE49-F238E27FC236}">
                <a16:creationId xmlns:a16="http://schemas.microsoft.com/office/drawing/2014/main" id="{8CC549DA-1274-4D35-AD45-69C63AB945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BBDA334-7B46-48E9-9F7B-1727A6BB29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1191B12-4851-4ED8-B7D5-3756152E1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9A262A3-DFAA-428E-9F16-E5E499365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92995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Figure12_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2057400"/>
            <a:ext cx="8756650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5" descr="Untitl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43400"/>
            <a:ext cx="3810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6" descr="Untitl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267200"/>
            <a:ext cx="36544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eft-Right Arrow 7"/>
          <p:cNvSpPr>
            <a:spLocks noChangeArrowheads="1"/>
          </p:cNvSpPr>
          <p:nvPr/>
        </p:nvSpPr>
        <p:spPr bwMode="auto">
          <a:xfrm>
            <a:off x="4648200" y="4457700"/>
            <a:ext cx="381000" cy="2286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4C7C8B"/>
          </a:solidFill>
          <a:ln w="9525">
            <a:solidFill>
              <a:srgbClr val="54808E"/>
            </a:solidFill>
            <a:miter lim="800000"/>
            <a:headEnd/>
            <a:tailEnd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60350"/>
            <a:ext cx="8763000" cy="141605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degradation/Restoration model (cont.)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5947D30-FF4A-4419-B10D-A21986CEED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24CADA22-68D0-492F-8693-4C0A035E36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E214655-589E-4B21-9F11-266B7B17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9412A81-3CC4-4288-8641-37FCCAD54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748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Noise models</a:t>
            </a:r>
          </a:p>
        </p:txBody>
      </p:sp>
      <p:sp>
        <p:nvSpPr>
          <p:cNvPr id="29699" name="Rectangle 14"/>
          <p:cNvSpPr>
            <a:spLocks noGrp="1" noChangeArrowheads="1"/>
          </p:cNvSpPr>
          <p:nvPr>
            <p:ph type="body" idx="4294967295"/>
          </p:nvPr>
        </p:nvSpPr>
        <p:spPr>
          <a:xfrm>
            <a:off x="475342" y="1417638"/>
            <a:ext cx="8363857" cy="4678362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Noise can be defined as any undesired artifact that contanimates an image.</a:t>
            </a:r>
          </a:p>
          <a:p>
            <a:pPr algn="just" eaLnBrk="1" hangingPunct="1"/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sources of noise arise during image acquization and transmission.</a:t>
            </a:r>
          </a:p>
          <a:p>
            <a:pPr lvl="1" algn="just" eaLnBrk="1" hangingPunct="1"/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conditions may effect the imaging sensors.</a:t>
            </a:r>
          </a:p>
          <a:p>
            <a:pPr lvl="1" algn="just" eaLnBrk="1" hangingPunct="1"/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Images may be corrupted when they are transmitted by a wireless network etc.</a:t>
            </a:r>
          </a:p>
          <a:p>
            <a:pPr algn="just" eaLnBrk="1" hangingPunct="1"/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Here we will assume that the noise is independent of spatial coordinates.</a:t>
            </a:r>
          </a:p>
          <a:p>
            <a:pPr algn="just" eaLnBrk="1" hangingPunct="1"/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E2BF31C-54C8-4E3A-91F5-620CD5B88D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F865B81-FB70-4534-B8A0-FB73969B7A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A8F6E97-CDDB-4F14-AB08-3F8254B78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507BB24-0B06-476F-92A3-4FA16339A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70555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Noise models (cont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  <p:sp>
        <p:nvSpPr>
          <p:cNvPr id="29699" name="Rectangle 14"/>
          <p:cNvSpPr>
            <a:spLocks noGrp="1" noChangeArrowheads="1"/>
          </p:cNvSpPr>
          <p:nvPr>
            <p:ph type="body" idx="4294967295"/>
          </p:nvPr>
        </p:nvSpPr>
        <p:spPr>
          <a:xfrm>
            <a:off x="475342" y="1417638"/>
            <a:ext cx="8363857" cy="4754562"/>
          </a:xfrm>
        </p:spPr>
        <p:txBody>
          <a:bodyPr/>
          <a:lstStyle/>
          <a:p>
            <a:pPr algn="just" eaLnBrk="1" hangingPunct="1"/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Noise is treated as a random variable whose probability density function (PDF) or histogram, describes its shape and distribution across the range of gray levels.</a:t>
            </a:r>
          </a:p>
          <a:p>
            <a:pPr algn="just" eaLnBrk="1" hangingPunct="1"/>
            <a:endParaRPr lang="tr-TR" alt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addition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spatial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-domain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representation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noise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patterns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sometimes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represented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domain (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through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spectrum</a:t>
            </a:r>
            <a:r>
              <a:rPr lang="tr-TR" alt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791E982-7AD1-4609-B8D1-94BADDD272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D504F92-C314-4E62-B80E-0458861D72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CD70C52-C578-40FD-8080-9F4386BFC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E7BD137-C792-48EB-9118-054053931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15859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38600" cy="94456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/>
              <a:t>Noise</a:t>
            </a:r>
            <a:r>
              <a:rPr lang="tr-TR" dirty="0"/>
              <a:t> </a:t>
            </a:r>
            <a:r>
              <a:rPr lang="en-US" dirty="0"/>
              <a:t>models</a:t>
            </a:r>
            <a:r>
              <a:rPr lang="tr-TR" dirty="0"/>
              <a:t> (</a:t>
            </a:r>
            <a:r>
              <a:rPr lang="tr-TR" dirty="0" err="1"/>
              <a:t>cont</a:t>
            </a:r>
            <a:r>
              <a:rPr lang="tr-TR" dirty="0"/>
              <a:t>.)</a:t>
            </a:r>
            <a:endParaRPr lang="en-US" dirty="0"/>
          </a:p>
        </p:txBody>
      </p:sp>
      <p:sp>
        <p:nvSpPr>
          <p:cNvPr id="15362" name="Content Placeholder 2"/>
          <p:cNvSpPr>
            <a:spLocks noGrp="1"/>
          </p:cNvSpPr>
          <p:nvPr>
            <p:ph sz="quarter" idx="1"/>
          </p:nvPr>
        </p:nvSpPr>
        <p:spPr>
          <a:xfrm>
            <a:off x="424543" y="1631950"/>
            <a:ext cx="3276600" cy="3505200"/>
          </a:xfrm>
        </p:spPr>
        <p:txBody>
          <a:bodyPr/>
          <a:lstStyle/>
          <a:p>
            <a:r>
              <a:rPr lang="en-US" altLang="tr-TR" dirty="0"/>
              <a:t>Gaussian</a:t>
            </a:r>
          </a:p>
          <a:p>
            <a:r>
              <a:rPr lang="en-US" altLang="tr-TR" dirty="0"/>
              <a:t>Impulse </a:t>
            </a:r>
            <a:br>
              <a:rPr lang="en-US" altLang="tr-TR" dirty="0"/>
            </a:br>
            <a:r>
              <a:rPr lang="en-US" altLang="tr-TR" dirty="0"/>
              <a:t>(salt-and-pepper)</a:t>
            </a:r>
          </a:p>
          <a:p>
            <a:r>
              <a:rPr lang="en-US" altLang="tr-TR" dirty="0"/>
              <a:t>Uniform</a:t>
            </a:r>
          </a:p>
          <a:p>
            <a:r>
              <a:rPr lang="en-US" altLang="tr-TR" dirty="0"/>
              <a:t>Rayleigh</a:t>
            </a:r>
          </a:p>
          <a:p>
            <a:r>
              <a:rPr lang="en-US" altLang="tr-TR" dirty="0"/>
              <a:t>Gamma (</a:t>
            </a:r>
            <a:r>
              <a:rPr lang="en-US" altLang="tr-TR" dirty="0" err="1"/>
              <a:t>Erlang</a:t>
            </a:r>
            <a:r>
              <a:rPr lang="en-US" altLang="tr-TR" dirty="0"/>
              <a:t>)</a:t>
            </a:r>
          </a:p>
          <a:p>
            <a:r>
              <a:rPr lang="en-US" altLang="tr-TR" dirty="0"/>
              <a:t>Exponential</a:t>
            </a:r>
          </a:p>
          <a:p>
            <a:endParaRPr lang="en-US" altLang="tr-TR" dirty="0"/>
          </a:p>
        </p:txBody>
      </p:sp>
      <p:pic>
        <p:nvPicPr>
          <p:cNvPr id="15363" name="Picture 3" descr="Untitl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8600"/>
            <a:ext cx="4400550" cy="631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8097C4D-0492-467A-9CDC-5D34D624D5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3E50850-7AB6-4F2F-95E3-2D95B61579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9DCD1E3-6065-4A6E-B096-F9E2DB617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810BC92-3BB3-4297-8C1D-402EA04E1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110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 vert="horz" lIns="0" rIns="0" bIns="0" anchor="ctr">
            <a:no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Gaussian noise</a:t>
            </a:r>
          </a:p>
        </p:txBody>
      </p:sp>
      <p:sp>
        <p:nvSpPr>
          <p:cNvPr id="3076" name="Rectangle 14"/>
          <p:cNvSpPr>
            <a:spLocks noGrp="1" noChangeArrowheads="1"/>
          </p:cNvSpPr>
          <p:nvPr>
            <p:ph type="body" idx="4294967295"/>
          </p:nvPr>
        </p:nvSpPr>
        <p:spPr>
          <a:xfrm>
            <a:off x="1116013" y="2349500"/>
            <a:ext cx="7772400" cy="4114800"/>
          </a:xfrm>
        </p:spPr>
        <p:txBody>
          <a:bodyPr/>
          <a:lstStyle/>
          <a:p>
            <a:pPr eaLnBrk="1" hangingPunct="1"/>
            <a:endParaRPr lang="tr-TR" altLang="tr-TR" sz="2200"/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35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14"/>
              <p:cNvSpPr txBox="1">
                <a:spLocks noChangeArrowheads="1"/>
              </p:cNvSpPr>
              <p:nvPr/>
            </p:nvSpPr>
            <p:spPr bwMode="auto">
              <a:xfrm>
                <a:off x="475342" y="1417638"/>
                <a:ext cx="8229599" cy="44497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algn="just" eaLnBrk="1" hangingPunct="1"/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model:</a:t>
                </a:r>
              </a:p>
              <a:p>
                <a:pPr marL="344487" lvl="1" indent="0" algn="just" eaLnBrk="1" hangingPunct="1">
                  <a:buNone/>
                </a:pPr>
                <a:endParaRPr lang="tr-TR" altLang="tr-TR" b="0" i="1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sSup>
                        <m:sSup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tr-TR" altLang="tr-TR" b="0" i="1" kern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tr-TR" altLang="tr-TR" b="0" i="1" kern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tr-TR" altLang="tr-TR" b="0" i="1" kern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tr-TR" altLang="tr-TR" b="0" i="1" kern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p>
                                  <m:r>
                                    <a:rPr lang="tr-TR" altLang="tr-TR" b="0" i="1" kern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sup>
                      </m:sSup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represents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intensity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altLang="tr-TR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altLang="tr-TR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</m:oMath>
                </a14:m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alt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tr-TR" alt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standard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deviation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:r>
                  <a:rPr lang="tr-TR" alt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respectively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>
          <p:sp>
            <p:nvSpPr>
              <p:cNvPr id="5" name="Rectangl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342" y="1417638"/>
                <a:ext cx="8229599" cy="4449762"/>
              </a:xfrm>
              <a:prstGeom prst="rect">
                <a:avLst/>
              </a:prstGeom>
              <a:blipFill>
                <a:blip r:embed="rId2"/>
                <a:stretch>
                  <a:fillRect l="-667" t="-1781" r="-170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Grafik 6">
            <a:extLst>
              <a:ext uri="{FF2B5EF4-FFF2-40B4-BE49-F238E27FC236}">
                <a16:creationId xmlns:a16="http://schemas.microsoft.com/office/drawing/2014/main" id="{8F8A061F-985D-4300-B757-13686D1927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B80C7B8-60EE-4C83-B8F8-278D4B1883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354F7D3-0DAE-48FB-AAF9-AE0AA07B5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B6DBEF7-2FDC-4022-A2FE-837F7DF3A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1819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658813" y="152400"/>
            <a:ext cx="8229600" cy="1143000"/>
          </a:xfrm>
        </p:spPr>
        <p:txBody>
          <a:bodyPr vert="horz" lIns="0" rIns="0" bIns="0" anchor="ctr">
            <a:no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Rayleigh noise</a:t>
            </a:r>
          </a:p>
        </p:txBody>
      </p:sp>
      <p:sp>
        <p:nvSpPr>
          <p:cNvPr id="4100" name="Rectangle 14"/>
          <p:cNvSpPr>
            <a:spLocks noGrp="1" noChangeArrowheads="1"/>
          </p:cNvSpPr>
          <p:nvPr>
            <p:ph type="body" idx="4294967295"/>
          </p:nvPr>
        </p:nvSpPr>
        <p:spPr>
          <a:xfrm>
            <a:off x="1116013" y="2349500"/>
            <a:ext cx="7772400" cy="4114800"/>
          </a:xfrm>
        </p:spPr>
        <p:txBody>
          <a:bodyPr/>
          <a:lstStyle/>
          <a:p>
            <a:pPr eaLnBrk="1" hangingPunct="1"/>
            <a:endParaRPr lang="tr-TR" altLang="tr-TR" sz="2200"/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35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14"/>
              <p:cNvSpPr txBox="1">
                <a:spLocks noChangeArrowheads="1"/>
              </p:cNvSpPr>
              <p:nvPr/>
            </p:nvSpPr>
            <p:spPr bwMode="auto">
              <a:xfrm>
                <a:off x="475342" y="990601"/>
                <a:ext cx="8413071" cy="55626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algn="just" eaLnBrk="1" hangingPunct="1"/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model:</a:t>
                </a:r>
              </a:p>
              <a:p>
                <a:pPr marL="344487" lvl="1" indent="0" algn="just" eaLnBrk="1" hangingPunct="1">
                  <a:buNone/>
                </a:pPr>
                <a:endParaRPr lang="tr-TR" altLang="tr-TR" b="0" i="1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den>
                                </m:f>
                                <m:d>
                                  <m:dPr>
                                    <m:ctrlP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</m:d>
                                <m:sSup>
                                  <m:sSupPr>
                                    <m:ctrlP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tr-TR" altLang="tr-TR" b="0" i="1" kern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p>
                                          <m:sSupPr>
                                            <m:ctrlPr>
                                              <a:rPr lang="tr-TR" altLang="tr-TR" b="0" i="1" kern="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tr-TR" altLang="tr-TR" b="0" i="1" kern="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tr-TR" altLang="tr-TR" b="0" i="1" kern="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𝑧</m:t>
                                                </m:r>
                                                <m:r>
                                                  <a:rPr lang="tr-TR" altLang="tr-TR" b="0" i="1" kern="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−</m:t>
                                                </m:r>
                                                <m:r>
                                                  <a:rPr lang="tr-TR" altLang="tr-TR" b="0" i="1" kern="0" smtClean="0">
                                                    <a:solidFill>
                                                      <a:schemeClr val="tx1"/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𝑎</m:t>
                                                </m:r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tr-TR" altLang="tr-TR" b="0" i="1" kern="0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num>
                                      <m:den>
                                        <m:r>
                                          <a:rPr lang="tr-TR" altLang="tr-TR" b="0" i="1" kern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m:rPr>
                                    <m:brk m:alnAt="7"/>
                                  </m:rP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𝑓𝑜𝑟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0                                         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𝑓𝑜𝑟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ad>
                        <m:radPr>
                          <m:degHide m:val="on"/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Variance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(4−</m:t>
                          </m:r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ctangl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342" y="990601"/>
                <a:ext cx="8413071" cy="5562600"/>
              </a:xfrm>
              <a:prstGeom prst="rect">
                <a:avLst/>
              </a:prstGeom>
              <a:blipFill>
                <a:blip r:embed="rId2"/>
                <a:stretch>
                  <a:fillRect l="-652" t="-142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Grafik 6">
            <a:extLst>
              <a:ext uri="{FF2B5EF4-FFF2-40B4-BE49-F238E27FC236}">
                <a16:creationId xmlns:a16="http://schemas.microsoft.com/office/drawing/2014/main" id="{D78E79AE-950A-45E7-B93C-E1BA79D9D6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325C9E8-6C60-47CA-8093-D4F49C07CF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F0683FE-DA6B-426C-952C-2CC900E08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AA58145-8770-4DF0-BA00-366D838B3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0463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88913"/>
            <a:ext cx="8599488" cy="1030287"/>
          </a:xfrm>
        </p:spPr>
        <p:txBody>
          <a:bodyPr vert="horz" lIns="0" rIns="0" bIns="0" anchor="ctr">
            <a:no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Gamma (Erlang) noise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14"/>
              <p:cNvSpPr txBox="1">
                <a:spLocks noChangeArrowheads="1"/>
              </p:cNvSpPr>
              <p:nvPr/>
            </p:nvSpPr>
            <p:spPr bwMode="auto">
              <a:xfrm>
                <a:off x="417286" y="1070461"/>
                <a:ext cx="8563202" cy="54827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algn="just" eaLnBrk="1" hangingPunct="1"/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model:</a:t>
                </a:r>
              </a:p>
              <a:p>
                <a:pPr marL="344487" lvl="1" indent="0" algn="just" eaLnBrk="1" hangingPunct="1">
                  <a:buNone/>
                </a:pPr>
                <a:endParaRPr lang="tr-TR" altLang="tr-TR" b="0" i="1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altLang="tr-TR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tr-TR" altLang="tr-TR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altLang="tr-TR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tr-TR" altLang="tr-TR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tr-TR" altLang="tr-TR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tr-TR" altLang="tr-TR" i="1" ker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tr-TR" altLang="tr-TR" i="1" kern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tr-TR" altLang="tr-TR" b="0" i="1" kern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tr-TR" altLang="tr-TR" b="0" i="1" kern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tr-TR" altLang="tr-TR" i="1" kern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tr-TR" altLang="tr-TR" b="0" i="1" kern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tr-TR" altLang="tr-TR" b="0" i="1" kern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  <m:r>
                                          <a:rPr lang="tr-TR" altLang="tr-TR" b="0" i="1" kern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</m:num>
                                  <m:den>
                                    <m:d>
                                      <m:dPr>
                                        <m:ctrlPr>
                                          <a:rPr lang="tr-TR" altLang="tr-TR" i="1" kern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tr-TR" altLang="tr-TR" b="0" i="1" kern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  <m:r>
                                          <a:rPr lang="tr-TR" altLang="tr-TR" b="0" i="1" kern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e>
                                    </m:d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!</m:t>
                                    </m:r>
                                  </m:den>
                                </m:f>
                                <m:sSup>
                                  <m:sSupPr>
                                    <m:ctrlPr>
                                      <a:rPr lang="tr-TR" altLang="tr-TR" i="1" ker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altLang="tr-TR" i="1" ker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tr-TR" altLang="tr-TR" i="1" ker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𝑎𝑧</m:t>
                                    </m:r>
                                  </m:sup>
                                </m:sSup>
                                <m:r>
                                  <m:rPr>
                                    <m:brk m:alnAt="7"/>
                                  </m:rP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</m:t>
                                </m:r>
                                <m: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𝑓𝑜𝑟</m:t>
                                </m:r>
                                <m: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0                                </m:t>
                                </m:r>
                                <m: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𝑓𝑜𝑟</m:t>
                                </m:r>
                                <m: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&lt;0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Variance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sSup>
                            <m:sSupPr>
                              <m:ctrlP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ctangl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286" y="1070461"/>
                <a:ext cx="8563202" cy="5482739"/>
              </a:xfrm>
              <a:prstGeom prst="rect">
                <a:avLst/>
              </a:prstGeom>
              <a:blipFill>
                <a:blip r:embed="rId2"/>
                <a:stretch>
                  <a:fillRect l="-569" t="-144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fik 5">
            <a:extLst>
              <a:ext uri="{FF2B5EF4-FFF2-40B4-BE49-F238E27FC236}">
                <a16:creationId xmlns:a16="http://schemas.microsoft.com/office/drawing/2014/main" id="{29E1CEC1-E1B1-4BB3-9A0A-6924DE61C5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17FE579-18F8-41D9-8A27-D6DFFD63BC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465C0B0-30D0-40BC-BE49-CDFD2822E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EA5DA5C-31EA-475B-A29A-72E09B717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99481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</p:spPr>
        <p:txBody>
          <a:bodyPr vert="horz" lIns="0" rIns="0" bIns="0" anchor="ctr">
            <a:no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Uniform noise</a:t>
            </a:r>
          </a:p>
        </p:txBody>
      </p:sp>
      <p:sp>
        <p:nvSpPr>
          <p:cNvPr id="4100" name="Rectangle 14"/>
          <p:cNvSpPr>
            <a:spLocks noGrp="1" noChangeArrowheads="1"/>
          </p:cNvSpPr>
          <p:nvPr>
            <p:ph type="body" idx="4294967295"/>
          </p:nvPr>
        </p:nvSpPr>
        <p:spPr>
          <a:xfrm>
            <a:off x="1116013" y="2349500"/>
            <a:ext cx="7772400" cy="4114800"/>
          </a:xfrm>
        </p:spPr>
        <p:txBody>
          <a:bodyPr/>
          <a:lstStyle/>
          <a:p>
            <a:pPr eaLnBrk="1" hangingPunct="1"/>
            <a:endParaRPr lang="tr-TR" altLang="tr-TR" sz="2200"/>
          </a:p>
          <a:p>
            <a:pPr eaLnBrk="1" hangingPunct="1">
              <a:buFont typeface="Wingdings" panose="05000000000000000000" pitchFamily="2" charset="2"/>
              <a:buNone/>
            </a:pPr>
            <a:endParaRPr lang="tr-TR" altLang="tr-TR" sz="35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14"/>
              <p:cNvSpPr txBox="1">
                <a:spLocks noChangeArrowheads="1"/>
              </p:cNvSpPr>
              <p:nvPr/>
            </p:nvSpPr>
            <p:spPr bwMode="auto">
              <a:xfrm>
                <a:off x="475342" y="1114003"/>
                <a:ext cx="8211457" cy="54767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algn="just" eaLnBrk="1" hangingPunct="1"/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model:</a:t>
                </a:r>
              </a:p>
              <a:p>
                <a:pPr marL="344487" lvl="1" indent="0" algn="just" eaLnBrk="1" hangingPunct="1">
                  <a:buNone/>
                </a:pPr>
                <a:endParaRPr lang="tr-TR" altLang="tr-TR" b="0" i="1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den>
                                </m:f>
                                <m:r>
                                  <m:rPr>
                                    <m:brk m:alnAt="7"/>
                                  </m:rP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𝑖𝑓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0                 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𝑜𝑡h𝑒𝑟𝑤𝑖𝑠𝑒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Variance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ctangl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342" y="1114003"/>
                <a:ext cx="8211457" cy="5476799"/>
              </a:xfrm>
              <a:prstGeom prst="rect">
                <a:avLst/>
              </a:prstGeom>
              <a:blipFill>
                <a:blip r:embed="rId2"/>
                <a:stretch>
                  <a:fillRect l="-668" t="-144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Grafik 6">
            <a:extLst>
              <a:ext uri="{FF2B5EF4-FFF2-40B4-BE49-F238E27FC236}">
                <a16:creationId xmlns:a16="http://schemas.microsoft.com/office/drawing/2014/main" id="{56A4EA09-066C-4138-BF2D-B57215D263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D1EE70C-F79C-409F-AC55-0DD05D4394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1A297F9-2AA4-4AF0-9CBA-C792F26F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BB314CB-108B-4C4C-97A4-D85BBED73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12112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972312"/>
          </a:xfrm>
        </p:spPr>
        <p:txBody>
          <a:bodyPr vert="horz" lIns="0" rIns="0" bIns="0" anchor="ctr">
            <a:no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Exponential noise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14"/>
              <p:cNvSpPr txBox="1">
                <a:spLocks noChangeArrowheads="1"/>
              </p:cNvSpPr>
              <p:nvPr/>
            </p:nvSpPr>
            <p:spPr bwMode="auto">
              <a:xfrm>
                <a:off x="475342" y="1317199"/>
                <a:ext cx="8211457" cy="54767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algn="just" eaLnBrk="1" hangingPunct="1"/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model:</a:t>
                </a:r>
              </a:p>
              <a:p>
                <a:pPr marL="344487" lvl="1" indent="0" algn="just" eaLnBrk="1" hangingPunct="1">
                  <a:buNone/>
                </a:pPr>
                <a:endParaRPr lang="tr-TR" altLang="tr-TR" b="0" i="1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𝑎𝑒</m:t>
                                    </m:r>
                                  </m:e>
                                  <m:sup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𝑎𝑧</m:t>
                                    </m:r>
                                  </m:sup>
                                </m:sSup>
                                <m:r>
                                  <m:rPr>
                                    <m:brk m:alnAt="7"/>
                                  </m:rP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𝑓𝑜𝑟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≥0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0                 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𝑓𝑜𝑟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&lt;0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Variance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Rectangl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342" y="1317199"/>
                <a:ext cx="8211457" cy="5476799"/>
              </a:xfrm>
              <a:prstGeom prst="rect">
                <a:avLst/>
              </a:prstGeom>
              <a:blipFill>
                <a:blip r:embed="rId2"/>
                <a:stretch>
                  <a:fillRect l="-668" t="-144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fik 5">
            <a:extLst>
              <a:ext uri="{FF2B5EF4-FFF2-40B4-BE49-F238E27FC236}">
                <a16:creationId xmlns:a16="http://schemas.microsoft.com/office/drawing/2014/main" id="{A37E6377-FA58-4FC1-88D8-9ED8CF1A0C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3A58B67-C3EF-4DAD-AD9F-169D2D9AA4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3A8C5AB-4B3A-4CA4-A7F3-5DBC94421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2F744A8-67A9-4E01-A7E7-E53BECE62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83782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88913"/>
            <a:ext cx="8599488" cy="1182687"/>
          </a:xfrm>
        </p:spPr>
        <p:txBody>
          <a:bodyPr vert="horz" lIns="0" rIns="0" bIns="0" anchor="ctr">
            <a:no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Impulse (salt-and-pepper) noise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14"/>
              <p:cNvSpPr txBox="1">
                <a:spLocks noChangeArrowheads="1"/>
              </p:cNvSpPr>
              <p:nvPr/>
            </p:nvSpPr>
            <p:spPr bwMode="auto">
              <a:xfrm>
                <a:off x="417286" y="1299061"/>
                <a:ext cx="8563202" cy="51017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algn="just" eaLnBrk="1" hangingPunct="1"/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model:</a:t>
                </a:r>
              </a:p>
              <a:p>
                <a:pPr marL="344487" lvl="1" indent="0" algn="just" eaLnBrk="1" hangingPunct="1">
                  <a:buNone/>
                </a:pPr>
                <a:endParaRPr lang="tr-TR" altLang="tr-TR" b="0" i="1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𝑓𝑜𝑟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tr-TR" altLang="tr-TR" i="1" ker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tr-TR" altLang="tr-TR" i="1" ker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tr-TR" altLang="tr-TR" b="0" i="1" kern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</m:t>
                                </m:r>
                                <m: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𝑓𝑜𝑟</m:t>
                                </m:r>
                                <m: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  <m:r>
                                  <a:rPr lang="tr-TR" altLang="tr-TR" i="1" ker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0       </m:t>
                                </m:r>
                                <m:r>
                                  <a:rPr lang="tr-TR" altLang="tr-TR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𝑜𝑡h𝑒𝑟𝑤𝑖𝑠𝑒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altLang="tr-TR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Variance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altLang="tr-TR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altLang="tr-TR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sSub>
                                <m:sSubPr>
                                  <m:ctrlPr>
                                    <a:rPr lang="tr-TR" altLang="tr-TR" b="0" i="1" kern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altLang="tr-TR" b="0" i="1" kern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tr-TR" altLang="tr-TR" b="0" i="1" kern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tr-TR" altLang="tr-TR" i="1" ker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altLang="tr-TR" i="1" ker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tr-TR" altLang="tr-TR" b="0" i="1" kern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= 1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= 0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have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tr-TR" altLang="tr-TR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altLang="tr-TR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tr-TR" altLang="tr-TR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altLang="tr-TR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altLang="tr-TR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altLang="tr-TR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altLang="tr-TR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altLang="tr-TR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tr-TR" altLang="tr-TR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tr-TR" altLang="tr-TR" i="1" ker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altLang="tr-TR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altLang="tr-TR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altLang="tr-TR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tr-TR" altLang="tr-TR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altLang="tr-TR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tr-TR" altLang="tr-TR" i="1" ker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 eaLnBrk="1" hangingPunct="1"/>
                <a:r>
                  <a:rPr lang="tr-TR" altLang="tr-TR" sz="20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tr-TR" altLang="tr-TR" sz="2000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Note</a:t>
                </a:r>
                <a:r>
                  <a:rPr lang="tr-TR" altLang="tr-TR" sz="20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tr-TR" altLang="tr-TR" sz="2000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</a:t>
                </a:r>
                <a:r>
                  <a:rPr lang="tr-TR" altLang="tr-TR" sz="20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000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some</a:t>
                </a:r>
                <a:r>
                  <a:rPr lang="tr-TR" altLang="tr-TR" sz="20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000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sources</a:t>
                </a:r>
                <a:r>
                  <a:rPr lang="tr-TR" altLang="tr-TR" sz="20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000" i="1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a≡p</a:t>
                </a:r>
                <a:r>
                  <a:rPr lang="tr-TR" altLang="tr-TR" sz="20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000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tr-TR" altLang="tr-TR" sz="20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000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pepper</a:t>
                </a:r>
                <a:r>
                  <a:rPr lang="tr-TR" altLang="tr-TR" sz="20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000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tr-TR" altLang="tr-TR" sz="20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000" i="1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b≡s</a:t>
                </a:r>
                <a:r>
                  <a:rPr lang="tr-TR" altLang="tr-TR" sz="20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000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tr-TR" altLang="tr-TR" sz="20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salt)</a:t>
                </a:r>
              </a:p>
            </p:txBody>
          </p:sp>
        </mc:Choice>
        <mc:Fallback>
          <p:sp>
            <p:nvSpPr>
              <p:cNvPr id="5" name="Rectangl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286" y="1299061"/>
                <a:ext cx="8563202" cy="5101739"/>
              </a:xfrm>
              <a:prstGeom prst="rect">
                <a:avLst/>
              </a:prstGeom>
              <a:blipFill>
                <a:blip r:embed="rId2"/>
                <a:stretch>
                  <a:fillRect l="-569" t="-1553" b="-203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fik 5">
            <a:extLst>
              <a:ext uri="{FF2B5EF4-FFF2-40B4-BE49-F238E27FC236}">
                <a16:creationId xmlns:a16="http://schemas.microsoft.com/office/drawing/2014/main" id="{63A090C1-9765-48AE-93D3-EF07344403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6DF7481-5F48-475A-8B85-361AFFB366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B712D97-C31C-494D-ACE7-2F101FFA6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EFAA0CC-D5EB-4C53-9828-04EE83D74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09647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44" y="984617"/>
            <a:ext cx="8121956" cy="551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3"/>
          <p:cNvSpPr txBox="1">
            <a:spLocks noChangeArrowheads="1"/>
          </p:cNvSpPr>
          <p:nvPr/>
        </p:nvSpPr>
        <p:spPr bwMode="auto">
          <a:xfrm>
            <a:off x="457200" y="277813"/>
            <a:ext cx="8229600" cy="6213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Noise models (again </a:t>
            </a:r>
            <a:r>
              <a:rPr lang="tr-TR" altLang="tr-TR" dirty="0">
                <a:sym typeface="Wingdings" panose="05000000000000000000" pitchFamily="2" charset="2"/>
              </a:rPr>
              <a:t></a:t>
            </a:r>
            <a:r>
              <a:rPr lang="tr-TR" altLang="tr-TR" dirty="0"/>
              <a:t>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C201C09-FE4F-4A88-B48B-41352795DD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31C7C44-0B8E-43F0-9291-CAD34E6854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0FEBCCF-0394-4B73-B0CB-13B04611E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65E8FF8-223D-453E-9E32-23C94DD12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776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631950"/>
            <a:ext cx="4176713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457200" y="277813"/>
            <a:ext cx="8229600" cy="8905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Images with noise (examples)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24543" y="1631950"/>
            <a:ext cx="3276600" cy="3505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pattern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5.3 DIP)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illustrate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noise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PDFs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shown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previous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slides</a:t>
            </a:r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F16F2B5-5067-4891-BC7E-E656E66A6C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3D2856B-DF8C-4F6D-81D4-98CFC07B9E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D17FD3-4FDF-4BA9-83B2-44D9F58F6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7B3E601-CB05-4E86-A849-36CA559A4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79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70736"/>
            <a:ext cx="8586788" cy="5887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3"/>
          <p:cNvSpPr txBox="1">
            <a:spLocks noChangeArrowheads="1"/>
          </p:cNvSpPr>
          <p:nvPr/>
        </p:nvSpPr>
        <p:spPr bwMode="auto">
          <a:xfrm>
            <a:off x="457200" y="1"/>
            <a:ext cx="8229600" cy="9707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Images with noise (examples) (cont.)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68AE286-87ED-41F1-9C6F-79EF24A3CB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547932D-0A95-4B79-BD17-257FC71D65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96F6C23-A21B-4401-B82D-B390E53F2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EE83E99-C150-440A-9DDA-CC2AE922E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968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98512"/>
            <a:ext cx="8843963" cy="598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3"/>
          <p:cNvSpPr txBox="1">
            <a:spLocks noChangeArrowheads="1"/>
          </p:cNvSpPr>
          <p:nvPr/>
        </p:nvSpPr>
        <p:spPr bwMode="auto">
          <a:xfrm>
            <a:off x="457200" y="1"/>
            <a:ext cx="8229600" cy="10668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Images with noise (examples) (cont.)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1FD942E-0587-4E47-8205-C367ECCC7C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F53C17C-0113-4549-9BD6-217536F9BC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8A0C6AF-ECA9-45C7-B4FC-2D0920426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5D7D810-3253-44B4-9B3E-D8612CB0B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894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 descr="Untitl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"/>
            <a:ext cx="4419600" cy="637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2667000"/>
            <a:ext cx="3276600" cy="3505200"/>
          </a:xfrm>
        </p:spPr>
        <p:txBody>
          <a:bodyPr/>
          <a:lstStyle/>
          <a:p>
            <a:r>
              <a:rPr lang="en-US" altLang="tr-TR" dirty="0"/>
              <a:t>Gaussian</a:t>
            </a:r>
          </a:p>
          <a:p>
            <a:endParaRPr lang="en-US" altLang="tr-TR" dirty="0"/>
          </a:p>
          <a:p>
            <a:r>
              <a:rPr lang="en-US" altLang="tr-TR" dirty="0"/>
              <a:t>Exponential</a:t>
            </a:r>
          </a:p>
          <a:p>
            <a:endParaRPr lang="en-US" altLang="tr-TR" dirty="0"/>
          </a:p>
          <a:p>
            <a:r>
              <a:rPr lang="en-US" altLang="tr-TR" dirty="0"/>
              <a:t>Impulse </a:t>
            </a:r>
            <a:br>
              <a:rPr lang="en-US" altLang="tr-TR" dirty="0"/>
            </a:br>
            <a:r>
              <a:rPr lang="en-US" altLang="tr-TR" dirty="0"/>
              <a:t>(salt-and-pepper)</a:t>
            </a:r>
          </a:p>
          <a:p>
            <a:endParaRPr lang="en-US" altLang="tr-TR" dirty="0"/>
          </a:p>
        </p:txBody>
      </p:sp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 flipV="1">
            <a:off x="2819400" y="1600200"/>
            <a:ext cx="1828800" cy="1295400"/>
          </a:xfrm>
          <a:prstGeom prst="straightConnector1">
            <a:avLst/>
          </a:prstGeom>
          <a:noFill/>
          <a:ln w="127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flipV="1">
            <a:off x="3247571" y="3616325"/>
            <a:ext cx="1371600" cy="381000"/>
          </a:xfrm>
          <a:prstGeom prst="straightConnector1">
            <a:avLst/>
          </a:prstGeom>
          <a:noFill/>
          <a:ln w="127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Arrow Connector 10"/>
          <p:cNvCxnSpPr>
            <a:cxnSpLocks noChangeShapeType="1"/>
          </p:cNvCxnSpPr>
          <p:nvPr/>
        </p:nvCxnSpPr>
        <p:spPr bwMode="auto">
          <a:xfrm>
            <a:off x="2884714" y="5334000"/>
            <a:ext cx="1600200" cy="0"/>
          </a:xfrm>
          <a:prstGeom prst="straightConnector1">
            <a:avLst/>
          </a:prstGeom>
          <a:noFill/>
          <a:ln w="127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Rectangle 13"/>
          <p:cNvSpPr txBox="1">
            <a:spLocks noChangeArrowheads="1"/>
          </p:cNvSpPr>
          <p:nvPr/>
        </p:nvSpPr>
        <p:spPr bwMode="auto">
          <a:xfrm>
            <a:off x="457200" y="0"/>
            <a:ext cx="4419600" cy="11398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Images with noise (examples) (cont.)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2A688DD-0D25-4C62-B445-B5311B3425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9A45D27-7C9F-41AB-8776-5658BE2051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7E22FCC-070D-44B3-9203-7AFD68D3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8771DBF-ADDE-49E4-B632-F5341B25A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269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Untitl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8600"/>
            <a:ext cx="4419600" cy="637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2667000"/>
            <a:ext cx="3276600" cy="3505200"/>
          </a:xfrm>
        </p:spPr>
        <p:txBody>
          <a:bodyPr/>
          <a:lstStyle/>
          <a:p>
            <a:r>
              <a:rPr lang="en-US" altLang="tr-TR" dirty="0"/>
              <a:t>Rayleigh</a:t>
            </a:r>
          </a:p>
          <a:p>
            <a:endParaRPr lang="en-US" altLang="tr-TR" dirty="0"/>
          </a:p>
          <a:p>
            <a:r>
              <a:rPr lang="en-US" altLang="tr-TR" dirty="0"/>
              <a:t>Gamma</a:t>
            </a:r>
            <a:r>
              <a:rPr lang="tr-TR" altLang="tr-TR" dirty="0"/>
              <a:t> </a:t>
            </a:r>
            <a:r>
              <a:rPr lang="en-US" altLang="tr-TR" dirty="0"/>
              <a:t>(</a:t>
            </a:r>
            <a:r>
              <a:rPr lang="en-US" altLang="tr-TR" dirty="0" err="1"/>
              <a:t>Erlang</a:t>
            </a:r>
            <a:r>
              <a:rPr lang="en-US" altLang="tr-TR" dirty="0"/>
              <a:t>)</a:t>
            </a:r>
          </a:p>
          <a:p>
            <a:endParaRPr lang="en-US" altLang="tr-TR" dirty="0"/>
          </a:p>
          <a:p>
            <a:r>
              <a:rPr lang="en-US" altLang="tr-TR" dirty="0"/>
              <a:t>Uniform</a:t>
            </a:r>
          </a:p>
          <a:p>
            <a:endParaRPr lang="en-US" altLang="tr-TR" dirty="0"/>
          </a:p>
        </p:txBody>
      </p:sp>
      <p:cxnSp>
        <p:nvCxnSpPr>
          <p:cNvPr id="7" name="Straight Arrow Connector 6"/>
          <p:cNvCxnSpPr>
            <a:cxnSpLocks noChangeShapeType="1"/>
          </p:cNvCxnSpPr>
          <p:nvPr/>
        </p:nvCxnSpPr>
        <p:spPr bwMode="auto">
          <a:xfrm flipV="1">
            <a:off x="2819400" y="1600200"/>
            <a:ext cx="1752600" cy="1295400"/>
          </a:xfrm>
          <a:prstGeom prst="straightConnector1">
            <a:avLst/>
          </a:prstGeom>
          <a:noFill/>
          <a:ln w="127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flipV="1">
            <a:off x="3048000" y="3886200"/>
            <a:ext cx="1295400" cy="381000"/>
          </a:xfrm>
          <a:prstGeom prst="straightConnector1">
            <a:avLst/>
          </a:prstGeom>
          <a:noFill/>
          <a:ln w="127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Arrow Connector 11"/>
          <p:cNvCxnSpPr>
            <a:cxnSpLocks noChangeShapeType="1"/>
          </p:cNvCxnSpPr>
          <p:nvPr/>
        </p:nvCxnSpPr>
        <p:spPr bwMode="auto">
          <a:xfrm flipV="1">
            <a:off x="2590800" y="5486400"/>
            <a:ext cx="1752600" cy="152400"/>
          </a:xfrm>
          <a:prstGeom prst="straightConnector1">
            <a:avLst/>
          </a:prstGeom>
          <a:noFill/>
          <a:ln w="127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38100" dist="25400" dir="5400000" algn="t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Rectangle 13"/>
          <p:cNvSpPr txBox="1">
            <a:spLocks noChangeArrowheads="1"/>
          </p:cNvSpPr>
          <p:nvPr/>
        </p:nvSpPr>
        <p:spPr bwMode="auto">
          <a:xfrm>
            <a:off x="457200" y="0"/>
            <a:ext cx="4419600" cy="11398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Images with noise (examples) (cont.)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313D5E24-C30A-45F3-B9D7-8849107F1D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40503F39-6BBC-4C2D-877F-F08EAB5CD4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00963C4-650E-40F4-9484-C6B42BB8D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C8FEB73-4BA6-45CA-B52A-1CFCBFDF4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426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0200"/>
            <a:ext cx="3265488" cy="499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457200" y="155575"/>
            <a:ext cx="8077200" cy="101886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Images with noise (examples) (cont.)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789488" y="2209800"/>
            <a:ext cx="3973512" cy="123269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algn="just"/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corrupted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sinusoidal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noise</a:t>
            </a:r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789488" y="4191000"/>
            <a:ext cx="3973512" cy="123269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algn="just"/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Spectrum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pair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conjugate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impulses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corresponds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sine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wave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4F03CB0-1ECA-43E1-9EB6-B8B0D1455A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FED2EF3-A5A6-46E0-A98F-E3FA8AACC6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3F08207-E077-4183-A358-C98065752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F5DF55D-BD2A-41AF-8010-FA0132BD6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6872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19938"/>
            <a:ext cx="8229600" cy="927862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Estimation of noise distributions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1631950"/>
            <a:ext cx="8763001" cy="42354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algn="just" eaLnBrk="1" hangingPunct="1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can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noise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distribution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1" algn="just" eaLnBrk="1" hangingPunct="1"/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Partially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sensor </a:t>
            </a:r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specifications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 eaLnBrk="1" hangingPunct="1"/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noise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captured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set of </a:t>
            </a:r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images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“</a:t>
            </a:r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flat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 </a:t>
            </a:r>
            <a:r>
              <a:rPr lang="tr-TR" altLang="tr-TR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</a:t>
            </a:r>
            <a:r>
              <a:rPr lang="tr-TR" altLang="tr-TR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eaLnBrk="1" hangingPunct="1"/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noise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distribution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be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identified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patches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homogeneous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background </a:t>
            </a:r>
            <a:r>
              <a:rPr lang="tr-TR" altLang="tr-TR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intensity</a:t>
            </a: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eaLnBrk="1" hangingPunct="1">
              <a:buNone/>
            </a:pPr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A0E0572-0E12-420B-9A94-EDF94F2E54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A1EC3A4-A626-4D65-AE32-301C072DCD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0DFFA28-CCAB-4665-A0F6-4F00CDA61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CEAAA43-E4A6-4767-9C39-55DDEA327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04198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05000"/>
            <a:ext cx="8893175" cy="400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3"/>
          <p:cNvSpPr txBox="1"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Estimation of noise distributions (cont.)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1AEB1C9-DFB3-4437-81EB-0ED0528E3C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11B4C9C-A5F7-4582-A5C0-87F5295854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2F67C43-EC7E-4563-BC2E-0A92AD63D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A1838AC-8B74-40A7-B26D-3E6C6CBA0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365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Untitl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295400"/>
            <a:ext cx="609600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457200" y="277813"/>
            <a:ext cx="8229600" cy="10937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Estimation of noise distributions (cont.)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D5EEF61-6F06-4C45-B866-87278375A0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6585364-6568-45D4-B740-B3EA4C1D13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754C359-D86A-47AB-B07A-2FB5AF53D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BC25E1C-334C-4862-8136-5140B91A1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0081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 txBox="1">
            <a:spLocks noChangeArrowheads="1"/>
          </p:cNvSpPr>
          <p:nvPr/>
        </p:nvSpPr>
        <p:spPr bwMode="auto">
          <a:xfrm>
            <a:off x="457200" y="277813"/>
            <a:ext cx="8229600" cy="10937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Estimation of noise distributions (cont.)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228600" y="1524000"/>
                <a:ext cx="8795658" cy="484822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algn="just" eaLnBrk="1" hangingPunct="1"/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image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strips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estimate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parameters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probability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distributions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particular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mean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variances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 be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calculeted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as:</a:t>
                </a:r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tr-TR" altLang="tr-TR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altLang="tr-TR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tr-TR" altLang="tr-TR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tr-TR" altLang="tr-TR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tr-TR" altLang="tr-TR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tr-TR" altLang="tr-TR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tr-TR" altLang="tr-TR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tr-TR" altLang="tr-TR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tr-TR" altLang="tr-TR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altLang="tr-TR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tr-TR" altLang="tr-TR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altLang="tr-TR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altLang="tr-TR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tr-TR" altLang="tr-TR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tr-TR" altLang="tr-TR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tr-TR" altLang="tr-TR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altLang="tr-TR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tr-TR" altLang="tr-TR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tr-TR" altLang="tr-TR" sz="28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altLang="tr-TR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altLang="tr-TR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lang="tr-TR" altLang="tr-TR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tr-TR" altLang="tr-TR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tr-TR" altLang="tr-TR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tr-TR" altLang="tr-TR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tr-TR" altLang="tr-TR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tr-TR" altLang="tr-TR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tr-TR" altLang="tr-TR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tr-TR" altLang="tr-TR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p>
                            <m:sSupPr>
                              <m:ctrlPr>
                                <a:rPr lang="tr-TR" altLang="tr-TR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tr-TR" altLang="tr-TR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tr-TR" altLang="tr-TR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altLang="tr-TR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tr-TR" altLang="tr-TR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tr-TR" altLang="tr-TR" sz="28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tr-TR" altLang="tr-TR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tr-TR" altLang="tr-TR" sz="28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tr-TR" altLang="tr-TR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tr-TR" altLang="tr-TR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altLang="tr-TR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tr-TR" altLang="tr-TR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tr-TR" altLang="tr-TR" sz="28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tr-TR" altLang="tr-TR" sz="28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altLang="tr-TR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tr-TR" altLang="tr-TR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tr-TR" altLang="tr-TR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/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altLang="tr-TR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altLang="tr-TR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tr-TR" altLang="tr-TR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tr-TR" altLang="tr-TR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tr-TR" altLang="tr-TR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altLang="tr-TR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tr-TR" altLang="tr-TR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tr-TR" altLang="tr-TR" sz="28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i=0,1,2,…,L-1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are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normalized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histogram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values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obtained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image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8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strip</a:t>
                </a:r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tr-TR" altLang="tr-TR" sz="28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524000"/>
                <a:ext cx="8795658" cy="4848225"/>
              </a:xfrm>
              <a:prstGeom prst="rect">
                <a:avLst/>
              </a:prstGeom>
              <a:blipFill>
                <a:blip r:embed="rId2"/>
                <a:stretch>
                  <a:fillRect l="-485" t="-1258" r="-1456" b="-75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fik 5">
            <a:extLst>
              <a:ext uri="{FF2B5EF4-FFF2-40B4-BE49-F238E27FC236}">
                <a16:creationId xmlns:a16="http://schemas.microsoft.com/office/drawing/2014/main" id="{90A168A7-E905-49F6-96B5-D19161C824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5ECD3C9-734A-4553-83C6-C5181BD477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99F19E2-4219-4D0C-8D28-16ECC02FC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CD8A9F1-1F85-420D-8E5A-CEA099835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91798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/>
          <p:cNvSpPr txBox="1">
            <a:spLocks noChangeArrowheads="1"/>
          </p:cNvSpPr>
          <p:nvPr/>
        </p:nvSpPr>
        <p:spPr bwMode="auto">
          <a:xfrm>
            <a:off x="381000" y="214313"/>
            <a:ext cx="8763000" cy="14620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Restoration in the presence of noise-only spatial filtering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228600" y="1828800"/>
                <a:ext cx="8795658" cy="454342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algn="just" eaLnBrk="1" hangingPunct="1"/>
                <a:r>
                  <a:rPr lang="tr-TR" altLang="tr-TR" sz="28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model:</a:t>
                </a:r>
              </a:p>
              <a:p>
                <a:pPr algn="just" eaLnBrk="1" hangingPunct="1"/>
                <a:endParaRPr lang="tr-TR" altLang="tr-TR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 eaLnBrk="1" hangingPunct="1"/>
                <a:r>
                  <a:rPr lang="tr-TR" altLang="tr-TR" sz="24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When</a:t>
                </a:r>
                <a:r>
                  <a:rPr lang="tr-TR" altLang="tr-TR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4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degradation</a:t>
                </a:r>
                <a:r>
                  <a:rPr lang="tr-TR" altLang="tr-TR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4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present</a:t>
                </a:r>
                <a:r>
                  <a:rPr lang="tr-TR" altLang="tr-TR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</a:t>
                </a:r>
                <a:r>
                  <a:rPr lang="tr-TR" altLang="tr-TR" sz="24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4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noise</a:t>
                </a:r>
                <a:endParaRPr lang="tr-TR" altLang="tr-TR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4487" lvl="1" indent="0" algn="just" eaLnBrk="1" hangingPunct="1">
                  <a:buNone/>
                </a:pPr>
                <a:endParaRPr lang="tr-TR" altLang="tr-TR" sz="2400" b="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altLang="tr-TR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tr-TR" altLang="tr-TR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altLang="tr-TR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tr-TR" altLang="tr-TR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altLang="tr-TR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tr-TR" altLang="tr-TR" sz="24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 eaLnBrk="1" hangingPunct="1"/>
                <a:endParaRPr lang="tr-TR" altLang="tr-TR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 eaLnBrk="1" hangingPunct="1"/>
                <a:r>
                  <a:rPr lang="tr-TR" altLang="tr-TR" sz="24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endParaRPr lang="tr-TR" altLang="tr-TR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4487" lvl="1" indent="0" algn="just" eaLnBrk="1" hangingPunct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altLang="tr-TR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tr-TR" altLang="tr-TR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altLang="tr-TR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tr-TR" altLang="tr-TR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altLang="tr-T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</m:oMath>
                  </m:oMathPara>
                </a14:m>
                <a:endParaRPr lang="tr-TR" altLang="tr-TR" sz="24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4487" lvl="1" indent="0" algn="just" eaLnBrk="1" hangingPunct="1">
                  <a:buNone/>
                </a:pPr>
                <a:endParaRPr lang="tr-TR" altLang="tr-TR" sz="24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 eaLnBrk="1" hangingPunct="1"/>
                <a:r>
                  <a:rPr lang="tr-TR" altLang="tr-TR" sz="24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</a:t>
                </a:r>
                <a:r>
                  <a:rPr lang="tr-TR" altLang="tr-TR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4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4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error</a:t>
                </a:r>
                <a:r>
                  <a:rPr lang="tr-TR" altLang="tr-TR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sz="24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term</a:t>
                </a:r>
                <a:r>
                  <a:rPr lang="tr-TR" altLang="tr-TR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:r>
                  <a:rPr lang="tr-TR" altLang="tr-TR" sz="24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unknown</a:t>
                </a:r>
                <a:endParaRPr lang="tr-TR" altLang="tr-TR" sz="2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828800"/>
                <a:ext cx="8795658" cy="4543425"/>
              </a:xfrm>
              <a:prstGeom prst="rect">
                <a:avLst/>
              </a:prstGeom>
              <a:blipFill>
                <a:blip r:embed="rId2"/>
                <a:stretch>
                  <a:fillRect l="-485" t="-134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fik 5">
            <a:extLst>
              <a:ext uri="{FF2B5EF4-FFF2-40B4-BE49-F238E27FC236}">
                <a16:creationId xmlns:a16="http://schemas.microsoft.com/office/drawing/2014/main" id="{E8E5EB3F-F624-4CDF-B241-F21008D71B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5BA6C72-F235-4437-B772-052C8FC2E0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EBEE076-DAD7-4C8E-95CE-B08B343A5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AD86A58-7110-4372-B1B4-C2C37597D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2509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Noise reduction – spatial domain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tr-TR" sz="2800" dirty="0"/>
              <a:t>Mean filters</a:t>
            </a:r>
          </a:p>
          <a:p>
            <a:pPr lvl="1">
              <a:lnSpc>
                <a:spcPct val="90000"/>
              </a:lnSpc>
            </a:pPr>
            <a:r>
              <a:rPr lang="en-US" altLang="tr-TR" sz="2400" dirty="0"/>
              <a:t>Arithmetic</a:t>
            </a:r>
          </a:p>
          <a:p>
            <a:pPr lvl="1">
              <a:lnSpc>
                <a:spcPct val="90000"/>
              </a:lnSpc>
            </a:pPr>
            <a:r>
              <a:rPr lang="en-US" altLang="tr-TR" sz="2400" dirty="0"/>
              <a:t>Geometric</a:t>
            </a:r>
          </a:p>
          <a:p>
            <a:pPr lvl="1">
              <a:lnSpc>
                <a:spcPct val="90000"/>
              </a:lnSpc>
            </a:pPr>
            <a:r>
              <a:rPr lang="en-US" altLang="tr-TR" sz="2400" dirty="0"/>
              <a:t>Harmonic</a:t>
            </a:r>
          </a:p>
          <a:p>
            <a:pPr lvl="1">
              <a:lnSpc>
                <a:spcPct val="90000"/>
              </a:lnSpc>
            </a:pPr>
            <a:r>
              <a:rPr lang="en-US" altLang="tr-TR" sz="2400" dirty="0"/>
              <a:t>Contra-harmonic</a:t>
            </a:r>
          </a:p>
          <a:p>
            <a:pPr>
              <a:lnSpc>
                <a:spcPct val="90000"/>
              </a:lnSpc>
            </a:pPr>
            <a:r>
              <a:rPr lang="en-US" altLang="tr-TR" sz="2800" dirty="0"/>
              <a:t>Order-statistic (rank) filters</a:t>
            </a:r>
          </a:p>
          <a:p>
            <a:pPr lvl="1">
              <a:lnSpc>
                <a:spcPct val="90000"/>
              </a:lnSpc>
            </a:pPr>
            <a:r>
              <a:rPr lang="en-US" altLang="tr-TR" sz="2400" dirty="0"/>
              <a:t>Median</a:t>
            </a:r>
          </a:p>
          <a:p>
            <a:pPr lvl="1">
              <a:lnSpc>
                <a:spcPct val="90000"/>
              </a:lnSpc>
            </a:pPr>
            <a:r>
              <a:rPr lang="en-US" altLang="tr-TR" sz="2400" dirty="0"/>
              <a:t>Min</a:t>
            </a:r>
          </a:p>
          <a:p>
            <a:pPr lvl="1">
              <a:lnSpc>
                <a:spcPct val="90000"/>
              </a:lnSpc>
            </a:pPr>
            <a:r>
              <a:rPr lang="en-US" altLang="tr-TR" sz="2400" dirty="0"/>
              <a:t>Max</a:t>
            </a:r>
          </a:p>
          <a:p>
            <a:pPr lvl="1">
              <a:lnSpc>
                <a:spcPct val="90000"/>
              </a:lnSpc>
            </a:pPr>
            <a:r>
              <a:rPr lang="en-US" altLang="tr-TR" sz="2400" dirty="0"/>
              <a:t>Mid-point</a:t>
            </a:r>
          </a:p>
          <a:p>
            <a:pPr lvl="1">
              <a:lnSpc>
                <a:spcPct val="90000"/>
              </a:lnSpc>
            </a:pPr>
            <a:r>
              <a:rPr lang="en-US" altLang="tr-TR" sz="2400" dirty="0"/>
              <a:t>Alpha-trimmed mean</a:t>
            </a:r>
          </a:p>
          <a:p>
            <a:pPr>
              <a:lnSpc>
                <a:spcPct val="90000"/>
              </a:lnSpc>
            </a:pPr>
            <a:r>
              <a:rPr lang="en-US" altLang="tr-TR" sz="2800" dirty="0"/>
              <a:t>Adaptive filters</a:t>
            </a:r>
          </a:p>
          <a:p>
            <a:pPr>
              <a:lnSpc>
                <a:spcPct val="90000"/>
              </a:lnSpc>
            </a:pPr>
            <a:endParaRPr lang="en-US" altLang="tr-TR" sz="24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6A7F3A5-561A-44FF-9840-137BE6FFC9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2820BB4-A85F-46D8-BC67-3F37546C87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344940E-7E38-4B68-8F15-BA54A53D5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73226FA-C8CB-4135-943F-74D507337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582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Mean filters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482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381000" y="1371600"/>
                <a:ext cx="8229600" cy="477012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altLang="tr-TR" dirty="0"/>
                  <a:t>Arithmetic mean filter (averaging filter)</a:t>
                </a:r>
                <a:r>
                  <a:rPr lang="tr-TR" altLang="tr-TR" dirty="0"/>
                  <a:t>:</a:t>
                </a:r>
              </a:p>
              <a:p>
                <a:pPr lvl="1" algn="just">
                  <a:lnSpc>
                    <a:spcPct val="90000"/>
                  </a:lnSpc>
                </a:pPr>
                <a:r>
                  <a:rPr lang="tr-TR" altLang="tr-TR" sz="2200" dirty="0" err="1"/>
                  <a:t>Computes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the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arithmetic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mean</a:t>
                </a:r>
                <a:r>
                  <a:rPr lang="tr-TR" altLang="tr-TR" sz="2200" dirty="0"/>
                  <a:t> of </a:t>
                </a:r>
                <a:r>
                  <a:rPr lang="tr-TR" altLang="tr-TR" sz="2200" dirty="0" err="1"/>
                  <a:t>intensities</a:t>
                </a:r>
                <a:r>
                  <a:rPr lang="tr-TR" altLang="tr-TR" sz="2200" dirty="0"/>
                  <a:t> of </a:t>
                </a:r>
                <a:r>
                  <a:rPr lang="tr-TR" altLang="tr-TR" sz="2200" dirty="0" err="1"/>
                  <a:t>the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neighboring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pixel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intensities</a:t>
                </a:r>
                <a:r>
                  <a:rPr lang="tr-TR" altLang="tr-TR" sz="2200" dirty="0"/>
                  <a:t> in </a:t>
                </a:r>
                <a:r>
                  <a:rPr lang="tr-TR" altLang="tr-TR" sz="2200" dirty="0" err="1"/>
                  <a:t>the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corrupted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image</a:t>
                </a:r>
                <a:r>
                  <a:rPr lang="tr-TR" altLang="tr-TR" sz="2200" dirty="0"/>
                  <a:t> </a:t>
                </a:r>
                <a:r>
                  <a:rPr lang="tr-TR" altLang="tr-TR" sz="2200" i="1" dirty="0"/>
                  <a:t>g</a:t>
                </a:r>
                <a:r>
                  <a:rPr lang="tr-TR" altLang="tr-TR" sz="2200" dirty="0"/>
                  <a:t>. </a:t>
                </a:r>
                <a:r>
                  <a:rPr lang="tr-TR" altLang="tr-TR" sz="2200" dirty="0" err="1"/>
                  <a:t>Then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the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resulting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mean</a:t>
                </a:r>
                <a:r>
                  <a:rPr lang="tr-TR" altLang="tr-TR" sz="2200" dirty="0"/>
                  <a:t> is </a:t>
                </a:r>
                <a:r>
                  <a:rPr lang="tr-TR" altLang="tr-TR" sz="2200" dirty="0" err="1"/>
                  <a:t>used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for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the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corresponding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pixel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intensity</a:t>
                </a:r>
                <a:r>
                  <a:rPr lang="tr-TR" altLang="tr-TR" sz="2200" dirty="0"/>
                  <a:t> of </a:t>
                </a:r>
                <a:r>
                  <a:rPr lang="tr-TR" altLang="tr-TR" sz="2200" dirty="0" err="1"/>
                  <a:t>the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restored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image</a:t>
                </a:r>
                <a:r>
                  <a:rPr lang="tr-TR" altLang="tr-TR" sz="22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tr-TR" altLang="tr-TR" sz="22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altLang="tr-TR" sz="22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located</a:t>
                </a:r>
                <a:r>
                  <a:rPr lang="tr-TR" altLang="tr-TR" sz="2200" dirty="0"/>
                  <a:t> at </a:t>
                </a:r>
                <a:r>
                  <a:rPr lang="tr-TR" altLang="tr-TR" sz="2200" i="1" dirty="0"/>
                  <a:t>(x, y)</a:t>
                </a:r>
                <a:endParaRPr lang="tr-TR" altLang="tr-TR" sz="2200" dirty="0"/>
              </a:p>
              <a:p>
                <a:pPr lvl="1">
                  <a:lnSpc>
                    <a:spcPct val="90000"/>
                  </a:lnSpc>
                </a:pPr>
                <a:endParaRPr lang="en-US" altLang="tr-TR" dirty="0"/>
              </a:p>
              <a:p>
                <a:pPr lvl="1">
                  <a:lnSpc>
                    <a:spcPct val="90000"/>
                  </a:lnSpc>
                </a:pPr>
                <a:endParaRPr lang="en-US" altLang="tr-TR" sz="2200" dirty="0"/>
              </a:p>
              <a:p>
                <a:pPr lvl="1">
                  <a:lnSpc>
                    <a:spcPct val="90000"/>
                  </a:lnSpc>
                </a:pPr>
                <a:endParaRPr lang="en-US" altLang="tr-TR" sz="2200" dirty="0"/>
              </a:p>
              <a:p>
                <a:pPr lvl="1">
                  <a:lnSpc>
                    <a:spcPct val="90000"/>
                  </a:lnSpc>
                </a:pPr>
                <a:r>
                  <a:rPr lang="tr-TR" altLang="tr-TR" sz="2200" dirty="0" err="1"/>
                  <a:t>Smoothes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local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variations</a:t>
                </a:r>
                <a:r>
                  <a:rPr lang="tr-TR" altLang="tr-TR" sz="2200" dirty="0"/>
                  <a:t> </a:t>
                </a:r>
                <a:r>
                  <a:rPr lang="tr-TR" altLang="tr-TR" sz="2200" i="1" dirty="0"/>
                  <a:t>s</a:t>
                </a:r>
                <a:endParaRPr lang="tr-TR" altLang="tr-TR" sz="2200" dirty="0"/>
              </a:p>
              <a:p>
                <a:pPr lvl="1">
                  <a:lnSpc>
                    <a:spcPct val="90000"/>
                  </a:lnSpc>
                </a:pPr>
                <a:r>
                  <a:rPr lang="en-US" altLang="tr-TR" sz="2200" dirty="0"/>
                  <a:t>Causes a certain amount of blurring  (proportional to the window size) to the image, thereby reducing the effects of noise. 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tr-TR" sz="2200" dirty="0"/>
                  <a:t>Can be used to reduce noise of different types, but works best for Gaussian, uniform, or </a:t>
                </a:r>
                <a:r>
                  <a:rPr lang="en-US" altLang="tr-TR" sz="2200" dirty="0" err="1"/>
                  <a:t>Erlang</a:t>
                </a:r>
                <a:r>
                  <a:rPr lang="en-US" altLang="tr-TR" sz="2200" dirty="0"/>
                  <a:t> noise. </a:t>
                </a:r>
              </a:p>
              <a:p>
                <a:pPr lvl="1">
                  <a:lnSpc>
                    <a:spcPct val="90000"/>
                  </a:lnSpc>
                </a:pPr>
                <a:endParaRPr lang="en-US" altLang="tr-TR" sz="2200" dirty="0"/>
              </a:p>
              <a:p>
                <a:pPr>
                  <a:lnSpc>
                    <a:spcPct val="90000"/>
                  </a:lnSpc>
                </a:pPr>
                <a:endParaRPr lang="en-US" altLang="tr-TR" sz="2400" dirty="0"/>
              </a:p>
            </p:txBody>
          </p:sp>
        </mc:Choice>
        <mc:Fallback>
          <p:sp>
            <p:nvSpPr>
              <p:cNvPr id="20482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381000" y="1371600"/>
                <a:ext cx="8229600" cy="4770120"/>
              </a:xfrm>
              <a:blipFill>
                <a:blip r:embed="rId2"/>
                <a:stretch>
                  <a:fillRect l="-1037" t="-1916" r="-88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48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124200"/>
            <a:ext cx="328453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84BE92E-D041-4A93-B694-0AF81C5627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D807AED-052D-4B9E-860F-E3AAE43F42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A3B1294-058D-4BB4-A7E6-7F83FEE7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18FE916-8B7B-46D3-9740-49E2542A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476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Mean filters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21506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tr-TR" dirty="0"/>
              <a:t>Geometric mean filter </a:t>
            </a: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r>
              <a:rPr lang="en-US" altLang="tr-TR" sz="2200" dirty="0"/>
              <a:t>a variation of the arithmetic mean filter</a:t>
            </a:r>
          </a:p>
          <a:p>
            <a:pPr lvl="1">
              <a:lnSpc>
                <a:spcPct val="90000"/>
              </a:lnSpc>
            </a:pPr>
            <a:r>
              <a:rPr lang="en-US" altLang="tr-TR" sz="2200" dirty="0"/>
              <a:t>primarily used on images with Gaussian noise</a:t>
            </a:r>
          </a:p>
          <a:p>
            <a:pPr lvl="1">
              <a:lnSpc>
                <a:spcPct val="90000"/>
              </a:lnSpc>
            </a:pPr>
            <a:r>
              <a:rPr lang="en-US" altLang="tr-TR" sz="2200" dirty="0"/>
              <a:t>retains image detail better than the arithmetic mean</a:t>
            </a:r>
            <a:endParaRPr lang="tr-TR" altLang="tr-TR" sz="2200" dirty="0"/>
          </a:p>
          <a:p>
            <a:pPr marL="344487" lvl="1" indent="0">
              <a:lnSpc>
                <a:spcPct val="90000"/>
              </a:lnSpc>
              <a:buNone/>
            </a:pPr>
            <a:endParaRPr lang="en-US" altLang="tr-TR" sz="2200" dirty="0"/>
          </a:p>
          <a:p>
            <a:pPr>
              <a:lnSpc>
                <a:spcPct val="90000"/>
              </a:lnSpc>
            </a:pPr>
            <a:endParaRPr lang="en-US" altLang="tr-TR" sz="2400" dirty="0"/>
          </a:p>
        </p:txBody>
      </p:sp>
      <p:pic>
        <p:nvPicPr>
          <p:cNvPr id="2150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477633"/>
            <a:ext cx="3683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E575659-D7E0-4486-B19F-C835729F05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71EFA92-7145-4D15-8A4F-16285859B4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8DD87CC-7A12-4EA8-84EC-444E7D082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9B36F48-5359-4144-8FDD-84F391640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4857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Mean filters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22530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tr-TR" dirty="0"/>
              <a:t>Harmonic mean filter </a:t>
            </a:r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r>
              <a:rPr lang="en-US" altLang="tr-TR" sz="2200" dirty="0"/>
              <a:t>another variation of the arithmetic mean filter</a:t>
            </a:r>
          </a:p>
          <a:p>
            <a:pPr lvl="1">
              <a:lnSpc>
                <a:spcPct val="90000"/>
              </a:lnSpc>
            </a:pPr>
            <a:r>
              <a:rPr lang="en-US" altLang="tr-TR" sz="2200" dirty="0"/>
              <a:t>useful for images with Gaussian or salt noise</a:t>
            </a:r>
          </a:p>
          <a:p>
            <a:pPr lvl="1">
              <a:lnSpc>
                <a:spcPct val="90000"/>
              </a:lnSpc>
            </a:pPr>
            <a:r>
              <a:rPr lang="en-US" altLang="tr-TR" sz="2200" dirty="0"/>
              <a:t>black pixels (pepper noise) are not filtered </a:t>
            </a:r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>
              <a:lnSpc>
                <a:spcPct val="90000"/>
              </a:lnSpc>
            </a:pPr>
            <a:endParaRPr lang="en-US" altLang="tr-TR" sz="2400" dirty="0"/>
          </a:p>
        </p:txBody>
      </p:sp>
      <p:pic>
        <p:nvPicPr>
          <p:cNvPr id="2253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362200"/>
            <a:ext cx="4035425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DE58B49-A1FC-4891-910B-1C02938F0B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181BE52-D9AB-49BE-B879-58AF9E54EA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63B9B83-13F8-4ABE-9F98-18DE33FA3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565B7D5-20B7-4F28-BE73-F0A38ACCF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984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Mean filters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0" name="Content Placeholder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tr-TR" altLang="tr-TR" dirty="0"/>
                  <a:t>Contrah</a:t>
                </a:r>
                <a:r>
                  <a:rPr lang="en-US" altLang="tr-TR" dirty="0" err="1"/>
                  <a:t>armonic</a:t>
                </a:r>
                <a:r>
                  <a:rPr lang="en-US" altLang="tr-TR" dirty="0"/>
                  <a:t> mean filter</a:t>
                </a:r>
                <a:r>
                  <a:rPr lang="tr-TR" altLang="tr-TR" dirty="0"/>
                  <a:t>:</a:t>
                </a:r>
              </a:p>
              <a:p>
                <a:pPr marL="344487" lvl="1" indent="0" algn="ctr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tr-TR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altLang="tr-T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tr-TR" altLang="tr-T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altLang="tr-T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tr-TR" altLang="tr-T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altLang="tr-T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tr-TR" altLang="tr-T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altLang="tr-T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pHide m:val="on"/>
                            <m:ctrlP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)∈</m:t>
                            </m:r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sub>
                          <m:sup/>
                          <m:e>
                            <m:r>
                              <a:rPr lang="tr-TR" altLang="tr-TR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sSup>
                              <m:sSupPr>
                                <m:ctrlP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tr-TR" altLang="tr-TR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p>
                            </m:sSup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supHide m:val="on"/>
                            <m:ctrlPr>
                              <a:rPr lang="tr-TR" altLang="tr-TR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tr-TR" altLang="tr-TR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tr-TR" altLang="tr-TR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tr-TR" altLang="tr-TR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altLang="tr-TR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tr-TR" altLang="tr-TR" i="1">
                                <a:latin typeface="Cambria Math" panose="02040503050406030204" pitchFamily="18" charset="0"/>
                              </a:rPr>
                              <m:t>)∈</m:t>
                            </m:r>
                            <m:r>
                              <a:rPr lang="tr-TR" altLang="tr-TR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sub>
                          <m:sup/>
                          <m:e>
                            <m:r>
                              <a:rPr lang="tr-TR" altLang="tr-TR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sSup>
                              <m:sSupPr>
                                <m:ctrlPr>
                                  <a:rPr lang="tr-TR" altLang="tr-TR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tr-TR" altLang="tr-TR" i="1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tr-TR" altLang="tr-TR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tr-TR" altLang="tr-TR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tr-TR" altLang="tr-TR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tr-TR" altLang="tr-TR" i="1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sup>
                                <m:r>
                                  <a:rPr lang="tr-TR" altLang="tr-TR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lang="en-US" altLang="tr-TR" dirty="0"/>
                  <a:t> </a:t>
                </a:r>
              </a:p>
              <a:p>
                <a:pPr lvl="1">
                  <a:lnSpc>
                    <a:spcPct val="90000"/>
                  </a:lnSpc>
                </a:pPr>
                <a:endParaRPr lang="en-US" altLang="tr-TR" sz="2200" dirty="0"/>
              </a:p>
              <a:p>
                <a:pPr lvl="1">
                  <a:lnSpc>
                    <a:spcPct val="90000"/>
                  </a:lnSpc>
                </a:pPr>
                <a:endParaRPr lang="tr-TR" altLang="tr-TR" sz="2200" dirty="0"/>
              </a:p>
              <a:p>
                <a:pPr lvl="1">
                  <a:lnSpc>
                    <a:spcPct val="90000"/>
                  </a:lnSpc>
                </a:pPr>
                <a:r>
                  <a:rPr lang="tr-TR" altLang="tr-TR" sz="2200" dirty="0" err="1"/>
                  <a:t>where</a:t>
                </a:r>
                <a:r>
                  <a:rPr lang="tr-TR" altLang="tr-TR" sz="2200" dirty="0"/>
                  <a:t> </a:t>
                </a:r>
                <a:r>
                  <a:rPr lang="tr-TR" altLang="tr-TR" sz="2200" i="1" dirty="0"/>
                  <a:t>R </a:t>
                </a:r>
                <a:r>
                  <a:rPr lang="tr-TR" altLang="tr-TR" sz="2200" dirty="0"/>
                  <a:t>is </a:t>
                </a:r>
                <a:r>
                  <a:rPr lang="tr-TR" altLang="tr-TR" sz="2200" dirty="0" err="1"/>
                  <a:t>the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order</a:t>
                </a:r>
                <a:r>
                  <a:rPr lang="tr-TR" altLang="tr-TR" sz="2200" dirty="0"/>
                  <a:t> of </a:t>
                </a:r>
                <a:r>
                  <a:rPr lang="tr-TR" altLang="tr-TR" sz="2200" dirty="0" err="1"/>
                  <a:t>the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filter</a:t>
                </a:r>
                <a:endParaRPr lang="tr-TR" altLang="tr-TR" sz="2200" dirty="0"/>
              </a:p>
              <a:p>
                <a:pPr lvl="1">
                  <a:lnSpc>
                    <a:spcPct val="90000"/>
                  </a:lnSpc>
                </a:pPr>
                <a:r>
                  <a:rPr lang="tr-TR" altLang="tr-TR" sz="2200" dirty="0" err="1"/>
                  <a:t>positive</a:t>
                </a:r>
                <a:r>
                  <a:rPr lang="tr-TR" altLang="tr-TR" sz="2200" dirty="0"/>
                  <a:t> </a:t>
                </a:r>
                <a:r>
                  <a:rPr lang="tr-TR" altLang="tr-TR" sz="2200" i="1" dirty="0"/>
                  <a:t>R </a:t>
                </a:r>
                <a:r>
                  <a:rPr lang="tr-TR" altLang="tr-TR" sz="2200" dirty="0" err="1"/>
                  <a:t>values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eliminate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pepper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noise</a:t>
                </a:r>
                <a:endParaRPr lang="en-US" altLang="tr-TR" sz="2200" dirty="0"/>
              </a:p>
              <a:p>
                <a:pPr lvl="1">
                  <a:lnSpc>
                    <a:spcPct val="90000"/>
                  </a:lnSpc>
                </a:pPr>
                <a:r>
                  <a:rPr lang="tr-TR" altLang="tr-TR" sz="2200" dirty="0" err="1"/>
                  <a:t>negative</a:t>
                </a:r>
                <a:r>
                  <a:rPr lang="tr-TR" altLang="tr-TR" sz="2200" dirty="0"/>
                  <a:t> </a:t>
                </a:r>
                <a:r>
                  <a:rPr lang="tr-TR" altLang="tr-TR" sz="2200" i="1" dirty="0"/>
                  <a:t>R </a:t>
                </a:r>
                <a:r>
                  <a:rPr lang="tr-TR" altLang="tr-TR" sz="2200" dirty="0" err="1"/>
                  <a:t>values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eliminate</a:t>
                </a:r>
                <a:r>
                  <a:rPr lang="tr-TR" altLang="tr-TR" sz="2200" dirty="0"/>
                  <a:t> salt </a:t>
                </a:r>
                <a:r>
                  <a:rPr lang="tr-TR" altLang="tr-TR" sz="2200" dirty="0" err="1"/>
                  <a:t>noise</a:t>
                </a:r>
                <a:endParaRPr lang="en-US" altLang="tr-TR" sz="2200" dirty="0"/>
              </a:p>
              <a:p>
                <a:pPr lvl="1">
                  <a:lnSpc>
                    <a:spcPct val="90000"/>
                  </a:lnSpc>
                </a:pPr>
                <a:r>
                  <a:rPr lang="en-US" altLang="tr-TR" sz="2200" dirty="0"/>
                  <a:t>another variation of the arithmetic mean filter</a:t>
                </a:r>
              </a:p>
              <a:p>
                <a:pPr lvl="1" algn="just">
                  <a:lnSpc>
                    <a:spcPct val="90000"/>
                  </a:lnSpc>
                </a:pPr>
                <a:r>
                  <a:rPr lang="en-US" altLang="tr-TR" sz="2200" dirty="0"/>
                  <a:t>useful for images with </a:t>
                </a:r>
                <a:r>
                  <a:rPr lang="tr-TR" altLang="tr-TR" sz="2200" dirty="0"/>
                  <a:t>salt</a:t>
                </a:r>
                <a:r>
                  <a:rPr lang="en-US" altLang="tr-TR" sz="2200" dirty="0"/>
                  <a:t> </a:t>
                </a:r>
                <a:r>
                  <a:rPr lang="en-US" altLang="tr-TR" sz="2200" i="1" dirty="0"/>
                  <a:t>or</a:t>
                </a:r>
                <a:r>
                  <a:rPr lang="en-US" altLang="tr-TR" sz="2200" dirty="0"/>
                  <a:t> </a:t>
                </a:r>
                <a:r>
                  <a:rPr lang="tr-TR" altLang="tr-TR" sz="2200" dirty="0" err="1"/>
                  <a:t>pepper</a:t>
                </a:r>
                <a:r>
                  <a:rPr lang="en-US" altLang="tr-TR" sz="2200" dirty="0"/>
                  <a:t> noise</a:t>
                </a:r>
                <a:r>
                  <a:rPr lang="tr-TR" altLang="tr-TR" sz="2200" dirty="0"/>
                  <a:t> (but not </a:t>
                </a:r>
                <a:r>
                  <a:rPr lang="tr-TR" altLang="tr-TR" sz="2200" dirty="0" err="1"/>
                  <a:t>for</a:t>
                </a:r>
                <a:r>
                  <a:rPr lang="tr-TR" altLang="tr-TR" sz="2200" dirty="0"/>
                  <a:t> </a:t>
                </a:r>
                <a:r>
                  <a:rPr lang="tr-TR" altLang="tr-TR" sz="2200" dirty="0" err="1"/>
                  <a:t>both</a:t>
                </a:r>
                <a:r>
                  <a:rPr lang="tr-TR" altLang="tr-TR" sz="2200" dirty="0"/>
                  <a:t>)</a:t>
                </a:r>
                <a:endParaRPr lang="en-US" altLang="tr-TR" sz="2200" dirty="0"/>
              </a:p>
              <a:p>
                <a:pPr marL="344487" lvl="1" indent="0">
                  <a:lnSpc>
                    <a:spcPct val="90000"/>
                  </a:lnSpc>
                  <a:buNone/>
                </a:pPr>
                <a:endParaRPr lang="en-US" altLang="tr-TR" sz="2200" dirty="0"/>
              </a:p>
              <a:p>
                <a:pPr>
                  <a:lnSpc>
                    <a:spcPct val="90000"/>
                  </a:lnSpc>
                </a:pPr>
                <a:endParaRPr lang="en-US" altLang="tr-TR" sz="2400" dirty="0"/>
              </a:p>
            </p:txBody>
          </p:sp>
        </mc:Choice>
        <mc:Fallback xmlns="">
          <p:sp>
            <p:nvSpPr>
              <p:cNvPr id="2253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0">
                <a:blip r:embed="rId2"/>
                <a:stretch>
                  <a:fillRect l="-593" t="-2826" r="-96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fik 5">
            <a:extLst>
              <a:ext uri="{FF2B5EF4-FFF2-40B4-BE49-F238E27FC236}">
                <a16:creationId xmlns:a16="http://schemas.microsoft.com/office/drawing/2014/main" id="{5E1926D0-1C30-45CD-8FE7-68154A6431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BE17B24-55E7-47BE-B0DD-0E9C6AD521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0ABFC77-CCFA-42B5-B3A9-E8EF41A1C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FE34800-5E77-47FF-9AEE-203025DD4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8743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Mean filters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2514600"/>
            <a:ext cx="2819400" cy="83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dirty="0">
                <a:ea typeface="ＭＳ Ｐゴシック" charset="0"/>
              </a:rPr>
              <a:t>Example 12.3</a:t>
            </a:r>
            <a:r>
              <a:rPr lang="tr-TR" dirty="0">
                <a:ea typeface="ＭＳ Ｐゴシック" charset="0"/>
              </a:rPr>
              <a:t> (PIVPUM)</a:t>
            </a:r>
            <a:endParaRPr lang="en-US" dirty="0">
              <a:ea typeface="ＭＳ Ｐゴシック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dirty="0">
              <a:ea typeface="ＭＳ Ｐゴシック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dirty="0">
              <a:ea typeface="ＭＳ Ｐゴシック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dirty="0">
              <a:ea typeface="ＭＳ Ｐゴシック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dirty="0">
              <a:ea typeface="ＭＳ Ｐゴシック" charset="0"/>
            </a:endParaRPr>
          </a:p>
          <a:p>
            <a:pPr marL="319088" lvl="1" indent="0">
              <a:lnSpc>
                <a:spcPct val="90000"/>
              </a:lnSpc>
              <a:buFont typeface="Wingdings 2" charset="0"/>
              <a:buNone/>
              <a:defRPr/>
            </a:pPr>
            <a:endParaRPr lang="en-US" sz="2200" dirty="0">
              <a:ea typeface="ＭＳ Ｐゴシック" charset="0"/>
            </a:endParaRPr>
          </a:p>
          <a:p>
            <a:pPr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400" dirty="0">
              <a:ea typeface="ＭＳ Ｐゴシック" charset="0"/>
            </a:endParaRPr>
          </a:p>
        </p:txBody>
      </p:sp>
      <p:pic>
        <p:nvPicPr>
          <p:cNvPr id="2355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5727700" cy="522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C4DA42A-BA5D-4041-BEEE-D2D602CE25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66A0BAC-D5A1-4DCE-A000-0C269EF468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D4BA150-6BA5-446B-A7CF-05C9E5D17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0BEA919-A878-49B5-96CE-51C0149FC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8298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Mean filters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pic>
        <p:nvPicPr>
          <p:cNvPr id="2458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5842000" cy="523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28600" y="2575719"/>
            <a:ext cx="2819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kern="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Example 12.</a:t>
            </a:r>
            <a:r>
              <a:rPr lang="tr-TR" kern="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4 (PIVPUM)</a:t>
            </a:r>
            <a:endParaRPr lang="en-US" kern="0" dirty="0">
              <a:solidFill>
                <a:schemeClr val="tx1"/>
              </a:solidFill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kern="0" dirty="0">
              <a:solidFill>
                <a:schemeClr val="tx1"/>
              </a:solidFill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kern="0" dirty="0">
              <a:solidFill>
                <a:schemeClr val="tx1"/>
              </a:solidFill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kern="0" dirty="0">
              <a:solidFill>
                <a:schemeClr val="tx1"/>
              </a:solidFill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kern="0" dirty="0">
              <a:solidFill>
                <a:schemeClr val="tx1"/>
              </a:solidFill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  <a:p>
            <a:pPr marL="319088" lvl="1" indent="0">
              <a:lnSpc>
                <a:spcPct val="90000"/>
              </a:lnSpc>
              <a:buFont typeface="Wingdings 2" charset="0"/>
              <a:buNone/>
              <a:defRPr/>
            </a:pPr>
            <a:endParaRPr lang="en-US" sz="2200" kern="0" dirty="0">
              <a:solidFill>
                <a:schemeClr val="tx1"/>
              </a:solidFill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400" kern="0" dirty="0">
              <a:solidFill>
                <a:schemeClr val="tx1"/>
              </a:solidFill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E954FFE-336C-4023-B7A5-40746DEC01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2BB5A66-38D3-4BF9-AFB4-C5FD382149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C4AD1D2-2FFD-4D87-9977-ABAEB4407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11583E7-18A6-4E6C-B165-890AC619E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8093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7" y="1295400"/>
            <a:ext cx="6143625" cy="473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277813"/>
            <a:ext cx="8229600" cy="1017587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Mean filters</a:t>
            </a:r>
            <a:r>
              <a:rPr lang="tr-TR" altLang="tr-TR" dirty="0"/>
              <a:t> (cont.)</a:t>
            </a:r>
            <a:endParaRPr lang="en-US" altLang="tr-TR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C4AC168-6A35-4576-ACB8-E0100FDE7F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E36EB9A-59C3-4B35-9F05-7EA6B48623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4357B9F-FC53-4082-80B5-370347D7C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E2E6FCA-E551-487E-BDFD-E2F89097F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1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95400"/>
            <a:ext cx="6000750" cy="457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Mean filters</a:t>
            </a:r>
            <a:r>
              <a:rPr lang="tr-TR" altLang="tr-TR" dirty="0"/>
              <a:t> (cont.)</a:t>
            </a:r>
            <a:endParaRPr lang="en-US" altLang="tr-TR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BC47C13-98BE-4879-9770-FFB9D177AE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0EA8C2C-9494-4A2A-A38A-3279658210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73323B9-6862-4BBE-97CD-B20030B06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AB9CC12-A309-4DBC-A2DF-07446F04A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3553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8208962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277813"/>
            <a:ext cx="8229600" cy="1017587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Mean filters</a:t>
            </a:r>
            <a:r>
              <a:rPr lang="tr-TR" altLang="tr-TR" dirty="0"/>
              <a:t> (cont.)</a:t>
            </a:r>
            <a:endParaRPr lang="en-US" altLang="tr-TR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6808EC0-2B74-42D1-AC4F-96B8218DF7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F928A0A-B6E4-4D3C-B194-89FDEAC1EC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2DA5959-A498-48CF-B50C-0D0F32161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A1EF125-30E8-4BB9-A9D0-A19156302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871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752600"/>
            <a:ext cx="8382000" cy="4800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tr-TR" dirty="0"/>
              <a:t>Median filter</a:t>
            </a:r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 algn="just">
              <a:lnSpc>
                <a:spcPct val="90000"/>
              </a:lnSpc>
            </a:pPr>
            <a:r>
              <a:rPr lang="en-US" altLang="tr-TR" sz="2200" dirty="0"/>
              <a:t>Most popular and useful of the rank filters.</a:t>
            </a:r>
            <a:endParaRPr lang="tr-TR" altLang="tr-TR" sz="2200" dirty="0"/>
          </a:p>
          <a:p>
            <a:pPr lvl="1" algn="just">
              <a:lnSpc>
                <a:spcPct val="90000"/>
              </a:lnSpc>
            </a:pPr>
            <a:r>
              <a:rPr lang="tr-TR" altLang="tr-TR" sz="2200" dirty="0" err="1"/>
              <a:t>Excellent</a:t>
            </a:r>
            <a:r>
              <a:rPr lang="tr-TR" altLang="tr-TR" sz="2200" dirty="0"/>
              <a:t> </a:t>
            </a:r>
            <a:r>
              <a:rPr lang="tr-TR" altLang="tr-TR" sz="2200" dirty="0" err="1"/>
              <a:t>filter</a:t>
            </a:r>
            <a:r>
              <a:rPr lang="tr-TR" altLang="tr-TR" sz="2200" dirty="0"/>
              <a:t> </a:t>
            </a:r>
            <a:r>
              <a:rPr lang="tr-TR" altLang="tr-TR" sz="2200" dirty="0" err="1"/>
              <a:t>for</a:t>
            </a:r>
            <a:r>
              <a:rPr lang="tr-TR" altLang="tr-TR" sz="2200" dirty="0"/>
              <a:t> </a:t>
            </a:r>
            <a:r>
              <a:rPr lang="tr-TR" altLang="tr-TR" sz="2200" dirty="0" err="1"/>
              <a:t>certain</a:t>
            </a:r>
            <a:r>
              <a:rPr lang="tr-TR" altLang="tr-TR" sz="2200" dirty="0"/>
              <a:t> </a:t>
            </a:r>
            <a:r>
              <a:rPr lang="tr-TR" altLang="tr-TR" sz="2200" dirty="0" err="1"/>
              <a:t>types</a:t>
            </a:r>
            <a:r>
              <a:rPr lang="tr-TR" altLang="tr-TR" sz="2200" dirty="0"/>
              <a:t> of </a:t>
            </a:r>
            <a:r>
              <a:rPr lang="tr-TR" altLang="tr-TR" sz="2200" dirty="0" err="1"/>
              <a:t>random</a:t>
            </a:r>
            <a:r>
              <a:rPr lang="tr-TR" altLang="tr-TR" sz="2200" dirty="0"/>
              <a:t> </a:t>
            </a:r>
            <a:r>
              <a:rPr lang="tr-TR" altLang="tr-TR" sz="2200" dirty="0" err="1"/>
              <a:t>noise</a:t>
            </a:r>
            <a:r>
              <a:rPr lang="tr-TR" altLang="tr-TR" sz="2200" dirty="0"/>
              <a:t>.</a:t>
            </a:r>
            <a:r>
              <a:rPr lang="en-US" altLang="tr-TR" sz="2200" dirty="0"/>
              <a:t> </a:t>
            </a:r>
          </a:p>
          <a:p>
            <a:pPr lvl="1" algn="just">
              <a:lnSpc>
                <a:spcPct val="90000"/>
              </a:lnSpc>
            </a:pPr>
            <a:r>
              <a:rPr lang="en-US" altLang="tr-TR" sz="2200" dirty="0"/>
              <a:t>It works by selecting the middle pixel value from the ordered set of values within the </a:t>
            </a:r>
            <a:r>
              <a:rPr lang="en-US" altLang="tr-TR" sz="2200" i="1" dirty="0"/>
              <a:t>m </a:t>
            </a:r>
            <a:r>
              <a:rPr lang="en-US" altLang="tr-TR" sz="2200" dirty="0"/>
              <a:t>× </a:t>
            </a:r>
            <a:r>
              <a:rPr lang="en-US" altLang="tr-TR" sz="2200" i="1" dirty="0"/>
              <a:t>n</a:t>
            </a:r>
            <a:r>
              <a:rPr lang="en-US" altLang="tr-TR" sz="2200" dirty="0"/>
              <a:t> neighborhood (</a:t>
            </a:r>
            <a:r>
              <a:rPr lang="en-US" altLang="tr-TR" sz="2200" i="1" dirty="0"/>
              <a:t>W</a:t>
            </a:r>
            <a:r>
              <a:rPr lang="en-US" altLang="tr-TR" sz="2200" dirty="0"/>
              <a:t>) around the reference pixel. </a:t>
            </a:r>
          </a:p>
          <a:p>
            <a:pPr lvl="2" algn="just">
              <a:lnSpc>
                <a:spcPct val="90000"/>
              </a:lnSpc>
            </a:pPr>
            <a:r>
              <a:rPr lang="en-US" altLang="tr-TR" sz="1800" dirty="0"/>
              <a:t>If </a:t>
            </a:r>
            <a:r>
              <a:rPr lang="en-US" altLang="tr-TR" sz="1800" i="1" dirty="0" err="1"/>
              <a:t>mn</a:t>
            </a:r>
            <a:r>
              <a:rPr lang="en-US" altLang="tr-TR" sz="1800" dirty="0"/>
              <a:t> is an even number (not common), the arithmetic average of the two values closest to the middle of the ordered set is used instead.</a:t>
            </a:r>
          </a:p>
          <a:p>
            <a:pPr lvl="1" algn="just">
              <a:lnSpc>
                <a:spcPct val="90000"/>
              </a:lnSpc>
            </a:pPr>
            <a:r>
              <a:rPr lang="en-US" altLang="tr-TR" sz="2200" dirty="0"/>
              <a:t>Many variants, extensions, and optimized implementations in the literature.</a:t>
            </a:r>
          </a:p>
          <a:p>
            <a:pPr>
              <a:lnSpc>
                <a:spcPct val="90000"/>
              </a:lnSpc>
            </a:pPr>
            <a:endParaRPr lang="en-US" altLang="tr-TR" sz="2400" dirty="0"/>
          </a:p>
        </p:txBody>
      </p:sp>
      <p:pic>
        <p:nvPicPr>
          <p:cNvPr id="2560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209800"/>
            <a:ext cx="451643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Order-statistic </a:t>
            </a:r>
            <a:r>
              <a:rPr lang="tr-TR" altLang="tr-TR" dirty="0"/>
              <a:t>(</a:t>
            </a:r>
            <a:r>
              <a:rPr lang="tr-TR" altLang="tr-TR" dirty="0" err="1"/>
              <a:t>rank</a:t>
            </a:r>
            <a:r>
              <a:rPr lang="tr-TR" altLang="tr-TR" dirty="0"/>
              <a:t>) </a:t>
            </a:r>
            <a:r>
              <a:rPr lang="en-US" altLang="tr-TR" dirty="0"/>
              <a:t>filters</a:t>
            </a:r>
            <a:endParaRPr lang="tr-TR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C3AE5D2-3175-4D4D-8866-980CC3503E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DCE180F-72CD-4582-BBBD-A8E9901964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933839B-9665-4B57-B889-667F9E34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E00DBAD-6E4F-4DCF-BA69-F44B843B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8616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tr-TR" dirty="0"/>
              <a:t>Min and Max filters</a:t>
            </a:r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r>
              <a:rPr lang="en-US" altLang="tr-TR" sz="2200" dirty="0"/>
              <a:t>Min: replaces the reference pixel with the lowest value of the ordered set </a:t>
            </a:r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r>
              <a:rPr lang="en-US" altLang="tr-TR" sz="2200" dirty="0"/>
              <a:t>Max: replaces the reference pixel with the highest value of the ordered set </a:t>
            </a:r>
          </a:p>
          <a:p>
            <a:pPr lvl="1">
              <a:lnSpc>
                <a:spcPct val="90000"/>
              </a:lnSpc>
            </a:pPr>
            <a:endParaRPr lang="tr-TR" altLang="tr-TR" sz="2200" dirty="0"/>
          </a:p>
          <a:p>
            <a:pPr lvl="1">
              <a:lnSpc>
                <a:spcPct val="90000"/>
              </a:lnSpc>
            </a:pPr>
            <a:endParaRPr lang="tr-TR" altLang="tr-TR" sz="2200" dirty="0"/>
          </a:p>
          <a:p>
            <a:pPr>
              <a:lnSpc>
                <a:spcPct val="90000"/>
              </a:lnSpc>
            </a:pPr>
            <a:endParaRPr lang="en-US" altLang="tr-TR" sz="2400" dirty="0"/>
          </a:p>
        </p:txBody>
      </p:sp>
      <p:pic>
        <p:nvPicPr>
          <p:cNvPr id="2662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094" y="3195637"/>
            <a:ext cx="47244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079999"/>
            <a:ext cx="49037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Order-statistic filters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tr-TR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9247D28-ED7C-42A2-83B3-FB4113E58D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CA1EAA2-4B78-4184-B81B-C931B4D559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09EF60A-1343-443F-A612-98CBB07A2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6B92546-3DBF-4710-AE5E-0C1790671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8457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</a:rPr>
              <a:t>Midpoint filter</a:t>
            </a:r>
          </a:p>
          <a:p>
            <a:pPr>
              <a:lnSpc>
                <a:spcPct val="90000"/>
              </a:lnSpc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>
              <a:lnSpc>
                <a:spcPct val="90000"/>
              </a:lnSpc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dirty="0">
              <a:ea typeface="ＭＳ Ｐゴシック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dirty="0">
              <a:ea typeface="ＭＳ Ｐゴシック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r>
              <a:rPr lang="en-US" sz="2200" dirty="0">
                <a:ea typeface="ＭＳ Ｐゴシック" charset="0"/>
              </a:rPr>
              <a:t>Calculates the average of the highest and lowest pixel values within a window, thereby combining order statistics and averaging into one filter. </a:t>
            </a: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dirty="0">
              <a:ea typeface="ＭＳ Ｐゴシック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r>
              <a:rPr lang="en-US" sz="2200" dirty="0">
                <a:ea typeface="ＭＳ Ｐゴシック" charset="0"/>
              </a:rPr>
              <a:t>Used to reduce Gaussian and uniform noise.</a:t>
            </a:r>
          </a:p>
          <a:p>
            <a:pPr marL="319088" lvl="1" indent="0">
              <a:lnSpc>
                <a:spcPct val="90000"/>
              </a:lnSpc>
              <a:buFont typeface="Wingdings 2" charset="0"/>
              <a:buNone/>
              <a:defRPr/>
            </a:pPr>
            <a:r>
              <a:rPr lang="en-US" sz="2200" dirty="0">
                <a:ea typeface="ＭＳ Ｐゴシック" charset="0"/>
              </a:rPr>
              <a:t> 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2765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09800"/>
            <a:ext cx="740886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el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altLang="tr-TR" dirty="0"/>
              <a:t>Order-statistic filters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tr-TR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C994426-FC99-4B9C-8B4C-91E24FC9F2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8865F09-2460-440F-8CB0-B877B42056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250293E-E170-47BC-89E2-463BDF0BA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222D504-B6CA-4835-A638-CF54BC76B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9549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7638"/>
            <a:ext cx="8229600" cy="453072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tr-TR" dirty="0"/>
              <a:t>Alpha-trimmed mean filter</a:t>
            </a:r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endParaRPr lang="en-US" altLang="tr-TR" sz="2200" dirty="0"/>
          </a:p>
          <a:p>
            <a:pPr lvl="1">
              <a:lnSpc>
                <a:spcPct val="90000"/>
              </a:lnSpc>
            </a:pPr>
            <a:r>
              <a:rPr lang="en-US" altLang="tr-TR" sz="2200" dirty="0"/>
              <a:t>Uses another combination of order statistics and averaging, in this case an average of the pixel values closest to the median, after the </a:t>
            </a:r>
            <a:r>
              <a:rPr lang="en-US" altLang="tr-TR" sz="2200" i="1" dirty="0"/>
              <a:t>D</a:t>
            </a:r>
            <a:r>
              <a:rPr lang="en-US" altLang="tr-TR" sz="2200" dirty="0"/>
              <a:t> lowest and the </a:t>
            </a:r>
            <a:r>
              <a:rPr lang="en-US" altLang="tr-TR" sz="2200" i="1" dirty="0"/>
              <a:t>D</a:t>
            </a:r>
            <a:r>
              <a:rPr lang="en-US" altLang="tr-TR" sz="2200" dirty="0"/>
              <a:t> highest values in an ordered set have been excluded. </a:t>
            </a:r>
          </a:p>
          <a:p>
            <a:pPr lvl="1">
              <a:lnSpc>
                <a:spcPct val="90000"/>
              </a:lnSpc>
            </a:pPr>
            <a:r>
              <a:rPr lang="en-US" altLang="tr-TR" sz="2200" dirty="0"/>
              <a:t>Rationale: to allow its user to control its behavior by specifying the parameter </a:t>
            </a:r>
            <a:r>
              <a:rPr lang="en-US" altLang="tr-TR" sz="2200" i="1" dirty="0"/>
              <a:t>D</a:t>
            </a:r>
            <a:r>
              <a:rPr lang="en-US" altLang="tr-TR" sz="2200" dirty="0"/>
              <a:t>: </a:t>
            </a:r>
          </a:p>
          <a:p>
            <a:pPr lvl="2">
              <a:lnSpc>
                <a:spcPct val="90000"/>
              </a:lnSpc>
            </a:pPr>
            <a:r>
              <a:rPr lang="en-US" altLang="tr-TR" sz="1800" dirty="0"/>
              <a:t>for </a:t>
            </a:r>
            <a:r>
              <a:rPr lang="en-US" altLang="tr-TR" sz="1800" i="1" dirty="0"/>
              <a:t>D</a:t>
            </a:r>
            <a:r>
              <a:rPr lang="en-US" altLang="tr-TR" sz="1800" dirty="0"/>
              <a:t> = 0: the filter behaves like a regular arithmetic mean filter; </a:t>
            </a:r>
          </a:p>
          <a:p>
            <a:pPr lvl="2">
              <a:lnSpc>
                <a:spcPct val="90000"/>
              </a:lnSpc>
            </a:pPr>
            <a:r>
              <a:rPr lang="en-US" altLang="tr-TR" sz="1800" dirty="0"/>
              <a:t>for </a:t>
            </a:r>
            <a:r>
              <a:rPr lang="en-US" altLang="tr-TR" sz="1800" i="1" dirty="0"/>
              <a:t>D </a:t>
            </a:r>
            <a:r>
              <a:rPr lang="en-US" altLang="tr-TR" sz="1800" dirty="0"/>
              <a:t>=(mn-1)/2: it is equivalent to the median filter. </a:t>
            </a:r>
          </a:p>
          <a:p>
            <a:pPr lvl="1">
              <a:lnSpc>
                <a:spcPct val="90000"/>
              </a:lnSpc>
            </a:pPr>
            <a:r>
              <a:rPr lang="en-US" altLang="tr-TR" sz="2200" dirty="0"/>
              <a:t>Used in cases where the image has been corrupted by more than one type of noise, e.g., salt-and-pepper and Gaussian.</a:t>
            </a:r>
          </a:p>
        </p:txBody>
      </p:sp>
      <p:pic>
        <p:nvPicPr>
          <p:cNvPr id="2867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981200"/>
            <a:ext cx="3835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2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altLang="tr-TR" dirty="0"/>
              <a:t>Order-statistic filters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tr-TR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7541EFE-7B9D-4824-8FD4-503F5B442F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1AE0CEB-B7FC-460C-AE03-4C996A7363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F32C8DF-7726-4CB9-88A1-EA4C3F8FC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18E29C6-2060-4C1A-BB28-F996A5924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9133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Rank filters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pic>
        <p:nvPicPr>
          <p:cNvPr id="2970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066800"/>
            <a:ext cx="3886200" cy="533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57200" y="2641827"/>
            <a:ext cx="2819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kern="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Example 12.</a:t>
            </a:r>
            <a:r>
              <a:rPr lang="tr-TR" kern="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5 (PIVPUM)</a:t>
            </a:r>
            <a:endParaRPr lang="en-US" kern="0" dirty="0">
              <a:solidFill>
                <a:schemeClr val="tx1"/>
              </a:solidFill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kern="0" dirty="0">
              <a:solidFill>
                <a:schemeClr val="tx1"/>
              </a:solidFill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kern="0" dirty="0">
              <a:solidFill>
                <a:schemeClr val="tx1"/>
              </a:solidFill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kern="0" dirty="0">
              <a:solidFill>
                <a:schemeClr val="tx1"/>
              </a:solidFill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200" kern="0" dirty="0">
              <a:solidFill>
                <a:schemeClr val="tx1"/>
              </a:solidFill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  <a:p>
            <a:pPr marL="319088" lvl="1" indent="0">
              <a:lnSpc>
                <a:spcPct val="90000"/>
              </a:lnSpc>
              <a:buFont typeface="Wingdings 2" charset="0"/>
              <a:buNone/>
              <a:defRPr/>
            </a:pPr>
            <a:endParaRPr lang="en-US" sz="2200" kern="0" dirty="0">
              <a:solidFill>
                <a:schemeClr val="tx1"/>
              </a:solidFill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 2" charset="0"/>
              <a:buChar char=""/>
              <a:defRPr/>
            </a:pPr>
            <a:endParaRPr lang="en-US" sz="2400" kern="0" dirty="0">
              <a:solidFill>
                <a:schemeClr val="tx1"/>
              </a:solidFill>
              <a:latin typeface="Times New Roman" panose="02020603050405020304" pitchFamily="18" charset="0"/>
              <a:ea typeface="ＭＳ Ｐゴシック" charset="0"/>
              <a:cs typeface="Times New Roman" panose="02020603050405020304" pitchFamily="18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010FEDA-0532-4ECB-96E8-AD47A82DF1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274AD70-239A-42E0-ACE2-9989B1B917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C0FB976-AE79-4898-9BC6-B854D51AF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367D76D-E8B4-4605-BACC-C22F51BB2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0781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17638"/>
            <a:ext cx="6072187" cy="468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277813"/>
            <a:ext cx="8229600" cy="941387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Rank filters</a:t>
            </a:r>
            <a:r>
              <a:rPr lang="tr-TR" altLang="tr-TR" dirty="0"/>
              <a:t> (cont.)</a:t>
            </a:r>
            <a:endParaRPr lang="en-US" altLang="tr-TR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93A4378-09DB-4CE7-8228-7828A6F3AE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805899D-E448-468A-BAEE-BCAAF5CD43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887311B-52EC-48DD-8C0A-273B15B82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0101B87-4C9E-43DD-B4C4-E18D934EA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4364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2071688"/>
            <a:ext cx="8326437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Rank filters</a:t>
            </a:r>
            <a:r>
              <a:rPr lang="tr-TR" altLang="tr-TR" dirty="0"/>
              <a:t> (cont.)</a:t>
            </a:r>
            <a:endParaRPr lang="en-US" altLang="tr-TR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4715549-0CF5-4B57-A08D-0939CF4387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022528D-F1D9-47B1-85F9-9405BD5D05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92E99DF-5DC3-470C-A719-E21DF4650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E20D172-E97F-467D-A640-EE0928690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3404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256" y="1395867"/>
            <a:ext cx="3519487" cy="502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963" y="1647825"/>
            <a:ext cx="1042987" cy="33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altLang="tr-TR" dirty="0"/>
              <a:t>Rank filters</a:t>
            </a:r>
            <a:r>
              <a:rPr lang="tr-TR" altLang="tr-TR" dirty="0"/>
              <a:t> (cont.)</a:t>
            </a:r>
            <a:endParaRPr lang="en-US" altLang="tr-TR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EA7B2C8-FB93-4E17-B44A-BD5565DBBE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D30924F-7F4B-41D8-93C2-E9778F56F1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5D44BFA-5422-4A72-ABBB-C01D2FCFE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65552A7-3D01-495D-9E96-48D6BBF05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1192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Noise reduction – frequency domain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530725"/>
          </a:xfrm>
        </p:spPr>
        <p:txBody>
          <a:bodyPr/>
          <a:lstStyle/>
          <a:p>
            <a:pPr algn="just"/>
            <a:r>
              <a:rPr lang="en-US" altLang="tr-TR" dirty="0"/>
              <a:t>Main application: reduction or removal of </a:t>
            </a:r>
            <a:r>
              <a:rPr lang="en-US" altLang="tr-TR" i="1" dirty="0"/>
              <a:t>periodic noise</a:t>
            </a:r>
            <a:r>
              <a:rPr lang="en-US" altLang="tr-TR" dirty="0"/>
              <a:t>.</a:t>
            </a:r>
          </a:p>
          <a:p>
            <a:pPr algn="just"/>
            <a:r>
              <a:rPr lang="en-US" altLang="tr-TR" dirty="0"/>
              <a:t>Periodic noise</a:t>
            </a:r>
          </a:p>
          <a:p>
            <a:pPr lvl="1" algn="just"/>
            <a:r>
              <a:rPr lang="en-US" altLang="tr-TR" dirty="0"/>
              <a:t>a type of noise that usually arises as a result of electrical or electromechanical interference during the image acquisition process.</a:t>
            </a:r>
          </a:p>
          <a:p>
            <a:endParaRPr lang="en-US" altLang="tr-TR" dirty="0"/>
          </a:p>
        </p:txBody>
      </p:sp>
      <p:pic>
        <p:nvPicPr>
          <p:cNvPr id="3072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260848"/>
            <a:ext cx="6934200" cy="22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AB01199-49FE-4049-BDF2-5A554D8A76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4514E6B-810F-407A-9B8B-EB04A31247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D08C8FC-7412-4709-908B-97AC22B83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91374A0-598A-422C-AF35-13EBA64F8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5066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Noise reduction – frequency domain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1746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err="1"/>
              <a:t>Bandreject</a:t>
            </a:r>
            <a:r>
              <a:rPr lang="en-US" altLang="tr-TR" dirty="0"/>
              <a:t> filter</a:t>
            </a:r>
          </a:p>
          <a:p>
            <a:pPr lvl="1"/>
            <a:r>
              <a:rPr lang="en-US" altLang="tr-TR" dirty="0"/>
              <a:t>attenuates frequency components within a certain range (the </a:t>
            </a:r>
            <a:r>
              <a:rPr lang="en-US" altLang="tr-TR" i="1" dirty="0" err="1"/>
              <a:t>stopband</a:t>
            </a:r>
            <a:r>
              <a:rPr lang="en-US" altLang="tr-TR" dirty="0"/>
              <a:t> of the filter) while leaving all other frequency components untouched (or amplifying them by a certain gain).</a:t>
            </a:r>
          </a:p>
          <a:p>
            <a:pPr lvl="1"/>
            <a:endParaRPr lang="en-US" altLang="tr-TR" dirty="0"/>
          </a:p>
          <a:p>
            <a:pPr lvl="1"/>
            <a:r>
              <a:rPr lang="en-US" altLang="tr-TR" dirty="0"/>
              <a:t>Ideal </a:t>
            </a:r>
            <a:r>
              <a:rPr lang="en-US" altLang="tr-TR" dirty="0" err="1"/>
              <a:t>bandreject</a:t>
            </a:r>
            <a:r>
              <a:rPr lang="en-US" altLang="tr-TR" dirty="0"/>
              <a:t> filter</a:t>
            </a:r>
          </a:p>
          <a:p>
            <a:endParaRPr lang="en-US" altLang="tr-TR" dirty="0"/>
          </a:p>
        </p:txBody>
      </p:sp>
      <p:pic>
        <p:nvPicPr>
          <p:cNvPr id="3174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800600"/>
            <a:ext cx="533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CDD577A-CC01-4D70-97AA-57AAE3CFFB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F9FD47A-3499-48E1-8C91-064EF96194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88DCB6C-9C74-4209-A210-144979738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984E5CC-B1C3-43E1-9705-A2338D28B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9124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Noise reduction – frequency domain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2770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err="1"/>
              <a:t>Bandreject</a:t>
            </a:r>
            <a:r>
              <a:rPr lang="en-US" altLang="tr-TR" dirty="0"/>
              <a:t> filter</a:t>
            </a:r>
          </a:p>
          <a:p>
            <a:pPr lvl="1"/>
            <a:endParaRPr lang="en-US" altLang="tr-TR" dirty="0"/>
          </a:p>
          <a:p>
            <a:pPr lvl="1"/>
            <a:r>
              <a:rPr lang="en-US" altLang="tr-TR" dirty="0"/>
              <a:t>Butterworth </a:t>
            </a:r>
            <a:r>
              <a:rPr lang="en-US" altLang="tr-TR" dirty="0" err="1"/>
              <a:t>bandreject</a:t>
            </a:r>
            <a:r>
              <a:rPr lang="en-US" altLang="tr-TR" dirty="0"/>
              <a:t> filter</a:t>
            </a:r>
          </a:p>
          <a:p>
            <a:pPr lvl="1"/>
            <a:endParaRPr lang="en-US" altLang="tr-TR" dirty="0"/>
          </a:p>
          <a:p>
            <a:pPr lvl="1"/>
            <a:endParaRPr lang="en-US" altLang="tr-TR" dirty="0"/>
          </a:p>
          <a:p>
            <a:pPr lvl="1"/>
            <a:endParaRPr lang="en-US" altLang="tr-TR" dirty="0"/>
          </a:p>
          <a:p>
            <a:pPr lvl="1"/>
            <a:r>
              <a:rPr lang="en-US" altLang="tr-TR" dirty="0"/>
              <a:t>Gaussian </a:t>
            </a:r>
            <a:r>
              <a:rPr lang="en-US" altLang="tr-TR" dirty="0" err="1"/>
              <a:t>bandreject</a:t>
            </a:r>
            <a:r>
              <a:rPr lang="en-US" altLang="tr-TR" dirty="0"/>
              <a:t> filter</a:t>
            </a:r>
          </a:p>
          <a:p>
            <a:endParaRPr lang="en-US" altLang="tr-TR" dirty="0"/>
          </a:p>
        </p:txBody>
      </p:sp>
      <p:pic>
        <p:nvPicPr>
          <p:cNvPr id="3277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121818"/>
            <a:ext cx="3742134" cy="1069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524" y="5131933"/>
            <a:ext cx="3864153" cy="998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3CF42C7-DB7E-4770-80A8-D08277F724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D73509D-F994-4891-8CE5-41BDC86E33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AC932F3-A0E1-4DE5-8FBE-0FEFC80AE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FBE49D4-FA27-41D4-BC20-F4295DD64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863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838200"/>
          </a:xfrm>
        </p:spPr>
        <p:txBody>
          <a:bodyPr>
            <a:normAutofit fontScale="90000"/>
          </a:bodyPr>
          <a:lstStyle/>
          <a:p>
            <a:r>
              <a:rPr lang="en-US" altLang="tr-TR" sz="3600" dirty="0"/>
              <a:t>Noise reduction – Ideal </a:t>
            </a:r>
            <a:r>
              <a:rPr lang="en-US" altLang="tr-TR" sz="3600" dirty="0" err="1"/>
              <a:t>bandreject</a:t>
            </a:r>
            <a:r>
              <a:rPr lang="en-US" altLang="tr-TR" sz="3600" dirty="0"/>
              <a:t> filter</a:t>
            </a:r>
            <a:r>
              <a:rPr lang="tr-TR" altLang="tr-TR" sz="3600" dirty="0"/>
              <a:t> (</a:t>
            </a:r>
            <a:r>
              <a:rPr lang="tr-TR" altLang="tr-TR" sz="3600" dirty="0" err="1"/>
              <a:t>cont</a:t>
            </a:r>
            <a:r>
              <a:rPr lang="tr-TR" altLang="tr-TR" sz="3600" dirty="0"/>
              <a:t>.)</a:t>
            </a:r>
            <a:endParaRPr lang="en-US" altLang="tr-TR" sz="3600" dirty="0"/>
          </a:p>
        </p:txBody>
      </p:sp>
      <p:pic>
        <p:nvPicPr>
          <p:cNvPr id="3379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066800"/>
            <a:ext cx="5143500" cy="530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1600201"/>
            <a:ext cx="2895600" cy="1142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12.7 (PIVPUM)</a:t>
            </a:r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175CDC8-D3AF-4299-9450-AF41156674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14F2C02-31E5-43C2-A054-ECC2B9C973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4C11678-338D-4B41-8233-22E741917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BD37BA7-0607-4C7A-94FB-D51351C48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8768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Noise reduction – frequency domain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4818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 err="1"/>
              <a:t>Bandpass</a:t>
            </a:r>
            <a:r>
              <a:rPr lang="en-US" altLang="tr-TR" dirty="0"/>
              <a:t> filter</a:t>
            </a:r>
          </a:p>
          <a:p>
            <a:pPr lvl="1"/>
            <a:endParaRPr lang="en-US" altLang="tr-TR" dirty="0"/>
          </a:p>
          <a:p>
            <a:pPr lvl="1"/>
            <a:r>
              <a:rPr lang="en-US" altLang="tr-TR" dirty="0"/>
              <a:t>Allows certain frequencies (within its </a:t>
            </a:r>
            <a:r>
              <a:rPr lang="en-US" altLang="tr-TR" i="1" dirty="0" err="1"/>
              <a:t>passband</a:t>
            </a:r>
            <a:r>
              <a:rPr lang="en-US" altLang="tr-TR" dirty="0"/>
              <a:t>) to be preserved while attenuating all others. </a:t>
            </a:r>
          </a:p>
          <a:p>
            <a:pPr lvl="1"/>
            <a:endParaRPr lang="tr-TR" altLang="tr-TR" dirty="0"/>
          </a:p>
          <a:p>
            <a:pPr lvl="1"/>
            <a:r>
              <a:rPr lang="en-US" altLang="tr-TR" dirty="0"/>
              <a:t>It is, in effect, the opposite of a </a:t>
            </a:r>
            <a:r>
              <a:rPr lang="en-US" altLang="tr-TR" dirty="0" err="1"/>
              <a:t>bandreject</a:t>
            </a:r>
            <a:r>
              <a:rPr lang="en-US" altLang="tr-TR" dirty="0"/>
              <a:t> filter:</a:t>
            </a:r>
          </a:p>
          <a:p>
            <a:endParaRPr lang="en-US" altLang="tr-TR" dirty="0"/>
          </a:p>
        </p:txBody>
      </p:sp>
      <p:pic>
        <p:nvPicPr>
          <p:cNvPr id="3482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799" y="4648200"/>
            <a:ext cx="4492589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BBA902F-139B-4EDA-8F57-FC83A9D21A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641C620-6A8D-40CF-A090-C6FA78F30D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6300A79-BB7E-4FCC-87FA-40AA6AB32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2546966-7F38-41DD-B085-1B7F98FCA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387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Noise reduction – frequency domain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26627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 2" charset="0"/>
              <a:buChar char=""/>
              <a:defRPr/>
            </a:pPr>
            <a:r>
              <a:rPr lang="en-US" dirty="0" err="1">
                <a:ea typeface="ＭＳ Ｐゴシック" charset="0"/>
              </a:rPr>
              <a:t>Bandpass</a:t>
            </a:r>
            <a:r>
              <a:rPr lang="en-US" dirty="0">
                <a:ea typeface="ＭＳ Ｐゴシック" charset="0"/>
              </a:rPr>
              <a:t> filter (BPF)</a:t>
            </a:r>
          </a:p>
          <a:p>
            <a:pPr lvl="1"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 lvl="1"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</a:rPr>
              <a:t>Ideal</a:t>
            </a:r>
          </a:p>
          <a:p>
            <a:pPr marL="319088" lvl="1" indent="0">
              <a:buFont typeface="Wingdings 2" charset="0"/>
              <a:buNone/>
              <a:defRPr/>
            </a:pPr>
            <a:endParaRPr lang="en-US" dirty="0">
              <a:ea typeface="ＭＳ Ｐゴシック" charset="0"/>
            </a:endParaRPr>
          </a:p>
          <a:p>
            <a:pPr lvl="1"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 lvl="1"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</a:rPr>
              <a:t>Butterworth</a:t>
            </a:r>
          </a:p>
          <a:p>
            <a:pPr lvl="1"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 lvl="1"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 lvl="1"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 lvl="1"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</a:rPr>
              <a:t>Gaussian</a:t>
            </a:r>
          </a:p>
          <a:p>
            <a:pPr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</p:txBody>
      </p:sp>
      <p:pic>
        <p:nvPicPr>
          <p:cNvPr id="3584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838" y="2403476"/>
            <a:ext cx="5029200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857" y="3613944"/>
            <a:ext cx="3459163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620" y="5567362"/>
            <a:ext cx="37084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B2EC647-74B5-4B4E-9FD9-8545BC054D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9029439-2127-4D7D-B931-F9519E34F5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9C76E03-5CCE-4328-AEAE-44C1661F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31E0F31-1AFB-429B-96C3-342C82215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7261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Noise reduction – frequency domain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6866" name="Content Placeholder 2"/>
          <p:cNvSpPr>
            <a:spLocks noGrp="1"/>
          </p:cNvSpPr>
          <p:nvPr>
            <p:ph sz="quarter" idx="1"/>
          </p:nvPr>
        </p:nvSpPr>
        <p:spPr>
          <a:xfrm>
            <a:off x="478971" y="1828800"/>
            <a:ext cx="7772400" cy="4191000"/>
          </a:xfrm>
        </p:spPr>
        <p:txBody>
          <a:bodyPr/>
          <a:lstStyle/>
          <a:p>
            <a:r>
              <a:rPr lang="en-US" altLang="tr-TR" dirty="0"/>
              <a:t>Notch filter</a:t>
            </a:r>
          </a:p>
          <a:p>
            <a:pPr lvl="1" algn="just"/>
            <a:r>
              <a:rPr lang="en-US" altLang="tr-TR" dirty="0"/>
              <a:t>Special kind of frequency domain filter that attenuates  (or allows) frequencies within a </a:t>
            </a:r>
            <a:r>
              <a:rPr lang="en-US" altLang="tr-TR" i="1" dirty="0"/>
              <a:t>neighborhood</a:t>
            </a:r>
            <a:r>
              <a:rPr lang="en-US" altLang="tr-TR" dirty="0"/>
              <a:t> around a center frequency. </a:t>
            </a:r>
          </a:p>
          <a:p>
            <a:pPr lvl="2" algn="just"/>
            <a:r>
              <a:rPr lang="en-US" altLang="tr-TR" dirty="0"/>
              <a:t>Due to the symmetry property of the Fourier transform, the spectrum of notch filters shows symmetric pairs around the origin (except for a notch filter located at the origin, of course).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D4440F3-F936-4F50-B9FE-F763847FF2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1383B14-22A3-4913-9093-2D111745D0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E0FEC35-B12C-47A9-B4C5-E09D6CEEA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1A5A5E8-48C4-444C-8A87-F0403140C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4265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Noise reduction – frequency domain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7890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38300"/>
            <a:ext cx="7772400" cy="838200"/>
          </a:xfrm>
        </p:spPr>
        <p:txBody>
          <a:bodyPr/>
          <a:lstStyle/>
          <a:p>
            <a:r>
              <a:rPr lang="en-US" altLang="tr-TR" dirty="0"/>
              <a:t>Ideal notch filter</a:t>
            </a:r>
          </a:p>
        </p:txBody>
      </p:sp>
      <p:pic>
        <p:nvPicPr>
          <p:cNvPr id="3789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8001000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E82D0E8-EE4B-4EE7-B267-E5B1FDDB7E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B18E208-5711-4AAD-9942-5A5E7CCDD3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B0468DD-5AF9-46E5-8ACA-5D49FAA55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9903FF2-51D2-486C-9BC9-10E5CCF56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3786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Noise reduction – frequency domain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8914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496219"/>
            <a:ext cx="7772400" cy="838200"/>
          </a:xfrm>
        </p:spPr>
        <p:txBody>
          <a:bodyPr/>
          <a:lstStyle/>
          <a:p>
            <a:r>
              <a:rPr lang="en-US" altLang="tr-TR" dirty="0"/>
              <a:t>Butterworth notch filter</a:t>
            </a:r>
          </a:p>
        </p:txBody>
      </p:sp>
      <p:pic>
        <p:nvPicPr>
          <p:cNvPr id="3891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3670300"/>
            <a:ext cx="7593012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133600"/>
            <a:ext cx="4059238" cy="110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F320C13-A351-4F42-862C-0E723F8978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2003581-9D8D-4789-8738-1C1C00AF33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CE65D07-B61A-4D33-AEB2-D2993C25E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CDF9801-CB34-494D-814D-A789DA13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3440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Noise reduction – frequency domain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39938" name="Content Placeholder 2"/>
          <p:cNvSpPr>
            <a:spLocks noGrp="1"/>
          </p:cNvSpPr>
          <p:nvPr>
            <p:ph sz="quarter" idx="1"/>
          </p:nvPr>
        </p:nvSpPr>
        <p:spPr>
          <a:xfrm>
            <a:off x="712788" y="1524000"/>
            <a:ext cx="7772400" cy="838200"/>
          </a:xfrm>
        </p:spPr>
        <p:txBody>
          <a:bodyPr/>
          <a:lstStyle/>
          <a:p>
            <a:r>
              <a:rPr lang="en-US" altLang="tr-TR" dirty="0"/>
              <a:t>Gaussian notch filter</a:t>
            </a:r>
          </a:p>
        </p:txBody>
      </p:sp>
      <p:pic>
        <p:nvPicPr>
          <p:cNvPr id="3994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3670300"/>
            <a:ext cx="7593012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212" y="2171700"/>
            <a:ext cx="5110163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BC2B47E-5362-489C-80C0-A6CCDCB454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95F1F5A-BA69-4EF2-8FB4-D8634E6A69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D9BD8FE-636C-405B-9D44-4284E9E4E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B563977-648A-4AF2-8187-224E013F4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8916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Noise reduction – frequency domain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26627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24000"/>
            <a:ext cx="8839200" cy="4724400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en-US" dirty="0">
                <a:ea typeface="ＭＳ Ｐゴシック" charset="0"/>
              </a:rPr>
              <a:t>To convert a notch filter that rejects certain frequencies into one that allows those same frequencies to pass one has to simply compute:</a:t>
            </a:r>
          </a:p>
          <a:p>
            <a:pPr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 algn="just">
              <a:defRPr/>
            </a:pPr>
            <a:r>
              <a:rPr lang="en-US" dirty="0">
                <a:ea typeface="ＭＳ Ｐゴシック" charset="0"/>
              </a:rPr>
              <a:t>where </a:t>
            </a:r>
            <a:r>
              <a:rPr lang="en-US" i="1" dirty="0" err="1">
                <a:ea typeface="ＭＳ Ｐゴシック" charset="0"/>
              </a:rPr>
              <a:t>H</a:t>
            </a:r>
            <a:r>
              <a:rPr lang="en-US" i="1" baseline="-25000" dirty="0" err="1">
                <a:ea typeface="ＭＳ Ｐゴシック" charset="0"/>
              </a:rPr>
              <a:t>np</a:t>
            </a:r>
            <a:r>
              <a:rPr lang="en-US" dirty="0">
                <a:ea typeface="ＭＳ Ｐゴシック" charset="0"/>
              </a:rPr>
              <a:t>(</a:t>
            </a:r>
            <a:r>
              <a:rPr lang="en-US" i="1" dirty="0">
                <a:ea typeface="ＭＳ Ｐゴシック" charset="0"/>
              </a:rPr>
              <a:t>u</a:t>
            </a:r>
            <a:r>
              <a:rPr lang="en-US" dirty="0">
                <a:ea typeface="ＭＳ Ｐゴシック" charset="0"/>
              </a:rPr>
              <a:t>, </a:t>
            </a:r>
            <a:r>
              <a:rPr lang="en-US" i="1" dirty="0">
                <a:ea typeface="ＭＳ Ｐゴシック" charset="0"/>
              </a:rPr>
              <a:t>v</a:t>
            </a:r>
            <a:r>
              <a:rPr lang="en-US" dirty="0">
                <a:ea typeface="ＭＳ Ｐゴシック" charset="0"/>
              </a:rPr>
              <a:t>) is the transfer function of the notch pass filter that corresponds to the notch reject filter whose transfer function is </a:t>
            </a:r>
            <a:r>
              <a:rPr lang="en-US" i="1" dirty="0" err="1">
                <a:ea typeface="ＭＳ Ｐゴシック" charset="0"/>
              </a:rPr>
              <a:t>H</a:t>
            </a:r>
            <a:r>
              <a:rPr lang="en-US" i="1" baseline="-25000" dirty="0" err="1">
                <a:ea typeface="ＭＳ Ｐゴシック" charset="0"/>
              </a:rPr>
              <a:t>nr</a:t>
            </a:r>
            <a:r>
              <a:rPr lang="en-US" dirty="0">
                <a:ea typeface="ＭＳ Ｐゴシック" charset="0"/>
              </a:rPr>
              <a:t> (</a:t>
            </a:r>
            <a:r>
              <a:rPr lang="en-US" i="1" dirty="0">
                <a:ea typeface="ＭＳ Ｐゴシック" charset="0"/>
              </a:rPr>
              <a:t>u</a:t>
            </a:r>
            <a:r>
              <a:rPr lang="en-US" dirty="0">
                <a:ea typeface="ＭＳ Ｐゴシック" charset="0"/>
              </a:rPr>
              <a:t>, </a:t>
            </a:r>
            <a:r>
              <a:rPr lang="en-US" i="1" dirty="0">
                <a:ea typeface="ＭＳ Ｐゴシック" charset="0"/>
              </a:rPr>
              <a:t>v</a:t>
            </a:r>
            <a:r>
              <a:rPr lang="en-US" dirty="0">
                <a:ea typeface="ＭＳ Ｐゴシック" charset="0"/>
              </a:rPr>
              <a:t>). </a:t>
            </a:r>
          </a:p>
          <a:p>
            <a:pPr marL="0" indent="0">
              <a:buFont typeface="Wingdings 2" charset="0"/>
              <a:buNone/>
              <a:defRPr/>
            </a:pPr>
            <a:endParaRPr lang="en-US" dirty="0">
              <a:ea typeface="ＭＳ Ｐゴシック" charset="0"/>
            </a:endParaRPr>
          </a:p>
        </p:txBody>
      </p:sp>
      <p:pic>
        <p:nvPicPr>
          <p:cNvPr id="4096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368" y="3278414"/>
            <a:ext cx="4721366" cy="912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1BFECEB-C461-436B-A852-54DA945AE2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50B6C5E-95D2-4223-8DFA-4D88095BF6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3F87FFA-FF89-462A-9B21-BCD493977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B1D85D8-3E5D-4203-B44E-36E4EF66C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078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Image deblurring techniques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7638"/>
            <a:ext cx="8534400" cy="5211762"/>
          </a:xfrm>
        </p:spPr>
        <p:txBody>
          <a:bodyPr>
            <a:normAutofit/>
          </a:bodyPr>
          <a:lstStyle/>
          <a:p>
            <a:pPr algn="just"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</a:rPr>
              <a:t>Goal: to process an image that has been subject to blurring caused, e.g., by camera motion during image capture or poor focusing of the lenses. </a:t>
            </a:r>
          </a:p>
          <a:p>
            <a:pPr algn="just"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</a:rPr>
              <a:t>Simplest technique: inverse filtering</a:t>
            </a:r>
          </a:p>
          <a:p>
            <a:pPr algn="just"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 algn="just">
              <a:buFont typeface="Wingdings 2" charset="0"/>
              <a:buChar char=""/>
              <a:defRPr/>
            </a:pPr>
            <a:endParaRPr lang="en-US" dirty="0">
              <a:ea typeface="ＭＳ Ｐゴシック" charset="0"/>
            </a:endParaRPr>
          </a:p>
          <a:p>
            <a:pPr marL="0" indent="0" algn="just">
              <a:buFont typeface="Wingdings 2" charset="0"/>
              <a:buNone/>
              <a:defRPr/>
            </a:pPr>
            <a:r>
              <a:rPr lang="en-US" sz="2000" dirty="0">
                <a:ea typeface="ＭＳ Ｐゴシック" charset="0"/>
              </a:rPr>
              <a:t>	where: 1/</a:t>
            </a:r>
            <a:r>
              <a:rPr lang="en-US" sz="2000" i="1" dirty="0">
                <a:ea typeface="ＭＳ Ｐゴシック" charset="0"/>
              </a:rPr>
              <a:t>H</a:t>
            </a:r>
            <a:r>
              <a:rPr lang="en-US" sz="2000" dirty="0">
                <a:ea typeface="ＭＳ Ｐゴシック" charset="0"/>
              </a:rPr>
              <a:t>(</a:t>
            </a:r>
            <a:r>
              <a:rPr lang="en-US" sz="2000" i="1" dirty="0">
                <a:ea typeface="ＭＳ Ｐゴシック" charset="0"/>
              </a:rPr>
              <a:t>u</a:t>
            </a:r>
            <a:r>
              <a:rPr lang="en-US" sz="2000" dirty="0">
                <a:ea typeface="ＭＳ Ｐゴシック" charset="0"/>
              </a:rPr>
              <a:t>, </a:t>
            </a:r>
            <a:r>
              <a:rPr lang="en-US" sz="2000" i="1" dirty="0">
                <a:ea typeface="ＭＳ Ｐゴシック" charset="0"/>
              </a:rPr>
              <a:t>v</a:t>
            </a:r>
            <a:r>
              <a:rPr lang="en-US" sz="2000" dirty="0">
                <a:ea typeface="ＭＳ Ｐゴシック" charset="0"/>
              </a:rPr>
              <a:t>) is the FT of the restoration filter</a:t>
            </a:r>
          </a:p>
          <a:p>
            <a:pPr algn="just"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</a:rPr>
              <a:t>Problems:	</a:t>
            </a:r>
          </a:p>
          <a:p>
            <a:pPr lvl="1" algn="just"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Division by zero</a:t>
            </a:r>
          </a:p>
          <a:p>
            <a:pPr lvl="1" algn="just"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0/0 indetermination</a:t>
            </a:r>
          </a:p>
          <a:p>
            <a:pPr lvl="1" algn="just">
              <a:buFont typeface="Wingdings 2" charset="0"/>
              <a:buChar char=""/>
              <a:defRPr/>
            </a:pPr>
            <a:r>
              <a:rPr lang="en-US" dirty="0">
                <a:ea typeface="ＭＳ Ｐゴシック" charset="0"/>
                <a:cs typeface="ＭＳ Ｐゴシック" charset="0"/>
              </a:rPr>
              <a:t>If there is also noise, it will heavily influence the calculations</a:t>
            </a:r>
          </a:p>
        </p:txBody>
      </p:sp>
      <p:pic>
        <p:nvPicPr>
          <p:cNvPr id="4198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63548"/>
            <a:ext cx="4216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48C4AE4-E03A-4BD7-A81B-E4846FFE86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CDAAD62-6D74-44E4-B60C-5EE4B4EC48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10D8471-AC1E-4E7E-9C76-B345E60BE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7E07660-80B8-4E45-8E27-89D9639F5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2593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Image </a:t>
            </a:r>
            <a:r>
              <a:rPr lang="en-US" altLang="tr-TR" dirty="0" err="1"/>
              <a:t>deblurring</a:t>
            </a:r>
            <a:r>
              <a:rPr lang="en-US" altLang="tr-TR" dirty="0"/>
              <a:t> techniques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43010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36675"/>
            <a:ext cx="8229600" cy="4530725"/>
          </a:xfrm>
        </p:spPr>
        <p:txBody>
          <a:bodyPr/>
          <a:lstStyle/>
          <a:p>
            <a:r>
              <a:rPr lang="en-US" altLang="tr-TR" dirty="0"/>
              <a:t>Inverse filtering</a:t>
            </a:r>
          </a:p>
          <a:p>
            <a:pPr lvl="1"/>
            <a:r>
              <a:rPr lang="en-US" altLang="tr-TR" dirty="0"/>
              <a:t>Division by zero problem has 2 possible solutions:</a:t>
            </a:r>
          </a:p>
          <a:p>
            <a:pPr marL="1050925" lvl="2" indent="-457200"/>
            <a:r>
              <a:rPr lang="en-US" altLang="tr-TR" dirty="0"/>
              <a:t>Apply a (Butterworth) </a:t>
            </a:r>
            <a:r>
              <a:rPr lang="en-US" altLang="tr-TR" dirty="0" err="1"/>
              <a:t>lowpass</a:t>
            </a:r>
            <a:r>
              <a:rPr lang="en-US" altLang="tr-TR" dirty="0"/>
              <a:t> filter with transfer function </a:t>
            </a:r>
            <a:r>
              <a:rPr lang="en-US" altLang="tr-TR" i="1" dirty="0"/>
              <a:t>L</a:t>
            </a:r>
            <a:r>
              <a:rPr lang="en-US" altLang="tr-TR" dirty="0"/>
              <a:t>(</a:t>
            </a:r>
            <a:r>
              <a:rPr lang="en-US" altLang="tr-TR" i="1" dirty="0" err="1"/>
              <a:t>u</a:t>
            </a:r>
            <a:r>
              <a:rPr lang="en-US" altLang="tr-TR" dirty="0" err="1"/>
              <a:t>,</a:t>
            </a:r>
            <a:r>
              <a:rPr lang="en-US" altLang="tr-TR" i="1" dirty="0" err="1"/>
              <a:t>v</a:t>
            </a:r>
            <a:r>
              <a:rPr lang="en-US" altLang="tr-TR" dirty="0"/>
              <a:t>) to the division, thus limiting the restoration to a range of frequencies below the </a:t>
            </a:r>
            <a:r>
              <a:rPr lang="en-US" altLang="tr-TR" i="1" dirty="0"/>
              <a:t>restoration cutoff frequency</a:t>
            </a:r>
            <a:r>
              <a:rPr lang="en-US" altLang="tr-TR" dirty="0"/>
              <a:t>:</a:t>
            </a:r>
          </a:p>
          <a:p>
            <a:pPr lvl="1"/>
            <a:endParaRPr lang="tr-TR" altLang="tr-TR" dirty="0"/>
          </a:p>
          <a:p>
            <a:pPr lvl="1"/>
            <a:endParaRPr lang="en-US" altLang="tr-TR" dirty="0"/>
          </a:p>
          <a:p>
            <a:pPr marL="1050925" lvl="2" indent="-457200"/>
            <a:r>
              <a:rPr lang="en-US" altLang="tr-TR" dirty="0"/>
              <a:t>Use constrained division, where a threshold value </a:t>
            </a:r>
            <a:r>
              <a:rPr lang="en-US" altLang="tr-TR" i="1" dirty="0"/>
              <a:t>T</a:t>
            </a:r>
            <a:r>
              <a:rPr lang="en-US" altLang="tr-TR" dirty="0"/>
              <a:t> is chosen such that, if |</a:t>
            </a:r>
            <a:r>
              <a:rPr lang="en-US" altLang="tr-TR" i="1" dirty="0"/>
              <a:t>H</a:t>
            </a:r>
            <a:r>
              <a:rPr lang="en-US" altLang="tr-TR" dirty="0"/>
              <a:t>(</a:t>
            </a:r>
            <a:r>
              <a:rPr lang="en-US" altLang="tr-TR" i="1" dirty="0" err="1"/>
              <a:t>u</a:t>
            </a:r>
            <a:r>
              <a:rPr lang="en-US" altLang="tr-TR" dirty="0" err="1"/>
              <a:t>,</a:t>
            </a:r>
            <a:r>
              <a:rPr lang="en-US" altLang="tr-TR" i="1" dirty="0" err="1"/>
              <a:t>v</a:t>
            </a:r>
            <a:r>
              <a:rPr lang="en-US" altLang="tr-TR" dirty="0"/>
              <a:t>)| &lt; </a:t>
            </a:r>
            <a:r>
              <a:rPr lang="en-US" altLang="tr-TR" i="1" dirty="0"/>
              <a:t>T</a:t>
            </a:r>
            <a:r>
              <a:rPr lang="en-US" altLang="tr-TR" dirty="0"/>
              <a:t>, the division does not take place and the original value is kept untouched, i.e.:</a:t>
            </a:r>
          </a:p>
        </p:txBody>
      </p:sp>
      <p:pic>
        <p:nvPicPr>
          <p:cNvPr id="4301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187" y="3424676"/>
            <a:ext cx="3491010" cy="84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432035"/>
            <a:ext cx="47466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D223DBC-DFAC-40F3-8F1D-9C826208CA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D997AF7-D995-452C-A68C-EC93A8D4E7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D0281F0-C6B2-48EA-901B-DCB68E767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2128AD5-E19A-4E60-8C8A-6563D534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7025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44958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ea typeface="ＭＳ Ｐゴシック" charset="0"/>
              </a:rPr>
              <a:t>Image </a:t>
            </a:r>
            <a:r>
              <a:rPr lang="en-US" dirty="0" err="1">
                <a:ea typeface="ＭＳ Ｐゴシック" charset="0"/>
              </a:rPr>
              <a:t>deblurring</a:t>
            </a:r>
            <a:r>
              <a:rPr lang="en-US" dirty="0">
                <a:ea typeface="ＭＳ Ｐゴシック" charset="0"/>
              </a:rPr>
              <a:t> </a:t>
            </a:r>
            <a:br>
              <a:rPr lang="en-US" dirty="0">
                <a:ea typeface="ＭＳ Ｐゴシック" charset="0"/>
              </a:rPr>
            </a:br>
            <a:r>
              <a:rPr lang="en-US" dirty="0">
                <a:ea typeface="ＭＳ Ｐゴシック" charset="0"/>
              </a:rPr>
              <a:t>techniques</a:t>
            </a:r>
            <a:r>
              <a:rPr lang="tr-TR" dirty="0">
                <a:ea typeface="ＭＳ Ｐゴシック" charset="0"/>
              </a:rPr>
              <a:t> (</a:t>
            </a:r>
            <a:r>
              <a:rPr lang="tr-TR" dirty="0" err="1">
                <a:ea typeface="ＭＳ Ｐゴシック" charset="0"/>
              </a:rPr>
              <a:t>cont</a:t>
            </a:r>
            <a:r>
              <a:rPr lang="tr-TR" dirty="0">
                <a:ea typeface="ＭＳ Ｐゴシック" charset="0"/>
              </a:rPr>
              <a:t>.)</a:t>
            </a:r>
            <a:endParaRPr lang="en-US" dirty="0">
              <a:ea typeface="ＭＳ Ｐゴシック" charset="0"/>
            </a:endParaRPr>
          </a:p>
        </p:txBody>
      </p:sp>
      <p:sp>
        <p:nvSpPr>
          <p:cNvPr id="44034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2438400" cy="1524000"/>
          </a:xfrm>
        </p:spPr>
        <p:txBody>
          <a:bodyPr>
            <a:normAutofit lnSpcReduction="10000"/>
          </a:bodyPr>
          <a:lstStyle/>
          <a:p>
            <a:r>
              <a:rPr lang="en-US" altLang="tr-TR" dirty="0"/>
              <a:t>Inverse filtering – Example 12.8</a:t>
            </a:r>
            <a:r>
              <a:rPr lang="tr-TR" altLang="tr-TR" dirty="0"/>
              <a:t> (PIVPUM)</a:t>
            </a:r>
            <a:endParaRPr lang="en-US" altLang="tr-TR" dirty="0"/>
          </a:p>
          <a:p>
            <a:endParaRPr lang="en-US" altLang="tr-TR" dirty="0"/>
          </a:p>
        </p:txBody>
      </p:sp>
      <p:pic>
        <p:nvPicPr>
          <p:cNvPr id="4403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38137"/>
            <a:ext cx="4000500" cy="629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3BE8455-1E7D-4031-8970-757F3CC0B4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BD817C7-6F3C-41A1-AB04-BE27F87F73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BE3D70D-3B94-4FF9-B5B7-0DB8ABD60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9F594AF-B9D9-4BA4-9B93-B4AEC9D14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9245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457200" y="233363"/>
            <a:ext cx="8229600" cy="1139825"/>
          </a:xfrm>
        </p:spPr>
        <p:txBody>
          <a:bodyPr/>
          <a:lstStyle/>
          <a:p>
            <a:r>
              <a:rPr lang="en-US" altLang="tr-TR"/>
              <a:t>Motion deblurring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8305800" cy="4800600"/>
          </a:xfrm>
        </p:spPr>
        <p:txBody>
          <a:bodyPr>
            <a:normAutofit lnSpcReduction="10000"/>
          </a:bodyPr>
          <a:lstStyle/>
          <a:p>
            <a:r>
              <a:rPr lang="en-US" altLang="tr-TR" sz="2400" dirty="0"/>
              <a:t>Motion </a:t>
            </a:r>
            <a:r>
              <a:rPr lang="en-US" altLang="tr-TR" sz="2400" dirty="0" err="1"/>
              <a:t>deblurring</a:t>
            </a:r>
            <a:r>
              <a:rPr lang="en-US" altLang="tr-TR" sz="2400" dirty="0"/>
              <a:t> can be considered a special case of inverse filtering.</a:t>
            </a:r>
          </a:p>
          <a:p>
            <a:endParaRPr lang="en-US" altLang="tr-TR" sz="2400" dirty="0"/>
          </a:p>
          <a:p>
            <a:endParaRPr lang="en-US" altLang="tr-TR" sz="2400" dirty="0"/>
          </a:p>
          <a:p>
            <a:endParaRPr lang="en-US" altLang="tr-TR" sz="2400" dirty="0"/>
          </a:p>
          <a:p>
            <a:endParaRPr lang="en-US" altLang="tr-TR" sz="2400" dirty="0"/>
          </a:p>
          <a:p>
            <a:endParaRPr lang="en-US" altLang="tr-TR" sz="2400" dirty="0"/>
          </a:p>
          <a:p>
            <a:r>
              <a:rPr lang="en-US" altLang="tr-TR" sz="2400" dirty="0"/>
              <a:t>Example of motion </a:t>
            </a:r>
            <a:r>
              <a:rPr lang="en-US" altLang="tr-TR" sz="2400" dirty="0" err="1"/>
              <a:t>deblurring</a:t>
            </a:r>
            <a:r>
              <a:rPr lang="en-US" altLang="tr-TR" sz="2400" dirty="0"/>
              <a:t> using inverse filtering with  constrained division and threshold </a:t>
            </a:r>
            <a:br>
              <a:rPr lang="en-US" altLang="tr-TR" sz="2400" dirty="0"/>
            </a:br>
            <a:r>
              <a:rPr lang="en-US" altLang="tr-TR" sz="2400" i="1" dirty="0"/>
              <a:t>T</a:t>
            </a:r>
            <a:r>
              <a:rPr lang="en-US" altLang="tr-TR" sz="2400" dirty="0"/>
              <a:t> = 0.05.</a:t>
            </a:r>
          </a:p>
          <a:p>
            <a:pPr lvl="1"/>
            <a:r>
              <a:rPr lang="en-US" altLang="tr-TR" sz="2000" dirty="0"/>
              <a:t>The motion blurred has been removed at the expense of the appearance of vertical artifacts.</a:t>
            </a:r>
          </a:p>
        </p:txBody>
      </p:sp>
      <p:pic>
        <p:nvPicPr>
          <p:cNvPr id="4506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300" y="2286000"/>
            <a:ext cx="44958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51BF4F9-6378-477E-94CF-469A100621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154DECB-DC45-4099-B759-27B09885C1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EDBC4B7-4155-49BA-8B40-4DD713013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988478E-6A60-4A53-A692-8B0DD4CC5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1305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Image </a:t>
            </a:r>
            <a:r>
              <a:rPr lang="en-US" altLang="tr-TR" dirty="0" err="1"/>
              <a:t>deblurring</a:t>
            </a:r>
            <a:r>
              <a:rPr lang="en-US" altLang="tr-TR" dirty="0"/>
              <a:t> techniques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27651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defRPr/>
            </a:pPr>
            <a:r>
              <a:rPr lang="en-US" sz="2000" dirty="0">
                <a:ea typeface="ＭＳ Ｐゴシック" charset="0"/>
              </a:rPr>
              <a:t>Wiener filtering (1942) </a:t>
            </a:r>
          </a:p>
          <a:p>
            <a:pPr lvl="1" algn="just">
              <a:defRPr/>
            </a:pPr>
            <a:r>
              <a:rPr lang="en-US" sz="1800" dirty="0">
                <a:ea typeface="ＭＳ Ｐゴシック" charset="-128"/>
              </a:rPr>
              <a:t>Image restoration solution that can be applied to images that have been subject to a degradation function </a:t>
            </a:r>
            <a:r>
              <a:rPr lang="en-US" sz="1800" i="1" dirty="0">
                <a:ea typeface="ＭＳ Ｐゴシック" charset="-128"/>
              </a:rPr>
              <a:t>and</a:t>
            </a:r>
            <a:r>
              <a:rPr lang="en-US" sz="1800" dirty="0">
                <a:ea typeface="ＭＳ Ｐゴシック" charset="-128"/>
              </a:rPr>
              <a:t> also contain noise (worst-case scenario).</a:t>
            </a:r>
          </a:p>
          <a:p>
            <a:pPr lvl="1" algn="just">
              <a:defRPr/>
            </a:pPr>
            <a:r>
              <a:rPr lang="en-US" sz="1800" dirty="0">
                <a:ea typeface="ＭＳ Ｐゴシック" charset="-128"/>
              </a:rPr>
              <a:t>Attempt to model the error in the restored image through statistical methods, particularly the </a:t>
            </a:r>
            <a:r>
              <a:rPr lang="en-US" sz="1800" i="1" dirty="0">
                <a:ea typeface="ＭＳ Ｐゴシック" charset="-128"/>
              </a:rPr>
              <a:t>minimum mean-square estimator</a:t>
            </a:r>
            <a:r>
              <a:rPr lang="en-US" sz="1800" dirty="0">
                <a:ea typeface="ＭＳ Ｐゴシック" charset="-128"/>
              </a:rPr>
              <a:t>: once the error is modeled, the average error is mathematically minimized.</a:t>
            </a:r>
          </a:p>
          <a:p>
            <a:pPr lvl="1" algn="just">
              <a:defRPr/>
            </a:pPr>
            <a:r>
              <a:rPr lang="en-US" sz="1800" dirty="0">
                <a:ea typeface="ＭＳ Ｐゴシック" charset="-128"/>
              </a:rPr>
              <a:t>The transfer function of a Wiener filter is given by:</a:t>
            </a:r>
          </a:p>
          <a:p>
            <a:pPr lvl="1" algn="just">
              <a:defRPr/>
            </a:pPr>
            <a:endParaRPr lang="en-US" sz="1800" dirty="0">
              <a:ea typeface="ＭＳ Ｐゴシック" charset="-128"/>
            </a:endParaRPr>
          </a:p>
          <a:p>
            <a:pPr lvl="1" algn="just">
              <a:defRPr/>
            </a:pPr>
            <a:endParaRPr lang="en-US" sz="1800" dirty="0">
              <a:ea typeface="ＭＳ Ｐゴシック" charset="-128"/>
            </a:endParaRPr>
          </a:p>
          <a:p>
            <a:pPr lvl="1" algn="just">
              <a:defRPr/>
            </a:pPr>
            <a:endParaRPr lang="en-US" sz="1800" dirty="0">
              <a:ea typeface="ＭＳ Ｐゴシック" charset="-128"/>
            </a:endParaRPr>
          </a:p>
          <a:p>
            <a:pPr lvl="1" algn="just">
              <a:defRPr/>
            </a:pPr>
            <a:endParaRPr lang="en-US" sz="1800" dirty="0">
              <a:ea typeface="ＭＳ Ｐゴシック" charset="-128"/>
            </a:endParaRPr>
          </a:p>
          <a:p>
            <a:pPr marL="604838" lvl="1" indent="-285750" algn="just">
              <a:defRPr/>
            </a:pPr>
            <a:r>
              <a:rPr lang="en-US" sz="1600" dirty="0">
                <a:ea typeface="ＭＳ Ｐゴシック" charset="-128"/>
              </a:rPr>
              <a:t>where </a:t>
            </a:r>
            <a:r>
              <a:rPr lang="en-US" sz="1600" i="1" dirty="0">
                <a:ea typeface="ＭＳ Ｐゴシック" charset="-128"/>
              </a:rPr>
              <a:t>H</a:t>
            </a:r>
            <a:r>
              <a:rPr lang="en-US" sz="1600" dirty="0">
                <a:ea typeface="ＭＳ Ｐゴシック" charset="-128"/>
              </a:rPr>
              <a:t>(</a:t>
            </a:r>
            <a:r>
              <a:rPr lang="en-US" sz="1600" i="1" dirty="0">
                <a:ea typeface="ＭＳ Ｐゴシック" charset="-128"/>
              </a:rPr>
              <a:t>u</a:t>
            </a:r>
            <a:r>
              <a:rPr lang="en-US" sz="1600" dirty="0">
                <a:ea typeface="ＭＳ Ｐゴシック" charset="-128"/>
              </a:rPr>
              <a:t>, </a:t>
            </a:r>
            <a:r>
              <a:rPr lang="en-US" sz="1600" i="1" dirty="0">
                <a:ea typeface="ＭＳ Ｐゴシック" charset="-128"/>
              </a:rPr>
              <a:t>v</a:t>
            </a:r>
            <a:r>
              <a:rPr lang="en-US" sz="1600" dirty="0">
                <a:ea typeface="ＭＳ Ｐゴシック" charset="-128"/>
              </a:rPr>
              <a:t>) is the degradation function and </a:t>
            </a:r>
            <a:r>
              <a:rPr lang="en-US" sz="1600" i="1" dirty="0">
                <a:ea typeface="ＭＳ Ｐゴシック" charset="-128"/>
              </a:rPr>
              <a:t>K</a:t>
            </a:r>
            <a:r>
              <a:rPr lang="en-US" sz="1600" dirty="0">
                <a:ea typeface="ＭＳ Ｐゴシック" charset="-128"/>
              </a:rPr>
              <a:t> is a constant used to approximate the amount of noise. </a:t>
            </a:r>
          </a:p>
          <a:p>
            <a:pPr lvl="1">
              <a:buFont typeface="Wingdings 2" charset="0"/>
              <a:buChar char=""/>
              <a:defRPr/>
            </a:pPr>
            <a:endParaRPr lang="en-US" sz="1800" dirty="0">
              <a:ea typeface="ＭＳ Ｐゴシック" charset="-128"/>
            </a:endParaRPr>
          </a:p>
          <a:p>
            <a:pPr>
              <a:buFont typeface="Wingdings 2" charset="0"/>
              <a:buChar char=""/>
              <a:defRPr/>
            </a:pPr>
            <a:endParaRPr lang="en-US" sz="2000" dirty="0">
              <a:ea typeface="ＭＳ Ｐゴシック" charset="0"/>
            </a:endParaRPr>
          </a:p>
        </p:txBody>
      </p:sp>
      <p:pic>
        <p:nvPicPr>
          <p:cNvPr id="4608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369" y="4191000"/>
            <a:ext cx="44116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B1E9A17-F506-4E8E-B2F6-0070B4DCDA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9040FF9-DC8B-4CC2-833D-FD9F897B78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9CD8548-3C44-4E67-B7D5-7AC8B275C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89C6A1C-3865-430D-A1F2-45A189267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4183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Image </a:t>
            </a:r>
            <a:r>
              <a:rPr lang="en-US" altLang="tr-TR" dirty="0" err="1"/>
              <a:t>deblurring</a:t>
            </a:r>
            <a:r>
              <a:rPr lang="en-US" altLang="tr-TR" dirty="0"/>
              <a:t> techniques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47106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2209800"/>
            <a:ext cx="2667000" cy="2133600"/>
          </a:xfrm>
        </p:spPr>
        <p:txBody>
          <a:bodyPr/>
          <a:lstStyle/>
          <a:p>
            <a:r>
              <a:rPr lang="en-US" altLang="tr-TR" dirty="0"/>
              <a:t>Wiener filter in the presence of blur and noise </a:t>
            </a:r>
            <a:br>
              <a:rPr lang="en-US" altLang="tr-TR" dirty="0"/>
            </a:br>
            <a:r>
              <a:rPr lang="en-US" altLang="tr-TR" dirty="0"/>
              <a:t>(Example 12.9</a:t>
            </a:r>
            <a:r>
              <a:rPr lang="tr-TR" altLang="tr-TR" dirty="0"/>
              <a:t> PIVPUM)</a:t>
            </a:r>
            <a:r>
              <a:rPr lang="en-US" altLang="tr-TR" dirty="0"/>
              <a:t>)</a:t>
            </a:r>
          </a:p>
        </p:txBody>
      </p:sp>
      <p:pic>
        <p:nvPicPr>
          <p:cNvPr id="4710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155700"/>
            <a:ext cx="5057775" cy="532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4E1EAD7-5AE8-4105-9761-20D1EEF813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17FA00F-3709-4206-8493-7298D3ABED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DA7C292-286F-4FFA-9C7C-766A1C305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AAD4707-86D2-4654-B077-CFBB5A46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2982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Image </a:t>
            </a:r>
            <a:r>
              <a:rPr lang="en-US" altLang="tr-TR" dirty="0" err="1"/>
              <a:t>deblurring</a:t>
            </a:r>
            <a:r>
              <a:rPr lang="en-US" altLang="tr-TR" dirty="0"/>
              <a:t> techniques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48130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2209800"/>
            <a:ext cx="2667000" cy="2133600"/>
          </a:xfrm>
        </p:spPr>
        <p:txBody>
          <a:bodyPr/>
          <a:lstStyle/>
          <a:p>
            <a:r>
              <a:rPr lang="en-US" altLang="tr-TR" dirty="0"/>
              <a:t>Wiener filter in the presence of blur only</a:t>
            </a:r>
          </a:p>
        </p:txBody>
      </p:sp>
      <p:pic>
        <p:nvPicPr>
          <p:cNvPr id="4813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143000"/>
            <a:ext cx="5080000" cy="534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D193A8A-C537-4A22-B008-4A3FFAE21E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8A14D3B-59B1-4260-B34C-440EF5B1D3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FA6CD03-498E-4C9B-A41A-3E00AC6D2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622FE00-D459-43CB-916E-EB646A4F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3407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Image </a:t>
            </a:r>
            <a:r>
              <a:rPr lang="en-US" altLang="tr-TR" dirty="0" err="1"/>
              <a:t>deblurring</a:t>
            </a:r>
            <a:r>
              <a:rPr lang="en-US" altLang="tr-TR" dirty="0"/>
              <a:t> techniques</a:t>
            </a:r>
            <a:r>
              <a:rPr lang="tr-TR" altLang="tr-TR" dirty="0"/>
              <a:t> (</a:t>
            </a:r>
            <a:r>
              <a:rPr lang="tr-TR" altLang="tr-TR" dirty="0" err="1"/>
              <a:t>cont</a:t>
            </a:r>
            <a:r>
              <a:rPr lang="tr-TR" altLang="tr-TR" dirty="0"/>
              <a:t>.)</a:t>
            </a:r>
            <a:endParaRPr lang="en-US" altLang="tr-TR" dirty="0"/>
          </a:p>
        </p:txBody>
      </p:sp>
      <p:sp>
        <p:nvSpPr>
          <p:cNvPr id="49154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dirty="0"/>
              <a:t>Image </a:t>
            </a:r>
            <a:r>
              <a:rPr lang="en-US" altLang="tr-TR" dirty="0" err="1"/>
              <a:t>deblurring</a:t>
            </a:r>
            <a:r>
              <a:rPr lang="en-US" altLang="tr-TR" dirty="0"/>
              <a:t> in MATLAB:</a:t>
            </a:r>
          </a:p>
          <a:p>
            <a:pPr lvl="1"/>
            <a:endParaRPr lang="en-US" altLang="tr-TR" dirty="0"/>
          </a:p>
          <a:p>
            <a:pPr lvl="1"/>
            <a:r>
              <a:rPr lang="en-US" altLang="tr-TR" dirty="0"/>
              <a:t>Wiener filter: </a:t>
            </a:r>
            <a:r>
              <a:rPr lang="en-US" altLang="tr-T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deconvwnr</a:t>
            </a:r>
            <a:endParaRPr lang="en-US" altLang="tr-T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altLang="tr-TR" dirty="0"/>
          </a:p>
          <a:p>
            <a:pPr lvl="1"/>
            <a:r>
              <a:rPr lang="en-US" altLang="tr-TR" dirty="0" err="1"/>
              <a:t>Deblur</a:t>
            </a:r>
            <a:r>
              <a:rPr lang="en-US" altLang="tr-TR" dirty="0"/>
              <a:t> image using regularized filter: </a:t>
            </a:r>
            <a:r>
              <a:rPr lang="en-US" altLang="tr-T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deconvreg</a:t>
            </a:r>
            <a:endParaRPr lang="en-US" altLang="tr-T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altLang="tr-TR" dirty="0"/>
          </a:p>
          <a:p>
            <a:pPr lvl="1"/>
            <a:r>
              <a:rPr lang="en-US" altLang="tr-TR" dirty="0" err="1"/>
              <a:t>Deblur</a:t>
            </a:r>
            <a:r>
              <a:rPr lang="en-US" altLang="tr-TR" dirty="0"/>
              <a:t> image using Lucy-Richardson method: </a:t>
            </a:r>
            <a:r>
              <a:rPr lang="en-US" altLang="tr-T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deconvlucy</a:t>
            </a:r>
            <a:endParaRPr lang="en-US" altLang="tr-T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altLang="tr-TR" dirty="0"/>
          </a:p>
          <a:p>
            <a:pPr lvl="1"/>
            <a:r>
              <a:rPr lang="en-US" altLang="tr-TR" dirty="0" err="1"/>
              <a:t>Deblur</a:t>
            </a:r>
            <a:r>
              <a:rPr lang="en-US" altLang="tr-TR" dirty="0"/>
              <a:t> image using blind </a:t>
            </a:r>
            <a:r>
              <a:rPr lang="en-US" altLang="tr-TR" dirty="0" err="1"/>
              <a:t>deconvolution</a:t>
            </a:r>
            <a:r>
              <a:rPr lang="en-US" altLang="tr-TR" dirty="0"/>
              <a:t>: </a:t>
            </a:r>
            <a:r>
              <a:rPr lang="en-US" altLang="tr-TR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deconvblind</a:t>
            </a:r>
            <a:endParaRPr lang="en-US" altLang="tr-TR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FCB0F50-CD29-40F4-B862-FDD2A5637A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D439613-3A15-47F1-8EAA-4FD1452445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04614DE-2714-4228-A8CB-02728DBBF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/>
              <a:t>Image Restoration</a:t>
            </a:r>
            <a:endParaRPr lang="en-US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9B3DD6D-9BD1-42F4-87FD-CF173E1F0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9884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Estimating the degradation function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q"/>
              <a:defRPr sz="2600">
                <a:solidFill>
                  <a:srgbClr val="003399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rgbClr val="003399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rgbClr val="003399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rgbClr val="003399"/>
                </a:solidFill>
                <a:latin typeface="+mn-lt"/>
              </a:defRPr>
            </a:lvl9pPr>
          </a:lstStyle>
          <a:p>
            <a:pPr algn="just"/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Generally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ways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estimate</a:t>
            </a:r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i="1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H:</a:t>
            </a:r>
          </a:p>
          <a:p>
            <a:pPr algn="just"/>
            <a:endParaRPr lang="tr-TR" altLang="tr-TR" i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Observation</a:t>
            </a:r>
            <a:endParaRPr lang="tr-TR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tr-TR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Experimentation</a:t>
            </a:r>
            <a:endParaRPr lang="tr-TR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tr-TR" altLang="tr-TR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tr-TR" altLang="tr-TR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Mathematical </a:t>
            </a:r>
            <a:r>
              <a:rPr lang="tr-TR" altLang="tr-TR" kern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endParaRPr lang="en-US" altLang="tr-TR" b="1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2324535-0C18-4C49-BC48-46BED46B7D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AED2E75-5C6B-41E7-9060-1C56C41296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8EAC1B1-1416-4F13-846E-CD4BD8FBB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8BDE67F-DB52-4BA1-9711-29B5C3C96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959632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 txBox="1"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Estimating the degradation function (cont.)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457200" y="1600200"/>
                <a:ext cx="8229600" cy="453072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algn="just"/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it is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assumed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that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effect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noise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negligible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degradation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function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 be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expressed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as: </a:t>
                </a:r>
              </a:p>
              <a:p>
                <a:pPr algn="just"/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4487" lvl="1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tr-TR" altLang="tr-TR" sz="300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altLang="tr-TR" sz="30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tr-TR" altLang="tr-TR" sz="30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tr-TR" altLang="tr-TR" sz="3000" b="0" i="1" kern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tr-TR" altLang="tr-TR" sz="30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altLang="tr-TR" sz="3000" b="0" i="1" kern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altLang="tr-TR" sz="3000" b="0" i="1" kern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tr-TR" altLang="tr-TR" sz="3000" b="0" i="1" kern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  <m:d>
                          <m:dPr>
                            <m:ctrlPr>
                              <a:rPr lang="tr-TR" altLang="tr-TR" sz="3000" b="0" i="1" kern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tr-TR" altLang="tr-TR" sz="3000" b="0" i="1" kern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tr-TR" altLang="tr-TR" sz="3000" b="0" i="1" kern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tr-TR" altLang="tr-TR" sz="3000" b="0" i="1" kern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tr-TR" altLang="tr-TR" sz="3000" i="1" kern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tr-TR" altLang="tr-TR" sz="300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r-TR" altLang="tr-TR" sz="3000" b="0" i="1" kern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tr-TR" altLang="tr-TR" sz="3000" b="0" i="1" kern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  <m:r>
                          <a:rPr lang="tr-TR" altLang="tr-TR" sz="30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tr-TR" altLang="tr-TR" sz="30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tr-TR" altLang="tr-TR" sz="30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tr-TR" altLang="tr-TR" sz="30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tr-TR" altLang="tr-TR" sz="3000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tr-TR" altLang="tr-TR" sz="3000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/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tr-TR" altLang="tr-TR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altLang="tr-TR" b="0" i="1" kern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estimated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rectangular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section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image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background.</a:t>
                </a:r>
                <a:endParaRPr lang="en-US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600200"/>
                <a:ext cx="8229600" cy="4530725"/>
              </a:xfrm>
              <a:prstGeom prst="rect">
                <a:avLst/>
              </a:prstGeom>
              <a:blipFill>
                <a:blip r:embed="rId2"/>
                <a:stretch>
                  <a:fillRect l="-593" t="-1750" r="-1704" b="-282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fik 5">
            <a:extLst>
              <a:ext uri="{FF2B5EF4-FFF2-40B4-BE49-F238E27FC236}">
                <a16:creationId xmlns:a16="http://schemas.microsoft.com/office/drawing/2014/main" id="{9F549709-D90A-44A9-AF5C-21D313044F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BFF8A92-305B-4D15-AF16-43A006F25F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9806711-9652-40DC-9825-324BDC808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02587BB-885B-4AF9-87E0-C8222AEFA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793224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3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430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tr-TR" altLang="tr-TR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Estimating the degradation by Experimentation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457200" y="1600200"/>
                <a:ext cx="8382000" cy="510540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algn="just"/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images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which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similar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given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degraded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image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 be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obtained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appropriate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system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settings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following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simplified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equation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used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estimate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H:</a:t>
                </a:r>
              </a:p>
              <a:p>
                <a:pPr marL="344487" lvl="1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a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constant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determined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from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system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settings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600200"/>
                <a:ext cx="8382000" cy="5105400"/>
              </a:xfrm>
              <a:prstGeom prst="rect">
                <a:avLst/>
              </a:prstGeom>
              <a:blipFill>
                <a:blip r:embed="rId2"/>
                <a:stretch>
                  <a:fillRect l="-582" t="-1553" r="-167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fik 5">
            <a:extLst>
              <a:ext uri="{FF2B5EF4-FFF2-40B4-BE49-F238E27FC236}">
                <a16:creationId xmlns:a16="http://schemas.microsoft.com/office/drawing/2014/main" id="{C72A311E-1AAC-4375-942C-9C495B5E07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696469E-42F7-4C77-9DAC-F2FB55E76B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045FE6B-A06B-4586-9649-EF6118FF4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BF9DC6E-959A-4475-A134-DE01A8392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782172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3" y="2286000"/>
            <a:ext cx="839470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3"/>
          <p:cNvSpPr txBox="1"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Estimating the degradation by Experimentation (cont.)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47317C8-DD9F-4A40-AA07-ABE9A0420F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AA72746-FC3D-4BCF-8545-394E2543C2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AC38B535-B89A-4B21-895B-294E6284E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808DA10-D536-4CCE-B9FA-1C9CE5C66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58408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 txBox="1"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Estimating the degradation by modeling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457200" y="1793875"/>
                <a:ext cx="8229600" cy="453072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rgbClr val="003399"/>
                    </a:solidFill>
                    <a:latin typeface="+mn-lt"/>
                    <a:ea typeface="+mn-ea"/>
                    <a:cs typeface="+mn-cs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rgbClr val="003399"/>
                    </a:solidFill>
                    <a:latin typeface="+mn-lt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rgbClr val="003399"/>
                    </a:solidFill>
                    <a:latin typeface="+mn-lt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rgbClr val="003399"/>
                    </a:solidFill>
                    <a:latin typeface="+mn-lt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rgbClr val="003399"/>
                    </a:solidFill>
                    <a:latin typeface="+mn-lt"/>
                  </a:defRPr>
                </a:lvl9pPr>
              </a:lstStyle>
              <a:p>
                <a:pPr algn="just"/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Various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models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have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been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proposed</a:t>
                </a:r>
                <a:r>
                  <a:rPr lang="tr-TR" alt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lvl="1" algn="just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Example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Hufnagel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Stanley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based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on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physical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characteristics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atmospheric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turbulence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</a:t>
                </a:r>
              </a:p>
              <a:p>
                <a:pPr marL="344487" lvl="1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tr-TR" altLang="tr-TR" b="0" i="1" kern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 altLang="tr-TR" b="0" i="1" kern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sSup>
                            <m:sSupPr>
                              <m:ctrlP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tr-TR" altLang="tr-TR" b="0" i="1" kern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tr-TR" altLang="tr-TR" b="0" i="1" kern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altLang="tr-TR" b="0" i="1" kern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tr-TR" altLang="tr-TR" b="0" i="1" kern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tr-TR" altLang="tr-TR" b="0" i="1" kern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tr-TR" altLang="tr-TR" b="0" i="1" kern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tr-TR" altLang="tr-TR" b="0" i="1" kern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tr-TR" altLang="tr-TR" b="0" i="1" kern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tr-TR" altLang="tr-TR" b="0" i="1" kern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5/6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/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 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a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constant</a:t>
                </a:r>
                <a:endParaRPr lang="tr-TR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algn="just"/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that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model has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same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form as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Gaussian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LPF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exception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i="1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5/6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altLang="tr-TR" kern="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power</a:t>
                </a:r>
                <a:r>
                  <a:rPr lang="tr-TR" altLang="tr-TR" kern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.)</a:t>
                </a:r>
                <a:endParaRPr lang="en-US" altLang="tr-TR" kern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793875"/>
                <a:ext cx="8229600" cy="4530725"/>
              </a:xfrm>
              <a:prstGeom prst="rect">
                <a:avLst/>
              </a:prstGeom>
              <a:blipFill>
                <a:blip r:embed="rId2"/>
                <a:stretch>
                  <a:fillRect l="-593" t="-1747" r="-133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fik 5">
            <a:extLst>
              <a:ext uri="{FF2B5EF4-FFF2-40B4-BE49-F238E27FC236}">
                <a16:creationId xmlns:a16="http://schemas.microsoft.com/office/drawing/2014/main" id="{929EB5F4-D5C7-4597-A9ED-52CFF2EF1F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BF8ABDD-23B0-4763-AA38-52A70CD213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65CDA45-2532-4D93-93D1-D82065331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D8998EA-3FB4-451A-A9BA-8B4697777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912937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330" y="1752599"/>
            <a:ext cx="6392070" cy="481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3"/>
          <p:cNvSpPr txBox="1">
            <a:spLocks noChangeArrowheads="1"/>
          </p:cNvSpPr>
          <p:nvPr/>
        </p:nvSpPr>
        <p:spPr bwMode="auto">
          <a:xfrm>
            <a:off x="457200" y="277813"/>
            <a:ext cx="8229600" cy="11398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rIns="0" bIns="0" anchor="ctr">
            <a:norm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sz="3200" b="0">
                <a:ln>
                  <a:noFill/>
                </a:ln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altLang="tr-TR" dirty="0"/>
              <a:t>Estimating the degradation by modeling (cont.)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15CC708-8039-477C-B0D8-8C8E7E1E7D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BE9235F-F564-49F6-9723-6CCF0CC0F7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DB53D4D-F028-4DE8-8E9B-9C9ED62CB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A7C2CAF-5A14-48D6-9B45-8B8DF419B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56363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Summary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648199"/>
          </a:xfrm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You should now </a:t>
            </a:r>
            <a:r>
              <a:rPr lang="tr-TR" dirty="0" err="1"/>
              <a:t>know</a:t>
            </a:r>
            <a:endParaRPr lang="en-US" dirty="0"/>
          </a:p>
          <a:p>
            <a:pPr lvl="1" eaLnBrk="1" hangingPunct="1"/>
            <a:r>
              <a:rPr lang="en-US" altLang="tr-TR" dirty="0"/>
              <a:t>What </a:t>
            </a:r>
            <a:r>
              <a:rPr lang="tr-TR" altLang="tr-TR" dirty="0" err="1"/>
              <a:t>no</a:t>
            </a:r>
            <a:r>
              <a:rPr lang="en-US" altLang="tr-TR" dirty="0"/>
              <a:t>is</a:t>
            </a:r>
            <a:r>
              <a:rPr lang="tr-TR" altLang="tr-TR" dirty="0"/>
              <a:t>e</a:t>
            </a:r>
            <a:r>
              <a:rPr lang="en-US" altLang="tr-TR" dirty="0"/>
              <a:t> </a:t>
            </a:r>
            <a:r>
              <a:rPr lang="tr-TR" altLang="tr-TR" dirty="0"/>
              <a:t>is </a:t>
            </a:r>
            <a:r>
              <a:rPr lang="tr-TR" altLang="tr-TR" dirty="0" err="1"/>
              <a:t>and</a:t>
            </a:r>
            <a:r>
              <a:rPr lang="tr-TR" altLang="tr-TR" dirty="0"/>
              <a:t> how it can be </a:t>
            </a:r>
            <a:r>
              <a:rPr lang="tr-TR" altLang="tr-TR" dirty="0" err="1"/>
              <a:t>modeled</a:t>
            </a:r>
            <a:endParaRPr lang="en-US" altLang="tr-TR" dirty="0"/>
          </a:p>
          <a:p>
            <a:pPr lvl="1" eaLnBrk="1" hangingPunct="1"/>
            <a:r>
              <a:rPr lang="en-US" altLang="tr-TR" dirty="0"/>
              <a:t>What </a:t>
            </a:r>
            <a:r>
              <a:rPr lang="tr-TR" altLang="tr-TR" dirty="0" err="1"/>
              <a:t>teh</a:t>
            </a:r>
            <a:r>
              <a:rPr lang="tr-TR" altLang="tr-TR" dirty="0"/>
              <a:t> main </a:t>
            </a:r>
            <a:r>
              <a:rPr lang="tr-TR" altLang="tr-TR" dirty="0" err="1"/>
              <a:t>types</a:t>
            </a:r>
            <a:r>
              <a:rPr lang="tr-TR" altLang="tr-TR" dirty="0"/>
              <a:t> of </a:t>
            </a:r>
            <a:r>
              <a:rPr lang="tr-TR" altLang="tr-TR" dirty="0" err="1"/>
              <a:t>noise</a:t>
            </a:r>
            <a:r>
              <a:rPr lang="tr-TR" altLang="tr-TR" dirty="0"/>
              <a:t> </a:t>
            </a:r>
            <a:r>
              <a:rPr lang="tr-TR" altLang="tr-TR" dirty="0" err="1"/>
              <a:t>that</a:t>
            </a:r>
            <a:r>
              <a:rPr lang="tr-TR" altLang="tr-TR" dirty="0"/>
              <a:t> </a:t>
            </a:r>
            <a:r>
              <a:rPr lang="tr-TR" altLang="tr-TR" dirty="0" err="1"/>
              <a:t>may</a:t>
            </a:r>
            <a:r>
              <a:rPr lang="tr-TR" altLang="tr-TR" dirty="0"/>
              <a:t> </a:t>
            </a:r>
            <a:r>
              <a:rPr lang="tr-TR" altLang="tr-TR" dirty="0" err="1"/>
              <a:t>affect</a:t>
            </a:r>
            <a:r>
              <a:rPr lang="tr-TR" altLang="tr-TR" dirty="0"/>
              <a:t> an </a:t>
            </a:r>
            <a:r>
              <a:rPr lang="tr-TR" altLang="tr-TR" dirty="0" err="1"/>
              <a:t>image</a:t>
            </a:r>
            <a:r>
              <a:rPr lang="tr-TR" altLang="tr-TR" dirty="0"/>
              <a:t> </a:t>
            </a:r>
            <a:r>
              <a:rPr lang="tr-TR" altLang="tr-TR" dirty="0" err="1"/>
              <a:t>are</a:t>
            </a:r>
            <a:endParaRPr lang="en-US" altLang="tr-TR" dirty="0"/>
          </a:p>
          <a:p>
            <a:pPr lvl="1" eaLnBrk="1" hangingPunct="1"/>
            <a:r>
              <a:rPr lang="en-US" altLang="tr-TR" dirty="0"/>
              <a:t>What </a:t>
            </a:r>
            <a:r>
              <a:rPr lang="tr-TR" altLang="tr-TR" dirty="0" err="1"/>
              <a:t>blurring</a:t>
            </a:r>
            <a:r>
              <a:rPr lang="tr-TR" altLang="tr-TR" dirty="0"/>
              <a:t> is </a:t>
            </a:r>
            <a:r>
              <a:rPr lang="tr-TR" altLang="tr-TR" dirty="0" err="1"/>
              <a:t>and</a:t>
            </a:r>
            <a:r>
              <a:rPr lang="tr-TR" altLang="tr-TR" dirty="0"/>
              <a:t> how it can be </a:t>
            </a:r>
            <a:r>
              <a:rPr lang="tr-TR" altLang="tr-TR" dirty="0" err="1"/>
              <a:t>modeled</a:t>
            </a:r>
            <a:endParaRPr lang="en-US" altLang="tr-TR" dirty="0"/>
          </a:p>
          <a:p>
            <a:pPr lvl="1" eaLnBrk="1" hangingPunct="1"/>
            <a:r>
              <a:rPr lang="en-US" altLang="tr-TR" dirty="0"/>
              <a:t>Which noise removal techniques are typically used in image processing</a:t>
            </a:r>
          </a:p>
          <a:p>
            <a:pPr lvl="1" eaLnBrk="1" hangingPunct="1"/>
            <a:r>
              <a:rPr lang="en-US" altLang="tr-TR" dirty="0"/>
              <a:t>Which </a:t>
            </a:r>
            <a:r>
              <a:rPr lang="en-US" altLang="tr-TR" dirty="0" err="1"/>
              <a:t>deblurring</a:t>
            </a:r>
            <a:r>
              <a:rPr lang="en-US" altLang="tr-TR" dirty="0"/>
              <a:t> techniques are typically used in image processing</a:t>
            </a:r>
            <a:endParaRPr lang="tr-TR" altLang="tr-TR" dirty="0"/>
          </a:p>
          <a:p>
            <a:pPr lvl="1" eaLnBrk="1" hangingPunct="1"/>
            <a:r>
              <a:rPr lang="tr-TR" altLang="tr-TR" dirty="0"/>
              <a:t>How </a:t>
            </a:r>
            <a:r>
              <a:rPr lang="tr-TR" altLang="tr-TR" dirty="0" err="1"/>
              <a:t>to</a:t>
            </a:r>
            <a:r>
              <a:rPr lang="tr-TR" altLang="tr-TR" dirty="0"/>
              <a:t> </a:t>
            </a:r>
            <a:r>
              <a:rPr lang="tr-TR" altLang="tr-TR" dirty="0" err="1"/>
              <a:t>estimate</a:t>
            </a:r>
            <a:r>
              <a:rPr lang="tr-TR" altLang="tr-TR" dirty="0"/>
              <a:t> </a:t>
            </a:r>
            <a:r>
              <a:rPr lang="tr-TR" altLang="tr-TR" dirty="0" err="1"/>
              <a:t>the</a:t>
            </a:r>
            <a:r>
              <a:rPr lang="tr-TR" altLang="tr-TR" dirty="0"/>
              <a:t> </a:t>
            </a:r>
            <a:r>
              <a:rPr lang="tr-TR" altLang="tr-TR" dirty="0" err="1"/>
              <a:t>degradation</a:t>
            </a:r>
            <a:r>
              <a:rPr lang="tr-TR" altLang="tr-TR" dirty="0"/>
              <a:t> of an </a:t>
            </a:r>
            <a:r>
              <a:rPr lang="tr-TR" altLang="tr-TR" dirty="0" err="1"/>
              <a:t>image</a:t>
            </a:r>
            <a:endParaRPr lang="en-US" altLang="tr-TR" dirty="0"/>
          </a:p>
          <a:p>
            <a:pPr lvl="1" algn="just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BCB93FA-F542-4FC0-9871-6351075C21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70D80D3-A2BB-4698-B96A-446D27C102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A881BBD-16F8-41E1-AB44-AD0ED803A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3D07F3A-6F60-4677-8396-A3F91CB27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6417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0106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60375" y="2438400"/>
            <a:ext cx="8531225" cy="990600"/>
          </a:xfrm>
        </p:spPr>
        <p:txBody>
          <a:bodyPr anchor="t" anchorCtr="0"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3200" dirty="0">
                <a:solidFill>
                  <a:schemeClr val="dk1"/>
                </a:solidFill>
                <a:latin typeface="Times New Roman"/>
                <a:ea typeface="Times New Roman"/>
              </a:rPr>
              <a:t>Morphological Image Processing</a:t>
            </a:r>
            <a:endParaRPr lang="de-DE" sz="3200" dirty="0">
              <a:solidFill>
                <a:schemeClr val="dk1"/>
              </a:solidFill>
              <a:latin typeface="Times New Roman"/>
              <a:ea typeface="Times New Roman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798A0C7-381D-4619-8BAC-AE1E59D3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054B202-E7F5-4770-B25A-41968F83A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8806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654675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/>
              <a:t>Rafael C. Gonzalez, Richard E. Woods, “Digital Image Processing, 4th Ed.”; Pearson, 2018, (DIP)</a:t>
            </a:r>
            <a:endParaRPr lang="tr-TR" sz="2800" dirty="0"/>
          </a:p>
          <a:p>
            <a:pPr algn="just">
              <a:spcAft>
                <a:spcPts val="0"/>
              </a:spcAft>
            </a:pPr>
            <a:endParaRPr lang="en-US" sz="2800" dirty="0"/>
          </a:p>
          <a:p>
            <a:pPr algn="just">
              <a:spcAft>
                <a:spcPts val="0"/>
              </a:spcAft>
            </a:pPr>
            <a:r>
              <a:rPr lang="en-US" sz="2800" dirty="0"/>
              <a:t>Rafael C. Gonzalez, Richard E. Woods, Steven L. </a:t>
            </a:r>
            <a:r>
              <a:rPr lang="en-US" sz="2800" dirty="0" err="1"/>
              <a:t>Eddins</a:t>
            </a:r>
            <a:r>
              <a:rPr lang="en-US" sz="2800" dirty="0"/>
              <a:t>, “Digital Image Processing Using MATLAB”; Pearson, 2004, (DIPUM)</a:t>
            </a:r>
            <a:endParaRPr lang="tr-TR" sz="2800" dirty="0"/>
          </a:p>
          <a:p>
            <a:pPr algn="just">
              <a:spcAft>
                <a:spcPts val="0"/>
              </a:spcAft>
            </a:pPr>
            <a:endParaRPr lang="en-US" sz="2800" dirty="0"/>
          </a:p>
          <a:p>
            <a:pPr algn="just">
              <a:spcAft>
                <a:spcPts val="0"/>
              </a:spcAft>
            </a:pPr>
            <a:r>
              <a:rPr lang="en-US" sz="2800" dirty="0" err="1"/>
              <a:t>Oge</a:t>
            </a:r>
            <a:r>
              <a:rPr lang="en-US" sz="2800" dirty="0"/>
              <a:t> Marques, “Practical Image and Video Processing Using MATLAB”; Wiley, 2011, (PIVPUM)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11F7EB-826A-4650-AE38-961C68783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lIns="0" tIns="0" rIns="0" bIns="0" anchor="b"/>
          <a:lstStyle/>
          <a:p>
            <a:pPr algn="ctr"/>
            <a:r>
              <a:rPr lang="en-US" dirty="0"/>
              <a:t>Image Restoration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5166221-3B26-4646-AAC0-7CF71224C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5014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2682</Words>
  <Application>Microsoft Office PowerPoint</Application>
  <PresentationFormat>Bildschirmpräsentation (4:3)</PresentationFormat>
  <Paragraphs>563</Paragraphs>
  <Slides>73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73</vt:i4>
      </vt:variant>
    </vt:vector>
  </HeadingPairs>
  <TitlesOfParts>
    <vt:vector size="84" baseType="lpstr">
      <vt:lpstr>Arial</vt:lpstr>
      <vt:lpstr>Arial Black</vt:lpstr>
      <vt:lpstr>Calibri</vt:lpstr>
      <vt:lpstr>Cambria Math</vt:lpstr>
      <vt:lpstr>Constantia</vt:lpstr>
      <vt:lpstr>Courier New</vt:lpstr>
      <vt:lpstr>Tahoma</vt:lpstr>
      <vt:lpstr>Times New Roman</vt:lpstr>
      <vt:lpstr>Wingdings</vt:lpstr>
      <vt:lpstr>Wingdings 2</vt:lpstr>
      <vt:lpstr>Flow</vt:lpstr>
      <vt:lpstr>PowerPoint-Präsentation</vt:lpstr>
      <vt:lpstr>Objectives</vt:lpstr>
      <vt:lpstr>Introduction</vt:lpstr>
      <vt:lpstr>Image degradation/Restoration model</vt:lpstr>
      <vt:lpstr>Image degradation/Restoration model (cont.)</vt:lpstr>
      <vt:lpstr>Image degradation/Restoration model (cont.)</vt:lpstr>
      <vt:lpstr>Noise models</vt:lpstr>
      <vt:lpstr>Noise models (cont.)</vt:lpstr>
      <vt:lpstr>Noise models (cont.)</vt:lpstr>
      <vt:lpstr>Gaussian noise</vt:lpstr>
      <vt:lpstr>Rayleigh noise</vt:lpstr>
      <vt:lpstr>Gamma (Erlang) noise</vt:lpstr>
      <vt:lpstr>Uniform noise</vt:lpstr>
      <vt:lpstr>Exponential noise</vt:lpstr>
      <vt:lpstr>Impulse (salt-and-pepper) noise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Estimation of noise distributions</vt:lpstr>
      <vt:lpstr>PowerPoint-Präsentation</vt:lpstr>
      <vt:lpstr>PowerPoint-Präsentation</vt:lpstr>
      <vt:lpstr>PowerPoint-Präsentation</vt:lpstr>
      <vt:lpstr>PowerPoint-Präsentation</vt:lpstr>
      <vt:lpstr>Noise reduction – spatial domain</vt:lpstr>
      <vt:lpstr>Mean filters</vt:lpstr>
      <vt:lpstr>Mean filters (cont.)</vt:lpstr>
      <vt:lpstr>Mean filters (cont.)</vt:lpstr>
      <vt:lpstr>Mean filters (cont.)</vt:lpstr>
      <vt:lpstr>Mean filters (cont.)</vt:lpstr>
      <vt:lpstr>Mean filters (cont.)</vt:lpstr>
      <vt:lpstr>PowerPoint-Präsentation</vt:lpstr>
      <vt:lpstr>PowerPoint-Präsentation</vt:lpstr>
      <vt:lpstr>PowerPoint-Präsentation</vt:lpstr>
      <vt:lpstr>Order-statistic (rank) filters</vt:lpstr>
      <vt:lpstr>Order-statistic filters (cont.)</vt:lpstr>
      <vt:lpstr>Order-statistic filters (cont.)</vt:lpstr>
      <vt:lpstr>Order-statistic filters (cont.)</vt:lpstr>
      <vt:lpstr>Rank filters (cont.)</vt:lpstr>
      <vt:lpstr>PowerPoint-Präsentation</vt:lpstr>
      <vt:lpstr>PowerPoint-Präsentation</vt:lpstr>
      <vt:lpstr>PowerPoint-Präsentation</vt:lpstr>
      <vt:lpstr>Noise reduction – frequency domain</vt:lpstr>
      <vt:lpstr>Noise reduction – frequency domain (cont.)</vt:lpstr>
      <vt:lpstr>Noise reduction – frequency domain (cont.)</vt:lpstr>
      <vt:lpstr>Noise reduction – Ideal bandreject filter (cont.)</vt:lpstr>
      <vt:lpstr>Noise reduction – frequency domain (cont.)</vt:lpstr>
      <vt:lpstr>Noise reduction – frequency domain (cont.)</vt:lpstr>
      <vt:lpstr>Noise reduction – frequency domain (cont.)</vt:lpstr>
      <vt:lpstr>Noise reduction – frequency domain (cont.)</vt:lpstr>
      <vt:lpstr>Noise reduction – frequency domain (cont.)</vt:lpstr>
      <vt:lpstr>Noise reduction – frequency domain (cont.)</vt:lpstr>
      <vt:lpstr>Noise reduction – frequency domain (cont.)</vt:lpstr>
      <vt:lpstr>Image deblurring techniques</vt:lpstr>
      <vt:lpstr>Image deblurring techniques (cont.)</vt:lpstr>
      <vt:lpstr>Image deblurring  techniques (cont.)</vt:lpstr>
      <vt:lpstr>Motion deblurring</vt:lpstr>
      <vt:lpstr>Image deblurring techniques (cont.)</vt:lpstr>
      <vt:lpstr>Image deblurring techniques (cont.)</vt:lpstr>
      <vt:lpstr>Image deblurring techniques (cont.)</vt:lpstr>
      <vt:lpstr>Image deblurring techniques (cont.)</vt:lpstr>
      <vt:lpstr>Estimating the degradation function</vt:lpstr>
      <vt:lpstr>PowerPoint-Präsentation</vt:lpstr>
      <vt:lpstr>Estimating the degradation by Experimentation</vt:lpstr>
      <vt:lpstr>PowerPoint-Präsentation</vt:lpstr>
      <vt:lpstr>PowerPoint-Präsentation</vt:lpstr>
      <vt:lpstr>PowerPoint-Präsentation</vt:lpstr>
      <vt:lpstr>Summary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524</cp:revision>
  <dcterms:created xsi:type="dcterms:W3CDTF">2006-08-16T00:00:00Z</dcterms:created>
  <dcterms:modified xsi:type="dcterms:W3CDTF">2018-12-03T10:04:44Z</dcterms:modified>
</cp:coreProperties>
</file>