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5"/>
  </p:notesMasterIdLst>
  <p:sldIdLst>
    <p:sldId id="530" r:id="rId2"/>
    <p:sldId id="648" r:id="rId3"/>
    <p:sldId id="877" r:id="rId4"/>
    <p:sldId id="878" r:id="rId5"/>
    <p:sldId id="879" r:id="rId6"/>
    <p:sldId id="880" r:id="rId7"/>
    <p:sldId id="881" r:id="rId8"/>
    <p:sldId id="882" r:id="rId9"/>
    <p:sldId id="883" r:id="rId10"/>
    <p:sldId id="884" r:id="rId11"/>
    <p:sldId id="885" r:id="rId12"/>
    <p:sldId id="886" r:id="rId13"/>
    <p:sldId id="887" r:id="rId14"/>
    <p:sldId id="888" r:id="rId15"/>
    <p:sldId id="889" r:id="rId16"/>
    <p:sldId id="890" r:id="rId17"/>
    <p:sldId id="891" r:id="rId18"/>
    <p:sldId id="892" r:id="rId19"/>
    <p:sldId id="893" r:id="rId20"/>
    <p:sldId id="894" r:id="rId21"/>
    <p:sldId id="895" r:id="rId22"/>
    <p:sldId id="896" r:id="rId23"/>
    <p:sldId id="897" r:id="rId24"/>
    <p:sldId id="898" r:id="rId25"/>
    <p:sldId id="899" r:id="rId26"/>
    <p:sldId id="900" r:id="rId27"/>
    <p:sldId id="901" r:id="rId28"/>
    <p:sldId id="902" r:id="rId29"/>
    <p:sldId id="903" r:id="rId30"/>
    <p:sldId id="904" r:id="rId31"/>
    <p:sldId id="905" r:id="rId32"/>
    <p:sldId id="906" r:id="rId33"/>
    <p:sldId id="907" r:id="rId34"/>
    <p:sldId id="908" r:id="rId35"/>
    <p:sldId id="909" r:id="rId36"/>
    <p:sldId id="910" r:id="rId37"/>
    <p:sldId id="911" r:id="rId38"/>
    <p:sldId id="912" r:id="rId39"/>
    <p:sldId id="913" r:id="rId40"/>
    <p:sldId id="914" r:id="rId41"/>
    <p:sldId id="915" r:id="rId42"/>
    <p:sldId id="916" r:id="rId43"/>
    <p:sldId id="917" r:id="rId44"/>
    <p:sldId id="918" r:id="rId45"/>
    <p:sldId id="919" r:id="rId46"/>
    <p:sldId id="920" r:id="rId47"/>
    <p:sldId id="921" r:id="rId48"/>
    <p:sldId id="922" r:id="rId49"/>
    <p:sldId id="923" r:id="rId50"/>
    <p:sldId id="924" r:id="rId51"/>
    <p:sldId id="925" r:id="rId52"/>
    <p:sldId id="926" r:id="rId53"/>
    <p:sldId id="927" r:id="rId54"/>
    <p:sldId id="928" r:id="rId55"/>
    <p:sldId id="929" r:id="rId56"/>
    <p:sldId id="930" r:id="rId57"/>
    <p:sldId id="931" r:id="rId58"/>
    <p:sldId id="932" r:id="rId59"/>
    <p:sldId id="933" r:id="rId60"/>
    <p:sldId id="934" r:id="rId61"/>
    <p:sldId id="935" r:id="rId62"/>
    <p:sldId id="936" r:id="rId63"/>
    <p:sldId id="937" r:id="rId64"/>
    <p:sldId id="938" r:id="rId65"/>
    <p:sldId id="939" r:id="rId66"/>
    <p:sldId id="940" r:id="rId67"/>
    <p:sldId id="941" r:id="rId68"/>
    <p:sldId id="942" r:id="rId69"/>
    <p:sldId id="943" r:id="rId70"/>
    <p:sldId id="944" r:id="rId71"/>
    <p:sldId id="945" r:id="rId72"/>
    <p:sldId id="946" r:id="rId73"/>
    <p:sldId id="947" r:id="rId74"/>
    <p:sldId id="948" r:id="rId75"/>
    <p:sldId id="949" r:id="rId76"/>
    <p:sldId id="950" r:id="rId77"/>
    <p:sldId id="951" r:id="rId78"/>
    <p:sldId id="952" r:id="rId79"/>
    <p:sldId id="953" r:id="rId80"/>
    <p:sldId id="954" r:id="rId81"/>
    <p:sldId id="955" r:id="rId82"/>
    <p:sldId id="956" r:id="rId83"/>
    <p:sldId id="957" r:id="rId84"/>
    <p:sldId id="958" r:id="rId85"/>
    <p:sldId id="959" r:id="rId86"/>
    <p:sldId id="960" r:id="rId87"/>
    <p:sldId id="961" r:id="rId88"/>
    <p:sldId id="962" r:id="rId89"/>
    <p:sldId id="963" r:id="rId90"/>
    <p:sldId id="964" r:id="rId91"/>
    <p:sldId id="965" r:id="rId92"/>
    <p:sldId id="440" r:id="rId93"/>
    <p:sldId id="362" r:id="rId9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6628" autoAdjust="0"/>
  </p:normalViewPr>
  <p:slideViewPr>
    <p:cSldViewPr>
      <p:cViewPr varScale="1">
        <p:scale>
          <a:sx n="84" d="100"/>
          <a:sy n="84" d="100"/>
        </p:scale>
        <p:origin x="193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de-DE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C589EAF9-E3F3-44DA-A878-4576ED25F943}" type="slidenum">
              <a:rPr lang="en-US" altLang="de-DE" sz="1200"/>
              <a:pPr eaLnBrk="1" hangingPunct="1"/>
              <a:t>22</a:t>
            </a:fld>
            <a:endParaRPr lang="en-US" altLang="de-DE" sz="1200"/>
          </a:p>
        </p:txBody>
      </p:sp>
    </p:spTree>
    <p:extLst>
      <p:ext uri="{BB962C8B-B14F-4D97-AF65-F5344CB8AC3E}">
        <p14:creationId xmlns:p14="http://schemas.microsoft.com/office/powerpoint/2010/main" val="3623878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</a:t>
            </a:r>
            <a:r>
              <a:rPr lang="en-US" baseline="0" dirty="0" smtClean="0"/>
              <a:t> </a:t>
            </a:r>
            <a:r>
              <a:rPr lang="en-US" baseline="0" smtClean="0"/>
              <a:t>Chapter 12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47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92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innerx.net/personal/tsmith/ichgene6.html#DNAco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436245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305800" cy="22860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CSE306 Operating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File Management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26127"/>
            <a:ext cx="8686800" cy="57953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Long term </a:t>
            </a:r>
            <a:r>
              <a:rPr lang="en-US" dirty="0" smtClean="0"/>
              <a:t>storage</a:t>
            </a:r>
          </a:p>
          <a:p>
            <a:endParaRPr lang="en-US" dirty="0" smtClean="0"/>
          </a:p>
          <a:p>
            <a:r>
              <a:rPr lang="en-US" dirty="0" smtClean="0"/>
              <a:t>Files and file system structure</a:t>
            </a:r>
          </a:p>
          <a:p>
            <a:endParaRPr lang="en-US" dirty="0" smtClean="0"/>
          </a:p>
          <a:p>
            <a:r>
              <a:rPr lang="en-US" dirty="0" smtClean="0"/>
              <a:t>File operations</a:t>
            </a:r>
          </a:p>
          <a:p>
            <a:endParaRPr lang="en-US" dirty="0" smtClean="0"/>
          </a:p>
          <a:p>
            <a:r>
              <a:rPr lang="en-US" dirty="0" smtClean="0"/>
              <a:t>Directories and directory operations</a:t>
            </a:r>
          </a:p>
          <a:p>
            <a:endParaRPr lang="en-US" dirty="0"/>
          </a:p>
          <a:p>
            <a:r>
              <a:rPr lang="en-US" dirty="0" smtClean="0"/>
              <a:t>Allocation</a:t>
            </a:r>
          </a:p>
          <a:p>
            <a:endParaRPr lang="en-US" dirty="0"/>
          </a:p>
          <a:p>
            <a:r>
              <a:rPr lang="en-US" dirty="0" smtClean="0"/>
              <a:t>File system implementation</a:t>
            </a:r>
          </a:p>
          <a:p>
            <a:endParaRPr lang="en-US" dirty="0"/>
          </a:p>
          <a:p>
            <a:r>
              <a:rPr lang="en-US" dirty="0" smtClean="0"/>
              <a:t>Various file system examples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023938" y="1665288"/>
            <a:ext cx="7546975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requirements for long-term information storage:</a:t>
            </a:r>
          </a:p>
          <a:p>
            <a:pPr eaLnBrk="1" hangingPunct="1">
              <a:spcBef>
                <a:spcPct val="20000"/>
              </a:spcBef>
            </a:pPr>
            <a:endParaRPr lang="en-US" alt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must be possible to store a very large amount of information.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information must survive the termination of the process using it.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processes must be able to access the information concurrently.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File Systems (1)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5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61975" y="1524000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of a disk as a linear sequence of fixed-size blocks and supporting reading and writing of blocks.  Questions that quickly arise:</a:t>
            </a:r>
          </a:p>
          <a:p>
            <a:pPr eaLnBrk="1" hangingPunct="1">
              <a:spcBef>
                <a:spcPct val="20000"/>
              </a:spcBef>
            </a:pPr>
            <a:endParaRPr lang="en-US" alt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find information?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keep one user from reading another’s data?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know which blocks are free?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File Systems (2)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0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altLang="en-US" dirty="0" smtClean="0"/>
              <a:t>What is it all about?</a:t>
            </a:r>
            <a:endParaRPr lang="en-US" altLang="he-IL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he-IL" smtClean="0"/>
              <a:t>File system is a service which supports an abstract representation of the secondary storage</a:t>
            </a:r>
          </a:p>
          <a:p>
            <a:pPr lvl="1" eaLnBrk="1" hangingPunct="1"/>
            <a:r>
              <a:rPr lang="en-US" altLang="he-IL" smtClean="0"/>
              <a:t>Supported by OS</a:t>
            </a:r>
          </a:p>
          <a:p>
            <a:pPr eaLnBrk="1" hangingPunct="1"/>
            <a:r>
              <a:rPr lang="en-US" altLang="he-IL" smtClean="0"/>
              <a:t>Why is a file system needed?</a:t>
            </a:r>
          </a:p>
          <a:p>
            <a:pPr lvl="1" eaLnBrk="1" hangingPunct="1"/>
            <a:r>
              <a:rPr lang="en-US" altLang="he-IL" smtClean="0"/>
              <a:t>What is so special about the secondary storage (as opposed to the main memory)?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46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Memory Hierarchy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193800" y="1706563"/>
          <a:ext cx="6756400" cy="431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Visio" r:id="rId3" imgW="7167753" imgH="4629302" progId="Visio.Drawing.6">
                  <p:embed/>
                </p:oleObj>
              </mc:Choice>
              <mc:Fallback>
                <p:oleObj name="Visio" r:id="rId3" imgW="7167753" imgH="4629302" progId="Visio.Drawing.6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1706563"/>
                        <a:ext cx="6756400" cy="431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13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memory vs. Secondary storage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701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û"/>
            </a:pP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(MB/GB)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û"/>
            </a:pP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Expensive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Fast (10</a:t>
            </a:r>
            <a:r>
              <a:rPr lang="en-US" altLang="de-DE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/10</a:t>
            </a:r>
            <a:r>
              <a:rPr lang="en-US" altLang="de-DE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sec)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û"/>
            </a:pP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Volatile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accessible by CPU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de-D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Interface: (virtual) memory address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(GB/TB)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Cheap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û"/>
            </a:pP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Slow (10</a:t>
            </a:r>
            <a:r>
              <a:rPr lang="en-US" altLang="de-DE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/10</a:t>
            </a:r>
            <a:r>
              <a:rPr lang="en-US" altLang="de-DE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sec)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Persistent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û"/>
            </a:pP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Cannot be directly accessed by CPU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should be first brought into the main memory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12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Some numbers…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1GB=2</a:t>
            </a:r>
            <a:r>
              <a:rPr lang="en-US" altLang="de-DE" baseline="30000" dirty="0" smtClean="0"/>
              <a:t>30 </a:t>
            </a:r>
            <a:r>
              <a:rPr lang="en-US" altLang="de-DE" dirty="0" smtClean="0"/>
              <a:t>~10</a:t>
            </a:r>
            <a:r>
              <a:rPr lang="en-US" altLang="de-DE" baseline="30000" dirty="0" smtClean="0"/>
              <a:t>9 </a:t>
            </a:r>
            <a:r>
              <a:rPr lang="en-US" altLang="de-DE" dirty="0" smtClean="0"/>
              <a:t>Bytes</a:t>
            </a:r>
            <a:endParaRPr lang="en-US" altLang="de-DE" baseline="30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1TB=2</a:t>
            </a:r>
            <a:r>
              <a:rPr lang="en-US" altLang="de-DE" baseline="30000" dirty="0" smtClean="0"/>
              <a:t>40 </a:t>
            </a:r>
            <a:r>
              <a:rPr lang="en-US" altLang="de-DE" dirty="0" smtClean="0"/>
              <a:t>~10</a:t>
            </a:r>
            <a:r>
              <a:rPr lang="en-US" altLang="de-DE" baseline="30000" dirty="0" smtClean="0"/>
              <a:t>12 </a:t>
            </a:r>
            <a:r>
              <a:rPr lang="en-US" altLang="de-DE" dirty="0" smtClean="0"/>
              <a:t>(terabyte)</a:t>
            </a:r>
            <a:endParaRPr lang="en-US" altLang="de-DE" baseline="30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1PB=2</a:t>
            </a:r>
            <a:r>
              <a:rPr lang="en-US" altLang="de-DE" baseline="30000" dirty="0" smtClean="0"/>
              <a:t>50 </a:t>
            </a:r>
            <a:r>
              <a:rPr lang="en-US" altLang="de-DE" dirty="0" smtClean="0"/>
              <a:t>~10</a:t>
            </a:r>
            <a:r>
              <a:rPr lang="en-US" altLang="de-DE" baseline="30000" dirty="0" smtClean="0"/>
              <a:t>15 </a:t>
            </a:r>
            <a:r>
              <a:rPr lang="en-US" altLang="de-DE" dirty="0" smtClean="0"/>
              <a:t>(petabyte)</a:t>
            </a:r>
            <a:endParaRPr lang="en-US" altLang="de-DE" baseline="30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1EB=2</a:t>
            </a:r>
            <a:r>
              <a:rPr lang="en-US" altLang="de-DE" baseline="30000" dirty="0" smtClean="0"/>
              <a:t>60 </a:t>
            </a:r>
            <a:r>
              <a:rPr lang="en-US" altLang="de-DE" dirty="0" smtClean="0"/>
              <a:t>~10</a:t>
            </a:r>
            <a:r>
              <a:rPr lang="en-US" altLang="de-DE" baseline="30000" dirty="0" smtClean="0"/>
              <a:t>18 </a:t>
            </a:r>
            <a:r>
              <a:rPr lang="en-US" altLang="de-DE" dirty="0" smtClean="0"/>
              <a:t>(</a:t>
            </a:r>
            <a:r>
              <a:rPr lang="en-US" altLang="de-DE" dirty="0" err="1" smtClean="0"/>
              <a:t>exabyte</a:t>
            </a:r>
            <a:r>
              <a:rPr lang="en-US" altLang="de-DE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de-DE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2</a:t>
            </a:r>
            <a:r>
              <a:rPr lang="en-US" altLang="de-DE" baseline="30000" dirty="0" smtClean="0"/>
              <a:t>32</a:t>
            </a:r>
            <a:r>
              <a:rPr lang="en-US" altLang="de-DE" dirty="0" smtClean="0"/>
              <a:t> ~ 4 x 10</a:t>
            </a:r>
            <a:r>
              <a:rPr lang="en-US" altLang="de-DE" baseline="30000" dirty="0" smtClean="0"/>
              <a:t>9</a:t>
            </a:r>
            <a:r>
              <a:rPr lang="en-US" altLang="de-DE" dirty="0" smtClean="0"/>
              <a:t>: Genome base pairs</a:t>
            </a:r>
            <a:r>
              <a:rPr lang="en-US" altLang="de-DE" dirty="0" smtClean="0">
                <a:hlinkClick r:id="rId2"/>
              </a:rPr>
              <a:t> </a:t>
            </a:r>
            <a:endParaRPr lang="en-US" altLang="de-DE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2</a:t>
            </a:r>
            <a:r>
              <a:rPr lang="en-US" altLang="de-DE" baseline="30000" dirty="0" smtClean="0"/>
              <a:t>64</a:t>
            </a:r>
            <a:r>
              <a:rPr lang="en-US" altLang="de-DE" dirty="0" smtClean="0"/>
              <a:t> ~ 16 x 10</a:t>
            </a:r>
            <a:r>
              <a:rPr lang="en-US" altLang="de-DE" baseline="30000" dirty="0" smtClean="0"/>
              <a:t>18</a:t>
            </a:r>
            <a:r>
              <a:rPr lang="en-US" altLang="de-DE" dirty="0" smtClean="0"/>
              <a:t>: Brain electrons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2</a:t>
            </a:r>
            <a:r>
              <a:rPr lang="en-US" altLang="de-DE" baseline="30000" dirty="0" smtClean="0"/>
              <a:t>256</a:t>
            </a:r>
            <a:r>
              <a:rPr lang="en-US" altLang="de-DE" dirty="0" smtClean="0"/>
              <a:t> ~ 65,536 x 10</a:t>
            </a:r>
            <a:r>
              <a:rPr lang="en-US" altLang="de-DE" baseline="30000" dirty="0" smtClean="0"/>
              <a:t>72</a:t>
            </a:r>
            <a:r>
              <a:rPr lang="en-US" altLang="de-DE" dirty="0" smtClean="0"/>
              <a:t>: Particles in Universe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Secondary storage structure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 number of disks directly attached to the computer</a:t>
            </a:r>
          </a:p>
          <a:p>
            <a:pPr eaLnBrk="1" hangingPunct="1"/>
            <a:r>
              <a:rPr lang="en-US" altLang="de-DE" smtClean="0"/>
              <a:t>Network attached disks accessible through a fast network</a:t>
            </a:r>
          </a:p>
          <a:p>
            <a:pPr lvl="1" eaLnBrk="1" hangingPunct="1"/>
            <a:r>
              <a:rPr lang="en-US" altLang="de-DE" smtClean="0"/>
              <a:t>Storage Area Network (SAN)</a:t>
            </a:r>
          </a:p>
          <a:p>
            <a:pPr eaLnBrk="1" hangingPunct="1"/>
            <a:r>
              <a:rPr lang="en-US" altLang="de-DE" smtClean="0"/>
              <a:t>Simple disks</a:t>
            </a:r>
          </a:p>
          <a:p>
            <a:pPr eaLnBrk="1" hangingPunct="1"/>
            <a:r>
              <a:rPr lang="en-US" altLang="de-DE" smtClean="0"/>
              <a:t>Smart disks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4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disk structure</a:t>
            </a:r>
          </a:p>
        </p:txBody>
      </p:sp>
      <p:pic>
        <p:nvPicPr>
          <p:cNvPr id="12291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778" r="2417" b="1666"/>
          <a:stretch>
            <a:fillRect/>
          </a:stretch>
        </p:blipFill>
        <p:spPr>
          <a:xfrm>
            <a:off x="1889125" y="1787525"/>
            <a:ext cx="5856288" cy="4340225"/>
          </a:xfrm>
          <a:noFill/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3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Data Access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Sector size is the minimum read/write unit of data (usually 1KB)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Access: (#surface, #track, #sector)</a:t>
            </a:r>
            <a:endParaRPr lang="en-US" altLang="de-DE" smtClean="0"/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Smart disk drives hide out the internal disk layout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Access: (#sector)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Moving arm assembly (</a:t>
            </a:r>
            <a:r>
              <a:rPr lang="en-US" altLang="de-DE" i="1" smtClean="0"/>
              <a:t>Seek</a:t>
            </a:r>
            <a:r>
              <a:rPr lang="en-US" altLang="de-DE" smtClean="0"/>
              <a:t>) is expensive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Sequential access is x100 times faster than the random access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1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services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is a layer between the secondary storage and the application</a:t>
            </a:r>
          </a:p>
          <a:p>
            <a:pPr eaLnBrk="1" hangingPunct="1"/>
            <a:r>
              <a:rPr lang="en-US" altLang="de-DE" smtClean="0"/>
              <a:t>Presents the secondary storage as a collection of persistent objects with unique names, called </a:t>
            </a:r>
            <a:r>
              <a:rPr lang="en-US" altLang="de-DE" i="1" smtClean="0"/>
              <a:t>files</a:t>
            </a:r>
            <a:endParaRPr lang="en-US" altLang="de-DE" smtClean="0"/>
          </a:p>
          <a:p>
            <a:pPr eaLnBrk="1" hangingPunct="1"/>
            <a:r>
              <a:rPr lang="en-US" altLang="de-DE" smtClean="0"/>
              <a:t>Provides mechanisms for mapping the data between the secondary storage and the main memory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6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What is a file</a:t>
            </a:r>
            <a:endParaRPr lang="en-US" alt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File is a named persistent collection of data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Unstructured, sequential (UNIX)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Data is accessed by specifying the offset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Collection of records (database systems)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Supports associative access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de-DE" smtClean="0"/>
              <a:t>give me all records with “Name=</a:t>
            </a:r>
            <a:r>
              <a:rPr lang="tr-TR" altLang="de-DE" smtClean="0"/>
              <a:t>Ahmet</a:t>
            </a:r>
            <a:r>
              <a:rPr lang="en-US" altLang="de-DE" smtClean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Attributes: owner, permissions, modification time, size, etc…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interface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z="2800" dirty="0" smtClean="0"/>
              <a:t>File data access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2400" b="1" u="sng" dirty="0" smtClean="0"/>
              <a:t>READ</a:t>
            </a:r>
            <a:r>
              <a:rPr lang="en-US" altLang="de-DE" sz="2400" dirty="0" smtClean="0"/>
              <a:t>: Bring a specified chunk of data from file into the process virtual address space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2400" b="1" u="sng" dirty="0" smtClean="0"/>
              <a:t>WRITE</a:t>
            </a:r>
            <a:r>
              <a:rPr lang="en-US" altLang="de-DE" sz="2400" dirty="0" smtClean="0"/>
              <a:t>: Write a specified chunk of data from the process virtual address space to the file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z="2800" dirty="0" smtClean="0"/>
              <a:t>CREATE, DELETE, SEEK, TRUNCATE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z="2400" dirty="0" smtClean="0"/>
              <a:t>open, close, </a:t>
            </a:r>
            <a:r>
              <a:rPr lang="en-US" altLang="de-DE" sz="2400" dirty="0" err="1" smtClean="0"/>
              <a:t>set_attributes</a:t>
            </a:r>
            <a:endParaRPr lang="en-US" altLang="de-DE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de-DE" sz="2400" dirty="0" smtClean="0"/>
              <a:t>Many s</a:t>
            </a:r>
            <a:r>
              <a:rPr lang="tr-TR" altLang="de-DE" sz="2400" dirty="0" smtClean="0"/>
              <a:t>e</a:t>
            </a:r>
            <a:r>
              <a:rPr lang="en-US" altLang="de-DE" sz="2400" dirty="0" smtClean="0"/>
              <a:t>m</a:t>
            </a:r>
            <a:r>
              <a:rPr lang="tr-TR" altLang="de-DE" sz="2400" dirty="0" smtClean="0"/>
              <a:t>a</a:t>
            </a:r>
            <a:r>
              <a:rPr lang="en-US" altLang="de-DE" sz="2400" dirty="0" err="1" smtClean="0"/>
              <a:t>ntic</a:t>
            </a:r>
            <a:r>
              <a:rPr lang="tr-TR" altLang="de-DE" sz="2400" dirty="0" smtClean="0"/>
              <a:t>s </a:t>
            </a:r>
            <a:r>
              <a:rPr lang="en-US" altLang="de-DE" sz="2400" dirty="0" smtClean="0"/>
              <a:t>al issues: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2400" dirty="0" smtClean="0"/>
              <a:t>Automatic size-extension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2400" dirty="0" smtClean="0"/>
              <a:t>Holes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2400" dirty="0" smtClean="0"/>
              <a:t>Persistence of open files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2400" dirty="0" smtClean="0"/>
              <a:t>More …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62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1762CF99-D751-43C1-BFC8-C85C56A49995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15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structure</a:t>
            </a:r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" t="919" r="4572" b="716"/>
          <a:stretch>
            <a:fillRect/>
          </a:stretch>
        </p:blipFill>
        <p:spPr>
          <a:xfrm>
            <a:off x="965200" y="1125538"/>
            <a:ext cx="7086600" cy="5446712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9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023BBCA-478C-4F8D-8AC3-53669C7A03B5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16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1778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de-DE" smtClean="0"/>
              <a:t>File Naming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867400"/>
            <a:ext cx="7772400" cy="533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Typical file extensions.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6067425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98FC645A-BC29-4B6C-B245-BCFD6902BE37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17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Structure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0" y="4800600"/>
            <a:ext cx="5638800" cy="12954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Three kinds of files</a:t>
            </a:r>
            <a:endParaRPr lang="en-US" altLang="de-DE" sz="28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byte sequence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record sequence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tree</a:t>
            </a:r>
          </a:p>
        </p:txBody>
      </p:sp>
      <p:pic>
        <p:nvPicPr>
          <p:cNvPr id="19461" name="Picture 5" descr="C:\B\b4\JPG\foo\6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1390650"/>
            <a:ext cx="68199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77FE4D3-FA67-4DEA-8323-A1A8EEA19BD2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18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smtClean="0"/>
              <a:t>File Types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100" y="6235700"/>
            <a:ext cx="5943600" cy="6223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(a) An executable file   (b) An archive</a:t>
            </a:r>
          </a:p>
        </p:txBody>
      </p:sp>
      <p:pic>
        <p:nvPicPr>
          <p:cNvPr id="20485" name="Picture 6" descr="C:\B\b4\JPG\foo\6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1282700"/>
            <a:ext cx="60960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87D3041-CEFB-4356-AD0C-00102F85DE5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19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Access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8534400" cy="5410200"/>
          </a:xfrm>
        </p:spPr>
        <p:txBody>
          <a:bodyPr/>
          <a:lstStyle/>
          <a:p>
            <a:pPr eaLnBrk="1" hangingPunct="1"/>
            <a:r>
              <a:rPr lang="en-US" altLang="de-DE" smtClean="0"/>
              <a:t>Sequential access</a:t>
            </a:r>
          </a:p>
          <a:p>
            <a:pPr lvl="1" eaLnBrk="1" hangingPunct="1"/>
            <a:r>
              <a:rPr lang="en-US" altLang="de-DE" smtClean="0"/>
              <a:t>read all bytes/records from the beginning</a:t>
            </a:r>
          </a:p>
          <a:p>
            <a:pPr lvl="1" eaLnBrk="1" hangingPunct="1"/>
            <a:r>
              <a:rPr lang="en-US" altLang="de-DE" smtClean="0"/>
              <a:t>cannot jump around, could rewind or back up</a:t>
            </a:r>
          </a:p>
          <a:p>
            <a:pPr lvl="1" eaLnBrk="1" hangingPunct="1"/>
            <a:r>
              <a:rPr lang="en-US" altLang="de-DE" smtClean="0"/>
              <a:t>convenient when medium was mag tape</a:t>
            </a:r>
          </a:p>
          <a:p>
            <a:pPr eaLnBrk="1" hangingPunct="1"/>
            <a:r>
              <a:rPr lang="en-US" altLang="de-DE" smtClean="0"/>
              <a:t>Random access</a:t>
            </a:r>
          </a:p>
          <a:p>
            <a:pPr lvl="1" eaLnBrk="1" hangingPunct="1"/>
            <a:r>
              <a:rPr lang="en-US" altLang="de-DE" smtClean="0"/>
              <a:t>bytes/records read in any order</a:t>
            </a:r>
          </a:p>
          <a:p>
            <a:pPr lvl="1" eaLnBrk="1" hangingPunct="1"/>
            <a:r>
              <a:rPr lang="en-US" altLang="de-DE" smtClean="0"/>
              <a:t>essential for data base systems</a:t>
            </a:r>
          </a:p>
          <a:p>
            <a:pPr lvl="1" eaLnBrk="1" hangingPunct="1"/>
            <a:r>
              <a:rPr lang="en-US" altLang="de-DE" smtClean="0"/>
              <a:t>read can be …</a:t>
            </a:r>
          </a:p>
          <a:p>
            <a:pPr lvl="2" eaLnBrk="1" hangingPunct="1"/>
            <a:r>
              <a:rPr lang="en-US" altLang="de-DE" smtClean="0"/>
              <a:t>move file marker (seek), then read or …</a:t>
            </a:r>
          </a:p>
          <a:p>
            <a:pPr lvl="2" eaLnBrk="1" hangingPunct="1"/>
            <a:r>
              <a:rPr lang="en-US" altLang="de-DE" smtClean="0"/>
              <a:t>read and then move file marker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9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B0096C0-58F2-4006-B6DA-55017A643DAC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20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Attributes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248400"/>
            <a:ext cx="7772400" cy="4572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Possible file attributes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244600"/>
            <a:ext cx="5876925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1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AE62592-7E54-4F4F-825C-6F9F1B146ECA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21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Operations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>
            <a:normAutofit/>
          </a:bodyPr>
          <a:lstStyle/>
          <a:p>
            <a:pPr marL="914400" lvl="1" indent="-4572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Close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</a:t>
            </a:r>
          </a:p>
          <a:p>
            <a:pPr marL="914400" lvl="1" indent="-457200" eaLnBrk="1" hangingPunct="1">
              <a:buFontTx/>
              <a:buAutoNum type="arabicPeriod"/>
            </a:pPr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24000"/>
            <a:ext cx="3810000" cy="4572000"/>
          </a:xfrm>
        </p:spPr>
        <p:txBody>
          <a:bodyPr>
            <a:normAutofit/>
          </a:bodyPr>
          <a:lstStyle/>
          <a:p>
            <a:pPr marL="914400" lvl="1" indent="-457200" eaLnBrk="1" hangingPunct="1">
              <a:buFontTx/>
              <a:buAutoNum type="arabicPeriod" startAt="7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Append</a:t>
            </a:r>
          </a:p>
          <a:p>
            <a:pPr marL="914400" lvl="1" indent="-457200" eaLnBrk="1" hangingPunct="1">
              <a:buFontTx/>
              <a:buAutoNum type="arabicPeriod" startAt="7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Seek</a:t>
            </a:r>
          </a:p>
          <a:p>
            <a:pPr marL="914400" lvl="1" indent="-457200" eaLnBrk="1" hangingPunct="1">
              <a:buFontTx/>
              <a:buAutoNum type="arabicPeriod" startAt="7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 attributes</a:t>
            </a:r>
          </a:p>
          <a:p>
            <a:pPr marL="914400" lvl="1" indent="-457200" eaLnBrk="1" hangingPunct="1">
              <a:buFontTx/>
              <a:buAutoNum type="arabicPeriod" startAt="7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 Attributes</a:t>
            </a:r>
          </a:p>
          <a:p>
            <a:pPr marL="914400" lvl="1" indent="-457200" eaLnBrk="1" hangingPunct="1">
              <a:buFontTx/>
              <a:buAutoNum type="arabicPeriod" startAt="7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Rename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1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7DFFB706-F4DF-47E2-84B0-323161EF3FB3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763000" cy="1143000"/>
          </a:xfrm>
        </p:spPr>
        <p:txBody>
          <a:bodyPr anchor="ctr"/>
          <a:lstStyle/>
          <a:p>
            <a:pPr eaLnBrk="1" hangingPunct="1"/>
            <a:r>
              <a:rPr lang="en-US" altLang="de-DE" sz="3200" dirty="0" smtClean="0"/>
              <a:t>An Example Program Using File System Calls (1/2)</a:t>
            </a:r>
          </a:p>
        </p:txBody>
      </p:sp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-253" b="52657"/>
          <a:stretch>
            <a:fillRect/>
          </a:stretch>
        </p:blipFill>
        <p:spPr bwMode="auto">
          <a:xfrm>
            <a:off x="1219200" y="1371600"/>
            <a:ext cx="69342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9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D2C7B43-6876-40CB-A5E6-4139496EBF72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39200" cy="1143000"/>
          </a:xfrm>
        </p:spPr>
        <p:txBody>
          <a:bodyPr anchor="ctr"/>
          <a:lstStyle/>
          <a:p>
            <a:pPr eaLnBrk="1" hangingPunct="1"/>
            <a:r>
              <a:rPr lang="en-US" altLang="de-DE" sz="3200" dirty="0" smtClean="0"/>
              <a:t>An Example Program Using File System Calls (2/2)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6019800"/>
            <a:ext cx="7772400" cy="4572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de-DE" sz="2800" smtClean="0"/>
          </a:p>
          <a:p>
            <a:pPr eaLnBrk="1" hangingPunct="1">
              <a:lnSpc>
                <a:spcPct val="90000"/>
              </a:lnSpc>
            </a:pPr>
            <a:endParaRPr lang="en-US" altLang="de-DE" sz="2800" smtClean="0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46909" b="-1028"/>
          <a:stretch>
            <a:fillRect/>
          </a:stretch>
        </p:blipFill>
        <p:spPr bwMode="auto">
          <a:xfrm>
            <a:off x="990600" y="990600"/>
            <a:ext cx="6934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3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7CC2DFD-25C5-405C-9B69-DEBCDBB8CF5B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Memory-Mapped Files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000500"/>
            <a:ext cx="7772400" cy="2616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(a) Segmented process before mapping files                    into its address space</a:t>
            </a:r>
          </a:p>
          <a:p>
            <a:pPr eaLnBrk="1" hangingPunct="1">
              <a:buFontTx/>
              <a:buNone/>
            </a:pPr>
            <a:r>
              <a:rPr lang="en-US" altLang="de-DE" smtClean="0"/>
              <a:t>(b) Process after mapping </a:t>
            </a:r>
          </a:p>
          <a:p>
            <a:pPr lvl="1" eaLnBrk="1" hangingPunct="1">
              <a:buFontTx/>
              <a:buNone/>
            </a:pPr>
            <a:r>
              <a:rPr lang="en-US" altLang="de-DE" smtClean="0"/>
              <a:t> existing file </a:t>
            </a:r>
            <a:r>
              <a:rPr lang="en-US" altLang="de-DE" i="1" smtClean="0"/>
              <a:t>abc</a:t>
            </a:r>
            <a:r>
              <a:rPr lang="en-US" altLang="de-DE" smtClean="0"/>
              <a:t> into one segment </a:t>
            </a:r>
          </a:p>
          <a:p>
            <a:pPr lvl="1" eaLnBrk="1" hangingPunct="1">
              <a:buFontTx/>
              <a:buNone/>
            </a:pPr>
            <a:r>
              <a:rPr lang="en-US" altLang="de-DE" smtClean="0"/>
              <a:t> creating new segment for </a:t>
            </a:r>
            <a:r>
              <a:rPr lang="en-US" altLang="de-DE" i="1" smtClean="0"/>
              <a:t>xyz</a:t>
            </a:r>
            <a:endParaRPr lang="en-US" altLang="de-DE" smtClean="0"/>
          </a:p>
        </p:txBody>
      </p:sp>
      <p:pic>
        <p:nvPicPr>
          <p:cNvPr id="26629" name="Picture 5" descr="C:\B\b4\JPG\foo\6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517650"/>
            <a:ext cx="7821613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2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Memory mapped files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 file (or a portion thereof) is mapped into a contiguous region of the process virtual memory</a:t>
            </a:r>
          </a:p>
          <a:p>
            <a:pPr lvl="1" eaLnBrk="1" hangingPunct="1"/>
            <a:r>
              <a:rPr lang="en-US" altLang="de-DE" smtClean="0"/>
              <a:t>UNIX: mmap system call</a:t>
            </a:r>
          </a:p>
          <a:p>
            <a:pPr eaLnBrk="1" hangingPunct="1"/>
            <a:r>
              <a:rPr lang="en-US" altLang="de-DE" smtClean="0"/>
              <a:t>Mapping operation is very efficient:</a:t>
            </a:r>
          </a:p>
          <a:p>
            <a:pPr lvl="1" eaLnBrk="1" hangingPunct="1"/>
            <a:r>
              <a:rPr lang="en-US" altLang="de-DE" smtClean="0"/>
              <a:t>just marking</a:t>
            </a:r>
          </a:p>
          <a:p>
            <a:pPr eaLnBrk="1" hangingPunct="1"/>
            <a:r>
              <a:rPr lang="en-US" altLang="de-DE" smtClean="0"/>
              <a:t>The access to file is governed by the virtual memory subsystem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90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Mmapped files: Pros and Cons</a:t>
            </a:r>
            <a:endParaRPr lang="en-US" altLang="he-IL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Advantages: </a:t>
            </a:r>
          </a:p>
          <a:p>
            <a:pPr lvl="1" eaLnBrk="1" hangingPunct="1"/>
            <a:r>
              <a:rPr lang="en-US" altLang="de-DE" smtClean="0"/>
              <a:t>reduce copying</a:t>
            </a:r>
          </a:p>
          <a:p>
            <a:pPr lvl="1" eaLnBrk="1" hangingPunct="1"/>
            <a:r>
              <a:rPr lang="en-US" altLang="de-DE" smtClean="0"/>
              <a:t>no need for a pre-allocated buffer cache in the main memory</a:t>
            </a:r>
          </a:p>
          <a:p>
            <a:pPr eaLnBrk="1" hangingPunct="1"/>
            <a:r>
              <a:rPr lang="en-US" altLang="de-DE" smtClean="0"/>
              <a:t>Disadvantages: </a:t>
            </a:r>
          </a:p>
          <a:p>
            <a:pPr lvl="1" eaLnBrk="1" hangingPunct="1"/>
            <a:r>
              <a:rPr lang="en-US" altLang="de-DE" smtClean="0"/>
              <a:t>less or no control over the actual disk writing: the file data becomes volatile</a:t>
            </a:r>
          </a:p>
          <a:p>
            <a:pPr lvl="1" eaLnBrk="1" hangingPunct="1"/>
            <a:r>
              <a:rPr lang="en-US" altLang="en-US" smtClean="0"/>
              <a:t>A mapped area must fit the virtual address space</a:t>
            </a:r>
            <a:endParaRPr lang="en-US" altLang="he-IL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5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Directories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Provide name to file mapping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May provide additional attributes per file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Different from regular files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Support operations like create, delete, list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Prevent duplicate names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May be organized as a hash table for efficient searching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Mostly common structure: hierarchy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Supports hierarchical pathnames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2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617EC166-ECEB-492C-B970-195FA0C17C5F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94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Directories</a:t>
            </a:r>
            <a:br>
              <a:rPr lang="en-US" altLang="de-DE" dirty="0" smtClean="0"/>
            </a:br>
            <a:r>
              <a:rPr lang="en-US" altLang="de-DE" dirty="0" smtClean="0"/>
              <a:t>Single-Level Directory Systems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572000"/>
            <a:ext cx="83058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A single level directory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contains 4 files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owned by 3 different people, A, B, and C</a:t>
            </a:r>
          </a:p>
        </p:txBody>
      </p:sp>
      <p:pic>
        <p:nvPicPr>
          <p:cNvPr id="30725" name="Picture 5" descr="C:\B\b4\JPG\foo\6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5" y="2000250"/>
            <a:ext cx="42100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4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861A22B-9CC1-4E37-B2DF-EB3068C4FBD1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29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Two-level Directory Systems</a:t>
            </a:r>
            <a:endParaRPr lang="en-US" altLang="de-DE" sz="4000" dirty="0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876800"/>
            <a:ext cx="91440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Letters indicate </a:t>
            </a:r>
            <a:r>
              <a:rPr lang="en-US" altLang="de-DE" i="1" smtClean="0"/>
              <a:t>owners</a:t>
            </a:r>
            <a:r>
              <a:rPr lang="en-US" altLang="de-DE" smtClean="0"/>
              <a:t> of the directories and files</a:t>
            </a:r>
          </a:p>
        </p:txBody>
      </p:sp>
      <p:pic>
        <p:nvPicPr>
          <p:cNvPr id="31749" name="Picture 5" descr="C:\B\b4\JPG\foo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63" y="1395413"/>
            <a:ext cx="4867275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1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236A9BA-4F77-4162-8EA4-1ED7E37DCA52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30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Hierarchical Directory Systems</a:t>
            </a:r>
            <a:endParaRPr lang="en-US" altLang="de-DE" sz="4000" smtClean="0"/>
          </a:p>
        </p:txBody>
      </p:sp>
      <p:sp>
        <p:nvSpPr>
          <p:cNvPr id="32772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685800" y="5638800"/>
            <a:ext cx="7772400" cy="457200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z="3600" smtClean="0"/>
              <a:t>A hierarchical directory system</a:t>
            </a:r>
          </a:p>
        </p:txBody>
      </p:sp>
      <p:pic>
        <p:nvPicPr>
          <p:cNvPr id="32773" name="Picture 5" descr="C:\B\b4\JPG\foo\6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308100"/>
            <a:ext cx="7167562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8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smtClean="0"/>
              <a:t>Extending the directory hierarchy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Multiple volumes</a:t>
            </a:r>
          </a:p>
          <a:p>
            <a:pPr lvl="1" eaLnBrk="1" hangingPunct="1"/>
            <a:r>
              <a:rPr lang="en-US" altLang="de-DE" smtClean="0"/>
              <a:t>Unix: Mount/un-mount volume on directory</a:t>
            </a:r>
          </a:p>
          <a:p>
            <a:pPr lvl="1" eaLnBrk="1" hangingPunct="1"/>
            <a:r>
              <a:rPr lang="en-US" altLang="de-DE" smtClean="0"/>
              <a:t>Transparent pathname traversal: in-core mount table, in-core i-node of mount point and or mounted root.</a:t>
            </a:r>
          </a:p>
          <a:p>
            <a:pPr eaLnBrk="1" hangingPunct="1"/>
            <a:r>
              <a:rPr lang="en-US" altLang="de-DE" smtClean="0"/>
              <a:t>Remote volumes</a:t>
            </a:r>
          </a:p>
          <a:p>
            <a:pPr lvl="1" eaLnBrk="1" hangingPunct="1"/>
            <a:r>
              <a:rPr lang="en-US" altLang="de-DE" smtClean="0"/>
              <a:t>Distributed file systems: Sun NFS, AFS/Coda, etc.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7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8044664-40CE-4617-9E2A-C340414FB1F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0900" y="6083300"/>
            <a:ext cx="5003800" cy="4953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A UNIX directory tree</a:t>
            </a:r>
            <a:endParaRPr lang="en-US" altLang="de-DE" sz="2800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2781300" y="0"/>
            <a:ext cx="4572000" cy="11430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Path Names</a:t>
            </a:r>
          </a:p>
        </p:txBody>
      </p:sp>
      <p:pic>
        <p:nvPicPr>
          <p:cNvPr id="34821" name="Picture 5" descr="C:\B\b4\JPG\foo\6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1260475"/>
            <a:ext cx="4606925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4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C8BFBD42-2470-49A0-B799-98F74FCBD2CF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Directory Operations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648200"/>
          </a:xfrm>
        </p:spPr>
        <p:txBody>
          <a:bodyPr>
            <a:normAutofit/>
          </a:bodyPr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de-D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Opendir</a:t>
            </a:r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en-US" altLang="de-D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Closedir</a:t>
            </a:r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10000" cy="4572000"/>
          </a:xfrm>
        </p:spPr>
        <p:txBody>
          <a:bodyPr>
            <a:normAutofit/>
          </a:bodyPr>
          <a:lstStyle/>
          <a:p>
            <a:pPr marL="533400" indent="-533400" eaLnBrk="1" hangingPunct="1">
              <a:buFontTx/>
              <a:buAutoNum type="arabicPeriod" startAt="5"/>
            </a:pPr>
            <a:r>
              <a:rPr lang="en-US" altLang="de-D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Readdir</a:t>
            </a:r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buFontTx/>
              <a:buAutoNum type="arabicPeriod" startAt="5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Rename</a:t>
            </a:r>
          </a:p>
          <a:p>
            <a:pPr marL="533400" indent="-533400" eaLnBrk="1" hangingPunct="1">
              <a:buFontTx/>
              <a:buAutoNum type="arabicPeriod" startAt="5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</a:p>
          <a:p>
            <a:pPr marL="533400" indent="-533400" eaLnBrk="1" hangingPunct="1">
              <a:buFontTx/>
              <a:buAutoNum type="arabicPeriod" startAt="5"/>
            </a:pPr>
            <a:r>
              <a:rPr lang="en-US" altLang="de-D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Unlink</a:t>
            </a:r>
          </a:p>
          <a:p>
            <a:pPr marL="533400" indent="-533400" eaLnBrk="1" hangingPunct="1"/>
            <a:endParaRPr lang="en-US" altLang="de-D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7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3F64234-E13C-48E5-AE5C-90800629BE7A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File system implementation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725613"/>
            <a:ext cx="8588375" cy="4106862"/>
          </a:xfrm>
        </p:spPr>
        <p:txBody>
          <a:bodyPr/>
          <a:lstStyle/>
          <a:p>
            <a:pPr eaLnBrk="1" hangingPunct="1"/>
            <a:r>
              <a:rPr lang="en-US" altLang="de-DE" sz="2400" smtClean="0"/>
              <a:t>Virtual File Systems - easily change underlying storage mechanisms to local or remote</a:t>
            </a:r>
          </a:p>
          <a:p>
            <a:pPr eaLnBrk="1" hangingPunct="1"/>
            <a:r>
              <a:rPr lang="en-US" altLang="de-DE" sz="2400" smtClean="0"/>
              <a:t>Directory Implementation: Linear list, Hash table</a:t>
            </a:r>
          </a:p>
          <a:p>
            <a:pPr eaLnBrk="1" hangingPunct="1"/>
            <a:r>
              <a:rPr lang="en-US" altLang="de-DE" sz="2400" smtClean="0"/>
              <a:t>Allocation: Contiguous (fragmentation), linked allocation (FAT), Indexed Allocation (single level, multilevel)</a:t>
            </a:r>
          </a:p>
          <a:p>
            <a:pPr eaLnBrk="1" hangingPunct="1"/>
            <a:r>
              <a:rPr lang="en-US" altLang="de-DE" sz="2400" smtClean="0"/>
              <a:t>Free space management: Bit vector, Linked list, Grouping, Counting</a:t>
            </a:r>
          </a:p>
          <a:p>
            <a:pPr eaLnBrk="1" hangingPunct="1"/>
            <a:r>
              <a:rPr lang="en-US" altLang="de-DE" sz="2400" smtClean="0"/>
              <a:t>Recovery and consistency checking</a:t>
            </a:r>
          </a:p>
          <a:p>
            <a:pPr eaLnBrk="1" hangingPunct="1"/>
            <a:endParaRPr lang="en-US" altLang="de-DE" sz="24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5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>
                <a:latin typeface="Arial" panose="020B0604020202020204" pitchFamily="34" charset="0"/>
              </a:rPr>
              <a:t>A possible file system layout.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File System Layout</a:t>
            </a:r>
          </a:p>
        </p:txBody>
      </p:sp>
      <p:pic>
        <p:nvPicPr>
          <p:cNvPr id="37892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2090738"/>
            <a:ext cx="69754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DE7174D-632F-4FDD-8C76-F710BBC72576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6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/>
              <a:t>Allocating disk blocks to file data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736600" y="16129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de-DE" smtClean="0"/>
              <a:t>Assume unstructured files</a:t>
            </a:r>
          </a:p>
          <a:p>
            <a:pPr lvl="1" eaLnBrk="1" hangingPunct="1"/>
            <a:r>
              <a:rPr lang="en-US" altLang="de-DE" smtClean="0"/>
              <a:t>Array of bytes</a:t>
            </a:r>
          </a:p>
          <a:p>
            <a:pPr eaLnBrk="1" hangingPunct="1"/>
            <a:r>
              <a:rPr lang="en-US" altLang="de-DE" smtClean="0"/>
              <a:t>Efficient offset -&gt; disk block mapping</a:t>
            </a:r>
          </a:p>
          <a:p>
            <a:pPr eaLnBrk="1" hangingPunct="1"/>
            <a:r>
              <a:rPr lang="en-US" altLang="de-DE" smtClean="0"/>
              <a:t>Efficient disk access for both sequential and random patterns</a:t>
            </a:r>
          </a:p>
          <a:p>
            <a:pPr lvl="1" eaLnBrk="1" hangingPunct="1"/>
            <a:r>
              <a:rPr lang="en-US" altLang="de-DE" smtClean="0"/>
              <a:t>Minimizing number of long seeks</a:t>
            </a:r>
          </a:p>
          <a:p>
            <a:pPr eaLnBrk="1" hangingPunct="1"/>
            <a:r>
              <a:rPr lang="en-US" altLang="de-DE" smtClean="0"/>
              <a:t>Efficient space utilization</a:t>
            </a:r>
          </a:p>
          <a:p>
            <a:pPr lvl="1" eaLnBrk="1" hangingPunct="1"/>
            <a:r>
              <a:rPr lang="en-US" altLang="de-DE" smtClean="0"/>
              <a:t>Minimizing external/internal fragmentation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502400"/>
            <a:ext cx="482600" cy="330200"/>
          </a:xfrm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CFC7E73-B825-4276-B44D-B999B89C7FD4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23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Static Contiguous Allocation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2800" smtClean="0"/>
              <a:t>Allocate each file a fixed number of blocks at the creation time</a:t>
            </a:r>
          </a:p>
          <a:p>
            <a:pPr lvl="1" eaLnBrk="1" hangingPunct="1"/>
            <a:r>
              <a:rPr lang="en-US" altLang="de-DE" sz="2400" smtClean="0"/>
              <a:t>#blocks is pre-defined or supplied as an argument</a:t>
            </a:r>
          </a:p>
          <a:p>
            <a:pPr eaLnBrk="1" hangingPunct="1"/>
            <a:r>
              <a:rPr lang="en-US" altLang="de-DE" sz="2800" smtClean="0"/>
              <a:t>Efficient offset lookup</a:t>
            </a:r>
          </a:p>
          <a:p>
            <a:pPr lvl="1" eaLnBrk="1" hangingPunct="1"/>
            <a:r>
              <a:rPr lang="en-US" altLang="de-DE" sz="2400" smtClean="0"/>
              <a:t>Only the block # of the offset 0 is needed</a:t>
            </a:r>
          </a:p>
          <a:p>
            <a:pPr eaLnBrk="1" hangingPunct="1"/>
            <a:r>
              <a:rPr lang="en-US" altLang="de-DE" sz="2800" smtClean="0"/>
              <a:t>Efficient disk access</a:t>
            </a:r>
          </a:p>
          <a:p>
            <a:pPr eaLnBrk="1" hangingPunct="1"/>
            <a:r>
              <a:rPr lang="en-US" altLang="de-DE" sz="2800" smtClean="0"/>
              <a:t>Inefficient space utilization</a:t>
            </a:r>
          </a:p>
          <a:p>
            <a:pPr lvl="1" eaLnBrk="1" hangingPunct="1"/>
            <a:r>
              <a:rPr lang="en-US" altLang="de-DE" sz="2400" smtClean="0"/>
              <a:t>Internal, external fragmentation</a:t>
            </a:r>
          </a:p>
          <a:p>
            <a:pPr eaLnBrk="1" hangingPunct="1"/>
            <a:r>
              <a:rPr lang="en-US" altLang="de-DE" sz="2800" smtClean="0"/>
              <a:t>No support for dynamic extension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502400"/>
            <a:ext cx="482600" cy="330200"/>
          </a:xfrm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66260A5-4A16-4908-AA9E-1523693FA9C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4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F9B1801-720E-45E9-8D65-7F043615E53A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(Static) Contiguous allocation</a:t>
            </a:r>
          </a:p>
        </p:txBody>
      </p:sp>
      <p:pic>
        <p:nvPicPr>
          <p:cNvPr id="409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9" t="5881" r="14653" b="1823"/>
          <a:stretch>
            <a:fillRect/>
          </a:stretch>
        </p:blipFill>
        <p:spPr>
          <a:xfrm>
            <a:off x="1295400" y="1196975"/>
            <a:ext cx="5905500" cy="5322888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3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Extent-based allocation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gets blocks in contiguous chunks called </a:t>
            </a:r>
            <a:r>
              <a:rPr lang="en-US" altLang="de-DE" i="1" smtClean="0"/>
              <a:t>extents</a:t>
            </a:r>
          </a:p>
          <a:p>
            <a:pPr lvl="1" eaLnBrk="1" hangingPunct="1"/>
            <a:r>
              <a:rPr lang="en-US" altLang="de-DE" smtClean="0"/>
              <a:t>Multiple contiguous allocations</a:t>
            </a:r>
          </a:p>
          <a:p>
            <a:pPr eaLnBrk="1" hangingPunct="1"/>
            <a:r>
              <a:rPr lang="en-US" altLang="de-DE" smtClean="0"/>
              <a:t>For large files, B-tree is used for efficient offset lookup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E418593-BE9F-48ED-A065-D2BC2BD9573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39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Extent-based allocation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470025" y="1600200"/>
          <a:ext cx="620395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Visio" r:id="rId3" imgW="7158228" imgH="5285232" progId="Visio.Drawing.6">
                  <p:embed/>
                </p:oleObj>
              </mc:Choice>
              <mc:Fallback>
                <p:oleObj name="Visio" r:id="rId3" imgW="7158228" imgH="5285232" progId="Visio.Drawing.6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1600200"/>
                        <a:ext cx="620395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3A43553-8DC1-4DF4-97CB-A9162C1C4998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40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4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Extent-based allocation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Efficient offset lookup and disk access</a:t>
            </a:r>
          </a:p>
          <a:p>
            <a:pPr eaLnBrk="1" hangingPunct="1"/>
            <a:r>
              <a:rPr lang="en-US" altLang="de-DE" smtClean="0"/>
              <a:t>Support for dynamic growth/shrink</a:t>
            </a:r>
          </a:p>
          <a:p>
            <a:pPr eaLnBrk="1" hangingPunct="1"/>
            <a:r>
              <a:rPr lang="en-US" altLang="de-DE" smtClean="0"/>
              <a:t>Dynamic memory allocation techniques are used (e.g., first-fit)</a:t>
            </a:r>
          </a:p>
          <a:p>
            <a:pPr eaLnBrk="1" hangingPunct="1"/>
            <a:r>
              <a:rPr lang="en-US" altLang="de-DE" smtClean="0"/>
              <a:t>External/internal fragmentation may be a problem</a:t>
            </a:r>
          </a:p>
          <a:p>
            <a:pPr lvl="1" eaLnBrk="1" hangingPunct="1"/>
            <a:r>
              <a:rPr lang="en-US" altLang="de-DE" smtClean="0"/>
              <a:t>Depending on the implementation, requirements, etc…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7CBFA62-4306-40B8-BDCD-A04346C5BDBA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41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5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Single-block allocation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3000" dirty="0" smtClean="0"/>
              <a:t>Extent-based allocation with a fixed extent size of one disk block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800" dirty="0" smtClean="0"/>
              <a:t>File blocks are scattered anywhere on the disk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de-DE" sz="2600" dirty="0" smtClean="0"/>
              <a:t>Inefficient sequential access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3000" dirty="0" smtClean="0"/>
              <a:t>UNIX block allocation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3000" dirty="0" smtClean="0"/>
              <a:t>Linked allocation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800" dirty="0" smtClean="0"/>
              <a:t>MS-DOS File Allocation Table (FAT)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05FE255-1107-4241-9434-C1005259054C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5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Block Allocation in UNIX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10 direct pointers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 single indirect pointer: points to a block of N pointers to data blocks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 double indirect pointer: points to a block of N pointers each of which points to a block of N pointers to data blocks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1 triple indirect pointer…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Overall addresses </a:t>
            </a:r>
            <a:r>
              <a:rPr lang="en-US" altLang="de-DE" dirty="0" smtClean="0">
                <a:solidFill>
                  <a:srgbClr val="000000"/>
                </a:solidFill>
              </a:rPr>
              <a:t>10+N+N</a:t>
            </a:r>
            <a:r>
              <a:rPr lang="en-US" altLang="de-DE" baseline="30000" dirty="0" smtClean="0">
                <a:solidFill>
                  <a:srgbClr val="000000"/>
                </a:solidFill>
              </a:rPr>
              <a:t>2</a:t>
            </a:r>
            <a:r>
              <a:rPr lang="en-US" altLang="de-DE" dirty="0" smtClean="0">
                <a:solidFill>
                  <a:srgbClr val="000000"/>
                </a:solidFill>
              </a:rPr>
              <a:t>+N</a:t>
            </a:r>
            <a:r>
              <a:rPr lang="en-US" altLang="de-DE" baseline="30000" dirty="0" smtClean="0">
                <a:solidFill>
                  <a:srgbClr val="000000"/>
                </a:solidFill>
              </a:rPr>
              <a:t>3</a:t>
            </a:r>
            <a:r>
              <a:rPr lang="en-US" altLang="de-DE" dirty="0" smtClean="0"/>
              <a:t> disk blocks</a:t>
            </a:r>
            <a:endParaRPr lang="en-US" altLang="de-DE" sz="28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3E1AEA4-E33E-4C0C-B22B-DF423FCB743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2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Block Allocation in UNIX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317625" y="1600200"/>
          <a:ext cx="668655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Visio" r:id="rId3" imgW="5958078" imgH="7913827" progId="Visio.Drawing.6">
                  <p:embed/>
                </p:oleObj>
              </mc:Choice>
              <mc:Fallback>
                <p:oleObj name="Visio" r:id="rId3" imgW="5958078" imgH="7913827" progId="Visio.Drawing.6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7625" y="1600200"/>
                        <a:ext cx="668655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96640F3-97C1-4931-B399-753F86DD4DD0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Block Allocation in UNIX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Optimized for small files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000" dirty="0" smtClean="0"/>
              <a:t>Outdated empirical studies indicate that 98% of all files are under 80 KB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Poor performance for random access of large files (redirections)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No external fragmentation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Wasted space in pointer blocks for large sparse files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Modern UNIX implementations use the extent-based allocation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5386CF3-5204-4456-A0B5-66AA21AAB236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7038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Linked Allocation</a:t>
            </a:r>
            <a:endParaRPr lang="en-US" altLang="he-IL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1446213"/>
            <a:ext cx="8077200" cy="4495800"/>
          </a:xfrm>
        </p:spPr>
        <p:txBody>
          <a:bodyPr/>
          <a:lstStyle/>
          <a:p>
            <a:pPr eaLnBrk="1" hangingPunct="1"/>
            <a:r>
              <a:rPr lang="en-US" altLang="en-US" smtClean="0"/>
              <a:t>Each file is a linked list of disk blocks</a:t>
            </a:r>
          </a:p>
          <a:p>
            <a:pPr eaLnBrk="1" hangingPunct="1"/>
            <a:r>
              <a:rPr lang="en-US" altLang="en-US" smtClean="0"/>
              <a:t>Offset lookup:</a:t>
            </a:r>
          </a:p>
          <a:p>
            <a:pPr lvl="1" eaLnBrk="1" hangingPunct="1"/>
            <a:r>
              <a:rPr lang="en-US" altLang="en-US" smtClean="0"/>
              <a:t>Efficient for sequential access</a:t>
            </a:r>
          </a:p>
          <a:p>
            <a:pPr lvl="1" eaLnBrk="1" hangingPunct="1"/>
            <a:r>
              <a:rPr lang="en-US" altLang="en-US" smtClean="0"/>
              <a:t>Inefficient for random access</a:t>
            </a:r>
          </a:p>
          <a:p>
            <a:pPr eaLnBrk="1" hangingPunct="1"/>
            <a:r>
              <a:rPr lang="en-US" altLang="en-US" smtClean="0"/>
              <a:t>Access to large files may be inefficient as the blocks are scattered</a:t>
            </a:r>
          </a:p>
          <a:p>
            <a:pPr lvl="1" eaLnBrk="1" hangingPunct="1"/>
            <a:r>
              <a:rPr lang="en-US" altLang="en-US" smtClean="0"/>
              <a:t>Solution: block clustering</a:t>
            </a:r>
          </a:p>
          <a:p>
            <a:pPr eaLnBrk="1" hangingPunct="1"/>
            <a:r>
              <a:rPr lang="en-US" altLang="en-US" smtClean="0"/>
              <a:t>No fragmentation, wasted space for pointers in each block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A9E3A2BA-C0B8-4316-A322-28F6B40F70EA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9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2900"/>
            <a:ext cx="8229600" cy="85725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he-IL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 Allocation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0" t="812" r="10570" b="517"/>
          <a:stretch>
            <a:fillRect/>
          </a:stretch>
        </p:blipFill>
        <p:spPr bwMode="auto">
          <a:xfrm>
            <a:off x="1954213" y="1554163"/>
            <a:ext cx="476885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5099050" y="1457325"/>
            <a:ext cx="134302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r>
              <a:rPr lang="en-US" altLang="de-DE"/>
              <a:t>Catalog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73A1621B-815F-4EFA-836F-A20D65268CD0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0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File Allocation Table (FAT)</a:t>
            </a:r>
            <a:endParaRPr lang="en-US" altLang="he-IL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 section at the beginning of the disk is set aside to contain the table</a:t>
            </a:r>
          </a:p>
          <a:p>
            <a:pPr lvl="1" eaLnBrk="1" hangingPunct="1"/>
            <a:r>
              <a:rPr lang="en-US" altLang="he-IL" smtClean="0"/>
              <a:t>Indexed by the block numbers on disk</a:t>
            </a:r>
          </a:p>
          <a:p>
            <a:pPr lvl="1" eaLnBrk="1" hangingPunct="1"/>
            <a:r>
              <a:rPr lang="en-US" altLang="he-IL" smtClean="0"/>
              <a:t>An entry for each disk block (or for a cluster thereof)</a:t>
            </a:r>
          </a:p>
          <a:p>
            <a:pPr eaLnBrk="1" hangingPunct="1"/>
            <a:r>
              <a:rPr lang="en-US" altLang="he-IL" smtClean="0"/>
              <a:t>FAT Entries corresponding to blocks belonging to the same file are chained</a:t>
            </a:r>
          </a:p>
          <a:p>
            <a:pPr lvl="1" eaLnBrk="1" hangingPunct="1"/>
            <a:r>
              <a:rPr lang="en-US" altLang="he-IL" smtClean="0"/>
              <a:t>The last file block, unused blocks and bad blocks have special markings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BEC9B170-10E0-49ED-B645-B4E3974BD16B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A85CF33-BB63-4C8E-B556-01DD470119D9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49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allocation table (FAT)</a:t>
            </a:r>
          </a:p>
        </p:txBody>
      </p:sp>
      <p:pic>
        <p:nvPicPr>
          <p:cNvPr id="5018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1070" r="7158" b="1385"/>
          <a:stretch>
            <a:fillRect/>
          </a:stretch>
        </p:blipFill>
        <p:spPr>
          <a:xfrm>
            <a:off x="1547813" y="1052513"/>
            <a:ext cx="5821362" cy="4945062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he-IL" smtClean="0"/>
              <a:t>FAT Pros and Cons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Improved random access</a:t>
            </a:r>
          </a:p>
          <a:p>
            <a:pPr lvl="1" eaLnBrk="1" hangingPunct="1"/>
            <a:r>
              <a:rPr lang="en-US" altLang="he-IL" smtClean="0"/>
              <a:t>just search a small table instead of the whole disk</a:t>
            </a:r>
          </a:p>
          <a:p>
            <a:pPr eaLnBrk="1" hangingPunct="1"/>
            <a:r>
              <a:rPr lang="en-US" altLang="he-IL" smtClean="0"/>
              <a:t>Inefficient sequential access</a:t>
            </a:r>
          </a:p>
          <a:p>
            <a:pPr lvl="1" eaLnBrk="1" hangingPunct="1"/>
            <a:r>
              <a:rPr lang="en-US" altLang="he-IL" smtClean="0"/>
              <a:t>Seek back to the table and forth to the block for each file block!</a:t>
            </a:r>
          </a:p>
          <a:p>
            <a:pPr eaLnBrk="1" hangingPunct="1"/>
            <a:r>
              <a:rPr lang="en-US" altLang="he-IL" smtClean="0"/>
              <a:t>Block allocation is easy</a:t>
            </a:r>
          </a:p>
          <a:p>
            <a:pPr lvl="1" eaLnBrk="1" hangingPunct="1"/>
            <a:r>
              <a:rPr lang="en-US" altLang="he-IL" smtClean="0"/>
              <a:t>just find the first 0 marked block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54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5664ED3-08F6-403E-A9EB-045A665B02A7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51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Unix - Indexed allocation </a:t>
            </a:r>
          </a:p>
        </p:txBody>
      </p:sp>
      <p:pic>
        <p:nvPicPr>
          <p:cNvPr id="5222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" t="858" r="1321" b="319"/>
          <a:stretch>
            <a:fillRect/>
          </a:stretch>
        </p:blipFill>
        <p:spPr>
          <a:xfrm>
            <a:off x="1476375" y="1052513"/>
            <a:ext cx="6184900" cy="5024437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5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AE424443-DE56-4B63-8097-9503852E49B9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65100"/>
            <a:ext cx="7226300" cy="800100"/>
          </a:xfrm>
        </p:spPr>
        <p:txBody>
          <a:bodyPr/>
          <a:lstStyle/>
          <a:p>
            <a:pPr eaLnBrk="1" hangingPunct="1"/>
            <a:r>
              <a:rPr lang="en-US" altLang="de-DE" smtClean="0"/>
              <a:t>File System Implementation</a:t>
            </a:r>
            <a:endParaRPr lang="en-US" altLang="de-DE" sz="3200" smtClean="0"/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486400"/>
            <a:ext cx="7772400" cy="762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A possible file system layout</a:t>
            </a:r>
          </a:p>
        </p:txBody>
      </p:sp>
      <p:pic>
        <p:nvPicPr>
          <p:cNvPr id="53253" name="Picture 6" descr="C:\B\b4\JPG\foo\6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773238"/>
            <a:ext cx="7758112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34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40D087F0-92A3-47E6-A163-867C4B5C8A55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Implementing Files (1)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5473700"/>
            <a:ext cx="8674100" cy="977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(a) Contiguous allocation of disk space for 7 files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(b) State of the disk after files </a:t>
            </a:r>
            <a:r>
              <a:rPr lang="en-US" altLang="de-DE" sz="2800" i="1" smtClean="0"/>
              <a:t>D</a:t>
            </a:r>
            <a:r>
              <a:rPr lang="en-US" altLang="de-DE" sz="2800" smtClean="0"/>
              <a:t> and </a:t>
            </a:r>
            <a:r>
              <a:rPr lang="en-US" altLang="de-DE" sz="2800" i="1" smtClean="0"/>
              <a:t>E</a:t>
            </a:r>
            <a:r>
              <a:rPr lang="en-US" altLang="de-DE" sz="2800" smtClean="0"/>
              <a:t> have been removed</a:t>
            </a:r>
          </a:p>
        </p:txBody>
      </p:sp>
      <p:pic>
        <p:nvPicPr>
          <p:cNvPr id="54277" name="Picture 6" descr="C:\B\b4\JPG\foo\6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433513"/>
            <a:ext cx="7104063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3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178A0F5-F6A0-4140-8908-F367CD3DE27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Implementing Files (2)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5486400"/>
            <a:ext cx="7772400" cy="91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Storing a file as a linked list of disk blocks</a:t>
            </a:r>
          </a:p>
        </p:txBody>
      </p:sp>
      <p:pic>
        <p:nvPicPr>
          <p:cNvPr id="55301" name="Picture 5" descr="C:\B\b4\JPG\foo\6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203325"/>
            <a:ext cx="5740400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D56F989E-E6DB-4EEE-BA7F-3E4AF9FFB449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56323" name="Picture 5" descr="C:\B\b4\JPG\foo\6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1128713"/>
            <a:ext cx="3894137" cy="476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Implementing Files (3)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6032500"/>
            <a:ext cx="8610600" cy="60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z="2800" smtClean="0"/>
              <a:t>Linked list allocation using a file allocation table in RAM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157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03224CC-561F-49D9-95F6-E11662F90B13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Implementing Files (4)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0800" y="5892800"/>
            <a:ext cx="5486400" cy="660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An example i-node</a:t>
            </a:r>
          </a:p>
        </p:txBody>
      </p:sp>
      <p:pic>
        <p:nvPicPr>
          <p:cNvPr id="57349" name="Picture 5" descr="C:\B\b4\JPG\foo\6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1096963"/>
            <a:ext cx="5154613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40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A44C7D7E-F9FA-4C7F-B351-64692BE2DB1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smtClean="0"/>
              <a:t>Implementing Directories (1)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4686300"/>
            <a:ext cx="89281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3000" smtClean="0"/>
              <a:t>(a) A simple directory</a:t>
            </a:r>
            <a:endParaRPr lang="en-US" altLang="de-DE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fixed size entries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disk addresses and attributes in directory entry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3000" smtClean="0"/>
              <a:t>(b) Directory in which each entry just refers to an i-node</a:t>
            </a:r>
          </a:p>
        </p:txBody>
      </p:sp>
      <p:pic>
        <p:nvPicPr>
          <p:cNvPr id="58373" name="Picture 5" descr="C:\B\b4\JPG\foo\6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404938"/>
            <a:ext cx="7462838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Line 6"/>
          <p:cNvSpPr>
            <a:spLocks noChangeShapeType="1"/>
          </p:cNvSpPr>
          <p:nvPr/>
        </p:nvSpPr>
        <p:spPr bwMode="auto">
          <a:xfrm flipV="1">
            <a:off x="6648450" y="1393825"/>
            <a:ext cx="574675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1168400" y="1765300"/>
            <a:ext cx="0" cy="1333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356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CC7639CD-2EA2-4DDA-A1DD-2394AE7B8D37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Implementing Directories (2)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5524500"/>
            <a:ext cx="8445500" cy="13335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Two ways of handling long file names in directory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(a) In-line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(b) In a heap</a:t>
            </a:r>
          </a:p>
        </p:txBody>
      </p:sp>
      <p:pic>
        <p:nvPicPr>
          <p:cNvPr id="59397" name="Picture 5" descr="C:\B\b4\JPG\foo\6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3" y="1082675"/>
            <a:ext cx="6046787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338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66513796-D333-41E5-89B5-713AC3EEF309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59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Shared Files (1)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600" y="5892800"/>
            <a:ext cx="7772400" cy="68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File system containing a shared file</a:t>
            </a:r>
          </a:p>
        </p:txBody>
      </p:sp>
      <p:pic>
        <p:nvPicPr>
          <p:cNvPr id="60421" name="Picture 5" descr="C:\B\b4\JPG\foo\6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1158875"/>
            <a:ext cx="4719638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474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99B481FE-6AEF-4545-A7A0-04386EDCEA92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60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Shared Files (2)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900" y="4876800"/>
            <a:ext cx="8128000" cy="160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mtClean="0"/>
              <a:t>(a) Situation prior to linking</a:t>
            </a:r>
          </a:p>
          <a:p>
            <a:pPr eaLnBrk="1" hangingPunct="1">
              <a:buFontTx/>
              <a:buNone/>
            </a:pPr>
            <a:r>
              <a:rPr lang="en-US" altLang="de-DE" smtClean="0"/>
              <a:t>(b) After the link is created</a:t>
            </a:r>
          </a:p>
          <a:p>
            <a:pPr eaLnBrk="1" hangingPunct="1">
              <a:buFontTx/>
              <a:buNone/>
            </a:pPr>
            <a:r>
              <a:rPr lang="en-US" altLang="de-DE" smtClean="0"/>
              <a:t>(c)After the original owner removes the file</a:t>
            </a:r>
          </a:p>
        </p:txBody>
      </p:sp>
      <p:pic>
        <p:nvPicPr>
          <p:cNvPr id="61445" name="Picture 5" descr="C:\B\b4\JPG\foo\6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1095375"/>
            <a:ext cx="7123112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020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12D8B03-4B6E-4022-900D-D35773BF18E0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61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153988"/>
            <a:ext cx="7772400" cy="849312"/>
          </a:xfrm>
        </p:spPr>
        <p:txBody>
          <a:bodyPr/>
          <a:lstStyle/>
          <a:p>
            <a:pPr eaLnBrk="1" hangingPunct="1"/>
            <a:r>
              <a:rPr lang="en-US" altLang="de-DE" smtClean="0"/>
              <a:t>Log-Structured File Systems</a:t>
            </a:r>
            <a:endParaRPr lang="en-US" altLang="de-DE" sz="4000" smtClean="0"/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6825"/>
            <a:ext cx="9144000" cy="4829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With CPUs faster, memory larger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disk caches can also be larger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increasing number of read requests can come from cache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thus, most disk accesses will be writes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smtClean="0"/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LFS Strategy structures entire disk as a log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have all writes initially buffered 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periodically write these to the end of the disk log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when file opened, locate i-node, then find blocks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431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463550" y="1241425"/>
            <a:ext cx="868045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required to remove a file in UNIX:</a:t>
            </a:r>
          </a:p>
          <a:p>
            <a:pPr eaLnBrk="1" hangingPunct="1">
              <a:spcBef>
                <a:spcPct val="20000"/>
              </a:spcBef>
            </a:pPr>
            <a:endParaRPr lang="en-US" alt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the file from its directory.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 the </a:t>
            </a:r>
            <a:r>
              <a:rPr lang="en-US" alt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-node to the pool of free </a:t>
            </a:r>
            <a:r>
              <a:rPr lang="en-US" alt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-nodes.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all the disk blocks to the pool of free disk blocks.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Journaling File Systems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E1F484BD-C13B-4A29-B9F0-1B69DD7D1C4C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061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>
                <a:latin typeface="Arial" panose="020B0604020202020204" pitchFamily="34" charset="0"/>
              </a:rPr>
              <a:t>Position of the virtual file system.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Virtual File Systems (1)</a:t>
            </a:r>
          </a:p>
        </p:txBody>
      </p:sp>
      <p:pic>
        <p:nvPicPr>
          <p:cNvPr id="64516" name="Picture 6" descr="D:\b\b4\IBM\04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614488"/>
            <a:ext cx="72834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21327155-459D-4E0F-8DFE-E58C8087973E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176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531813" y="5762625"/>
            <a:ext cx="84804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>
                <a:latin typeface="Arial" panose="020B0604020202020204" pitchFamily="34" charset="0"/>
              </a:rPr>
              <a:t>A simplified view of the data structures and code used by the VFS and concrete file system to do a read.</a:t>
            </a: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0" y="0"/>
            <a:ext cx="9144000" cy="982663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Virtual File Systems (2)</a:t>
            </a:r>
          </a:p>
        </p:txBody>
      </p:sp>
      <p:pic>
        <p:nvPicPr>
          <p:cNvPr id="65540" name="Picture 6" descr="D:\b\b4\IBM\04-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1092200"/>
            <a:ext cx="594042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6834DDAA-C436-4B10-BE63-F31351532F4E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497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D5FAC4DB-E101-43BC-B569-4D0364686D41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Disk Space Management (1)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334000"/>
            <a:ext cx="8991600" cy="685800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Dark line (left hand scale) gives data rate of a disk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Dotted line (right hand scale) gives disk space efficiency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All files 2KB</a:t>
            </a:r>
          </a:p>
        </p:txBody>
      </p:sp>
      <p:pic>
        <p:nvPicPr>
          <p:cNvPr id="66565" name="Picture 12" descr="C:\B\b4\JPG\foo\6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403350"/>
            <a:ext cx="84645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Rectangle 13"/>
          <p:cNvSpPr>
            <a:spLocks noChangeArrowheads="1"/>
          </p:cNvSpPr>
          <p:nvPr/>
        </p:nvSpPr>
        <p:spPr bwMode="auto">
          <a:xfrm>
            <a:off x="3709988" y="4545013"/>
            <a:ext cx="1654175" cy="292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66567" name="Text Box 14"/>
          <p:cNvSpPr txBox="1">
            <a:spLocks noChangeArrowheads="1"/>
          </p:cNvSpPr>
          <p:nvPr/>
        </p:nvSpPr>
        <p:spPr bwMode="auto">
          <a:xfrm>
            <a:off x="3971925" y="4583113"/>
            <a:ext cx="1096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r>
              <a:rPr lang="en-US" altLang="de-DE"/>
              <a:t>Block size</a:t>
            </a:r>
            <a:endParaRPr lang="en-US" altLang="de-DE" sz="3200">
              <a:latin typeface="Times New Roman" panose="02020603050405020304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273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733ECB6-9E80-4035-AB94-2EF7D93AD493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Disk Space Management (2)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5715000"/>
            <a:ext cx="6248400" cy="838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(a) Storing the free list on a linked list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(b) A bit map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81389"/>
            <a:ext cx="7142957" cy="466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408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661A523F-B37B-47FD-97C1-86365EF43466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Disk Space Management (3)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4610100"/>
            <a:ext cx="8864600" cy="1981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(a) Almost-full block of pointers to free disk blocks in RAM</a:t>
            </a:r>
            <a:endParaRPr lang="en-US" altLang="de-DE" sz="2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z="2000" smtClean="0"/>
              <a:t>- three blocks of pointers on disk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(b) Result of freeing a 3-block file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(c) Alternative strategy for handling 3 free blocks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z="2000" smtClean="0"/>
              <a:t>- shaded entries are pointers to free disk blocks</a:t>
            </a:r>
          </a:p>
        </p:txBody>
      </p:sp>
      <p:pic>
        <p:nvPicPr>
          <p:cNvPr id="68613" name="Picture 5" descr="C:\B\b4\JPG\foo\6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328738"/>
            <a:ext cx="7165975" cy="265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639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17B37E4C-1961-49BC-8986-797F79F55DCF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68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Disk Space Management (4)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5715000"/>
            <a:ext cx="8356600" cy="60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Quotas for keeping track of each user’s disk use</a:t>
            </a:r>
            <a:endParaRPr lang="en-US" altLang="de-DE" sz="2400" smtClean="0"/>
          </a:p>
        </p:txBody>
      </p:sp>
      <p:pic>
        <p:nvPicPr>
          <p:cNvPr id="69637" name="Picture 5" descr="C:\B\b4\JPG\foo\6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069975"/>
            <a:ext cx="7151687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154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Free space management</a:t>
            </a:r>
            <a:endParaRPr lang="en-US" altLang="he-IL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he-IL" smtClean="0"/>
              <a:t>Disk bitmap: represent the disk block allocation as an array of bits</a:t>
            </a:r>
          </a:p>
          <a:p>
            <a:pPr lvl="1" eaLnBrk="1" hangingPunct="1"/>
            <a:r>
              <a:rPr lang="en-US" altLang="he-IL" smtClean="0"/>
              <a:t>Bit for each disk block: 1 - non-allocated block, 0 - allocated block </a:t>
            </a:r>
          </a:p>
          <a:p>
            <a:pPr lvl="1" eaLnBrk="1" hangingPunct="1"/>
            <a:r>
              <a:rPr lang="en-US" altLang="he-IL" smtClean="0"/>
              <a:t>Simple and efficient in finding free blocks</a:t>
            </a:r>
          </a:p>
          <a:p>
            <a:pPr lvl="1" eaLnBrk="1" hangingPunct="1"/>
            <a:r>
              <a:rPr lang="en-US" altLang="he-IL" smtClean="0"/>
              <a:t>Wastes space on disk</a:t>
            </a:r>
          </a:p>
          <a:p>
            <a:pPr eaLnBrk="1" hangingPunct="1"/>
            <a:r>
              <a:rPr lang="en-US" altLang="he-IL" smtClean="0"/>
              <a:t>Linked list of free blocks (UNIX)</a:t>
            </a:r>
          </a:p>
          <a:p>
            <a:pPr lvl="1" eaLnBrk="1" hangingPunct="1"/>
            <a:r>
              <a:rPr lang="en-US" altLang="he-IL" smtClean="0"/>
              <a:t>Efficient for finding a single free block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8385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077982D-DF09-40E7-A61D-CDB74528550C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70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Reliability (1)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5054600"/>
            <a:ext cx="8140700" cy="20701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mtClean="0"/>
              <a:t>A file system to be dumped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mtClean="0"/>
              <a:t>squares are directories, circles are files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mtClean="0"/>
              <a:t>shaded items, modified since last dump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mtClean="0"/>
              <a:t>each directory &amp; file labeled by i-node number</a:t>
            </a:r>
          </a:p>
        </p:txBody>
      </p:sp>
      <p:pic>
        <p:nvPicPr>
          <p:cNvPr id="71685" name="Picture 6" descr="C:\B\b4\JPG\foo\6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1206500"/>
            <a:ext cx="6454775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6" name="Oval 9"/>
          <p:cNvSpPr>
            <a:spLocks noChangeArrowheads="1"/>
          </p:cNvSpPr>
          <p:nvPr/>
        </p:nvSpPr>
        <p:spPr bwMode="auto">
          <a:xfrm>
            <a:off x="2674938" y="4532313"/>
            <a:ext cx="217487" cy="201612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87" name="Oval 10"/>
          <p:cNvSpPr>
            <a:spLocks noChangeArrowheads="1"/>
          </p:cNvSpPr>
          <p:nvPr/>
        </p:nvSpPr>
        <p:spPr bwMode="auto">
          <a:xfrm>
            <a:off x="3078163" y="4535488"/>
            <a:ext cx="207962" cy="195262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88" name="Oval 11"/>
          <p:cNvSpPr>
            <a:spLocks noChangeArrowheads="1"/>
          </p:cNvSpPr>
          <p:nvPr/>
        </p:nvSpPr>
        <p:spPr bwMode="auto">
          <a:xfrm>
            <a:off x="3497263" y="4538663"/>
            <a:ext cx="192087" cy="195262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89" name="Oval 12"/>
          <p:cNvSpPr>
            <a:spLocks noChangeArrowheads="1"/>
          </p:cNvSpPr>
          <p:nvPr/>
        </p:nvSpPr>
        <p:spPr bwMode="auto">
          <a:xfrm>
            <a:off x="5503863" y="4529138"/>
            <a:ext cx="211137" cy="207962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90" name="Oval 13"/>
          <p:cNvSpPr>
            <a:spLocks noChangeArrowheads="1"/>
          </p:cNvSpPr>
          <p:nvPr/>
        </p:nvSpPr>
        <p:spPr bwMode="auto">
          <a:xfrm>
            <a:off x="5834063" y="4529138"/>
            <a:ext cx="223837" cy="201612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91" name="Oval 14"/>
          <p:cNvSpPr>
            <a:spLocks noChangeArrowheads="1"/>
          </p:cNvSpPr>
          <p:nvPr/>
        </p:nvSpPr>
        <p:spPr bwMode="auto">
          <a:xfrm>
            <a:off x="6199188" y="4525963"/>
            <a:ext cx="207962" cy="217487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92" name="Rectangle 15"/>
          <p:cNvSpPr>
            <a:spLocks noChangeArrowheads="1"/>
          </p:cNvSpPr>
          <p:nvPr/>
        </p:nvSpPr>
        <p:spPr bwMode="auto">
          <a:xfrm>
            <a:off x="6565900" y="4445000"/>
            <a:ext cx="9144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71693" name="Text Box 8"/>
          <p:cNvSpPr txBox="1">
            <a:spLocks noChangeArrowheads="1"/>
          </p:cNvSpPr>
          <p:nvPr/>
        </p:nvSpPr>
        <p:spPr bwMode="auto">
          <a:xfrm>
            <a:off x="6600825" y="4448175"/>
            <a:ext cx="881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r>
              <a:rPr lang="en-US" altLang="de-DE" sz="1000">
                <a:latin typeface="Tahoma" panose="020B0604030504040204" pitchFamily="34" charset="0"/>
              </a:rPr>
              <a:t>File that has</a:t>
            </a:r>
          </a:p>
          <a:p>
            <a:pPr eaLnBrk="1" hangingPunct="1"/>
            <a:r>
              <a:rPr lang="en-US" altLang="de-DE" sz="1000">
                <a:latin typeface="Tahoma" panose="020B0604030504040204" pitchFamily="34" charset="0"/>
              </a:rPr>
              <a:t>not changed</a:t>
            </a:r>
            <a:endParaRPr lang="en-US" altLang="de-DE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217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5B28FBB-1A87-4886-922D-D8541135D16F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71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Reliability (2)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" y="5410200"/>
            <a:ext cx="9144000" cy="68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z="3600" smtClean="0"/>
              <a:t>Bit maps used by the logical dumping algorithm</a:t>
            </a:r>
          </a:p>
        </p:txBody>
      </p:sp>
      <p:pic>
        <p:nvPicPr>
          <p:cNvPr id="72709" name="Picture 5" descr="C:\B\b4\JPG\foo\6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1468438"/>
            <a:ext cx="866775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297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E62AA75-D53D-40B9-BD5E-A5AE1D9505B7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Reliability (3)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4572000"/>
            <a:ext cx="6172200" cy="15240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File system states</a:t>
            </a:r>
            <a:endParaRPr lang="en-US" altLang="de-DE" sz="28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z="2400" smtClean="0"/>
              <a:t>(a) consistent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z="2400" smtClean="0"/>
              <a:t>(b) missing block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z="2400" smtClean="0"/>
              <a:t>(c) duplicate block in free list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de-DE" sz="2400" smtClean="0"/>
              <a:t>(d) duplicate data block</a:t>
            </a:r>
          </a:p>
        </p:txBody>
      </p:sp>
      <p:pic>
        <p:nvPicPr>
          <p:cNvPr id="73733" name="Picture 5" descr="C:\B\b4\JPG\foo\6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300163"/>
            <a:ext cx="7908925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599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ACE764C-F157-4061-8836-26BF91EFCE00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File System Performance (1)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0"/>
            <a:ext cx="7772400" cy="762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The block cache data structures</a:t>
            </a:r>
          </a:p>
        </p:txBody>
      </p:sp>
      <p:pic>
        <p:nvPicPr>
          <p:cNvPr id="74757" name="Picture 5" descr="C:\B\b4\JPG\foo\6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489075"/>
            <a:ext cx="87264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94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1F736A1-6A46-4187-8C4E-00ED764351CD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File System Performance (2)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5181600"/>
            <a:ext cx="6705600" cy="9144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I-nodes placed at the start of the disk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smtClean="0"/>
              <a:t>Disk divided into cylinder groups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2400" smtClean="0"/>
              <a:t>each with its own blocks and i-nodes</a:t>
            </a:r>
          </a:p>
        </p:txBody>
      </p:sp>
      <p:pic>
        <p:nvPicPr>
          <p:cNvPr id="75781" name="Picture 6" descr="C:\B\b4\JPG\foo\6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247775"/>
            <a:ext cx="7793037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678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3355760-CF7A-4560-83F5-C3220D26F384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166688"/>
            <a:ext cx="8637587" cy="13112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Example File Systems</a:t>
            </a:r>
            <a:br>
              <a:rPr lang="en-US" altLang="de-DE" dirty="0" smtClean="0"/>
            </a:br>
            <a:r>
              <a:rPr lang="en-US" altLang="de-DE" dirty="0" smtClean="0"/>
              <a:t>     CD-ROM File Systems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4714875"/>
            <a:ext cx="7772400" cy="609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z="3000" dirty="0" smtClean="0"/>
              <a:t>The ISO 9660 directory entry</a:t>
            </a:r>
          </a:p>
        </p:txBody>
      </p:sp>
      <p:pic>
        <p:nvPicPr>
          <p:cNvPr id="76805" name="Picture 5" descr="C:\B\b4\JPG\foo\6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2000250"/>
            <a:ext cx="818356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015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771525" y="1158875"/>
            <a:ext cx="8188325" cy="50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Rock Ridge extension fields:</a:t>
            </a:r>
          </a:p>
          <a:p>
            <a:pPr eaLnBrk="1" hangingPunct="1">
              <a:spcBef>
                <a:spcPct val="20000"/>
              </a:spcBef>
            </a:pPr>
            <a:endParaRPr lang="en-US" alt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PX - POSIX attributes.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 - Major and minor device numbers.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 - Symbolic link.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 - Alternative name.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 - Child location.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 - Parent location.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- Relocation.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TF - Time stamps.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Rock Ridge Extensions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524480E9-68A4-4AA6-A0AE-51E339B6BCDF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967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955675" y="1528763"/>
            <a:ext cx="8188325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>
                <a:latin typeface="Arial" panose="020B0604020202020204" pitchFamily="34" charset="0"/>
              </a:rPr>
              <a:t>Joliet extension fields:</a:t>
            </a:r>
          </a:p>
          <a:p>
            <a:pPr eaLnBrk="1" hangingPunct="1">
              <a:spcBef>
                <a:spcPct val="20000"/>
              </a:spcBef>
            </a:pPr>
            <a:endParaRPr lang="en-US" altLang="de-DE" sz="2800">
              <a:latin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>
                <a:latin typeface="Arial" panose="020B0604020202020204" pitchFamily="34" charset="0"/>
              </a:rPr>
              <a:t>Long file names.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>
                <a:latin typeface="Arial" panose="020B0604020202020204" pitchFamily="34" charset="0"/>
              </a:rPr>
              <a:t>Unicode character set.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>
                <a:latin typeface="Arial" panose="020B0604020202020204" pitchFamily="34" charset="0"/>
              </a:rPr>
              <a:t>Directory nesting deeper than eight levels.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>
                <a:latin typeface="Arial" panose="020B0604020202020204" pitchFamily="34" charset="0"/>
              </a:rPr>
              <a:t>Directory names with extensions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Joliet Extensions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8CA86BE6-C2AB-4FF3-91A3-7B5BD59D7356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792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B1503548-B4F0-4F82-BBD4-2C9BBAE6E514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78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CP/M File System (1)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7700" y="6045200"/>
            <a:ext cx="5473700" cy="812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Memory layout of CP/M</a:t>
            </a:r>
          </a:p>
        </p:txBody>
      </p:sp>
      <p:pic>
        <p:nvPicPr>
          <p:cNvPr id="79877" name="Picture 5" descr="C:\B\b4\JPG\foo\6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173163"/>
            <a:ext cx="8161337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589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E1D56E5-1214-46F6-AC02-3B1299EB60EB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79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CP/M File System (2)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029200"/>
            <a:ext cx="7772400" cy="106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The CP/M directory entry format</a:t>
            </a:r>
          </a:p>
        </p:txBody>
      </p:sp>
      <p:pic>
        <p:nvPicPr>
          <p:cNvPr id="80901" name="Picture 5" descr="C:\B\b4\JPG\foo\6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871663"/>
            <a:ext cx="8321675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154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075A4F0B-A454-48F1-9AC4-2E1A517D74FB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80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MS-DOS File System (1)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181600"/>
            <a:ext cx="7772400" cy="91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The MS-DOS directory entry</a:t>
            </a:r>
          </a:p>
        </p:txBody>
      </p:sp>
      <p:pic>
        <p:nvPicPr>
          <p:cNvPr id="81925" name="Picture 5" descr="C:\B\b4\JPG\foo\6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654175"/>
            <a:ext cx="85090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651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CF4CB2D-C7DF-4385-829A-F7D75902BBB1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81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14300"/>
            <a:ext cx="7772400" cy="939800"/>
          </a:xfrm>
        </p:spPr>
        <p:txBody>
          <a:bodyPr/>
          <a:lstStyle/>
          <a:p>
            <a:pPr eaLnBrk="1" hangingPunct="1"/>
            <a:r>
              <a:rPr lang="en-US" altLang="de-DE" smtClean="0"/>
              <a:t>The MS-DOS File System (2)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5689600"/>
            <a:ext cx="8407400" cy="996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Maximum partition for different block sizes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800" dirty="0" smtClean="0"/>
              <a:t>The empty boxes represent forbidden combinations</a:t>
            </a:r>
          </a:p>
        </p:txBody>
      </p:sp>
      <p:pic>
        <p:nvPicPr>
          <p:cNvPr id="8294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8" y="1255713"/>
            <a:ext cx="7535862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289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FCE4FC5E-9D76-42EE-ABFA-B2C0F0430EFB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82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Windows 98 File System (1)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238750"/>
            <a:ext cx="9144000" cy="6000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z="2800" smtClean="0"/>
              <a:t>The extended MOS-DOS	 directory entry used in Windows 98</a:t>
            </a:r>
          </a:p>
        </p:txBody>
      </p:sp>
      <p:pic>
        <p:nvPicPr>
          <p:cNvPr id="83973" name="Picture 6" descr="C:\B\b4\JPG\foo\6-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2012950"/>
            <a:ext cx="85661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228600" y="2247900"/>
            <a:ext cx="406400" cy="165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ctr" eaLnBrk="1" hangingPunct="1"/>
            <a:r>
              <a:rPr lang="en-US" altLang="de-DE" sz="1400">
                <a:latin typeface="Tahoma" panose="020B0604030504040204" pitchFamily="34" charset="0"/>
              </a:rPr>
              <a:t>Bytes</a:t>
            </a:r>
            <a:endParaRPr lang="en-US" alt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460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7CA9023B-CD43-41DF-8F13-52EC881AC608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83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Windows 98 File System (2)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191125"/>
            <a:ext cx="9144000" cy="5905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An entry for (part of) a long file name in Windows 98</a:t>
            </a:r>
          </a:p>
        </p:txBody>
      </p:sp>
      <p:pic>
        <p:nvPicPr>
          <p:cNvPr id="8499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8001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8" name="Text Box 5"/>
          <p:cNvSpPr txBox="1">
            <a:spLocks noChangeArrowheads="1"/>
          </p:cNvSpPr>
          <p:nvPr/>
        </p:nvSpPr>
        <p:spPr bwMode="auto">
          <a:xfrm>
            <a:off x="0" y="2833688"/>
            <a:ext cx="99060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de-DE" sz="1800">
                <a:latin typeface="Arial" panose="020B0604020202020204" pitchFamily="34" charset="0"/>
              </a:rPr>
              <a:t>Bytes</a:t>
            </a:r>
          </a:p>
        </p:txBody>
      </p:sp>
      <p:sp>
        <p:nvSpPr>
          <p:cNvPr id="84999" name="Text Box 6"/>
          <p:cNvSpPr txBox="1">
            <a:spLocks noChangeArrowheads="1"/>
          </p:cNvSpPr>
          <p:nvPr/>
        </p:nvSpPr>
        <p:spPr bwMode="auto">
          <a:xfrm>
            <a:off x="3124200" y="4267200"/>
            <a:ext cx="18288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>
                <a:latin typeface="Arial" panose="020B0604020202020204" pitchFamily="34" charset="0"/>
              </a:rPr>
              <a:t>Checksum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323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DB9B91C8-35F8-469C-8D84-7A9EA73E40C4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84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Windows 98 File System (3)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991100"/>
            <a:ext cx="9144000" cy="762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z="2800" smtClean="0"/>
              <a:t>An example of how a long name is stored in Windows 98</a:t>
            </a:r>
          </a:p>
        </p:txBody>
      </p:sp>
      <p:pic>
        <p:nvPicPr>
          <p:cNvPr id="8602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95450"/>
            <a:ext cx="8181975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0590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763060FA-F669-4CD2-93E0-0DCB40189D01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85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UNIX V7 File System (1)</a:t>
            </a:r>
            <a:endParaRPr lang="en-US" altLang="de-DE" sz="4000" smtClean="0"/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638800"/>
            <a:ext cx="7772400" cy="4572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z="2800" smtClean="0"/>
              <a:t>A UNIX V7 directory entry</a:t>
            </a:r>
          </a:p>
        </p:txBody>
      </p:sp>
      <p:pic>
        <p:nvPicPr>
          <p:cNvPr id="87045" name="Picture 7" descr="C:\B\b4\JPG\foo\6-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1962150"/>
            <a:ext cx="63531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587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3FB7C7D3-3A6E-4D13-80F6-3BC47BC0D10A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86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8806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077200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The UNIX V7 File System (2)</a:t>
            </a:r>
            <a:endParaRPr lang="en-US" altLang="de-DE" sz="4000" smtClean="0"/>
          </a:p>
        </p:txBody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24100" y="5791200"/>
            <a:ext cx="4114800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de-DE" smtClean="0"/>
              <a:t>A UNIX i-node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783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fld id="{1F91DCCC-EB25-4149-9FF0-EA7E3B83CA87}" type="slidenum">
              <a:rPr lang="en-US" altLang="de-DE" sz="1400">
                <a:latin typeface="Times New Roman" panose="02020603050405020304" pitchFamily="18" charset="0"/>
              </a:rPr>
              <a:pPr eaLnBrk="1" hangingPunct="1"/>
              <a:t>87</a:t>
            </a:fld>
            <a:endParaRPr lang="en-US" altLang="de-DE" sz="1400"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de-DE" smtClean="0"/>
              <a:t>The UNIX V7 File System (3)</a:t>
            </a:r>
            <a:endParaRPr lang="en-US" altLang="de-DE" sz="4000" smtClean="0"/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096000"/>
            <a:ext cx="7772400" cy="381000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de-DE" smtClean="0"/>
              <a:t>The steps in looking up </a:t>
            </a:r>
            <a:r>
              <a:rPr lang="en-US" altLang="de-DE" i="1" smtClean="0"/>
              <a:t>/usr/ast/mbox</a:t>
            </a:r>
            <a:endParaRPr lang="en-US" altLang="de-DE" sz="2800" i="1" smtClean="0"/>
          </a:p>
        </p:txBody>
      </p:sp>
      <p:pic>
        <p:nvPicPr>
          <p:cNvPr id="8909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8001000" cy="462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238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59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Log Structured File System</a:t>
            </a:r>
            <a:endParaRPr lang="en-US" altLang="he-IL" smtClean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78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he-IL" smtClean="0"/>
              <a:t>Ousterhout &amp; Douglis (1992)</a:t>
            </a:r>
          </a:p>
          <a:p>
            <a:pPr eaLnBrk="1" hangingPunct="1"/>
            <a:r>
              <a:rPr lang="en-US" altLang="he-IL" smtClean="0"/>
              <a:t>Caching is enough for good read performance</a:t>
            </a:r>
          </a:p>
          <a:p>
            <a:pPr eaLnBrk="1" hangingPunct="1"/>
            <a:r>
              <a:rPr lang="en-US" altLang="he-IL" smtClean="0"/>
              <a:t>Writes is the real performance bottleneck</a:t>
            </a:r>
          </a:p>
          <a:p>
            <a:pPr lvl="1" eaLnBrk="1" hangingPunct="1"/>
            <a:r>
              <a:rPr lang="en-US" altLang="he-IL" smtClean="0"/>
              <a:t>writing-back cached user blocks may require many random disk accesses</a:t>
            </a:r>
          </a:p>
          <a:p>
            <a:pPr lvl="1" eaLnBrk="1" hangingPunct="1"/>
            <a:r>
              <a:rPr lang="en-US" altLang="he-IL" smtClean="0"/>
              <a:t>write-through for reliability denies optimizations</a:t>
            </a:r>
          </a:p>
          <a:p>
            <a:pPr lvl="2" eaLnBrk="1" hangingPunct="1"/>
            <a:r>
              <a:rPr lang="en-US" altLang="he-IL" smtClean="0"/>
              <a:t>logging solves the problem for metadata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227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Log Structured File System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he-IL" smtClean="0"/>
              <a:t>The idea: everything is log</a:t>
            </a:r>
          </a:p>
          <a:p>
            <a:pPr eaLnBrk="1" hangingPunct="1"/>
            <a:r>
              <a:rPr lang="en-US" altLang="he-IL" smtClean="0"/>
              <a:t>Each write - both data and control - is appended to the sequential log</a:t>
            </a:r>
          </a:p>
          <a:p>
            <a:pPr eaLnBrk="1" hangingPunct="1"/>
            <a:r>
              <a:rPr lang="en-US" altLang="he-IL" smtClean="0"/>
              <a:t>The problem: how to locate files and data efficiently for random access by Reads</a:t>
            </a:r>
          </a:p>
          <a:p>
            <a:pPr eaLnBrk="1" hangingPunct="1"/>
            <a:r>
              <a:rPr lang="en-US" altLang="he-IL" smtClean="0"/>
              <a:t>The solution: use a floating file map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392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239713"/>
            <a:ext cx="7848600" cy="749300"/>
          </a:xfrm>
        </p:spPr>
        <p:txBody>
          <a:bodyPr vert="horz" lIns="0" rIns="0" bIns="0" anchor="b">
            <a:normAutofit/>
          </a:bodyPr>
          <a:lstStyle/>
          <a:p>
            <a:pPr algn="ctr"/>
            <a:r>
              <a:rPr lang="en-US" alt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 structured file system</a:t>
            </a:r>
            <a:endParaRPr lang="en-US" altLang="he-IL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631825" y="21891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64" name="Rectangle 4" descr="Large checker board"/>
          <p:cNvSpPr>
            <a:spLocks noChangeArrowheads="1"/>
          </p:cNvSpPr>
          <p:nvPr/>
        </p:nvSpPr>
        <p:spPr bwMode="auto">
          <a:xfrm>
            <a:off x="860425" y="21891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65" name="Rectangle 5" descr="Large checker board"/>
          <p:cNvSpPr>
            <a:spLocks noChangeArrowheads="1"/>
          </p:cNvSpPr>
          <p:nvPr/>
        </p:nvSpPr>
        <p:spPr bwMode="auto">
          <a:xfrm>
            <a:off x="1089025" y="21891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13176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15462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17748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2003425" y="21891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22320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2460625" y="21891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26892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3" name="Rectangle 13" descr="Large checker board"/>
          <p:cNvSpPr>
            <a:spLocks noChangeArrowheads="1"/>
          </p:cNvSpPr>
          <p:nvPr/>
        </p:nvSpPr>
        <p:spPr bwMode="auto">
          <a:xfrm>
            <a:off x="2917825" y="21891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4" name="Rectangle 14"/>
          <p:cNvSpPr>
            <a:spLocks noChangeArrowheads="1"/>
          </p:cNvSpPr>
          <p:nvPr/>
        </p:nvSpPr>
        <p:spPr bwMode="auto">
          <a:xfrm>
            <a:off x="31464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5" name="Rectangle 15"/>
          <p:cNvSpPr>
            <a:spLocks noChangeArrowheads="1"/>
          </p:cNvSpPr>
          <p:nvPr/>
        </p:nvSpPr>
        <p:spPr bwMode="auto">
          <a:xfrm>
            <a:off x="3375025" y="21891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6" name="Rectangle 16" descr="Large checker board"/>
          <p:cNvSpPr>
            <a:spLocks noChangeArrowheads="1"/>
          </p:cNvSpPr>
          <p:nvPr/>
        </p:nvSpPr>
        <p:spPr bwMode="auto">
          <a:xfrm>
            <a:off x="3603625" y="21891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7" name="Rectangle 17"/>
          <p:cNvSpPr>
            <a:spLocks noChangeArrowheads="1"/>
          </p:cNvSpPr>
          <p:nvPr/>
        </p:nvSpPr>
        <p:spPr bwMode="auto">
          <a:xfrm>
            <a:off x="3832225" y="21891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8" name="Rectangle 18"/>
          <p:cNvSpPr>
            <a:spLocks noChangeArrowheads="1"/>
          </p:cNvSpPr>
          <p:nvPr/>
        </p:nvSpPr>
        <p:spPr bwMode="auto">
          <a:xfrm>
            <a:off x="4060825" y="21891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79" name="Rectangle 19" descr="Solid diamond"/>
          <p:cNvSpPr>
            <a:spLocks noChangeArrowheads="1"/>
          </p:cNvSpPr>
          <p:nvPr/>
        </p:nvSpPr>
        <p:spPr bwMode="auto">
          <a:xfrm rot="-5400000">
            <a:off x="4899025" y="1427163"/>
            <a:ext cx="228600" cy="533400"/>
          </a:xfrm>
          <a:prstGeom prst="rect">
            <a:avLst/>
          </a:prstGeom>
          <a:pattFill prst="solidDmnd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80" name="Text Box 20"/>
          <p:cNvSpPr txBox="1">
            <a:spLocks noChangeArrowheads="1"/>
          </p:cNvSpPr>
          <p:nvPr/>
        </p:nvSpPr>
        <p:spPr bwMode="auto">
          <a:xfrm>
            <a:off x="4327525" y="1235075"/>
            <a:ext cx="1314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r" eaLnBrk="1" hangingPunct="1"/>
            <a:r>
              <a:rPr lang="en-US" altLang="he-IL" sz="1800">
                <a:latin typeface="Arial" panose="020B0604020202020204" pitchFamily="34" charset="0"/>
                <a:cs typeface="Arial" panose="020B0604020202020204" pitchFamily="34" charset="0"/>
              </a:rPr>
              <a:t>supermap</a:t>
            </a:r>
          </a:p>
        </p:txBody>
      </p:sp>
      <p:cxnSp>
        <p:nvCxnSpPr>
          <p:cNvPr id="92181" name="AutoShape 21"/>
          <p:cNvCxnSpPr>
            <a:cxnSpLocks noChangeShapeType="1"/>
            <a:stCxn id="92179" idx="0"/>
            <a:endCxn id="92164" idx="0"/>
          </p:cNvCxnSpPr>
          <p:nvPr/>
        </p:nvCxnSpPr>
        <p:spPr bwMode="auto">
          <a:xfrm rot="10800000" flipV="1">
            <a:off x="974725" y="1693863"/>
            <a:ext cx="37703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82" name="AutoShape 22"/>
          <p:cNvCxnSpPr>
            <a:cxnSpLocks noChangeShapeType="1"/>
            <a:stCxn id="92179" idx="0"/>
            <a:endCxn id="92165" idx="0"/>
          </p:cNvCxnSpPr>
          <p:nvPr/>
        </p:nvCxnSpPr>
        <p:spPr bwMode="auto">
          <a:xfrm rot="10800000" flipV="1">
            <a:off x="1203325" y="1693863"/>
            <a:ext cx="35417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83" name="AutoShape 23"/>
          <p:cNvCxnSpPr>
            <a:cxnSpLocks noChangeShapeType="1"/>
            <a:stCxn id="92179" idx="0"/>
            <a:endCxn id="92173" idx="0"/>
          </p:cNvCxnSpPr>
          <p:nvPr/>
        </p:nvCxnSpPr>
        <p:spPr bwMode="auto">
          <a:xfrm rot="10800000" flipV="1">
            <a:off x="3032125" y="1693863"/>
            <a:ext cx="17129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84" name="AutoShape 24"/>
          <p:cNvCxnSpPr>
            <a:cxnSpLocks noChangeShapeType="1"/>
            <a:stCxn id="92179" idx="0"/>
            <a:endCxn id="92176" idx="0"/>
          </p:cNvCxnSpPr>
          <p:nvPr/>
        </p:nvCxnSpPr>
        <p:spPr bwMode="auto">
          <a:xfrm rot="10800000" flipV="1">
            <a:off x="3717925" y="1693863"/>
            <a:ext cx="10271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185" name="Rectangle 25"/>
          <p:cNvSpPr>
            <a:spLocks noChangeArrowheads="1"/>
          </p:cNvSpPr>
          <p:nvPr/>
        </p:nvSpPr>
        <p:spPr bwMode="auto">
          <a:xfrm>
            <a:off x="4289425" y="21891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86" name="Rectangle 26"/>
          <p:cNvSpPr>
            <a:spLocks noChangeArrowheads="1"/>
          </p:cNvSpPr>
          <p:nvPr/>
        </p:nvSpPr>
        <p:spPr bwMode="auto">
          <a:xfrm>
            <a:off x="4518025" y="21891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87" name="Rectangle 27"/>
          <p:cNvSpPr>
            <a:spLocks noChangeArrowheads="1"/>
          </p:cNvSpPr>
          <p:nvPr/>
        </p:nvSpPr>
        <p:spPr bwMode="auto">
          <a:xfrm>
            <a:off x="4746625" y="21891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88" name="Rectangle 28"/>
          <p:cNvSpPr>
            <a:spLocks noChangeArrowheads="1"/>
          </p:cNvSpPr>
          <p:nvPr/>
        </p:nvSpPr>
        <p:spPr bwMode="auto">
          <a:xfrm>
            <a:off x="4975225" y="21891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cxnSp>
        <p:nvCxnSpPr>
          <p:cNvPr id="92189" name="AutoShape 29"/>
          <p:cNvCxnSpPr>
            <a:cxnSpLocks noChangeShapeType="1"/>
            <a:stCxn id="92173" idx="2"/>
            <a:endCxn id="92171" idx="2"/>
          </p:cNvCxnSpPr>
          <p:nvPr/>
        </p:nvCxnSpPr>
        <p:spPr bwMode="auto">
          <a:xfrm rot="5400000">
            <a:off x="2802731" y="2494757"/>
            <a:ext cx="1587" cy="4572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90" name="AutoShape 30"/>
          <p:cNvCxnSpPr>
            <a:cxnSpLocks noChangeShapeType="1"/>
            <a:stCxn id="92173" idx="2"/>
            <a:endCxn id="92169" idx="2"/>
          </p:cNvCxnSpPr>
          <p:nvPr/>
        </p:nvCxnSpPr>
        <p:spPr bwMode="auto">
          <a:xfrm rot="5400000">
            <a:off x="2574131" y="2266157"/>
            <a:ext cx="1587" cy="9144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91" name="AutoShape 31"/>
          <p:cNvCxnSpPr>
            <a:cxnSpLocks noChangeShapeType="1"/>
            <a:stCxn id="92173" idx="2"/>
            <a:endCxn id="92163" idx="2"/>
          </p:cNvCxnSpPr>
          <p:nvPr/>
        </p:nvCxnSpPr>
        <p:spPr bwMode="auto">
          <a:xfrm rot="5400000">
            <a:off x="1888331" y="1580357"/>
            <a:ext cx="1587" cy="22860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192" name="Rectangle 32"/>
          <p:cNvSpPr>
            <a:spLocks noChangeArrowheads="1"/>
          </p:cNvSpPr>
          <p:nvPr/>
        </p:nvSpPr>
        <p:spPr bwMode="auto">
          <a:xfrm>
            <a:off x="631825" y="37893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3" name="Rectangle 33" descr="Large checker board"/>
          <p:cNvSpPr>
            <a:spLocks noChangeArrowheads="1"/>
          </p:cNvSpPr>
          <p:nvPr/>
        </p:nvSpPr>
        <p:spPr bwMode="auto">
          <a:xfrm>
            <a:off x="860425" y="37893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4" name="Rectangle 34" descr="Large checker board"/>
          <p:cNvSpPr>
            <a:spLocks noChangeArrowheads="1"/>
          </p:cNvSpPr>
          <p:nvPr/>
        </p:nvSpPr>
        <p:spPr bwMode="auto">
          <a:xfrm>
            <a:off x="1089025" y="37893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5" name="Rectangle 35"/>
          <p:cNvSpPr>
            <a:spLocks noChangeArrowheads="1"/>
          </p:cNvSpPr>
          <p:nvPr/>
        </p:nvSpPr>
        <p:spPr bwMode="auto">
          <a:xfrm>
            <a:off x="13176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6" name="Rectangle 36"/>
          <p:cNvSpPr>
            <a:spLocks noChangeArrowheads="1"/>
          </p:cNvSpPr>
          <p:nvPr/>
        </p:nvSpPr>
        <p:spPr bwMode="auto">
          <a:xfrm>
            <a:off x="15462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7" name="Rectangle 37"/>
          <p:cNvSpPr>
            <a:spLocks noChangeArrowheads="1"/>
          </p:cNvSpPr>
          <p:nvPr/>
        </p:nvSpPr>
        <p:spPr bwMode="auto">
          <a:xfrm>
            <a:off x="17748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8" name="Rectangle 38"/>
          <p:cNvSpPr>
            <a:spLocks noChangeArrowheads="1"/>
          </p:cNvSpPr>
          <p:nvPr/>
        </p:nvSpPr>
        <p:spPr bwMode="auto">
          <a:xfrm>
            <a:off x="2003425" y="37893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199" name="Rectangle 39"/>
          <p:cNvSpPr>
            <a:spLocks noChangeArrowheads="1"/>
          </p:cNvSpPr>
          <p:nvPr/>
        </p:nvSpPr>
        <p:spPr bwMode="auto">
          <a:xfrm>
            <a:off x="22320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0" name="Rectangle 40"/>
          <p:cNvSpPr>
            <a:spLocks noChangeArrowheads="1"/>
          </p:cNvSpPr>
          <p:nvPr/>
        </p:nvSpPr>
        <p:spPr bwMode="auto">
          <a:xfrm>
            <a:off x="2460625" y="37893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1" name="Rectangle 41"/>
          <p:cNvSpPr>
            <a:spLocks noChangeArrowheads="1"/>
          </p:cNvSpPr>
          <p:nvPr/>
        </p:nvSpPr>
        <p:spPr bwMode="auto">
          <a:xfrm>
            <a:off x="26892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2" name="Rectangle 42" descr="Large checker board"/>
          <p:cNvSpPr>
            <a:spLocks noChangeArrowheads="1"/>
          </p:cNvSpPr>
          <p:nvPr/>
        </p:nvSpPr>
        <p:spPr bwMode="auto">
          <a:xfrm>
            <a:off x="2917825" y="37893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3" name="Rectangle 43"/>
          <p:cNvSpPr>
            <a:spLocks noChangeArrowheads="1"/>
          </p:cNvSpPr>
          <p:nvPr/>
        </p:nvSpPr>
        <p:spPr bwMode="auto">
          <a:xfrm>
            <a:off x="31464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4" name="Rectangle 44"/>
          <p:cNvSpPr>
            <a:spLocks noChangeArrowheads="1"/>
          </p:cNvSpPr>
          <p:nvPr/>
        </p:nvSpPr>
        <p:spPr bwMode="auto">
          <a:xfrm>
            <a:off x="3375025" y="3789363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5" name="Rectangle 45" descr="Large checker board"/>
          <p:cNvSpPr>
            <a:spLocks noChangeArrowheads="1"/>
          </p:cNvSpPr>
          <p:nvPr/>
        </p:nvSpPr>
        <p:spPr bwMode="auto">
          <a:xfrm>
            <a:off x="3603625" y="37893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6" name="Rectangle 46"/>
          <p:cNvSpPr>
            <a:spLocks noChangeArrowheads="1"/>
          </p:cNvSpPr>
          <p:nvPr/>
        </p:nvSpPr>
        <p:spPr bwMode="auto">
          <a:xfrm>
            <a:off x="3832225" y="3789363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7" name="Rectangle 47" descr="Large checker board"/>
          <p:cNvSpPr>
            <a:spLocks noChangeArrowheads="1"/>
          </p:cNvSpPr>
          <p:nvPr/>
        </p:nvSpPr>
        <p:spPr bwMode="auto">
          <a:xfrm>
            <a:off x="4060825" y="3789363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8" name="Rectangle 48" descr="Solid diamond"/>
          <p:cNvSpPr>
            <a:spLocks noChangeArrowheads="1"/>
          </p:cNvSpPr>
          <p:nvPr/>
        </p:nvSpPr>
        <p:spPr bwMode="auto">
          <a:xfrm rot="-5400000">
            <a:off x="4899025" y="3027363"/>
            <a:ext cx="228600" cy="533400"/>
          </a:xfrm>
          <a:prstGeom prst="rect">
            <a:avLst/>
          </a:prstGeom>
          <a:pattFill prst="solidDmnd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09" name="Text Box 49"/>
          <p:cNvSpPr txBox="1">
            <a:spLocks noChangeArrowheads="1"/>
          </p:cNvSpPr>
          <p:nvPr/>
        </p:nvSpPr>
        <p:spPr bwMode="auto">
          <a:xfrm>
            <a:off x="4270375" y="2835275"/>
            <a:ext cx="1314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r" eaLnBrk="1" hangingPunct="1"/>
            <a:r>
              <a:rPr lang="en-US" altLang="he-IL" sz="1800">
                <a:latin typeface="Arial" panose="020B0604020202020204" pitchFamily="34" charset="0"/>
                <a:cs typeface="Arial" panose="020B0604020202020204" pitchFamily="34" charset="0"/>
              </a:rPr>
              <a:t>supermap</a:t>
            </a:r>
          </a:p>
        </p:txBody>
      </p:sp>
      <p:cxnSp>
        <p:nvCxnSpPr>
          <p:cNvPr id="92210" name="AutoShape 50"/>
          <p:cNvCxnSpPr>
            <a:cxnSpLocks noChangeShapeType="1"/>
            <a:stCxn id="92208" idx="0"/>
            <a:endCxn id="92193" idx="0"/>
          </p:cNvCxnSpPr>
          <p:nvPr/>
        </p:nvCxnSpPr>
        <p:spPr bwMode="auto">
          <a:xfrm rot="10800000" flipV="1">
            <a:off x="974725" y="3294063"/>
            <a:ext cx="37703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1" name="AutoShape 51"/>
          <p:cNvCxnSpPr>
            <a:cxnSpLocks noChangeShapeType="1"/>
            <a:stCxn id="92208" idx="0"/>
            <a:endCxn id="92194" idx="0"/>
          </p:cNvCxnSpPr>
          <p:nvPr/>
        </p:nvCxnSpPr>
        <p:spPr bwMode="auto">
          <a:xfrm rot="10800000" flipV="1">
            <a:off x="1203325" y="3294063"/>
            <a:ext cx="35417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2" name="AutoShape 52"/>
          <p:cNvCxnSpPr>
            <a:cxnSpLocks noChangeShapeType="1"/>
            <a:stCxn id="92208" idx="0"/>
            <a:endCxn id="92207" idx="0"/>
          </p:cNvCxnSpPr>
          <p:nvPr/>
        </p:nvCxnSpPr>
        <p:spPr bwMode="auto">
          <a:xfrm rot="10800000" flipV="1">
            <a:off x="4175125" y="3294063"/>
            <a:ext cx="5699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3" name="AutoShape 53"/>
          <p:cNvCxnSpPr>
            <a:cxnSpLocks noChangeShapeType="1"/>
            <a:stCxn id="92208" idx="0"/>
            <a:endCxn id="92205" idx="0"/>
          </p:cNvCxnSpPr>
          <p:nvPr/>
        </p:nvCxnSpPr>
        <p:spPr bwMode="auto">
          <a:xfrm rot="10800000" flipV="1">
            <a:off x="3717925" y="3294063"/>
            <a:ext cx="10271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14" name="Rectangle 54"/>
          <p:cNvSpPr>
            <a:spLocks noChangeArrowheads="1"/>
          </p:cNvSpPr>
          <p:nvPr/>
        </p:nvSpPr>
        <p:spPr bwMode="auto">
          <a:xfrm>
            <a:off x="4289425" y="37893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15" name="Rectangle 55"/>
          <p:cNvSpPr>
            <a:spLocks noChangeArrowheads="1"/>
          </p:cNvSpPr>
          <p:nvPr/>
        </p:nvSpPr>
        <p:spPr bwMode="auto">
          <a:xfrm>
            <a:off x="4518025" y="37893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16" name="Rectangle 56"/>
          <p:cNvSpPr>
            <a:spLocks noChangeArrowheads="1"/>
          </p:cNvSpPr>
          <p:nvPr/>
        </p:nvSpPr>
        <p:spPr bwMode="auto">
          <a:xfrm>
            <a:off x="4746625" y="37893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17" name="Rectangle 57"/>
          <p:cNvSpPr>
            <a:spLocks noChangeArrowheads="1"/>
          </p:cNvSpPr>
          <p:nvPr/>
        </p:nvSpPr>
        <p:spPr bwMode="auto">
          <a:xfrm>
            <a:off x="4975225" y="3789363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cxnSp>
        <p:nvCxnSpPr>
          <p:cNvPr id="92218" name="AutoShape 58"/>
          <p:cNvCxnSpPr>
            <a:cxnSpLocks noChangeShapeType="1"/>
            <a:stCxn id="92207" idx="2"/>
            <a:endCxn id="92206" idx="2"/>
          </p:cNvCxnSpPr>
          <p:nvPr/>
        </p:nvCxnSpPr>
        <p:spPr bwMode="auto">
          <a:xfrm rot="5400000">
            <a:off x="4060031" y="4209257"/>
            <a:ext cx="1587" cy="2286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9" name="AutoShape 59"/>
          <p:cNvCxnSpPr>
            <a:cxnSpLocks noChangeShapeType="1"/>
            <a:stCxn id="92207" idx="2"/>
            <a:endCxn id="92198" idx="2"/>
          </p:cNvCxnSpPr>
          <p:nvPr/>
        </p:nvCxnSpPr>
        <p:spPr bwMode="auto">
          <a:xfrm rot="5400000">
            <a:off x="3145631" y="3294857"/>
            <a:ext cx="1587" cy="20574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20" name="AutoShape 60"/>
          <p:cNvCxnSpPr>
            <a:cxnSpLocks noChangeShapeType="1"/>
            <a:stCxn id="92207" idx="2"/>
            <a:endCxn id="92192" idx="2"/>
          </p:cNvCxnSpPr>
          <p:nvPr/>
        </p:nvCxnSpPr>
        <p:spPr bwMode="auto">
          <a:xfrm rot="5400000">
            <a:off x="2459831" y="2609057"/>
            <a:ext cx="1587" cy="34290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1" name="Line 61"/>
          <p:cNvSpPr>
            <a:spLocks noChangeShapeType="1"/>
          </p:cNvSpPr>
          <p:nvPr/>
        </p:nvSpPr>
        <p:spPr bwMode="auto">
          <a:xfrm>
            <a:off x="2917825" y="386715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92222" name="Line 62"/>
          <p:cNvSpPr>
            <a:spLocks noChangeShapeType="1"/>
          </p:cNvSpPr>
          <p:nvPr/>
        </p:nvSpPr>
        <p:spPr bwMode="auto">
          <a:xfrm flipH="1">
            <a:off x="2917825" y="386715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92223" name="Line 63"/>
          <p:cNvSpPr>
            <a:spLocks noChangeShapeType="1"/>
          </p:cNvSpPr>
          <p:nvPr/>
        </p:nvSpPr>
        <p:spPr bwMode="auto">
          <a:xfrm>
            <a:off x="2460625" y="386715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92224" name="Line 64"/>
          <p:cNvSpPr>
            <a:spLocks noChangeShapeType="1"/>
          </p:cNvSpPr>
          <p:nvPr/>
        </p:nvSpPr>
        <p:spPr bwMode="auto">
          <a:xfrm flipH="1">
            <a:off x="2460625" y="386715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92225" name="Rectangle 65"/>
          <p:cNvSpPr>
            <a:spLocks noChangeArrowheads="1"/>
          </p:cNvSpPr>
          <p:nvPr/>
        </p:nvSpPr>
        <p:spPr bwMode="auto">
          <a:xfrm>
            <a:off x="631825" y="5426075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26" name="Rectangle 66" descr="Large checker board"/>
          <p:cNvSpPr>
            <a:spLocks noChangeArrowheads="1"/>
          </p:cNvSpPr>
          <p:nvPr/>
        </p:nvSpPr>
        <p:spPr bwMode="auto">
          <a:xfrm>
            <a:off x="860425" y="5426075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27" name="Rectangle 67" descr="Large checker board"/>
          <p:cNvSpPr>
            <a:spLocks noChangeArrowheads="1"/>
          </p:cNvSpPr>
          <p:nvPr/>
        </p:nvSpPr>
        <p:spPr bwMode="auto">
          <a:xfrm>
            <a:off x="1089025" y="5426075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28" name="Rectangle 68"/>
          <p:cNvSpPr>
            <a:spLocks noChangeArrowheads="1"/>
          </p:cNvSpPr>
          <p:nvPr/>
        </p:nvSpPr>
        <p:spPr bwMode="auto">
          <a:xfrm>
            <a:off x="13176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29" name="Rectangle 69"/>
          <p:cNvSpPr>
            <a:spLocks noChangeArrowheads="1"/>
          </p:cNvSpPr>
          <p:nvPr/>
        </p:nvSpPr>
        <p:spPr bwMode="auto">
          <a:xfrm>
            <a:off x="15462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0" name="Rectangle 70"/>
          <p:cNvSpPr>
            <a:spLocks noChangeArrowheads="1"/>
          </p:cNvSpPr>
          <p:nvPr/>
        </p:nvSpPr>
        <p:spPr bwMode="auto">
          <a:xfrm>
            <a:off x="17748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1" name="Rectangle 71"/>
          <p:cNvSpPr>
            <a:spLocks noChangeArrowheads="1"/>
          </p:cNvSpPr>
          <p:nvPr/>
        </p:nvSpPr>
        <p:spPr bwMode="auto">
          <a:xfrm>
            <a:off x="2003425" y="5426075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2" name="Rectangle 72"/>
          <p:cNvSpPr>
            <a:spLocks noChangeArrowheads="1"/>
          </p:cNvSpPr>
          <p:nvPr/>
        </p:nvSpPr>
        <p:spPr bwMode="auto">
          <a:xfrm>
            <a:off x="22320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3" name="Rectangle 73"/>
          <p:cNvSpPr>
            <a:spLocks noChangeArrowheads="1"/>
          </p:cNvSpPr>
          <p:nvPr/>
        </p:nvSpPr>
        <p:spPr bwMode="auto">
          <a:xfrm>
            <a:off x="2460625" y="5426075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4" name="Rectangle 74"/>
          <p:cNvSpPr>
            <a:spLocks noChangeArrowheads="1"/>
          </p:cNvSpPr>
          <p:nvPr/>
        </p:nvSpPr>
        <p:spPr bwMode="auto">
          <a:xfrm>
            <a:off x="26892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5" name="Rectangle 75" descr="Large checker board"/>
          <p:cNvSpPr>
            <a:spLocks noChangeArrowheads="1"/>
          </p:cNvSpPr>
          <p:nvPr/>
        </p:nvSpPr>
        <p:spPr bwMode="auto">
          <a:xfrm>
            <a:off x="2917825" y="5426075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6" name="Rectangle 76"/>
          <p:cNvSpPr>
            <a:spLocks noChangeArrowheads="1"/>
          </p:cNvSpPr>
          <p:nvPr/>
        </p:nvSpPr>
        <p:spPr bwMode="auto">
          <a:xfrm>
            <a:off x="31464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7" name="Rectangle 77"/>
          <p:cNvSpPr>
            <a:spLocks noChangeArrowheads="1"/>
          </p:cNvSpPr>
          <p:nvPr/>
        </p:nvSpPr>
        <p:spPr bwMode="auto">
          <a:xfrm>
            <a:off x="3375025" y="5426075"/>
            <a:ext cx="228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8" name="Rectangle 78" descr="Large checker board"/>
          <p:cNvSpPr>
            <a:spLocks noChangeArrowheads="1"/>
          </p:cNvSpPr>
          <p:nvPr/>
        </p:nvSpPr>
        <p:spPr bwMode="auto">
          <a:xfrm>
            <a:off x="3603625" y="5426075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39" name="Rectangle 79"/>
          <p:cNvSpPr>
            <a:spLocks noChangeArrowheads="1"/>
          </p:cNvSpPr>
          <p:nvPr/>
        </p:nvSpPr>
        <p:spPr bwMode="auto">
          <a:xfrm>
            <a:off x="3832225" y="5426075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40" name="Rectangle 80" descr="Large checker board"/>
          <p:cNvSpPr>
            <a:spLocks noChangeArrowheads="1"/>
          </p:cNvSpPr>
          <p:nvPr/>
        </p:nvSpPr>
        <p:spPr bwMode="auto">
          <a:xfrm>
            <a:off x="4060825" y="5426075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41" name="Rectangle 81" descr="Solid diamond"/>
          <p:cNvSpPr>
            <a:spLocks noChangeArrowheads="1"/>
          </p:cNvSpPr>
          <p:nvPr/>
        </p:nvSpPr>
        <p:spPr bwMode="auto">
          <a:xfrm rot="-5400000">
            <a:off x="4899025" y="4664075"/>
            <a:ext cx="228600" cy="533400"/>
          </a:xfrm>
          <a:prstGeom prst="rect">
            <a:avLst/>
          </a:prstGeom>
          <a:pattFill prst="solidDmnd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cxnSp>
        <p:nvCxnSpPr>
          <p:cNvPr id="92242" name="AutoShape 82"/>
          <p:cNvCxnSpPr>
            <a:cxnSpLocks noChangeShapeType="1"/>
            <a:stCxn id="92241" idx="0"/>
            <a:endCxn id="92226" idx="0"/>
          </p:cNvCxnSpPr>
          <p:nvPr/>
        </p:nvCxnSpPr>
        <p:spPr bwMode="auto">
          <a:xfrm rot="10800000" flipV="1">
            <a:off x="974725" y="4930775"/>
            <a:ext cx="37703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43" name="AutoShape 83"/>
          <p:cNvCxnSpPr>
            <a:cxnSpLocks noChangeShapeType="1"/>
            <a:stCxn id="92241" idx="0"/>
            <a:endCxn id="92227" idx="0"/>
          </p:cNvCxnSpPr>
          <p:nvPr/>
        </p:nvCxnSpPr>
        <p:spPr bwMode="auto">
          <a:xfrm rot="10800000" flipV="1">
            <a:off x="1203325" y="4930775"/>
            <a:ext cx="35417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44" name="AutoShape 84"/>
          <p:cNvCxnSpPr>
            <a:cxnSpLocks noChangeShapeType="1"/>
            <a:stCxn id="92241" idx="0"/>
            <a:endCxn id="92247" idx="0"/>
          </p:cNvCxnSpPr>
          <p:nvPr/>
        </p:nvCxnSpPr>
        <p:spPr bwMode="auto">
          <a:xfrm rot="10800000" flipV="1">
            <a:off x="4632325" y="4930775"/>
            <a:ext cx="1127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45" name="AutoShape 85"/>
          <p:cNvCxnSpPr>
            <a:cxnSpLocks noChangeShapeType="1"/>
            <a:stCxn id="92241" idx="0"/>
            <a:endCxn id="92238" idx="0"/>
          </p:cNvCxnSpPr>
          <p:nvPr/>
        </p:nvCxnSpPr>
        <p:spPr bwMode="auto">
          <a:xfrm rot="10800000" flipV="1">
            <a:off x="3717925" y="4930775"/>
            <a:ext cx="1027113" cy="4953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6" name="Rectangle 86"/>
          <p:cNvSpPr>
            <a:spLocks noChangeArrowheads="1"/>
          </p:cNvSpPr>
          <p:nvPr/>
        </p:nvSpPr>
        <p:spPr bwMode="auto">
          <a:xfrm>
            <a:off x="4289425" y="5426075"/>
            <a:ext cx="228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47" name="Rectangle 87" descr="Large checker board"/>
          <p:cNvSpPr>
            <a:spLocks noChangeArrowheads="1"/>
          </p:cNvSpPr>
          <p:nvPr/>
        </p:nvSpPr>
        <p:spPr bwMode="auto">
          <a:xfrm>
            <a:off x="4518025" y="5426075"/>
            <a:ext cx="228600" cy="533400"/>
          </a:xfrm>
          <a:prstGeom prst="rect">
            <a:avLst/>
          </a:prstGeom>
          <a:pattFill prst="lgCheck">
            <a:fgClr>
              <a:schemeClr val="accent1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48" name="Rectangle 88"/>
          <p:cNvSpPr>
            <a:spLocks noChangeArrowheads="1"/>
          </p:cNvSpPr>
          <p:nvPr/>
        </p:nvSpPr>
        <p:spPr bwMode="auto">
          <a:xfrm>
            <a:off x="4746625" y="5426075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sp>
        <p:nvSpPr>
          <p:cNvPr id="92249" name="Rectangle 89"/>
          <p:cNvSpPr>
            <a:spLocks noChangeArrowheads="1"/>
          </p:cNvSpPr>
          <p:nvPr/>
        </p:nvSpPr>
        <p:spPr bwMode="auto">
          <a:xfrm>
            <a:off x="4975225" y="5426075"/>
            <a:ext cx="228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endParaRPr lang="tr-TR" altLang="de-DE"/>
          </a:p>
        </p:txBody>
      </p:sp>
      <p:cxnSp>
        <p:nvCxnSpPr>
          <p:cNvPr id="92250" name="AutoShape 90"/>
          <p:cNvCxnSpPr>
            <a:cxnSpLocks noChangeShapeType="1"/>
            <a:stCxn id="92247" idx="2"/>
            <a:endCxn id="92239" idx="2"/>
          </p:cNvCxnSpPr>
          <p:nvPr/>
        </p:nvCxnSpPr>
        <p:spPr bwMode="auto">
          <a:xfrm rot="5400000">
            <a:off x="4288631" y="5617369"/>
            <a:ext cx="1588" cy="6858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51" name="AutoShape 91"/>
          <p:cNvCxnSpPr>
            <a:cxnSpLocks noChangeShapeType="1"/>
            <a:stCxn id="92247" idx="2"/>
            <a:endCxn id="92231" idx="2"/>
          </p:cNvCxnSpPr>
          <p:nvPr/>
        </p:nvCxnSpPr>
        <p:spPr bwMode="auto">
          <a:xfrm rot="5400000">
            <a:off x="3374231" y="4702969"/>
            <a:ext cx="1588" cy="25146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52" name="AutoShape 92"/>
          <p:cNvCxnSpPr>
            <a:cxnSpLocks noChangeShapeType="1"/>
            <a:stCxn id="92247" idx="2"/>
            <a:endCxn id="92225" idx="2"/>
          </p:cNvCxnSpPr>
          <p:nvPr/>
        </p:nvCxnSpPr>
        <p:spPr bwMode="auto">
          <a:xfrm rot="5400000">
            <a:off x="2688431" y="4017169"/>
            <a:ext cx="1588" cy="38862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3" name="Line 93"/>
          <p:cNvSpPr>
            <a:spLocks noChangeShapeType="1"/>
          </p:cNvSpPr>
          <p:nvPr/>
        </p:nvSpPr>
        <p:spPr bwMode="auto">
          <a:xfrm>
            <a:off x="4060825" y="5503863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92254" name="Line 94"/>
          <p:cNvSpPr>
            <a:spLocks noChangeShapeType="1"/>
          </p:cNvSpPr>
          <p:nvPr/>
        </p:nvSpPr>
        <p:spPr bwMode="auto">
          <a:xfrm flipH="1">
            <a:off x="4060825" y="5503863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tr-TR"/>
          </a:p>
        </p:txBody>
      </p:sp>
      <p:sp>
        <p:nvSpPr>
          <p:cNvPr id="92255" name="Text Box 95"/>
          <p:cNvSpPr txBox="1">
            <a:spLocks noChangeArrowheads="1"/>
          </p:cNvSpPr>
          <p:nvPr/>
        </p:nvSpPr>
        <p:spPr bwMode="auto">
          <a:xfrm>
            <a:off x="4251325" y="4449763"/>
            <a:ext cx="1314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r" eaLnBrk="1" hangingPunct="1"/>
            <a:r>
              <a:rPr lang="en-US" altLang="he-IL" sz="1800">
                <a:latin typeface="Arial" panose="020B0604020202020204" pitchFamily="34" charset="0"/>
                <a:cs typeface="Arial" panose="020B0604020202020204" pitchFamily="34" charset="0"/>
              </a:rPr>
              <a:t>supermap</a:t>
            </a:r>
          </a:p>
        </p:txBody>
      </p:sp>
      <p:cxnSp>
        <p:nvCxnSpPr>
          <p:cNvPr id="92256" name="AutoShape 96"/>
          <p:cNvCxnSpPr>
            <a:cxnSpLocks noChangeShapeType="1"/>
            <a:stCxn id="92247" idx="2"/>
            <a:endCxn id="92246" idx="2"/>
          </p:cNvCxnSpPr>
          <p:nvPr/>
        </p:nvCxnSpPr>
        <p:spPr bwMode="auto">
          <a:xfrm rot="5400000">
            <a:off x="4517231" y="5845969"/>
            <a:ext cx="1588" cy="228600"/>
          </a:xfrm>
          <a:prstGeom prst="bent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7" name="Text Box 97"/>
          <p:cNvSpPr txBox="1">
            <a:spLocks noChangeArrowheads="1"/>
          </p:cNvSpPr>
          <p:nvPr/>
        </p:nvSpPr>
        <p:spPr bwMode="auto">
          <a:xfrm>
            <a:off x="6731000" y="2225675"/>
            <a:ext cx="123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r>
              <a:rPr lang="arn-CL" altLang="de-DE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endParaRPr lang="en-US" altLang="he-I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58" name="Text Box 98"/>
          <p:cNvSpPr txBox="1">
            <a:spLocks noChangeArrowheads="1"/>
          </p:cNvSpPr>
          <p:nvPr/>
        </p:nvSpPr>
        <p:spPr bwMode="auto">
          <a:xfrm>
            <a:off x="5754688" y="3825875"/>
            <a:ext cx="2862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r>
              <a:rPr lang="arn-CL" altLang="de-DE">
                <a:latin typeface="Arial" panose="020B0604020202020204" pitchFamily="34" charset="0"/>
                <a:cs typeface="Arial" panose="020B0604020202020204" pitchFamily="34" charset="0"/>
              </a:rPr>
              <a:t>After block change</a:t>
            </a:r>
            <a:endParaRPr lang="en-US" altLang="he-I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59" name="Text Box 99"/>
          <p:cNvSpPr txBox="1">
            <a:spLocks noChangeArrowheads="1"/>
          </p:cNvSpPr>
          <p:nvPr/>
        </p:nvSpPr>
        <p:spPr bwMode="auto">
          <a:xfrm>
            <a:off x="5611813" y="5453063"/>
            <a:ext cx="2930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eaLnBrk="1" hangingPunct="1"/>
            <a:r>
              <a:rPr lang="arn-CL" altLang="de-DE">
                <a:latin typeface="Arial" panose="020B0604020202020204" pitchFamily="34" charset="0"/>
                <a:cs typeface="Arial" panose="020B0604020202020204" pitchFamily="34" charset="0"/>
              </a:rPr>
              <a:t>After block addition</a:t>
            </a:r>
            <a:endParaRPr lang="en-US" altLang="he-I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Grafik 9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1" name="Grafik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487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846" y="990600"/>
            <a:ext cx="4202170" cy="563879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structure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management systems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organization and access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sequential file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indexed sequential file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indexed file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direct or hashed file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B-Trees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directories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Naming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sharing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 rights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 access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Record blocking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Android file management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system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SQLite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816" y="990600"/>
            <a:ext cx="4166384" cy="5638799"/>
          </a:xfrm>
        </p:spPr>
        <p:txBody>
          <a:bodyPr>
            <a:normAutofit fontScale="77500" lnSpcReduction="20000"/>
          </a:bodyPr>
          <a:lstStyle/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storage management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allocation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 space management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Volumes 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</a:t>
            </a:r>
          </a:p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UNIX file management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Inodes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allocation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Directories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Volume structure</a:t>
            </a:r>
          </a:p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 virtual file system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Superblock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Inode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Dentry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Caches </a:t>
            </a:r>
          </a:p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file system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features of NTFS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NTFS volume and file structure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Recoverability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8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Input / Output</a:t>
            </a:r>
            <a:endParaRPr lang="tr-TR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/>
              <a:t>Andrew S. </a:t>
            </a:r>
            <a:r>
              <a:rPr lang="en-US" sz="2800" dirty="0" err="1"/>
              <a:t>Tanenbaum</a:t>
            </a:r>
            <a:r>
              <a:rPr lang="en-US" sz="2800" dirty="0"/>
              <a:t>, Herbert </a:t>
            </a:r>
            <a:r>
              <a:rPr lang="en-US" sz="2800" dirty="0" err="1"/>
              <a:t>Bos</a:t>
            </a:r>
            <a:r>
              <a:rPr lang="en-US" sz="2800" dirty="0"/>
              <a:t>, Modern Operating Systems </a:t>
            </a:r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</a:t>
            </a:r>
            <a:r>
              <a:rPr lang="en-US" sz="2800" dirty="0"/>
              <a:t>Edition, Pearson, </a:t>
            </a:r>
            <a:r>
              <a:rPr lang="en-US" sz="2800" dirty="0" smtClean="0"/>
              <a:t>2015</a:t>
            </a:r>
          </a:p>
          <a:p>
            <a:pPr>
              <a:spcAft>
                <a:spcPts val="0"/>
              </a:spcAft>
            </a:pPr>
            <a:endParaRPr lang="en-US" sz="2800" dirty="0"/>
          </a:p>
          <a:p>
            <a:pPr>
              <a:spcAft>
                <a:spcPts val="0"/>
              </a:spcAft>
            </a:pPr>
            <a:r>
              <a:rPr lang="en-US" sz="2800" dirty="0" smtClean="0"/>
              <a:t>William </a:t>
            </a:r>
            <a:r>
              <a:rPr lang="en-US" sz="2800" dirty="0"/>
              <a:t>Stallings, Operating Systems: Internals and Design Principles, </a:t>
            </a:r>
            <a:r>
              <a:rPr lang="en-US" sz="2800" dirty="0" smtClean="0"/>
              <a:t>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</a:t>
            </a:r>
            <a:r>
              <a:rPr lang="en-US" sz="2800" dirty="0"/>
              <a:t>Edition, Pearson, </a:t>
            </a:r>
            <a:r>
              <a:rPr lang="en-US" sz="2800" dirty="0" smtClean="0"/>
              <a:t>2017</a:t>
            </a:r>
            <a:endParaRPr lang="en-US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2715</Words>
  <Application>Microsoft Office PowerPoint</Application>
  <PresentationFormat>Bildschirmpräsentation (4:3)</PresentationFormat>
  <Paragraphs>568</Paragraphs>
  <Slides>93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93</vt:i4>
      </vt:variant>
    </vt:vector>
  </HeadingPairs>
  <TitlesOfParts>
    <vt:vector size="103" baseType="lpstr">
      <vt:lpstr>Arial</vt:lpstr>
      <vt:lpstr>Calibri</vt:lpstr>
      <vt:lpstr>Constantia</vt:lpstr>
      <vt:lpstr>Helvetica</vt:lpstr>
      <vt:lpstr>Tahoma</vt:lpstr>
      <vt:lpstr>Times New Roman</vt:lpstr>
      <vt:lpstr>Wingdings</vt:lpstr>
      <vt:lpstr>Wingdings 2</vt:lpstr>
      <vt:lpstr>Flow</vt:lpstr>
      <vt:lpstr>Visio</vt:lpstr>
      <vt:lpstr>PowerPoint-Präsentation</vt:lpstr>
      <vt:lpstr>Topics covered</vt:lpstr>
      <vt:lpstr>PowerPoint-Präsentation</vt:lpstr>
      <vt:lpstr>PowerPoint-Präsentation</vt:lpstr>
      <vt:lpstr>What is it all about?</vt:lpstr>
      <vt:lpstr>Memory Hierarchy</vt:lpstr>
      <vt:lpstr>Main memory vs. Secondary storage</vt:lpstr>
      <vt:lpstr>Some numbers…</vt:lpstr>
      <vt:lpstr>Secondary storage structure</vt:lpstr>
      <vt:lpstr>Internal disk structure</vt:lpstr>
      <vt:lpstr>Data Access</vt:lpstr>
      <vt:lpstr>File System services</vt:lpstr>
      <vt:lpstr>What is a file</vt:lpstr>
      <vt:lpstr>File system interface</vt:lpstr>
      <vt:lpstr>File system structure</vt:lpstr>
      <vt:lpstr>File Naming</vt:lpstr>
      <vt:lpstr>File Structure</vt:lpstr>
      <vt:lpstr>File Types</vt:lpstr>
      <vt:lpstr>File Access</vt:lpstr>
      <vt:lpstr>File Attributes</vt:lpstr>
      <vt:lpstr>File Operations</vt:lpstr>
      <vt:lpstr>An Example Program Using File System Calls (1/2)</vt:lpstr>
      <vt:lpstr>An Example Program Using File System Calls (2/2)</vt:lpstr>
      <vt:lpstr>Memory-Mapped Files</vt:lpstr>
      <vt:lpstr>Memory mapped files</vt:lpstr>
      <vt:lpstr>Mmapped files: Pros and Cons</vt:lpstr>
      <vt:lpstr>Directories</vt:lpstr>
      <vt:lpstr>Directories Single-Level Directory Systems</vt:lpstr>
      <vt:lpstr>Two-level Directory Systems</vt:lpstr>
      <vt:lpstr>Hierarchical Directory Systems</vt:lpstr>
      <vt:lpstr>Extending the directory hierarchy</vt:lpstr>
      <vt:lpstr>Path Names</vt:lpstr>
      <vt:lpstr>Directory Operations</vt:lpstr>
      <vt:lpstr>File system implementation</vt:lpstr>
      <vt:lpstr>PowerPoint-Präsentation</vt:lpstr>
      <vt:lpstr>Allocating disk blocks to file data </vt:lpstr>
      <vt:lpstr>Static Contiguous Allocation</vt:lpstr>
      <vt:lpstr>(Static) Contiguous allocation</vt:lpstr>
      <vt:lpstr>Extent-based allocation</vt:lpstr>
      <vt:lpstr>Extent-based allocation</vt:lpstr>
      <vt:lpstr>Extent-based allocation</vt:lpstr>
      <vt:lpstr>Single-block allocation</vt:lpstr>
      <vt:lpstr>Block Allocation in UNIX</vt:lpstr>
      <vt:lpstr>Block Allocation in UNIX</vt:lpstr>
      <vt:lpstr>Block Allocation in UNIX</vt:lpstr>
      <vt:lpstr>Linked Allocation</vt:lpstr>
      <vt:lpstr>Linked Allocation</vt:lpstr>
      <vt:lpstr>File Allocation Table (FAT)</vt:lpstr>
      <vt:lpstr>File allocation table (FAT)</vt:lpstr>
      <vt:lpstr>FAT Pros and Cons</vt:lpstr>
      <vt:lpstr>Unix - Indexed allocation </vt:lpstr>
      <vt:lpstr>File System Implementation</vt:lpstr>
      <vt:lpstr>Implementing Files (1)</vt:lpstr>
      <vt:lpstr>Implementing Files (2)</vt:lpstr>
      <vt:lpstr>Implementing Files (3)</vt:lpstr>
      <vt:lpstr>Implementing Files (4)</vt:lpstr>
      <vt:lpstr>Implementing Directories (1)</vt:lpstr>
      <vt:lpstr>Implementing Directories (2)</vt:lpstr>
      <vt:lpstr>Shared Files (1)</vt:lpstr>
      <vt:lpstr>Shared Files (2)</vt:lpstr>
      <vt:lpstr>Log-Structured File Systems</vt:lpstr>
      <vt:lpstr>PowerPoint-Präsentation</vt:lpstr>
      <vt:lpstr>PowerPoint-Präsentation</vt:lpstr>
      <vt:lpstr>PowerPoint-Präsentation</vt:lpstr>
      <vt:lpstr>Disk Space Management (1)</vt:lpstr>
      <vt:lpstr>Disk Space Management (2)</vt:lpstr>
      <vt:lpstr>Disk Space Management (3)</vt:lpstr>
      <vt:lpstr>Disk Space Management (4)</vt:lpstr>
      <vt:lpstr>Free space management</vt:lpstr>
      <vt:lpstr>File System Reliability (1)</vt:lpstr>
      <vt:lpstr>File System Reliability (2)</vt:lpstr>
      <vt:lpstr>File System Reliability (3)</vt:lpstr>
      <vt:lpstr>File System Performance (1)</vt:lpstr>
      <vt:lpstr>File System Performance (2)</vt:lpstr>
      <vt:lpstr>Example File Systems      CD-ROM File Systems</vt:lpstr>
      <vt:lpstr>PowerPoint-Präsentation</vt:lpstr>
      <vt:lpstr>PowerPoint-Präsentation</vt:lpstr>
      <vt:lpstr>The CP/M File System (1)</vt:lpstr>
      <vt:lpstr>The CP/M File System (2)</vt:lpstr>
      <vt:lpstr>The MS-DOS File System (1)</vt:lpstr>
      <vt:lpstr>The MS-DOS File System (2)</vt:lpstr>
      <vt:lpstr>The Windows 98 File System (1)</vt:lpstr>
      <vt:lpstr>The Windows 98 File System (2)</vt:lpstr>
      <vt:lpstr>The Windows 98 File System (3)</vt:lpstr>
      <vt:lpstr>The UNIX V7 File System (1)</vt:lpstr>
      <vt:lpstr>The UNIX V7 File System (2)</vt:lpstr>
      <vt:lpstr>The UNIX V7 File System (3)</vt:lpstr>
      <vt:lpstr>Log Structured File System</vt:lpstr>
      <vt:lpstr>Log Structured File System</vt:lpstr>
      <vt:lpstr>Log structured file system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550</cp:revision>
  <dcterms:created xsi:type="dcterms:W3CDTF">2006-08-16T00:00:00Z</dcterms:created>
  <dcterms:modified xsi:type="dcterms:W3CDTF">2018-05-10T08:25:11Z</dcterms:modified>
</cp:coreProperties>
</file>