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5"/>
  </p:notesMasterIdLst>
  <p:sldIdLst>
    <p:sldId id="648" r:id="rId2"/>
    <p:sldId id="806" r:id="rId3"/>
    <p:sldId id="807" r:id="rId4"/>
    <p:sldId id="808" r:id="rId5"/>
    <p:sldId id="809" r:id="rId6"/>
    <p:sldId id="810" r:id="rId7"/>
    <p:sldId id="811" r:id="rId8"/>
    <p:sldId id="812" r:id="rId9"/>
    <p:sldId id="813" r:id="rId10"/>
    <p:sldId id="814" r:id="rId11"/>
    <p:sldId id="815" r:id="rId12"/>
    <p:sldId id="816" r:id="rId13"/>
    <p:sldId id="817" r:id="rId14"/>
    <p:sldId id="819" r:id="rId15"/>
    <p:sldId id="820" r:id="rId16"/>
    <p:sldId id="821" r:id="rId17"/>
    <p:sldId id="822" r:id="rId18"/>
    <p:sldId id="823" r:id="rId19"/>
    <p:sldId id="824" r:id="rId20"/>
    <p:sldId id="825" r:id="rId21"/>
    <p:sldId id="826" r:id="rId22"/>
    <p:sldId id="827" r:id="rId23"/>
    <p:sldId id="828" r:id="rId24"/>
    <p:sldId id="829" r:id="rId25"/>
    <p:sldId id="830" r:id="rId26"/>
    <p:sldId id="831" r:id="rId27"/>
    <p:sldId id="902" r:id="rId28"/>
    <p:sldId id="834" r:id="rId29"/>
    <p:sldId id="835" r:id="rId30"/>
    <p:sldId id="836" r:id="rId31"/>
    <p:sldId id="837" r:id="rId32"/>
    <p:sldId id="838" r:id="rId33"/>
    <p:sldId id="839" r:id="rId34"/>
    <p:sldId id="840" r:id="rId35"/>
    <p:sldId id="841" r:id="rId36"/>
    <p:sldId id="842" r:id="rId37"/>
    <p:sldId id="843" r:id="rId38"/>
    <p:sldId id="844" r:id="rId39"/>
    <p:sldId id="845" r:id="rId40"/>
    <p:sldId id="846" r:id="rId41"/>
    <p:sldId id="847" r:id="rId42"/>
    <p:sldId id="848" r:id="rId43"/>
    <p:sldId id="849" r:id="rId44"/>
    <p:sldId id="850" r:id="rId45"/>
    <p:sldId id="851" r:id="rId46"/>
    <p:sldId id="852" r:id="rId47"/>
    <p:sldId id="853" r:id="rId48"/>
    <p:sldId id="854" r:id="rId49"/>
    <p:sldId id="855" r:id="rId50"/>
    <p:sldId id="856" r:id="rId51"/>
    <p:sldId id="858" r:id="rId52"/>
    <p:sldId id="859" r:id="rId53"/>
    <p:sldId id="860" r:id="rId54"/>
    <p:sldId id="861" r:id="rId55"/>
    <p:sldId id="862" r:id="rId56"/>
    <p:sldId id="863" r:id="rId57"/>
    <p:sldId id="864" r:id="rId58"/>
    <p:sldId id="865" r:id="rId59"/>
    <p:sldId id="866" r:id="rId60"/>
    <p:sldId id="867" r:id="rId61"/>
    <p:sldId id="868" r:id="rId62"/>
    <p:sldId id="869" r:id="rId63"/>
    <p:sldId id="870" r:id="rId64"/>
    <p:sldId id="871" r:id="rId65"/>
    <p:sldId id="872" r:id="rId66"/>
    <p:sldId id="873" r:id="rId67"/>
    <p:sldId id="874" r:id="rId68"/>
    <p:sldId id="875" r:id="rId69"/>
    <p:sldId id="876" r:id="rId70"/>
    <p:sldId id="877" r:id="rId71"/>
    <p:sldId id="878" r:id="rId72"/>
    <p:sldId id="879" r:id="rId73"/>
    <p:sldId id="880" r:id="rId74"/>
    <p:sldId id="881" r:id="rId75"/>
    <p:sldId id="883" r:id="rId76"/>
    <p:sldId id="884" r:id="rId77"/>
    <p:sldId id="885" r:id="rId78"/>
    <p:sldId id="886" r:id="rId79"/>
    <p:sldId id="887" r:id="rId80"/>
    <p:sldId id="888" r:id="rId81"/>
    <p:sldId id="889" r:id="rId82"/>
    <p:sldId id="890" r:id="rId83"/>
    <p:sldId id="891" r:id="rId84"/>
    <p:sldId id="892" r:id="rId85"/>
    <p:sldId id="894" r:id="rId86"/>
    <p:sldId id="895" r:id="rId87"/>
    <p:sldId id="896" r:id="rId88"/>
    <p:sldId id="897" r:id="rId89"/>
    <p:sldId id="901" r:id="rId90"/>
    <p:sldId id="899" r:id="rId91"/>
    <p:sldId id="900" r:id="rId92"/>
    <p:sldId id="796" r:id="rId93"/>
    <p:sldId id="797" r:id="rId94"/>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58"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4/16/2018</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0B19834-9DAF-43C6-957D-C87AAEC1585A}" type="slidenum">
              <a:rPr lang="en-GB" altLang="de-DE" sz="1200"/>
              <a:pPr/>
              <a:t>6</a:t>
            </a:fld>
            <a:endParaRPr lang="en-GB" altLang="de-DE" sz="1200"/>
          </a:p>
        </p:txBody>
      </p:sp>
      <p:sp>
        <p:nvSpPr>
          <p:cNvPr id="100355" name="Rectangle 2"/>
          <p:cNvSpPr>
            <a:spLocks noGrp="1" noRot="1" noChangeAspect="1" noChangeArrowheads="1" noTextEdit="1"/>
          </p:cNvSpPr>
          <p:nvPr>
            <p:ph type="sldImg"/>
          </p:nvPr>
        </p:nvSpPr>
        <p:spPr>
          <a:solidFill>
            <a:srgbClr val="FFFFFF"/>
          </a:solidFill>
          <a:ln/>
        </p:spPr>
      </p:sp>
      <p:sp>
        <p:nvSpPr>
          <p:cNvPr id="1003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Times" panose="02020603050405020304" pitchFamily="18" charset="0"/>
            </a:endParaRPr>
          </a:p>
        </p:txBody>
      </p:sp>
    </p:spTree>
    <p:extLst>
      <p:ext uri="{BB962C8B-B14F-4D97-AF65-F5344CB8AC3E}">
        <p14:creationId xmlns:p14="http://schemas.microsoft.com/office/powerpoint/2010/main" val="3644591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11DC775-4B46-433C-9B1E-4A7A74A54FF0}" type="slidenum">
              <a:rPr lang="en-GB" altLang="de-DE" sz="1200"/>
              <a:pPr/>
              <a:t>7</a:t>
            </a:fld>
            <a:endParaRPr lang="en-GB" altLang="de-DE" sz="1200"/>
          </a:p>
        </p:txBody>
      </p:sp>
      <p:sp>
        <p:nvSpPr>
          <p:cNvPr id="101379" name="Rectangle 2"/>
          <p:cNvSpPr>
            <a:spLocks noGrp="1" noRot="1" noChangeAspect="1" noChangeArrowheads="1" noTextEdit="1"/>
          </p:cNvSpPr>
          <p:nvPr>
            <p:ph type="sldImg"/>
          </p:nvPr>
        </p:nvSpPr>
        <p:spPr>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Times" panose="02020603050405020304" pitchFamily="18" charset="0"/>
            </a:endParaRPr>
          </a:p>
        </p:txBody>
      </p:sp>
    </p:spTree>
    <p:extLst>
      <p:ext uri="{BB962C8B-B14F-4D97-AF65-F5344CB8AC3E}">
        <p14:creationId xmlns:p14="http://schemas.microsoft.com/office/powerpoint/2010/main" val="1182390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FAAB8C7-F653-4944-B3CC-0A4FBA4E38F3}" type="slidenum">
              <a:rPr lang="en-GB" altLang="de-DE" sz="1200"/>
              <a:pPr/>
              <a:t>8</a:t>
            </a:fld>
            <a:endParaRPr lang="en-GB" altLang="de-DE" sz="1200"/>
          </a:p>
        </p:txBody>
      </p:sp>
      <p:sp>
        <p:nvSpPr>
          <p:cNvPr id="102403" name="Rectangle 2"/>
          <p:cNvSpPr>
            <a:spLocks noGrp="1" noRot="1" noChangeAspect="1" noChangeArrowheads="1" noTextEdit="1"/>
          </p:cNvSpPr>
          <p:nvPr>
            <p:ph type="sldImg"/>
          </p:nvPr>
        </p:nvSpPr>
        <p:spPr>
          <a:solidFill>
            <a:srgbClr val="FFFFFF"/>
          </a:solidFill>
          <a:ln/>
        </p:spPr>
      </p:sp>
      <p:sp>
        <p:nvSpPr>
          <p:cNvPr id="1024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Times" panose="02020603050405020304" pitchFamily="18" charset="0"/>
            </a:endParaRPr>
          </a:p>
        </p:txBody>
      </p:sp>
    </p:spTree>
    <p:extLst>
      <p:ext uri="{BB962C8B-B14F-4D97-AF65-F5344CB8AC3E}">
        <p14:creationId xmlns:p14="http://schemas.microsoft.com/office/powerpoint/2010/main" val="1227459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dirty="0"/>
          </a:p>
        </p:txBody>
      </p:sp>
      <p:sp>
        <p:nvSpPr>
          <p:cNvPr id="4" name="Foliennummernplatzhalter 3"/>
          <p:cNvSpPr>
            <a:spLocks noGrp="1"/>
          </p:cNvSpPr>
          <p:nvPr>
            <p:ph type="sldNum" sz="quarter" idx="10"/>
          </p:nvPr>
        </p:nvSpPr>
        <p:spPr/>
        <p:txBody>
          <a:bodyPr/>
          <a:lstStyle/>
          <a:p>
            <a:fld id="{96394C6F-EDC9-4575-BB5A-26CCACBE67F9}" type="slidenum">
              <a:rPr lang="en-US" smtClean="0"/>
              <a:t>13</a:t>
            </a:fld>
            <a:endParaRPr lang="en-US" dirty="0"/>
          </a:p>
        </p:txBody>
      </p:sp>
    </p:spTree>
    <p:extLst>
      <p:ext uri="{BB962C8B-B14F-4D97-AF65-F5344CB8AC3E}">
        <p14:creationId xmlns:p14="http://schemas.microsoft.com/office/powerpoint/2010/main" val="2744262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6ED182D-0302-47B2-B661-D0067219F2D7}" type="slidenum">
              <a:rPr lang="en-GB" altLang="de-DE" sz="1200"/>
              <a:pPr/>
              <a:t>20</a:t>
            </a:fld>
            <a:endParaRPr lang="en-GB" altLang="de-DE" sz="1200"/>
          </a:p>
        </p:txBody>
      </p:sp>
      <p:sp>
        <p:nvSpPr>
          <p:cNvPr id="103427" name="Rectangle 2"/>
          <p:cNvSpPr>
            <a:spLocks noGrp="1" noRot="1" noChangeAspect="1" noChangeArrowheads="1" noTextEdit="1"/>
          </p:cNvSpPr>
          <p:nvPr>
            <p:ph type="sldImg"/>
          </p:nvPr>
        </p:nvSpPr>
        <p:spPr>
          <a:solidFill>
            <a:srgbClr val="FFFFFF"/>
          </a:solidFill>
          <a:ln/>
        </p:spPr>
      </p:sp>
      <p:sp>
        <p:nvSpPr>
          <p:cNvPr id="1034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Times" panose="02020603050405020304" pitchFamily="18" charset="0"/>
            </a:endParaRPr>
          </a:p>
        </p:txBody>
      </p:sp>
    </p:spTree>
    <p:extLst>
      <p:ext uri="{BB962C8B-B14F-4D97-AF65-F5344CB8AC3E}">
        <p14:creationId xmlns:p14="http://schemas.microsoft.com/office/powerpoint/2010/main" val="1687056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2A92760-D864-498F-AC6F-4C99E22372E0}" type="slidenum">
              <a:rPr lang="en-GB" altLang="de-DE" sz="1200"/>
              <a:pPr/>
              <a:t>32</a:t>
            </a:fld>
            <a:endParaRPr lang="en-GB" altLang="de-DE" sz="1200"/>
          </a:p>
        </p:txBody>
      </p:sp>
      <p:sp>
        <p:nvSpPr>
          <p:cNvPr id="104451" name="Rectangle 2"/>
          <p:cNvSpPr>
            <a:spLocks noGrp="1" noRot="1" noChangeAspect="1" noChangeArrowheads="1" noTextEdit="1"/>
          </p:cNvSpPr>
          <p:nvPr>
            <p:ph type="sldImg"/>
          </p:nvPr>
        </p:nvSpPr>
        <p:spPr>
          <a:solidFill>
            <a:srgbClr val="FFFFFF"/>
          </a:solidFill>
          <a:ln/>
        </p:spPr>
      </p:sp>
      <p:sp>
        <p:nvSpPr>
          <p:cNvPr id="1044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Times" panose="02020603050405020304" pitchFamily="18" charset="0"/>
            </a:endParaRPr>
          </a:p>
        </p:txBody>
      </p:sp>
    </p:spTree>
    <p:extLst>
      <p:ext uri="{BB962C8B-B14F-4D97-AF65-F5344CB8AC3E}">
        <p14:creationId xmlns:p14="http://schemas.microsoft.com/office/powerpoint/2010/main" val="1908854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335907B-761B-4BA5-9E0C-602EB8AF6ED7}" type="slidenum">
              <a:rPr lang="en-GB" altLang="de-DE" sz="1200"/>
              <a:pPr/>
              <a:t>41</a:t>
            </a:fld>
            <a:endParaRPr lang="en-GB" altLang="de-DE" sz="1200"/>
          </a:p>
        </p:txBody>
      </p:sp>
      <p:sp>
        <p:nvSpPr>
          <p:cNvPr id="105475" name="Rectangle 2"/>
          <p:cNvSpPr>
            <a:spLocks noGrp="1" noRot="1" noChangeAspect="1" noChangeArrowheads="1" noTextEdit="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Times" panose="02020603050405020304" pitchFamily="18" charset="0"/>
            </a:endParaRPr>
          </a:p>
        </p:txBody>
      </p:sp>
    </p:spTree>
    <p:extLst>
      <p:ext uri="{BB962C8B-B14F-4D97-AF65-F5344CB8AC3E}">
        <p14:creationId xmlns:p14="http://schemas.microsoft.com/office/powerpoint/2010/main" val="1414598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C57ECF4-CF3F-43FB-B3BE-949FF9F8B32D}" type="slidenum">
              <a:rPr lang="en-GB" altLang="de-DE" sz="1200"/>
              <a:pPr/>
              <a:t>49</a:t>
            </a:fld>
            <a:endParaRPr lang="en-GB" altLang="de-DE" sz="1200"/>
          </a:p>
        </p:txBody>
      </p:sp>
      <p:sp>
        <p:nvSpPr>
          <p:cNvPr id="106499" name="Rectangle 2"/>
          <p:cNvSpPr>
            <a:spLocks noGrp="1" noRot="1" noChangeAspect="1" noChangeArrowheads="1" noTextEdit="1"/>
          </p:cNvSpPr>
          <p:nvPr>
            <p:ph type="sldImg"/>
          </p:nvPr>
        </p:nvSpPr>
        <p:spPr>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Times" panose="02020603050405020304" pitchFamily="18" charset="0"/>
            </a:endParaRPr>
          </a:p>
        </p:txBody>
      </p:sp>
    </p:spTree>
    <p:extLst>
      <p:ext uri="{BB962C8B-B14F-4D97-AF65-F5344CB8AC3E}">
        <p14:creationId xmlns:p14="http://schemas.microsoft.com/office/powerpoint/2010/main" val="176649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4E3CA39-8D56-4B9E-B595-43D0CADB3A31}" type="slidenum">
              <a:rPr lang="en-GB" altLang="de-DE" sz="1200"/>
              <a:pPr/>
              <a:t>83</a:t>
            </a:fld>
            <a:endParaRPr lang="en-GB" altLang="de-DE" sz="1200"/>
          </a:p>
        </p:txBody>
      </p:sp>
      <p:sp>
        <p:nvSpPr>
          <p:cNvPr id="107523" name="Rectangle 2"/>
          <p:cNvSpPr>
            <a:spLocks noGrp="1" noRot="1" noChangeAspect="1" noChangeArrowheads="1" noTextEdit="1"/>
          </p:cNvSpPr>
          <p:nvPr>
            <p:ph type="sldImg"/>
          </p:nvPr>
        </p:nvSpPr>
        <p:spPr>
          <a:solidFill>
            <a:srgbClr val="FFFFFF"/>
          </a:solidFill>
          <a:ln/>
        </p:spPr>
      </p:sp>
      <p:sp>
        <p:nvSpPr>
          <p:cNvPr id="1075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de-DE" altLang="de-DE" smtClean="0">
              <a:latin typeface="Times" panose="02020603050405020304" pitchFamily="18" charset="0"/>
            </a:endParaRPr>
          </a:p>
        </p:txBody>
      </p:sp>
    </p:spTree>
    <p:extLst>
      <p:ext uri="{BB962C8B-B14F-4D97-AF65-F5344CB8AC3E}">
        <p14:creationId xmlns:p14="http://schemas.microsoft.com/office/powerpoint/2010/main" val="3806777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92</a:t>
            </a:fld>
            <a:endParaRPr lang="en-US" dirty="0">
              <a:solidFill>
                <a:prstClr val="black"/>
              </a:solidFill>
            </a:endParaRPr>
          </a:p>
        </p:txBody>
      </p:sp>
    </p:spTree>
    <p:extLst>
      <p:ext uri="{BB962C8B-B14F-4D97-AF65-F5344CB8AC3E}">
        <p14:creationId xmlns:p14="http://schemas.microsoft.com/office/powerpoint/2010/main" val="3072860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76200" y="1752600"/>
            <a:ext cx="8839200" cy="20574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CSE310 Human-Computer Interaction</a:t>
            </a:r>
            <a:r>
              <a:rPr lang="tr-TR" sz="2900" dirty="0" smtClean="0">
                <a:solidFill>
                  <a:prstClr val="black"/>
                </a:solidFill>
                <a:effectLst/>
                <a:latin typeface="Times New Roman" panose="02020603050405020304" pitchFamily="18" charset="0"/>
                <a:cs typeface="Times New Roman" panose="02020603050405020304" pitchFamily="18" charset="0"/>
              </a:rPr>
              <a:t> </a:t>
            </a:r>
            <a:endParaRPr lang="de-DE"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#5</a:t>
            </a:r>
            <a:endParaRPr lang="tr-TR"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de-DE" sz="2900" dirty="0" smtClean="0">
                <a:solidFill>
                  <a:prstClr val="black"/>
                </a:solidFill>
                <a:effectLst/>
                <a:latin typeface="Times New Roman" panose="02020603050405020304" pitchFamily="18" charset="0"/>
                <a:cs typeface="Times New Roman" panose="02020603050405020304" pitchFamily="18" charset="0"/>
              </a:rPr>
              <a:t>Interaction Design Basics</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406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839200" cy="5334000"/>
          </a:xfrm>
        </p:spPr>
        <p:txBody>
          <a:bodyPr anchor="t" anchorCtr="0">
            <a:normAutofit lnSpcReduction="10000"/>
          </a:bodyPr>
          <a:lstStyle/>
          <a:p>
            <a:pPr algn="just">
              <a:lnSpc>
                <a:spcPct val="90000"/>
              </a:lnSpc>
              <a:defRPr/>
            </a:pPr>
            <a:r>
              <a:rPr lang="en-US" sz="2800" dirty="0" smtClean="0"/>
              <a:t>Defining design</a:t>
            </a:r>
          </a:p>
          <a:p>
            <a:pPr algn="just">
              <a:lnSpc>
                <a:spcPct val="90000"/>
              </a:lnSpc>
              <a:defRPr/>
            </a:pPr>
            <a:endParaRPr lang="en-US" sz="2800" dirty="0" smtClean="0"/>
          </a:p>
          <a:p>
            <a:pPr algn="just">
              <a:lnSpc>
                <a:spcPct val="90000"/>
              </a:lnSpc>
              <a:defRPr/>
            </a:pPr>
            <a:r>
              <a:rPr lang="en-US" sz="2800" dirty="0" smtClean="0"/>
              <a:t>Understand the importance of user centric design</a:t>
            </a:r>
          </a:p>
          <a:p>
            <a:pPr lvl="1" algn="just">
              <a:lnSpc>
                <a:spcPct val="90000"/>
              </a:lnSpc>
              <a:defRPr/>
            </a:pPr>
            <a:r>
              <a:rPr lang="en-US" sz="2600" dirty="0" smtClean="0"/>
              <a:t>Knowing the user</a:t>
            </a:r>
          </a:p>
          <a:p>
            <a:pPr lvl="1" algn="just">
              <a:lnSpc>
                <a:spcPct val="90000"/>
              </a:lnSpc>
              <a:defRPr/>
            </a:pPr>
            <a:r>
              <a:rPr lang="en-US" sz="2600" dirty="0" smtClean="0"/>
              <a:t>Human errors</a:t>
            </a:r>
          </a:p>
          <a:p>
            <a:pPr lvl="1" algn="just">
              <a:lnSpc>
                <a:spcPct val="90000"/>
              </a:lnSpc>
              <a:defRPr/>
            </a:pPr>
            <a:r>
              <a:rPr lang="en-US" sz="2600" dirty="0" smtClean="0"/>
              <a:t>…</a:t>
            </a:r>
            <a:endParaRPr lang="en-US" sz="2800" dirty="0" smtClean="0"/>
          </a:p>
          <a:p>
            <a:pPr algn="just">
              <a:lnSpc>
                <a:spcPct val="90000"/>
              </a:lnSpc>
              <a:defRPr/>
            </a:pPr>
            <a:endParaRPr lang="en-US" sz="2800" dirty="0" smtClean="0"/>
          </a:p>
          <a:p>
            <a:pPr algn="just">
              <a:lnSpc>
                <a:spcPct val="90000"/>
              </a:lnSpc>
              <a:defRPr/>
            </a:pPr>
            <a:r>
              <a:rPr lang="en-US" sz="2800" dirty="0" smtClean="0"/>
              <a:t>Understand and apply different design approaches to HCI</a:t>
            </a:r>
          </a:p>
          <a:p>
            <a:pPr lvl="1" algn="just">
              <a:lnSpc>
                <a:spcPct val="90000"/>
              </a:lnSpc>
              <a:defRPr/>
            </a:pPr>
            <a:r>
              <a:rPr lang="en-US" sz="2600" dirty="0" smtClean="0"/>
              <a:t>Iterative design</a:t>
            </a:r>
          </a:p>
          <a:p>
            <a:pPr lvl="1" algn="just">
              <a:lnSpc>
                <a:spcPct val="90000"/>
              </a:lnSpc>
              <a:defRPr/>
            </a:pPr>
            <a:r>
              <a:rPr lang="en-US" sz="2600" dirty="0" smtClean="0"/>
              <a:t>Prototyping</a:t>
            </a:r>
          </a:p>
          <a:p>
            <a:pPr lvl="1" algn="just">
              <a:lnSpc>
                <a:spcPct val="90000"/>
              </a:lnSpc>
              <a:defRPr/>
            </a:pPr>
            <a:r>
              <a:rPr lang="en-US" sz="2600" dirty="0" smtClean="0"/>
              <a:t>Scenarios</a:t>
            </a:r>
          </a:p>
          <a:p>
            <a:pPr lvl="1" algn="just">
              <a:lnSpc>
                <a:spcPct val="90000"/>
              </a:lnSpc>
              <a:defRPr/>
            </a:pPr>
            <a:r>
              <a:rPr lang="en-US" sz="2600" dirty="0" smtClean="0"/>
              <a:t>…</a:t>
            </a:r>
          </a:p>
          <a:p>
            <a:pPr algn="just">
              <a:lnSpc>
                <a:spcPct val="90000"/>
              </a:lnSpc>
              <a:defRPr/>
            </a:pPr>
            <a:endParaRPr lang="en-US" sz="2000" dirty="0"/>
          </a:p>
          <a:p>
            <a:pPr>
              <a:lnSpc>
                <a:spcPct val="90000"/>
              </a:lnSpc>
              <a:defRPr/>
            </a:pPr>
            <a:endParaRPr lang="en-US" sz="2000" dirty="0"/>
          </a:p>
          <a:p>
            <a:endParaRPr lang="en-US" sz="2000" dirty="0">
              <a:effectLst/>
            </a:endParaRP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47902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GB" altLang="de-DE" smtClean="0"/>
              <a:t>interaction design basics</a:t>
            </a:r>
          </a:p>
        </p:txBody>
      </p:sp>
      <p:sp>
        <p:nvSpPr>
          <p:cNvPr id="3075" name="Rectangle 3"/>
          <p:cNvSpPr>
            <a:spLocks noGrp="1" noChangeArrowheads="1"/>
          </p:cNvSpPr>
          <p:nvPr>
            <p:ph type="body" idx="1"/>
          </p:nvPr>
        </p:nvSpPr>
        <p:spPr/>
        <p:txBody>
          <a:bodyPr/>
          <a:lstStyle/>
          <a:p>
            <a:pPr eaLnBrk="1" hangingPunct="1">
              <a:lnSpc>
                <a:spcPct val="90000"/>
              </a:lnSpc>
            </a:pPr>
            <a:r>
              <a:rPr lang="en-GB" altLang="de-DE" sz="2400" smtClean="0"/>
              <a:t>design:</a:t>
            </a:r>
          </a:p>
          <a:p>
            <a:pPr lvl="3" eaLnBrk="1" hangingPunct="1">
              <a:lnSpc>
                <a:spcPct val="90000"/>
              </a:lnSpc>
            </a:pPr>
            <a:r>
              <a:rPr lang="en-GB" altLang="de-DE" sz="1600" smtClean="0"/>
              <a:t>what it is, interventions, goals, constraints</a:t>
            </a:r>
          </a:p>
          <a:p>
            <a:pPr eaLnBrk="1" hangingPunct="1">
              <a:lnSpc>
                <a:spcPct val="90000"/>
              </a:lnSpc>
            </a:pPr>
            <a:r>
              <a:rPr lang="en-GB" altLang="de-DE" sz="2400" smtClean="0"/>
              <a:t>the design process</a:t>
            </a:r>
          </a:p>
          <a:p>
            <a:pPr lvl="3" eaLnBrk="1" hangingPunct="1">
              <a:lnSpc>
                <a:spcPct val="90000"/>
              </a:lnSpc>
            </a:pPr>
            <a:r>
              <a:rPr lang="en-GB" altLang="de-DE" sz="1600" smtClean="0"/>
              <a:t>what happens when</a:t>
            </a:r>
          </a:p>
          <a:p>
            <a:pPr eaLnBrk="1" hangingPunct="1">
              <a:lnSpc>
                <a:spcPct val="90000"/>
              </a:lnSpc>
            </a:pPr>
            <a:r>
              <a:rPr lang="en-GB" altLang="de-DE" sz="2400" smtClean="0"/>
              <a:t>users</a:t>
            </a:r>
          </a:p>
          <a:p>
            <a:pPr lvl="3" eaLnBrk="1" hangingPunct="1">
              <a:lnSpc>
                <a:spcPct val="90000"/>
              </a:lnSpc>
            </a:pPr>
            <a:r>
              <a:rPr lang="en-GB" altLang="de-DE" sz="1600" smtClean="0"/>
              <a:t>who they are, what they are like …</a:t>
            </a:r>
          </a:p>
          <a:p>
            <a:pPr eaLnBrk="1" hangingPunct="1">
              <a:lnSpc>
                <a:spcPct val="90000"/>
              </a:lnSpc>
            </a:pPr>
            <a:r>
              <a:rPr lang="en-GB" altLang="de-DE" sz="2400" smtClean="0"/>
              <a:t>scenarios</a:t>
            </a:r>
          </a:p>
          <a:p>
            <a:pPr lvl="3" eaLnBrk="1" hangingPunct="1">
              <a:lnSpc>
                <a:spcPct val="90000"/>
              </a:lnSpc>
            </a:pPr>
            <a:r>
              <a:rPr lang="en-GB" altLang="de-DE" sz="1600" smtClean="0"/>
              <a:t>rich stories of design</a:t>
            </a:r>
          </a:p>
          <a:p>
            <a:pPr eaLnBrk="1" hangingPunct="1">
              <a:lnSpc>
                <a:spcPct val="90000"/>
              </a:lnSpc>
            </a:pPr>
            <a:r>
              <a:rPr lang="en-GB" altLang="de-DE" sz="2400" smtClean="0"/>
              <a:t>navigation</a:t>
            </a:r>
          </a:p>
          <a:p>
            <a:pPr lvl="3" eaLnBrk="1" hangingPunct="1">
              <a:lnSpc>
                <a:spcPct val="90000"/>
              </a:lnSpc>
            </a:pPr>
            <a:r>
              <a:rPr lang="en-GB" altLang="de-DE" sz="1600" smtClean="0"/>
              <a:t>finding your way around a system</a:t>
            </a:r>
          </a:p>
          <a:p>
            <a:pPr eaLnBrk="1" hangingPunct="1">
              <a:lnSpc>
                <a:spcPct val="90000"/>
              </a:lnSpc>
            </a:pPr>
            <a:r>
              <a:rPr lang="en-GB" altLang="de-DE" sz="2400" smtClean="0"/>
              <a:t>iteration and prototypes</a:t>
            </a:r>
          </a:p>
          <a:p>
            <a:pPr lvl="3" eaLnBrk="1" hangingPunct="1">
              <a:lnSpc>
                <a:spcPct val="90000"/>
              </a:lnSpc>
            </a:pPr>
            <a:r>
              <a:rPr lang="en-GB" altLang="de-DE" sz="1600" smtClean="0"/>
              <a:t>never get it right first time!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49203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GB" altLang="de-DE" smtClean="0"/>
              <a:t>interactions and interventions</a:t>
            </a:r>
          </a:p>
        </p:txBody>
      </p:sp>
      <p:sp>
        <p:nvSpPr>
          <p:cNvPr id="4099" name="Rectangle 3"/>
          <p:cNvSpPr>
            <a:spLocks noGrp="1" noChangeArrowheads="1"/>
          </p:cNvSpPr>
          <p:nvPr>
            <p:ph type="body" idx="1"/>
          </p:nvPr>
        </p:nvSpPr>
        <p:spPr>
          <a:xfrm>
            <a:off x="685800" y="1981200"/>
            <a:ext cx="8077200" cy="4114800"/>
          </a:xfrm>
        </p:spPr>
        <p:txBody>
          <a:bodyPr/>
          <a:lstStyle/>
          <a:p>
            <a:pPr marL="190500" indent="-190500" eaLnBrk="1" hangingPunct="1">
              <a:buFontTx/>
              <a:buChar char=" "/>
              <a:tabLst>
                <a:tab pos="2286000" algn="l"/>
              </a:tabLst>
            </a:pPr>
            <a:r>
              <a:rPr lang="en-GB" altLang="de-DE" smtClean="0"/>
              <a:t>design interactions not just interfaces</a:t>
            </a:r>
          </a:p>
          <a:p>
            <a:pPr marL="565150" lvl="1" indent="-184150" eaLnBrk="1" hangingPunct="1">
              <a:buFontTx/>
              <a:buChar char=" "/>
              <a:tabLst>
                <a:tab pos="2286000" algn="l"/>
              </a:tabLst>
            </a:pPr>
            <a:r>
              <a:rPr lang="en-GB" altLang="de-DE" sz="2000" smtClean="0"/>
              <a:t>not just the immediate interaction</a:t>
            </a:r>
          </a:p>
          <a:p>
            <a:pPr marL="565150" lvl="1" indent="-184150" eaLnBrk="1" hangingPunct="1">
              <a:buFontTx/>
              <a:buChar char=" "/>
              <a:tabLst>
                <a:tab pos="2286000" algn="l"/>
              </a:tabLst>
            </a:pPr>
            <a:r>
              <a:rPr lang="en-GB" altLang="de-DE" sz="1800" smtClean="0"/>
              <a:t>e.g. stapler in office – technology changes interaction style</a:t>
            </a:r>
          </a:p>
          <a:p>
            <a:pPr marL="1238250" lvl="2" eaLnBrk="1" hangingPunct="1">
              <a:tabLst>
                <a:tab pos="2286000" algn="l"/>
              </a:tabLst>
            </a:pPr>
            <a:r>
              <a:rPr lang="en-GB" altLang="de-DE" sz="1600" smtClean="0"/>
              <a:t>manual:	write, print, staple, write, print, staple, …</a:t>
            </a:r>
          </a:p>
          <a:p>
            <a:pPr marL="1238250" lvl="2" eaLnBrk="1" hangingPunct="1">
              <a:tabLst>
                <a:tab pos="2286000" algn="l"/>
              </a:tabLst>
            </a:pPr>
            <a:r>
              <a:rPr lang="en-GB" altLang="de-DE" sz="1600" smtClean="0"/>
              <a:t>electric:	write, print, write, print, …, staple </a:t>
            </a:r>
          </a:p>
          <a:p>
            <a:pPr marL="1238250" lvl="2" eaLnBrk="1" hangingPunct="1">
              <a:tabLst>
                <a:tab pos="2286000" algn="l"/>
              </a:tabLst>
            </a:pPr>
            <a:endParaRPr lang="en-GB" altLang="de-DE" sz="1800" smtClean="0"/>
          </a:p>
          <a:p>
            <a:pPr marL="190500" indent="-190500" eaLnBrk="1" hangingPunct="1">
              <a:buFontTx/>
              <a:buChar char=" "/>
              <a:tabLst>
                <a:tab pos="2286000" algn="l"/>
              </a:tabLst>
            </a:pPr>
            <a:r>
              <a:rPr lang="en-GB" altLang="de-DE" smtClean="0"/>
              <a:t>designing interventions not just artefacts</a:t>
            </a:r>
          </a:p>
          <a:p>
            <a:pPr marL="565150" lvl="1" indent="-184150" eaLnBrk="1" hangingPunct="1">
              <a:buFontTx/>
              <a:buChar char=" "/>
              <a:tabLst>
                <a:tab pos="2286000" algn="l"/>
              </a:tabLst>
            </a:pPr>
            <a:r>
              <a:rPr lang="en-GB" altLang="de-DE" sz="2000" smtClean="0"/>
              <a:t>not just the system, but also …</a:t>
            </a:r>
          </a:p>
          <a:p>
            <a:pPr marL="1238250" lvl="2" eaLnBrk="1" hangingPunct="1">
              <a:tabLst>
                <a:tab pos="2286000" algn="l"/>
              </a:tabLst>
            </a:pPr>
            <a:r>
              <a:rPr lang="en-GB" altLang="de-DE" sz="1800" smtClean="0"/>
              <a:t>documentation, manuals, tutorials</a:t>
            </a:r>
          </a:p>
          <a:p>
            <a:pPr marL="1238250" lvl="2" eaLnBrk="1" hangingPunct="1">
              <a:tabLst>
                <a:tab pos="2286000" algn="l"/>
              </a:tabLst>
            </a:pPr>
            <a:r>
              <a:rPr lang="en-GB" altLang="de-DE" sz="1800" smtClean="0"/>
              <a:t>what we say and do as well as what we make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740578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2286000"/>
            <a:ext cx="7772400" cy="1143000"/>
          </a:xfrm>
        </p:spPr>
        <p:txBody>
          <a:bodyPr/>
          <a:lstStyle/>
          <a:p>
            <a:pPr eaLnBrk="1" hangingPunct="1"/>
            <a:r>
              <a:rPr lang="en-GB" altLang="de-DE" smtClean="0"/>
              <a:t>what is design?</a:t>
            </a:r>
          </a:p>
        </p:txBody>
      </p:sp>
      <p:sp>
        <p:nvSpPr>
          <p:cNvPr id="5123" name="Rectangle 3"/>
          <p:cNvSpPr>
            <a:spLocks noGrp="1" noChangeArrowheads="1"/>
          </p:cNvSpPr>
          <p:nvPr>
            <p:ph type="subTitle" idx="1"/>
          </p:nvPr>
        </p:nvSpPr>
        <p:spPr/>
        <p:txBody>
          <a:bodyPr/>
          <a:lstStyle/>
          <a:p>
            <a:pPr eaLnBrk="1" hangingPunct="1"/>
            <a:endParaRPr lang="de-DE"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38796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altLang="de-DE" smtClean="0"/>
              <a:t>what is design?</a:t>
            </a:r>
          </a:p>
        </p:txBody>
      </p:sp>
      <p:sp>
        <p:nvSpPr>
          <p:cNvPr id="6147" name="Rectangle 3"/>
          <p:cNvSpPr>
            <a:spLocks noGrp="1" noChangeArrowheads="1"/>
          </p:cNvSpPr>
          <p:nvPr>
            <p:ph type="body" idx="1"/>
          </p:nvPr>
        </p:nvSpPr>
        <p:spPr>
          <a:xfrm>
            <a:off x="685800" y="2209800"/>
            <a:ext cx="7772400" cy="4114800"/>
          </a:xfrm>
        </p:spPr>
        <p:txBody>
          <a:bodyPr/>
          <a:lstStyle/>
          <a:p>
            <a:pPr algn="ctr" eaLnBrk="1" hangingPunct="1">
              <a:buFontTx/>
              <a:buNone/>
            </a:pPr>
            <a:r>
              <a:rPr lang="en-GB" altLang="de-DE" smtClean="0">
                <a:solidFill>
                  <a:srgbClr val="993333"/>
                </a:solidFill>
              </a:rPr>
              <a:t>achieving goals within constraints</a:t>
            </a:r>
          </a:p>
          <a:p>
            <a:pPr lvl="4" eaLnBrk="1" hangingPunct="1"/>
            <a:endParaRPr lang="en-GB" altLang="de-DE" smtClean="0"/>
          </a:p>
          <a:p>
            <a:pPr eaLnBrk="1" hangingPunct="1"/>
            <a:r>
              <a:rPr lang="en-GB" altLang="de-DE" smtClean="0"/>
              <a:t> goals - purpose</a:t>
            </a:r>
          </a:p>
          <a:p>
            <a:pPr lvl="1" eaLnBrk="1" hangingPunct="1"/>
            <a:r>
              <a:rPr lang="en-GB" altLang="de-DE" smtClean="0"/>
              <a:t>who is it for, why do they want it </a:t>
            </a:r>
          </a:p>
          <a:p>
            <a:pPr eaLnBrk="1" hangingPunct="1"/>
            <a:r>
              <a:rPr lang="en-GB" altLang="de-DE" smtClean="0"/>
              <a:t>constraints</a:t>
            </a:r>
          </a:p>
          <a:p>
            <a:pPr lvl="1" eaLnBrk="1" hangingPunct="1"/>
            <a:r>
              <a:rPr lang="en-GB" altLang="de-DE" smtClean="0"/>
              <a:t>materials, platforms</a:t>
            </a:r>
          </a:p>
          <a:p>
            <a:pPr eaLnBrk="1" hangingPunct="1"/>
            <a:r>
              <a:rPr lang="en-GB" altLang="de-DE" smtClean="0"/>
              <a:t>trade-offs</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441331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altLang="de-DE" smtClean="0"/>
              <a:t>golden rule of design</a:t>
            </a:r>
          </a:p>
        </p:txBody>
      </p:sp>
      <p:sp>
        <p:nvSpPr>
          <p:cNvPr id="7171" name="Rectangle 3"/>
          <p:cNvSpPr>
            <a:spLocks noGrp="1" noChangeArrowheads="1"/>
          </p:cNvSpPr>
          <p:nvPr>
            <p:ph type="body" idx="1"/>
          </p:nvPr>
        </p:nvSpPr>
        <p:spPr>
          <a:xfrm>
            <a:off x="685800" y="2209800"/>
            <a:ext cx="7772400" cy="4114800"/>
          </a:xfrm>
        </p:spPr>
        <p:txBody>
          <a:bodyPr/>
          <a:lstStyle/>
          <a:p>
            <a:pPr algn="ctr" eaLnBrk="1" hangingPunct="1">
              <a:buFontTx/>
              <a:buNone/>
            </a:pPr>
            <a:endParaRPr lang="en-GB" altLang="de-DE" smtClean="0">
              <a:solidFill>
                <a:schemeClr val="accent1"/>
              </a:solidFill>
            </a:endParaRPr>
          </a:p>
          <a:p>
            <a:pPr algn="ctr" eaLnBrk="1" hangingPunct="1">
              <a:buFontTx/>
              <a:buNone/>
            </a:pPr>
            <a:r>
              <a:rPr lang="en-GB" altLang="de-DE" sz="3600" smtClean="0">
                <a:solidFill>
                  <a:srgbClr val="993333"/>
                </a:solidFill>
              </a:rPr>
              <a:t>understand your materials</a:t>
            </a:r>
            <a:endParaRPr lang="en-GB" altLang="de-DE" smtClean="0"/>
          </a:p>
          <a:p>
            <a:pPr lvl="4" eaLnBrk="1" hangingPunct="1"/>
            <a:endParaRPr lang="en-GB" altLang="de-DE" smtClean="0"/>
          </a:p>
          <a:p>
            <a:pPr eaLnBrk="1" hangingPunct="1"/>
            <a:endParaRPr lang="en-GB" altLang="de-DE" smtClean="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42883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altLang="de-DE" sz="2800" smtClean="0"/>
              <a:t>for Human–Computer Interaction</a:t>
            </a:r>
            <a:endParaRPr lang="en-GB" altLang="de-DE" smtClean="0"/>
          </a:p>
        </p:txBody>
      </p:sp>
      <p:sp>
        <p:nvSpPr>
          <p:cNvPr id="8195" name="Rectangle 3"/>
          <p:cNvSpPr>
            <a:spLocks noGrp="1" noChangeArrowheads="1"/>
          </p:cNvSpPr>
          <p:nvPr>
            <p:ph type="body" idx="1"/>
          </p:nvPr>
        </p:nvSpPr>
        <p:spPr>
          <a:xfrm>
            <a:off x="685800" y="2057400"/>
            <a:ext cx="7772400" cy="4114800"/>
          </a:xfrm>
        </p:spPr>
        <p:txBody>
          <a:bodyPr/>
          <a:lstStyle/>
          <a:p>
            <a:pPr algn="ctr" eaLnBrk="1" hangingPunct="1">
              <a:buFontTx/>
              <a:buNone/>
            </a:pPr>
            <a:r>
              <a:rPr lang="en-GB" altLang="de-DE" sz="2400" smtClean="0">
                <a:solidFill>
                  <a:srgbClr val="993333"/>
                </a:solidFill>
              </a:rPr>
              <a:t>understand your materials</a:t>
            </a:r>
            <a:endParaRPr lang="en-GB" altLang="de-DE" sz="2400" smtClean="0"/>
          </a:p>
          <a:p>
            <a:pPr lvl="4" eaLnBrk="1" hangingPunct="1"/>
            <a:endParaRPr lang="en-GB" altLang="de-DE" sz="1600" smtClean="0"/>
          </a:p>
          <a:p>
            <a:pPr eaLnBrk="1" hangingPunct="1"/>
            <a:r>
              <a:rPr lang="en-GB" altLang="de-DE" sz="2400" smtClean="0"/>
              <a:t>understand computers</a:t>
            </a:r>
          </a:p>
          <a:p>
            <a:pPr lvl="1" eaLnBrk="1" hangingPunct="1"/>
            <a:r>
              <a:rPr lang="en-GB" altLang="de-DE" sz="2000" smtClean="0"/>
              <a:t>limitations, capacities, tools, platforms</a:t>
            </a:r>
          </a:p>
          <a:p>
            <a:pPr eaLnBrk="1" hangingPunct="1"/>
            <a:r>
              <a:rPr lang="en-GB" altLang="de-DE" sz="2400" smtClean="0"/>
              <a:t>understand people</a:t>
            </a:r>
          </a:p>
          <a:p>
            <a:pPr lvl="1" eaLnBrk="1" hangingPunct="1"/>
            <a:r>
              <a:rPr lang="en-GB" altLang="de-DE" sz="2000" smtClean="0"/>
              <a:t>psychological, social aspects</a:t>
            </a:r>
          </a:p>
          <a:p>
            <a:pPr lvl="1" eaLnBrk="1" hangingPunct="1"/>
            <a:r>
              <a:rPr lang="en-GB" altLang="de-DE" sz="2000" smtClean="0"/>
              <a:t>human error</a:t>
            </a:r>
          </a:p>
          <a:p>
            <a:pPr eaLnBrk="1" hangingPunct="1"/>
            <a:r>
              <a:rPr lang="en-GB" altLang="de-DE" sz="2400" smtClean="0"/>
              <a:t>and their interaction …</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899430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altLang="de-DE" smtClean="0"/>
              <a:t>To err is human</a:t>
            </a:r>
          </a:p>
        </p:txBody>
      </p:sp>
      <p:sp>
        <p:nvSpPr>
          <p:cNvPr id="9219" name="Rectangle 3"/>
          <p:cNvSpPr>
            <a:spLocks noGrp="1" noChangeArrowheads="1"/>
          </p:cNvSpPr>
          <p:nvPr>
            <p:ph type="body" idx="1"/>
          </p:nvPr>
        </p:nvSpPr>
        <p:spPr/>
        <p:txBody>
          <a:bodyPr/>
          <a:lstStyle/>
          <a:p>
            <a:pPr eaLnBrk="1" hangingPunct="1">
              <a:lnSpc>
                <a:spcPct val="90000"/>
              </a:lnSpc>
            </a:pPr>
            <a:r>
              <a:rPr lang="en-GB" altLang="de-DE" sz="2000" smtClean="0"/>
              <a:t>accident reports ..</a:t>
            </a:r>
          </a:p>
          <a:p>
            <a:pPr lvl="1" eaLnBrk="1" hangingPunct="1">
              <a:lnSpc>
                <a:spcPct val="90000"/>
              </a:lnSpc>
            </a:pPr>
            <a:r>
              <a:rPr lang="en-GB" altLang="de-DE" sz="1800" smtClean="0"/>
              <a:t>aircrash, industrial accident, hospital mistake</a:t>
            </a:r>
          </a:p>
          <a:p>
            <a:pPr lvl="1" eaLnBrk="1" hangingPunct="1">
              <a:lnSpc>
                <a:spcPct val="90000"/>
              </a:lnSpc>
            </a:pPr>
            <a:r>
              <a:rPr lang="en-GB" altLang="de-DE" sz="1800" smtClean="0"/>
              <a:t>enquiry … blames … ‘human error’</a:t>
            </a:r>
          </a:p>
          <a:p>
            <a:pPr eaLnBrk="1" hangingPunct="1">
              <a:lnSpc>
                <a:spcPct val="90000"/>
              </a:lnSpc>
            </a:pPr>
            <a:r>
              <a:rPr lang="en-GB" altLang="de-DE" sz="2000" smtClean="0"/>
              <a:t>but …</a:t>
            </a:r>
          </a:p>
          <a:p>
            <a:pPr lvl="1" eaLnBrk="1" hangingPunct="1">
              <a:lnSpc>
                <a:spcPct val="90000"/>
              </a:lnSpc>
            </a:pPr>
            <a:r>
              <a:rPr lang="en-GB" altLang="de-DE" sz="1800" smtClean="0"/>
              <a:t>concrete lintel breaks because too much weight</a:t>
            </a:r>
          </a:p>
          <a:p>
            <a:pPr lvl="1" eaLnBrk="1" hangingPunct="1">
              <a:lnSpc>
                <a:spcPct val="90000"/>
              </a:lnSpc>
            </a:pPr>
            <a:r>
              <a:rPr lang="en-GB" altLang="de-DE" sz="1800" smtClean="0"/>
              <a:t>blame ‘lintel error’ ?</a:t>
            </a:r>
            <a:br>
              <a:rPr lang="en-GB" altLang="de-DE" sz="1800" smtClean="0"/>
            </a:br>
            <a:r>
              <a:rPr lang="en-GB" altLang="de-DE" sz="1800" smtClean="0"/>
              <a:t>… no – design error</a:t>
            </a:r>
            <a:br>
              <a:rPr lang="en-GB" altLang="de-DE" sz="1800" smtClean="0"/>
            </a:br>
            <a:r>
              <a:rPr lang="en-GB" altLang="de-DE" sz="1800" smtClean="0"/>
              <a:t>	we know how concrete behaves under stress</a:t>
            </a:r>
          </a:p>
          <a:p>
            <a:pPr eaLnBrk="1" hangingPunct="1">
              <a:lnSpc>
                <a:spcPct val="90000"/>
              </a:lnSpc>
            </a:pPr>
            <a:r>
              <a:rPr lang="en-GB" altLang="de-DE" sz="2000" smtClean="0"/>
              <a:t>human ‘error’ is normal</a:t>
            </a:r>
          </a:p>
          <a:p>
            <a:pPr lvl="1" eaLnBrk="1" hangingPunct="1">
              <a:lnSpc>
                <a:spcPct val="90000"/>
              </a:lnSpc>
            </a:pPr>
            <a:r>
              <a:rPr lang="en-GB" altLang="de-DE" sz="1800" smtClean="0"/>
              <a:t>we know how users behave under stress</a:t>
            </a:r>
          </a:p>
          <a:p>
            <a:pPr lvl="1" eaLnBrk="1" hangingPunct="1">
              <a:lnSpc>
                <a:spcPct val="90000"/>
              </a:lnSpc>
            </a:pPr>
            <a:r>
              <a:rPr lang="en-GB" altLang="de-DE" sz="1800" smtClean="0"/>
              <a:t>so design for it!</a:t>
            </a:r>
          </a:p>
          <a:p>
            <a:pPr eaLnBrk="1" hangingPunct="1">
              <a:lnSpc>
                <a:spcPct val="90000"/>
              </a:lnSpc>
            </a:pPr>
            <a:r>
              <a:rPr lang="en-GB" altLang="de-DE" sz="2000" smtClean="0"/>
              <a:t>treat the user at least as well as physical materials!</a:t>
            </a:r>
          </a:p>
          <a:p>
            <a:pPr eaLnBrk="1" hangingPunct="1">
              <a:lnSpc>
                <a:spcPct val="90000"/>
              </a:lnSpc>
            </a:pPr>
            <a:endParaRPr lang="en-GB" altLang="de-DE" sz="20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470345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GB" altLang="de-DE" smtClean="0"/>
              <a:t>Central message …</a:t>
            </a:r>
          </a:p>
        </p:txBody>
      </p:sp>
      <p:sp>
        <p:nvSpPr>
          <p:cNvPr id="109571" name="Rectangle 3"/>
          <p:cNvSpPr>
            <a:spLocks noGrp="1" noChangeArrowheads="1"/>
          </p:cNvSpPr>
          <p:nvPr>
            <p:ph type="body" idx="1"/>
          </p:nvPr>
        </p:nvSpPr>
        <p:spPr/>
        <p:txBody>
          <a:bodyPr/>
          <a:lstStyle/>
          <a:p>
            <a:pPr marL="190500" indent="-190500" eaLnBrk="1" hangingPunct="1"/>
            <a:endParaRPr lang="en-GB" altLang="de-DE" smtClean="0">
              <a:solidFill>
                <a:srgbClr val="2E005D"/>
              </a:solidFill>
            </a:endParaRPr>
          </a:p>
          <a:p>
            <a:pPr marL="190500" indent="-190500" eaLnBrk="1" hangingPunct="1"/>
            <a:endParaRPr lang="en-GB" altLang="de-DE" smtClean="0">
              <a:solidFill>
                <a:srgbClr val="2E005D"/>
              </a:solidFill>
            </a:endParaRPr>
          </a:p>
          <a:p>
            <a:pPr marL="190500" indent="-190500" algn="ctr" eaLnBrk="1" hangingPunct="1">
              <a:buFontTx/>
              <a:buNone/>
            </a:pPr>
            <a:r>
              <a:rPr lang="en-GB" altLang="de-DE" sz="9600" smtClean="0">
                <a:solidFill>
                  <a:srgbClr val="2E005D"/>
                </a:solidFill>
              </a:rPr>
              <a:t>the user</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41967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9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029200" y="4038600"/>
            <a:ext cx="13716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1267" name="Rectangle 3"/>
          <p:cNvSpPr>
            <a:spLocks noGrp="1" noChangeArrowheads="1"/>
          </p:cNvSpPr>
          <p:nvPr>
            <p:ph type="title"/>
          </p:nvPr>
        </p:nvSpPr>
        <p:spPr/>
        <p:txBody>
          <a:bodyPr/>
          <a:lstStyle/>
          <a:p>
            <a:pPr eaLnBrk="1" hangingPunct="1"/>
            <a:r>
              <a:rPr lang="en-GB" altLang="de-DE" smtClean="0"/>
              <a:t>The process of design</a:t>
            </a:r>
          </a:p>
        </p:txBody>
      </p:sp>
      <p:sp>
        <p:nvSpPr>
          <p:cNvPr id="11268" name="AutoShape 4"/>
          <p:cNvSpPr>
            <a:spLocks noChangeArrowheads="1"/>
          </p:cNvSpPr>
          <p:nvPr/>
        </p:nvSpPr>
        <p:spPr bwMode="auto">
          <a:xfrm>
            <a:off x="609600" y="2438400"/>
            <a:ext cx="1371600" cy="762000"/>
          </a:xfrm>
          <a:prstGeom prst="roundRect">
            <a:avLst>
              <a:gd name="adj" fmla="val 16667"/>
            </a:avLst>
          </a:prstGeom>
          <a:solidFill>
            <a:schemeClr val="hlink"/>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what is</a:t>
            </a:r>
            <a:br>
              <a:rPr lang="en-GB" altLang="de-DE" sz="1800">
                <a:latin typeface="Verdana" panose="020B0604030504040204" pitchFamily="34" charset="0"/>
              </a:rPr>
            </a:br>
            <a:r>
              <a:rPr lang="en-GB" altLang="de-DE" sz="1800">
                <a:latin typeface="Verdana" panose="020B0604030504040204" pitchFamily="34" charset="0"/>
              </a:rPr>
              <a:t>wanted</a:t>
            </a:r>
          </a:p>
        </p:txBody>
      </p:sp>
      <p:sp>
        <p:nvSpPr>
          <p:cNvPr id="11269" name="AutoShape 5"/>
          <p:cNvSpPr>
            <a:spLocks noChangeArrowheads="1"/>
          </p:cNvSpPr>
          <p:nvPr/>
        </p:nvSpPr>
        <p:spPr bwMode="auto">
          <a:xfrm>
            <a:off x="2819400" y="3048000"/>
            <a:ext cx="1371600" cy="762000"/>
          </a:xfrm>
          <a:prstGeom prst="roundRect">
            <a:avLst>
              <a:gd name="adj" fmla="val 16667"/>
            </a:avLst>
          </a:prstGeom>
          <a:solidFill>
            <a:schemeClr val="hlink"/>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analysis</a:t>
            </a:r>
          </a:p>
        </p:txBody>
      </p:sp>
      <p:sp>
        <p:nvSpPr>
          <p:cNvPr id="11270" name="AutoShape 6"/>
          <p:cNvSpPr>
            <a:spLocks noChangeArrowheads="1"/>
          </p:cNvSpPr>
          <p:nvPr/>
        </p:nvSpPr>
        <p:spPr bwMode="auto">
          <a:xfrm>
            <a:off x="5029200" y="3657600"/>
            <a:ext cx="1371600" cy="762000"/>
          </a:xfrm>
          <a:prstGeom prst="roundRect">
            <a:avLst>
              <a:gd name="adj" fmla="val 16667"/>
            </a:avLst>
          </a:prstGeom>
          <a:solidFill>
            <a:schemeClr val="hlink"/>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design</a:t>
            </a:r>
          </a:p>
        </p:txBody>
      </p:sp>
      <p:sp>
        <p:nvSpPr>
          <p:cNvPr id="11271" name="AutoShape 7"/>
          <p:cNvSpPr>
            <a:spLocks noChangeArrowheads="1"/>
          </p:cNvSpPr>
          <p:nvPr/>
        </p:nvSpPr>
        <p:spPr bwMode="auto">
          <a:xfrm>
            <a:off x="7239000" y="4267200"/>
            <a:ext cx="1371600" cy="762000"/>
          </a:xfrm>
          <a:prstGeom prst="roundRect">
            <a:avLst>
              <a:gd name="adj" fmla="val 16667"/>
            </a:avLst>
          </a:prstGeom>
          <a:solidFill>
            <a:schemeClr val="hlink"/>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implement</a:t>
            </a:r>
          </a:p>
          <a:p>
            <a:pPr algn="ctr"/>
            <a:r>
              <a:rPr lang="en-GB" altLang="de-DE" sz="1800">
                <a:latin typeface="Verdana" panose="020B0604030504040204" pitchFamily="34" charset="0"/>
              </a:rPr>
              <a:t>and deploy</a:t>
            </a:r>
          </a:p>
        </p:txBody>
      </p:sp>
      <p:sp>
        <p:nvSpPr>
          <p:cNvPr id="11272" name="AutoShape 8"/>
          <p:cNvSpPr>
            <a:spLocks noChangeArrowheads="1"/>
          </p:cNvSpPr>
          <p:nvPr/>
        </p:nvSpPr>
        <p:spPr bwMode="auto">
          <a:xfrm>
            <a:off x="4038600" y="5029200"/>
            <a:ext cx="1524000" cy="457200"/>
          </a:xfrm>
          <a:prstGeom prst="plaque">
            <a:avLst>
              <a:gd name="adj" fmla="val 16667"/>
            </a:avLst>
          </a:prstGeom>
          <a:solidFill>
            <a:srgbClr val="E1B8B8"/>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prototype</a:t>
            </a:r>
          </a:p>
        </p:txBody>
      </p:sp>
      <p:cxnSp>
        <p:nvCxnSpPr>
          <p:cNvPr id="11273" name="AutoShape 9"/>
          <p:cNvCxnSpPr>
            <a:cxnSpLocks noChangeShapeType="1"/>
            <a:stCxn id="11268" idx="3"/>
            <a:endCxn id="11269" idx="1"/>
          </p:cNvCxnSpPr>
          <p:nvPr/>
        </p:nvCxnSpPr>
        <p:spPr bwMode="auto">
          <a:xfrm>
            <a:off x="1981200" y="2819400"/>
            <a:ext cx="838200" cy="609600"/>
          </a:xfrm>
          <a:prstGeom prst="curvedConnector3">
            <a:avLst>
              <a:gd name="adj1" fmla="val 50000"/>
            </a:avLst>
          </a:prstGeom>
          <a:noFill/>
          <a:ln w="28575">
            <a:solidFill>
              <a:srgbClr val="993333"/>
            </a:solidFill>
            <a:round/>
            <a:headEnd/>
            <a:tailEnd type="triangle" w="med" len="med"/>
          </a:ln>
          <a:extLst>
            <a:ext uri="{909E8E84-426E-40DD-AFC4-6F175D3DCCD1}">
              <a14:hiddenFill xmlns:a14="http://schemas.microsoft.com/office/drawing/2010/main">
                <a:noFill/>
              </a14:hiddenFill>
            </a:ext>
          </a:extLst>
        </p:spPr>
      </p:cxnSp>
      <p:cxnSp>
        <p:nvCxnSpPr>
          <p:cNvPr id="11274" name="AutoShape 10"/>
          <p:cNvCxnSpPr>
            <a:cxnSpLocks noChangeShapeType="1"/>
            <a:stCxn id="11270" idx="3"/>
            <a:endCxn id="11271" idx="1"/>
          </p:cNvCxnSpPr>
          <p:nvPr/>
        </p:nvCxnSpPr>
        <p:spPr bwMode="auto">
          <a:xfrm>
            <a:off x="6400800" y="4038600"/>
            <a:ext cx="838200" cy="609600"/>
          </a:xfrm>
          <a:prstGeom prst="curvedConnector3">
            <a:avLst>
              <a:gd name="adj1" fmla="val 50000"/>
            </a:avLst>
          </a:prstGeom>
          <a:noFill/>
          <a:ln w="28575">
            <a:solidFill>
              <a:srgbClr val="993333"/>
            </a:solidFill>
            <a:round/>
            <a:headEnd/>
            <a:tailEnd type="triangle" w="med" len="med"/>
          </a:ln>
          <a:extLst>
            <a:ext uri="{909E8E84-426E-40DD-AFC4-6F175D3DCCD1}">
              <a14:hiddenFill xmlns:a14="http://schemas.microsoft.com/office/drawing/2010/main">
                <a:noFill/>
              </a14:hiddenFill>
            </a:ext>
          </a:extLst>
        </p:spPr>
      </p:cxnSp>
      <p:cxnSp>
        <p:nvCxnSpPr>
          <p:cNvPr id="11275" name="AutoShape 11"/>
          <p:cNvCxnSpPr>
            <a:cxnSpLocks noChangeShapeType="1"/>
            <a:stCxn id="11269" idx="3"/>
            <a:endCxn id="11270" idx="1"/>
          </p:cNvCxnSpPr>
          <p:nvPr/>
        </p:nvCxnSpPr>
        <p:spPr bwMode="auto">
          <a:xfrm>
            <a:off x="4191000" y="3429000"/>
            <a:ext cx="838200" cy="609600"/>
          </a:xfrm>
          <a:prstGeom prst="curvedConnector3">
            <a:avLst>
              <a:gd name="adj1" fmla="val 50000"/>
            </a:avLst>
          </a:prstGeom>
          <a:noFill/>
          <a:ln w="28575">
            <a:solidFill>
              <a:srgbClr val="993333"/>
            </a:solidFill>
            <a:round/>
            <a:headEnd/>
            <a:tailEnd type="triangle" w="med" len="med"/>
          </a:ln>
          <a:extLst>
            <a:ext uri="{909E8E84-426E-40DD-AFC4-6F175D3DCCD1}">
              <a14:hiddenFill xmlns:a14="http://schemas.microsoft.com/office/drawing/2010/main">
                <a:noFill/>
              </a14:hiddenFill>
            </a:ext>
          </a:extLst>
        </p:spPr>
      </p:cxnSp>
      <p:cxnSp>
        <p:nvCxnSpPr>
          <p:cNvPr id="11276" name="AutoShape 12"/>
          <p:cNvCxnSpPr>
            <a:cxnSpLocks noChangeShapeType="1"/>
            <a:stCxn id="11266" idx="3"/>
            <a:endCxn id="11272" idx="3"/>
          </p:cNvCxnSpPr>
          <p:nvPr/>
        </p:nvCxnSpPr>
        <p:spPr bwMode="auto">
          <a:xfrm flipH="1">
            <a:off x="5562600" y="4229100"/>
            <a:ext cx="838200" cy="1028700"/>
          </a:xfrm>
          <a:prstGeom prst="curvedConnector3">
            <a:avLst>
              <a:gd name="adj1" fmla="val -27273"/>
            </a:avLst>
          </a:prstGeom>
          <a:noFill/>
          <a:ln w="28575">
            <a:solidFill>
              <a:srgbClr val="993333"/>
            </a:solidFill>
            <a:round/>
            <a:headEnd/>
            <a:tailEnd type="triangle" w="med" len="med"/>
          </a:ln>
          <a:extLst>
            <a:ext uri="{909E8E84-426E-40DD-AFC4-6F175D3DCCD1}">
              <a14:hiddenFill xmlns:a14="http://schemas.microsoft.com/office/drawing/2010/main">
                <a:noFill/>
              </a14:hiddenFill>
            </a:ext>
          </a:extLst>
        </p:spPr>
      </p:cxnSp>
      <p:cxnSp>
        <p:nvCxnSpPr>
          <p:cNvPr id="11277" name="AutoShape 13"/>
          <p:cNvCxnSpPr>
            <a:cxnSpLocks noChangeShapeType="1"/>
            <a:stCxn id="11272" idx="1"/>
            <a:endCxn id="11269" idx="2"/>
          </p:cNvCxnSpPr>
          <p:nvPr/>
        </p:nvCxnSpPr>
        <p:spPr bwMode="auto">
          <a:xfrm rot="10800000">
            <a:off x="3505200" y="3810000"/>
            <a:ext cx="533400" cy="1447800"/>
          </a:xfrm>
          <a:prstGeom prst="curvedConnector2">
            <a:avLst/>
          </a:prstGeom>
          <a:noFill/>
          <a:ln w="28575">
            <a:solidFill>
              <a:srgbClr val="993333"/>
            </a:solidFill>
            <a:round/>
            <a:headEnd/>
            <a:tailEnd type="triangle" w="med" len="med"/>
          </a:ln>
          <a:extLst>
            <a:ext uri="{909E8E84-426E-40DD-AFC4-6F175D3DCCD1}">
              <a14:hiddenFill xmlns:a14="http://schemas.microsoft.com/office/drawing/2010/main">
                <a:noFill/>
              </a14:hiddenFill>
            </a:ext>
          </a:extLst>
        </p:spPr>
      </p:cxnSp>
      <p:grpSp>
        <p:nvGrpSpPr>
          <p:cNvPr id="2" name="Group 14"/>
          <p:cNvGrpSpPr>
            <a:grpSpLocks/>
          </p:cNvGrpSpPr>
          <p:nvPr/>
        </p:nvGrpSpPr>
        <p:grpSpPr bwMode="auto">
          <a:xfrm>
            <a:off x="381000" y="2286000"/>
            <a:ext cx="8601075" cy="3897313"/>
            <a:chOff x="240" y="1440"/>
            <a:chExt cx="5418" cy="2455"/>
          </a:xfrm>
        </p:grpSpPr>
        <p:sp>
          <p:nvSpPr>
            <p:cNvPr id="11279" name="Text Box 15"/>
            <p:cNvSpPr txBox="1">
              <a:spLocks noChangeArrowheads="1"/>
            </p:cNvSpPr>
            <p:nvPr/>
          </p:nvSpPr>
          <p:spPr bwMode="auto">
            <a:xfrm>
              <a:off x="240" y="2064"/>
              <a:ext cx="1213" cy="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interviews</a:t>
              </a:r>
            </a:p>
            <a:p>
              <a:pPr algn="ctr"/>
              <a:r>
                <a:rPr lang="en-GB" altLang="de-DE" sz="1800">
                  <a:latin typeface="Verdana" panose="020B0604030504040204" pitchFamily="34" charset="0"/>
                </a:rPr>
                <a:t>ethnography</a:t>
              </a:r>
            </a:p>
            <a:p>
              <a:pPr algn="ctr"/>
              <a:endParaRPr lang="en-GB" altLang="de-DE" sz="1800">
                <a:latin typeface="Verdana" panose="020B0604030504040204" pitchFamily="34" charset="0"/>
              </a:endParaRPr>
            </a:p>
            <a:p>
              <a:pPr algn="ctr"/>
              <a:r>
                <a:rPr lang="en-GB" altLang="de-DE" sz="1800">
                  <a:solidFill>
                    <a:srgbClr val="993333"/>
                  </a:solidFill>
                  <a:latin typeface="Verdana" panose="020B0604030504040204" pitchFamily="34" charset="0"/>
                </a:rPr>
                <a:t>what is there</a:t>
              </a:r>
            </a:p>
            <a:p>
              <a:pPr algn="ctr"/>
              <a:r>
                <a:rPr lang="en-GB" altLang="de-DE" sz="1800">
                  <a:solidFill>
                    <a:srgbClr val="993333"/>
                  </a:solidFill>
                  <a:latin typeface="Verdana" panose="020B0604030504040204" pitchFamily="34" charset="0"/>
                </a:rPr>
                <a:t>vs.</a:t>
              </a:r>
            </a:p>
            <a:p>
              <a:pPr algn="ctr"/>
              <a:r>
                <a:rPr lang="en-GB" altLang="de-DE" sz="1800">
                  <a:solidFill>
                    <a:srgbClr val="993333"/>
                  </a:solidFill>
                  <a:latin typeface="Verdana" panose="020B0604030504040204" pitchFamily="34" charset="0"/>
                </a:rPr>
                <a:t>what is wanted</a:t>
              </a:r>
              <a:endParaRPr lang="en-GB" altLang="de-DE" sz="1800">
                <a:latin typeface="Verdana" panose="020B0604030504040204" pitchFamily="34" charset="0"/>
              </a:endParaRPr>
            </a:p>
          </p:txBody>
        </p:sp>
        <p:sp>
          <p:nvSpPr>
            <p:cNvPr id="11280" name="Text Box 16"/>
            <p:cNvSpPr txBox="1">
              <a:spLocks noChangeArrowheads="1"/>
            </p:cNvSpPr>
            <p:nvPr/>
          </p:nvSpPr>
          <p:spPr bwMode="auto">
            <a:xfrm>
              <a:off x="3168" y="1728"/>
              <a:ext cx="84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guidelines</a:t>
              </a:r>
            </a:p>
            <a:p>
              <a:pPr algn="ctr"/>
              <a:r>
                <a:rPr lang="en-GB" altLang="de-DE" sz="1800">
                  <a:latin typeface="Verdana" panose="020B0604030504040204" pitchFamily="34" charset="0"/>
                </a:rPr>
                <a:t>principles</a:t>
              </a:r>
            </a:p>
          </p:txBody>
        </p:sp>
        <p:sp>
          <p:nvSpPr>
            <p:cNvPr id="11281" name="Text Box 17"/>
            <p:cNvSpPr txBox="1">
              <a:spLocks noChangeArrowheads="1"/>
            </p:cNvSpPr>
            <p:nvPr/>
          </p:nvSpPr>
          <p:spPr bwMode="auto">
            <a:xfrm>
              <a:off x="2448" y="2688"/>
              <a:ext cx="78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dialogue</a:t>
              </a:r>
              <a:br>
                <a:rPr lang="en-GB" altLang="de-DE" sz="1800">
                  <a:latin typeface="Verdana" panose="020B0604030504040204" pitchFamily="34" charset="0"/>
                </a:rPr>
              </a:br>
              <a:r>
                <a:rPr lang="en-GB" altLang="de-DE" sz="1800">
                  <a:latin typeface="Verdana" panose="020B0604030504040204" pitchFamily="34" charset="0"/>
                </a:rPr>
                <a:t>notations</a:t>
              </a:r>
            </a:p>
          </p:txBody>
        </p:sp>
        <p:sp>
          <p:nvSpPr>
            <p:cNvPr id="11282" name="Text Box 18"/>
            <p:cNvSpPr txBox="1">
              <a:spLocks noChangeArrowheads="1"/>
            </p:cNvSpPr>
            <p:nvPr/>
          </p:nvSpPr>
          <p:spPr bwMode="auto">
            <a:xfrm>
              <a:off x="4079" y="2016"/>
              <a:ext cx="1009"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precise</a:t>
              </a:r>
              <a:br>
                <a:rPr lang="en-GB" altLang="de-DE" sz="1800">
                  <a:latin typeface="Verdana" panose="020B0604030504040204" pitchFamily="34" charset="0"/>
                </a:rPr>
              </a:br>
              <a:r>
                <a:rPr lang="en-GB" altLang="de-DE" sz="1800">
                  <a:latin typeface="Verdana" panose="020B0604030504040204" pitchFamily="34" charset="0"/>
                </a:rPr>
                <a:t>specification</a:t>
              </a:r>
            </a:p>
          </p:txBody>
        </p:sp>
        <p:sp>
          <p:nvSpPr>
            <p:cNvPr id="11283" name="Text Box 19"/>
            <p:cNvSpPr txBox="1">
              <a:spLocks noChangeArrowheads="1"/>
            </p:cNvSpPr>
            <p:nvPr/>
          </p:nvSpPr>
          <p:spPr bwMode="auto">
            <a:xfrm>
              <a:off x="4464" y="3312"/>
              <a:ext cx="119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architectures</a:t>
              </a:r>
            </a:p>
            <a:p>
              <a:pPr algn="ctr"/>
              <a:r>
                <a:rPr lang="en-GB" altLang="de-DE" sz="1800">
                  <a:latin typeface="Verdana" panose="020B0604030504040204" pitchFamily="34" charset="0"/>
                </a:rPr>
                <a:t>documentation</a:t>
              </a:r>
            </a:p>
            <a:p>
              <a:pPr algn="ctr"/>
              <a:r>
                <a:rPr lang="en-GB" altLang="de-DE" sz="1800">
                  <a:latin typeface="Verdana" panose="020B0604030504040204" pitchFamily="34" charset="0"/>
                </a:rPr>
                <a:t>help</a:t>
              </a:r>
            </a:p>
          </p:txBody>
        </p:sp>
        <p:sp>
          <p:nvSpPr>
            <p:cNvPr id="11284" name="Text Box 20"/>
            <p:cNvSpPr txBox="1">
              <a:spLocks noChangeArrowheads="1"/>
            </p:cNvSpPr>
            <p:nvPr/>
          </p:nvSpPr>
          <p:spPr bwMode="auto">
            <a:xfrm>
              <a:off x="1536" y="3120"/>
              <a:ext cx="865"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evaluation</a:t>
              </a:r>
            </a:p>
            <a:p>
              <a:pPr algn="ctr"/>
              <a:r>
                <a:rPr lang="en-GB" altLang="de-DE" sz="1800">
                  <a:latin typeface="Verdana" panose="020B0604030504040204" pitchFamily="34" charset="0"/>
                </a:rPr>
                <a:t>heuristics</a:t>
              </a:r>
            </a:p>
          </p:txBody>
        </p:sp>
        <p:sp>
          <p:nvSpPr>
            <p:cNvPr id="11285" name="Text Box 21"/>
            <p:cNvSpPr txBox="1">
              <a:spLocks noChangeArrowheads="1"/>
            </p:cNvSpPr>
            <p:nvPr/>
          </p:nvSpPr>
          <p:spPr bwMode="auto">
            <a:xfrm>
              <a:off x="1448" y="1440"/>
              <a:ext cx="1048"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latin typeface="Verdana" panose="020B0604030504040204" pitchFamily="34" charset="0"/>
                </a:rPr>
                <a:t>scenarios</a:t>
              </a:r>
              <a:br>
                <a:rPr lang="en-GB" altLang="de-DE" sz="1800">
                  <a:latin typeface="Verdana" panose="020B0604030504040204" pitchFamily="34" charset="0"/>
                </a:rPr>
              </a:br>
              <a:r>
                <a:rPr lang="en-GB" altLang="de-DE" sz="1800">
                  <a:latin typeface="Verdana" panose="020B0604030504040204" pitchFamily="34" charset="0"/>
                </a:rPr>
                <a:t>task analysis</a:t>
              </a:r>
            </a:p>
          </p:txBody>
        </p:sp>
      </p:grpSp>
      <p:pic>
        <p:nvPicPr>
          <p:cNvPr id="22"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3" name="Grafik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418769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GB" altLang="de-DE" smtClean="0"/>
              <a:t>Steps …</a:t>
            </a:r>
          </a:p>
        </p:txBody>
      </p:sp>
      <p:sp>
        <p:nvSpPr>
          <p:cNvPr id="12291" name="Rectangle 3"/>
          <p:cNvSpPr>
            <a:spLocks noGrp="1" noChangeArrowheads="1"/>
          </p:cNvSpPr>
          <p:nvPr>
            <p:ph type="body" idx="1"/>
          </p:nvPr>
        </p:nvSpPr>
        <p:spPr/>
        <p:txBody>
          <a:bodyPr/>
          <a:lstStyle/>
          <a:p>
            <a:pPr eaLnBrk="1" hangingPunct="1"/>
            <a:r>
              <a:rPr lang="en-GB" altLang="de-DE" sz="2400" smtClean="0"/>
              <a:t>requirements</a:t>
            </a:r>
          </a:p>
          <a:p>
            <a:pPr lvl="1" eaLnBrk="1" hangingPunct="1"/>
            <a:r>
              <a:rPr lang="en-GB" altLang="de-DE" sz="2000" smtClean="0"/>
              <a:t>what is there and what is wanted …</a:t>
            </a:r>
          </a:p>
          <a:p>
            <a:pPr eaLnBrk="1" hangingPunct="1"/>
            <a:r>
              <a:rPr lang="en-GB" altLang="de-DE" sz="2400" smtClean="0"/>
              <a:t>analysis</a:t>
            </a:r>
          </a:p>
          <a:p>
            <a:pPr lvl="1" eaLnBrk="1" hangingPunct="1"/>
            <a:r>
              <a:rPr lang="en-GB" altLang="de-DE" sz="2000" smtClean="0"/>
              <a:t>ordering and understanding</a:t>
            </a:r>
          </a:p>
          <a:p>
            <a:pPr eaLnBrk="1" hangingPunct="1"/>
            <a:r>
              <a:rPr lang="en-GB" altLang="de-DE" sz="2400" smtClean="0"/>
              <a:t>design</a:t>
            </a:r>
          </a:p>
          <a:p>
            <a:pPr lvl="1" eaLnBrk="1" hangingPunct="1"/>
            <a:r>
              <a:rPr lang="en-GB" altLang="de-DE" sz="2000" smtClean="0"/>
              <a:t>what to do and how to decide</a:t>
            </a:r>
          </a:p>
          <a:p>
            <a:pPr eaLnBrk="1" hangingPunct="1"/>
            <a:r>
              <a:rPr lang="en-GB" altLang="de-DE" sz="2400" smtClean="0"/>
              <a:t>iteration and prototyping</a:t>
            </a:r>
          </a:p>
          <a:p>
            <a:pPr lvl="1" eaLnBrk="1" hangingPunct="1"/>
            <a:r>
              <a:rPr lang="en-GB" altLang="de-DE" sz="2000" smtClean="0"/>
              <a:t>getting it right … and finding what is really needed!</a:t>
            </a:r>
          </a:p>
          <a:p>
            <a:pPr eaLnBrk="1" hangingPunct="1"/>
            <a:r>
              <a:rPr lang="en-GB" altLang="de-DE" sz="2400" smtClean="0"/>
              <a:t>implementation and deployment</a:t>
            </a:r>
          </a:p>
          <a:p>
            <a:pPr lvl="1" eaLnBrk="1" hangingPunct="1"/>
            <a:r>
              <a:rPr lang="en-GB" altLang="de-DE" sz="2000" smtClean="0"/>
              <a:t>making it and getting it out there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23132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GB" altLang="de-DE" smtClean="0"/>
              <a:t>… but how can I do it all ! !</a:t>
            </a:r>
          </a:p>
        </p:txBody>
      </p:sp>
      <p:sp>
        <p:nvSpPr>
          <p:cNvPr id="13315" name="Rectangle 3"/>
          <p:cNvSpPr>
            <a:spLocks noGrp="1" noChangeArrowheads="1"/>
          </p:cNvSpPr>
          <p:nvPr>
            <p:ph type="body" idx="1"/>
          </p:nvPr>
        </p:nvSpPr>
        <p:spPr/>
        <p:txBody>
          <a:bodyPr/>
          <a:lstStyle/>
          <a:p>
            <a:pPr eaLnBrk="1" hangingPunct="1"/>
            <a:r>
              <a:rPr lang="en-GB" altLang="de-DE" sz="2400" smtClean="0"/>
              <a:t>limited time  </a:t>
            </a:r>
            <a:r>
              <a:rPr lang="en-GB" altLang="de-DE" sz="2400" smtClean="0">
                <a:sym typeface="Symbol" panose="05050102010706020507" pitchFamily="18" charset="2"/>
              </a:rPr>
              <a:t></a:t>
            </a:r>
            <a:r>
              <a:rPr lang="en-GB" altLang="de-DE" sz="2400" smtClean="0"/>
              <a:t>  design trade-off</a:t>
            </a:r>
          </a:p>
          <a:p>
            <a:pPr eaLnBrk="1" hangingPunct="1"/>
            <a:endParaRPr lang="en-GB" altLang="de-DE" sz="2400" smtClean="0"/>
          </a:p>
          <a:p>
            <a:pPr eaLnBrk="1" hangingPunct="1"/>
            <a:r>
              <a:rPr lang="en-GB" altLang="de-DE" sz="2400" smtClean="0"/>
              <a:t>usability?</a:t>
            </a:r>
          </a:p>
          <a:p>
            <a:pPr lvl="1" eaLnBrk="1" hangingPunct="1"/>
            <a:r>
              <a:rPr lang="en-GB" altLang="de-DE" sz="2000" smtClean="0"/>
              <a:t>finding problems and fixing them?</a:t>
            </a:r>
          </a:p>
          <a:p>
            <a:pPr lvl="1" eaLnBrk="1" hangingPunct="1"/>
            <a:r>
              <a:rPr lang="en-GB" altLang="de-DE" sz="2000" smtClean="0"/>
              <a:t>deciding what to fix?</a:t>
            </a:r>
          </a:p>
          <a:p>
            <a:pPr eaLnBrk="1" hangingPunct="1"/>
            <a:endParaRPr lang="en-GB" altLang="de-DE" sz="2400" smtClean="0"/>
          </a:p>
          <a:p>
            <a:pPr eaLnBrk="1" hangingPunct="1"/>
            <a:r>
              <a:rPr lang="en-GB" altLang="de-DE" sz="2400" smtClean="0"/>
              <a:t>a perfect system is badly designed</a:t>
            </a:r>
          </a:p>
          <a:p>
            <a:pPr lvl="1" eaLnBrk="1" hangingPunct="1"/>
            <a:r>
              <a:rPr lang="en-GB" altLang="de-DE" sz="2000" smtClean="0"/>
              <a:t>too good </a:t>
            </a:r>
            <a:r>
              <a:rPr lang="en-GB" altLang="de-DE" sz="2000" smtClean="0">
                <a:sym typeface="Symbol" panose="05050102010706020507" pitchFamily="18" charset="2"/>
              </a:rPr>
              <a:t></a:t>
            </a:r>
            <a:r>
              <a:rPr lang="en-GB" altLang="de-DE" sz="2000" smtClean="0"/>
              <a:t> too much effort in design</a:t>
            </a:r>
          </a:p>
        </p:txBody>
      </p:sp>
      <p:sp>
        <p:nvSpPr>
          <p:cNvPr id="111620" name="Text Box 4"/>
          <p:cNvSpPr txBox="1">
            <a:spLocks noChangeArrowheads="1"/>
          </p:cNvSpPr>
          <p:nvPr/>
        </p:nvSpPr>
        <p:spPr bwMode="auto">
          <a:xfrm>
            <a:off x="3276600" y="3452729"/>
            <a:ext cx="6000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3600" dirty="0">
                <a:solidFill>
                  <a:srgbClr val="009900"/>
                </a:solidFill>
                <a:sym typeface="Monotype Sorts" charset="2"/>
              </a:rPr>
              <a:t></a:t>
            </a:r>
            <a:endParaRPr lang="en-GB" altLang="de-DE" sz="3600" dirty="0">
              <a:solidFill>
                <a:srgbClr val="009900"/>
              </a:solidFill>
            </a:endParaRPr>
          </a:p>
        </p:txBody>
      </p:sp>
      <p:sp>
        <p:nvSpPr>
          <p:cNvPr id="111621" name="Text Box 5"/>
          <p:cNvSpPr txBox="1">
            <a:spLocks noChangeArrowheads="1"/>
          </p:cNvSpPr>
          <p:nvPr/>
        </p:nvSpPr>
        <p:spPr bwMode="auto">
          <a:xfrm>
            <a:off x="4643437" y="2877720"/>
            <a:ext cx="6000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3600" dirty="0">
                <a:solidFill>
                  <a:srgbClr val="CC0000"/>
                </a:solidFill>
                <a:sym typeface="Monotype Sorts" charset="2"/>
              </a:rPr>
              <a:t></a:t>
            </a:r>
            <a:endParaRPr lang="en-GB" altLang="de-DE" sz="3600" dirty="0">
              <a:solidFill>
                <a:srgbClr val="CC0000"/>
              </a:solidFill>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424674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162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16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0" grpId="0" build="p" autoUpdateAnimBg="0"/>
      <p:bldP spid="11162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0"/>
            <a:ext cx="7772400" cy="1143000"/>
          </a:xfrm>
        </p:spPr>
        <p:txBody>
          <a:bodyPr/>
          <a:lstStyle/>
          <a:p>
            <a:pPr algn="ctr" eaLnBrk="1" hangingPunct="1"/>
            <a:r>
              <a:rPr lang="en-GB" altLang="de-DE" smtClean="0"/>
              <a:t>user focus</a:t>
            </a:r>
          </a:p>
        </p:txBody>
      </p:sp>
      <p:sp>
        <p:nvSpPr>
          <p:cNvPr id="15363" name="Rectangle 3"/>
          <p:cNvSpPr>
            <a:spLocks noGrp="1" noChangeArrowheads="1"/>
          </p:cNvSpPr>
          <p:nvPr>
            <p:ph type="subTitle" idx="1"/>
          </p:nvPr>
        </p:nvSpPr>
        <p:spPr/>
        <p:txBody>
          <a:bodyPr/>
          <a:lstStyle/>
          <a:p>
            <a:pPr eaLnBrk="1" hangingPunct="1"/>
            <a:r>
              <a:rPr lang="en-GB" altLang="de-DE" smtClean="0"/>
              <a:t>know your user</a:t>
            </a:r>
          </a:p>
          <a:p>
            <a:pPr eaLnBrk="1" hangingPunct="1"/>
            <a:r>
              <a:rPr lang="en-GB" altLang="de-DE" smtClean="0"/>
              <a:t>personae</a:t>
            </a:r>
          </a:p>
          <a:p>
            <a:pPr eaLnBrk="1" hangingPunct="1"/>
            <a:r>
              <a:rPr lang="en-GB" altLang="de-DE" smtClean="0"/>
              <a:t>cultural probes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69884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de-DE" smtClean="0">
                <a:solidFill>
                  <a:schemeClr val="tx1"/>
                </a:solidFill>
              </a:rPr>
              <a:t>know your user</a:t>
            </a:r>
          </a:p>
        </p:txBody>
      </p:sp>
      <p:sp>
        <p:nvSpPr>
          <p:cNvPr id="16387" name="Rectangle 3"/>
          <p:cNvSpPr>
            <a:spLocks noGrp="1" noChangeArrowheads="1"/>
          </p:cNvSpPr>
          <p:nvPr>
            <p:ph type="body" idx="1"/>
          </p:nvPr>
        </p:nvSpPr>
        <p:spPr/>
        <p:txBody>
          <a:bodyPr/>
          <a:lstStyle/>
          <a:p>
            <a:pPr marL="1517650" eaLnBrk="1" hangingPunct="1"/>
            <a:endParaRPr lang="en-US" altLang="de-DE" sz="900" smtClean="0"/>
          </a:p>
          <a:p>
            <a:pPr marL="1517650" eaLnBrk="1" hangingPunct="1"/>
            <a:r>
              <a:rPr lang="en-US" altLang="de-DE" smtClean="0"/>
              <a:t>who are they?</a:t>
            </a:r>
          </a:p>
          <a:p>
            <a:pPr marL="1517650" eaLnBrk="1" hangingPunct="1"/>
            <a:r>
              <a:rPr lang="en-US" altLang="de-DE" smtClean="0"/>
              <a:t>probably </a:t>
            </a:r>
            <a:r>
              <a:rPr lang="en-US" altLang="de-DE" u="sng" smtClean="0"/>
              <a:t>not</a:t>
            </a:r>
            <a:r>
              <a:rPr lang="en-US" altLang="de-DE" smtClean="0"/>
              <a:t> like you!</a:t>
            </a:r>
          </a:p>
          <a:p>
            <a:pPr marL="1517650" eaLnBrk="1" hangingPunct="1"/>
            <a:r>
              <a:rPr lang="en-US" altLang="de-DE" smtClean="0"/>
              <a:t>talk to them</a:t>
            </a:r>
          </a:p>
          <a:p>
            <a:pPr marL="1517650" eaLnBrk="1" hangingPunct="1"/>
            <a:r>
              <a:rPr lang="en-US" altLang="de-DE" smtClean="0"/>
              <a:t>watch them</a:t>
            </a:r>
          </a:p>
          <a:p>
            <a:pPr marL="1517650" eaLnBrk="1" hangingPunct="1"/>
            <a:r>
              <a:rPr lang="en-US" altLang="de-DE" smtClean="0"/>
              <a:t>use your imagination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830356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GB" altLang="de-DE" smtClean="0"/>
              <a:t>persona</a:t>
            </a:r>
          </a:p>
        </p:txBody>
      </p:sp>
      <p:sp>
        <p:nvSpPr>
          <p:cNvPr id="17411" name="Rectangle 3"/>
          <p:cNvSpPr>
            <a:spLocks noGrp="1" noChangeArrowheads="1"/>
          </p:cNvSpPr>
          <p:nvPr>
            <p:ph type="body" idx="1"/>
          </p:nvPr>
        </p:nvSpPr>
        <p:spPr/>
        <p:txBody>
          <a:bodyPr/>
          <a:lstStyle/>
          <a:p>
            <a:pPr eaLnBrk="1" hangingPunct="1"/>
            <a:r>
              <a:rPr lang="en-GB" altLang="de-DE" smtClean="0"/>
              <a:t>description of an ‘example’ user</a:t>
            </a:r>
          </a:p>
          <a:p>
            <a:pPr lvl="1" eaLnBrk="1" hangingPunct="1"/>
            <a:r>
              <a:rPr lang="en-GB" altLang="de-DE" smtClean="0"/>
              <a:t>not necessarily a real person</a:t>
            </a:r>
          </a:p>
          <a:p>
            <a:pPr eaLnBrk="1" hangingPunct="1"/>
            <a:r>
              <a:rPr lang="en-GB" altLang="de-DE" smtClean="0"/>
              <a:t>use as surrogate user</a:t>
            </a:r>
          </a:p>
          <a:p>
            <a:pPr lvl="1" eaLnBrk="1" hangingPunct="1"/>
            <a:r>
              <a:rPr lang="en-GB" altLang="de-DE" smtClean="0"/>
              <a:t>what would Betty think</a:t>
            </a:r>
          </a:p>
          <a:p>
            <a:pPr eaLnBrk="1" hangingPunct="1"/>
            <a:r>
              <a:rPr lang="en-GB" altLang="de-DE" smtClean="0"/>
              <a:t>details matter</a:t>
            </a:r>
          </a:p>
          <a:p>
            <a:pPr lvl="1" eaLnBrk="1" hangingPunct="1"/>
            <a:r>
              <a:rPr lang="en-GB" altLang="de-DE" smtClean="0"/>
              <a:t>makes her ‘real’</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87347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de-DE" smtClean="0"/>
              <a:t>example persona</a:t>
            </a:r>
          </a:p>
        </p:txBody>
      </p:sp>
      <p:sp>
        <p:nvSpPr>
          <p:cNvPr id="18435" name="Rectangle 3"/>
          <p:cNvSpPr>
            <a:spLocks noGrp="1" noChangeArrowheads="1"/>
          </p:cNvSpPr>
          <p:nvPr>
            <p:ph type="body" idx="1"/>
          </p:nvPr>
        </p:nvSpPr>
        <p:spPr/>
        <p:txBody>
          <a:bodyPr/>
          <a:lstStyle/>
          <a:p>
            <a:pPr marL="0" indent="0" eaLnBrk="1" hangingPunct="1">
              <a:buFontTx/>
              <a:buNone/>
            </a:pPr>
            <a:r>
              <a:rPr lang="en-US" altLang="de-DE" sz="1800" smtClean="0"/>
              <a:t>Betty is 37 years old,  She has been Warehouse Manager for five years and worked for Simpkins Brothers Engineering for twelve years.  She didn’t go to university, but has studied in her evenings for a business diploma.  She has two children aged 15 and 7 and does not like to work late.  She did part of an introductory in-house computer course some years ago, but it was interrupted when she was promoted and could no longer afford to take the time.  Her vision is perfect, but her right-hand movement is slightly restricted following an industrial accident 3 years ago.  She is enthusiastic about her work and is happy to delegate responsibility and take suggestions from her staff.  However, she does feel threatened by the introduction of yet another new computer system (the third in her time at SBE). </a:t>
            </a:r>
            <a:endParaRPr lang="en-GB" altLang="de-DE" sz="18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444628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GB" altLang="de-DE" smtClean="0"/>
              <a:t>cultural probes</a:t>
            </a:r>
          </a:p>
        </p:txBody>
      </p:sp>
      <p:sp>
        <p:nvSpPr>
          <p:cNvPr id="19459" name="Rectangle 3"/>
          <p:cNvSpPr>
            <a:spLocks noGrp="1" noChangeArrowheads="1"/>
          </p:cNvSpPr>
          <p:nvPr>
            <p:ph type="body" idx="1"/>
          </p:nvPr>
        </p:nvSpPr>
        <p:spPr/>
        <p:txBody>
          <a:bodyPr/>
          <a:lstStyle/>
          <a:p>
            <a:pPr eaLnBrk="1" hangingPunct="1"/>
            <a:r>
              <a:rPr lang="en-GB" altLang="de-DE" sz="2000" smtClean="0"/>
              <a:t>direct observation</a:t>
            </a:r>
          </a:p>
          <a:p>
            <a:pPr lvl="1" eaLnBrk="1" hangingPunct="1"/>
            <a:r>
              <a:rPr lang="en-GB" altLang="de-DE" sz="1800" smtClean="0"/>
              <a:t>sometimes hard</a:t>
            </a:r>
          </a:p>
          <a:p>
            <a:pPr lvl="2" eaLnBrk="1" hangingPunct="1"/>
            <a:r>
              <a:rPr lang="en-GB" altLang="de-DE" sz="1600" smtClean="0"/>
              <a:t>in the home</a:t>
            </a:r>
          </a:p>
          <a:p>
            <a:pPr lvl="2" eaLnBrk="1" hangingPunct="1"/>
            <a:r>
              <a:rPr lang="en-GB" altLang="de-DE" sz="1600" smtClean="0"/>
              <a:t>psychiatric patients, …</a:t>
            </a:r>
          </a:p>
          <a:p>
            <a:pPr eaLnBrk="1" hangingPunct="1"/>
            <a:endParaRPr lang="en-GB" altLang="de-DE" sz="900" smtClean="0"/>
          </a:p>
          <a:p>
            <a:pPr eaLnBrk="1" hangingPunct="1"/>
            <a:r>
              <a:rPr lang="en-GB" altLang="de-DE" sz="2000" smtClean="0"/>
              <a:t>probe packs</a:t>
            </a:r>
          </a:p>
          <a:p>
            <a:pPr lvl="1" eaLnBrk="1" hangingPunct="1"/>
            <a:r>
              <a:rPr lang="en-GB" altLang="de-DE" sz="1800" smtClean="0"/>
              <a:t>items to prompt responses</a:t>
            </a:r>
          </a:p>
          <a:p>
            <a:pPr lvl="2" eaLnBrk="1" hangingPunct="1"/>
            <a:r>
              <a:rPr lang="en-GB" altLang="de-DE" sz="1600" smtClean="0"/>
              <a:t>e.g. glass to listen at wall, camera, postcard</a:t>
            </a:r>
          </a:p>
          <a:p>
            <a:pPr lvl="1" eaLnBrk="1" hangingPunct="1"/>
            <a:r>
              <a:rPr lang="en-GB" altLang="de-DE" sz="1800" smtClean="0"/>
              <a:t>given to people to open in their own environment</a:t>
            </a:r>
            <a:br>
              <a:rPr lang="en-GB" altLang="de-DE" sz="1800" smtClean="0"/>
            </a:br>
            <a:r>
              <a:rPr lang="en-GB" altLang="de-DE" sz="1800" smtClean="0"/>
              <a:t>they record what is meaningful </a:t>
            </a:r>
            <a:r>
              <a:rPr lang="en-GB" altLang="de-DE" sz="1800" i="1" smtClean="0"/>
              <a:t>to them</a:t>
            </a:r>
            <a:endParaRPr lang="en-GB" altLang="de-DE" sz="1800" smtClean="0"/>
          </a:p>
          <a:p>
            <a:pPr eaLnBrk="1" hangingPunct="1"/>
            <a:endParaRPr lang="en-GB" altLang="de-DE" sz="1000" smtClean="0"/>
          </a:p>
          <a:p>
            <a:pPr eaLnBrk="1" hangingPunct="1"/>
            <a:r>
              <a:rPr lang="en-GB" altLang="de-DE" sz="2000" smtClean="0"/>
              <a:t>used to …</a:t>
            </a:r>
          </a:p>
          <a:p>
            <a:pPr lvl="1" eaLnBrk="1" hangingPunct="1"/>
            <a:r>
              <a:rPr lang="en-GB" altLang="de-DE" sz="1800" smtClean="0"/>
              <a:t>inform interviews, prompt ideas, enculture designers</a:t>
            </a:r>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609600"/>
            <a:ext cx="452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probe_pack.jpg                                                 0005775A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219200"/>
            <a:ext cx="3586163"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08481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685800" y="2286000"/>
            <a:ext cx="7772400" cy="1143000"/>
          </a:xfrm>
        </p:spPr>
        <p:txBody>
          <a:bodyPr/>
          <a:lstStyle/>
          <a:p>
            <a:pPr algn="ctr" eaLnBrk="1" hangingPunct="1"/>
            <a:r>
              <a:rPr lang="en-GB" altLang="de-DE" smtClean="0"/>
              <a:t>scenarios</a:t>
            </a:r>
          </a:p>
        </p:txBody>
      </p:sp>
      <p:sp>
        <p:nvSpPr>
          <p:cNvPr id="20483" name="Rectangle 3"/>
          <p:cNvSpPr>
            <a:spLocks noGrp="1" noChangeArrowheads="1"/>
          </p:cNvSpPr>
          <p:nvPr>
            <p:ph type="subTitle" idx="1"/>
          </p:nvPr>
        </p:nvSpPr>
        <p:spPr/>
        <p:txBody>
          <a:bodyPr/>
          <a:lstStyle/>
          <a:p>
            <a:pPr eaLnBrk="1" hangingPunct="1"/>
            <a:r>
              <a:rPr lang="en-GB" altLang="de-DE" smtClean="0"/>
              <a:t>stories for design</a:t>
            </a:r>
          </a:p>
          <a:p>
            <a:pPr eaLnBrk="1" hangingPunct="1"/>
            <a:r>
              <a:rPr lang="en-GB" altLang="de-DE" smtClean="0"/>
              <a:t>use and reuse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60486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GB" altLang="de-DE" smtClean="0"/>
              <a:t>scenarios</a:t>
            </a:r>
          </a:p>
        </p:txBody>
      </p:sp>
      <p:sp>
        <p:nvSpPr>
          <p:cNvPr id="21507" name="Rectangle 3"/>
          <p:cNvSpPr>
            <a:spLocks noGrp="1" noChangeArrowheads="1"/>
          </p:cNvSpPr>
          <p:nvPr>
            <p:ph type="body" idx="1"/>
          </p:nvPr>
        </p:nvSpPr>
        <p:spPr>
          <a:xfrm>
            <a:off x="685800" y="2209800"/>
            <a:ext cx="7772400" cy="4114800"/>
          </a:xfrm>
        </p:spPr>
        <p:txBody>
          <a:bodyPr/>
          <a:lstStyle/>
          <a:p>
            <a:pPr eaLnBrk="1" hangingPunct="1"/>
            <a:r>
              <a:rPr lang="en-GB" altLang="de-DE" smtClean="0"/>
              <a:t>stories for design</a:t>
            </a:r>
          </a:p>
          <a:p>
            <a:pPr lvl="1" eaLnBrk="1" hangingPunct="1"/>
            <a:r>
              <a:rPr lang="en-GB" altLang="de-DE" smtClean="0"/>
              <a:t>communicate with others</a:t>
            </a:r>
          </a:p>
          <a:p>
            <a:pPr lvl="1" eaLnBrk="1" hangingPunct="1"/>
            <a:r>
              <a:rPr lang="en-GB" altLang="de-DE" smtClean="0"/>
              <a:t>validate other models</a:t>
            </a:r>
          </a:p>
          <a:p>
            <a:pPr lvl="1" eaLnBrk="1" hangingPunct="1"/>
            <a:r>
              <a:rPr lang="en-GB" altLang="de-DE" smtClean="0"/>
              <a:t>understand dynamics</a:t>
            </a:r>
          </a:p>
          <a:p>
            <a:pPr eaLnBrk="1" hangingPunct="1">
              <a:spcBef>
                <a:spcPct val="50000"/>
              </a:spcBef>
            </a:pPr>
            <a:r>
              <a:rPr lang="en-GB" altLang="de-DE" smtClean="0"/>
              <a:t>linearity</a:t>
            </a:r>
          </a:p>
          <a:p>
            <a:pPr lvl="1" eaLnBrk="1" hangingPunct="1"/>
            <a:r>
              <a:rPr lang="en-GB" altLang="de-DE" smtClean="0"/>
              <a:t>time is linear - our lives are linear</a:t>
            </a:r>
          </a:p>
          <a:p>
            <a:pPr lvl="1" eaLnBrk="1" hangingPunct="1"/>
            <a:r>
              <a:rPr lang="en-GB" altLang="de-DE" smtClean="0"/>
              <a:t>but don’t show alternatives</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67525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de-DE" smtClean="0">
                <a:solidFill>
                  <a:schemeClr val="tx1"/>
                </a:solidFill>
              </a:rPr>
              <a:t>scenarios …</a:t>
            </a:r>
            <a:endParaRPr lang="en-US" altLang="de-DE" smtClean="0"/>
          </a:p>
        </p:txBody>
      </p:sp>
      <p:sp>
        <p:nvSpPr>
          <p:cNvPr id="22531" name="Rectangle 3"/>
          <p:cNvSpPr>
            <a:spLocks noGrp="1" noChangeArrowheads="1"/>
          </p:cNvSpPr>
          <p:nvPr>
            <p:ph type="body" idx="1"/>
          </p:nvPr>
        </p:nvSpPr>
        <p:spPr/>
        <p:txBody>
          <a:bodyPr/>
          <a:lstStyle/>
          <a:p>
            <a:pPr eaLnBrk="1" hangingPunct="1"/>
            <a:r>
              <a:rPr lang="en-US" altLang="de-DE" sz="2400" smtClean="0"/>
              <a:t>what will users want to do?</a:t>
            </a:r>
          </a:p>
          <a:p>
            <a:pPr eaLnBrk="1" hangingPunct="1"/>
            <a:endParaRPr lang="en-US" altLang="de-DE" sz="1200" smtClean="0"/>
          </a:p>
          <a:p>
            <a:pPr eaLnBrk="1" hangingPunct="1"/>
            <a:r>
              <a:rPr lang="en-US" altLang="de-DE" sz="2400" smtClean="0"/>
              <a:t>step-by-step walkthrough</a:t>
            </a:r>
          </a:p>
          <a:p>
            <a:pPr lvl="1" eaLnBrk="1" hangingPunct="1"/>
            <a:r>
              <a:rPr lang="en-US" altLang="de-DE" sz="2000" smtClean="0"/>
              <a:t>what can they see (sketches, screen shots)</a:t>
            </a:r>
          </a:p>
          <a:p>
            <a:pPr lvl="1" eaLnBrk="1" hangingPunct="1"/>
            <a:r>
              <a:rPr lang="en-US" altLang="de-DE" sz="2000" smtClean="0"/>
              <a:t>what do they do (keyboard, mouse etc.)</a:t>
            </a:r>
          </a:p>
          <a:p>
            <a:pPr lvl="1" eaLnBrk="1" hangingPunct="1"/>
            <a:r>
              <a:rPr lang="en-US" altLang="de-DE" sz="2000" smtClean="0"/>
              <a:t>what are they thinking?</a:t>
            </a:r>
          </a:p>
          <a:p>
            <a:pPr lvl="1" eaLnBrk="1" hangingPunct="1"/>
            <a:endParaRPr lang="en-US" altLang="de-DE" sz="1000" smtClean="0"/>
          </a:p>
          <a:p>
            <a:pPr eaLnBrk="1" hangingPunct="1"/>
            <a:r>
              <a:rPr lang="en-US" altLang="de-DE" sz="2400" smtClean="0"/>
              <a:t>use and reuse throughout design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30571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GB" altLang="de-DE" smtClean="0"/>
              <a:t>scenario – movie player</a:t>
            </a:r>
          </a:p>
        </p:txBody>
      </p:sp>
      <p:sp>
        <p:nvSpPr>
          <p:cNvPr id="23555" name="Rectangle 3"/>
          <p:cNvSpPr>
            <a:spLocks noGrp="1" noChangeArrowheads="1"/>
          </p:cNvSpPr>
          <p:nvPr>
            <p:ph type="body" idx="1"/>
          </p:nvPr>
        </p:nvSpPr>
        <p:spPr>
          <a:xfrm>
            <a:off x="685800" y="1981200"/>
            <a:ext cx="7696200" cy="4419600"/>
          </a:xfrm>
        </p:spPr>
        <p:txBody>
          <a:bodyPr/>
          <a:lstStyle/>
          <a:p>
            <a:pPr marL="0" indent="0" eaLnBrk="1" hangingPunct="1">
              <a:lnSpc>
                <a:spcPct val="90000"/>
              </a:lnSpc>
              <a:spcAft>
                <a:spcPts val="600"/>
              </a:spcAft>
              <a:buFontTx/>
              <a:buNone/>
            </a:pPr>
            <a:r>
              <a:rPr lang="en-US" altLang="de-DE" sz="1800" smtClean="0"/>
              <a:t>Brian would like to see the new film “Moments of Significance” and wants to invite Alison, but he knows she doesn’t like “arty” films.  He decides to take a look at it to see if she would like it and so connects to one of the movie sharing networks.  He uses his work machine as it has a higher bandwidth connection, but feels a bit guilty.  He knows he will be getting an illegal copy of the film, but decides it is OK as he is intending to go to the cinema to watch it.  After it downloads to his machine he takes out his new personal movie player.  He presses the ‘menu’ button and on the small LCD screen he scrolls using the arrow keys to ‘bluetooth connect’ and presses the select button.  On his computer the movie download program now has an icon showing that it has recognised a compatible device and he drags the icon of the film over the icon for the player.  On the player the LCD screen says “downloading now”, a percent done indicator and small whirling icon. …  …  …</a:t>
            </a:r>
            <a:endParaRPr lang="en-GB" altLang="de-DE" sz="18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29354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GB" altLang="de-DE" smtClean="0"/>
              <a:t>also play act …</a:t>
            </a:r>
          </a:p>
        </p:txBody>
      </p:sp>
      <p:sp>
        <p:nvSpPr>
          <p:cNvPr id="24579" name="Rectangle 3"/>
          <p:cNvSpPr>
            <a:spLocks noGrp="1" noChangeArrowheads="1"/>
          </p:cNvSpPr>
          <p:nvPr>
            <p:ph type="body" idx="1"/>
          </p:nvPr>
        </p:nvSpPr>
        <p:spPr/>
        <p:txBody>
          <a:bodyPr/>
          <a:lstStyle/>
          <a:p>
            <a:pPr eaLnBrk="1" hangingPunct="1"/>
            <a:r>
              <a:rPr lang="en-GB" altLang="de-DE" sz="2400" smtClean="0"/>
              <a:t>mock up device</a:t>
            </a:r>
          </a:p>
          <a:p>
            <a:pPr eaLnBrk="1" hangingPunct="1"/>
            <a:r>
              <a:rPr lang="en-GB" altLang="de-DE" sz="2400" smtClean="0"/>
              <a:t>pretend you are doing it</a:t>
            </a:r>
          </a:p>
          <a:p>
            <a:pPr eaLnBrk="1" hangingPunct="1"/>
            <a:r>
              <a:rPr lang="en-GB" altLang="de-DE" sz="2400" smtClean="0"/>
              <a:t>internet-connected swiss army knife …</a:t>
            </a:r>
          </a:p>
          <a:p>
            <a:pPr eaLnBrk="1" hangingPunct="1"/>
            <a:endParaRPr lang="en-GB" altLang="de-DE" sz="2400" smtClean="0"/>
          </a:p>
          <a:p>
            <a:pPr eaLnBrk="1" hangingPunct="1">
              <a:buFontTx/>
              <a:buNone/>
            </a:pPr>
            <a:r>
              <a:rPr lang="en-GB" altLang="de-DE" sz="2400" smtClean="0"/>
              <a:t>			</a:t>
            </a:r>
          </a:p>
        </p:txBody>
      </p:sp>
      <p:grpSp>
        <p:nvGrpSpPr>
          <p:cNvPr id="2" name="Group 13"/>
          <p:cNvGrpSpPr>
            <a:grpSpLocks/>
          </p:cNvGrpSpPr>
          <p:nvPr/>
        </p:nvGrpSpPr>
        <p:grpSpPr bwMode="auto">
          <a:xfrm>
            <a:off x="609600" y="3505200"/>
            <a:ext cx="4381500" cy="3124200"/>
            <a:chOff x="384" y="2208"/>
            <a:chExt cx="2760" cy="1968"/>
          </a:xfrm>
        </p:grpSpPr>
        <p:pic>
          <p:nvPicPr>
            <p:cNvPr id="24585" name="Picture 7" descr="swiss-army-stylus-2.jpg                                        0007898D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 y="2208"/>
              <a:ext cx="2232" cy="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Text Box 9"/>
            <p:cNvSpPr txBox="1">
              <a:spLocks noChangeArrowheads="1"/>
            </p:cNvSpPr>
            <p:nvPr/>
          </p:nvSpPr>
          <p:spPr bwMode="auto">
            <a:xfrm>
              <a:off x="384" y="3827"/>
              <a:ext cx="201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2000">
                  <a:latin typeface="Verdana" panose="020B0604030504040204" pitchFamily="34" charset="0"/>
                </a:rPr>
                <a:t>use toothpick as stylus </a:t>
              </a:r>
            </a:p>
          </p:txBody>
        </p:sp>
        <p:sp>
          <p:nvSpPr>
            <p:cNvPr id="24587" name="AutoShape 11"/>
            <p:cNvSpPr>
              <a:spLocks noChangeArrowheads="1"/>
            </p:cNvSpPr>
            <p:nvPr/>
          </p:nvSpPr>
          <p:spPr bwMode="auto">
            <a:xfrm>
              <a:off x="2352" y="3936"/>
              <a:ext cx="240" cy="240"/>
            </a:xfrm>
            <a:prstGeom prst="smileyFace">
              <a:avLst>
                <a:gd name="adj" fmla="val 4653"/>
              </a:avLst>
            </a:prstGeom>
            <a:solidFill>
              <a:schemeClr val="folHlink"/>
            </a:solidFill>
            <a:ln w="2857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grpSp>
        <p:nvGrpSpPr>
          <p:cNvPr id="3" name="Group 14"/>
          <p:cNvGrpSpPr>
            <a:grpSpLocks/>
          </p:cNvGrpSpPr>
          <p:nvPr/>
        </p:nvGrpSpPr>
        <p:grpSpPr bwMode="auto">
          <a:xfrm>
            <a:off x="4572000" y="3581400"/>
            <a:ext cx="4419600" cy="2946400"/>
            <a:chOff x="2880" y="2256"/>
            <a:chExt cx="2784" cy="1856"/>
          </a:xfrm>
        </p:grpSpPr>
        <p:pic>
          <p:nvPicPr>
            <p:cNvPr id="24582" name="Picture 8" descr="swiss-thumb-2.jpg                                              0007898D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 y="2544"/>
              <a:ext cx="1968" cy="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Text Box 10"/>
            <p:cNvSpPr txBox="1">
              <a:spLocks noChangeArrowheads="1"/>
            </p:cNvSpPr>
            <p:nvPr/>
          </p:nvSpPr>
          <p:spPr bwMode="auto">
            <a:xfrm>
              <a:off x="3456" y="2256"/>
              <a:ext cx="220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2000">
                  <a:latin typeface="Verdana" panose="020B0604030504040204" pitchFamily="34" charset="0"/>
                </a:rPr>
                <a:t>but where is that thumb? </a:t>
              </a:r>
            </a:p>
          </p:txBody>
        </p:sp>
        <p:sp>
          <p:nvSpPr>
            <p:cNvPr id="24584" name="AutoShape 12"/>
            <p:cNvSpPr>
              <a:spLocks noChangeArrowheads="1"/>
            </p:cNvSpPr>
            <p:nvPr/>
          </p:nvSpPr>
          <p:spPr bwMode="auto">
            <a:xfrm>
              <a:off x="5376" y="2496"/>
              <a:ext cx="240" cy="240"/>
            </a:xfrm>
            <a:prstGeom prst="smileyFace">
              <a:avLst>
                <a:gd name="adj" fmla="val -4653"/>
              </a:avLst>
            </a:prstGeom>
            <a:solidFill>
              <a:srgbClr val="FF0000"/>
            </a:solidFill>
            <a:ln w="2857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8339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GB" altLang="de-DE" smtClean="0"/>
              <a:t>… explore the depths</a:t>
            </a:r>
          </a:p>
        </p:txBody>
      </p:sp>
      <p:sp>
        <p:nvSpPr>
          <p:cNvPr id="25603" name="Rectangle 3"/>
          <p:cNvSpPr>
            <a:spLocks noGrp="1" noChangeArrowheads="1"/>
          </p:cNvSpPr>
          <p:nvPr>
            <p:ph type="body" idx="1"/>
          </p:nvPr>
        </p:nvSpPr>
        <p:spPr/>
        <p:txBody>
          <a:bodyPr/>
          <a:lstStyle/>
          <a:p>
            <a:pPr eaLnBrk="1" hangingPunct="1"/>
            <a:r>
              <a:rPr lang="en-GB" altLang="de-DE" smtClean="0"/>
              <a:t>explore interaction</a:t>
            </a:r>
          </a:p>
          <a:p>
            <a:pPr lvl="1" eaLnBrk="1" hangingPunct="1"/>
            <a:r>
              <a:rPr lang="en-GB" altLang="de-DE" smtClean="0"/>
              <a:t>what happens when</a:t>
            </a:r>
          </a:p>
          <a:p>
            <a:pPr lvl="4" eaLnBrk="1" hangingPunct="1"/>
            <a:endParaRPr lang="en-GB" altLang="de-DE" smtClean="0"/>
          </a:p>
          <a:p>
            <a:pPr eaLnBrk="1" hangingPunct="1"/>
            <a:r>
              <a:rPr lang="en-GB" altLang="de-DE" smtClean="0"/>
              <a:t>explore cognition</a:t>
            </a:r>
          </a:p>
          <a:p>
            <a:pPr lvl="1" eaLnBrk="1" hangingPunct="1"/>
            <a:r>
              <a:rPr lang="en-GB" altLang="de-DE" smtClean="0"/>
              <a:t>what are the users thinking</a:t>
            </a:r>
          </a:p>
          <a:p>
            <a:pPr lvl="4" eaLnBrk="1" hangingPunct="1"/>
            <a:endParaRPr lang="en-GB" altLang="de-DE" smtClean="0"/>
          </a:p>
          <a:p>
            <a:pPr eaLnBrk="1" hangingPunct="1"/>
            <a:r>
              <a:rPr lang="en-GB" altLang="de-DE" smtClean="0"/>
              <a:t>explore architecture</a:t>
            </a:r>
          </a:p>
          <a:p>
            <a:pPr lvl="1" eaLnBrk="1" hangingPunct="1"/>
            <a:r>
              <a:rPr lang="en-GB" altLang="de-DE" smtClean="0"/>
              <a:t>what is happening inside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61708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GB" altLang="de-DE" smtClean="0"/>
              <a:t>use scenarios to ..</a:t>
            </a:r>
          </a:p>
        </p:txBody>
      </p:sp>
      <p:sp>
        <p:nvSpPr>
          <p:cNvPr id="26627" name="Rectangle 3"/>
          <p:cNvSpPr>
            <a:spLocks noGrp="1" noChangeArrowheads="1"/>
          </p:cNvSpPr>
          <p:nvPr>
            <p:ph type="body" idx="1"/>
          </p:nvPr>
        </p:nvSpPr>
        <p:spPr/>
        <p:txBody>
          <a:bodyPr/>
          <a:lstStyle/>
          <a:p>
            <a:pPr eaLnBrk="1" hangingPunct="1"/>
            <a:r>
              <a:rPr lang="en-GB" altLang="de-DE" smtClean="0"/>
              <a:t>communicate with others</a:t>
            </a:r>
          </a:p>
          <a:p>
            <a:pPr lvl="1" eaLnBrk="1" hangingPunct="1"/>
            <a:r>
              <a:rPr lang="en-GB" altLang="de-DE" smtClean="0"/>
              <a:t>designers, clients, users</a:t>
            </a:r>
          </a:p>
          <a:p>
            <a:pPr eaLnBrk="1" hangingPunct="1"/>
            <a:endParaRPr lang="en-GB" altLang="de-DE" sz="1200" smtClean="0"/>
          </a:p>
          <a:p>
            <a:pPr eaLnBrk="1" hangingPunct="1"/>
            <a:r>
              <a:rPr lang="en-GB" altLang="de-DE" smtClean="0"/>
              <a:t>validate other models</a:t>
            </a:r>
          </a:p>
          <a:p>
            <a:pPr lvl="1" eaLnBrk="1" hangingPunct="1"/>
            <a:r>
              <a:rPr lang="en-GB" altLang="de-DE" smtClean="0"/>
              <a:t>‘play’ it against other models</a:t>
            </a:r>
          </a:p>
          <a:p>
            <a:pPr eaLnBrk="1" hangingPunct="1"/>
            <a:endParaRPr lang="en-GB" altLang="de-DE" sz="1200" smtClean="0"/>
          </a:p>
          <a:p>
            <a:pPr eaLnBrk="1" hangingPunct="1"/>
            <a:r>
              <a:rPr lang="en-GB" altLang="de-DE" smtClean="0"/>
              <a:t>express dynamics</a:t>
            </a:r>
          </a:p>
          <a:p>
            <a:pPr lvl="1" eaLnBrk="1" hangingPunct="1"/>
            <a:r>
              <a:rPr lang="en-GB" altLang="de-DE" smtClean="0"/>
              <a:t>screenshots – appearance</a:t>
            </a:r>
          </a:p>
          <a:p>
            <a:pPr lvl="1" eaLnBrk="1" hangingPunct="1"/>
            <a:r>
              <a:rPr lang="en-GB" altLang="de-DE" smtClean="0"/>
              <a:t>scenario – behaviour</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397532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de-DE" smtClean="0"/>
              <a:t>linearity</a:t>
            </a:r>
            <a:endParaRPr lang="en-US" altLang="de-DE" sz="4800" smtClean="0"/>
          </a:p>
        </p:txBody>
      </p:sp>
      <p:sp>
        <p:nvSpPr>
          <p:cNvPr id="27651" name="Rectangle 3"/>
          <p:cNvSpPr>
            <a:spLocks noGrp="1" noChangeArrowheads="1"/>
          </p:cNvSpPr>
          <p:nvPr>
            <p:ph type="body" idx="1"/>
          </p:nvPr>
        </p:nvSpPr>
        <p:spPr/>
        <p:txBody>
          <a:bodyPr/>
          <a:lstStyle/>
          <a:p>
            <a:pPr eaLnBrk="1" hangingPunct="1">
              <a:lnSpc>
                <a:spcPct val="90000"/>
              </a:lnSpc>
              <a:buFontTx/>
              <a:buNone/>
            </a:pPr>
            <a:r>
              <a:rPr lang="en-US" altLang="de-DE" sz="2400" smtClean="0"/>
              <a:t>Scenarios – one linear path through system</a:t>
            </a:r>
          </a:p>
          <a:p>
            <a:pPr eaLnBrk="1" hangingPunct="1">
              <a:lnSpc>
                <a:spcPct val="90000"/>
              </a:lnSpc>
              <a:buFontTx/>
              <a:buNone/>
            </a:pPr>
            <a:endParaRPr lang="en-US" altLang="de-DE" sz="1400" smtClean="0"/>
          </a:p>
          <a:p>
            <a:pPr eaLnBrk="1" hangingPunct="1">
              <a:lnSpc>
                <a:spcPct val="90000"/>
              </a:lnSpc>
              <a:buFontTx/>
              <a:buNone/>
            </a:pPr>
            <a:r>
              <a:rPr lang="en-US" altLang="de-DE" sz="2400" smtClean="0"/>
              <a:t>Pros:</a:t>
            </a:r>
          </a:p>
          <a:p>
            <a:pPr lvl="1" eaLnBrk="1" hangingPunct="1">
              <a:lnSpc>
                <a:spcPct val="90000"/>
              </a:lnSpc>
              <a:spcBef>
                <a:spcPct val="0"/>
              </a:spcBef>
            </a:pPr>
            <a:r>
              <a:rPr lang="en-US" altLang="de-DE" sz="1800" smtClean="0"/>
              <a:t>life and time are linear</a:t>
            </a:r>
          </a:p>
          <a:p>
            <a:pPr lvl="1" eaLnBrk="1" hangingPunct="1">
              <a:lnSpc>
                <a:spcPct val="90000"/>
              </a:lnSpc>
              <a:spcBef>
                <a:spcPct val="0"/>
              </a:spcBef>
            </a:pPr>
            <a:r>
              <a:rPr lang="en-US" altLang="de-DE" sz="1800" smtClean="0"/>
              <a:t>easy to understand (stories and narrative are natural)</a:t>
            </a:r>
          </a:p>
          <a:p>
            <a:pPr lvl="1" eaLnBrk="1" hangingPunct="1">
              <a:lnSpc>
                <a:spcPct val="90000"/>
              </a:lnSpc>
              <a:spcBef>
                <a:spcPct val="0"/>
              </a:spcBef>
            </a:pPr>
            <a:r>
              <a:rPr lang="en-US" altLang="de-DE" sz="1800" smtClean="0"/>
              <a:t>concrete (errors less likely)</a:t>
            </a:r>
          </a:p>
          <a:p>
            <a:pPr eaLnBrk="1" hangingPunct="1">
              <a:lnSpc>
                <a:spcPct val="90000"/>
              </a:lnSpc>
              <a:buFontTx/>
              <a:buNone/>
            </a:pPr>
            <a:r>
              <a:rPr lang="en-US" altLang="de-DE" sz="2400" smtClean="0"/>
              <a:t>Cons:</a:t>
            </a:r>
          </a:p>
          <a:p>
            <a:pPr lvl="1" eaLnBrk="1" hangingPunct="1">
              <a:lnSpc>
                <a:spcPct val="90000"/>
              </a:lnSpc>
              <a:spcBef>
                <a:spcPct val="0"/>
              </a:spcBef>
            </a:pPr>
            <a:r>
              <a:rPr lang="en-US" altLang="de-DE" sz="1800" smtClean="0"/>
              <a:t>no choice,  no branches,  no special conditions</a:t>
            </a:r>
          </a:p>
          <a:p>
            <a:pPr lvl="1" eaLnBrk="1" hangingPunct="1">
              <a:lnSpc>
                <a:spcPct val="90000"/>
              </a:lnSpc>
              <a:spcBef>
                <a:spcPct val="0"/>
              </a:spcBef>
            </a:pPr>
            <a:r>
              <a:rPr lang="en-US" altLang="de-DE" sz="2000" smtClean="0"/>
              <a:t>miss the unintended</a:t>
            </a:r>
          </a:p>
          <a:p>
            <a:pPr eaLnBrk="1" hangingPunct="1">
              <a:lnSpc>
                <a:spcPct val="90000"/>
              </a:lnSpc>
            </a:pPr>
            <a:endParaRPr lang="en-US" altLang="de-DE" sz="1400" smtClean="0"/>
          </a:p>
          <a:p>
            <a:pPr eaLnBrk="1" hangingPunct="1">
              <a:lnSpc>
                <a:spcPct val="90000"/>
              </a:lnSpc>
            </a:pPr>
            <a:r>
              <a:rPr lang="en-US" altLang="de-DE" sz="2400" smtClean="0"/>
              <a:t>So:</a:t>
            </a:r>
          </a:p>
          <a:p>
            <a:pPr lvl="1" eaLnBrk="1" hangingPunct="1">
              <a:lnSpc>
                <a:spcPct val="90000"/>
              </a:lnSpc>
              <a:spcBef>
                <a:spcPct val="0"/>
              </a:spcBef>
            </a:pPr>
            <a:r>
              <a:rPr lang="en-US" altLang="de-DE" sz="1800" smtClean="0"/>
              <a:t>use several scenarios</a:t>
            </a:r>
          </a:p>
          <a:p>
            <a:pPr lvl="1" eaLnBrk="1" hangingPunct="1">
              <a:lnSpc>
                <a:spcPct val="90000"/>
              </a:lnSpc>
              <a:spcBef>
                <a:spcPct val="0"/>
              </a:spcBef>
            </a:pPr>
            <a:r>
              <a:rPr lang="en-US" altLang="de-DE" sz="1800" smtClean="0"/>
              <a:t>use several methods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470483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grpSp>
        <p:nvGrpSpPr>
          <p:cNvPr id="29700" name="Group 4"/>
          <p:cNvGrpSpPr>
            <a:grpSpLocks/>
          </p:cNvGrpSpPr>
          <p:nvPr/>
        </p:nvGrpSpPr>
        <p:grpSpPr bwMode="auto">
          <a:xfrm>
            <a:off x="381000" y="1143000"/>
            <a:ext cx="2986088" cy="1217613"/>
            <a:chOff x="566" y="1056"/>
            <a:chExt cx="4474" cy="1824"/>
          </a:xfrm>
        </p:grpSpPr>
        <p:sp>
          <p:nvSpPr>
            <p:cNvPr id="29725" name="AutoShape 5"/>
            <p:cNvSpPr>
              <a:spLocks noChangeArrowheads="1"/>
            </p:cNvSpPr>
            <p:nvPr/>
          </p:nvSpPr>
          <p:spPr bwMode="auto">
            <a:xfrm>
              <a:off x="4320" y="2208"/>
              <a:ext cx="720" cy="624"/>
            </a:xfrm>
            <a:prstGeom prst="irregularSeal1">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altLang="de-DE" sz="24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endParaRPr>
            </a:p>
          </p:txBody>
        </p:sp>
        <p:sp>
          <p:nvSpPr>
            <p:cNvPr id="29726" name="Text Box 6"/>
            <p:cNvSpPr txBox="1">
              <a:spLocks noChangeArrowheads="1"/>
            </p:cNvSpPr>
            <p:nvPr/>
          </p:nvSpPr>
          <p:spPr bwMode="auto">
            <a:xfrm>
              <a:off x="4599" y="2095"/>
              <a:ext cx="276"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de-DE" sz="10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endParaRPr>
            </a:p>
          </p:txBody>
        </p:sp>
        <p:sp>
          <p:nvSpPr>
            <p:cNvPr id="29727" name="Text Box 7"/>
            <p:cNvSpPr txBox="1">
              <a:spLocks noChangeArrowheads="1"/>
            </p:cNvSpPr>
            <p:nvPr/>
          </p:nvSpPr>
          <p:spPr bwMode="auto">
            <a:xfrm>
              <a:off x="566" y="2433"/>
              <a:ext cx="604"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start</a:t>
              </a:r>
            </a:p>
          </p:txBody>
        </p:sp>
        <p:sp>
          <p:nvSpPr>
            <p:cNvPr id="29728" name="AutoShape 8"/>
            <p:cNvSpPr>
              <a:spLocks noChangeArrowheads="1"/>
            </p:cNvSpPr>
            <p:nvPr/>
          </p:nvSpPr>
          <p:spPr bwMode="auto">
            <a:xfrm>
              <a:off x="720" y="2496"/>
              <a:ext cx="384" cy="384"/>
            </a:xfrm>
            <a:prstGeom prst="flowChartConnector">
              <a:avLst/>
            </a:prstGeom>
            <a:solidFill>
              <a:schemeClr val="accent1"/>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altLang="de-DE" sz="24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endParaRPr>
            </a:p>
          </p:txBody>
        </p:sp>
        <p:sp>
          <p:nvSpPr>
            <p:cNvPr id="29729" name="Freeform 9"/>
            <p:cNvSpPr>
              <a:spLocks/>
            </p:cNvSpPr>
            <p:nvPr/>
          </p:nvSpPr>
          <p:spPr bwMode="auto">
            <a:xfrm>
              <a:off x="1056" y="1272"/>
              <a:ext cx="3456" cy="1320"/>
            </a:xfrm>
            <a:custGeom>
              <a:avLst/>
              <a:gdLst>
                <a:gd name="T0" fmla="*/ 0 w 3456"/>
                <a:gd name="T1" fmla="*/ 1320 h 1320"/>
                <a:gd name="T2" fmla="*/ 672 w 3456"/>
                <a:gd name="T3" fmla="*/ 840 h 1320"/>
                <a:gd name="T4" fmla="*/ 1104 w 3456"/>
                <a:gd name="T5" fmla="*/ 1176 h 1320"/>
                <a:gd name="T6" fmla="*/ 1680 w 3456"/>
                <a:gd name="T7" fmla="*/ 984 h 1320"/>
                <a:gd name="T8" fmla="*/ 1824 w 3456"/>
                <a:gd name="T9" fmla="*/ 408 h 1320"/>
                <a:gd name="T10" fmla="*/ 1296 w 3456"/>
                <a:gd name="T11" fmla="*/ 360 h 1320"/>
                <a:gd name="T12" fmla="*/ 1584 w 3456"/>
                <a:gd name="T13" fmla="*/ 24 h 1320"/>
                <a:gd name="T14" fmla="*/ 2112 w 3456"/>
                <a:gd name="T15" fmla="*/ 216 h 1320"/>
                <a:gd name="T16" fmla="*/ 2736 w 3456"/>
                <a:gd name="T17" fmla="*/ 264 h 1320"/>
                <a:gd name="T18" fmla="*/ 2736 w 3456"/>
                <a:gd name="T19" fmla="*/ 792 h 1320"/>
                <a:gd name="T20" fmla="*/ 3120 w 3456"/>
                <a:gd name="T21" fmla="*/ 792 h 1320"/>
                <a:gd name="T22" fmla="*/ 3456 w 3456"/>
                <a:gd name="T23" fmla="*/ 1080 h 1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56"/>
                <a:gd name="T37" fmla="*/ 0 h 1320"/>
                <a:gd name="T38" fmla="*/ 3456 w 3456"/>
                <a:gd name="T39" fmla="*/ 1320 h 1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56" h="1320">
                  <a:moveTo>
                    <a:pt x="0" y="1320"/>
                  </a:moveTo>
                  <a:cubicBezTo>
                    <a:pt x="244" y="1092"/>
                    <a:pt x="488" y="864"/>
                    <a:pt x="672" y="840"/>
                  </a:cubicBezTo>
                  <a:cubicBezTo>
                    <a:pt x="856" y="816"/>
                    <a:pt x="936" y="1152"/>
                    <a:pt x="1104" y="1176"/>
                  </a:cubicBezTo>
                  <a:cubicBezTo>
                    <a:pt x="1272" y="1200"/>
                    <a:pt x="1560" y="1112"/>
                    <a:pt x="1680" y="984"/>
                  </a:cubicBezTo>
                  <a:cubicBezTo>
                    <a:pt x="1800" y="856"/>
                    <a:pt x="1888" y="512"/>
                    <a:pt x="1824" y="408"/>
                  </a:cubicBezTo>
                  <a:cubicBezTo>
                    <a:pt x="1760" y="304"/>
                    <a:pt x="1336" y="424"/>
                    <a:pt x="1296" y="360"/>
                  </a:cubicBezTo>
                  <a:cubicBezTo>
                    <a:pt x="1256" y="296"/>
                    <a:pt x="1448" y="48"/>
                    <a:pt x="1584" y="24"/>
                  </a:cubicBezTo>
                  <a:cubicBezTo>
                    <a:pt x="1720" y="0"/>
                    <a:pt x="1920" y="176"/>
                    <a:pt x="2112" y="216"/>
                  </a:cubicBezTo>
                  <a:cubicBezTo>
                    <a:pt x="2304" y="256"/>
                    <a:pt x="2632" y="168"/>
                    <a:pt x="2736" y="264"/>
                  </a:cubicBezTo>
                  <a:cubicBezTo>
                    <a:pt x="2840" y="360"/>
                    <a:pt x="2672" y="704"/>
                    <a:pt x="2736" y="792"/>
                  </a:cubicBezTo>
                  <a:cubicBezTo>
                    <a:pt x="2800" y="880"/>
                    <a:pt x="3000" y="744"/>
                    <a:pt x="3120" y="792"/>
                  </a:cubicBezTo>
                  <a:cubicBezTo>
                    <a:pt x="3240" y="840"/>
                    <a:pt x="3400" y="1032"/>
                    <a:pt x="3456" y="108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tr-TR" sz="24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endParaRPr>
            </a:p>
          </p:txBody>
        </p:sp>
        <p:sp>
          <p:nvSpPr>
            <p:cNvPr id="29730" name="Oval 10"/>
            <p:cNvSpPr>
              <a:spLocks noChangeArrowheads="1"/>
            </p:cNvSpPr>
            <p:nvPr/>
          </p:nvSpPr>
          <p:spPr bwMode="auto">
            <a:xfrm>
              <a:off x="2112" y="1056"/>
              <a:ext cx="1248" cy="816"/>
            </a:xfrm>
            <a:prstGeom prst="ellipse">
              <a:avLst/>
            </a:prstGeom>
            <a:noFill/>
            <a:ln w="762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altLang="de-DE" sz="24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endParaRPr>
            </a:p>
          </p:txBody>
        </p:sp>
      </p:grpSp>
      <p:grpSp>
        <p:nvGrpSpPr>
          <p:cNvPr id="29701" name="Group 11"/>
          <p:cNvGrpSpPr>
            <a:grpSpLocks/>
          </p:cNvGrpSpPr>
          <p:nvPr/>
        </p:nvGrpSpPr>
        <p:grpSpPr bwMode="auto">
          <a:xfrm>
            <a:off x="6400800" y="1295400"/>
            <a:ext cx="2362200" cy="1635125"/>
            <a:chOff x="576" y="1200"/>
            <a:chExt cx="4608" cy="2736"/>
          </a:xfrm>
        </p:grpSpPr>
        <p:grpSp>
          <p:nvGrpSpPr>
            <p:cNvPr id="29712" name="Group 12"/>
            <p:cNvGrpSpPr>
              <a:grpSpLocks/>
            </p:cNvGrpSpPr>
            <p:nvPr/>
          </p:nvGrpSpPr>
          <p:grpSpPr bwMode="auto">
            <a:xfrm>
              <a:off x="576" y="1200"/>
              <a:ext cx="4608" cy="2736"/>
              <a:chOff x="576" y="1200"/>
              <a:chExt cx="4608" cy="2736"/>
            </a:xfrm>
          </p:grpSpPr>
          <p:grpSp>
            <p:nvGrpSpPr>
              <p:cNvPr id="29715" name="Group 13"/>
              <p:cNvGrpSpPr>
                <a:grpSpLocks/>
              </p:cNvGrpSpPr>
              <p:nvPr/>
            </p:nvGrpSpPr>
            <p:grpSpPr bwMode="auto">
              <a:xfrm>
                <a:off x="576" y="1200"/>
                <a:ext cx="4608" cy="2736"/>
                <a:chOff x="576" y="1200"/>
                <a:chExt cx="4608" cy="2736"/>
              </a:xfrm>
            </p:grpSpPr>
            <p:sp>
              <p:nvSpPr>
                <p:cNvPr id="29719" name="AutoShape 14"/>
                <p:cNvSpPr>
                  <a:spLocks noChangeArrowheads="1"/>
                </p:cNvSpPr>
                <p:nvPr/>
              </p:nvSpPr>
              <p:spPr bwMode="auto">
                <a:xfrm>
                  <a:off x="2208" y="1200"/>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8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the systems</a:t>
                  </a:r>
                </a:p>
              </p:txBody>
            </p:sp>
            <p:sp>
              <p:nvSpPr>
                <p:cNvPr id="29720" name="AutoShape 15"/>
                <p:cNvSpPr>
                  <a:spLocks noChangeArrowheads="1"/>
                </p:cNvSpPr>
                <p:nvPr/>
              </p:nvSpPr>
              <p:spPr bwMode="auto">
                <a:xfrm>
                  <a:off x="576"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8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info and help</a:t>
                  </a:r>
                </a:p>
              </p:txBody>
            </p:sp>
            <p:sp>
              <p:nvSpPr>
                <p:cNvPr id="29721" name="AutoShape 16"/>
                <p:cNvSpPr>
                  <a:spLocks noChangeArrowheads="1"/>
                </p:cNvSpPr>
                <p:nvPr/>
              </p:nvSpPr>
              <p:spPr bwMode="auto">
                <a:xfrm>
                  <a:off x="2208"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8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management</a:t>
                  </a:r>
                </a:p>
              </p:txBody>
            </p:sp>
            <p:sp>
              <p:nvSpPr>
                <p:cNvPr id="29722" name="AutoShape 17"/>
                <p:cNvSpPr>
                  <a:spLocks noChangeArrowheads="1"/>
                </p:cNvSpPr>
                <p:nvPr/>
              </p:nvSpPr>
              <p:spPr bwMode="auto">
                <a:xfrm>
                  <a:off x="4032"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8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messages</a:t>
                  </a:r>
                </a:p>
              </p:txBody>
            </p:sp>
            <p:sp>
              <p:nvSpPr>
                <p:cNvPr id="29723" name="AutoShape 18"/>
                <p:cNvSpPr>
                  <a:spLocks noChangeArrowheads="1"/>
                </p:cNvSpPr>
                <p:nvPr/>
              </p:nvSpPr>
              <p:spPr bwMode="auto">
                <a:xfrm>
                  <a:off x="1584" y="3312"/>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8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add user</a:t>
                  </a:r>
                </a:p>
              </p:txBody>
            </p:sp>
            <p:sp>
              <p:nvSpPr>
                <p:cNvPr id="29724" name="AutoShape 19"/>
                <p:cNvSpPr>
                  <a:spLocks noChangeArrowheads="1"/>
                </p:cNvSpPr>
                <p:nvPr/>
              </p:nvSpPr>
              <p:spPr bwMode="auto">
                <a:xfrm>
                  <a:off x="2928" y="3312"/>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8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remove user</a:t>
                  </a:r>
                </a:p>
              </p:txBody>
            </p:sp>
          </p:grpSp>
          <p:cxnSp>
            <p:nvCxnSpPr>
              <p:cNvPr id="29716" name="AutoShape 20"/>
              <p:cNvCxnSpPr>
                <a:cxnSpLocks noChangeShapeType="1"/>
                <a:stCxn id="29719" idx="2"/>
                <a:endCxn id="29720" idx="0"/>
              </p:cNvCxnSpPr>
              <p:nvPr/>
            </p:nvCxnSpPr>
            <p:spPr bwMode="auto">
              <a:xfrm rot="5400000">
                <a:off x="1776" y="1200"/>
                <a:ext cx="384" cy="163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29717" name="AutoShape 21"/>
              <p:cNvCxnSpPr>
                <a:cxnSpLocks noChangeShapeType="1"/>
                <a:stCxn id="29719" idx="2"/>
                <a:endCxn id="29722" idx="0"/>
              </p:cNvCxnSpPr>
              <p:nvPr/>
            </p:nvCxnSpPr>
            <p:spPr bwMode="auto">
              <a:xfrm rot="16200000" flipH="1">
                <a:off x="3504" y="1104"/>
                <a:ext cx="384" cy="182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29718" name="AutoShape 22"/>
              <p:cNvCxnSpPr>
                <a:cxnSpLocks noChangeShapeType="1"/>
                <a:stCxn id="29719" idx="2"/>
                <a:endCxn id="29721" idx="0"/>
              </p:cNvCxnSpPr>
              <p:nvPr/>
            </p:nvCxnSpPr>
            <p:spPr bwMode="auto">
              <a:xfrm rot="5400000">
                <a:off x="2592" y="2016"/>
                <a:ext cx="384"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cxnSp>
          <p:nvCxnSpPr>
            <p:cNvPr id="29713" name="AutoShape 23"/>
            <p:cNvCxnSpPr>
              <a:cxnSpLocks noChangeShapeType="1"/>
              <a:stCxn id="29721" idx="2"/>
              <a:endCxn id="29723" idx="0"/>
            </p:cNvCxnSpPr>
            <p:nvPr/>
          </p:nvCxnSpPr>
          <p:spPr bwMode="auto">
            <a:xfrm rot="5400000">
              <a:off x="2232" y="2760"/>
              <a:ext cx="480" cy="62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29714" name="AutoShape 24"/>
            <p:cNvCxnSpPr>
              <a:cxnSpLocks noChangeShapeType="1"/>
              <a:stCxn id="29721" idx="2"/>
              <a:endCxn id="29724" idx="0"/>
            </p:cNvCxnSpPr>
            <p:nvPr/>
          </p:nvCxnSpPr>
          <p:spPr bwMode="auto">
            <a:xfrm rot="16200000" flipH="1">
              <a:off x="2904" y="2712"/>
              <a:ext cx="480" cy="72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grpSp>
      <p:grpSp>
        <p:nvGrpSpPr>
          <p:cNvPr id="29702" name="Group 25"/>
          <p:cNvGrpSpPr>
            <a:grpSpLocks/>
          </p:cNvGrpSpPr>
          <p:nvPr/>
        </p:nvGrpSpPr>
        <p:grpSpPr bwMode="auto">
          <a:xfrm>
            <a:off x="533400" y="5340350"/>
            <a:ext cx="2438400" cy="984250"/>
            <a:chOff x="672" y="1968"/>
            <a:chExt cx="3840" cy="1344"/>
          </a:xfrm>
        </p:grpSpPr>
        <p:sp>
          <p:nvSpPr>
            <p:cNvPr id="29703" name="AutoShape 26"/>
            <p:cNvSpPr>
              <a:spLocks noChangeArrowheads="1"/>
            </p:cNvSpPr>
            <p:nvPr/>
          </p:nvSpPr>
          <p:spPr bwMode="auto">
            <a:xfrm>
              <a:off x="672"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main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screen</a:t>
              </a:r>
            </a:p>
          </p:txBody>
        </p:sp>
        <p:sp>
          <p:nvSpPr>
            <p:cNvPr id="29704" name="AutoShape 27"/>
            <p:cNvSpPr>
              <a:spLocks noChangeArrowheads="1"/>
            </p:cNvSpPr>
            <p:nvPr/>
          </p:nvSpPr>
          <p:spPr bwMode="auto">
            <a:xfrm>
              <a:off x="2208"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remove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user</a:t>
              </a:r>
            </a:p>
          </p:txBody>
        </p:sp>
        <p:sp>
          <p:nvSpPr>
            <p:cNvPr id="29705" name="AutoShape 28"/>
            <p:cNvSpPr>
              <a:spLocks noChangeArrowheads="1"/>
            </p:cNvSpPr>
            <p:nvPr/>
          </p:nvSpPr>
          <p:spPr bwMode="auto">
            <a:xfrm>
              <a:off x="3600"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confirm</a:t>
              </a:r>
            </a:p>
          </p:txBody>
        </p:sp>
        <p:sp>
          <p:nvSpPr>
            <p:cNvPr id="29706" name="AutoShape 29"/>
            <p:cNvSpPr>
              <a:spLocks noChangeArrowheads="1"/>
            </p:cNvSpPr>
            <p:nvPr/>
          </p:nvSpPr>
          <p:spPr bwMode="auto">
            <a:xfrm>
              <a:off x="2208" y="2832"/>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add user</a:t>
              </a:r>
            </a:p>
          </p:txBody>
        </p:sp>
        <p:cxnSp>
          <p:nvCxnSpPr>
            <p:cNvPr id="29707" name="AutoShape 30"/>
            <p:cNvCxnSpPr>
              <a:cxnSpLocks noChangeShapeType="1"/>
              <a:stCxn id="29703" idx="3"/>
              <a:endCxn id="29704" idx="1"/>
            </p:cNvCxnSpPr>
            <p:nvPr/>
          </p:nvCxnSpPr>
          <p:spPr bwMode="auto">
            <a:xfrm>
              <a:off x="1584" y="2208"/>
              <a:ext cx="624"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9708" name="AutoShape 31"/>
            <p:cNvCxnSpPr>
              <a:cxnSpLocks noChangeShapeType="1"/>
              <a:stCxn id="29703" idx="3"/>
              <a:endCxn id="29706" idx="1"/>
            </p:cNvCxnSpPr>
            <p:nvPr/>
          </p:nvCxnSpPr>
          <p:spPr bwMode="auto">
            <a:xfrm>
              <a:off x="1584" y="2208"/>
              <a:ext cx="624" cy="864"/>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9709" name="AutoShape 32"/>
            <p:cNvCxnSpPr>
              <a:cxnSpLocks noChangeShapeType="1"/>
              <a:stCxn id="29704" idx="3"/>
              <a:endCxn id="29705" idx="1"/>
            </p:cNvCxnSpPr>
            <p:nvPr/>
          </p:nvCxnSpPr>
          <p:spPr bwMode="auto">
            <a:xfrm>
              <a:off x="3120" y="2208"/>
              <a:ext cx="480"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9710" name="AutoShape 33"/>
            <p:cNvCxnSpPr>
              <a:cxnSpLocks noChangeShapeType="1"/>
              <a:stCxn id="29705" idx="3"/>
              <a:endCxn id="29703" idx="0"/>
            </p:cNvCxnSpPr>
            <p:nvPr/>
          </p:nvCxnSpPr>
          <p:spPr bwMode="auto">
            <a:xfrm flipH="1" flipV="1">
              <a:off x="1128" y="1968"/>
              <a:ext cx="3384" cy="240"/>
            </a:xfrm>
            <a:prstGeom prst="bentConnector4">
              <a:avLst>
                <a:gd name="adj1" fmla="val -4255"/>
                <a:gd name="adj2" fmla="val 16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9711" name="AutoShape 34"/>
            <p:cNvCxnSpPr>
              <a:cxnSpLocks noChangeShapeType="1"/>
              <a:stCxn id="29706" idx="3"/>
              <a:endCxn id="29703" idx="2"/>
            </p:cNvCxnSpPr>
            <p:nvPr/>
          </p:nvCxnSpPr>
          <p:spPr bwMode="auto">
            <a:xfrm flipH="1" flipV="1">
              <a:off x="1128" y="2448"/>
              <a:ext cx="1992" cy="624"/>
            </a:xfrm>
            <a:prstGeom prst="bentConnector4">
              <a:avLst>
                <a:gd name="adj1" fmla="val -7227"/>
                <a:gd name="adj2" fmla="val -78046"/>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pic>
        <p:nvPicPr>
          <p:cNvPr id="35" name="Grafik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6" name="Grafik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5" name="Rectangle 2"/>
          <p:cNvSpPr txBox="1">
            <a:spLocks noChangeArrowheads="1"/>
          </p:cNvSpPr>
          <p:nvPr/>
        </p:nvSpPr>
        <p:spPr bwMode="auto">
          <a:xfrm>
            <a:off x="685800" y="22860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omic Sans MS" pitchFamily="66" charset="0"/>
              </a:defRPr>
            </a:lvl2pPr>
            <a:lvl3pPr algn="l" rtl="0" eaLnBrk="0" fontAlgn="base" hangingPunct="0">
              <a:spcBef>
                <a:spcPct val="0"/>
              </a:spcBef>
              <a:spcAft>
                <a:spcPct val="0"/>
              </a:spcAft>
              <a:defRPr sz="3600">
                <a:solidFill>
                  <a:schemeClr val="tx2"/>
                </a:solidFill>
                <a:latin typeface="Comic Sans MS" pitchFamily="66" charset="0"/>
              </a:defRPr>
            </a:lvl3pPr>
            <a:lvl4pPr algn="l" rtl="0" eaLnBrk="0" fontAlgn="base" hangingPunct="0">
              <a:spcBef>
                <a:spcPct val="0"/>
              </a:spcBef>
              <a:spcAft>
                <a:spcPct val="0"/>
              </a:spcAft>
              <a:defRPr sz="3600">
                <a:solidFill>
                  <a:schemeClr val="tx2"/>
                </a:solidFill>
                <a:latin typeface="Comic Sans MS" pitchFamily="66" charset="0"/>
              </a:defRPr>
            </a:lvl4pPr>
            <a:lvl5pPr algn="l" rtl="0" eaLnBrk="0" fontAlgn="base" hangingPunct="0">
              <a:spcBef>
                <a:spcPct val="0"/>
              </a:spcBef>
              <a:spcAft>
                <a:spcPct val="0"/>
              </a:spcAft>
              <a:defRPr sz="3600">
                <a:solidFill>
                  <a:schemeClr val="tx2"/>
                </a:solidFill>
                <a:latin typeface="Comic Sans MS" pitchFamily="66" charset="0"/>
              </a:defRPr>
            </a:lvl5pPr>
            <a:lvl6pPr marL="457200" algn="l" rtl="0" fontAlgn="base">
              <a:spcBef>
                <a:spcPct val="0"/>
              </a:spcBef>
              <a:spcAft>
                <a:spcPct val="0"/>
              </a:spcAft>
              <a:defRPr sz="3600">
                <a:solidFill>
                  <a:schemeClr val="tx2"/>
                </a:solidFill>
                <a:latin typeface="Comic Sans MS" pitchFamily="66" charset="0"/>
              </a:defRPr>
            </a:lvl6pPr>
            <a:lvl7pPr marL="914400" algn="l" rtl="0" fontAlgn="base">
              <a:spcBef>
                <a:spcPct val="0"/>
              </a:spcBef>
              <a:spcAft>
                <a:spcPct val="0"/>
              </a:spcAft>
              <a:defRPr sz="3600">
                <a:solidFill>
                  <a:schemeClr val="tx2"/>
                </a:solidFill>
                <a:latin typeface="Comic Sans MS" pitchFamily="66" charset="0"/>
              </a:defRPr>
            </a:lvl7pPr>
            <a:lvl8pPr marL="1371600" algn="l" rtl="0" fontAlgn="base">
              <a:spcBef>
                <a:spcPct val="0"/>
              </a:spcBef>
              <a:spcAft>
                <a:spcPct val="0"/>
              </a:spcAft>
              <a:defRPr sz="3600">
                <a:solidFill>
                  <a:schemeClr val="tx2"/>
                </a:solidFill>
                <a:latin typeface="Comic Sans MS" pitchFamily="66" charset="0"/>
              </a:defRPr>
            </a:lvl8pPr>
            <a:lvl9pPr marL="1828800" algn="l" rtl="0" fontAlgn="base">
              <a:spcBef>
                <a:spcPct val="0"/>
              </a:spcBef>
              <a:spcAft>
                <a:spcPct val="0"/>
              </a:spcAft>
              <a:defRPr sz="3600">
                <a:solidFill>
                  <a:schemeClr val="tx2"/>
                </a:solidFill>
                <a:latin typeface="Comic Sans MS" pitchFamily="66"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de-DE" sz="3600" b="0" i="0" u="none" strike="noStrike" kern="0" cap="none" spc="0" normalizeH="0" baseline="0" noProof="0" smtClean="0">
                <a:ln>
                  <a:noFill/>
                </a:ln>
                <a:solidFill>
                  <a:srgbClr val="000000"/>
                </a:solidFill>
                <a:effectLst/>
                <a:uLnTx/>
                <a:uFillTx/>
                <a:latin typeface="Comic Sans MS"/>
                <a:ea typeface="+mj-ea"/>
                <a:cs typeface="+mj-cs"/>
              </a:rPr>
              <a:t>navigation design</a:t>
            </a:r>
            <a:endParaRPr kumimoji="0" lang="en-GB" altLang="de-DE" sz="3600" b="0" i="0" u="none" strike="noStrike" kern="0" cap="none" spc="0" normalizeH="0" baseline="0" noProof="0" dirty="0" smtClean="0">
              <a:ln>
                <a:noFill/>
              </a:ln>
              <a:solidFill>
                <a:srgbClr val="000000"/>
              </a:solidFill>
              <a:effectLst/>
              <a:uLnTx/>
              <a:uFillTx/>
              <a:latin typeface="Comic Sans MS"/>
              <a:ea typeface="+mj-ea"/>
              <a:cs typeface="+mj-cs"/>
            </a:endParaRPr>
          </a:p>
        </p:txBody>
      </p:sp>
      <p:sp>
        <p:nvSpPr>
          <p:cNvPr id="46" name="Rectangle 3"/>
          <p:cNvSpPr txBox="1">
            <a:spLocks noChangeArrowheads="1"/>
          </p:cNvSpPr>
          <p:nvPr/>
        </p:nvSpPr>
        <p:spPr bwMode="auto">
          <a:xfrm>
            <a:off x="1371600" y="3886200"/>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800">
                <a:solidFill>
                  <a:schemeClr val="tx1"/>
                </a:solidFill>
                <a:latin typeface="+mn-lt"/>
                <a:ea typeface="+mn-ea"/>
                <a:cs typeface="+mn-cs"/>
              </a:defRPr>
            </a:lvl1pPr>
            <a:lvl2pPr marL="457200" indent="0" algn="ctr" rtl="0" eaLnBrk="0" fontAlgn="base" hangingPunct="0">
              <a:spcBef>
                <a:spcPct val="20000"/>
              </a:spcBef>
              <a:spcAft>
                <a:spcPct val="0"/>
              </a:spcAft>
              <a:buNone/>
              <a:defRPr sz="2400">
                <a:solidFill>
                  <a:schemeClr val="tx1"/>
                </a:solidFill>
                <a:latin typeface="+mn-lt"/>
              </a:defRPr>
            </a:lvl2pPr>
            <a:lvl3pPr marL="914400" indent="0" algn="ctr" rtl="0" eaLnBrk="0" fontAlgn="base" hangingPunct="0">
              <a:spcBef>
                <a:spcPct val="20000"/>
              </a:spcBef>
              <a:spcAft>
                <a:spcPct val="0"/>
              </a:spcAft>
              <a:buNone/>
              <a:defRPr sz="2000">
                <a:solidFill>
                  <a:schemeClr val="tx1"/>
                </a:solidFill>
                <a:latin typeface="+mn-lt"/>
              </a:defRPr>
            </a:lvl3pPr>
            <a:lvl4pPr marL="1371600" indent="0" algn="ctr" rtl="0" eaLnBrk="0" fontAlgn="base" hangingPunct="0">
              <a:spcBef>
                <a:spcPct val="20000"/>
              </a:spcBef>
              <a:spcAft>
                <a:spcPct val="0"/>
              </a:spcAft>
              <a:buNone/>
              <a:defRPr>
                <a:solidFill>
                  <a:schemeClr val="tx1"/>
                </a:solidFill>
                <a:latin typeface="+mn-lt"/>
              </a:defRPr>
            </a:lvl4pPr>
            <a:lvl5pPr marL="1828800" indent="0" algn="ctr" rtl="0" eaLnBrk="0" fontAlgn="base" hangingPunct="0">
              <a:spcBef>
                <a:spcPct val="20000"/>
              </a:spcBef>
              <a:spcAft>
                <a:spcPct val="0"/>
              </a:spcAft>
              <a:buNone/>
              <a:defRPr>
                <a:solidFill>
                  <a:schemeClr val="tx1"/>
                </a:solidFill>
                <a:latin typeface="+mn-lt"/>
              </a:defRPr>
            </a:lvl5pPr>
            <a:lvl6pPr marL="2286000" indent="0" algn="ctr" rtl="0" fontAlgn="base">
              <a:spcBef>
                <a:spcPct val="20000"/>
              </a:spcBef>
              <a:spcAft>
                <a:spcPct val="0"/>
              </a:spcAft>
              <a:buNone/>
              <a:defRPr>
                <a:solidFill>
                  <a:schemeClr val="tx1"/>
                </a:solidFill>
                <a:latin typeface="+mn-lt"/>
              </a:defRPr>
            </a:lvl6pPr>
            <a:lvl7pPr marL="2743200" indent="0" algn="ctr" rtl="0" fontAlgn="base">
              <a:spcBef>
                <a:spcPct val="20000"/>
              </a:spcBef>
              <a:spcAft>
                <a:spcPct val="0"/>
              </a:spcAft>
              <a:buNone/>
              <a:defRPr>
                <a:solidFill>
                  <a:schemeClr val="tx1"/>
                </a:solidFill>
                <a:latin typeface="+mn-lt"/>
              </a:defRPr>
            </a:lvl7pPr>
            <a:lvl8pPr marL="3200400" indent="0" algn="ctr" rtl="0" fontAlgn="base">
              <a:spcBef>
                <a:spcPct val="20000"/>
              </a:spcBef>
              <a:spcAft>
                <a:spcPct val="0"/>
              </a:spcAft>
              <a:buNone/>
              <a:defRPr>
                <a:solidFill>
                  <a:schemeClr val="tx1"/>
                </a:solidFill>
                <a:latin typeface="+mn-lt"/>
              </a:defRPr>
            </a:lvl8pPr>
            <a:lvl9pPr marL="3657600" indent="0" algn="ctr" rtl="0" fontAlgn="base">
              <a:spcBef>
                <a:spcPct val="20000"/>
              </a:spcBef>
              <a:spcAft>
                <a:spcPct val="0"/>
              </a:spcAft>
              <a:buNone/>
              <a:defRPr>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de-DE" sz="2800" b="0" i="0" u="none" strike="noStrike" kern="0" cap="none" spc="0" normalizeH="0" baseline="0" noProof="0" smtClean="0">
                <a:ln>
                  <a:noFill/>
                </a:ln>
                <a:solidFill>
                  <a:srgbClr val="000000"/>
                </a:solidFill>
                <a:effectLst/>
                <a:uLnTx/>
                <a:uFillTx/>
                <a:latin typeface="Verdana"/>
                <a:ea typeface="+mn-ea"/>
                <a:cs typeface="+mn-cs"/>
              </a:rPr>
              <a:t>local structure – single screen</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de-DE" sz="2800" b="0" i="0" u="none" strike="noStrike" kern="0" cap="none" spc="0" normalizeH="0" baseline="0" noProof="0" smtClean="0">
                <a:ln>
                  <a:noFill/>
                </a:ln>
                <a:solidFill>
                  <a:srgbClr val="000000"/>
                </a:solidFill>
                <a:effectLst/>
                <a:uLnTx/>
                <a:uFillTx/>
                <a:latin typeface="Verdana"/>
                <a:ea typeface="+mn-ea"/>
                <a:cs typeface="+mn-cs"/>
              </a:rPr>
              <a:t>global structure – whole site </a:t>
            </a:r>
          </a:p>
        </p:txBody>
      </p:sp>
    </p:spTree>
    <p:extLst>
      <p:ext uri="{BB962C8B-B14F-4D97-AF65-F5344CB8AC3E}">
        <p14:creationId xmlns:p14="http://schemas.microsoft.com/office/powerpoint/2010/main" val="461575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de-DE" smtClean="0"/>
              <a:t>levels</a:t>
            </a:r>
          </a:p>
        </p:txBody>
      </p:sp>
      <p:sp>
        <p:nvSpPr>
          <p:cNvPr id="30723" name="Rectangle 3"/>
          <p:cNvSpPr>
            <a:spLocks noGrp="1" noChangeArrowheads="1"/>
          </p:cNvSpPr>
          <p:nvPr>
            <p:ph type="body" idx="1"/>
          </p:nvPr>
        </p:nvSpPr>
        <p:spPr/>
        <p:txBody>
          <a:bodyPr/>
          <a:lstStyle/>
          <a:p>
            <a:pPr eaLnBrk="1" hangingPunct="1"/>
            <a:r>
              <a:rPr lang="en-US" altLang="de-DE" smtClean="0"/>
              <a:t>widget choice</a:t>
            </a:r>
          </a:p>
          <a:p>
            <a:pPr lvl="1" eaLnBrk="1" hangingPunct="1"/>
            <a:r>
              <a:rPr lang="en-US" altLang="de-DE" smtClean="0"/>
              <a:t>menus, buttons etc.</a:t>
            </a:r>
          </a:p>
          <a:p>
            <a:pPr eaLnBrk="1" hangingPunct="1"/>
            <a:r>
              <a:rPr lang="en-US" altLang="de-DE" smtClean="0"/>
              <a:t>screen design</a:t>
            </a:r>
          </a:p>
          <a:p>
            <a:pPr eaLnBrk="1" hangingPunct="1"/>
            <a:r>
              <a:rPr lang="en-US" altLang="de-DE" smtClean="0"/>
              <a:t>application navigation design</a:t>
            </a:r>
          </a:p>
          <a:p>
            <a:pPr eaLnBrk="1" hangingPunct="1"/>
            <a:r>
              <a:rPr lang="en-US" altLang="de-DE" smtClean="0"/>
              <a:t>environment </a:t>
            </a:r>
          </a:p>
          <a:p>
            <a:pPr lvl="1" eaLnBrk="1" hangingPunct="1"/>
            <a:r>
              <a:rPr lang="en-US" altLang="de-DE" smtClean="0"/>
              <a:t>other apps, O/S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695792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de-DE" smtClean="0"/>
              <a:t>the web …</a:t>
            </a:r>
          </a:p>
        </p:txBody>
      </p:sp>
      <p:sp>
        <p:nvSpPr>
          <p:cNvPr id="31747" name="Rectangle 3"/>
          <p:cNvSpPr>
            <a:spLocks noGrp="1" noChangeArrowheads="1"/>
          </p:cNvSpPr>
          <p:nvPr>
            <p:ph type="body" idx="1"/>
          </p:nvPr>
        </p:nvSpPr>
        <p:spPr>
          <a:xfrm>
            <a:off x="685800" y="1981200"/>
            <a:ext cx="3886200" cy="4114800"/>
          </a:xfrm>
        </p:spPr>
        <p:txBody>
          <a:bodyPr/>
          <a:lstStyle/>
          <a:p>
            <a:pPr eaLnBrk="1" hangingPunct="1"/>
            <a:r>
              <a:rPr lang="en-US" altLang="de-DE" smtClean="0">
                <a:solidFill>
                  <a:schemeClr val="bg2"/>
                </a:solidFill>
              </a:rPr>
              <a:t>widget choice</a:t>
            </a:r>
          </a:p>
          <a:p>
            <a:pPr lvl="1" eaLnBrk="1" hangingPunct="1"/>
            <a:endParaRPr lang="en-US" altLang="de-DE" sz="1800" smtClean="0">
              <a:solidFill>
                <a:schemeClr val="bg2"/>
              </a:solidFill>
              <a:latin typeface="Courier New" panose="02070309020205020404" pitchFamily="49" charset="0"/>
            </a:endParaRPr>
          </a:p>
          <a:p>
            <a:pPr eaLnBrk="1" hangingPunct="1"/>
            <a:r>
              <a:rPr lang="en-US" altLang="de-DE" smtClean="0">
                <a:solidFill>
                  <a:schemeClr val="bg2"/>
                </a:solidFill>
              </a:rPr>
              <a:t>screen design</a:t>
            </a:r>
          </a:p>
          <a:p>
            <a:pPr eaLnBrk="1" hangingPunct="1"/>
            <a:r>
              <a:rPr lang="en-US" altLang="de-DE" smtClean="0">
                <a:solidFill>
                  <a:schemeClr val="bg2"/>
                </a:solidFill>
              </a:rPr>
              <a:t>navigation design</a:t>
            </a:r>
          </a:p>
          <a:p>
            <a:pPr eaLnBrk="1" hangingPunct="1"/>
            <a:r>
              <a:rPr lang="en-US" altLang="de-DE" smtClean="0">
                <a:solidFill>
                  <a:schemeClr val="bg2"/>
                </a:solidFill>
              </a:rPr>
              <a:t>environment </a:t>
            </a:r>
          </a:p>
        </p:txBody>
      </p:sp>
      <p:sp>
        <p:nvSpPr>
          <p:cNvPr id="31748" name="Rectangle 4"/>
          <p:cNvSpPr>
            <a:spLocks noChangeArrowheads="1"/>
          </p:cNvSpPr>
          <p:nvPr/>
        </p:nvSpPr>
        <p:spPr bwMode="auto">
          <a:xfrm>
            <a:off x="4724400" y="1981200"/>
            <a:ext cx="3886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buFontTx/>
              <a:buChar char="•"/>
            </a:pPr>
            <a:r>
              <a:rPr lang="en-US" altLang="de-DE" sz="2800">
                <a:latin typeface="Verdana" panose="020B0604030504040204" pitchFamily="34" charset="0"/>
              </a:rPr>
              <a:t>elements and tags</a:t>
            </a:r>
          </a:p>
          <a:p>
            <a:pPr lvl="1" eaLnBrk="1" hangingPunct="1">
              <a:spcBef>
                <a:spcPct val="20000"/>
              </a:spcBef>
              <a:buFontTx/>
              <a:buChar char="–"/>
            </a:pPr>
            <a:r>
              <a:rPr lang="en-US" altLang="de-DE" sz="1800">
                <a:latin typeface="Courier New" panose="02070309020205020404" pitchFamily="49" charset="0"/>
              </a:rPr>
              <a:t>&lt;a href=“...”&gt;</a:t>
            </a:r>
            <a:endParaRPr lang="en-US" altLang="de-DE">
              <a:latin typeface="Verdana" panose="020B0604030504040204" pitchFamily="34" charset="0"/>
            </a:endParaRPr>
          </a:p>
          <a:p>
            <a:pPr eaLnBrk="1" hangingPunct="1">
              <a:spcBef>
                <a:spcPct val="20000"/>
              </a:spcBef>
              <a:buFontTx/>
              <a:buChar char="•"/>
            </a:pPr>
            <a:r>
              <a:rPr lang="en-US" altLang="de-DE" sz="2800">
                <a:latin typeface="Verdana" panose="020B0604030504040204" pitchFamily="34" charset="0"/>
              </a:rPr>
              <a:t>page design</a:t>
            </a:r>
          </a:p>
          <a:p>
            <a:pPr eaLnBrk="1" hangingPunct="1">
              <a:spcBef>
                <a:spcPct val="20000"/>
              </a:spcBef>
              <a:buFontTx/>
              <a:buChar char="•"/>
            </a:pPr>
            <a:r>
              <a:rPr lang="en-US" altLang="de-DE" sz="2800">
                <a:latin typeface="Verdana" panose="020B0604030504040204" pitchFamily="34" charset="0"/>
              </a:rPr>
              <a:t>site structure</a:t>
            </a:r>
          </a:p>
          <a:p>
            <a:pPr eaLnBrk="1" hangingPunct="1">
              <a:spcBef>
                <a:spcPct val="20000"/>
              </a:spcBef>
              <a:buFontTx/>
              <a:buChar char="•"/>
            </a:pPr>
            <a:r>
              <a:rPr lang="en-US" altLang="de-DE" sz="2800">
                <a:latin typeface="Verdana" panose="020B0604030504040204" pitchFamily="34" charset="0"/>
              </a:rPr>
              <a:t>the web, browser,</a:t>
            </a:r>
            <a:br>
              <a:rPr lang="en-US" altLang="de-DE" sz="2800">
                <a:latin typeface="Verdana" panose="020B0604030504040204" pitchFamily="34" charset="0"/>
              </a:rPr>
            </a:br>
            <a:r>
              <a:rPr lang="en-US" altLang="de-DE" sz="2800">
                <a:latin typeface="Verdana" panose="020B0604030504040204" pitchFamily="34" charset="0"/>
              </a:rPr>
              <a:t>external links </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554842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de-DE" smtClean="0"/>
              <a:t>physical devices</a:t>
            </a:r>
          </a:p>
        </p:txBody>
      </p:sp>
      <p:sp>
        <p:nvSpPr>
          <p:cNvPr id="32771" name="Rectangle 3"/>
          <p:cNvSpPr>
            <a:spLocks noGrp="1" noChangeArrowheads="1"/>
          </p:cNvSpPr>
          <p:nvPr>
            <p:ph type="body" idx="1"/>
          </p:nvPr>
        </p:nvSpPr>
        <p:spPr>
          <a:xfrm>
            <a:off x="685800" y="1981200"/>
            <a:ext cx="3886200" cy="4114800"/>
          </a:xfrm>
        </p:spPr>
        <p:txBody>
          <a:bodyPr/>
          <a:lstStyle/>
          <a:p>
            <a:pPr eaLnBrk="1" hangingPunct="1"/>
            <a:r>
              <a:rPr lang="en-US" altLang="de-DE" smtClean="0">
                <a:solidFill>
                  <a:schemeClr val="bg2"/>
                </a:solidFill>
              </a:rPr>
              <a:t>widget choice</a:t>
            </a:r>
          </a:p>
          <a:p>
            <a:pPr lvl="1" eaLnBrk="1" hangingPunct="1"/>
            <a:endParaRPr lang="en-US" altLang="de-DE" sz="1800" smtClean="0">
              <a:solidFill>
                <a:schemeClr val="bg2"/>
              </a:solidFill>
              <a:latin typeface="Courier New" panose="02070309020205020404" pitchFamily="49" charset="0"/>
            </a:endParaRPr>
          </a:p>
          <a:p>
            <a:pPr eaLnBrk="1" hangingPunct="1"/>
            <a:r>
              <a:rPr lang="en-US" altLang="de-DE" smtClean="0">
                <a:solidFill>
                  <a:schemeClr val="bg2"/>
                </a:solidFill>
              </a:rPr>
              <a:t>screen design</a:t>
            </a:r>
          </a:p>
          <a:p>
            <a:pPr eaLnBrk="1" hangingPunct="1"/>
            <a:r>
              <a:rPr lang="en-US" altLang="de-DE" smtClean="0">
                <a:solidFill>
                  <a:schemeClr val="bg2"/>
                </a:solidFill>
              </a:rPr>
              <a:t>navigation design</a:t>
            </a:r>
          </a:p>
          <a:p>
            <a:pPr eaLnBrk="1" hangingPunct="1"/>
            <a:r>
              <a:rPr lang="en-US" altLang="de-DE" smtClean="0">
                <a:solidFill>
                  <a:schemeClr val="bg2"/>
                </a:solidFill>
              </a:rPr>
              <a:t>environment </a:t>
            </a:r>
          </a:p>
        </p:txBody>
      </p:sp>
      <p:sp>
        <p:nvSpPr>
          <p:cNvPr id="32772" name="Rectangle 4"/>
          <p:cNvSpPr>
            <a:spLocks noChangeArrowheads="1"/>
          </p:cNvSpPr>
          <p:nvPr/>
        </p:nvSpPr>
        <p:spPr bwMode="auto">
          <a:xfrm>
            <a:off x="4724400" y="1981200"/>
            <a:ext cx="3886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buFontTx/>
              <a:buChar char="•"/>
            </a:pPr>
            <a:r>
              <a:rPr lang="en-US" altLang="de-DE" sz="2800">
                <a:latin typeface="Verdana" panose="020B0604030504040204" pitchFamily="34" charset="0"/>
              </a:rPr>
              <a:t>controls</a:t>
            </a:r>
          </a:p>
          <a:p>
            <a:pPr lvl="1" eaLnBrk="1" hangingPunct="1">
              <a:spcBef>
                <a:spcPct val="20000"/>
              </a:spcBef>
              <a:buFontTx/>
              <a:buChar char="–"/>
            </a:pPr>
            <a:r>
              <a:rPr lang="en-US" altLang="de-DE" sz="1800">
                <a:latin typeface="Courier New" panose="02070309020205020404" pitchFamily="49" charset="0"/>
              </a:rPr>
              <a:t>buttons, knobs, dials</a:t>
            </a:r>
            <a:endParaRPr lang="en-US" altLang="de-DE">
              <a:latin typeface="Verdana" panose="020B0604030504040204" pitchFamily="34" charset="0"/>
            </a:endParaRPr>
          </a:p>
          <a:p>
            <a:pPr eaLnBrk="1" hangingPunct="1">
              <a:spcBef>
                <a:spcPct val="20000"/>
              </a:spcBef>
              <a:buFontTx/>
              <a:buChar char="•"/>
            </a:pPr>
            <a:r>
              <a:rPr lang="en-US" altLang="de-DE" sz="2800">
                <a:latin typeface="Verdana" panose="020B0604030504040204" pitchFamily="34" charset="0"/>
              </a:rPr>
              <a:t>physical layout</a:t>
            </a:r>
          </a:p>
          <a:p>
            <a:pPr eaLnBrk="1" hangingPunct="1">
              <a:spcBef>
                <a:spcPct val="20000"/>
              </a:spcBef>
              <a:buFontTx/>
              <a:buChar char="•"/>
            </a:pPr>
            <a:r>
              <a:rPr lang="en-US" altLang="de-DE" sz="2800">
                <a:latin typeface="Verdana" panose="020B0604030504040204" pitchFamily="34" charset="0"/>
              </a:rPr>
              <a:t>modes of device</a:t>
            </a:r>
          </a:p>
          <a:p>
            <a:pPr eaLnBrk="1" hangingPunct="1">
              <a:spcBef>
                <a:spcPct val="20000"/>
              </a:spcBef>
              <a:buFontTx/>
              <a:buChar char="•"/>
            </a:pPr>
            <a:r>
              <a:rPr lang="en-US" altLang="de-DE" sz="2800">
                <a:latin typeface="Verdana" panose="020B0604030504040204" pitchFamily="34" charset="0"/>
              </a:rPr>
              <a:t>the real world </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215202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de-DE" smtClean="0"/>
              <a:t>think about structure</a:t>
            </a:r>
          </a:p>
        </p:txBody>
      </p:sp>
      <p:sp>
        <p:nvSpPr>
          <p:cNvPr id="33795" name="Rectangle 3"/>
          <p:cNvSpPr>
            <a:spLocks noGrp="1" noChangeArrowheads="1"/>
          </p:cNvSpPr>
          <p:nvPr>
            <p:ph type="body" idx="1"/>
          </p:nvPr>
        </p:nvSpPr>
        <p:spPr/>
        <p:txBody>
          <a:bodyPr/>
          <a:lstStyle/>
          <a:p>
            <a:pPr eaLnBrk="1" hangingPunct="1">
              <a:lnSpc>
                <a:spcPct val="90000"/>
              </a:lnSpc>
            </a:pPr>
            <a:r>
              <a:rPr lang="en-US" altLang="de-DE" smtClean="0"/>
              <a:t>within a screen</a:t>
            </a:r>
          </a:p>
          <a:p>
            <a:pPr lvl="1" eaLnBrk="1" hangingPunct="1">
              <a:lnSpc>
                <a:spcPct val="90000"/>
              </a:lnSpc>
              <a:spcBef>
                <a:spcPct val="0"/>
              </a:spcBef>
            </a:pPr>
            <a:r>
              <a:rPr lang="en-US" altLang="de-DE" smtClean="0"/>
              <a:t>later ...</a:t>
            </a:r>
          </a:p>
          <a:p>
            <a:pPr eaLnBrk="1" hangingPunct="1">
              <a:lnSpc>
                <a:spcPct val="90000"/>
              </a:lnSpc>
            </a:pPr>
            <a:r>
              <a:rPr lang="en-US" altLang="de-DE" smtClean="0"/>
              <a:t>local</a:t>
            </a:r>
          </a:p>
          <a:p>
            <a:pPr lvl="1" eaLnBrk="1" hangingPunct="1">
              <a:lnSpc>
                <a:spcPct val="90000"/>
              </a:lnSpc>
              <a:spcBef>
                <a:spcPct val="0"/>
              </a:spcBef>
            </a:pPr>
            <a:r>
              <a:rPr lang="en-US" altLang="de-DE" smtClean="0"/>
              <a:t>looking from this screen out</a:t>
            </a:r>
          </a:p>
          <a:p>
            <a:pPr eaLnBrk="1" hangingPunct="1">
              <a:lnSpc>
                <a:spcPct val="90000"/>
              </a:lnSpc>
            </a:pPr>
            <a:r>
              <a:rPr lang="en-US" altLang="de-DE" smtClean="0"/>
              <a:t>global</a:t>
            </a:r>
          </a:p>
          <a:p>
            <a:pPr lvl="1" eaLnBrk="1" hangingPunct="1">
              <a:lnSpc>
                <a:spcPct val="90000"/>
              </a:lnSpc>
              <a:spcBef>
                <a:spcPct val="0"/>
              </a:spcBef>
            </a:pPr>
            <a:r>
              <a:rPr lang="en-US" altLang="de-DE" smtClean="0"/>
              <a:t>structure of site, movement between screens</a:t>
            </a:r>
          </a:p>
          <a:p>
            <a:pPr eaLnBrk="1" hangingPunct="1">
              <a:lnSpc>
                <a:spcPct val="90000"/>
              </a:lnSpc>
            </a:pPr>
            <a:r>
              <a:rPr lang="en-US" altLang="de-DE" smtClean="0"/>
              <a:t>wider still</a:t>
            </a:r>
          </a:p>
          <a:p>
            <a:pPr lvl="1" eaLnBrk="1" hangingPunct="1">
              <a:lnSpc>
                <a:spcPct val="90000"/>
              </a:lnSpc>
              <a:spcBef>
                <a:spcPct val="0"/>
              </a:spcBef>
            </a:pPr>
            <a:r>
              <a:rPr lang="en-US" altLang="de-DE" smtClean="0"/>
              <a:t>relationship with other applications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617908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685800" y="1752600"/>
            <a:ext cx="7772400" cy="1143000"/>
          </a:xfrm>
        </p:spPr>
        <p:txBody>
          <a:bodyPr/>
          <a:lstStyle/>
          <a:p>
            <a:pPr eaLnBrk="1" hangingPunct="1"/>
            <a:r>
              <a:rPr lang="en-US" altLang="de-DE" sz="4800" smtClean="0"/>
              <a:t>local</a:t>
            </a:r>
            <a:endParaRPr lang="en-US" altLang="de-DE" smtClean="0"/>
          </a:p>
        </p:txBody>
      </p:sp>
      <p:sp>
        <p:nvSpPr>
          <p:cNvPr id="34819" name="Rectangle 3"/>
          <p:cNvSpPr>
            <a:spLocks noGrp="1" noChangeArrowheads="1"/>
          </p:cNvSpPr>
          <p:nvPr>
            <p:ph type="subTitle" idx="1"/>
          </p:nvPr>
        </p:nvSpPr>
        <p:spPr/>
        <p:txBody>
          <a:bodyPr/>
          <a:lstStyle/>
          <a:p>
            <a:pPr eaLnBrk="1" hangingPunct="1"/>
            <a:r>
              <a:rPr lang="en-US" altLang="de-DE" smtClean="0"/>
              <a:t>from one screen looking out</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815805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de-DE" smtClean="0"/>
              <a:t>goal seeking</a:t>
            </a:r>
          </a:p>
        </p:txBody>
      </p:sp>
      <p:sp>
        <p:nvSpPr>
          <p:cNvPr id="35843" name="AutoShape 3"/>
          <p:cNvSpPr>
            <a:spLocks noChangeArrowheads="1"/>
          </p:cNvSpPr>
          <p:nvPr/>
        </p:nvSpPr>
        <p:spPr bwMode="auto">
          <a:xfrm>
            <a:off x="6858000" y="3505200"/>
            <a:ext cx="1143000" cy="990600"/>
          </a:xfrm>
          <a:prstGeom prst="irregularSeal1">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5844" name="Text Box 4"/>
          <p:cNvSpPr txBox="1">
            <a:spLocks noChangeArrowheads="1"/>
          </p:cNvSpPr>
          <p:nvPr/>
        </p:nvSpPr>
        <p:spPr bwMode="auto">
          <a:xfrm>
            <a:off x="7299325" y="2686050"/>
            <a:ext cx="8842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3200">
                <a:latin typeface="Times New Roman" panose="02020603050405020304" pitchFamily="18" charset="0"/>
              </a:rPr>
              <a:t>goal</a:t>
            </a:r>
            <a:endParaRPr lang="en-US" altLang="de-DE">
              <a:latin typeface="Times New Roman" panose="02020603050405020304" pitchFamily="18" charset="0"/>
            </a:endParaRPr>
          </a:p>
        </p:txBody>
      </p:sp>
      <p:sp>
        <p:nvSpPr>
          <p:cNvPr id="35845" name="Text Box 5"/>
          <p:cNvSpPr txBox="1">
            <a:spLocks noChangeArrowheads="1"/>
          </p:cNvSpPr>
          <p:nvPr/>
        </p:nvSpPr>
        <p:spPr bwMode="auto">
          <a:xfrm>
            <a:off x="898525" y="3219450"/>
            <a:ext cx="8842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3200">
                <a:latin typeface="Times New Roman" panose="02020603050405020304" pitchFamily="18" charset="0"/>
              </a:rPr>
              <a:t>start</a:t>
            </a:r>
            <a:endParaRPr lang="en-US" altLang="de-DE">
              <a:latin typeface="Times New Roman" panose="02020603050405020304" pitchFamily="18" charset="0"/>
            </a:endParaRPr>
          </a:p>
        </p:txBody>
      </p:sp>
      <p:sp>
        <p:nvSpPr>
          <p:cNvPr id="35846" name="AutoShape 6"/>
          <p:cNvSpPr>
            <a:spLocks noChangeArrowheads="1"/>
          </p:cNvSpPr>
          <p:nvPr/>
        </p:nvSpPr>
        <p:spPr bwMode="auto">
          <a:xfrm>
            <a:off x="1143000" y="3962400"/>
            <a:ext cx="609600" cy="609600"/>
          </a:xfrm>
          <a:prstGeom prst="flowChartConnector">
            <a:avLst/>
          </a:prstGeom>
          <a:solidFill>
            <a:schemeClr val="accent1"/>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614051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de-DE" smtClean="0"/>
              <a:t>goal seeking</a:t>
            </a:r>
          </a:p>
        </p:txBody>
      </p:sp>
      <p:sp>
        <p:nvSpPr>
          <p:cNvPr id="36867" name="Text Box 3"/>
          <p:cNvSpPr txBox="1">
            <a:spLocks noChangeArrowheads="1"/>
          </p:cNvSpPr>
          <p:nvPr/>
        </p:nvSpPr>
        <p:spPr bwMode="auto">
          <a:xfrm>
            <a:off x="898525" y="3219450"/>
            <a:ext cx="8842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3200">
                <a:latin typeface="Times New Roman" panose="02020603050405020304" pitchFamily="18" charset="0"/>
              </a:rPr>
              <a:t>start</a:t>
            </a:r>
            <a:endParaRPr lang="en-US" altLang="de-DE">
              <a:latin typeface="Times New Roman" panose="02020603050405020304" pitchFamily="18" charset="0"/>
            </a:endParaRPr>
          </a:p>
        </p:txBody>
      </p:sp>
      <p:sp>
        <p:nvSpPr>
          <p:cNvPr id="36868" name="AutoShape 4"/>
          <p:cNvSpPr>
            <a:spLocks noChangeArrowheads="1"/>
          </p:cNvSpPr>
          <p:nvPr/>
        </p:nvSpPr>
        <p:spPr bwMode="auto">
          <a:xfrm>
            <a:off x="1143000" y="3962400"/>
            <a:ext cx="609600" cy="609600"/>
          </a:xfrm>
          <a:prstGeom prst="flowChartConnector">
            <a:avLst/>
          </a:prstGeom>
          <a:solidFill>
            <a:schemeClr val="accent1"/>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6869" name="Freeform 5"/>
          <p:cNvSpPr>
            <a:spLocks/>
          </p:cNvSpPr>
          <p:nvPr/>
        </p:nvSpPr>
        <p:spPr bwMode="auto">
          <a:xfrm>
            <a:off x="1676400" y="2019300"/>
            <a:ext cx="5486400" cy="2095500"/>
          </a:xfrm>
          <a:custGeom>
            <a:avLst/>
            <a:gdLst>
              <a:gd name="T0" fmla="*/ 0 w 3456"/>
              <a:gd name="T1" fmla="*/ 1320 h 1320"/>
              <a:gd name="T2" fmla="*/ 672 w 3456"/>
              <a:gd name="T3" fmla="*/ 840 h 1320"/>
              <a:gd name="T4" fmla="*/ 1104 w 3456"/>
              <a:gd name="T5" fmla="*/ 1176 h 1320"/>
              <a:gd name="T6" fmla="*/ 1680 w 3456"/>
              <a:gd name="T7" fmla="*/ 984 h 1320"/>
              <a:gd name="T8" fmla="*/ 1824 w 3456"/>
              <a:gd name="T9" fmla="*/ 408 h 1320"/>
              <a:gd name="T10" fmla="*/ 1296 w 3456"/>
              <a:gd name="T11" fmla="*/ 360 h 1320"/>
              <a:gd name="T12" fmla="*/ 1584 w 3456"/>
              <a:gd name="T13" fmla="*/ 24 h 1320"/>
              <a:gd name="T14" fmla="*/ 2112 w 3456"/>
              <a:gd name="T15" fmla="*/ 216 h 1320"/>
              <a:gd name="T16" fmla="*/ 2736 w 3456"/>
              <a:gd name="T17" fmla="*/ 264 h 1320"/>
              <a:gd name="T18" fmla="*/ 2736 w 3456"/>
              <a:gd name="T19" fmla="*/ 792 h 1320"/>
              <a:gd name="T20" fmla="*/ 3120 w 3456"/>
              <a:gd name="T21" fmla="*/ 792 h 1320"/>
              <a:gd name="T22" fmla="*/ 3456 w 3456"/>
              <a:gd name="T23" fmla="*/ 1080 h 1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56"/>
              <a:gd name="T37" fmla="*/ 0 h 1320"/>
              <a:gd name="T38" fmla="*/ 3456 w 3456"/>
              <a:gd name="T39" fmla="*/ 1320 h 1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56" h="1320">
                <a:moveTo>
                  <a:pt x="0" y="1320"/>
                </a:moveTo>
                <a:cubicBezTo>
                  <a:pt x="244" y="1092"/>
                  <a:pt x="488" y="864"/>
                  <a:pt x="672" y="840"/>
                </a:cubicBezTo>
                <a:cubicBezTo>
                  <a:pt x="856" y="816"/>
                  <a:pt x="936" y="1152"/>
                  <a:pt x="1104" y="1176"/>
                </a:cubicBezTo>
                <a:cubicBezTo>
                  <a:pt x="1272" y="1200"/>
                  <a:pt x="1560" y="1112"/>
                  <a:pt x="1680" y="984"/>
                </a:cubicBezTo>
                <a:cubicBezTo>
                  <a:pt x="1800" y="856"/>
                  <a:pt x="1888" y="512"/>
                  <a:pt x="1824" y="408"/>
                </a:cubicBezTo>
                <a:cubicBezTo>
                  <a:pt x="1760" y="304"/>
                  <a:pt x="1336" y="424"/>
                  <a:pt x="1296" y="360"/>
                </a:cubicBezTo>
                <a:cubicBezTo>
                  <a:pt x="1256" y="296"/>
                  <a:pt x="1448" y="48"/>
                  <a:pt x="1584" y="24"/>
                </a:cubicBezTo>
                <a:cubicBezTo>
                  <a:pt x="1720" y="0"/>
                  <a:pt x="1920" y="176"/>
                  <a:pt x="2112" y="216"/>
                </a:cubicBezTo>
                <a:cubicBezTo>
                  <a:pt x="2304" y="256"/>
                  <a:pt x="2632" y="168"/>
                  <a:pt x="2736" y="264"/>
                </a:cubicBezTo>
                <a:cubicBezTo>
                  <a:pt x="2840" y="360"/>
                  <a:pt x="2672" y="704"/>
                  <a:pt x="2736" y="792"/>
                </a:cubicBezTo>
                <a:cubicBezTo>
                  <a:pt x="2800" y="880"/>
                  <a:pt x="3000" y="744"/>
                  <a:pt x="3120" y="792"/>
                </a:cubicBezTo>
                <a:cubicBezTo>
                  <a:pt x="3240" y="840"/>
                  <a:pt x="3400" y="1032"/>
                  <a:pt x="3456" y="108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6870" name="Rectangle 6"/>
          <p:cNvSpPr>
            <a:spLocks noChangeArrowheads="1"/>
          </p:cNvSpPr>
          <p:nvPr/>
        </p:nvSpPr>
        <p:spPr bwMode="auto">
          <a:xfrm>
            <a:off x="4724400" y="1752600"/>
            <a:ext cx="2743200" cy="3048000"/>
          </a:xfrm>
          <a:prstGeom prst="rect">
            <a:avLst/>
          </a:prstGeom>
          <a:solidFill>
            <a:schemeClr val="bg1"/>
          </a:solidFill>
          <a:ln w="9525">
            <a:solidFill>
              <a:schemeClr val="bg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6871" name="AutoShape 7"/>
          <p:cNvSpPr>
            <a:spLocks noChangeArrowheads="1"/>
          </p:cNvSpPr>
          <p:nvPr/>
        </p:nvSpPr>
        <p:spPr bwMode="auto">
          <a:xfrm>
            <a:off x="6858000" y="3505200"/>
            <a:ext cx="1143000" cy="990600"/>
          </a:xfrm>
          <a:prstGeom prst="irregularSeal1">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6872" name="Text Box 8"/>
          <p:cNvSpPr txBox="1">
            <a:spLocks noChangeArrowheads="1"/>
          </p:cNvSpPr>
          <p:nvPr/>
        </p:nvSpPr>
        <p:spPr bwMode="auto">
          <a:xfrm>
            <a:off x="7299325" y="2686050"/>
            <a:ext cx="8842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3200">
                <a:latin typeface="Times New Roman" panose="02020603050405020304" pitchFamily="18" charset="0"/>
              </a:rPr>
              <a:t>goal</a:t>
            </a:r>
            <a:endParaRPr lang="en-US" altLang="de-DE">
              <a:latin typeface="Times New Roman" panose="02020603050405020304" pitchFamily="18" charset="0"/>
            </a:endParaRPr>
          </a:p>
        </p:txBody>
      </p:sp>
      <p:sp>
        <p:nvSpPr>
          <p:cNvPr id="36873" name="Rectangle 9"/>
          <p:cNvSpPr>
            <a:spLocks noChangeArrowheads="1"/>
          </p:cNvSpPr>
          <p:nvPr/>
        </p:nvSpPr>
        <p:spPr bwMode="auto">
          <a:xfrm>
            <a:off x="3352800" y="1676400"/>
            <a:ext cx="2133600" cy="1676400"/>
          </a:xfrm>
          <a:prstGeom prst="rect">
            <a:avLst/>
          </a:prstGeom>
          <a:solidFill>
            <a:schemeClr val="bg1"/>
          </a:solidFill>
          <a:ln w="9525">
            <a:solidFill>
              <a:schemeClr val="bg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6874" name="Text Box 10"/>
          <p:cNvSpPr txBox="1">
            <a:spLocks noChangeArrowheads="1"/>
          </p:cNvSpPr>
          <p:nvPr/>
        </p:nvSpPr>
        <p:spPr bwMode="auto">
          <a:xfrm>
            <a:off x="2209800" y="5016500"/>
            <a:ext cx="6007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latin typeface="Verdana" panose="020B0604030504040204" pitchFamily="34" charset="0"/>
              </a:rPr>
              <a:t>progress with local knowledge only ...</a:t>
            </a:r>
          </a:p>
        </p:txBody>
      </p:sp>
      <p:pic>
        <p:nvPicPr>
          <p:cNvPr id="11" name="Grafik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172353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de-DE" smtClean="0"/>
              <a:t>goal seeking</a:t>
            </a:r>
          </a:p>
        </p:txBody>
      </p:sp>
      <p:sp>
        <p:nvSpPr>
          <p:cNvPr id="37891" name="AutoShape 3"/>
          <p:cNvSpPr>
            <a:spLocks noChangeArrowheads="1"/>
          </p:cNvSpPr>
          <p:nvPr/>
        </p:nvSpPr>
        <p:spPr bwMode="auto">
          <a:xfrm>
            <a:off x="6858000" y="3505200"/>
            <a:ext cx="1143000" cy="990600"/>
          </a:xfrm>
          <a:prstGeom prst="irregularSeal1">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7892" name="Text Box 4"/>
          <p:cNvSpPr txBox="1">
            <a:spLocks noChangeArrowheads="1"/>
          </p:cNvSpPr>
          <p:nvPr/>
        </p:nvSpPr>
        <p:spPr bwMode="auto">
          <a:xfrm>
            <a:off x="7299325" y="2686050"/>
            <a:ext cx="8842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3200">
                <a:latin typeface="Times New Roman" panose="02020603050405020304" pitchFamily="18" charset="0"/>
              </a:rPr>
              <a:t>goal</a:t>
            </a:r>
            <a:endParaRPr lang="en-US" altLang="de-DE">
              <a:latin typeface="Times New Roman" panose="02020603050405020304" pitchFamily="18" charset="0"/>
            </a:endParaRPr>
          </a:p>
        </p:txBody>
      </p:sp>
      <p:sp>
        <p:nvSpPr>
          <p:cNvPr id="37893" name="Text Box 5"/>
          <p:cNvSpPr txBox="1">
            <a:spLocks noChangeArrowheads="1"/>
          </p:cNvSpPr>
          <p:nvPr/>
        </p:nvSpPr>
        <p:spPr bwMode="auto">
          <a:xfrm>
            <a:off x="898525" y="3219450"/>
            <a:ext cx="8842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3200">
                <a:latin typeface="Times New Roman" panose="02020603050405020304" pitchFamily="18" charset="0"/>
              </a:rPr>
              <a:t>start</a:t>
            </a:r>
            <a:endParaRPr lang="en-US" altLang="de-DE">
              <a:latin typeface="Times New Roman" panose="02020603050405020304" pitchFamily="18" charset="0"/>
            </a:endParaRPr>
          </a:p>
        </p:txBody>
      </p:sp>
      <p:sp>
        <p:nvSpPr>
          <p:cNvPr id="37894" name="AutoShape 6"/>
          <p:cNvSpPr>
            <a:spLocks noChangeArrowheads="1"/>
          </p:cNvSpPr>
          <p:nvPr/>
        </p:nvSpPr>
        <p:spPr bwMode="auto">
          <a:xfrm>
            <a:off x="1143000" y="3962400"/>
            <a:ext cx="609600" cy="609600"/>
          </a:xfrm>
          <a:prstGeom prst="flowChartConnector">
            <a:avLst/>
          </a:prstGeom>
          <a:solidFill>
            <a:schemeClr val="accent1"/>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7895" name="Freeform 7"/>
          <p:cNvSpPr>
            <a:spLocks/>
          </p:cNvSpPr>
          <p:nvPr/>
        </p:nvSpPr>
        <p:spPr bwMode="auto">
          <a:xfrm>
            <a:off x="1676400" y="2019300"/>
            <a:ext cx="5486400" cy="2095500"/>
          </a:xfrm>
          <a:custGeom>
            <a:avLst/>
            <a:gdLst>
              <a:gd name="T0" fmla="*/ 0 w 3456"/>
              <a:gd name="T1" fmla="*/ 1320 h 1320"/>
              <a:gd name="T2" fmla="*/ 672 w 3456"/>
              <a:gd name="T3" fmla="*/ 840 h 1320"/>
              <a:gd name="T4" fmla="*/ 1104 w 3456"/>
              <a:gd name="T5" fmla="*/ 1176 h 1320"/>
              <a:gd name="T6" fmla="*/ 1680 w 3456"/>
              <a:gd name="T7" fmla="*/ 984 h 1320"/>
              <a:gd name="T8" fmla="*/ 1824 w 3456"/>
              <a:gd name="T9" fmla="*/ 408 h 1320"/>
              <a:gd name="T10" fmla="*/ 1296 w 3456"/>
              <a:gd name="T11" fmla="*/ 360 h 1320"/>
              <a:gd name="T12" fmla="*/ 1584 w 3456"/>
              <a:gd name="T13" fmla="*/ 24 h 1320"/>
              <a:gd name="T14" fmla="*/ 2112 w 3456"/>
              <a:gd name="T15" fmla="*/ 216 h 1320"/>
              <a:gd name="T16" fmla="*/ 2736 w 3456"/>
              <a:gd name="T17" fmla="*/ 264 h 1320"/>
              <a:gd name="T18" fmla="*/ 2736 w 3456"/>
              <a:gd name="T19" fmla="*/ 792 h 1320"/>
              <a:gd name="T20" fmla="*/ 3120 w 3456"/>
              <a:gd name="T21" fmla="*/ 792 h 1320"/>
              <a:gd name="T22" fmla="*/ 3456 w 3456"/>
              <a:gd name="T23" fmla="*/ 1080 h 1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56"/>
              <a:gd name="T37" fmla="*/ 0 h 1320"/>
              <a:gd name="T38" fmla="*/ 3456 w 3456"/>
              <a:gd name="T39" fmla="*/ 1320 h 1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56" h="1320">
                <a:moveTo>
                  <a:pt x="0" y="1320"/>
                </a:moveTo>
                <a:cubicBezTo>
                  <a:pt x="244" y="1092"/>
                  <a:pt x="488" y="864"/>
                  <a:pt x="672" y="840"/>
                </a:cubicBezTo>
                <a:cubicBezTo>
                  <a:pt x="856" y="816"/>
                  <a:pt x="936" y="1152"/>
                  <a:pt x="1104" y="1176"/>
                </a:cubicBezTo>
                <a:cubicBezTo>
                  <a:pt x="1272" y="1200"/>
                  <a:pt x="1560" y="1112"/>
                  <a:pt x="1680" y="984"/>
                </a:cubicBezTo>
                <a:cubicBezTo>
                  <a:pt x="1800" y="856"/>
                  <a:pt x="1888" y="512"/>
                  <a:pt x="1824" y="408"/>
                </a:cubicBezTo>
                <a:cubicBezTo>
                  <a:pt x="1760" y="304"/>
                  <a:pt x="1336" y="424"/>
                  <a:pt x="1296" y="360"/>
                </a:cubicBezTo>
                <a:cubicBezTo>
                  <a:pt x="1256" y="296"/>
                  <a:pt x="1448" y="48"/>
                  <a:pt x="1584" y="24"/>
                </a:cubicBezTo>
                <a:cubicBezTo>
                  <a:pt x="1720" y="0"/>
                  <a:pt x="1920" y="176"/>
                  <a:pt x="2112" y="216"/>
                </a:cubicBezTo>
                <a:cubicBezTo>
                  <a:pt x="2304" y="256"/>
                  <a:pt x="2632" y="168"/>
                  <a:pt x="2736" y="264"/>
                </a:cubicBezTo>
                <a:cubicBezTo>
                  <a:pt x="2840" y="360"/>
                  <a:pt x="2672" y="704"/>
                  <a:pt x="2736" y="792"/>
                </a:cubicBezTo>
                <a:cubicBezTo>
                  <a:pt x="2800" y="880"/>
                  <a:pt x="3000" y="744"/>
                  <a:pt x="3120" y="792"/>
                </a:cubicBezTo>
                <a:cubicBezTo>
                  <a:pt x="3240" y="840"/>
                  <a:pt x="3400" y="1032"/>
                  <a:pt x="3456" y="108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896" name="Text Box 8"/>
          <p:cNvSpPr txBox="1">
            <a:spLocks noChangeArrowheads="1"/>
          </p:cNvSpPr>
          <p:nvPr/>
        </p:nvSpPr>
        <p:spPr bwMode="auto">
          <a:xfrm>
            <a:off x="2209800" y="5016500"/>
            <a:ext cx="5137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latin typeface="Verdana" panose="020B0604030504040204" pitchFamily="34" charset="0"/>
              </a:rPr>
              <a:t>        …   but can get to the goal</a:t>
            </a:r>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22920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de-DE" smtClean="0"/>
              <a:t>goal seeking</a:t>
            </a:r>
          </a:p>
        </p:txBody>
      </p:sp>
      <p:sp>
        <p:nvSpPr>
          <p:cNvPr id="38915" name="Text Box 3"/>
          <p:cNvSpPr txBox="1">
            <a:spLocks noChangeArrowheads="1"/>
          </p:cNvSpPr>
          <p:nvPr/>
        </p:nvSpPr>
        <p:spPr bwMode="auto">
          <a:xfrm>
            <a:off x="2209800" y="5016500"/>
            <a:ext cx="5124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latin typeface="Verdana" panose="020B0604030504040204" pitchFamily="34" charset="0"/>
              </a:rPr>
              <a:t>        …   try to avoid these bits!</a:t>
            </a:r>
          </a:p>
        </p:txBody>
      </p:sp>
      <p:grpSp>
        <p:nvGrpSpPr>
          <p:cNvPr id="38916" name="Group 4"/>
          <p:cNvGrpSpPr>
            <a:grpSpLocks/>
          </p:cNvGrpSpPr>
          <p:nvPr/>
        </p:nvGrpSpPr>
        <p:grpSpPr bwMode="auto">
          <a:xfrm>
            <a:off x="898525" y="1676400"/>
            <a:ext cx="7285038" cy="2895600"/>
            <a:chOff x="566" y="1056"/>
            <a:chExt cx="4589" cy="1824"/>
          </a:xfrm>
        </p:grpSpPr>
        <p:sp>
          <p:nvSpPr>
            <p:cNvPr id="38917" name="AutoShape 5"/>
            <p:cNvSpPr>
              <a:spLocks noChangeArrowheads="1"/>
            </p:cNvSpPr>
            <p:nvPr/>
          </p:nvSpPr>
          <p:spPr bwMode="auto">
            <a:xfrm>
              <a:off x="4320" y="2208"/>
              <a:ext cx="720" cy="624"/>
            </a:xfrm>
            <a:prstGeom prst="irregularSeal1">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8918" name="Text Box 6"/>
            <p:cNvSpPr txBox="1">
              <a:spLocks noChangeArrowheads="1"/>
            </p:cNvSpPr>
            <p:nvPr/>
          </p:nvSpPr>
          <p:spPr bwMode="auto">
            <a:xfrm>
              <a:off x="4598" y="1692"/>
              <a:ext cx="55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3200">
                  <a:latin typeface="Times New Roman" panose="02020603050405020304" pitchFamily="18" charset="0"/>
                </a:rPr>
                <a:t>goal</a:t>
              </a:r>
              <a:endParaRPr lang="en-US" altLang="de-DE">
                <a:latin typeface="Times New Roman" panose="02020603050405020304" pitchFamily="18" charset="0"/>
              </a:endParaRPr>
            </a:p>
          </p:txBody>
        </p:sp>
        <p:sp>
          <p:nvSpPr>
            <p:cNvPr id="38919" name="Text Box 7"/>
            <p:cNvSpPr txBox="1">
              <a:spLocks noChangeArrowheads="1"/>
            </p:cNvSpPr>
            <p:nvPr/>
          </p:nvSpPr>
          <p:spPr bwMode="auto">
            <a:xfrm>
              <a:off x="566" y="2028"/>
              <a:ext cx="55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3200">
                  <a:latin typeface="Times New Roman" panose="02020603050405020304" pitchFamily="18" charset="0"/>
                </a:rPr>
                <a:t>start</a:t>
              </a:r>
              <a:endParaRPr lang="en-US" altLang="de-DE">
                <a:latin typeface="Times New Roman" panose="02020603050405020304" pitchFamily="18" charset="0"/>
              </a:endParaRPr>
            </a:p>
          </p:txBody>
        </p:sp>
        <p:sp>
          <p:nvSpPr>
            <p:cNvPr id="38920" name="AutoShape 8"/>
            <p:cNvSpPr>
              <a:spLocks noChangeArrowheads="1"/>
            </p:cNvSpPr>
            <p:nvPr/>
          </p:nvSpPr>
          <p:spPr bwMode="auto">
            <a:xfrm>
              <a:off x="720" y="2496"/>
              <a:ext cx="384" cy="384"/>
            </a:xfrm>
            <a:prstGeom prst="flowChartConnector">
              <a:avLst/>
            </a:prstGeom>
            <a:solidFill>
              <a:schemeClr val="accent1"/>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8921" name="Freeform 9"/>
            <p:cNvSpPr>
              <a:spLocks/>
            </p:cNvSpPr>
            <p:nvPr/>
          </p:nvSpPr>
          <p:spPr bwMode="auto">
            <a:xfrm>
              <a:off x="1056" y="1272"/>
              <a:ext cx="3456" cy="1320"/>
            </a:xfrm>
            <a:custGeom>
              <a:avLst/>
              <a:gdLst>
                <a:gd name="T0" fmla="*/ 0 w 3456"/>
                <a:gd name="T1" fmla="*/ 1320 h 1320"/>
                <a:gd name="T2" fmla="*/ 672 w 3456"/>
                <a:gd name="T3" fmla="*/ 840 h 1320"/>
                <a:gd name="T4" fmla="*/ 1104 w 3456"/>
                <a:gd name="T5" fmla="*/ 1176 h 1320"/>
                <a:gd name="T6" fmla="*/ 1680 w 3456"/>
                <a:gd name="T7" fmla="*/ 984 h 1320"/>
                <a:gd name="T8" fmla="*/ 1824 w 3456"/>
                <a:gd name="T9" fmla="*/ 408 h 1320"/>
                <a:gd name="T10" fmla="*/ 1296 w 3456"/>
                <a:gd name="T11" fmla="*/ 360 h 1320"/>
                <a:gd name="T12" fmla="*/ 1584 w 3456"/>
                <a:gd name="T13" fmla="*/ 24 h 1320"/>
                <a:gd name="T14" fmla="*/ 2112 w 3456"/>
                <a:gd name="T15" fmla="*/ 216 h 1320"/>
                <a:gd name="T16" fmla="*/ 2736 w 3456"/>
                <a:gd name="T17" fmla="*/ 264 h 1320"/>
                <a:gd name="T18" fmla="*/ 2736 w 3456"/>
                <a:gd name="T19" fmla="*/ 792 h 1320"/>
                <a:gd name="T20" fmla="*/ 3120 w 3456"/>
                <a:gd name="T21" fmla="*/ 792 h 1320"/>
                <a:gd name="T22" fmla="*/ 3456 w 3456"/>
                <a:gd name="T23" fmla="*/ 1080 h 1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56"/>
                <a:gd name="T37" fmla="*/ 0 h 1320"/>
                <a:gd name="T38" fmla="*/ 3456 w 3456"/>
                <a:gd name="T39" fmla="*/ 1320 h 1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56" h="1320">
                  <a:moveTo>
                    <a:pt x="0" y="1320"/>
                  </a:moveTo>
                  <a:cubicBezTo>
                    <a:pt x="244" y="1092"/>
                    <a:pt x="488" y="864"/>
                    <a:pt x="672" y="840"/>
                  </a:cubicBezTo>
                  <a:cubicBezTo>
                    <a:pt x="856" y="816"/>
                    <a:pt x="936" y="1152"/>
                    <a:pt x="1104" y="1176"/>
                  </a:cubicBezTo>
                  <a:cubicBezTo>
                    <a:pt x="1272" y="1200"/>
                    <a:pt x="1560" y="1112"/>
                    <a:pt x="1680" y="984"/>
                  </a:cubicBezTo>
                  <a:cubicBezTo>
                    <a:pt x="1800" y="856"/>
                    <a:pt x="1888" y="512"/>
                    <a:pt x="1824" y="408"/>
                  </a:cubicBezTo>
                  <a:cubicBezTo>
                    <a:pt x="1760" y="304"/>
                    <a:pt x="1336" y="424"/>
                    <a:pt x="1296" y="360"/>
                  </a:cubicBezTo>
                  <a:cubicBezTo>
                    <a:pt x="1256" y="296"/>
                    <a:pt x="1448" y="48"/>
                    <a:pt x="1584" y="24"/>
                  </a:cubicBezTo>
                  <a:cubicBezTo>
                    <a:pt x="1720" y="0"/>
                    <a:pt x="1920" y="176"/>
                    <a:pt x="2112" y="216"/>
                  </a:cubicBezTo>
                  <a:cubicBezTo>
                    <a:pt x="2304" y="256"/>
                    <a:pt x="2632" y="168"/>
                    <a:pt x="2736" y="264"/>
                  </a:cubicBezTo>
                  <a:cubicBezTo>
                    <a:pt x="2840" y="360"/>
                    <a:pt x="2672" y="704"/>
                    <a:pt x="2736" y="792"/>
                  </a:cubicBezTo>
                  <a:cubicBezTo>
                    <a:pt x="2800" y="880"/>
                    <a:pt x="3000" y="744"/>
                    <a:pt x="3120" y="792"/>
                  </a:cubicBezTo>
                  <a:cubicBezTo>
                    <a:pt x="3240" y="840"/>
                    <a:pt x="3400" y="1032"/>
                    <a:pt x="3456" y="108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8922" name="Oval 10"/>
            <p:cNvSpPr>
              <a:spLocks noChangeArrowheads="1"/>
            </p:cNvSpPr>
            <p:nvPr/>
          </p:nvSpPr>
          <p:spPr bwMode="auto">
            <a:xfrm>
              <a:off x="2112" y="1056"/>
              <a:ext cx="1248" cy="816"/>
            </a:xfrm>
            <a:prstGeom prst="ellipse">
              <a:avLst/>
            </a:prstGeom>
            <a:noFill/>
            <a:ln w="762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pic>
        <p:nvPicPr>
          <p:cNvPr id="11" name="Grafik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811258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de-DE" smtClean="0"/>
              <a:t>four golden rules</a:t>
            </a:r>
          </a:p>
        </p:txBody>
      </p:sp>
      <p:sp>
        <p:nvSpPr>
          <p:cNvPr id="39939" name="Rectangle 3"/>
          <p:cNvSpPr>
            <a:spLocks noGrp="1" noChangeArrowheads="1"/>
          </p:cNvSpPr>
          <p:nvPr>
            <p:ph type="body" idx="1"/>
          </p:nvPr>
        </p:nvSpPr>
        <p:spPr/>
        <p:txBody>
          <a:bodyPr/>
          <a:lstStyle/>
          <a:p>
            <a:pPr eaLnBrk="1" hangingPunct="1"/>
            <a:r>
              <a:rPr lang="en-GB" altLang="de-DE" smtClean="0"/>
              <a:t>knowing where you are</a:t>
            </a:r>
          </a:p>
          <a:p>
            <a:pPr eaLnBrk="1" hangingPunct="1"/>
            <a:r>
              <a:rPr lang="en-GB" altLang="de-DE" smtClean="0"/>
              <a:t>knowing what you can do</a:t>
            </a:r>
          </a:p>
          <a:p>
            <a:pPr eaLnBrk="1" hangingPunct="1"/>
            <a:r>
              <a:rPr lang="en-GB" altLang="de-DE" smtClean="0"/>
              <a:t>knowing where  you are going</a:t>
            </a:r>
          </a:p>
          <a:p>
            <a:pPr lvl="1" eaLnBrk="1" hangingPunct="1"/>
            <a:r>
              <a:rPr lang="en-US" altLang="de-DE" smtClean="0"/>
              <a:t>or what will happen</a:t>
            </a:r>
          </a:p>
          <a:p>
            <a:pPr eaLnBrk="1" hangingPunct="1"/>
            <a:r>
              <a:rPr lang="en-GB" altLang="de-DE" smtClean="0"/>
              <a:t>knowing where you’ve been</a:t>
            </a:r>
          </a:p>
          <a:p>
            <a:pPr lvl="1" eaLnBrk="1" hangingPunct="1"/>
            <a:r>
              <a:rPr lang="en-GB" altLang="de-DE" smtClean="0"/>
              <a:t>or what you’ve done</a:t>
            </a:r>
          </a:p>
          <a:p>
            <a:pPr lvl="1" eaLnBrk="1" hangingPunct="1"/>
            <a:endParaRPr lang="en-US"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055034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altLang="de-DE" smtClean="0"/>
              <a:t>where you are – breadcrumbs</a:t>
            </a:r>
          </a:p>
        </p:txBody>
      </p:sp>
      <p:sp>
        <p:nvSpPr>
          <p:cNvPr id="40963" name="Rectangle 3"/>
          <p:cNvSpPr>
            <a:spLocks noGrp="1" noChangeArrowheads="1"/>
          </p:cNvSpPr>
          <p:nvPr>
            <p:ph type="body" idx="1"/>
          </p:nvPr>
        </p:nvSpPr>
        <p:spPr/>
        <p:txBody>
          <a:bodyPr/>
          <a:lstStyle/>
          <a:p>
            <a:pPr eaLnBrk="1" hangingPunct="1">
              <a:buFontTx/>
              <a:buChar char=" "/>
            </a:pPr>
            <a:endParaRPr lang="en-GB" altLang="de-DE" sz="1200" smtClean="0"/>
          </a:p>
          <a:p>
            <a:pPr eaLnBrk="1" hangingPunct="1">
              <a:buFontTx/>
              <a:buChar char=" "/>
            </a:pPr>
            <a:r>
              <a:rPr lang="en-GB" altLang="de-DE" sz="2400" smtClean="0"/>
              <a:t>shows path through web site hierarchy</a:t>
            </a:r>
          </a:p>
        </p:txBody>
      </p:sp>
      <p:pic>
        <p:nvPicPr>
          <p:cNvPr id="40964" name="Picture 4" descr="breadcrumbs.pict                                               0004DD73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886200"/>
            <a:ext cx="7138988"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8"/>
          <p:cNvGrpSpPr>
            <a:grpSpLocks/>
          </p:cNvGrpSpPr>
          <p:nvPr/>
        </p:nvGrpSpPr>
        <p:grpSpPr bwMode="auto">
          <a:xfrm>
            <a:off x="457200" y="3352800"/>
            <a:ext cx="1600200" cy="762000"/>
            <a:chOff x="288" y="2112"/>
            <a:chExt cx="1008" cy="480"/>
          </a:xfrm>
        </p:grpSpPr>
        <p:sp>
          <p:nvSpPr>
            <p:cNvPr id="40980" name="Text Box 5"/>
            <p:cNvSpPr txBox="1">
              <a:spLocks noChangeArrowheads="1"/>
            </p:cNvSpPr>
            <p:nvPr/>
          </p:nvSpPr>
          <p:spPr bwMode="auto">
            <a:xfrm>
              <a:off x="288" y="2112"/>
              <a:ext cx="70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2000">
                  <a:solidFill>
                    <a:srgbClr val="2E005D"/>
                  </a:solidFill>
                  <a:latin typeface="Arial" panose="020B0604020202020204" pitchFamily="34" charset="0"/>
                </a:rPr>
                <a:t>web site</a:t>
              </a:r>
            </a:p>
          </p:txBody>
        </p:sp>
        <p:sp>
          <p:nvSpPr>
            <p:cNvPr id="40981" name="Line 10"/>
            <p:cNvSpPr>
              <a:spLocks noChangeShapeType="1"/>
            </p:cNvSpPr>
            <p:nvPr/>
          </p:nvSpPr>
          <p:spPr bwMode="auto">
            <a:xfrm>
              <a:off x="864" y="2352"/>
              <a:ext cx="432" cy="240"/>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3" name="Group 19"/>
          <p:cNvGrpSpPr>
            <a:grpSpLocks/>
          </p:cNvGrpSpPr>
          <p:nvPr/>
        </p:nvGrpSpPr>
        <p:grpSpPr bwMode="auto">
          <a:xfrm>
            <a:off x="1752600" y="2971800"/>
            <a:ext cx="2173288" cy="1066800"/>
            <a:chOff x="1104" y="1872"/>
            <a:chExt cx="1369" cy="672"/>
          </a:xfrm>
        </p:grpSpPr>
        <p:sp>
          <p:nvSpPr>
            <p:cNvPr id="40978" name="Text Box 6"/>
            <p:cNvSpPr txBox="1">
              <a:spLocks noChangeArrowheads="1"/>
            </p:cNvSpPr>
            <p:nvPr/>
          </p:nvSpPr>
          <p:spPr bwMode="auto">
            <a:xfrm>
              <a:off x="1104" y="1872"/>
              <a:ext cx="136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2000">
                  <a:solidFill>
                    <a:srgbClr val="2E005D"/>
                  </a:solidFill>
                  <a:latin typeface="Arial" panose="020B0604020202020204" pitchFamily="34" charset="0"/>
                </a:rPr>
                <a:t>top level category</a:t>
              </a:r>
            </a:p>
          </p:txBody>
        </p:sp>
        <p:sp>
          <p:nvSpPr>
            <p:cNvPr id="40979" name="Line 12"/>
            <p:cNvSpPr>
              <a:spLocks noChangeShapeType="1"/>
            </p:cNvSpPr>
            <p:nvPr/>
          </p:nvSpPr>
          <p:spPr bwMode="auto">
            <a:xfrm>
              <a:off x="1824" y="2112"/>
              <a:ext cx="336" cy="432"/>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4" name="Group 20"/>
          <p:cNvGrpSpPr>
            <a:grpSpLocks/>
          </p:cNvGrpSpPr>
          <p:nvPr/>
        </p:nvGrpSpPr>
        <p:grpSpPr bwMode="auto">
          <a:xfrm>
            <a:off x="4191000" y="3048000"/>
            <a:ext cx="1651000" cy="990600"/>
            <a:chOff x="2640" y="1920"/>
            <a:chExt cx="1040" cy="624"/>
          </a:xfrm>
        </p:grpSpPr>
        <p:sp>
          <p:nvSpPr>
            <p:cNvPr id="40976" name="Text Box 7"/>
            <p:cNvSpPr txBox="1">
              <a:spLocks noChangeArrowheads="1"/>
            </p:cNvSpPr>
            <p:nvPr/>
          </p:nvSpPr>
          <p:spPr bwMode="auto">
            <a:xfrm>
              <a:off x="2640" y="1920"/>
              <a:ext cx="104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2000">
                  <a:solidFill>
                    <a:srgbClr val="2E005D"/>
                  </a:solidFill>
                  <a:latin typeface="Arial" panose="020B0604020202020204" pitchFamily="34" charset="0"/>
                </a:rPr>
                <a:t>sub-category</a:t>
              </a:r>
            </a:p>
          </p:txBody>
        </p:sp>
        <p:sp>
          <p:nvSpPr>
            <p:cNvPr id="40977" name="Line 13"/>
            <p:cNvSpPr>
              <a:spLocks noChangeShapeType="1"/>
            </p:cNvSpPr>
            <p:nvPr/>
          </p:nvSpPr>
          <p:spPr bwMode="auto">
            <a:xfrm flipH="1">
              <a:off x="2832" y="2208"/>
              <a:ext cx="240" cy="336"/>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5" name="Group 21"/>
          <p:cNvGrpSpPr>
            <a:grpSpLocks/>
          </p:cNvGrpSpPr>
          <p:nvPr/>
        </p:nvGrpSpPr>
        <p:grpSpPr bwMode="auto">
          <a:xfrm>
            <a:off x="5257800" y="3352800"/>
            <a:ext cx="2052638" cy="762000"/>
            <a:chOff x="3312" y="2112"/>
            <a:chExt cx="1293" cy="480"/>
          </a:xfrm>
        </p:grpSpPr>
        <p:sp>
          <p:nvSpPr>
            <p:cNvPr id="40974" name="Text Box 8"/>
            <p:cNvSpPr txBox="1">
              <a:spLocks noChangeArrowheads="1"/>
            </p:cNvSpPr>
            <p:nvPr/>
          </p:nvSpPr>
          <p:spPr bwMode="auto">
            <a:xfrm>
              <a:off x="3840" y="2112"/>
              <a:ext cx="76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2000">
                  <a:solidFill>
                    <a:srgbClr val="2E005D"/>
                  </a:solidFill>
                  <a:latin typeface="Arial" panose="020B0604020202020204" pitchFamily="34" charset="0"/>
                </a:rPr>
                <a:t>this page</a:t>
              </a:r>
            </a:p>
          </p:txBody>
        </p:sp>
        <p:sp>
          <p:nvSpPr>
            <p:cNvPr id="40975" name="Line 14"/>
            <p:cNvSpPr>
              <a:spLocks noChangeShapeType="1"/>
            </p:cNvSpPr>
            <p:nvPr/>
          </p:nvSpPr>
          <p:spPr bwMode="auto">
            <a:xfrm flipH="1">
              <a:off x="3312" y="2304"/>
              <a:ext cx="528" cy="288"/>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6" name="Group 23"/>
          <p:cNvGrpSpPr>
            <a:grpSpLocks/>
          </p:cNvGrpSpPr>
          <p:nvPr/>
        </p:nvGrpSpPr>
        <p:grpSpPr bwMode="auto">
          <a:xfrm>
            <a:off x="304800" y="4343400"/>
            <a:ext cx="4419600" cy="1997075"/>
            <a:chOff x="192" y="2736"/>
            <a:chExt cx="2784" cy="1258"/>
          </a:xfrm>
        </p:grpSpPr>
        <p:sp>
          <p:nvSpPr>
            <p:cNvPr id="40970" name="AutoShape 15"/>
            <p:cNvSpPr>
              <a:spLocks/>
            </p:cNvSpPr>
            <p:nvPr/>
          </p:nvSpPr>
          <p:spPr bwMode="auto">
            <a:xfrm rot="-5400000">
              <a:off x="2040" y="1896"/>
              <a:ext cx="96" cy="1776"/>
            </a:xfrm>
            <a:prstGeom prst="leftBrace">
              <a:avLst>
                <a:gd name="adj1" fmla="val 92500"/>
                <a:gd name="adj2" fmla="val 49444"/>
              </a:avLst>
            </a:prstGeom>
            <a:noFill/>
            <a:ln w="3810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nvGrpSpPr>
            <p:cNvPr id="40971" name="Group 22"/>
            <p:cNvGrpSpPr>
              <a:grpSpLocks/>
            </p:cNvGrpSpPr>
            <p:nvPr/>
          </p:nvGrpSpPr>
          <p:grpSpPr bwMode="auto">
            <a:xfrm>
              <a:off x="192" y="2832"/>
              <a:ext cx="1824" cy="1162"/>
              <a:chOff x="192" y="2832"/>
              <a:chExt cx="1824" cy="1162"/>
            </a:xfrm>
          </p:grpSpPr>
          <p:sp>
            <p:nvSpPr>
              <p:cNvPr id="40972" name="Text Box 16"/>
              <p:cNvSpPr txBox="1">
                <a:spLocks noChangeArrowheads="1"/>
              </p:cNvSpPr>
              <p:nvPr/>
            </p:nvSpPr>
            <p:spPr bwMode="auto">
              <a:xfrm>
                <a:off x="192" y="3360"/>
                <a:ext cx="738"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2000">
                    <a:solidFill>
                      <a:srgbClr val="2E005D"/>
                    </a:solidFill>
                    <a:latin typeface="Arial" panose="020B0604020202020204" pitchFamily="34" charset="0"/>
                  </a:rPr>
                  <a:t>live links</a:t>
                </a:r>
              </a:p>
              <a:p>
                <a:pPr algn="ctr"/>
                <a:r>
                  <a:rPr lang="en-GB" altLang="de-DE" sz="2000">
                    <a:solidFill>
                      <a:srgbClr val="2E005D"/>
                    </a:solidFill>
                    <a:latin typeface="Arial" panose="020B0604020202020204" pitchFamily="34" charset="0"/>
                  </a:rPr>
                  <a:t>to higher</a:t>
                </a:r>
              </a:p>
              <a:p>
                <a:pPr algn="ctr"/>
                <a:r>
                  <a:rPr lang="en-GB" altLang="de-DE" sz="2000">
                    <a:solidFill>
                      <a:srgbClr val="2E005D"/>
                    </a:solidFill>
                    <a:latin typeface="Arial" panose="020B0604020202020204" pitchFamily="34" charset="0"/>
                  </a:rPr>
                  <a:t>levels</a:t>
                </a:r>
              </a:p>
            </p:txBody>
          </p:sp>
          <p:sp>
            <p:nvSpPr>
              <p:cNvPr id="40973" name="Line 17"/>
              <p:cNvSpPr>
                <a:spLocks noChangeShapeType="1"/>
              </p:cNvSpPr>
              <p:nvPr/>
            </p:nvSpPr>
            <p:spPr bwMode="auto">
              <a:xfrm flipV="1">
                <a:off x="912" y="2832"/>
                <a:ext cx="1104" cy="720"/>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grpSp>
      <p:pic>
        <p:nvPicPr>
          <p:cNvPr id="22" name="Grafik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3" name="Grafik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427013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de-DE" smtClean="0"/>
              <a:t>beware the big button trap</a:t>
            </a:r>
            <a:endParaRPr lang="en-GB" altLang="de-DE" smtClean="0"/>
          </a:p>
        </p:txBody>
      </p:sp>
      <p:sp>
        <p:nvSpPr>
          <p:cNvPr id="41987" name="Rectangle 3"/>
          <p:cNvSpPr>
            <a:spLocks noGrp="1" noChangeArrowheads="1"/>
          </p:cNvSpPr>
          <p:nvPr>
            <p:ph type="body" idx="1"/>
          </p:nvPr>
        </p:nvSpPr>
        <p:spPr>
          <a:xfrm>
            <a:off x="685800" y="5181600"/>
            <a:ext cx="7772400" cy="914400"/>
          </a:xfrm>
        </p:spPr>
        <p:txBody>
          <a:bodyPr/>
          <a:lstStyle/>
          <a:p>
            <a:pPr eaLnBrk="1" hangingPunct="1">
              <a:lnSpc>
                <a:spcPct val="90000"/>
              </a:lnSpc>
            </a:pPr>
            <a:r>
              <a:rPr lang="en-GB" altLang="de-DE" smtClean="0"/>
              <a:t>where do they go?</a:t>
            </a:r>
          </a:p>
          <a:p>
            <a:pPr lvl="1" eaLnBrk="1" hangingPunct="1">
              <a:lnSpc>
                <a:spcPct val="90000"/>
              </a:lnSpc>
            </a:pPr>
            <a:r>
              <a:rPr lang="en-GB" altLang="de-DE" smtClean="0"/>
              <a:t>lots of room for extra text!</a:t>
            </a:r>
          </a:p>
        </p:txBody>
      </p:sp>
      <p:grpSp>
        <p:nvGrpSpPr>
          <p:cNvPr id="41988" name="Group 6"/>
          <p:cNvGrpSpPr>
            <a:grpSpLocks/>
          </p:cNvGrpSpPr>
          <p:nvPr/>
        </p:nvGrpSpPr>
        <p:grpSpPr bwMode="auto">
          <a:xfrm>
            <a:off x="2019300" y="1790700"/>
            <a:ext cx="5143500" cy="3162300"/>
            <a:chOff x="984" y="1296"/>
            <a:chExt cx="3240" cy="1992"/>
          </a:xfrm>
        </p:grpSpPr>
        <p:sp>
          <p:nvSpPr>
            <p:cNvPr id="41990" name="AutoShape 7"/>
            <p:cNvSpPr>
              <a:spLocks noChangeArrowheads="1"/>
            </p:cNvSpPr>
            <p:nvPr/>
          </p:nvSpPr>
          <p:spPr bwMode="auto">
            <a:xfrm>
              <a:off x="984" y="1296"/>
              <a:ext cx="1392" cy="864"/>
            </a:xfrm>
            <a:prstGeom prst="bevel">
              <a:avLst>
                <a:gd name="adj" fmla="val 125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things</a:t>
              </a:r>
            </a:p>
          </p:txBody>
        </p:sp>
        <p:sp>
          <p:nvSpPr>
            <p:cNvPr id="41991" name="AutoShape 8"/>
            <p:cNvSpPr>
              <a:spLocks noChangeArrowheads="1"/>
            </p:cNvSpPr>
            <p:nvPr/>
          </p:nvSpPr>
          <p:spPr bwMode="auto">
            <a:xfrm>
              <a:off x="2832" y="2424"/>
              <a:ext cx="1392" cy="864"/>
            </a:xfrm>
            <a:prstGeom prst="bevel">
              <a:avLst>
                <a:gd name="adj" fmla="val 125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the thing from</a:t>
              </a:r>
            </a:p>
            <a:p>
              <a:pPr algn="ctr"/>
              <a:r>
                <a:rPr lang="en-US" altLang="de-DE">
                  <a:latin typeface="Times New Roman" panose="02020603050405020304" pitchFamily="18" charset="0"/>
                </a:rPr>
                <a:t>outer space</a:t>
              </a:r>
            </a:p>
          </p:txBody>
        </p:sp>
        <p:sp>
          <p:nvSpPr>
            <p:cNvPr id="41992" name="AutoShape 9"/>
            <p:cNvSpPr>
              <a:spLocks noChangeArrowheads="1"/>
            </p:cNvSpPr>
            <p:nvPr/>
          </p:nvSpPr>
          <p:spPr bwMode="auto">
            <a:xfrm>
              <a:off x="984" y="2424"/>
              <a:ext cx="1392" cy="864"/>
            </a:xfrm>
            <a:prstGeom prst="bevel">
              <a:avLst>
                <a:gd name="adj" fmla="val 125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more things</a:t>
              </a:r>
            </a:p>
          </p:txBody>
        </p:sp>
        <p:sp>
          <p:nvSpPr>
            <p:cNvPr id="41993" name="AutoShape 10"/>
            <p:cNvSpPr>
              <a:spLocks noChangeArrowheads="1"/>
            </p:cNvSpPr>
            <p:nvPr/>
          </p:nvSpPr>
          <p:spPr bwMode="auto">
            <a:xfrm>
              <a:off x="2832" y="1296"/>
              <a:ext cx="1392" cy="864"/>
            </a:xfrm>
            <a:prstGeom prst="bevel">
              <a:avLst>
                <a:gd name="adj" fmla="val 125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other things</a:t>
              </a:r>
            </a:p>
          </p:txBody>
        </p:sp>
      </p:grpSp>
      <p:pic>
        <p:nvPicPr>
          <p:cNvPr id="41989"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609600"/>
            <a:ext cx="452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431199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GB" altLang="de-DE" smtClean="0"/>
              <a:t>modes</a:t>
            </a:r>
          </a:p>
        </p:txBody>
      </p:sp>
      <p:sp>
        <p:nvSpPr>
          <p:cNvPr id="43011" name="Rectangle 3"/>
          <p:cNvSpPr>
            <a:spLocks noGrp="1" noChangeArrowheads="1"/>
          </p:cNvSpPr>
          <p:nvPr>
            <p:ph type="body" idx="1"/>
          </p:nvPr>
        </p:nvSpPr>
        <p:spPr/>
        <p:txBody>
          <a:bodyPr/>
          <a:lstStyle/>
          <a:p>
            <a:pPr eaLnBrk="1" hangingPunct="1">
              <a:lnSpc>
                <a:spcPct val="90000"/>
              </a:lnSpc>
            </a:pPr>
            <a:r>
              <a:rPr lang="en-GB" altLang="de-DE" smtClean="0"/>
              <a:t>lock to prevent accidental use …</a:t>
            </a:r>
          </a:p>
          <a:p>
            <a:pPr lvl="1" eaLnBrk="1" hangingPunct="1">
              <a:lnSpc>
                <a:spcPct val="90000"/>
              </a:lnSpc>
            </a:pPr>
            <a:r>
              <a:rPr lang="en-GB" altLang="de-DE" smtClean="0"/>
              <a:t>remove lock - ‘c’ + ‘yes’ to confirm</a:t>
            </a:r>
          </a:p>
          <a:p>
            <a:pPr lvl="1" eaLnBrk="1" hangingPunct="1">
              <a:lnSpc>
                <a:spcPct val="90000"/>
              </a:lnSpc>
            </a:pPr>
            <a:r>
              <a:rPr lang="en-GB" altLang="de-DE" smtClean="0"/>
              <a:t>frequent practiced action</a:t>
            </a:r>
          </a:p>
          <a:p>
            <a:pPr eaLnBrk="1" hangingPunct="1">
              <a:lnSpc>
                <a:spcPct val="90000"/>
              </a:lnSpc>
            </a:pPr>
            <a:r>
              <a:rPr lang="en-GB" altLang="de-DE" smtClean="0"/>
              <a:t>if lock forgotten</a:t>
            </a:r>
          </a:p>
          <a:p>
            <a:pPr lvl="1" eaLnBrk="1" hangingPunct="1">
              <a:lnSpc>
                <a:spcPct val="90000"/>
              </a:lnSpc>
            </a:pPr>
            <a:r>
              <a:rPr lang="en-GB" altLang="de-DE" smtClean="0"/>
              <a:t>in pocket ‘yes’ gets pressed</a:t>
            </a:r>
          </a:p>
          <a:p>
            <a:pPr lvl="1" eaLnBrk="1" hangingPunct="1">
              <a:lnSpc>
                <a:spcPct val="90000"/>
              </a:lnSpc>
            </a:pPr>
            <a:r>
              <a:rPr lang="en-GB" altLang="de-DE" smtClean="0"/>
              <a:t>goes to phone book</a:t>
            </a:r>
          </a:p>
          <a:p>
            <a:pPr lvl="1" eaLnBrk="1" hangingPunct="1">
              <a:lnSpc>
                <a:spcPct val="90000"/>
              </a:lnSpc>
            </a:pPr>
            <a:r>
              <a:rPr lang="en-GB" altLang="de-DE" smtClean="0"/>
              <a:t>in phone book …</a:t>
            </a:r>
            <a:br>
              <a:rPr lang="en-GB" altLang="de-DE" smtClean="0"/>
            </a:br>
            <a:r>
              <a:rPr lang="en-GB" altLang="de-DE" smtClean="0"/>
              <a:t>  ‘c’ – delete entry</a:t>
            </a:r>
            <a:br>
              <a:rPr lang="en-GB" altLang="de-DE" smtClean="0"/>
            </a:br>
            <a:r>
              <a:rPr lang="en-GB" altLang="de-DE" smtClean="0"/>
              <a:t>  ‘yes’ – confirm</a:t>
            </a:r>
            <a:br>
              <a:rPr lang="en-GB" altLang="de-DE" smtClean="0"/>
            </a:br>
            <a:r>
              <a:rPr lang="en-GB" altLang="de-DE" smtClean="0"/>
              <a:t>… oops !</a:t>
            </a:r>
          </a:p>
        </p:txBody>
      </p:sp>
      <p:pic>
        <p:nvPicPr>
          <p:cNvPr id="4301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609600"/>
            <a:ext cx="452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6" descr="phone-modes.jpg                                                0007898D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394200"/>
            <a:ext cx="3665538"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3"/>
          <p:cNvGrpSpPr>
            <a:grpSpLocks/>
          </p:cNvGrpSpPr>
          <p:nvPr/>
        </p:nvGrpSpPr>
        <p:grpSpPr bwMode="auto">
          <a:xfrm>
            <a:off x="5360988" y="4810125"/>
            <a:ext cx="3074987" cy="1577975"/>
            <a:chOff x="3552" y="3120"/>
            <a:chExt cx="1776" cy="912"/>
          </a:xfrm>
        </p:grpSpPr>
        <p:sp>
          <p:nvSpPr>
            <p:cNvPr id="43016" name="Oval 7"/>
            <p:cNvSpPr>
              <a:spLocks noChangeArrowheads="1"/>
            </p:cNvSpPr>
            <p:nvPr/>
          </p:nvSpPr>
          <p:spPr bwMode="auto">
            <a:xfrm>
              <a:off x="4704" y="3456"/>
              <a:ext cx="624" cy="5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43017" name="Oval 8"/>
            <p:cNvSpPr>
              <a:spLocks noChangeArrowheads="1"/>
            </p:cNvSpPr>
            <p:nvPr/>
          </p:nvSpPr>
          <p:spPr bwMode="auto">
            <a:xfrm>
              <a:off x="3552" y="3120"/>
              <a:ext cx="720" cy="624"/>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43018" name="Arc 9"/>
            <p:cNvSpPr>
              <a:spLocks/>
            </p:cNvSpPr>
            <p:nvPr/>
          </p:nvSpPr>
          <p:spPr bwMode="auto">
            <a:xfrm>
              <a:off x="4560" y="3120"/>
              <a:ext cx="432" cy="768"/>
            </a:xfrm>
            <a:custGeom>
              <a:avLst/>
              <a:gdLst>
                <a:gd name="T0" fmla="*/ 5 w 17599"/>
                <a:gd name="T1" fmla="*/ 0 h 21599"/>
                <a:gd name="T2" fmla="*/ 432 w 17599"/>
                <a:gd name="T3" fmla="*/ 323 h 21599"/>
                <a:gd name="T4" fmla="*/ 0 w 17599"/>
                <a:gd name="T5" fmla="*/ 768 h 21599"/>
                <a:gd name="T6" fmla="*/ 0 60000 65536"/>
                <a:gd name="T7" fmla="*/ 0 60000 65536"/>
                <a:gd name="T8" fmla="*/ 0 60000 65536"/>
                <a:gd name="T9" fmla="*/ 0 w 17599"/>
                <a:gd name="T10" fmla="*/ 0 h 21599"/>
                <a:gd name="T11" fmla="*/ 17599 w 17599"/>
                <a:gd name="T12" fmla="*/ 21599 h 21599"/>
              </a:gdLst>
              <a:ahLst/>
              <a:cxnLst>
                <a:cxn ang="T6">
                  <a:pos x="T0" y="T1"/>
                </a:cxn>
                <a:cxn ang="T7">
                  <a:pos x="T2" y="T3"/>
                </a:cxn>
                <a:cxn ang="T8">
                  <a:pos x="T4" y="T5"/>
                </a:cxn>
              </a:cxnLst>
              <a:rect l="T9" t="T10" r="T11" b="T12"/>
              <a:pathLst>
                <a:path w="17599" h="21599" fill="none" extrusionOk="0">
                  <a:moveTo>
                    <a:pt x="196" y="-1"/>
                  </a:moveTo>
                  <a:cubicBezTo>
                    <a:pt x="7116" y="62"/>
                    <a:pt x="13587" y="3437"/>
                    <a:pt x="17599" y="9076"/>
                  </a:cubicBezTo>
                </a:path>
                <a:path w="17599" h="21599" stroke="0" extrusionOk="0">
                  <a:moveTo>
                    <a:pt x="196" y="-1"/>
                  </a:moveTo>
                  <a:cubicBezTo>
                    <a:pt x="7116" y="62"/>
                    <a:pt x="13587" y="3437"/>
                    <a:pt x="17599" y="9076"/>
                  </a:cubicBezTo>
                  <a:lnTo>
                    <a:pt x="0" y="21599"/>
                  </a:lnTo>
                  <a:close/>
                </a:path>
              </a:pathLst>
            </a:cu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43019" name="Arc 10"/>
            <p:cNvSpPr>
              <a:spLocks/>
            </p:cNvSpPr>
            <p:nvPr/>
          </p:nvSpPr>
          <p:spPr bwMode="auto">
            <a:xfrm flipH="1">
              <a:off x="4196" y="3120"/>
              <a:ext cx="412" cy="412"/>
            </a:xfrm>
            <a:custGeom>
              <a:avLst/>
              <a:gdLst>
                <a:gd name="T0" fmla="*/ 0 w 15946"/>
                <a:gd name="T1" fmla="*/ 0 h 21600"/>
                <a:gd name="T2" fmla="*/ 412 w 15946"/>
                <a:gd name="T3" fmla="*/ 123 h 21600"/>
                <a:gd name="T4" fmla="*/ 15 w 15946"/>
                <a:gd name="T5" fmla="*/ 412 h 21600"/>
                <a:gd name="T6" fmla="*/ 0 60000 65536"/>
                <a:gd name="T7" fmla="*/ 0 60000 65536"/>
                <a:gd name="T8" fmla="*/ 0 60000 65536"/>
                <a:gd name="T9" fmla="*/ 0 w 15946"/>
                <a:gd name="T10" fmla="*/ 0 h 21600"/>
                <a:gd name="T11" fmla="*/ 15946 w 15946"/>
                <a:gd name="T12" fmla="*/ 21600 h 21600"/>
              </a:gdLst>
              <a:ahLst/>
              <a:cxnLst>
                <a:cxn ang="T6">
                  <a:pos x="T0" y="T1"/>
                </a:cxn>
                <a:cxn ang="T7">
                  <a:pos x="T2" y="T3"/>
                </a:cxn>
                <a:cxn ang="T8">
                  <a:pos x="T4" y="T5"/>
                </a:cxn>
              </a:cxnLst>
              <a:rect l="T9" t="T10" r="T11" b="T12"/>
              <a:pathLst>
                <a:path w="15946" h="21600" fill="none" extrusionOk="0">
                  <a:moveTo>
                    <a:pt x="-1" y="7"/>
                  </a:moveTo>
                  <a:cubicBezTo>
                    <a:pt x="188" y="2"/>
                    <a:pt x="377" y="-1"/>
                    <a:pt x="567" y="0"/>
                  </a:cubicBezTo>
                  <a:cubicBezTo>
                    <a:pt x="6347" y="0"/>
                    <a:pt x="11887" y="2317"/>
                    <a:pt x="15946" y="6433"/>
                  </a:cubicBezTo>
                </a:path>
                <a:path w="15946" h="21600" stroke="0" extrusionOk="0">
                  <a:moveTo>
                    <a:pt x="-1" y="7"/>
                  </a:moveTo>
                  <a:cubicBezTo>
                    <a:pt x="188" y="2"/>
                    <a:pt x="377" y="-1"/>
                    <a:pt x="567" y="0"/>
                  </a:cubicBezTo>
                  <a:cubicBezTo>
                    <a:pt x="6347" y="0"/>
                    <a:pt x="11887" y="2317"/>
                    <a:pt x="15946" y="6433"/>
                  </a:cubicBezTo>
                  <a:lnTo>
                    <a:pt x="567" y="21600"/>
                  </a:lnTo>
                  <a:close/>
                </a:path>
              </a:pathLst>
            </a:custGeom>
            <a:noFill/>
            <a:ln w="571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147471" name="AutoShape 15"/>
          <p:cNvSpPr>
            <a:spLocks noChangeArrowheads="1"/>
          </p:cNvSpPr>
          <p:nvPr/>
        </p:nvSpPr>
        <p:spPr bwMode="auto">
          <a:xfrm>
            <a:off x="3048000" y="5867400"/>
            <a:ext cx="609600" cy="609600"/>
          </a:xfrm>
          <a:prstGeom prst="smileyFace">
            <a:avLst>
              <a:gd name="adj" fmla="val -4653"/>
            </a:avLst>
          </a:prstGeom>
          <a:solidFill>
            <a:srgbClr val="FF0000"/>
          </a:solidFill>
          <a:ln w="2857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71693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74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7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609600" y="1524000"/>
            <a:ext cx="7772400" cy="1143000"/>
          </a:xfrm>
        </p:spPr>
        <p:txBody>
          <a:bodyPr/>
          <a:lstStyle/>
          <a:p>
            <a:pPr eaLnBrk="1" hangingPunct="1"/>
            <a:r>
              <a:rPr lang="en-US" altLang="de-DE" sz="4800" smtClean="0"/>
              <a:t>global</a:t>
            </a:r>
            <a:endParaRPr lang="en-US" altLang="de-DE" smtClean="0"/>
          </a:p>
        </p:txBody>
      </p:sp>
      <p:sp>
        <p:nvSpPr>
          <p:cNvPr id="44035" name="Rectangle 3"/>
          <p:cNvSpPr>
            <a:spLocks noGrp="1" noChangeArrowheads="1"/>
          </p:cNvSpPr>
          <p:nvPr>
            <p:ph type="subTitle" idx="1"/>
          </p:nvPr>
        </p:nvSpPr>
        <p:spPr>
          <a:xfrm>
            <a:off x="1371600" y="3352800"/>
            <a:ext cx="6400800" cy="1752600"/>
          </a:xfrm>
        </p:spPr>
        <p:txBody>
          <a:bodyPr/>
          <a:lstStyle/>
          <a:p>
            <a:pPr eaLnBrk="1" hangingPunct="1"/>
            <a:r>
              <a:rPr lang="en-US" altLang="de-DE" smtClean="0"/>
              <a:t>between screens</a:t>
            </a:r>
          </a:p>
          <a:p>
            <a:pPr eaLnBrk="1" hangingPunct="1"/>
            <a:r>
              <a:rPr lang="en-US" altLang="de-DE" smtClean="0"/>
              <a:t>within the application</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366745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de-DE" smtClean="0"/>
              <a:t>hierarchical diagrams </a:t>
            </a:r>
          </a:p>
        </p:txBody>
      </p:sp>
      <p:sp>
        <p:nvSpPr>
          <p:cNvPr id="45059" name="Rectangle 3"/>
          <p:cNvSpPr>
            <a:spLocks noGrp="1" noChangeArrowheads="1"/>
          </p:cNvSpPr>
          <p:nvPr>
            <p:ph type="body" idx="1"/>
          </p:nvPr>
        </p:nvSpPr>
        <p:spPr/>
        <p:txBody>
          <a:bodyPr/>
          <a:lstStyle/>
          <a:p>
            <a:pPr eaLnBrk="1" hangingPunct="1"/>
            <a:endParaRPr lang="de-DE" altLang="de-DE" smtClean="0"/>
          </a:p>
        </p:txBody>
      </p:sp>
      <p:grpSp>
        <p:nvGrpSpPr>
          <p:cNvPr id="45060" name="Group 4"/>
          <p:cNvGrpSpPr>
            <a:grpSpLocks/>
          </p:cNvGrpSpPr>
          <p:nvPr/>
        </p:nvGrpSpPr>
        <p:grpSpPr bwMode="auto">
          <a:xfrm>
            <a:off x="914400" y="1905000"/>
            <a:ext cx="7315200" cy="4343400"/>
            <a:chOff x="576" y="1200"/>
            <a:chExt cx="4608" cy="2736"/>
          </a:xfrm>
        </p:grpSpPr>
        <p:grpSp>
          <p:nvGrpSpPr>
            <p:cNvPr id="45061" name="Group 5"/>
            <p:cNvGrpSpPr>
              <a:grpSpLocks/>
            </p:cNvGrpSpPr>
            <p:nvPr/>
          </p:nvGrpSpPr>
          <p:grpSpPr bwMode="auto">
            <a:xfrm>
              <a:off x="576" y="1200"/>
              <a:ext cx="4608" cy="2736"/>
              <a:chOff x="576" y="1200"/>
              <a:chExt cx="4608" cy="2736"/>
            </a:xfrm>
          </p:grpSpPr>
          <p:grpSp>
            <p:nvGrpSpPr>
              <p:cNvPr id="45064" name="Group 6"/>
              <p:cNvGrpSpPr>
                <a:grpSpLocks/>
              </p:cNvGrpSpPr>
              <p:nvPr/>
            </p:nvGrpSpPr>
            <p:grpSpPr bwMode="auto">
              <a:xfrm>
                <a:off x="576" y="1200"/>
                <a:ext cx="4608" cy="2736"/>
                <a:chOff x="576" y="1200"/>
                <a:chExt cx="4608" cy="2736"/>
              </a:xfrm>
            </p:grpSpPr>
            <p:sp>
              <p:nvSpPr>
                <p:cNvPr id="45068" name="AutoShape 7"/>
                <p:cNvSpPr>
                  <a:spLocks noChangeArrowheads="1"/>
                </p:cNvSpPr>
                <p:nvPr/>
              </p:nvSpPr>
              <p:spPr bwMode="auto">
                <a:xfrm>
                  <a:off x="2208" y="1200"/>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the system</a:t>
                  </a:r>
                </a:p>
              </p:txBody>
            </p:sp>
            <p:sp>
              <p:nvSpPr>
                <p:cNvPr id="45069" name="AutoShape 8"/>
                <p:cNvSpPr>
                  <a:spLocks noChangeArrowheads="1"/>
                </p:cNvSpPr>
                <p:nvPr/>
              </p:nvSpPr>
              <p:spPr bwMode="auto">
                <a:xfrm>
                  <a:off x="576"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info and help</a:t>
                  </a:r>
                </a:p>
              </p:txBody>
            </p:sp>
            <p:sp>
              <p:nvSpPr>
                <p:cNvPr id="45070" name="AutoShape 9"/>
                <p:cNvSpPr>
                  <a:spLocks noChangeArrowheads="1"/>
                </p:cNvSpPr>
                <p:nvPr/>
              </p:nvSpPr>
              <p:spPr bwMode="auto">
                <a:xfrm>
                  <a:off x="2208"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management</a:t>
                  </a:r>
                </a:p>
              </p:txBody>
            </p:sp>
            <p:sp>
              <p:nvSpPr>
                <p:cNvPr id="45071" name="AutoShape 10"/>
                <p:cNvSpPr>
                  <a:spLocks noChangeArrowheads="1"/>
                </p:cNvSpPr>
                <p:nvPr/>
              </p:nvSpPr>
              <p:spPr bwMode="auto">
                <a:xfrm>
                  <a:off x="4032"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messages</a:t>
                  </a:r>
                </a:p>
              </p:txBody>
            </p:sp>
            <p:sp>
              <p:nvSpPr>
                <p:cNvPr id="45072" name="AutoShape 11"/>
                <p:cNvSpPr>
                  <a:spLocks noChangeArrowheads="1"/>
                </p:cNvSpPr>
                <p:nvPr/>
              </p:nvSpPr>
              <p:spPr bwMode="auto">
                <a:xfrm>
                  <a:off x="1584" y="3312"/>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add user</a:t>
                  </a:r>
                </a:p>
              </p:txBody>
            </p:sp>
            <p:sp>
              <p:nvSpPr>
                <p:cNvPr id="45073" name="AutoShape 12"/>
                <p:cNvSpPr>
                  <a:spLocks noChangeArrowheads="1"/>
                </p:cNvSpPr>
                <p:nvPr/>
              </p:nvSpPr>
              <p:spPr bwMode="auto">
                <a:xfrm>
                  <a:off x="2928" y="3312"/>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remove user</a:t>
                  </a:r>
                </a:p>
              </p:txBody>
            </p:sp>
          </p:grpSp>
          <p:cxnSp>
            <p:nvCxnSpPr>
              <p:cNvPr id="45065" name="AutoShape 13"/>
              <p:cNvCxnSpPr>
                <a:cxnSpLocks noChangeShapeType="1"/>
                <a:stCxn id="45068" idx="2"/>
                <a:endCxn id="45069" idx="0"/>
              </p:cNvCxnSpPr>
              <p:nvPr/>
            </p:nvCxnSpPr>
            <p:spPr bwMode="auto">
              <a:xfrm rot="5400000">
                <a:off x="1776" y="1200"/>
                <a:ext cx="384" cy="163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45066" name="AutoShape 14"/>
              <p:cNvCxnSpPr>
                <a:cxnSpLocks noChangeShapeType="1"/>
                <a:stCxn id="45068" idx="2"/>
                <a:endCxn id="45071" idx="0"/>
              </p:cNvCxnSpPr>
              <p:nvPr/>
            </p:nvCxnSpPr>
            <p:spPr bwMode="auto">
              <a:xfrm rot="16200000" flipH="1">
                <a:off x="3504" y="1104"/>
                <a:ext cx="384" cy="182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45067" name="AutoShape 15"/>
              <p:cNvCxnSpPr>
                <a:cxnSpLocks noChangeShapeType="1"/>
                <a:stCxn id="45068" idx="2"/>
                <a:endCxn id="45070" idx="0"/>
              </p:cNvCxnSpPr>
              <p:nvPr/>
            </p:nvCxnSpPr>
            <p:spPr bwMode="auto">
              <a:xfrm rot="5400000">
                <a:off x="2592" y="2016"/>
                <a:ext cx="384"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cxnSp>
          <p:nvCxnSpPr>
            <p:cNvPr id="45062" name="AutoShape 16"/>
            <p:cNvCxnSpPr>
              <a:cxnSpLocks noChangeShapeType="1"/>
              <a:stCxn id="45070" idx="2"/>
              <a:endCxn id="45072" idx="0"/>
            </p:cNvCxnSpPr>
            <p:nvPr/>
          </p:nvCxnSpPr>
          <p:spPr bwMode="auto">
            <a:xfrm rot="5400000">
              <a:off x="2232" y="2760"/>
              <a:ext cx="480" cy="62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45063" name="AutoShape 17"/>
            <p:cNvCxnSpPr>
              <a:cxnSpLocks noChangeShapeType="1"/>
              <a:stCxn id="45070" idx="2"/>
              <a:endCxn id="45073" idx="0"/>
            </p:cNvCxnSpPr>
            <p:nvPr/>
          </p:nvCxnSpPr>
          <p:spPr bwMode="auto">
            <a:xfrm rot="16200000" flipH="1">
              <a:off x="2904" y="2712"/>
              <a:ext cx="480" cy="72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grpSp>
      <p:pic>
        <p:nvPicPr>
          <p:cNvPr id="18" name="Grafik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9" name="Grafik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883363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de-DE" smtClean="0"/>
              <a:t>hierarchical diagrams ctd.</a:t>
            </a:r>
          </a:p>
        </p:txBody>
      </p:sp>
      <p:sp>
        <p:nvSpPr>
          <p:cNvPr id="46083" name="Rectangle 3"/>
          <p:cNvSpPr>
            <a:spLocks noGrp="1" noChangeArrowheads="1"/>
          </p:cNvSpPr>
          <p:nvPr>
            <p:ph type="body" idx="1"/>
          </p:nvPr>
        </p:nvSpPr>
        <p:spPr/>
        <p:txBody>
          <a:bodyPr/>
          <a:lstStyle/>
          <a:p>
            <a:pPr eaLnBrk="1" hangingPunct="1"/>
            <a:r>
              <a:rPr lang="en-US" altLang="de-DE" smtClean="0"/>
              <a:t>parts of application</a:t>
            </a:r>
          </a:p>
          <a:p>
            <a:pPr lvl="1" eaLnBrk="1" hangingPunct="1"/>
            <a:r>
              <a:rPr lang="en-US" altLang="de-DE" smtClean="0"/>
              <a:t>screens or groups of screens</a:t>
            </a:r>
          </a:p>
          <a:p>
            <a:pPr lvl="1" eaLnBrk="1" hangingPunct="1"/>
            <a:endParaRPr lang="en-US" altLang="de-DE" smtClean="0"/>
          </a:p>
          <a:p>
            <a:pPr eaLnBrk="1" hangingPunct="1"/>
            <a:r>
              <a:rPr lang="en-US" altLang="de-DE" smtClean="0"/>
              <a:t>typically functional separation</a:t>
            </a:r>
          </a:p>
        </p:txBody>
      </p:sp>
      <p:grpSp>
        <p:nvGrpSpPr>
          <p:cNvPr id="46084" name="Group 4"/>
          <p:cNvGrpSpPr>
            <a:grpSpLocks/>
          </p:cNvGrpSpPr>
          <p:nvPr/>
        </p:nvGrpSpPr>
        <p:grpSpPr bwMode="auto">
          <a:xfrm>
            <a:off x="5715000" y="3886200"/>
            <a:ext cx="2971800" cy="2057400"/>
            <a:chOff x="576" y="1200"/>
            <a:chExt cx="4608" cy="2736"/>
          </a:xfrm>
        </p:grpSpPr>
        <p:grpSp>
          <p:nvGrpSpPr>
            <p:cNvPr id="46085" name="Group 5"/>
            <p:cNvGrpSpPr>
              <a:grpSpLocks/>
            </p:cNvGrpSpPr>
            <p:nvPr/>
          </p:nvGrpSpPr>
          <p:grpSpPr bwMode="auto">
            <a:xfrm>
              <a:off x="576" y="1200"/>
              <a:ext cx="4608" cy="2736"/>
              <a:chOff x="576" y="1200"/>
              <a:chExt cx="4608" cy="2736"/>
            </a:xfrm>
          </p:grpSpPr>
          <p:grpSp>
            <p:nvGrpSpPr>
              <p:cNvPr id="46088" name="Group 6"/>
              <p:cNvGrpSpPr>
                <a:grpSpLocks/>
              </p:cNvGrpSpPr>
              <p:nvPr/>
            </p:nvGrpSpPr>
            <p:grpSpPr bwMode="auto">
              <a:xfrm>
                <a:off x="576" y="1200"/>
                <a:ext cx="4608" cy="2736"/>
                <a:chOff x="576" y="1200"/>
                <a:chExt cx="4608" cy="2736"/>
              </a:xfrm>
            </p:grpSpPr>
            <p:sp>
              <p:nvSpPr>
                <p:cNvPr id="46092" name="AutoShape 7"/>
                <p:cNvSpPr>
                  <a:spLocks noChangeArrowheads="1"/>
                </p:cNvSpPr>
                <p:nvPr/>
              </p:nvSpPr>
              <p:spPr bwMode="auto">
                <a:xfrm>
                  <a:off x="2208" y="1200"/>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800">
                      <a:latin typeface="Times New Roman" panose="02020603050405020304" pitchFamily="18" charset="0"/>
                    </a:rPr>
                    <a:t>the systems</a:t>
                  </a:r>
                </a:p>
              </p:txBody>
            </p:sp>
            <p:sp>
              <p:nvSpPr>
                <p:cNvPr id="46093" name="AutoShape 8"/>
                <p:cNvSpPr>
                  <a:spLocks noChangeArrowheads="1"/>
                </p:cNvSpPr>
                <p:nvPr/>
              </p:nvSpPr>
              <p:spPr bwMode="auto">
                <a:xfrm>
                  <a:off x="576"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800">
                      <a:latin typeface="Times New Roman" panose="02020603050405020304" pitchFamily="18" charset="0"/>
                    </a:rPr>
                    <a:t>info and help</a:t>
                  </a:r>
                </a:p>
              </p:txBody>
            </p:sp>
            <p:sp>
              <p:nvSpPr>
                <p:cNvPr id="46094" name="AutoShape 9"/>
                <p:cNvSpPr>
                  <a:spLocks noChangeArrowheads="1"/>
                </p:cNvSpPr>
                <p:nvPr/>
              </p:nvSpPr>
              <p:spPr bwMode="auto">
                <a:xfrm>
                  <a:off x="2208"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800">
                      <a:latin typeface="Times New Roman" panose="02020603050405020304" pitchFamily="18" charset="0"/>
                    </a:rPr>
                    <a:t>management</a:t>
                  </a:r>
                </a:p>
              </p:txBody>
            </p:sp>
            <p:sp>
              <p:nvSpPr>
                <p:cNvPr id="46095" name="AutoShape 10"/>
                <p:cNvSpPr>
                  <a:spLocks noChangeArrowheads="1"/>
                </p:cNvSpPr>
                <p:nvPr/>
              </p:nvSpPr>
              <p:spPr bwMode="auto">
                <a:xfrm>
                  <a:off x="4032" y="2208"/>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800">
                      <a:latin typeface="Times New Roman" panose="02020603050405020304" pitchFamily="18" charset="0"/>
                    </a:rPr>
                    <a:t>messages</a:t>
                  </a:r>
                </a:p>
              </p:txBody>
            </p:sp>
            <p:sp>
              <p:nvSpPr>
                <p:cNvPr id="46096" name="AutoShape 11"/>
                <p:cNvSpPr>
                  <a:spLocks noChangeArrowheads="1"/>
                </p:cNvSpPr>
                <p:nvPr/>
              </p:nvSpPr>
              <p:spPr bwMode="auto">
                <a:xfrm>
                  <a:off x="1584" y="3312"/>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800">
                      <a:latin typeface="Times New Roman" panose="02020603050405020304" pitchFamily="18" charset="0"/>
                    </a:rPr>
                    <a:t>add user</a:t>
                  </a:r>
                </a:p>
              </p:txBody>
            </p:sp>
            <p:sp>
              <p:nvSpPr>
                <p:cNvPr id="46097" name="AutoShape 12"/>
                <p:cNvSpPr>
                  <a:spLocks noChangeArrowheads="1"/>
                </p:cNvSpPr>
                <p:nvPr/>
              </p:nvSpPr>
              <p:spPr bwMode="auto">
                <a:xfrm>
                  <a:off x="2928" y="3312"/>
                  <a:ext cx="1152" cy="62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800">
                      <a:latin typeface="Times New Roman" panose="02020603050405020304" pitchFamily="18" charset="0"/>
                    </a:rPr>
                    <a:t>remove user</a:t>
                  </a:r>
                </a:p>
              </p:txBody>
            </p:sp>
          </p:grpSp>
          <p:cxnSp>
            <p:nvCxnSpPr>
              <p:cNvPr id="46089" name="AutoShape 13"/>
              <p:cNvCxnSpPr>
                <a:cxnSpLocks noChangeShapeType="1"/>
                <a:stCxn id="46092" idx="2"/>
                <a:endCxn id="46093" idx="0"/>
              </p:cNvCxnSpPr>
              <p:nvPr/>
            </p:nvCxnSpPr>
            <p:spPr bwMode="auto">
              <a:xfrm rot="5400000">
                <a:off x="1776" y="1200"/>
                <a:ext cx="384" cy="163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46090" name="AutoShape 14"/>
              <p:cNvCxnSpPr>
                <a:cxnSpLocks noChangeShapeType="1"/>
                <a:stCxn id="46092" idx="2"/>
                <a:endCxn id="46095" idx="0"/>
              </p:cNvCxnSpPr>
              <p:nvPr/>
            </p:nvCxnSpPr>
            <p:spPr bwMode="auto">
              <a:xfrm rot="16200000" flipH="1">
                <a:off x="3504" y="1104"/>
                <a:ext cx="384" cy="182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46091" name="AutoShape 15"/>
              <p:cNvCxnSpPr>
                <a:cxnSpLocks noChangeShapeType="1"/>
                <a:stCxn id="46092" idx="2"/>
                <a:endCxn id="46094" idx="0"/>
              </p:cNvCxnSpPr>
              <p:nvPr/>
            </p:nvCxnSpPr>
            <p:spPr bwMode="auto">
              <a:xfrm rot="5400000">
                <a:off x="2592" y="2016"/>
                <a:ext cx="384"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cxnSp>
          <p:nvCxnSpPr>
            <p:cNvPr id="46086" name="AutoShape 16"/>
            <p:cNvCxnSpPr>
              <a:cxnSpLocks noChangeShapeType="1"/>
              <a:stCxn id="46094" idx="2"/>
              <a:endCxn id="46096" idx="0"/>
            </p:cNvCxnSpPr>
            <p:nvPr/>
          </p:nvCxnSpPr>
          <p:spPr bwMode="auto">
            <a:xfrm rot="5400000">
              <a:off x="2232" y="2760"/>
              <a:ext cx="480" cy="62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cxnSp>
          <p:nvCxnSpPr>
            <p:cNvPr id="46087" name="AutoShape 17"/>
            <p:cNvCxnSpPr>
              <a:cxnSpLocks noChangeShapeType="1"/>
              <a:stCxn id="46094" idx="2"/>
              <a:endCxn id="46097" idx="0"/>
            </p:cNvCxnSpPr>
            <p:nvPr/>
          </p:nvCxnSpPr>
          <p:spPr bwMode="auto">
            <a:xfrm rot="16200000" flipH="1">
              <a:off x="2904" y="2712"/>
              <a:ext cx="480" cy="72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a:noFill/>
                </a14:hiddenFill>
              </a:ext>
            </a:extLst>
          </p:spPr>
        </p:cxnSp>
      </p:grpSp>
      <p:pic>
        <p:nvPicPr>
          <p:cNvPr id="18" name="Grafik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9" name="Grafik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470998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GB" altLang="de-DE" smtClean="0"/>
              <a:t>navigating hierarchies</a:t>
            </a:r>
          </a:p>
        </p:txBody>
      </p:sp>
      <p:sp>
        <p:nvSpPr>
          <p:cNvPr id="47107" name="Rectangle 3"/>
          <p:cNvSpPr>
            <a:spLocks noGrp="1" noChangeArrowheads="1"/>
          </p:cNvSpPr>
          <p:nvPr>
            <p:ph type="body" idx="1"/>
          </p:nvPr>
        </p:nvSpPr>
        <p:spPr/>
        <p:txBody>
          <a:bodyPr/>
          <a:lstStyle/>
          <a:p>
            <a:pPr eaLnBrk="1" hangingPunct="1"/>
            <a:r>
              <a:rPr lang="en-GB" altLang="de-DE" smtClean="0"/>
              <a:t>deep is difficult!</a:t>
            </a:r>
          </a:p>
          <a:p>
            <a:pPr eaLnBrk="1" hangingPunct="1"/>
            <a:endParaRPr lang="en-GB" altLang="de-DE" smtClean="0"/>
          </a:p>
          <a:p>
            <a:pPr eaLnBrk="1" hangingPunct="1"/>
            <a:r>
              <a:rPr lang="en-GB" altLang="de-DE" smtClean="0"/>
              <a:t>misuse of Miller’s 7 ± 2</a:t>
            </a:r>
          </a:p>
          <a:p>
            <a:pPr lvl="1" eaLnBrk="1" hangingPunct="1"/>
            <a:r>
              <a:rPr lang="en-GB" altLang="de-DE" smtClean="0"/>
              <a:t>short term memory, not menu size</a:t>
            </a:r>
          </a:p>
          <a:p>
            <a:pPr lvl="1" eaLnBrk="1" hangingPunct="1"/>
            <a:endParaRPr lang="en-GB" altLang="de-DE" smtClean="0"/>
          </a:p>
          <a:p>
            <a:pPr eaLnBrk="1" hangingPunct="1"/>
            <a:r>
              <a:rPr lang="en-GB" altLang="de-DE" smtClean="0"/>
              <a:t>optimal?</a:t>
            </a:r>
          </a:p>
          <a:p>
            <a:pPr lvl="1" eaLnBrk="1" hangingPunct="1"/>
            <a:r>
              <a:rPr lang="en-GB" altLang="de-DE" smtClean="0"/>
              <a:t>many items on each screen</a:t>
            </a:r>
          </a:p>
          <a:p>
            <a:pPr lvl="1" eaLnBrk="1" hangingPunct="1"/>
            <a:r>
              <a:rPr lang="en-GB" altLang="de-DE" smtClean="0"/>
              <a:t>but structured within screen</a:t>
            </a:r>
          </a:p>
        </p:txBody>
      </p:sp>
      <p:sp>
        <p:nvSpPr>
          <p:cNvPr id="47108" name="Text Box 4"/>
          <p:cNvSpPr txBox="1">
            <a:spLocks noChangeArrowheads="1"/>
          </p:cNvSpPr>
          <p:nvPr/>
        </p:nvSpPr>
        <p:spPr bwMode="auto">
          <a:xfrm>
            <a:off x="5791200" y="6324600"/>
            <a:ext cx="291147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a:latin typeface="Verdana" panose="020B0604030504040204" pitchFamily="34" charset="0"/>
              </a:rPr>
              <a:t>see /e3/online/menu-breadth/</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919034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de-DE" smtClean="0"/>
              <a:t>think about dialogue</a:t>
            </a:r>
          </a:p>
        </p:txBody>
      </p:sp>
      <p:sp>
        <p:nvSpPr>
          <p:cNvPr id="48131" name="Rectangle 3"/>
          <p:cNvSpPr>
            <a:spLocks noGrp="1" noChangeArrowheads="1"/>
          </p:cNvSpPr>
          <p:nvPr>
            <p:ph type="body" idx="1"/>
          </p:nvPr>
        </p:nvSpPr>
        <p:spPr/>
        <p:txBody>
          <a:bodyPr/>
          <a:lstStyle/>
          <a:p>
            <a:pPr algn="ctr" eaLnBrk="1" hangingPunct="1">
              <a:buFontTx/>
              <a:buNone/>
            </a:pPr>
            <a:r>
              <a:rPr lang="en-US" altLang="de-DE" smtClean="0"/>
              <a:t>what does it mean in UI design?</a:t>
            </a:r>
          </a:p>
        </p:txBody>
      </p:sp>
      <p:sp>
        <p:nvSpPr>
          <p:cNvPr id="137220" name="Rectangle 4"/>
          <p:cNvSpPr>
            <a:spLocks noChangeArrowheads="1"/>
          </p:cNvSpPr>
          <p:nvPr/>
        </p:nvSpPr>
        <p:spPr bwMode="auto">
          <a:xfrm>
            <a:off x="990600" y="3200400"/>
            <a:ext cx="7315200" cy="2438400"/>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altLang="de-DE" sz="2000">
                <a:latin typeface="Verdana" panose="020B0604030504040204" pitchFamily="34" charset="0"/>
              </a:rPr>
              <a:t>Minister:  do you </a:t>
            </a:r>
            <a:r>
              <a:rPr lang="en-US" altLang="de-DE" sz="2000" i="1">
                <a:latin typeface="Verdana" panose="020B0604030504040204" pitchFamily="34" charset="0"/>
              </a:rPr>
              <a:t>name</a:t>
            </a:r>
            <a:r>
              <a:rPr lang="en-US" altLang="de-DE" sz="2000">
                <a:latin typeface="Verdana" panose="020B0604030504040204" pitchFamily="34" charset="0"/>
              </a:rPr>
              <a:t> take this woman …</a:t>
            </a:r>
          </a:p>
          <a:p>
            <a:pPr eaLnBrk="1" hangingPunct="1">
              <a:spcBef>
                <a:spcPct val="20000"/>
              </a:spcBef>
            </a:pPr>
            <a:r>
              <a:rPr lang="en-US" altLang="de-DE" sz="2000">
                <a:latin typeface="Verdana" panose="020B0604030504040204" pitchFamily="34" charset="0"/>
              </a:rPr>
              <a:t>Man:   I do</a:t>
            </a:r>
          </a:p>
          <a:p>
            <a:pPr eaLnBrk="1" hangingPunct="1">
              <a:spcBef>
                <a:spcPct val="20000"/>
              </a:spcBef>
            </a:pPr>
            <a:r>
              <a:rPr lang="en-US" altLang="de-DE" sz="2000">
                <a:latin typeface="Verdana" panose="020B0604030504040204" pitchFamily="34" charset="0"/>
              </a:rPr>
              <a:t>Minister: do you </a:t>
            </a:r>
            <a:r>
              <a:rPr lang="en-US" altLang="de-DE" sz="2000" i="1">
                <a:latin typeface="Verdana" panose="020B0604030504040204" pitchFamily="34" charset="0"/>
              </a:rPr>
              <a:t>name</a:t>
            </a:r>
            <a:r>
              <a:rPr lang="en-US" altLang="de-DE" sz="2000">
                <a:latin typeface="Verdana" panose="020B0604030504040204" pitchFamily="34" charset="0"/>
              </a:rPr>
              <a:t> take this man …</a:t>
            </a:r>
          </a:p>
          <a:p>
            <a:pPr eaLnBrk="1" hangingPunct="1">
              <a:spcBef>
                <a:spcPct val="20000"/>
              </a:spcBef>
            </a:pPr>
            <a:r>
              <a:rPr lang="en-US" altLang="de-DE" sz="2000">
                <a:latin typeface="Verdana" panose="020B0604030504040204" pitchFamily="34" charset="0"/>
              </a:rPr>
              <a:t>Woman:  I do</a:t>
            </a:r>
          </a:p>
          <a:p>
            <a:pPr eaLnBrk="1" hangingPunct="1">
              <a:spcBef>
                <a:spcPct val="20000"/>
              </a:spcBef>
            </a:pPr>
            <a:r>
              <a:rPr lang="en-US" altLang="de-DE" sz="2000">
                <a:latin typeface="Verdana" panose="020B0604030504040204" pitchFamily="34" charset="0"/>
              </a:rPr>
              <a:t>Minister:  I now pronounce you man and wife</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79001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7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0" grpId="0" animBg="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de-DE" smtClean="0"/>
              <a:t>think about dialogue</a:t>
            </a:r>
          </a:p>
        </p:txBody>
      </p:sp>
      <p:sp>
        <p:nvSpPr>
          <p:cNvPr id="49155" name="Rectangle 3"/>
          <p:cNvSpPr>
            <a:spLocks noGrp="1" noChangeArrowheads="1"/>
          </p:cNvSpPr>
          <p:nvPr>
            <p:ph type="body" idx="1"/>
          </p:nvPr>
        </p:nvSpPr>
        <p:spPr/>
        <p:txBody>
          <a:bodyPr/>
          <a:lstStyle/>
          <a:p>
            <a:pPr algn="ctr" eaLnBrk="1" hangingPunct="1">
              <a:buFontTx/>
              <a:buNone/>
            </a:pPr>
            <a:r>
              <a:rPr lang="en-US" altLang="de-DE" smtClean="0"/>
              <a:t>what does it mean in UI design?</a:t>
            </a:r>
          </a:p>
          <a:p>
            <a:pPr algn="ctr" eaLnBrk="1" hangingPunct="1">
              <a:buFontTx/>
              <a:buNone/>
            </a:pPr>
            <a:endParaRPr lang="en-US" altLang="de-DE" smtClean="0"/>
          </a:p>
          <a:p>
            <a:pPr algn="ctr" eaLnBrk="1" hangingPunct="1">
              <a:buFontTx/>
              <a:buNone/>
            </a:pPr>
            <a:endParaRPr lang="en-US" altLang="de-DE" smtClean="0"/>
          </a:p>
          <a:p>
            <a:pPr lvl="1" eaLnBrk="1" hangingPunct="1">
              <a:buFont typeface="Times" panose="02020603050405020304" pitchFamily="18" charset="0"/>
              <a:buChar char="•"/>
            </a:pPr>
            <a:r>
              <a:rPr lang="en-US" altLang="de-DE" smtClean="0"/>
              <a:t>marriage service</a:t>
            </a:r>
          </a:p>
          <a:p>
            <a:pPr lvl="2" eaLnBrk="1" hangingPunct="1"/>
            <a:r>
              <a:rPr lang="en-US" altLang="de-DE" smtClean="0"/>
              <a:t>general flow,  generic – blanks for names</a:t>
            </a:r>
          </a:p>
          <a:p>
            <a:pPr lvl="2" eaLnBrk="1" hangingPunct="1"/>
            <a:r>
              <a:rPr lang="en-US" altLang="de-DE" smtClean="0"/>
              <a:t>pattern of interaction between people</a:t>
            </a:r>
          </a:p>
          <a:p>
            <a:pPr lvl="1" eaLnBrk="1" hangingPunct="1">
              <a:buFont typeface="Times" panose="02020603050405020304" pitchFamily="18" charset="0"/>
              <a:buChar char="•"/>
            </a:pPr>
            <a:r>
              <a:rPr lang="en-US" altLang="de-DE" smtClean="0"/>
              <a:t>computer dialogue</a:t>
            </a:r>
          </a:p>
          <a:p>
            <a:pPr lvl="2" eaLnBrk="1" hangingPunct="1"/>
            <a:r>
              <a:rPr lang="en-US" altLang="de-DE" smtClean="0"/>
              <a:t>pattern of interaction between users and system</a:t>
            </a:r>
          </a:p>
          <a:p>
            <a:pPr lvl="2" eaLnBrk="1" hangingPunct="1"/>
            <a:r>
              <a:rPr lang="en-US" altLang="de-DE" smtClean="0"/>
              <a:t>but details differ each time</a:t>
            </a:r>
          </a:p>
        </p:txBody>
      </p:sp>
      <p:sp>
        <p:nvSpPr>
          <p:cNvPr id="161796" name="Rectangle 4"/>
          <p:cNvSpPr>
            <a:spLocks noChangeArrowheads="1"/>
          </p:cNvSpPr>
          <p:nvPr/>
        </p:nvSpPr>
        <p:spPr bwMode="auto">
          <a:xfrm>
            <a:off x="990600" y="2743200"/>
            <a:ext cx="7315200" cy="533400"/>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altLang="de-DE" sz="2000">
                <a:latin typeface="Verdana" panose="020B0604030504040204" pitchFamily="34" charset="0"/>
              </a:rPr>
              <a:t>Minister:  do you </a:t>
            </a:r>
            <a:r>
              <a:rPr lang="en-US" altLang="de-DE" sz="2000" i="1">
                <a:latin typeface="Verdana" panose="020B0604030504040204" pitchFamily="34" charset="0"/>
              </a:rPr>
              <a:t>name</a:t>
            </a:r>
            <a:r>
              <a:rPr lang="en-US" altLang="de-DE" sz="2000">
                <a:latin typeface="Verdana" panose="020B0604030504040204" pitchFamily="34" charset="0"/>
              </a:rPr>
              <a:t> take this woman …</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45660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17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6"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de-DE" smtClean="0"/>
              <a:t>network diagrams</a:t>
            </a:r>
          </a:p>
        </p:txBody>
      </p:sp>
      <p:sp>
        <p:nvSpPr>
          <p:cNvPr id="50179" name="Rectangle 3"/>
          <p:cNvSpPr>
            <a:spLocks noGrp="1" noChangeArrowheads="1"/>
          </p:cNvSpPr>
          <p:nvPr>
            <p:ph type="body" idx="1"/>
          </p:nvPr>
        </p:nvSpPr>
        <p:spPr>
          <a:xfrm>
            <a:off x="685800" y="5257800"/>
            <a:ext cx="7772400" cy="838200"/>
          </a:xfrm>
        </p:spPr>
        <p:txBody>
          <a:bodyPr/>
          <a:lstStyle/>
          <a:p>
            <a:pPr eaLnBrk="1" hangingPunct="1"/>
            <a:r>
              <a:rPr lang="en-GB" altLang="de-DE" smtClean="0"/>
              <a:t>show different paths through system</a:t>
            </a:r>
          </a:p>
        </p:txBody>
      </p:sp>
      <p:grpSp>
        <p:nvGrpSpPr>
          <p:cNvPr id="50180" name="Group 4"/>
          <p:cNvGrpSpPr>
            <a:grpSpLocks/>
          </p:cNvGrpSpPr>
          <p:nvPr/>
        </p:nvGrpSpPr>
        <p:grpSpPr bwMode="auto">
          <a:xfrm>
            <a:off x="1066800" y="2286000"/>
            <a:ext cx="6096000" cy="2133600"/>
            <a:chOff x="672" y="1968"/>
            <a:chExt cx="3840" cy="1344"/>
          </a:xfrm>
        </p:grpSpPr>
        <p:sp>
          <p:nvSpPr>
            <p:cNvPr id="50181" name="AutoShape 5"/>
            <p:cNvSpPr>
              <a:spLocks noChangeArrowheads="1"/>
            </p:cNvSpPr>
            <p:nvPr/>
          </p:nvSpPr>
          <p:spPr bwMode="auto">
            <a:xfrm>
              <a:off x="672"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main</a:t>
              </a:r>
            </a:p>
            <a:p>
              <a:pPr algn="ctr"/>
              <a:r>
                <a:rPr lang="en-US" altLang="de-DE">
                  <a:latin typeface="Times New Roman" panose="02020603050405020304" pitchFamily="18" charset="0"/>
                </a:rPr>
                <a:t>screen</a:t>
              </a:r>
            </a:p>
          </p:txBody>
        </p:sp>
        <p:sp>
          <p:nvSpPr>
            <p:cNvPr id="50182" name="AutoShape 6"/>
            <p:cNvSpPr>
              <a:spLocks noChangeArrowheads="1"/>
            </p:cNvSpPr>
            <p:nvPr/>
          </p:nvSpPr>
          <p:spPr bwMode="auto">
            <a:xfrm>
              <a:off x="2208"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remove</a:t>
              </a:r>
            </a:p>
            <a:p>
              <a:pPr algn="ctr"/>
              <a:r>
                <a:rPr lang="en-US" altLang="de-DE">
                  <a:latin typeface="Times New Roman" panose="02020603050405020304" pitchFamily="18" charset="0"/>
                </a:rPr>
                <a:t>user</a:t>
              </a:r>
            </a:p>
          </p:txBody>
        </p:sp>
        <p:sp>
          <p:nvSpPr>
            <p:cNvPr id="50183" name="AutoShape 7"/>
            <p:cNvSpPr>
              <a:spLocks noChangeArrowheads="1"/>
            </p:cNvSpPr>
            <p:nvPr/>
          </p:nvSpPr>
          <p:spPr bwMode="auto">
            <a:xfrm>
              <a:off x="3600"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confirm</a:t>
              </a:r>
            </a:p>
          </p:txBody>
        </p:sp>
        <p:sp>
          <p:nvSpPr>
            <p:cNvPr id="50184" name="AutoShape 8"/>
            <p:cNvSpPr>
              <a:spLocks noChangeArrowheads="1"/>
            </p:cNvSpPr>
            <p:nvPr/>
          </p:nvSpPr>
          <p:spPr bwMode="auto">
            <a:xfrm>
              <a:off x="2208" y="2832"/>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add user</a:t>
              </a:r>
            </a:p>
          </p:txBody>
        </p:sp>
        <p:cxnSp>
          <p:nvCxnSpPr>
            <p:cNvPr id="50185" name="AutoShape 9"/>
            <p:cNvCxnSpPr>
              <a:cxnSpLocks noChangeShapeType="1"/>
              <a:stCxn id="50181" idx="3"/>
              <a:endCxn id="50182" idx="1"/>
            </p:cNvCxnSpPr>
            <p:nvPr/>
          </p:nvCxnSpPr>
          <p:spPr bwMode="auto">
            <a:xfrm>
              <a:off x="1584" y="2208"/>
              <a:ext cx="624"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0186" name="AutoShape 10"/>
            <p:cNvCxnSpPr>
              <a:cxnSpLocks noChangeShapeType="1"/>
              <a:stCxn id="50181" idx="3"/>
              <a:endCxn id="50184" idx="1"/>
            </p:cNvCxnSpPr>
            <p:nvPr/>
          </p:nvCxnSpPr>
          <p:spPr bwMode="auto">
            <a:xfrm>
              <a:off x="1584" y="2208"/>
              <a:ext cx="624" cy="864"/>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50187" name="AutoShape 11"/>
            <p:cNvCxnSpPr>
              <a:cxnSpLocks noChangeShapeType="1"/>
              <a:stCxn id="50182" idx="3"/>
              <a:endCxn id="50183" idx="1"/>
            </p:cNvCxnSpPr>
            <p:nvPr/>
          </p:nvCxnSpPr>
          <p:spPr bwMode="auto">
            <a:xfrm>
              <a:off x="3120" y="2208"/>
              <a:ext cx="480"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0188" name="AutoShape 12"/>
            <p:cNvCxnSpPr>
              <a:cxnSpLocks noChangeShapeType="1"/>
              <a:stCxn id="50183" idx="3"/>
              <a:endCxn id="50181" idx="0"/>
            </p:cNvCxnSpPr>
            <p:nvPr/>
          </p:nvCxnSpPr>
          <p:spPr bwMode="auto">
            <a:xfrm flipH="1" flipV="1">
              <a:off x="1128" y="1968"/>
              <a:ext cx="3384" cy="240"/>
            </a:xfrm>
            <a:prstGeom prst="bentConnector4">
              <a:avLst>
                <a:gd name="adj1" fmla="val -4255"/>
                <a:gd name="adj2" fmla="val 16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50189" name="AutoShape 13"/>
            <p:cNvCxnSpPr>
              <a:cxnSpLocks noChangeShapeType="1"/>
              <a:stCxn id="50184" idx="3"/>
              <a:endCxn id="50181" idx="2"/>
            </p:cNvCxnSpPr>
            <p:nvPr/>
          </p:nvCxnSpPr>
          <p:spPr bwMode="auto">
            <a:xfrm flipH="1" flipV="1">
              <a:off x="1128" y="2448"/>
              <a:ext cx="1992" cy="624"/>
            </a:xfrm>
            <a:prstGeom prst="bentConnector4">
              <a:avLst>
                <a:gd name="adj1" fmla="val -7227"/>
                <a:gd name="adj2" fmla="val -78046"/>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pic>
        <p:nvPicPr>
          <p:cNvPr id="14" name="Grafik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5" name="Grafi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323323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de-DE" smtClean="0"/>
              <a:t>network diagrams ctd.</a:t>
            </a:r>
          </a:p>
        </p:txBody>
      </p:sp>
      <p:sp>
        <p:nvSpPr>
          <p:cNvPr id="51203" name="Rectangle 3"/>
          <p:cNvSpPr>
            <a:spLocks noGrp="1" noChangeArrowheads="1"/>
          </p:cNvSpPr>
          <p:nvPr>
            <p:ph type="body" idx="1"/>
          </p:nvPr>
        </p:nvSpPr>
        <p:spPr/>
        <p:txBody>
          <a:bodyPr/>
          <a:lstStyle/>
          <a:p>
            <a:pPr eaLnBrk="1" hangingPunct="1"/>
            <a:r>
              <a:rPr lang="en-US" altLang="de-DE" smtClean="0"/>
              <a:t>what leads to what</a:t>
            </a:r>
          </a:p>
          <a:p>
            <a:pPr eaLnBrk="1" hangingPunct="1"/>
            <a:r>
              <a:rPr lang="en-US" altLang="de-DE" smtClean="0"/>
              <a:t>what happens when</a:t>
            </a:r>
          </a:p>
          <a:p>
            <a:pPr eaLnBrk="1" hangingPunct="1"/>
            <a:r>
              <a:rPr lang="en-US" altLang="de-DE" smtClean="0"/>
              <a:t>including branches</a:t>
            </a:r>
          </a:p>
          <a:p>
            <a:pPr lvl="4" eaLnBrk="1" hangingPunct="1"/>
            <a:endParaRPr lang="en-US" altLang="de-DE" sz="1000" smtClean="0"/>
          </a:p>
          <a:p>
            <a:pPr eaLnBrk="1" hangingPunct="1"/>
            <a:r>
              <a:rPr lang="en-US" altLang="de-DE" smtClean="0"/>
              <a:t>more task oriented then hierarchy</a:t>
            </a:r>
          </a:p>
        </p:txBody>
      </p:sp>
      <p:grpSp>
        <p:nvGrpSpPr>
          <p:cNvPr id="51204" name="Group 4"/>
          <p:cNvGrpSpPr>
            <a:grpSpLocks/>
          </p:cNvGrpSpPr>
          <p:nvPr/>
        </p:nvGrpSpPr>
        <p:grpSpPr bwMode="auto">
          <a:xfrm>
            <a:off x="4648200" y="4648200"/>
            <a:ext cx="3962400" cy="1600200"/>
            <a:chOff x="672" y="1968"/>
            <a:chExt cx="3840" cy="1344"/>
          </a:xfrm>
        </p:grpSpPr>
        <p:sp>
          <p:nvSpPr>
            <p:cNvPr id="51205" name="AutoShape 5"/>
            <p:cNvSpPr>
              <a:spLocks noChangeArrowheads="1"/>
            </p:cNvSpPr>
            <p:nvPr/>
          </p:nvSpPr>
          <p:spPr bwMode="auto">
            <a:xfrm>
              <a:off x="672"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1000">
                  <a:latin typeface="Times New Roman" panose="02020603050405020304" pitchFamily="18" charset="0"/>
                </a:rPr>
                <a:t>main</a:t>
              </a:r>
            </a:p>
            <a:p>
              <a:pPr algn="ctr"/>
              <a:r>
                <a:rPr lang="en-US" altLang="de-DE" sz="1000">
                  <a:latin typeface="Times New Roman" panose="02020603050405020304" pitchFamily="18" charset="0"/>
                </a:rPr>
                <a:t>screen</a:t>
              </a:r>
            </a:p>
          </p:txBody>
        </p:sp>
        <p:sp>
          <p:nvSpPr>
            <p:cNvPr id="51206" name="AutoShape 6"/>
            <p:cNvSpPr>
              <a:spLocks noChangeArrowheads="1"/>
            </p:cNvSpPr>
            <p:nvPr/>
          </p:nvSpPr>
          <p:spPr bwMode="auto">
            <a:xfrm>
              <a:off x="2208"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1000">
                  <a:latin typeface="Times New Roman" panose="02020603050405020304" pitchFamily="18" charset="0"/>
                </a:rPr>
                <a:t>remove</a:t>
              </a:r>
            </a:p>
            <a:p>
              <a:pPr algn="ctr"/>
              <a:r>
                <a:rPr lang="en-US" altLang="de-DE" sz="1000">
                  <a:latin typeface="Times New Roman" panose="02020603050405020304" pitchFamily="18" charset="0"/>
                </a:rPr>
                <a:t>user</a:t>
              </a:r>
            </a:p>
          </p:txBody>
        </p:sp>
        <p:sp>
          <p:nvSpPr>
            <p:cNvPr id="51207" name="AutoShape 7"/>
            <p:cNvSpPr>
              <a:spLocks noChangeArrowheads="1"/>
            </p:cNvSpPr>
            <p:nvPr/>
          </p:nvSpPr>
          <p:spPr bwMode="auto">
            <a:xfrm>
              <a:off x="3600" y="1968"/>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1000">
                  <a:latin typeface="Times New Roman" panose="02020603050405020304" pitchFamily="18" charset="0"/>
                </a:rPr>
                <a:t>confirm</a:t>
              </a:r>
            </a:p>
          </p:txBody>
        </p:sp>
        <p:sp>
          <p:nvSpPr>
            <p:cNvPr id="51208" name="AutoShape 8"/>
            <p:cNvSpPr>
              <a:spLocks noChangeArrowheads="1"/>
            </p:cNvSpPr>
            <p:nvPr/>
          </p:nvSpPr>
          <p:spPr bwMode="auto">
            <a:xfrm>
              <a:off x="2208" y="2832"/>
              <a:ext cx="912" cy="480"/>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1000">
                  <a:latin typeface="Times New Roman" panose="02020603050405020304" pitchFamily="18" charset="0"/>
                </a:rPr>
                <a:t>add user</a:t>
              </a:r>
            </a:p>
          </p:txBody>
        </p:sp>
        <p:cxnSp>
          <p:nvCxnSpPr>
            <p:cNvPr id="51209" name="AutoShape 9"/>
            <p:cNvCxnSpPr>
              <a:cxnSpLocks noChangeShapeType="1"/>
              <a:stCxn id="51205" idx="3"/>
              <a:endCxn id="51206" idx="1"/>
            </p:cNvCxnSpPr>
            <p:nvPr/>
          </p:nvCxnSpPr>
          <p:spPr bwMode="auto">
            <a:xfrm>
              <a:off x="1584" y="2208"/>
              <a:ext cx="624"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1210" name="AutoShape 10"/>
            <p:cNvCxnSpPr>
              <a:cxnSpLocks noChangeShapeType="1"/>
              <a:stCxn id="51205" idx="3"/>
              <a:endCxn id="51208" idx="1"/>
            </p:cNvCxnSpPr>
            <p:nvPr/>
          </p:nvCxnSpPr>
          <p:spPr bwMode="auto">
            <a:xfrm>
              <a:off x="1584" y="2208"/>
              <a:ext cx="624" cy="864"/>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51211" name="AutoShape 11"/>
            <p:cNvCxnSpPr>
              <a:cxnSpLocks noChangeShapeType="1"/>
              <a:stCxn id="51206" idx="3"/>
              <a:endCxn id="51207" idx="1"/>
            </p:cNvCxnSpPr>
            <p:nvPr/>
          </p:nvCxnSpPr>
          <p:spPr bwMode="auto">
            <a:xfrm>
              <a:off x="3120" y="2208"/>
              <a:ext cx="480"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1212" name="AutoShape 12"/>
            <p:cNvCxnSpPr>
              <a:cxnSpLocks noChangeShapeType="1"/>
              <a:stCxn id="51207" idx="3"/>
              <a:endCxn id="51205" idx="0"/>
            </p:cNvCxnSpPr>
            <p:nvPr/>
          </p:nvCxnSpPr>
          <p:spPr bwMode="auto">
            <a:xfrm flipH="1" flipV="1">
              <a:off x="1128" y="1968"/>
              <a:ext cx="3384" cy="240"/>
            </a:xfrm>
            <a:prstGeom prst="bentConnector4">
              <a:avLst>
                <a:gd name="adj1" fmla="val -4255"/>
                <a:gd name="adj2" fmla="val 16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51213" name="AutoShape 13"/>
            <p:cNvCxnSpPr>
              <a:cxnSpLocks noChangeShapeType="1"/>
              <a:stCxn id="51208" idx="3"/>
              <a:endCxn id="51205" idx="2"/>
            </p:cNvCxnSpPr>
            <p:nvPr/>
          </p:nvCxnSpPr>
          <p:spPr bwMode="auto">
            <a:xfrm flipH="1" flipV="1">
              <a:off x="1128" y="2448"/>
              <a:ext cx="1992" cy="624"/>
            </a:xfrm>
            <a:prstGeom prst="bentConnector4">
              <a:avLst>
                <a:gd name="adj1" fmla="val -7227"/>
                <a:gd name="adj2" fmla="val -78046"/>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pic>
        <p:nvPicPr>
          <p:cNvPr id="14" name="Grafik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5" name="Grafi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948548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ctrTitle"/>
          </p:nvPr>
        </p:nvSpPr>
        <p:spPr>
          <a:xfrm>
            <a:off x="685800" y="1295400"/>
            <a:ext cx="7772400" cy="1143000"/>
          </a:xfrm>
        </p:spPr>
        <p:txBody>
          <a:bodyPr/>
          <a:lstStyle/>
          <a:p>
            <a:pPr eaLnBrk="1" hangingPunct="1"/>
            <a:r>
              <a:rPr lang="en-US" altLang="de-DE" sz="4800" smtClean="0"/>
              <a:t>wider still</a:t>
            </a:r>
            <a:endParaRPr lang="en-US" altLang="de-DE" smtClean="0"/>
          </a:p>
        </p:txBody>
      </p:sp>
      <p:sp>
        <p:nvSpPr>
          <p:cNvPr id="52227" name="Rectangle 3"/>
          <p:cNvSpPr>
            <a:spLocks noGrp="1" noChangeArrowheads="1"/>
          </p:cNvSpPr>
          <p:nvPr>
            <p:ph type="subTitle" idx="1"/>
          </p:nvPr>
        </p:nvSpPr>
        <p:spPr>
          <a:xfrm>
            <a:off x="1371600" y="3352800"/>
            <a:ext cx="6400800" cy="1752600"/>
          </a:xfrm>
        </p:spPr>
        <p:txBody>
          <a:bodyPr/>
          <a:lstStyle/>
          <a:p>
            <a:pPr eaLnBrk="1" hangingPunct="1"/>
            <a:r>
              <a:rPr lang="en-US" altLang="de-DE" smtClean="0"/>
              <a:t>between applications</a:t>
            </a:r>
          </a:p>
          <a:p>
            <a:pPr eaLnBrk="1" hangingPunct="1"/>
            <a:r>
              <a:rPr lang="en-US" altLang="de-DE" smtClean="0"/>
              <a:t>and beyond ...</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083304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de-DE" smtClean="0"/>
              <a:t>wider still …</a:t>
            </a:r>
          </a:p>
        </p:txBody>
      </p:sp>
      <p:sp>
        <p:nvSpPr>
          <p:cNvPr id="53251" name="Rectangle 3"/>
          <p:cNvSpPr>
            <a:spLocks noGrp="1" noChangeArrowheads="1"/>
          </p:cNvSpPr>
          <p:nvPr>
            <p:ph type="body" idx="1"/>
          </p:nvPr>
        </p:nvSpPr>
        <p:spPr/>
        <p:txBody>
          <a:bodyPr/>
          <a:lstStyle/>
          <a:p>
            <a:pPr eaLnBrk="1" hangingPunct="1"/>
            <a:r>
              <a:rPr lang="en-US" altLang="de-DE" smtClean="0"/>
              <a:t>style issues:</a:t>
            </a:r>
          </a:p>
          <a:p>
            <a:pPr lvl="1" eaLnBrk="1" hangingPunct="1"/>
            <a:r>
              <a:rPr lang="en-US" altLang="de-DE" smtClean="0"/>
              <a:t>platform standards,  consistency</a:t>
            </a:r>
          </a:p>
          <a:p>
            <a:pPr eaLnBrk="1" hangingPunct="1"/>
            <a:r>
              <a:rPr lang="en-US" altLang="de-DE" smtClean="0"/>
              <a:t>functional issues</a:t>
            </a:r>
          </a:p>
          <a:p>
            <a:pPr lvl="1" eaLnBrk="1" hangingPunct="1"/>
            <a:r>
              <a:rPr lang="en-US" altLang="de-DE" smtClean="0"/>
              <a:t>cut and paste</a:t>
            </a:r>
          </a:p>
          <a:p>
            <a:pPr eaLnBrk="1" hangingPunct="1"/>
            <a:r>
              <a:rPr lang="en-US" altLang="de-DE" smtClean="0"/>
              <a:t>navigation issues</a:t>
            </a:r>
          </a:p>
          <a:p>
            <a:pPr lvl="1" eaLnBrk="1" hangingPunct="1"/>
            <a:r>
              <a:rPr lang="en-US" altLang="de-DE" smtClean="0"/>
              <a:t>embedded applications</a:t>
            </a:r>
          </a:p>
          <a:p>
            <a:pPr lvl="1" eaLnBrk="1" hangingPunct="1"/>
            <a:r>
              <a:rPr lang="en-US" altLang="de-DE" smtClean="0"/>
              <a:t>links to other apps  … the web</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887342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685800" y="2286000"/>
            <a:ext cx="7772400" cy="1143000"/>
          </a:xfrm>
        </p:spPr>
        <p:txBody>
          <a:bodyPr/>
          <a:lstStyle/>
          <a:p>
            <a:pPr algn="ctr" eaLnBrk="1" hangingPunct="1"/>
            <a:r>
              <a:rPr lang="en-US" altLang="de-DE" smtClean="0">
                <a:solidFill>
                  <a:schemeClr val="tx1"/>
                </a:solidFill>
              </a:rPr>
              <a:t>screen design and layout</a:t>
            </a:r>
            <a:endParaRPr lang="en-GB" altLang="de-DE" smtClean="0">
              <a:solidFill>
                <a:schemeClr val="tx1"/>
              </a:solidFill>
            </a:endParaRPr>
          </a:p>
        </p:txBody>
      </p:sp>
      <p:sp>
        <p:nvSpPr>
          <p:cNvPr id="55299" name="Rectangle 3"/>
          <p:cNvSpPr>
            <a:spLocks noGrp="1" noChangeArrowheads="1"/>
          </p:cNvSpPr>
          <p:nvPr>
            <p:ph type="subTitle" idx="1"/>
          </p:nvPr>
        </p:nvSpPr>
        <p:spPr/>
        <p:txBody>
          <a:bodyPr>
            <a:normAutofit fontScale="92500" lnSpcReduction="10000"/>
          </a:bodyPr>
          <a:lstStyle/>
          <a:p>
            <a:pPr eaLnBrk="1" hangingPunct="1"/>
            <a:r>
              <a:rPr lang="en-US" altLang="de-DE" smtClean="0"/>
              <a:t>basic principles</a:t>
            </a:r>
          </a:p>
          <a:p>
            <a:pPr eaLnBrk="1" hangingPunct="1"/>
            <a:r>
              <a:rPr lang="en-US" altLang="de-DE" smtClean="0"/>
              <a:t>grouping, structure, order</a:t>
            </a:r>
          </a:p>
          <a:p>
            <a:pPr eaLnBrk="1" hangingPunct="1"/>
            <a:r>
              <a:rPr lang="en-US" altLang="de-DE" smtClean="0"/>
              <a:t>alignment</a:t>
            </a:r>
          </a:p>
          <a:p>
            <a:pPr eaLnBrk="1" hangingPunct="1"/>
            <a:r>
              <a:rPr lang="en-US" altLang="de-DE" smtClean="0"/>
              <a:t>use of white space</a:t>
            </a:r>
            <a:endParaRPr lang="en-GB" altLang="de-DE" smtClean="0"/>
          </a:p>
        </p:txBody>
      </p:sp>
      <p:grpSp>
        <p:nvGrpSpPr>
          <p:cNvPr id="55300" name="Group 4"/>
          <p:cNvGrpSpPr>
            <a:grpSpLocks/>
          </p:cNvGrpSpPr>
          <p:nvPr/>
        </p:nvGrpSpPr>
        <p:grpSpPr bwMode="auto">
          <a:xfrm>
            <a:off x="838200" y="1143000"/>
            <a:ext cx="1981200" cy="1141413"/>
            <a:chOff x="1056" y="1440"/>
            <a:chExt cx="1584" cy="912"/>
          </a:xfrm>
        </p:grpSpPr>
        <p:sp>
          <p:nvSpPr>
            <p:cNvPr id="55315" name="Rectangle 5"/>
            <p:cNvSpPr>
              <a:spLocks noChangeArrowheads="1"/>
            </p:cNvSpPr>
            <p:nvPr/>
          </p:nvSpPr>
          <p:spPr bwMode="auto">
            <a:xfrm>
              <a:off x="1056" y="1872"/>
              <a:ext cx="912" cy="48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16" name="Rectangle 6"/>
            <p:cNvSpPr>
              <a:spLocks noChangeArrowheads="1"/>
            </p:cNvSpPr>
            <p:nvPr/>
          </p:nvSpPr>
          <p:spPr bwMode="auto">
            <a:xfrm>
              <a:off x="2064" y="1872"/>
              <a:ext cx="576" cy="48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17" name="Rectangle 7"/>
            <p:cNvSpPr>
              <a:spLocks noChangeArrowheads="1"/>
            </p:cNvSpPr>
            <p:nvPr/>
          </p:nvSpPr>
          <p:spPr bwMode="auto">
            <a:xfrm>
              <a:off x="1056" y="1440"/>
              <a:ext cx="1584" cy="3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grpSp>
        <p:nvGrpSpPr>
          <p:cNvPr id="55301" name="Group 8"/>
          <p:cNvGrpSpPr>
            <a:grpSpLocks/>
          </p:cNvGrpSpPr>
          <p:nvPr/>
        </p:nvGrpSpPr>
        <p:grpSpPr bwMode="auto">
          <a:xfrm>
            <a:off x="381000" y="5562600"/>
            <a:ext cx="2133600" cy="998538"/>
            <a:chOff x="1584" y="2448"/>
            <a:chExt cx="3408" cy="1632"/>
          </a:xfrm>
        </p:grpSpPr>
        <p:sp>
          <p:nvSpPr>
            <p:cNvPr id="55305" name="Rectangle 9"/>
            <p:cNvSpPr>
              <a:spLocks noChangeArrowheads="1"/>
            </p:cNvSpPr>
            <p:nvPr/>
          </p:nvSpPr>
          <p:spPr bwMode="auto">
            <a:xfrm>
              <a:off x="1584" y="2448"/>
              <a:ext cx="3408" cy="1632"/>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900">
                <a:latin typeface="Times New Roman" panose="02020603050405020304" pitchFamily="18" charset="0"/>
              </a:endParaRPr>
            </a:p>
          </p:txBody>
        </p:sp>
        <p:sp>
          <p:nvSpPr>
            <p:cNvPr id="55306" name="Rectangle 10"/>
            <p:cNvSpPr>
              <a:spLocks noChangeArrowheads="1"/>
            </p:cNvSpPr>
            <p:nvPr/>
          </p:nvSpPr>
          <p:spPr bwMode="auto">
            <a:xfrm>
              <a:off x="1680" y="2544"/>
              <a:ext cx="1536" cy="720"/>
            </a:xfrm>
            <a:prstGeom prst="rect">
              <a:avLst/>
            </a:prstGeom>
            <a:solidFill>
              <a:schemeClr val="bg1"/>
            </a:solidFill>
            <a:ln w="57150" cmpd="thinThick">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07" name="Rectangle 11"/>
            <p:cNvSpPr>
              <a:spLocks noChangeArrowheads="1"/>
            </p:cNvSpPr>
            <p:nvPr/>
          </p:nvSpPr>
          <p:spPr bwMode="auto">
            <a:xfrm>
              <a:off x="1680" y="3360"/>
              <a:ext cx="3216" cy="624"/>
            </a:xfrm>
            <a:prstGeom prst="rect">
              <a:avLst/>
            </a:prstGeom>
            <a:solidFill>
              <a:schemeClr val="bg1"/>
            </a:solidFill>
            <a:ln w="57150" cmpd="thinThick">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sz="900">
                  <a:latin typeface="Abadi MT Condensed" pitchFamily="34" charset="0"/>
                </a:rPr>
                <a:t>A</a:t>
              </a:r>
              <a:r>
                <a:rPr lang="en-US" altLang="de-DE" sz="900">
                  <a:latin typeface="Arial" panose="020B0604020202020204" pitchFamily="34" charset="0"/>
                </a:rPr>
                <a:t>B</a:t>
              </a:r>
              <a:r>
                <a:rPr lang="en-US" altLang="de-DE" sz="900">
                  <a:latin typeface="Arial Black" panose="020B0A04020102020204" pitchFamily="34" charset="0"/>
                </a:rPr>
                <a:t>C</a:t>
              </a:r>
              <a:r>
                <a:rPr lang="en-US" altLang="de-DE" sz="900">
                  <a:latin typeface="Arial Narrow" panose="020B0606020202030204" pitchFamily="34" charset="0"/>
                </a:rPr>
                <a:t>D</a:t>
              </a:r>
              <a:r>
                <a:rPr lang="en-US" altLang="de-DE" sz="900">
                  <a:latin typeface="Book Antiqua" panose="02040602050305030304" pitchFamily="18" charset="0"/>
                </a:rPr>
                <a:t>E</a:t>
              </a:r>
              <a:r>
                <a:rPr lang="en-US" altLang="de-DE" sz="900">
                  <a:latin typeface="Bookman Old Style" panose="02050604050505020204" pitchFamily="18" charset="0"/>
                </a:rPr>
                <a:t>F</a:t>
              </a:r>
              <a:r>
                <a:rPr lang="en-US" altLang="de-DE" sz="900">
                  <a:latin typeface="Bookshelf Symbol 1" pitchFamily="34" charset="2"/>
                </a:rPr>
                <a:t>G</a:t>
              </a:r>
              <a:r>
                <a:rPr lang="en-US" altLang="de-DE" sz="900">
                  <a:latin typeface="Century Gothic" panose="020B0502020202020204" pitchFamily="34" charset="0"/>
                </a:rPr>
                <a:t>H</a:t>
              </a:r>
              <a:r>
                <a:rPr lang="en-US" altLang="de-DE" sz="900">
                  <a:latin typeface="Comic Sans MS" panose="030F0702030302020204" pitchFamily="66" charset="0"/>
                </a:rPr>
                <a:t>I</a:t>
              </a:r>
              <a:r>
                <a:rPr lang="en-US" altLang="de-DE" sz="900">
                  <a:latin typeface="Century Schoolbook" panose="02040604050505020304" pitchFamily="18" charset="0"/>
                </a:rPr>
                <a:t>J</a:t>
              </a:r>
              <a:r>
                <a:rPr lang="en-US" altLang="de-DE" sz="900">
                  <a:latin typeface="Courier New" panose="02070309020205020404" pitchFamily="49" charset="0"/>
                </a:rPr>
                <a:t>K</a:t>
              </a:r>
              <a:r>
                <a:rPr lang="en-US" altLang="de-DE" sz="900">
                  <a:latin typeface="Garamond" panose="02020404030301010803" pitchFamily="18" charset="0"/>
                </a:rPr>
                <a:t>L</a:t>
              </a:r>
              <a:r>
                <a:rPr lang="en-US" altLang="de-DE" sz="900">
                  <a:latin typeface="Georgia" panose="02040502050405020303" pitchFamily="18" charset="0"/>
                </a:rPr>
                <a:t>M</a:t>
              </a:r>
              <a:endParaRPr lang="en-US" altLang="de-DE" sz="900">
                <a:latin typeface="Times New Roman" panose="02020603050405020304" pitchFamily="18" charset="0"/>
              </a:endParaRPr>
            </a:p>
            <a:p>
              <a:pPr algn="ctr"/>
              <a:r>
                <a:rPr lang="en-US" altLang="de-DE" sz="900">
                  <a:latin typeface="Haettenschweiler" panose="020B0706040902060204" pitchFamily="34" charset="0"/>
                </a:rPr>
                <a:t>N</a:t>
              </a:r>
              <a:r>
                <a:rPr lang="en-US" altLang="de-DE" sz="900">
                  <a:latin typeface="Impact" panose="020B0806030902050204" pitchFamily="34" charset="0"/>
                </a:rPr>
                <a:t>O</a:t>
              </a:r>
              <a:r>
                <a:rPr lang="en-US" altLang="de-DE" sz="900">
                  <a:latin typeface="Letter Gothic MT" charset="0"/>
                </a:rPr>
                <a:t>P</a:t>
              </a:r>
              <a:r>
                <a:rPr lang="en-US" altLang="de-DE" sz="900">
                  <a:latin typeface="Lucida Console" panose="020B0609040504020204" pitchFamily="49" charset="0"/>
                </a:rPr>
                <a:t>Q</a:t>
              </a:r>
              <a:r>
                <a:rPr lang="en-US" altLang="de-DE" sz="900">
                  <a:latin typeface="Lucida Sans Unicode" panose="020B0602030504020204" pitchFamily="34" charset="0"/>
                </a:rPr>
                <a:t>R</a:t>
              </a:r>
              <a:r>
                <a:rPr lang="en-US" altLang="de-DE" sz="900">
                  <a:latin typeface="Modern" pitchFamily="50"/>
                </a:rPr>
                <a:t>S</a:t>
              </a:r>
              <a:r>
                <a:rPr lang="en-US" altLang="de-DE" sz="900">
                  <a:latin typeface="Roman" pitchFamily="18"/>
                </a:rPr>
                <a:t>T</a:t>
              </a:r>
              <a:r>
                <a:rPr lang="en-US" altLang="de-DE" sz="900">
                  <a:latin typeface="Script" pitchFamily="66"/>
                </a:rPr>
                <a:t>U</a:t>
              </a:r>
              <a:r>
                <a:rPr lang="en-US" altLang="de-DE" sz="900">
                  <a:latin typeface="Tahoma" panose="020B0604030504040204" pitchFamily="34" charset="0"/>
                </a:rPr>
                <a:t>V</a:t>
              </a:r>
              <a:r>
                <a:rPr lang="en-US" altLang="de-DE" sz="900">
                  <a:latin typeface="Times New Roman MT Extra Bold" charset="0"/>
                </a:rPr>
                <a:t>W</a:t>
              </a:r>
              <a:r>
                <a:rPr lang="en-US" altLang="de-DE" sz="900">
                  <a:latin typeface="Trebuchet MS" panose="020B0603020202020204" pitchFamily="34" charset="0"/>
                </a:rPr>
                <a:t>X</a:t>
              </a:r>
              <a:r>
                <a:rPr lang="en-US" altLang="de-DE" sz="900">
                  <a:latin typeface="Verdana" panose="020B0604030504040204" pitchFamily="34" charset="0"/>
                </a:rPr>
                <a:t>Y</a:t>
              </a:r>
              <a:r>
                <a:rPr lang="en-US" altLang="de-DE" sz="900">
                  <a:latin typeface="Times New Roman" panose="02020603050405020304" pitchFamily="18" charset="0"/>
                </a:rPr>
                <a:t>Z</a:t>
              </a:r>
            </a:p>
          </p:txBody>
        </p:sp>
        <p:sp>
          <p:nvSpPr>
            <p:cNvPr id="55308" name="Rectangle 12"/>
            <p:cNvSpPr>
              <a:spLocks noChangeArrowheads="1"/>
            </p:cNvSpPr>
            <p:nvPr/>
          </p:nvSpPr>
          <p:spPr bwMode="auto">
            <a:xfrm>
              <a:off x="3360" y="2544"/>
              <a:ext cx="480" cy="672"/>
            </a:xfrm>
            <a:prstGeom prst="rect">
              <a:avLst/>
            </a:prstGeom>
            <a:solidFill>
              <a:schemeClr val="bg1"/>
            </a:solidFill>
            <a:ln w="38100" cmpd="dbl">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09" name="Rectangle 13"/>
            <p:cNvSpPr>
              <a:spLocks noChangeArrowheads="1"/>
            </p:cNvSpPr>
            <p:nvPr/>
          </p:nvSpPr>
          <p:spPr bwMode="auto">
            <a:xfrm>
              <a:off x="3888" y="2544"/>
              <a:ext cx="480" cy="672"/>
            </a:xfrm>
            <a:prstGeom prst="rect">
              <a:avLst/>
            </a:prstGeom>
            <a:solidFill>
              <a:schemeClr val="bg1"/>
            </a:solidFill>
            <a:ln w="38100" cmpd="dbl">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10" name="Rectangle 14"/>
            <p:cNvSpPr>
              <a:spLocks noChangeArrowheads="1"/>
            </p:cNvSpPr>
            <p:nvPr/>
          </p:nvSpPr>
          <p:spPr bwMode="auto">
            <a:xfrm>
              <a:off x="4416" y="2544"/>
              <a:ext cx="480" cy="672"/>
            </a:xfrm>
            <a:prstGeom prst="rect">
              <a:avLst/>
            </a:prstGeom>
            <a:solidFill>
              <a:schemeClr val="bg1"/>
            </a:solidFill>
            <a:ln w="38100" cmpd="dbl">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11" name="Rectangle 15"/>
            <p:cNvSpPr>
              <a:spLocks noChangeArrowheads="1"/>
            </p:cNvSpPr>
            <p:nvPr/>
          </p:nvSpPr>
          <p:spPr bwMode="auto">
            <a:xfrm>
              <a:off x="1776" y="2640"/>
              <a:ext cx="432" cy="288"/>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12" name="Rectangle 16"/>
            <p:cNvSpPr>
              <a:spLocks noChangeArrowheads="1"/>
            </p:cNvSpPr>
            <p:nvPr/>
          </p:nvSpPr>
          <p:spPr bwMode="auto">
            <a:xfrm>
              <a:off x="2304" y="2640"/>
              <a:ext cx="432" cy="288"/>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13" name="Rectangle 17"/>
            <p:cNvSpPr>
              <a:spLocks noChangeArrowheads="1"/>
            </p:cNvSpPr>
            <p:nvPr/>
          </p:nvSpPr>
          <p:spPr bwMode="auto">
            <a:xfrm>
              <a:off x="1776" y="3024"/>
              <a:ext cx="1344" cy="14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5314" name="Rectangle 18"/>
            <p:cNvSpPr>
              <a:spLocks noChangeArrowheads="1"/>
            </p:cNvSpPr>
            <p:nvPr/>
          </p:nvSpPr>
          <p:spPr bwMode="auto">
            <a:xfrm>
              <a:off x="2832" y="2640"/>
              <a:ext cx="240" cy="288"/>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grpSp>
        <p:nvGrpSpPr>
          <p:cNvPr id="55302" name="Group 22"/>
          <p:cNvGrpSpPr>
            <a:grpSpLocks/>
          </p:cNvGrpSpPr>
          <p:nvPr/>
        </p:nvGrpSpPr>
        <p:grpSpPr bwMode="auto">
          <a:xfrm>
            <a:off x="6096000" y="76200"/>
            <a:ext cx="2284413" cy="1871663"/>
            <a:chOff x="3120" y="117"/>
            <a:chExt cx="1439" cy="1179"/>
          </a:xfrm>
        </p:grpSpPr>
        <p:sp>
          <p:nvSpPr>
            <p:cNvPr id="55303" name="Text Box 20"/>
            <p:cNvSpPr txBox="1">
              <a:spLocks noChangeArrowheads="1"/>
            </p:cNvSpPr>
            <p:nvPr/>
          </p:nvSpPr>
          <p:spPr bwMode="auto">
            <a:xfrm>
              <a:off x="3120" y="528"/>
              <a:ext cx="1110" cy="768"/>
            </a:xfrm>
            <a:prstGeom prst="rect">
              <a:avLst/>
            </a:prstGeom>
            <a:solidFill>
              <a:schemeClr val="bg1"/>
            </a:solidFill>
            <a:ln w="28575">
              <a:solidFill>
                <a:schemeClr val="accent2"/>
              </a:solidFill>
              <a:miter lim="800000"/>
              <a:headEnd/>
              <a:tailEnd/>
            </a:ln>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800">
                  <a:latin typeface="Times New Roman" panose="02020603050405020304" pitchFamily="18" charset="0"/>
                </a:rPr>
                <a:t>Dix , Alan</a:t>
              </a:r>
            </a:p>
            <a:p>
              <a:r>
                <a:rPr lang="en-US" altLang="de-DE" sz="1800">
                  <a:latin typeface="Times New Roman" panose="02020603050405020304" pitchFamily="18" charset="0"/>
                </a:rPr>
                <a:t>Finlay, Janet</a:t>
              </a:r>
            </a:p>
            <a:p>
              <a:r>
                <a:rPr lang="en-US" altLang="de-DE" sz="1800">
                  <a:latin typeface="Times New Roman" panose="02020603050405020304" pitchFamily="18" charset="0"/>
                </a:rPr>
                <a:t>Abowd, Gregory</a:t>
              </a:r>
            </a:p>
            <a:p>
              <a:r>
                <a:rPr lang="en-US" altLang="de-DE" sz="1800">
                  <a:latin typeface="Times New Roman" panose="02020603050405020304" pitchFamily="18" charset="0"/>
                </a:rPr>
                <a:t>Beale, Russell</a:t>
              </a:r>
            </a:p>
          </p:txBody>
        </p:sp>
        <p:sp>
          <p:nvSpPr>
            <p:cNvPr id="55304" name="Text Box 21"/>
            <p:cNvSpPr txBox="1">
              <a:spLocks noChangeArrowheads="1"/>
            </p:cNvSpPr>
            <p:nvPr/>
          </p:nvSpPr>
          <p:spPr bwMode="auto">
            <a:xfrm>
              <a:off x="3840" y="117"/>
              <a:ext cx="719" cy="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9600">
                  <a:solidFill>
                    <a:srgbClr val="66FF33"/>
                  </a:solidFill>
                  <a:latin typeface="Times New Roman" panose="02020603050405020304" pitchFamily="18" charset="0"/>
                  <a:sym typeface="Wingdings" panose="05000000000000000000" pitchFamily="2" charset="2"/>
                </a:rPr>
                <a:t></a:t>
              </a:r>
              <a:endParaRPr lang="en-US" altLang="de-DE" sz="9600">
                <a:solidFill>
                  <a:srgbClr val="66FF33"/>
                </a:solidFill>
                <a:latin typeface="Times New Roman" panose="02020603050405020304" pitchFamily="18" charset="0"/>
                <a:sym typeface="Wingdings 2" panose="05020102010507070707" pitchFamily="18" charset="2"/>
              </a:endParaRPr>
            </a:p>
          </p:txBody>
        </p:sp>
      </p:grpSp>
      <p:pic>
        <p:nvPicPr>
          <p:cNvPr id="22"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3" name="Grafik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00515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de-DE" smtClean="0">
                <a:solidFill>
                  <a:schemeClr val="tx1"/>
                </a:solidFill>
              </a:rPr>
              <a:t>basic princ</a:t>
            </a:r>
            <a:r>
              <a:rPr lang="en-US" altLang="de-DE" smtClean="0"/>
              <a:t>iples</a:t>
            </a:r>
            <a:endParaRPr lang="en-US" altLang="de-DE" smtClean="0">
              <a:solidFill>
                <a:schemeClr val="tx1"/>
              </a:solidFill>
            </a:endParaRPr>
          </a:p>
        </p:txBody>
      </p:sp>
      <p:sp>
        <p:nvSpPr>
          <p:cNvPr id="56323" name="Rectangle 3"/>
          <p:cNvSpPr>
            <a:spLocks noGrp="1" noChangeArrowheads="1"/>
          </p:cNvSpPr>
          <p:nvPr>
            <p:ph type="body" idx="1"/>
          </p:nvPr>
        </p:nvSpPr>
        <p:spPr/>
        <p:txBody>
          <a:bodyPr/>
          <a:lstStyle/>
          <a:p>
            <a:pPr eaLnBrk="1" hangingPunct="1"/>
            <a:r>
              <a:rPr lang="en-US" altLang="de-DE" sz="3600" smtClean="0"/>
              <a:t>ask</a:t>
            </a:r>
          </a:p>
          <a:p>
            <a:pPr marL="1438275" lvl="1" eaLnBrk="1" hangingPunct="1"/>
            <a:r>
              <a:rPr lang="en-US" altLang="de-DE" smtClean="0"/>
              <a:t>what is the user doing?</a:t>
            </a:r>
            <a:endParaRPr lang="en-US" altLang="de-DE" sz="2800" smtClean="0"/>
          </a:p>
          <a:p>
            <a:pPr eaLnBrk="1" hangingPunct="1"/>
            <a:r>
              <a:rPr lang="en-US" altLang="de-DE" sz="3600" smtClean="0"/>
              <a:t>think</a:t>
            </a:r>
          </a:p>
          <a:p>
            <a:pPr marL="1438275" lvl="1" eaLnBrk="1" hangingPunct="1"/>
            <a:r>
              <a:rPr lang="en-US" altLang="de-DE" smtClean="0"/>
              <a:t>what information, comparisons, order</a:t>
            </a:r>
            <a:endParaRPr lang="en-US" altLang="de-DE" sz="3200" smtClean="0"/>
          </a:p>
          <a:p>
            <a:pPr eaLnBrk="1" hangingPunct="1"/>
            <a:r>
              <a:rPr lang="en-US" altLang="de-DE" sz="3600" smtClean="0"/>
              <a:t>design</a:t>
            </a:r>
          </a:p>
          <a:p>
            <a:pPr marL="1438275" lvl="1" eaLnBrk="1" hangingPunct="1"/>
            <a:r>
              <a:rPr lang="en-US" altLang="de-DE" smtClean="0"/>
              <a:t>form follows function</a:t>
            </a:r>
            <a:endParaRPr lang="en-US" altLang="de-DE" sz="32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640916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de-DE" smtClean="0">
                <a:solidFill>
                  <a:schemeClr val="tx1"/>
                </a:solidFill>
              </a:rPr>
              <a:t>available tools</a:t>
            </a:r>
          </a:p>
        </p:txBody>
      </p:sp>
      <p:sp>
        <p:nvSpPr>
          <p:cNvPr id="57347" name="Rectangle 3"/>
          <p:cNvSpPr>
            <a:spLocks noGrp="1" noChangeArrowheads="1"/>
          </p:cNvSpPr>
          <p:nvPr>
            <p:ph type="body" idx="1"/>
          </p:nvPr>
        </p:nvSpPr>
        <p:spPr/>
        <p:txBody>
          <a:bodyPr/>
          <a:lstStyle/>
          <a:p>
            <a:pPr eaLnBrk="1" hangingPunct="1"/>
            <a:r>
              <a:rPr lang="en-US" altLang="de-DE" sz="3200" smtClean="0"/>
              <a:t>grouping of items</a:t>
            </a:r>
          </a:p>
          <a:p>
            <a:pPr eaLnBrk="1" hangingPunct="1"/>
            <a:r>
              <a:rPr lang="en-US" altLang="de-DE" sz="3200" smtClean="0"/>
              <a:t>order of items </a:t>
            </a:r>
          </a:p>
          <a:p>
            <a:pPr eaLnBrk="1" hangingPunct="1"/>
            <a:r>
              <a:rPr lang="en-US" altLang="de-DE" sz="3200" smtClean="0"/>
              <a:t>decoration - fonts, boxes etc.</a:t>
            </a:r>
          </a:p>
          <a:p>
            <a:pPr eaLnBrk="1" hangingPunct="1"/>
            <a:r>
              <a:rPr lang="en-US" altLang="de-DE" sz="3200" smtClean="0"/>
              <a:t>alignment of items</a:t>
            </a:r>
          </a:p>
          <a:p>
            <a:pPr eaLnBrk="1" hangingPunct="1"/>
            <a:r>
              <a:rPr lang="en-US" altLang="de-DE" sz="3200" smtClean="0"/>
              <a:t>white space between items</a:t>
            </a:r>
          </a:p>
          <a:p>
            <a:pPr eaLnBrk="1" hangingPunct="1"/>
            <a:endParaRPr lang="en-US" altLang="de-DE" sz="32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635474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de-DE" smtClean="0">
                <a:solidFill>
                  <a:schemeClr val="tx1"/>
                </a:solidFill>
              </a:rPr>
              <a:t>grouping and structure</a:t>
            </a:r>
          </a:p>
        </p:txBody>
      </p:sp>
      <p:sp>
        <p:nvSpPr>
          <p:cNvPr id="58371" name="Rectangle 3"/>
          <p:cNvSpPr>
            <a:spLocks noGrp="1" noChangeArrowheads="1"/>
          </p:cNvSpPr>
          <p:nvPr>
            <p:ph type="body" idx="1"/>
          </p:nvPr>
        </p:nvSpPr>
        <p:spPr/>
        <p:txBody>
          <a:bodyPr/>
          <a:lstStyle/>
          <a:p>
            <a:pPr algn="ctr" eaLnBrk="1" hangingPunct="1">
              <a:buFontTx/>
              <a:buNone/>
            </a:pPr>
            <a:r>
              <a:rPr lang="en-US" altLang="de-DE" sz="2400" smtClean="0"/>
              <a:t>logically together  </a:t>
            </a:r>
            <a:r>
              <a:rPr lang="en-US" altLang="de-DE" sz="2400" smtClean="0">
                <a:sym typeface="Symbol" panose="05050102010706020507" pitchFamily="18" charset="2"/>
              </a:rPr>
              <a:t> </a:t>
            </a:r>
            <a:r>
              <a:rPr lang="en-US" altLang="de-DE" sz="2400" smtClean="0"/>
              <a:t> physically together</a:t>
            </a:r>
            <a:endParaRPr lang="en-US" altLang="de-DE" sz="2000" smtClean="0"/>
          </a:p>
          <a:p>
            <a:pPr eaLnBrk="1" hangingPunct="1"/>
            <a:endParaRPr lang="en-US" altLang="de-DE" smtClean="0"/>
          </a:p>
        </p:txBody>
      </p:sp>
      <p:grpSp>
        <p:nvGrpSpPr>
          <p:cNvPr id="58372" name="Group 4"/>
          <p:cNvGrpSpPr>
            <a:grpSpLocks/>
          </p:cNvGrpSpPr>
          <p:nvPr/>
        </p:nvGrpSpPr>
        <p:grpSpPr bwMode="auto">
          <a:xfrm>
            <a:off x="1143000" y="2895600"/>
            <a:ext cx="6781800" cy="3276600"/>
            <a:chOff x="720" y="1824"/>
            <a:chExt cx="4272" cy="2064"/>
          </a:xfrm>
        </p:grpSpPr>
        <p:sp>
          <p:nvSpPr>
            <p:cNvPr id="58373" name="Rectangle 5"/>
            <p:cNvSpPr>
              <a:spLocks noChangeArrowheads="1"/>
            </p:cNvSpPr>
            <p:nvPr/>
          </p:nvSpPr>
          <p:spPr bwMode="auto">
            <a:xfrm>
              <a:off x="720" y="1824"/>
              <a:ext cx="4272" cy="2064"/>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8374" name="Text Box 6"/>
            <p:cNvSpPr txBox="1">
              <a:spLocks noChangeArrowheads="1"/>
            </p:cNvSpPr>
            <p:nvPr/>
          </p:nvSpPr>
          <p:spPr bwMode="auto">
            <a:xfrm>
              <a:off x="768" y="1833"/>
              <a:ext cx="1834"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2000" b="1">
                  <a:latin typeface="Times New Roman" panose="02020603050405020304" pitchFamily="18" charset="0"/>
                </a:rPr>
                <a:t>Billing details</a:t>
              </a:r>
              <a:r>
                <a:rPr lang="en-US" altLang="de-DE" sz="2000">
                  <a:latin typeface="Times New Roman" panose="02020603050405020304" pitchFamily="18" charset="0"/>
                </a:rPr>
                <a:t>:</a:t>
              </a:r>
            </a:p>
            <a:p>
              <a:r>
                <a:rPr lang="en-US" altLang="de-DE" sz="2000">
                  <a:latin typeface="Times New Roman" panose="02020603050405020304" pitchFamily="18" charset="0"/>
                </a:rPr>
                <a:t>  Name</a:t>
              </a:r>
            </a:p>
            <a:p>
              <a:r>
                <a:rPr lang="en-US" altLang="de-DE" sz="2000">
                  <a:latin typeface="Times New Roman" panose="02020603050405020304" pitchFamily="18" charset="0"/>
                </a:rPr>
                <a:t>  Address: …</a:t>
              </a:r>
            </a:p>
            <a:p>
              <a:r>
                <a:rPr lang="en-US" altLang="de-DE" sz="2000">
                  <a:latin typeface="Times New Roman" panose="02020603050405020304" pitchFamily="18" charset="0"/>
                </a:rPr>
                <a:t>  Credit card no</a:t>
              </a:r>
            </a:p>
          </p:txBody>
        </p:sp>
        <p:sp>
          <p:nvSpPr>
            <p:cNvPr id="58375" name="Text Box 7"/>
            <p:cNvSpPr txBox="1">
              <a:spLocks noChangeArrowheads="1"/>
            </p:cNvSpPr>
            <p:nvPr/>
          </p:nvSpPr>
          <p:spPr bwMode="auto">
            <a:xfrm>
              <a:off x="3024" y="1833"/>
              <a:ext cx="1834"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2000" b="1">
                  <a:latin typeface="Times New Roman" panose="02020603050405020304" pitchFamily="18" charset="0"/>
                </a:rPr>
                <a:t>Delivery details</a:t>
              </a:r>
              <a:r>
                <a:rPr lang="en-US" altLang="de-DE" sz="2000">
                  <a:latin typeface="Times New Roman" panose="02020603050405020304" pitchFamily="18" charset="0"/>
                </a:rPr>
                <a:t>:</a:t>
              </a:r>
            </a:p>
            <a:p>
              <a:r>
                <a:rPr lang="en-US" altLang="de-DE" sz="2000">
                  <a:latin typeface="Times New Roman" panose="02020603050405020304" pitchFamily="18" charset="0"/>
                </a:rPr>
                <a:t>  Name</a:t>
              </a:r>
            </a:p>
            <a:p>
              <a:r>
                <a:rPr lang="en-US" altLang="de-DE" sz="2000">
                  <a:latin typeface="Times New Roman" panose="02020603050405020304" pitchFamily="18" charset="0"/>
                </a:rPr>
                <a:t>  Address: …</a:t>
              </a:r>
            </a:p>
            <a:p>
              <a:r>
                <a:rPr lang="en-US" altLang="de-DE" sz="2000">
                  <a:latin typeface="Times New Roman" panose="02020603050405020304" pitchFamily="18" charset="0"/>
                </a:rPr>
                <a:t>  Delivery time</a:t>
              </a:r>
            </a:p>
          </p:txBody>
        </p:sp>
        <p:sp>
          <p:nvSpPr>
            <p:cNvPr id="58376" name="Line 8"/>
            <p:cNvSpPr>
              <a:spLocks noChangeShapeType="1"/>
            </p:cNvSpPr>
            <p:nvPr/>
          </p:nvSpPr>
          <p:spPr bwMode="auto">
            <a:xfrm>
              <a:off x="768" y="2784"/>
              <a:ext cx="417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58377" name="Text Box 9"/>
            <p:cNvSpPr txBox="1">
              <a:spLocks noChangeArrowheads="1"/>
            </p:cNvSpPr>
            <p:nvPr/>
          </p:nvSpPr>
          <p:spPr bwMode="auto">
            <a:xfrm>
              <a:off x="768" y="2784"/>
              <a:ext cx="4224"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2000" b="1">
                  <a:latin typeface="Times New Roman" panose="02020603050405020304" pitchFamily="18" charset="0"/>
                </a:rPr>
                <a:t>Order details</a:t>
              </a:r>
              <a:r>
                <a:rPr lang="en-US" altLang="de-DE" sz="2000">
                  <a:latin typeface="Times New Roman" panose="02020603050405020304" pitchFamily="18" charset="0"/>
                </a:rPr>
                <a:t>:</a:t>
              </a:r>
            </a:p>
            <a:p>
              <a:r>
                <a:rPr lang="en-US" altLang="de-DE" sz="2000">
                  <a:latin typeface="Times New Roman" panose="02020603050405020304" pitchFamily="18" charset="0"/>
                </a:rPr>
                <a:t>  item                                               quantity  cost/item    cost</a:t>
              </a:r>
            </a:p>
            <a:p>
              <a:r>
                <a:rPr lang="en-US" altLang="de-DE" sz="2000">
                  <a:latin typeface="Times New Roman" panose="02020603050405020304" pitchFamily="18" charset="0"/>
                </a:rPr>
                <a:t>  </a:t>
              </a:r>
              <a:r>
                <a:rPr lang="en-US" altLang="de-DE" sz="1800">
                  <a:latin typeface="Courier New" panose="02070309020205020404" pitchFamily="49" charset="0"/>
                </a:rPr>
                <a:t>size 10 screws (boxes)      7    3.71   25.97</a:t>
              </a:r>
              <a:endParaRPr lang="en-US" altLang="de-DE" sz="2000">
                <a:latin typeface="Times New Roman" panose="02020603050405020304" pitchFamily="18" charset="0"/>
              </a:endParaRPr>
            </a:p>
            <a:p>
              <a:r>
                <a:rPr lang="en-US" altLang="de-DE" sz="2000">
                  <a:latin typeface="Times New Roman" panose="02020603050405020304" pitchFamily="18" charset="0"/>
                </a:rPr>
                <a:t>      ……			                    …	     …           …</a:t>
              </a:r>
            </a:p>
            <a:p>
              <a:endParaRPr lang="en-US" altLang="de-DE" sz="2000">
                <a:latin typeface="Times New Roman" panose="02020603050405020304" pitchFamily="18" charset="0"/>
              </a:endParaRPr>
            </a:p>
          </p:txBody>
        </p:sp>
      </p:gr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527801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de-DE" smtClean="0">
                <a:solidFill>
                  <a:schemeClr val="tx1"/>
                </a:solidFill>
              </a:rPr>
              <a:t>order of groups and items</a:t>
            </a:r>
          </a:p>
        </p:txBody>
      </p:sp>
      <p:sp>
        <p:nvSpPr>
          <p:cNvPr id="59395" name="Rectangle 3"/>
          <p:cNvSpPr>
            <a:spLocks noGrp="1" noChangeArrowheads="1"/>
          </p:cNvSpPr>
          <p:nvPr>
            <p:ph type="body" idx="1"/>
          </p:nvPr>
        </p:nvSpPr>
        <p:spPr/>
        <p:txBody>
          <a:bodyPr/>
          <a:lstStyle/>
          <a:p>
            <a:pPr eaLnBrk="1" hangingPunct="1">
              <a:lnSpc>
                <a:spcPct val="90000"/>
              </a:lnSpc>
            </a:pPr>
            <a:r>
              <a:rPr lang="en-US" altLang="de-DE" smtClean="0"/>
              <a:t>think! - what is natural order</a:t>
            </a:r>
          </a:p>
          <a:p>
            <a:pPr eaLnBrk="1" hangingPunct="1">
              <a:lnSpc>
                <a:spcPct val="90000"/>
              </a:lnSpc>
            </a:pPr>
            <a:endParaRPr lang="en-US" altLang="de-DE" smtClean="0"/>
          </a:p>
          <a:p>
            <a:pPr eaLnBrk="1" hangingPunct="1">
              <a:lnSpc>
                <a:spcPct val="90000"/>
              </a:lnSpc>
            </a:pPr>
            <a:r>
              <a:rPr lang="en-US" altLang="de-DE" smtClean="0"/>
              <a:t>should match screen order!</a:t>
            </a:r>
          </a:p>
          <a:p>
            <a:pPr marL="1438275" lvl="1" eaLnBrk="1" hangingPunct="1">
              <a:lnSpc>
                <a:spcPct val="90000"/>
              </a:lnSpc>
            </a:pPr>
            <a:r>
              <a:rPr lang="en-US" altLang="de-DE" sz="2000" smtClean="0"/>
              <a:t>use boxes, space etc.</a:t>
            </a:r>
          </a:p>
          <a:p>
            <a:pPr marL="1438275" lvl="1" eaLnBrk="1" hangingPunct="1">
              <a:lnSpc>
                <a:spcPct val="90000"/>
              </a:lnSpc>
            </a:pPr>
            <a:r>
              <a:rPr lang="en-US" altLang="de-DE" sz="2000" smtClean="0"/>
              <a:t>set up tabbing right!</a:t>
            </a:r>
            <a:endParaRPr lang="en-US" altLang="de-DE" sz="2800" smtClean="0"/>
          </a:p>
          <a:p>
            <a:pPr eaLnBrk="1" hangingPunct="1">
              <a:lnSpc>
                <a:spcPct val="90000"/>
              </a:lnSpc>
            </a:pPr>
            <a:endParaRPr lang="en-US" altLang="de-DE" smtClean="0"/>
          </a:p>
          <a:p>
            <a:pPr eaLnBrk="1" hangingPunct="1">
              <a:lnSpc>
                <a:spcPct val="90000"/>
              </a:lnSpc>
            </a:pPr>
            <a:r>
              <a:rPr lang="en-US" altLang="de-DE" smtClean="0"/>
              <a:t>instructions</a:t>
            </a:r>
          </a:p>
          <a:p>
            <a:pPr marL="1438275" lvl="1" eaLnBrk="1" hangingPunct="1">
              <a:lnSpc>
                <a:spcPct val="90000"/>
              </a:lnSpc>
            </a:pPr>
            <a:r>
              <a:rPr lang="en-US" altLang="de-DE" sz="2000" smtClean="0"/>
              <a:t>beware the cake recipie syndrome!</a:t>
            </a:r>
            <a:br>
              <a:rPr lang="en-US" altLang="de-DE" sz="2000" smtClean="0"/>
            </a:br>
            <a:r>
              <a:rPr lang="en-US" altLang="de-DE" sz="2000" smtClean="0"/>
              <a:t>… </a:t>
            </a:r>
            <a:r>
              <a:rPr lang="en-US" altLang="de-DE" sz="1800" smtClean="0"/>
              <a:t>mix milk and flour, add the fruit</a:t>
            </a:r>
            <a:br>
              <a:rPr lang="en-US" altLang="de-DE" sz="1800" smtClean="0"/>
            </a:br>
            <a:r>
              <a:rPr lang="en-US" altLang="de-DE" sz="1800" smtClean="0"/>
              <a:t>    after beating them</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096620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de-DE" smtClean="0"/>
              <a:t>decoration</a:t>
            </a:r>
          </a:p>
        </p:txBody>
      </p:sp>
      <p:sp>
        <p:nvSpPr>
          <p:cNvPr id="60419" name="Rectangle 3"/>
          <p:cNvSpPr>
            <a:spLocks noGrp="1" noChangeArrowheads="1"/>
          </p:cNvSpPr>
          <p:nvPr>
            <p:ph type="body" idx="1"/>
          </p:nvPr>
        </p:nvSpPr>
        <p:spPr/>
        <p:txBody>
          <a:bodyPr/>
          <a:lstStyle/>
          <a:p>
            <a:pPr eaLnBrk="1" hangingPunct="1"/>
            <a:r>
              <a:rPr lang="en-US" altLang="de-DE" smtClean="0"/>
              <a:t>use boxes to group logical items</a:t>
            </a:r>
          </a:p>
          <a:p>
            <a:pPr eaLnBrk="1" hangingPunct="1"/>
            <a:r>
              <a:rPr lang="en-US" altLang="de-DE" smtClean="0"/>
              <a:t>use fonts for emphasis, headings</a:t>
            </a:r>
          </a:p>
          <a:p>
            <a:pPr eaLnBrk="1" hangingPunct="1"/>
            <a:r>
              <a:rPr lang="en-US" altLang="de-DE" smtClean="0"/>
              <a:t>but not too many!!</a:t>
            </a:r>
          </a:p>
        </p:txBody>
      </p:sp>
      <p:grpSp>
        <p:nvGrpSpPr>
          <p:cNvPr id="60420" name="Group 4"/>
          <p:cNvGrpSpPr>
            <a:grpSpLocks/>
          </p:cNvGrpSpPr>
          <p:nvPr/>
        </p:nvGrpSpPr>
        <p:grpSpPr bwMode="auto">
          <a:xfrm>
            <a:off x="2514600" y="3886200"/>
            <a:ext cx="5410200" cy="2590800"/>
            <a:chOff x="1584" y="2448"/>
            <a:chExt cx="3408" cy="1632"/>
          </a:xfrm>
        </p:grpSpPr>
        <p:sp>
          <p:nvSpPr>
            <p:cNvPr id="60421" name="Rectangle 5"/>
            <p:cNvSpPr>
              <a:spLocks noChangeArrowheads="1"/>
            </p:cNvSpPr>
            <p:nvPr/>
          </p:nvSpPr>
          <p:spPr bwMode="auto">
            <a:xfrm>
              <a:off x="1584" y="2448"/>
              <a:ext cx="3408" cy="1632"/>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a:latin typeface="Times New Roman" panose="02020603050405020304" pitchFamily="18" charset="0"/>
              </a:endParaRPr>
            </a:p>
          </p:txBody>
        </p:sp>
        <p:sp>
          <p:nvSpPr>
            <p:cNvPr id="60422" name="Rectangle 6"/>
            <p:cNvSpPr>
              <a:spLocks noChangeArrowheads="1"/>
            </p:cNvSpPr>
            <p:nvPr/>
          </p:nvSpPr>
          <p:spPr bwMode="auto">
            <a:xfrm>
              <a:off x="1680" y="2544"/>
              <a:ext cx="1536" cy="720"/>
            </a:xfrm>
            <a:prstGeom prst="rect">
              <a:avLst/>
            </a:prstGeom>
            <a:solidFill>
              <a:schemeClr val="bg1"/>
            </a:solidFill>
            <a:ln w="57150" cmpd="thinThick">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60423" name="Rectangle 7"/>
            <p:cNvSpPr>
              <a:spLocks noChangeArrowheads="1"/>
            </p:cNvSpPr>
            <p:nvPr/>
          </p:nvSpPr>
          <p:spPr bwMode="auto">
            <a:xfrm>
              <a:off x="1680" y="3360"/>
              <a:ext cx="3216" cy="624"/>
            </a:xfrm>
            <a:prstGeom prst="rect">
              <a:avLst/>
            </a:prstGeom>
            <a:solidFill>
              <a:schemeClr val="bg1"/>
            </a:solidFill>
            <a:ln w="57150" cmpd="thinThick">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Abadi MT Condensed" pitchFamily="34" charset="0"/>
                </a:rPr>
                <a:t>A</a:t>
              </a:r>
              <a:r>
                <a:rPr lang="en-US" altLang="de-DE">
                  <a:latin typeface="Arial" panose="020B0604020202020204" pitchFamily="34" charset="0"/>
                </a:rPr>
                <a:t>B</a:t>
              </a:r>
              <a:r>
                <a:rPr lang="en-US" altLang="de-DE">
                  <a:latin typeface="Arial Black" panose="020B0A04020102020204" pitchFamily="34" charset="0"/>
                </a:rPr>
                <a:t>C</a:t>
              </a:r>
              <a:r>
                <a:rPr lang="en-US" altLang="de-DE">
                  <a:latin typeface="Arial Narrow" panose="020B0606020202030204" pitchFamily="34" charset="0"/>
                </a:rPr>
                <a:t>D</a:t>
              </a:r>
              <a:r>
                <a:rPr lang="en-US" altLang="de-DE">
                  <a:latin typeface="Book Antiqua" panose="02040602050305030304" pitchFamily="18" charset="0"/>
                </a:rPr>
                <a:t>E</a:t>
              </a:r>
              <a:r>
                <a:rPr lang="en-US" altLang="de-DE">
                  <a:latin typeface="Bookman Old Style" panose="02050604050505020204" pitchFamily="18" charset="0"/>
                </a:rPr>
                <a:t>F</a:t>
              </a:r>
              <a:r>
                <a:rPr lang="en-US" altLang="de-DE">
                  <a:latin typeface="Bookshelf Symbol 1" pitchFamily="34" charset="2"/>
                </a:rPr>
                <a:t>G</a:t>
              </a:r>
              <a:r>
                <a:rPr lang="en-US" altLang="de-DE">
                  <a:latin typeface="Century Gothic" panose="020B0502020202020204" pitchFamily="34" charset="0"/>
                </a:rPr>
                <a:t>H</a:t>
              </a:r>
              <a:r>
                <a:rPr lang="en-US" altLang="de-DE">
                  <a:latin typeface="Comic Sans MS" panose="030F0702030302020204" pitchFamily="66" charset="0"/>
                </a:rPr>
                <a:t>I</a:t>
              </a:r>
              <a:r>
                <a:rPr lang="en-US" altLang="de-DE">
                  <a:latin typeface="Century Schoolbook" panose="02040604050505020304" pitchFamily="18" charset="0"/>
                </a:rPr>
                <a:t>J</a:t>
              </a:r>
              <a:r>
                <a:rPr lang="en-US" altLang="de-DE">
                  <a:latin typeface="Courier New" panose="02070309020205020404" pitchFamily="49" charset="0"/>
                </a:rPr>
                <a:t>K</a:t>
              </a:r>
              <a:r>
                <a:rPr lang="en-US" altLang="de-DE">
                  <a:latin typeface="Garamond" panose="02020404030301010803" pitchFamily="18" charset="0"/>
                </a:rPr>
                <a:t>L</a:t>
              </a:r>
              <a:r>
                <a:rPr lang="en-US" altLang="de-DE">
                  <a:latin typeface="Georgia" panose="02040502050405020303" pitchFamily="18" charset="0"/>
                </a:rPr>
                <a:t>M</a:t>
              </a:r>
              <a:endParaRPr lang="en-US" altLang="de-DE">
                <a:latin typeface="Times New Roman" panose="02020603050405020304" pitchFamily="18" charset="0"/>
              </a:endParaRPr>
            </a:p>
            <a:p>
              <a:pPr algn="ctr"/>
              <a:r>
                <a:rPr lang="en-US" altLang="de-DE">
                  <a:latin typeface="Haettenschweiler" panose="020B0706040902060204" pitchFamily="34" charset="0"/>
                </a:rPr>
                <a:t>N</a:t>
              </a:r>
              <a:r>
                <a:rPr lang="en-US" altLang="de-DE">
                  <a:latin typeface="Impact" panose="020B0806030902050204" pitchFamily="34" charset="0"/>
                </a:rPr>
                <a:t>O</a:t>
              </a:r>
              <a:r>
                <a:rPr lang="en-US" altLang="de-DE">
                  <a:latin typeface="Letter Gothic MT" charset="0"/>
                </a:rPr>
                <a:t>P</a:t>
              </a:r>
              <a:r>
                <a:rPr lang="en-US" altLang="de-DE">
                  <a:latin typeface="Lucida Console" panose="020B0609040504020204" pitchFamily="49" charset="0"/>
                </a:rPr>
                <a:t>Q</a:t>
              </a:r>
              <a:r>
                <a:rPr lang="en-US" altLang="de-DE">
                  <a:latin typeface="Lucida Sans Unicode" panose="020B0602030504020204" pitchFamily="34" charset="0"/>
                </a:rPr>
                <a:t>R</a:t>
              </a:r>
              <a:r>
                <a:rPr lang="en-US" altLang="de-DE">
                  <a:latin typeface="Modern" pitchFamily="50"/>
                </a:rPr>
                <a:t>S</a:t>
              </a:r>
              <a:r>
                <a:rPr lang="en-US" altLang="de-DE">
                  <a:latin typeface="Roman" pitchFamily="18"/>
                </a:rPr>
                <a:t>T</a:t>
              </a:r>
              <a:r>
                <a:rPr lang="en-US" altLang="de-DE">
                  <a:latin typeface="Script" pitchFamily="66"/>
                </a:rPr>
                <a:t>U</a:t>
              </a:r>
              <a:r>
                <a:rPr lang="en-US" altLang="de-DE">
                  <a:latin typeface="Tahoma" panose="020B0604030504040204" pitchFamily="34" charset="0"/>
                </a:rPr>
                <a:t>V</a:t>
              </a:r>
              <a:r>
                <a:rPr lang="en-US" altLang="de-DE">
                  <a:latin typeface="Times New Roman MT Extra Bold" charset="0"/>
                </a:rPr>
                <a:t>W</a:t>
              </a:r>
              <a:r>
                <a:rPr lang="en-US" altLang="de-DE">
                  <a:latin typeface="Trebuchet MS" panose="020B0603020202020204" pitchFamily="34" charset="0"/>
                </a:rPr>
                <a:t>X</a:t>
              </a:r>
              <a:r>
                <a:rPr lang="en-US" altLang="de-DE">
                  <a:latin typeface="Verdana" panose="020B0604030504040204" pitchFamily="34" charset="0"/>
                </a:rPr>
                <a:t>Y</a:t>
              </a:r>
              <a:r>
                <a:rPr lang="en-US" altLang="de-DE">
                  <a:latin typeface="Times New Roman" panose="02020603050405020304" pitchFamily="18" charset="0"/>
                </a:rPr>
                <a:t>Z</a:t>
              </a:r>
            </a:p>
          </p:txBody>
        </p:sp>
        <p:sp>
          <p:nvSpPr>
            <p:cNvPr id="60424" name="Rectangle 8"/>
            <p:cNvSpPr>
              <a:spLocks noChangeArrowheads="1"/>
            </p:cNvSpPr>
            <p:nvPr/>
          </p:nvSpPr>
          <p:spPr bwMode="auto">
            <a:xfrm>
              <a:off x="3360" y="2544"/>
              <a:ext cx="480" cy="672"/>
            </a:xfrm>
            <a:prstGeom prst="rect">
              <a:avLst/>
            </a:prstGeom>
            <a:solidFill>
              <a:schemeClr val="bg1"/>
            </a:solidFill>
            <a:ln w="38100" cmpd="dbl">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60425" name="Rectangle 9"/>
            <p:cNvSpPr>
              <a:spLocks noChangeArrowheads="1"/>
            </p:cNvSpPr>
            <p:nvPr/>
          </p:nvSpPr>
          <p:spPr bwMode="auto">
            <a:xfrm>
              <a:off x="3888" y="2544"/>
              <a:ext cx="480" cy="672"/>
            </a:xfrm>
            <a:prstGeom prst="rect">
              <a:avLst/>
            </a:prstGeom>
            <a:solidFill>
              <a:schemeClr val="bg1"/>
            </a:solidFill>
            <a:ln w="38100" cmpd="dbl">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60426" name="Rectangle 10"/>
            <p:cNvSpPr>
              <a:spLocks noChangeArrowheads="1"/>
            </p:cNvSpPr>
            <p:nvPr/>
          </p:nvSpPr>
          <p:spPr bwMode="auto">
            <a:xfrm>
              <a:off x="4416" y="2544"/>
              <a:ext cx="480" cy="672"/>
            </a:xfrm>
            <a:prstGeom prst="rect">
              <a:avLst/>
            </a:prstGeom>
            <a:solidFill>
              <a:schemeClr val="bg1"/>
            </a:solidFill>
            <a:ln w="38100" cmpd="dbl">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60427" name="Rectangle 11"/>
            <p:cNvSpPr>
              <a:spLocks noChangeArrowheads="1"/>
            </p:cNvSpPr>
            <p:nvPr/>
          </p:nvSpPr>
          <p:spPr bwMode="auto">
            <a:xfrm>
              <a:off x="1776" y="2640"/>
              <a:ext cx="432" cy="288"/>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60428" name="Rectangle 12"/>
            <p:cNvSpPr>
              <a:spLocks noChangeArrowheads="1"/>
            </p:cNvSpPr>
            <p:nvPr/>
          </p:nvSpPr>
          <p:spPr bwMode="auto">
            <a:xfrm>
              <a:off x="2304" y="2640"/>
              <a:ext cx="432" cy="288"/>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60429" name="Rectangle 13"/>
            <p:cNvSpPr>
              <a:spLocks noChangeArrowheads="1"/>
            </p:cNvSpPr>
            <p:nvPr/>
          </p:nvSpPr>
          <p:spPr bwMode="auto">
            <a:xfrm>
              <a:off x="1776" y="3024"/>
              <a:ext cx="1344" cy="14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60430" name="Rectangle 14"/>
            <p:cNvSpPr>
              <a:spLocks noChangeArrowheads="1"/>
            </p:cNvSpPr>
            <p:nvPr/>
          </p:nvSpPr>
          <p:spPr bwMode="auto">
            <a:xfrm>
              <a:off x="2832" y="2640"/>
              <a:ext cx="240" cy="288"/>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pic>
        <p:nvPicPr>
          <p:cNvPr id="15" name="Grafik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6" name="Grafik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5019003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de-DE" smtClean="0">
                <a:solidFill>
                  <a:schemeClr val="tx1"/>
                </a:solidFill>
              </a:rPr>
              <a:t>alignment - text</a:t>
            </a:r>
          </a:p>
        </p:txBody>
      </p:sp>
      <p:sp>
        <p:nvSpPr>
          <p:cNvPr id="61443" name="Rectangle 3"/>
          <p:cNvSpPr>
            <a:spLocks noGrp="1" noChangeArrowheads="1"/>
          </p:cNvSpPr>
          <p:nvPr>
            <p:ph type="body" idx="1"/>
          </p:nvPr>
        </p:nvSpPr>
        <p:spPr/>
        <p:txBody>
          <a:bodyPr/>
          <a:lstStyle/>
          <a:p>
            <a:pPr eaLnBrk="1" hangingPunct="1"/>
            <a:r>
              <a:rPr lang="en-US" altLang="de-DE" smtClean="0"/>
              <a:t>you read from left to right   </a:t>
            </a:r>
            <a:r>
              <a:rPr lang="en-US" altLang="de-DE" sz="1800" smtClean="0"/>
              <a:t>(English and European)</a:t>
            </a:r>
            <a:r>
              <a:rPr lang="en-US" altLang="de-DE" smtClean="0"/>
              <a:t>                        </a:t>
            </a:r>
          </a:p>
          <a:p>
            <a:pPr eaLnBrk="1" hangingPunct="1">
              <a:buFontTx/>
              <a:buNone/>
            </a:pPr>
            <a:r>
              <a:rPr lang="en-US" altLang="de-DE" smtClean="0">
                <a:sym typeface="Symbol" panose="05050102010706020507" pitchFamily="18" charset="2"/>
              </a:rPr>
              <a:t>			</a:t>
            </a:r>
            <a:r>
              <a:rPr lang="en-US" altLang="de-DE" smtClean="0"/>
              <a:t>  align left hand side</a:t>
            </a:r>
          </a:p>
          <a:p>
            <a:pPr eaLnBrk="1" hangingPunct="1"/>
            <a:endParaRPr lang="en-US" altLang="de-DE" smtClean="0"/>
          </a:p>
        </p:txBody>
      </p:sp>
      <p:sp>
        <p:nvSpPr>
          <p:cNvPr id="61444" name="Text Box 4"/>
          <p:cNvSpPr txBox="1">
            <a:spLocks noChangeArrowheads="1"/>
          </p:cNvSpPr>
          <p:nvPr/>
        </p:nvSpPr>
        <p:spPr bwMode="auto">
          <a:xfrm>
            <a:off x="914400" y="3505200"/>
            <a:ext cx="3886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800">
                <a:latin typeface="Times New Roman" panose="02020603050405020304" pitchFamily="18" charset="0"/>
              </a:rPr>
              <a:t>Willy Wonka and the Chocolate Factory</a:t>
            </a:r>
          </a:p>
          <a:p>
            <a:r>
              <a:rPr lang="en-US" altLang="de-DE" sz="1800">
                <a:latin typeface="Times New Roman" panose="02020603050405020304" pitchFamily="18" charset="0"/>
              </a:rPr>
              <a:t>Winston Churchill - A Biography</a:t>
            </a:r>
          </a:p>
          <a:p>
            <a:r>
              <a:rPr lang="en-US" altLang="de-DE" sz="1800">
                <a:latin typeface="Times New Roman" panose="02020603050405020304" pitchFamily="18" charset="0"/>
              </a:rPr>
              <a:t>Wizard of Oz</a:t>
            </a:r>
          </a:p>
          <a:p>
            <a:r>
              <a:rPr lang="en-US" altLang="de-DE" sz="1800">
                <a:latin typeface="Times New Roman" panose="02020603050405020304" pitchFamily="18" charset="0"/>
              </a:rPr>
              <a:t>Xena - Warrior Princess</a:t>
            </a:r>
            <a:endParaRPr lang="en-US" altLang="de-DE">
              <a:latin typeface="Times New Roman" panose="02020603050405020304" pitchFamily="18" charset="0"/>
            </a:endParaRPr>
          </a:p>
        </p:txBody>
      </p:sp>
      <p:sp>
        <p:nvSpPr>
          <p:cNvPr id="61445" name="Text Box 5"/>
          <p:cNvSpPr txBox="1">
            <a:spLocks noChangeArrowheads="1"/>
          </p:cNvSpPr>
          <p:nvPr/>
        </p:nvSpPr>
        <p:spPr bwMode="auto">
          <a:xfrm>
            <a:off x="4648200" y="4953000"/>
            <a:ext cx="38862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r>
              <a:rPr lang="en-US" altLang="de-DE" sz="1800">
                <a:latin typeface="Times New Roman" panose="02020603050405020304" pitchFamily="18" charset="0"/>
              </a:rPr>
              <a:t>Willy Wonka and the Chocolate Factory</a:t>
            </a:r>
          </a:p>
          <a:p>
            <a:pPr algn="r"/>
            <a:r>
              <a:rPr lang="en-US" altLang="de-DE" sz="1800">
                <a:latin typeface="Times New Roman" panose="02020603050405020304" pitchFamily="18" charset="0"/>
              </a:rPr>
              <a:t>Winston Churchill - A Biography</a:t>
            </a:r>
          </a:p>
          <a:p>
            <a:pPr algn="r"/>
            <a:r>
              <a:rPr lang="en-US" altLang="de-DE" sz="1800">
                <a:latin typeface="Times New Roman" panose="02020603050405020304" pitchFamily="18" charset="0"/>
              </a:rPr>
              <a:t>Wizard of Oz</a:t>
            </a:r>
          </a:p>
          <a:p>
            <a:pPr algn="r"/>
            <a:r>
              <a:rPr lang="en-US" altLang="de-DE" sz="1800">
                <a:latin typeface="Times New Roman" panose="02020603050405020304" pitchFamily="18" charset="0"/>
              </a:rPr>
              <a:t>Xena - Warrior Princess</a:t>
            </a:r>
            <a:endParaRPr lang="en-US" altLang="de-DE">
              <a:latin typeface="Times New Roman" panose="02020603050405020304" pitchFamily="18" charset="0"/>
            </a:endParaRPr>
          </a:p>
        </p:txBody>
      </p:sp>
      <p:sp>
        <p:nvSpPr>
          <p:cNvPr id="61446" name="Text Box 6"/>
          <p:cNvSpPr txBox="1">
            <a:spLocks noChangeArrowheads="1"/>
          </p:cNvSpPr>
          <p:nvPr/>
        </p:nvSpPr>
        <p:spPr bwMode="auto">
          <a:xfrm>
            <a:off x="838200" y="5562600"/>
            <a:ext cx="3048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latin typeface="Times New Roman" panose="02020603050405020304" pitchFamily="18" charset="0"/>
              </a:rPr>
              <a:t>fine for special effects but hard to scan</a:t>
            </a:r>
          </a:p>
        </p:txBody>
      </p:sp>
      <p:sp>
        <p:nvSpPr>
          <p:cNvPr id="61447" name="AutoShape 7"/>
          <p:cNvSpPr>
            <a:spLocks noChangeArrowheads="1"/>
          </p:cNvSpPr>
          <p:nvPr/>
        </p:nvSpPr>
        <p:spPr bwMode="auto">
          <a:xfrm rot="-838425">
            <a:off x="3810000" y="5638800"/>
            <a:ext cx="1143000" cy="304800"/>
          </a:xfrm>
          <a:prstGeom prst="rightArrow">
            <a:avLst>
              <a:gd name="adj1" fmla="val 50000"/>
              <a:gd name="adj2" fmla="val 9375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61448" name="Text Box 8"/>
          <p:cNvSpPr txBox="1">
            <a:spLocks noChangeArrowheads="1"/>
          </p:cNvSpPr>
          <p:nvPr/>
        </p:nvSpPr>
        <p:spPr bwMode="auto">
          <a:xfrm>
            <a:off x="6096000" y="3276600"/>
            <a:ext cx="1447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latin typeface="Times New Roman" panose="02020603050405020304" pitchFamily="18" charset="0"/>
              </a:rPr>
              <a:t>boring but</a:t>
            </a:r>
          </a:p>
          <a:p>
            <a:r>
              <a:rPr lang="en-US" altLang="de-DE">
                <a:latin typeface="Times New Roman" panose="02020603050405020304" pitchFamily="18" charset="0"/>
              </a:rPr>
              <a:t>readable!</a:t>
            </a:r>
          </a:p>
        </p:txBody>
      </p:sp>
      <p:sp>
        <p:nvSpPr>
          <p:cNvPr id="61449" name="AutoShape 9"/>
          <p:cNvSpPr>
            <a:spLocks noChangeArrowheads="1"/>
          </p:cNvSpPr>
          <p:nvPr/>
        </p:nvSpPr>
        <p:spPr bwMode="auto">
          <a:xfrm rot="-838425" flipH="1" flipV="1">
            <a:off x="4800600" y="3657600"/>
            <a:ext cx="1143000" cy="304800"/>
          </a:xfrm>
          <a:prstGeom prst="rightArrow">
            <a:avLst>
              <a:gd name="adj1" fmla="val 50000"/>
              <a:gd name="adj2" fmla="val 9375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9833890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de-DE" smtClean="0">
                <a:solidFill>
                  <a:schemeClr val="tx1"/>
                </a:solidFill>
              </a:rPr>
              <a:t>alignment - names</a:t>
            </a:r>
          </a:p>
        </p:txBody>
      </p:sp>
      <p:sp>
        <p:nvSpPr>
          <p:cNvPr id="62467" name="Rectangle 3"/>
          <p:cNvSpPr>
            <a:spLocks noGrp="1" noChangeArrowheads="1"/>
          </p:cNvSpPr>
          <p:nvPr>
            <p:ph type="body" idx="1"/>
          </p:nvPr>
        </p:nvSpPr>
        <p:spPr/>
        <p:txBody>
          <a:bodyPr/>
          <a:lstStyle/>
          <a:p>
            <a:pPr eaLnBrk="1" hangingPunct="1"/>
            <a:r>
              <a:rPr lang="en-US" altLang="de-DE" smtClean="0"/>
              <a:t>Usually scanning for surnames   </a:t>
            </a:r>
            <a:r>
              <a:rPr lang="en-US" altLang="de-DE" smtClean="0">
                <a:sym typeface="Symbol" panose="05050102010706020507" pitchFamily="18" charset="2"/>
              </a:rPr>
              <a:t>			</a:t>
            </a:r>
            <a:r>
              <a:rPr lang="en-US" altLang="de-DE" smtClean="0"/>
              <a:t>  make it easy!</a:t>
            </a:r>
          </a:p>
          <a:p>
            <a:pPr eaLnBrk="1" hangingPunct="1"/>
            <a:endParaRPr lang="en-US" altLang="de-DE" smtClean="0"/>
          </a:p>
        </p:txBody>
      </p:sp>
      <p:sp>
        <p:nvSpPr>
          <p:cNvPr id="62468" name="Text Box 4"/>
          <p:cNvSpPr txBox="1">
            <a:spLocks noChangeArrowheads="1"/>
          </p:cNvSpPr>
          <p:nvPr/>
        </p:nvSpPr>
        <p:spPr bwMode="auto">
          <a:xfrm>
            <a:off x="1066800" y="3429000"/>
            <a:ext cx="1704975" cy="121920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800">
                <a:latin typeface="Times New Roman" panose="02020603050405020304" pitchFamily="18" charset="0"/>
              </a:rPr>
              <a:t>Alan Dix</a:t>
            </a:r>
          </a:p>
          <a:p>
            <a:r>
              <a:rPr lang="en-US" altLang="de-DE" sz="1800">
                <a:latin typeface="Times New Roman" panose="02020603050405020304" pitchFamily="18" charset="0"/>
              </a:rPr>
              <a:t>Janet Finlay</a:t>
            </a:r>
          </a:p>
          <a:p>
            <a:r>
              <a:rPr lang="en-US" altLang="de-DE" sz="1800">
                <a:latin typeface="Times New Roman" panose="02020603050405020304" pitchFamily="18" charset="0"/>
              </a:rPr>
              <a:t>Gregory Abowd</a:t>
            </a:r>
          </a:p>
          <a:p>
            <a:r>
              <a:rPr lang="en-US" altLang="de-DE" sz="1800">
                <a:latin typeface="Times New Roman" panose="02020603050405020304" pitchFamily="18" charset="0"/>
              </a:rPr>
              <a:t>Russell Beale</a:t>
            </a:r>
            <a:endParaRPr lang="en-US" altLang="de-DE">
              <a:latin typeface="Times New Roman" panose="02020603050405020304" pitchFamily="18" charset="0"/>
            </a:endParaRPr>
          </a:p>
        </p:txBody>
      </p:sp>
      <p:sp>
        <p:nvSpPr>
          <p:cNvPr id="62469" name="Text Box 5"/>
          <p:cNvSpPr txBox="1">
            <a:spLocks noChangeArrowheads="1"/>
          </p:cNvSpPr>
          <p:nvPr/>
        </p:nvSpPr>
        <p:spPr bwMode="auto">
          <a:xfrm>
            <a:off x="3733800" y="4953000"/>
            <a:ext cx="1762125" cy="121920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800">
                <a:latin typeface="Times New Roman" panose="02020603050405020304" pitchFamily="18" charset="0"/>
              </a:rPr>
              <a:t>Alan        Dix</a:t>
            </a:r>
          </a:p>
          <a:p>
            <a:r>
              <a:rPr lang="en-US" altLang="de-DE" sz="1800">
                <a:latin typeface="Times New Roman" panose="02020603050405020304" pitchFamily="18" charset="0"/>
              </a:rPr>
              <a:t>Janet        Finlay</a:t>
            </a:r>
          </a:p>
          <a:p>
            <a:r>
              <a:rPr lang="en-US" altLang="de-DE" sz="1800">
                <a:latin typeface="Times New Roman" panose="02020603050405020304" pitchFamily="18" charset="0"/>
              </a:rPr>
              <a:t>Gregory  Abowd</a:t>
            </a:r>
          </a:p>
          <a:p>
            <a:r>
              <a:rPr lang="en-US" altLang="de-DE" sz="1800">
                <a:latin typeface="Times New Roman" panose="02020603050405020304" pitchFamily="18" charset="0"/>
              </a:rPr>
              <a:t>Russell    Beale</a:t>
            </a:r>
            <a:endParaRPr lang="en-US" altLang="de-DE">
              <a:latin typeface="Times New Roman" panose="02020603050405020304" pitchFamily="18" charset="0"/>
            </a:endParaRPr>
          </a:p>
        </p:txBody>
      </p:sp>
      <p:sp>
        <p:nvSpPr>
          <p:cNvPr id="62470" name="Text Box 6"/>
          <p:cNvSpPr txBox="1">
            <a:spLocks noChangeArrowheads="1"/>
          </p:cNvSpPr>
          <p:nvPr/>
        </p:nvSpPr>
        <p:spPr bwMode="auto">
          <a:xfrm>
            <a:off x="6400800" y="3810000"/>
            <a:ext cx="1762125" cy="121920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800">
                <a:latin typeface="Times New Roman" panose="02020603050405020304" pitchFamily="18" charset="0"/>
              </a:rPr>
              <a:t>Dix , Alan</a:t>
            </a:r>
          </a:p>
          <a:p>
            <a:r>
              <a:rPr lang="en-US" altLang="de-DE" sz="1800">
                <a:latin typeface="Times New Roman" panose="02020603050405020304" pitchFamily="18" charset="0"/>
              </a:rPr>
              <a:t>Finlay, Janet</a:t>
            </a:r>
          </a:p>
          <a:p>
            <a:r>
              <a:rPr lang="en-US" altLang="de-DE" sz="1800">
                <a:latin typeface="Times New Roman" panose="02020603050405020304" pitchFamily="18" charset="0"/>
              </a:rPr>
              <a:t>Abowd, Gregory</a:t>
            </a:r>
          </a:p>
          <a:p>
            <a:r>
              <a:rPr lang="en-US" altLang="de-DE" sz="1800">
                <a:latin typeface="Times New Roman" panose="02020603050405020304" pitchFamily="18" charset="0"/>
              </a:rPr>
              <a:t>Beale, Russell</a:t>
            </a:r>
          </a:p>
        </p:txBody>
      </p:sp>
      <p:sp>
        <p:nvSpPr>
          <p:cNvPr id="62471" name="Text Box 7"/>
          <p:cNvSpPr txBox="1">
            <a:spLocks noChangeArrowheads="1"/>
          </p:cNvSpPr>
          <p:nvPr/>
        </p:nvSpPr>
        <p:spPr bwMode="auto">
          <a:xfrm>
            <a:off x="2286000" y="2928938"/>
            <a:ext cx="95885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9600">
                <a:solidFill>
                  <a:srgbClr val="FF0000"/>
                </a:solidFill>
                <a:latin typeface="Times New Roman" panose="02020603050405020304" pitchFamily="18" charset="0"/>
                <a:sym typeface="Wingdings" panose="05000000000000000000" pitchFamily="2" charset="2"/>
              </a:rPr>
              <a:t></a:t>
            </a:r>
            <a:endParaRPr lang="en-US" altLang="de-DE">
              <a:latin typeface="Times New Roman" panose="02020603050405020304" pitchFamily="18" charset="0"/>
            </a:endParaRPr>
          </a:p>
        </p:txBody>
      </p:sp>
      <p:sp>
        <p:nvSpPr>
          <p:cNvPr id="62472" name="Text Box 8"/>
          <p:cNvSpPr txBox="1">
            <a:spLocks noChangeArrowheads="1"/>
          </p:cNvSpPr>
          <p:nvPr/>
        </p:nvSpPr>
        <p:spPr bwMode="auto">
          <a:xfrm>
            <a:off x="7543800" y="3157538"/>
            <a:ext cx="114141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9600">
                <a:solidFill>
                  <a:srgbClr val="66FF33"/>
                </a:solidFill>
                <a:latin typeface="Times New Roman" panose="02020603050405020304" pitchFamily="18" charset="0"/>
                <a:sym typeface="Wingdings" panose="05000000000000000000" pitchFamily="2" charset="2"/>
              </a:rPr>
              <a:t></a:t>
            </a:r>
            <a:endParaRPr lang="en-US" altLang="de-DE" sz="9600">
              <a:solidFill>
                <a:srgbClr val="66FF33"/>
              </a:solidFill>
              <a:latin typeface="Times New Roman" panose="02020603050405020304" pitchFamily="18" charset="0"/>
              <a:sym typeface="Wingdings 2" panose="05020102010507070707" pitchFamily="18" charset="2"/>
            </a:endParaRPr>
          </a:p>
        </p:txBody>
      </p:sp>
      <p:sp>
        <p:nvSpPr>
          <p:cNvPr id="62473" name="Text Box 9"/>
          <p:cNvSpPr txBox="1">
            <a:spLocks noChangeArrowheads="1"/>
          </p:cNvSpPr>
          <p:nvPr/>
        </p:nvSpPr>
        <p:spPr bwMode="auto">
          <a:xfrm>
            <a:off x="4876800" y="4148138"/>
            <a:ext cx="114141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9600">
                <a:solidFill>
                  <a:srgbClr val="66FF33"/>
                </a:solidFill>
                <a:latin typeface="Times New Roman" panose="02020603050405020304" pitchFamily="18" charset="0"/>
                <a:sym typeface="Wingdings" panose="05000000000000000000" pitchFamily="2" charset="2"/>
              </a:rPr>
              <a:t></a:t>
            </a:r>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157944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de-DE" smtClean="0">
                <a:solidFill>
                  <a:schemeClr val="tx1"/>
                </a:solidFill>
              </a:rPr>
              <a:t>alignment - numbers</a:t>
            </a:r>
          </a:p>
        </p:txBody>
      </p:sp>
      <p:sp>
        <p:nvSpPr>
          <p:cNvPr id="63491" name="Rectangle 3"/>
          <p:cNvSpPr>
            <a:spLocks noGrp="1" noChangeArrowheads="1"/>
          </p:cNvSpPr>
          <p:nvPr>
            <p:ph type="body" idx="1"/>
          </p:nvPr>
        </p:nvSpPr>
        <p:spPr/>
        <p:txBody>
          <a:bodyPr/>
          <a:lstStyle/>
          <a:p>
            <a:pPr eaLnBrk="1" hangingPunct="1">
              <a:buFontTx/>
              <a:buNone/>
            </a:pPr>
            <a:endParaRPr lang="en-US" altLang="de-DE" smtClean="0"/>
          </a:p>
          <a:p>
            <a:pPr eaLnBrk="1" hangingPunct="1">
              <a:buFontTx/>
              <a:buNone/>
            </a:pPr>
            <a:r>
              <a:rPr lang="en-US" altLang="de-DE" smtClean="0"/>
              <a:t>think purpose!</a:t>
            </a:r>
          </a:p>
          <a:p>
            <a:pPr eaLnBrk="1" hangingPunct="1">
              <a:buFontTx/>
              <a:buNone/>
            </a:pPr>
            <a:endParaRPr lang="en-US" altLang="de-DE" smtClean="0"/>
          </a:p>
          <a:p>
            <a:pPr eaLnBrk="1" hangingPunct="1">
              <a:buFontTx/>
              <a:buNone/>
            </a:pPr>
            <a:r>
              <a:rPr lang="en-US" altLang="de-DE" smtClean="0"/>
              <a:t>which is biggest?</a:t>
            </a:r>
          </a:p>
          <a:p>
            <a:pPr eaLnBrk="1" hangingPunct="1"/>
            <a:endParaRPr lang="en-US" altLang="de-DE" smtClean="0"/>
          </a:p>
        </p:txBody>
      </p:sp>
      <p:sp>
        <p:nvSpPr>
          <p:cNvPr id="63492" name="Text Box 4"/>
          <p:cNvSpPr txBox="1">
            <a:spLocks noChangeArrowheads="1"/>
          </p:cNvSpPr>
          <p:nvPr/>
        </p:nvSpPr>
        <p:spPr bwMode="auto">
          <a:xfrm>
            <a:off x="4800600" y="2133600"/>
            <a:ext cx="1828800" cy="401955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050925">
              <a:defRPr sz="2400">
                <a:solidFill>
                  <a:schemeClr val="tx1"/>
                </a:solidFill>
                <a:latin typeface="Times" panose="02020603050405020304" pitchFamily="18" charset="0"/>
              </a:defRPr>
            </a:lvl1pPr>
            <a:lvl2pPr marL="742950" indent="-285750" defTabSz="1050925">
              <a:defRPr sz="2400">
                <a:solidFill>
                  <a:schemeClr val="tx1"/>
                </a:solidFill>
                <a:latin typeface="Times" panose="02020603050405020304" pitchFamily="18" charset="0"/>
              </a:defRPr>
            </a:lvl2pPr>
            <a:lvl3pPr marL="1143000" indent="-228600" defTabSz="1050925">
              <a:defRPr sz="2400">
                <a:solidFill>
                  <a:schemeClr val="tx1"/>
                </a:solidFill>
                <a:latin typeface="Times" panose="02020603050405020304" pitchFamily="18" charset="0"/>
              </a:defRPr>
            </a:lvl3pPr>
            <a:lvl4pPr marL="1600200" indent="-228600" defTabSz="1050925">
              <a:defRPr sz="2400">
                <a:solidFill>
                  <a:schemeClr val="tx1"/>
                </a:solidFill>
                <a:latin typeface="Times" panose="02020603050405020304" pitchFamily="18" charset="0"/>
              </a:defRPr>
            </a:lvl4pPr>
            <a:lvl5pPr marL="2057400" indent="-228600" defTabSz="1050925">
              <a:defRPr sz="2400">
                <a:solidFill>
                  <a:schemeClr val="tx1"/>
                </a:solidFill>
                <a:latin typeface="Times" panose="02020603050405020304" pitchFamily="18" charset="0"/>
              </a:defRPr>
            </a:lvl5pPr>
            <a:lvl6pPr marL="2514600" indent="-228600" defTabSz="1050925" eaLnBrk="0" fontAlgn="base" hangingPunct="0">
              <a:spcBef>
                <a:spcPct val="0"/>
              </a:spcBef>
              <a:spcAft>
                <a:spcPct val="0"/>
              </a:spcAft>
              <a:defRPr sz="2400">
                <a:solidFill>
                  <a:schemeClr val="tx1"/>
                </a:solidFill>
                <a:latin typeface="Times" panose="02020603050405020304" pitchFamily="18" charset="0"/>
              </a:defRPr>
            </a:lvl6pPr>
            <a:lvl7pPr marL="2971800" indent="-228600" defTabSz="1050925" eaLnBrk="0" fontAlgn="base" hangingPunct="0">
              <a:spcBef>
                <a:spcPct val="0"/>
              </a:spcBef>
              <a:spcAft>
                <a:spcPct val="0"/>
              </a:spcAft>
              <a:defRPr sz="2400">
                <a:solidFill>
                  <a:schemeClr val="tx1"/>
                </a:solidFill>
                <a:latin typeface="Times" panose="02020603050405020304" pitchFamily="18" charset="0"/>
              </a:defRPr>
            </a:lvl7pPr>
            <a:lvl8pPr marL="3429000" indent="-228600" defTabSz="1050925" eaLnBrk="0" fontAlgn="base" hangingPunct="0">
              <a:spcBef>
                <a:spcPct val="0"/>
              </a:spcBef>
              <a:spcAft>
                <a:spcPct val="0"/>
              </a:spcAft>
              <a:defRPr sz="2400">
                <a:solidFill>
                  <a:schemeClr val="tx1"/>
                </a:solidFill>
                <a:latin typeface="Times" panose="02020603050405020304" pitchFamily="18" charset="0"/>
              </a:defRPr>
            </a:lvl8pPr>
            <a:lvl9pPr marL="3886200" indent="-228600" defTabSz="1050925" eaLnBrk="0" fontAlgn="base" hangingPunct="0">
              <a:spcBef>
                <a:spcPct val="0"/>
              </a:spcBef>
              <a:spcAft>
                <a:spcPct val="0"/>
              </a:spcAft>
              <a:defRPr sz="2400">
                <a:solidFill>
                  <a:schemeClr val="tx1"/>
                </a:solidFill>
                <a:latin typeface="Times" panose="02020603050405020304" pitchFamily="18" charset="0"/>
              </a:defRPr>
            </a:lvl9pPr>
          </a:lstStyle>
          <a:p>
            <a:pPr algn="r">
              <a:spcBef>
                <a:spcPct val="50000"/>
              </a:spcBef>
            </a:pPr>
            <a:r>
              <a:rPr lang="en-US" altLang="de-DE" sz="3200">
                <a:latin typeface="Times New Roman" panose="02020603050405020304" pitchFamily="18" charset="0"/>
              </a:rPr>
              <a:t>532.56</a:t>
            </a:r>
            <a:br>
              <a:rPr lang="en-US" altLang="de-DE" sz="3200">
                <a:latin typeface="Times New Roman" panose="02020603050405020304" pitchFamily="18" charset="0"/>
              </a:rPr>
            </a:br>
            <a:r>
              <a:rPr lang="en-US" altLang="de-DE" sz="3200">
                <a:latin typeface="Times New Roman" panose="02020603050405020304" pitchFamily="18" charset="0"/>
              </a:rPr>
              <a:t>179.3</a:t>
            </a:r>
            <a:br>
              <a:rPr lang="en-US" altLang="de-DE" sz="3200">
                <a:latin typeface="Times New Roman" panose="02020603050405020304" pitchFamily="18" charset="0"/>
              </a:rPr>
            </a:br>
            <a:r>
              <a:rPr lang="en-US" altLang="de-DE" sz="3200">
                <a:latin typeface="Times New Roman" panose="02020603050405020304" pitchFamily="18" charset="0"/>
              </a:rPr>
              <a:t>256.317</a:t>
            </a:r>
            <a:br>
              <a:rPr lang="en-US" altLang="de-DE" sz="3200">
                <a:latin typeface="Times New Roman" panose="02020603050405020304" pitchFamily="18" charset="0"/>
              </a:rPr>
            </a:br>
            <a:r>
              <a:rPr lang="en-US" altLang="de-DE" sz="3200">
                <a:latin typeface="Times New Roman" panose="02020603050405020304" pitchFamily="18" charset="0"/>
              </a:rPr>
              <a:t>15</a:t>
            </a:r>
            <a:br>
              <a:rPr lang="en-US" altLang="de-DE" sz="3200">
                <a:latin typeface="Times New Roman" panose="02020603050405020304" pitchFamily="18" charset="0"/>
              </a:rPr>
            </a:br>
            <a:r>
              <a:rPr lang="en-US" altLang="de-DE" sz="3200">
                <a:latin typeface="Times New Roman" panose="02020603050405020304" pitchFamily="18" charset="0"/>
              </a:rPr>
              <a:t>73.948</a:t>
            </a:r>
            <a:br>
              <a:rPr lang="en-US" altLang="de-DE" sz="3200">
                <a:latin typeface="Times New Roman" panose="02020603050405020304" pitchFamily="18" charset="0"/>
              </a:rPr>
            </a:br>
            <a:r>
              <a:rPr lang="en-US" altLang="de-DE" sz="3200">
                <a:latin typeface="Times New Roman" panose="02020603050405020304" pitchFamily="18" charset="0"/>
              </a:rPr>
              <a:t>1035</a:t>
            </a:r>
            <a:br>
              <a:rPr lang="en-US" altLang="de-DE" sz="3200">
                <a:latin typeface="Times New Roman" panose="02020603050405020304" pitchFamily="18" charset="0"/>
              </a:rPr>
            </a:br>
            <a:r>
              <a:rPr lang="en-US" altLang="de-DE" sz="3200">
                <a:latin typeface="Times New Roman" panose="02020603050405020304" pitchFamily="18" charset="0"/>
              </a:rPr>
              <a:t>3.142</a:t>
            </a:r>
            <a:br>
              <a:rPr lang="en-US" altLang="de-DE" sz="3200">
                <a:latin typeface="Times New Roman" panose="02020603050405020304" pitchFamily="18" charset="0"/>
              </a:rPr>
            </a:br>
            <a:r>
              <a:rPr lang="en-US" altLang="de-DE" sz="3200">
                <a:latin typeface="Times New Roman" panose="02020603050405020304" pitchFamily="18" charset="0"/>
              </a:rPr>
              <a:t>497.6256</a:t>
            </a:r>
            <a:endParaRPr lang="en-US" altLang="de-DE">
              <a:latin typeface="Times New Roman" panose="02020603050405020304" pitchFamily="18" charset="0"/>
            </a:endParaRPr>
          </a:p>
        </p:txBody>
      </p:sp>
      <p:pic>
        <p:nvPicPr>
          <p:cNvPr id="6349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13" y="609600"/>
            <a:ext cx="450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451675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de-DE" smtClean="0">
                <a:solidFill>
                  <a:schemeClr val="tx1"/>
                </a:solidFill>
              </a:rPr>
              <a:t>alignment - numbers</a:t>
            </a:r>
          </a:p>
        </p:txBody>
      </p:sp>
      <p:sp>
        <p:nvSpPr>
          <p:cNvPr id="64515" name="Rectangle 3"/>
          <p:cNvSpPr>
            <a:spLocks noGrp="1" noChangeArrowheads="1"/>
          </p:cNvSpPr>
          <p:nvPr>
            <p:ph type="body" idx="1"/>
          </p:nvPr>
        </p:nvSpPr>
        <p:spPr/>
        <p:txBody>
          <a:bodyPr/>
          <a:lstStyle/>
          <a:p>
            <a:pPr eaLnBrk="1" hangingPunct="1">
              <a:buFontTx/>
              <a:buNone/>
            </a:pPr>
            <a:endParaRPr lang="en-US" altLang="de-DE" smtClean="0"/>
          </a:p>
          <a:p>
            <a:pPr eaLnBrk="1" hangingPunct="1">
              <a:buFontTx/>
              <a:buNone/>
            </a:pPr>
            <a:r>
              <a:rPr lang="en-US" altLang="de-DE" sz="2400" smtClean="0"/>
              <a:t>visually:</a:t>
            </a:r>
          </a:p>
          <a:p>
            <a:pPr eaLnBrk="1" hangingPunct="1">
              <a:buFontTx/>
              <a:buNone/>
            </a:pPr>
            <a:r>
              <a:rPr lang="en-US" altLang="de-DE" sz="2400" smtClean="0"/>
              <a:t> long number = big number</a:t>
            </a:r>
          </a:p>
          <a:p>
            <a:pPr eaLnBrk="1" hangingPunct="1">
              <a:buFontTx/>
              <a:buNone/>
            </a:pPr>
            <a:endParaRPr lang="en-US" altLang="de-DE" sz="2400" smtClean="0"/>
          </a:p>
          <a:p>
            <a:pPr eaLnBrk="1" hangingPunct="1">
              <a:buFontTx/>
              <a:buNone/>
            </a:pPr>
            <a:r>
              <a:rPr lang="en-US" altLang="de-DE" sz="2400" smtClean="0"/>
              <a:t>align decimal points</a:t>
            </a:r>
          </a:p>
          <a:p>
            <a:pPr eaLnBrk="1" hangingPunct="1">
              <a:buFontTx/>
              <a:buNone/>
            </a:pPr>
            <a:r>
              <a:rPr lang="en-US" altLang="de-DE" sz="2400" smtClean="0"/>
              <a:t>or right align integers</a:t>
            </a:r>
          </a:p>
          <a:p>
            <a:pPr eaLnBrk="1" hangingPunct="1"/>
            <a:endParaRPr lang="en-US" altLang="de-DE" sz="2400" smtClean="0"/>
          </a:p>
        </p:txBody>
      </p:sp>
      <p:sp>
        <p:nvSpPr>
          <p:cNvPr id="64516" name="Text Box 4"/>
          <p:cNvSpPr txBox="1">
            <a:spLocks noChangeArrowheads="1"/>
          </p:cNvSpPr>
          <p:nvPr/>
        </p:nvSpPr>
        <p:spPr bwMode="auto">
          <a:xfrm>
            <a:off x="5867400" y="2209800"/>
            <a:ext cx="2895600" cy="4019550"/>
          </a:xfrm>
          <a:prstGeom prst="rect">
            <a:avLst/>
          </a:pr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854075">
              <a:tabLst>
                <a:tab pos="1236663" algn="dec"/>
              </a:tabLst>
              <a:defRPr sz="2400">
                <a:solidFill>
                  <a:schemeClr val="tx1"/>
                </a:solidFill>
                <a:latin typeface="Times" panose="02020603050405020304" pitchFamily="18" charset="0"/>
              </a:defRPr>
            </a:lvl1pPr>
            <a:lvl2pPr marL="742950" indent="-285750" defTabSz="854075">
              <a:tabLst>
                <a:tab pos="1236663" algn="dec"/>
              </a:tabLst>
              <a:defRPr sz="2400">
                <a:solidFill>
                  <a:schemeClr val="tx1"/>
                </a:solidFill>
                <a:latin typeface="Times" panose="02020603050405020304" pitchFamily="18" charset="0"/>
              </a:defRPr>
            </a:lvl2pPr>
            <a:lvl3pPr marL="1143000" indent="-228600" defTabSz="854075">
              <a:tabLst>
                <a:tab pos="1236663" algn="dec"/>
              </a:tabLst>
              <a:defRPr sz="2400">
                <a:solidFill>
                  <a:schemeClr val="tx1"/>
                </a:solidFill>
                <a:latin typeface="Times" panose="02020603050405020304" pitchFamily="18" charset="0"/>
              </a:defRPr>
            </a:lvl3pPr>
            <a:lvl4pPr marL="1600200" indent="-228600" defTabSz="854075">
              <a:tabLst>
                <a:tab pos="1236663" algn="dec"/>
              </a:tabLst>
              <a:defRPr sz="2400">
                <a:solidFill>
                  <a:schemeClr val="tx1"/>
                </a:solidFill>
                <a:latin typeface="Times" panose="02020603050405020304" pitchFamily="18" charset="0"/>
              </a:defRPr>
            </a:lvl4pPr>
            <a:lvl5pPr marL="2057400" indent="-228600" defTabSz="854075">
              <a:tabLst>
                <a:tab pos="1236663" algn="dec"/>
              </a:tabLst>
              <a:defRPr sz="2400">
                <a:solidFill>
                  <a:schemeClr val="tx1"/>
                </a:solidFill>
                <a:latin typeface="Times" panose="02020603050405020304" pitchFamily="18" charset="0"/>
              </a:defRPr>
            </a:lvl5pPr>
            <a:lvl6pPr marL="2514600" indent="-228600" defTabSz="854075" eaLnBrk="0" fontAlgn="base" hangingPunct="0">
              <a:spcBef>
                <a:spcPct val="0"/>
              </a:spcBef>
              <a:spcAft>
                <a:spcPct val="0"/>
              </a:spcAft>
              <a:tabLst>
                <a:tab pos="1236663" algn="dec"/>
              </a:tabLst>
              <a:defRPr sz="2400">
                <a:solidFill>
                  <a:schemeClr val="tx1"/>
                </a:solidFill>
                <a:latin typeface="Times" panose="02020603050405020304" pitchFamily="18" charset="0"/>
              </a:defRPr>
            </a:lvl6pPr>
            <a:lvl7pPr marL="2971800" indent="-228600" defTabSz="854075" eaLnBrk="0" fontAlgn="base" hangingPunct="0">
              <a:spcBef>
                <a:spcPct val="0"/>
              </a:spcBef>
              <a:spcAft>
                <a:spcPct val="0"/>
              </a:spcAft>
              <a:tabLst>
                <a:tab pos="1236663" algn="dec"/>
              </a:tabLst>
              <a:defRPr sz="2400">
                <a:solidFill>
                  <a:schemeClr val="tx1"/>
                </a:solidFill>
                <a:latin typeface="Times" panose="02020603050405020304" pitchFamily="18" charset="0"/>
              </a:defRPr>
            </a:lvl7pPr>
            <a:lvl8pPr marL="3429000" indent="-228600" defTabSz="854075" eaLnBrk="0" fontAlgn="base" hangingPunct="0">
              <a:spcBef>
                <a:spcPct val="0"/>
              </a:spcBef>
              <a:spcAft>
                <a:spcPct val="0"/>
              </a:spcAft>
              <a:tabLst>
                <a:tab pos="1236663" algn="dec"/>
              </a:tabLst>
              <a:defRPr sz="2400">
                <a:solidFill>
                  <a:schemeClr val="tx1"/>
                </a:solidFill>
                <a:latin typeface="Times" panose="02020603050405020304" pitchFamily="18" charset="0"/>
              </a:defRPr>
            </a:lvl8pPr>
            <a:lvl9pPr marL="3886200" indent="-228600" defTabSz="854075" eaLnBrk="0" fontAlgn="base" hangingPunct="0">
              <a:spcBef>
                <a:spcPct val="0"/>
              </a:spcBef>
              <a:spcAft>
                <a:spcPct val="0"/>
              </a:spcAft>
              <a:tabLst>
                <a:tab pos="1236663" algn="dec"/>
              </a:tabLst>
              <a:defRPr sz="2400">
                <a:solidFill>
                  <a:schemeClr val="tx1"/>
                </a:solidFill>
                <a:latin typeface="Times" panose="02020603050405020304" pitchFamily="18" charset="0"/>
              </a:defRPr>
            </a:lvl9pPr>
          </a:lstStyle>
          <a:p>
            <a:pPr>
              <a:spcBef>
                <a:spcPct val="50000"/>
              </a:spcBef>
            </a:pPr>
            <a:r>
              <a:rPr lang="en-US" altLang="de-DE" sz="3200">
                <a:latin typeface="Times New Roman" panose="02020603050405020304" pitchFamily="18" charset="0"/>
              </a:rPr>
              <a:t>	627.865</a:t>
            </a:r>
            <a:br>
              <a:rPr lang="en-US" altLang="de-DE" sz="3200">
                <a:latin typeface="Times New Roman" panose="02020603050405020304" pitchFamily="18" charset="0"/>
              </a:rPr>
            </a:br>
            <a:r>
              <a:rPr lang="en-US" altLang="de-DE" sz="3200">
                <a:latin typeface="Times New Roman" panose="02020603050405020304" pitchFamily="18" charset="0"/>
              </a:rPr>
              <a:t>	1.005763</a:t>
            </a:r>
            <a:br>
              <a:rPr lang="en-US" altLang="de-DE" sz="3200">
                <a:latin typeface="Times New Roman" panose="02020603050405020304" pitchFamily="18" charset="0"/>
              </a:rPr>
            </a:br>
            <a:r>
              <a:rPr lang="en-US" altLang="de-DE" sz="3200">
                <a:latin typeface="Times New Roman" panose="02020603050405020304" pitchFamily="18" charset="0"/>
              </a:rPr>
              <a:t>	382.583</a:t>
            </a:r>
            <a:br>
              <a:rPr lang="en-US" altLang="de-DE" sz="3200">
                <a:latin typeface="Times New Roman" panose="02020603050405020304" pitchFamily="18" charset="0"/>
              </a:rPr>
            </a:br>
            <a:r>
              <a:rPr lang="en-US" altLang="de-DE" sz="3200">
                <a:latin typeface="Times New Roman" panose="02020603050405020304" pitchFamily="18" charset="0"/>
              </a:rPr>
              <a:t>	2502.56</a:t>
            </a:r>
            <a:br>
              <a:rPr lang="en-US" altLang="de-DE" sz="3200">
                <a:latin typeface="Times New Roman" panose="02020603050405020304" pitchFamily="18" charset="0"/>
              </a:rPr>
            </a:br>
            <a:r>
              <a:rPr lang="en-US" altLang="de-DE" sz="3200">
                <a:latin typeface="Times New Roman" panose="02020603050405020304" pitchFamily="18" charset="0"/>
              </a:rPr>
              <a:t>	432.935</a:t>
            </a:r>
            <a:br>
              <a:rPr lang="en-US" altLang="de-DE" sz="3200">
                <a:latin typeface="Times New Roman" panose="02020603050405020304" pitchFamily="18" charset="0"/>
              </a:rPr>
            </a:br>
            <a:r>
              <a:rPr lang="en-US" altLang="de-DE" sz="3200">
                <a:latin typeface="Times New Roman" panose="02020603050405020304" pitchFamily="18" charset="0"/>
              </a:rPr>
              <a:t>	2.0175</a:t>
            </a:r>
            <a:br>
              <a:rPr lang="en-US" altLang="de-DE" sz="3200">
                <a:latin typeface="Times New Roman" panose="02020603050405020304" pitchFamily="18" charset="0"/>
              </a:rPr>
            </a:br>
            <a:r>
              <a:rPr lang="en-US" altLang="de-DE" sz="3200">
                <a:latin typeface="Times New Roman" panose="02020603050405020304" pitchFamily="18" charset="0"/>
              </a:rPr>
              <a:t>	652.87</a:t>
            </a:r>
            <a:br>
              <a:rPr lang="en-US" altLang="de-DE" sz="3200">
                <a:latin typeface="Times New Roman" panose="02020603050405020304" pitchFamily="18" charset="0"/>
              </a:rPr>
            </a:br>
            <a:r>
              <a:rPr lang="en-US" altLang="de-DE" sz="3200">
                <a:latin typeface="Times New Roman" panose="02020603050405020304" pitchFamily="18" charset="0"/>
              </a:rPr>
              <a:t>	56.34</a:t>
            </a:r>
          </a:p>
        </p:txBody>
      </p:sp>
      <p:pic>
        <p:nvPicPr>
          <p:cNvPr id="6451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3" y="609600"/>
            <a:ext cx="452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288992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de-DE" smtClean="0">
                <a:solidFill>
                  <a:schemeClr val="tx1"/>
                </a:solidFill>
              </a:rPr>
              <a:t>multiple  columns</a:t>
            </a:r>
          </a:p>
        </p:txBody>
      </p:sp>
      <p:sp>
        <p:nvSpPr>
          <p:cNvPr id="65539" name="Rectangle 3"/>
          <p:cNvSpPr>
            <a:spLocks noGrp="1" noChangeArrowheads="1"/>
          </p:cNvSpPr>
          <p:nvPr>
            <p:ph type="body" idx="1"/>
          </p:nvPr>
        </p:nvSpPr>
        <p:spPr/>
        <p:txBody>
          <a:bodyPr/>
          <a:lstStyle/>
          <a:p>
            <a:pPr eaLnBrk="1" hangingPunct="1"/>
            <a:r>
              <a:rPr lang="en-US" altLang="de-DE" smtClean="0"/>
              <a:t>scanning across gaps hard:</a:t>
            </a:r>
            <a:br>
              <a:rPr lang="en-US" altLang="de-DE" smtClean="0"/>
            </a:br>
            <a:r>
              <a:rPr lang="en-US" altLang="de-DE" smtClean="0"/>
              <a:t>		</a:t>
            </a:r>
            <a:r>
              <a:rPr lang="en-US" altLang="de-DE" sz="1800" smtClean="0"/>
              <a:t>(often hard to avoid with large data base fields)</a:t>
            </a:r>
            <a:endParaRPr lang="en-US" altLang="de-DE" smtClean="0"/>
          </a:p>
          <a:p>
            <a:pPr eaLnBrk="1" hangingPunct="1"/>
            <a:endParaRPr lang="en-US" altLang="de-DE" smtClean="0"/>
          </a:p>
        </p:txBody>
      </p:sp>
      <p:sp>
        <p:nvSpPr>
          <p:cNvPr id="65540" name="Text Box 4"/>
          <p:cNvSpPr txBox="1">
            <a:spLocks noChangeArrowheads="1"/>
          </p:cNvSpPr>
          <p:nvPr/>
        </p:nvSpPr>
        <p:spPr bwMode="auto">
          <a:xfrm>
            <a:off x="1295400" y="3505200"/>
            <a:ext cx="6324600" cy="1974850"/>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527175">
              <a:tabLst>
                <a:tab pos="5900738" algn="r"/>
              </a:tabLst>
              <a:defRPr sz="2400">
                <a:solidFill>
                  <a:schemeClr val="tx1"/>
                </a:solidFill>
                <a:latin typeface="Times" panose="02020603050405020304" pitchFamily="18" charset="0"/>
              </a:defRPr>
            </a:lvl1pPr>
            <a:lvl2pPr marL="742950" indent="-285750" defTabSz="1527175">
              <a:tabLst>
                <a:tab pos="5900738" algn="r"/>
              </a:tabLst>
              <a:defRPr sz="2400">
                <a:solidFill>
                  <a:schemeClr val="tx1"/>
                </a:solidFill>
                <a:latin typeface="Times" panose="02020603050405020304" pitchFamily="18" charset="0"/>
              </a:defRPr>
            </a:lvl2pPr>
            <a:lvl3pPr marL="1143000" indent="-228600" defTabSz="1527175">
              <a:tabLst>
                <a:tab pos="5900738" algn="r"/>
              </a:tabLst>
              <a:defRPr sz="2400">
                <a:solidFill>
                  <a:schemeClr val="tx1"/>
                </a:solidFill>
                <a:latin typeface="Times" panose="02020603050405020304" pitchFamily="18" charset="0"/>
              </a:defRPr>
            </a:lvl3pPr>
            <a:lvl4pPr marL="1600200" indent="-228600" defTabSz="1527175">
              <a:tabLst>
                <a:tab pos="5900738" algn="r"/>
              </a:tabLst>
              <a:defRPr sz="2400">
                <a:solidFill>
                  <a:schemeClr val="tx1"/>
                </a:solidFill>
                <a:latin typeface="Times" panose="02020603050405020304" pitchFamily="18" charset="0"/>
              </a:defRPr>
            </a:lvl4pPr>
            <a:lvl5pPr marL="2057400" indent="-228600" defTabSz="1527175">
              <a:tabLst>
                <a:tab pos="5900738" algn="r"/>
              </a:tabLst>
              <a:defRPr sz="2400">
                <a:solidFill>
                  <a:schemeClr val="tx1"/>
                </a:solidFill>
                <a:latin typeface="Times" panose="02020603050405020304" pitchFamily="18" charset="0"/>
              </a:defRPr>
            </a:lvl5pPr>
            <a:lvl6pPr marL="2514600" indent="-228600" defTabSz="1527175" eaLnBrk="0" fontAlgn="base" hangingPunct="0">
              <a:spcBef>
                <a:spcPct val="0"/>
              </a:spcBef>
              <a:spcAft>
                <a:spcPct val="0"/>
              </a:spcAft>
              <a:tabLst>
                <a:tab pos="5900738" algn="r"/>
              </a:tabLst>
              <a:defRPr sz="2400">
                <a:solidFill>
                  <a:schemeClr val="tx1"/>
                </a:solidFill>
                <a:latin typeface="Times" panose="02020603050405020304" pitchFamily="18" charset="0"/>
              </a:defRPr>
            </a:lvl6pPr>
            <a:lvl7pPr marL="2971800" indent="-228600" defTabSz="1527175" eaLnBrk="0" fontAlgn="base" hangingPunct="0">
              <a:spcBef>
                <a:spcPct val="0"/>
              </a:spcBef>
              <a:spcAft>
                <a:spcPct val="0"/>
              </a:spcAft>
              <a:tabLst>
                <a:tab pos="5900738" algn="r"/>
              </a:tabLst>
              <a:defRPr sz="2400">
                <a:solidFill>
                  <a:schemeClr val="tx1"/>
                </a:solidFill>
                <a:latin typeface="Times" panose="02020603050405020304" pitchFamily="18" charset="0"/>
              </a:defRPr>
            </a:lvl7pPr>
            <a:lvl8pPr marL="3429000" indent="-228600" defTabSz="1527175" eaLnBrk="0" fontAlgn="base" hangingPunct="0">
              <a:spcBef>
                <a:spcPct val="0"/>
              </a:spcBef>
              <a:spcAft>
                <a:spcPct val="0"/>
              </a:spcAft>
              <a:tabLst>
                <a:tab pos="5900738" algn="r"/>
              </a:tabLst>
              <a:defRPr sz="2400">
                <a:solidFill>
                  <a:schemeClr val="tx1"/>
                </a:solidFill>
                <a:latin typeface="Times" panose="02020603050405020304" pitchFamily="18" charset="0"/>
              </a:defRPr>
            </a:lvl8pPr>
            <a:lvl9pPr marL="3886200" indent="-228600" defTabSz="1527175" eaLnBrk="0" fontAlgn="base" hangingPunct="0">
              <a:spcBef>
                <a:spcPct val="0"/>
              </a:spcBef>
              <a:spcAft>
                <a:spcPct val="0"/>
              </a:spcAft>
              <a:tabLst>
                <a:tab pos="5900738" algn="r"/>
              </a:tabLst>
              <a:defRPr sz="2400">
                <a:solidFill>
                  <a:schemeClr val="tx1"/>
                </a:solidFill>
                <a:latin typeface="Times" panose="02020603050405020304" pitchFamily="18" charset="0"/>
              </a:defRPr>
            </a:lvl9pPr>
          </a:lstStyle>
          <a:p>
            <a:pPr>
              <a:spcBef>
                <a:spcPct val="50000"/>
              </a:spcBef>
            </a:pPr>
            <a:r>
              <a:rPr lang="en-US" altLang="de-DE">
                <a:latin typeface="Arial" panose="020B0604020202020204" pitchFamily="34" charset="0"/>
              </a:rPr>
              <a:t>sherbert	75</a:t>
            </a:r>
            <a:br>
              <a:rPr lang="en-US" altLang="de-DE">
                <a:latin typeface="Arial" panose="020B0604020202020204" pitchFamily="34" charset="0"/>
              </a:rPr>
            </a:br>
            <a:r>
              <a:rPr lang="en-US" altLang="de-DE">
                <a:latin typeface="Arial" panose="020B0604020202020204" pitchFamily="34" charset="0"/>
              </a:rPr>
              <a:t>toffee	120</a:t>
            </a:r>
            <a:br>
              <a:rPr lang="en-US" altLang="de-DE">
                <a:latin typeface="Arial" panose="020B0604020202020204" pitchFamily="34" charset="0"/>
              </a:rPr>
            </a:br>
            <a:r>
              <a:rPr lang="en-US" altLang="de-DE">
                <a:latin typeface="Arial" panose="020B0604020202020204" pitchFamily="34" charset="0"/>
              </a:rPr>
              <a:t>chocolate	35</a:t>
            </a:r>
            <a:br>
              <a:rPr lang="en-US" altLang="de-DE">
                <a:latin typeface="Arial" panose="020B0604020202020204" pitchFamily="34" charset="0"/>
              </a:rPr>
            </a:br>
            <a:r>
              <a:rPr lang="en-US" altLang="de-DE">
                <a:latin typeface="Arial" panose="020B0604020202020204" pitchFamily="34" charset="0"/>
              </a:rPr>
              <a:t>fruit gums	27</a:t>
            </a:r>
            <a:br>
              <a:rPr lang="en-US" altLang="de-DE">
                <a:latin typeface="Arial" panose="020B0604020202020204" pitchFamily="34" charset="0"/>
              </a:rPr>
            </a:br>
            <a:r>
              <a:rPr lang="en-US" altLang="de-DE">
                <a:latin typeface="Arial" panose="020B0604020202020204" pitchFamily="34" charset="0"/>
              </a:rPr>
              <a:t>coconut dreams	85</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6237778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altLang="de-DE" smtClean="0">
                <a:solidFill>
                  <a:schemeClr val="tx1"/>
                </a:solidFill>
              </a:rPr>
              <a:t>multiple  columns - </a:t>
            </a:r>
            <a:r>
              <a:rPr lang="en-US" altLang="de-DE" sz="2800" smtClean="0">
                <a:solidFill>
                  <a:schemeClr val="tx1"/>
                </a:solidFill>
              </a:rPr>
              <a:t>2</a:t>
            </a:r>
            <a:endParaRPr lang="en-US" altLang="de-DE" smtClean="0">
              <a:solidFill>
                <a:schemeClr val="tx1"/>
              </a:solidFill>
            </a:endParaRPr>
          </a:p>
        </p:txBody>
      </p:sp>
      <p:sp>
        <p:nvSpPr>
          <p:cNvPr id="66563" name="Rectangle 3"/>
          <p:cNvSpPr>
            <a:spLocks noGrp="1" noChangeArrowheads="1"/>
          </p:cNvSpPr>
          <p:nvPr>
            <p:ph type="body" idx="1"/>
          </p:nvPr>
        </p:nvSpPr>
        <p:spPr/>
        <p:txBody>
          <a:bodyPr/>
          <a:lstStyle/>
          <a:p>
            <a:pPr eaLnBrk="1" hangingPunct="1"/>
            <a:r>
              <a:rPr lang="en-US" altLang="de-DE" smtClean="0"/>
              <a:t>use leaders </a:t>
            </a:r>
          </a:p>
          <a:p>
            <a:pPr lvl="1" eaLnBrk="1" hangingPunct="1">
              <a:buFontTx/>
              <a:buNone/>
            </a:pPr>
            <a:endParaRPr lang="en-US" altLang="de-DE" smtClean="0"/>
          </a:p>
          <a:p>
            <a:pPr eaLnBrk="1" hangingPunct="1"/>
            <a:endParaRPr lang="en-US" altLang="de-DE" smtClean="0"/>
          </a:p>
        </p:txBody>
      </p:sp>
      <p:grpSp>
        <p:nvGrpSpPr>
          <p:cNvPr id="66564" name="Group 12"/>
          <p:cNvGrpSpPr>
            <a:grpSpLocks/>
          </p:cNvGrpSpPr>
          <p:nvPr/>
        </p:nvGrpSpPr>
        <p:grpSpPr bwMode="auto">
          <a:xfrm>
            <a:off x="1295400" y="3505200"/>
            <a:ext cx="6324600" cy="1974850"/>
            <a:chOff x="816" y="2208"/>
            <a:chExt cx="3984" cy="1244"/>
          </a:xfrm>
        </p:grpSpPr>
        <p:sp>
          <p:nvSpPr>
            <p:cNvPr id="66565" name="Text Box 5"/>
            <p:cNvSpPr txBox="1">
              <a:spLocks noChangeArrowheads="1"/>
            </p:cNvSpPr>
            <p:nvPr/>
          </p:nvSpPr>
          <p:spPr bwMode="auto">
            <a:xfrm>
              <a:off x="816" y="2208"/>
              <a:ext cx="3984" cy="1244"/>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527175">
                <a:tabLst>
                  <a:tab pos="5813425" algn="r"/>
                </a:tabLst>
                <a:defRPr sz="2400">
                  <a:solidFill>
                    <a:schemeClr val="tx1"/>
                  </a:solidFill>
                  <a:latin typeface="Times" panose="02020603050405020304" pitchFamily="18" charset="0"/>
                </a:defRPr>
              </a:lvl1pPr>
              <a:lvl2pPr marL="742950" indent="-285750" defTabSz="1527175">
                <a:tabLst>
                  <a:tab pos="5813425" algn="r"/>
                </a:tabLst>
                <a:defRPr sz="2400">
                  <a:solidFill>
                    <a:schemeClr val="tx1"/>
                  </a:solidFill>
                  <a:latin typeface="Times" panose="02020603050405020304" pitchFamily="18" charset="0"/>
                </a:defRPr>
              </a:lvl2pPr>
              <a:lvl3pPr marL="1143000" indent="-228600" defTabSz="1527175">
                <a:tabLst>
                  <a:tab pos="5813425" algn="r"/>
                </a:tabLst>
                <a:defRPr sz="2400">
                  <a:solidFill>
                    <a:schemeClr val="tx1"/>
                  </a:solidFill>
                  <a:latin typeface="Times" panose="02020603050405020304" pitchFamily="18" charset="0"/>
                </a:defRPr>
              </a:lvl3pPr>
              <a:lvl4pPr marL="1600200" indent="-228600" defTabSz="1527175">
                <a:tabLst>
                  <a:tab pos="5813425" algn="r"/>
                </a:tabLst>
                <a:defRPr sz="2400">
                  <a:solidFill>
                    <a:schemeClr val="tx1"/>
                  </a:solidFill>
                  <a:latin typeface="Times" panose="02020603050405020304" pitchFamily="18" charset="0"/>
                </a:defRPr>
              </a:lvl4pPr>
              <a:lvl5pPr marL="2057400" indent="-228600" defTabSz="1527175">
                <a:tabLst>
                  <a:tab pos="5813425" algn="r"/>
                </a:tabLst>
                <a:defRPr sz="2400">
                  <a:solidFill>
                    <a:schemeClr val="tx1"/>
                  </a:solidFill>
                  <a:latin typeface="Times" panose="02020603050405020304" pitchFamily="18" charset="0"/>
                </a:defRPr>
              </a:lvl5pPr>
              <a:lvl6pPr marL="2514600" indent="-228600" defTabSz="1527175" eaLnBrk="0" fontAlgn="base" hangingPunct="0">
                <a:spcBef>
                  <a:spcPct val="0"/>
                </a:spcBef>
                <a:spcAft>
                  <a:spcPct val="0"/>
                </a:spcAft>
                <a:tabLst>
                  <a:tab pos="5813425" algn="r"/>
                </a:tabLst>
                <a:defRPr sz="2400">
                  <a:solidFill>
                    <a:schemeClr val="tx1"/>
                  </a:solidFill>
                  <a:latin typeface="Times" panose="02020603050405020304" pitchFamily="18" charset="0"/>
                </a:defRPr>
              </a:lvl6pPr>
              <a:lvl7pPr marL="2971800" indent="-228600" defTabSz="1527175" eaLnBrk="0" fontAlgn="base" hangingPunct="0">
                <a:spcBef>
                  <a:spcPct val="0"/>
                </a:spcBef>
                <a:spcAft>
                  <a:spcPct val="0"/>
                </a:spcAft>
                <a:tabLst>
                  <a:tab pos="5813425" algn="r"/>
                </a:tabLst>
                <a:defRPr sz="2400">
                  <a:solidFill>
                    <a:schemeClr val="tx1"/>
                  </a:solidFill>
                  <a:latin typeface="Times" panose="02020603050405020304" pitchFamily="18" charset="0"/>
                </a:defRPr>
              </a:lvl7pPr>
              <a:lvl8pPr marL="3429000" indent="-228600" defTabSz="1527175" eaLnBrk="0" fontAlgn="base" hangingPunct="0">
                <a:spcBef>
                  <a:spcPct val="0"/>
                </a:spcBef>
                <a:spcAft>
                  <a:spcPct val="0"/>
                </a:spcAft>
                <a:tabLst>
                  <a:tab pos="5813425" algn="r"/>
                </a:tabLst>
                <a:defRPr sz="2400">
                  <a:solidFill>
                    <a:schemeClr val="tx1"/>
                  </a:solidFill>
                  <a:latin typeface="Times" panose="02020603050405020304" pitchFamily="18" charset="0"/>
                </a:defRPr>
              </a:lvl8pPr>
              <a:lvl9pPr marL="3886200" indent="-228600" defTabSz="1527175" eaLnBrk="0" fontAlgn="base" hangingPunct="0">
                <a:spcBef>
                  <a:spcPct val="0"/>
                </a:spcBef>
                <a:spcAft>
                  <a:spcPct val="0"/>
                </a:spcAft>
                <a:tabLst>
                  <a:tab pos="5813425" algn="r"/>
                </a:tabLst>
                <a:defRPr sz="2400">
                  <a:solidFill>
                    <a:schemeClr val="tx1"/>
                  </a:solidFill>
                  <a:latin typeface="Times" panose="02020603050405020304" pitchFamily="18" charset="0"/>
                </a:defRPr>
              </a:lvl9pPr>
            </a:lstStyle>
            <a:p>
              <a:pPr>
                <a:spcBef>
                  <a:spcPct val="50000"/>
                </a:spcBef>
              </a:pPr>
              <a:r>
                <a:rPr lang="en-US" altLang="de-DE">
                  <a:latin typeface="Arial" panose="020B0604020202020204" pitchFamily="34" charset="0"/>
                </a:rPr>
                <a:t>sherbert	75</a:t>
              </a:r>
              <a:br>
                <a:rPr lang="en-US" altLang="de-DE">
                  <a:latin typeface="Arial" panose="020B0604020202020204" pitchFamily="34" charset="0"/>
                </a:rPr>
              </a:br>
              <a:r>
                <a:rPr lang="en-US" altLang="de-DE">
                  <a:latin typeface="Arial" panose="020B0604020202020204" pitchFamily="34" charset="0"/>
                </a:rPr>
                <a:t>toffee	120</a:t>
              </a:r>
              <a:br>
                <a:rPr lang="en-US" altLang="de-DE">
                  <a:latin typeface="Arial" panose="020B0604020202020204" pitchFamily="34" charset="0"/>
                </a:rPr>
              </a:br>
              <a:r>
                <a:rPr lang="en-US" altLang="de-DE">
                  <a:latin typeface="Arial" panose="020B0604020202020204" pitchFamily="34" charset="0"/>
                </a:rPr>
                <a:t>chocolate	35</a:t>
              </a:r>
              <a:br>
                <a:rPr lang="en-US" altLang="de-DE">
                  <a:latin typeface="Arial" panose="020B0604020202020204" pitchFamily="34" charset="0"/>
                </a:rPr>
              </a:br>
              <a:r>
                <a:rPr lang="en-US" altLang="de-DE">
                  <a:latin typeface="Arial" panose="020B0604020202020204" pitchFamily="34" charset="0"/>
                </a:rPr>
                <a:t>fruit gums	27</a:t>
              </a:r>
              <a:br>
                <a:rPr lang="en-US" altLang="de-DE">
                  <a:latin typeface="Arial" panose="020B0604020202020204" pitchFamily="34" charset="0"/>
                </a:rPr>
              </a:br>
              <a:r>
                <a:rPr lang="en-US" altLang="de-DE">
                  <a:latin typeface="Arial" panose="020B0604020202020204" pitchFamily="34" charset="0"/>
                </a:rPr>
                <a:t>coconut dreams	85</a:t>
              </a:r>
            </a:p>
          </p:txBody>
        </p:sp>
        <p:sp>
          <p:nvSpPr>
            <p:cNvPr id="66566" name="Line 6"/>
            <p:cNvSpPr>
              <a:spLocks noChangeShapeType="1"/>
            </p:cNvSpPr>
            <p:nvPr/>
          </p:nvSpPr>
          <p:spPr bwMode="auto">
            <a:xfrm>
              <a:off x="1680" y="2408"/>
              <a:ext cx="2592"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66567" name="Line 7"/>
            <p:cNvSpPr>
              <a:spLocks noChangeShapeType="1"/>
            </p:cNvSpPr>
            <p:nvPr/>
          </p:nvSpPr>
          <p:spPr bwMode="auto">
            <a:xfrm>
              <a:off x="1440" y="2648"/>
              <a:ext cx="2736"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66568" name="Line 8"/>
            <p:cNvSpPr>
              <a:spLocks noChangeShapeType="1"/>
            </p:cNvSpPr>
            <p:nvPr/>
          </p:nvSpPr>
          <p:spPr bwMode="auto">
            <a:xfrm>
              <a:off x="1776" y="2888"/>
              <a:ext cx="2496"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66569" name="Line 9"/>
            <p:cNvSpPr>
              <a:spLocks noChangeShapeType="1"/>
            </p:cNvSpPr>
            <p:nvPr/>
          </p:nvSpPr>
          <p:spPr bwMode="auto">
            <a:xfrm>
              <a:off x="1776" y="3128"/>
              <a:ext cx="2496"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66570" name="Line 10"/>
            <p:cNvSpPr>
              <a:spLocks noChangeShapeType="1"/>
            </p:cNvSpPr>
            <p:nvPr/>
          </p:nvSpPr>
          <p:spPr bwMode="auto">
            <a:xfrm>
              <a:off x="2304" y="3320"/>
              <a:ext cx="1968"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tr-TR"/>
            </a:p>
          </p:txBody>
        </p:sp>
      </p:grpSp>
      <p:pic>
        <p:nvPicPr>
          <p:cNvPr id="11" name="Grafik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193078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1371600" y="4724400"/>
            <a:ext cx="6172200" cy="3048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1800">
              <a:latin typeface="Times New Roman" panose="02020603050405020304" pitchFamily="18" charset="0"/>
            </a:endParaRPr>
          </a:p>
        </p:txBody>
      </p:sp>
      <p:sp>
        <p:nvSpPr>
          <p:cNvPr id="67587" name="Rectangle 3"/>
          <p:cNvSpPr>
            <a:spLocks noChangeArrowheads="1"/>
          </p:cNvSpPr>
          <p:nvPr/>
        </p:nvSpPr>
        <p:spPr bwMode="auto">
          <a:xfrm>
            <a:off x="1371600" y="3962400"/>
            <a:ext cx="6172200" cy="3048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1800">
              <a:latin typeface="Times New Roman" panose="02020603050405020304" pitchFamily="18" charset="0"/>
            </a:endParaRPr>
          </a:p>
        </p:txBody>
      </p:sp>
      <p:sp>
        <p:nvSpPr>
          <p:cNvPr id="67588" name="Rectangle 4"/>
          <p:cNvSpPr>
            <a:spLocks noGrp="1" noChangeArrowheads="1"/>
          </p:cNvSpPr>
          <p:nvPr>
            <p:ph type="title"/>
          </p:nvPr>
        </p:nvSpPr>
        <p:spPr/>
        <p:txBody>
          <a:bodyPr/>
          <a:lstStyle/>
          <a:p>
            <a:pPr eaLnBrk="1" hangingPunct="1"/>
            <a:r>
              <a:rPr lang="en-US" altLang="de-DE" smtClean="0">
                <a:solidFill>
                  <a:schemeClr val="tx1"/>
                </a:solidFill>
              </a:rPr>
              <a:t>multiple  columns - </a:t>
            </a:r>
            <a:r>
              <a:rPr lang="en-US" altLang="de-DE" sz="2800" smtClean="0">
                <a:solidFill>
                  <a:schemeClr val="tx1"/>
                </a:solidFill>
              </a:rPr>
              <a:t>3</a:t>
            </a:r>
          </a:p>
        </p:txBody>
      </p:sp>
      <p:sp>
        <p:nvSpPr>
          <p:cNvPr id="67589" name="Rectangle 5"/>
          <p:cNvSpPr>
            <a:spLocks noGrp="1" noChangeArrowheads="1"/>
          </p:cNvSpPr>
          <p:nvPr>
            <p:ph type="body" idx="1"/>
          </p:nvPr>
        </p:nvSpPr>
        <p:spPr/>
        <p:txBody>
          <a:bodyPr/>
          <a:lstStyle/>
          <a:p>
            <a:pPr eaLnBrk="1" hangingPunct="1"/>
            <a:r>
              <a:rPr lang="en-US" altLang="de-DE" smtClean="0"/>
              <a:t>or greying    (vertical too)</a:t>
            </a:r>
          </a:p>
          <a:p>
            <a:pPr eaLnBrk="1" hangingPunct="1"/>
            <a:endParaRPr lang="en-US" altLang="de-DE" smtClean="0"/>
          </a:p>
        </p:txBody>
      </p:sp>
      <p:sp>
        <p:nvSpPr>
          <p:cNvPr id="67590" name="Text Box 6"/>
          <p:cNvSpPr txBox="1">
            <a:spLocks noChangeArrowheads="1"/>
          </p:cNvSpPr>
          <p:nvPr/>
        </p:nvSpPr>
        <p:spPr bwMode="auto">
          <a:xfrm>
            <a:off x="1295400" y="3492500"/>
            <a:ext cx="6324600" cy="1974850"/>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527175">
              <a:tabLst>
                <a:tab pos="5900738" algn="r"/>
              </a:tabLst>
              <a:defRPr sz="2400">
                <a:solidFill>
                  <a:schemeClr val="tx1"/>
                </a:solidFill>
                <a:latin typeface="Times" panose="02020603050405020304" pitchFamily="18" charset="0"/>
              </a:defRPr>
            </a:lvl1pPr>
            <a:lvl2pPr marL="742950" indent="-285750" defTabSz="1527175">
              <a:tabLst>
                <a:tab pos="5900738" algn="r"/>
              </a:tabLst>
              <a:defRPr sz="2400">
                <a:solidFill>
                  <a:schemeClr val="tx1"/>
                </a:solidFill>
                <a:latin typeface="Times" panose="02020603050405020304" pitchFamily="18" charset="0"/>
              </a:defRPr>
            </a:lvl2pPr>
            <a:lvl3pPr marL="1143000" indent="-228600" defTabSz="1527175">
              <a:tabLst>
                <a:tab pos="5900738" algn="r"/>
              </a:tabLst>
              <a:defRPr sz="2400">
                <a:solidFill>
                  <a:schemeClr val="tx1"/>
                </a:solidFill>
                <a:latin typeface="Times" panose="02020603050405020304" pitchFamily="18" charset="0"/>
              </a:defRPr>
            </a:lvl3pPr>
            <a:lvl4pPr marL="1600200" indent="-228600" defTabSz="1527175">
              <a:tabLst>
                <a:tab pos="5900738" algn="r"/>
              </a:tabLst>
              <a:defRPr sz="2400">
                <a:solidFill>
                  <a:schemeClr val="tx1"/>
                </a:solidFill>
                <a:latin typeface="Times" panose="02020603050405020304" pitchFamily="18" charset="0"/>
              </a:defRPr>
            </a:lvl4pPr>
            <a:lvl5pPr marL="2057400" indent="-228600" defTabSz="1527175">
              <a:tabLst>
                <a:tab pos="5900738" algn="r"/>
              </a:tabLst>
              <a:defRPr sz="2400">
                <a:solidFill>
                  <a:schemeClr val="tx1"/>
                </a:solidFill>
                <a:latin typeface="Times" panose="02020603050405020304" pitchFamily="18" charset="0"/>
              </a:defRPr>
            </a:lvl5pPr>
            <a:lvl6pPr marL="2514600" indent="-228600" defTabSz="1527175" eaLnBrk="0" fontAlgn="base" hangingPunct="0">
              <a:spcBef>
                <a:spcPct val="0"/>
              </a:spcBef>
              <a:spcAft>
                <a:spcPct val="0"/>
              </a:spcAft>
              <a:tabLst>
                <a:tab pos="5900738" algn="r"/>
              </a:tabLst>
              <a:defRPr sz="2400">
                <a:solidFill>
                  <a:schemeClr val="tx1"/>
                </a:solidFill>
                <a:latin typeface="Times" panose="02020603050405020304" pitchFamily="18" charset="0"/>
              </a:defRPr>
            </a:lvl6pPr>
            <a:lvl7pPr marL="2971800" indent="-228600" defTabSz="1527175" eaLnBrk="0" fontAlgn="base" hangingPunct="0">
              <a:spcBef>
                <a:spcPct val="0"/>
              </a:spcBef>
              <a:spcAft>
                <a:spcPct val="0"/>
              </a:spcAft>
              <a:tabLst>
                <a:tab pos="5900738" algn="r"/>
              </a:tabLst>
              <a:defRPr sz="2400">
                <a:solidFill>
                  <a:schemeClr val="tx1"/>
                </a:solidFill>
                <a:latin typeface="Times" panose="02020603050405020304" pitchFamily="18" charset="0"/>
              </a:defRPr>
            </a:lvl7pPr>
            <a:lvl8pPr marL="3429000" indent="-228600" defTabSz="1527175" eaLnBrk="0" fontAlgn="base" hangingPunct="0">
              <a:spcBef>
                <a:spcPct val="0"/>
              </a:spcBef>
              <a:spcAft>
                <a:spcPct val="0"/>
              </a:spcAft>
              <a:tabLst>
                <a:tab pos="5900738" algn="r"/>
              </a:tabLst>
              <a:defRPr sz="2400">
                <a:solidFill>
                  <a:schemeClr val="tx1"/>
                </a:solidFill>
                <a:latin typeface="Times" panose="02020603050405020304" pitchFamily="18" charset="0"/>
              </a:defRPr>
            </a:lvl8pPr>
            <a:lvl9pPr marL="3886200" indent="-228600" defTabSz="1527175" eaLnBrk="0" fontAlgn="base" hangingPunct="0">
              <a:spcBef>
                <a:spcPct val="0"/>
              </a:spcBef>
              <a:spcAft>
                <a:spcPct val="0"/>
              </a:spcAft>
              <a:tabLst>
                <a:tab pos="5900738" algn="r"/>
              </a:tabLst>
              <a:defRPr sz="2400">
                <a:solidFill>
                  <a:schemeClr val="tx1"/>
                </a:solidFill>
                <a:latin typeface="Times" panose="02020603050405020304" pitchFamily="18" charset="0"/>
              </a:defRPr>
            </a:lvl9pPr>
          </a:lstStyle>
          <a:p>
            <a:pPr>
              <a:spcBef>
                <a:spcPct val="50000"/>
              </a:spcBef>
            </a:pPr>
            <a:r>
              <a:rPr lang="en-US" altLang="de-DE">
                <a:latin typeface="Arial" panose="020B0604020202020204" pitchFamily="34" charset="0"/>
              </a:rPr>
              <a:t>sherbert	75</a:t>
            </a:r>
            <a:br>
              <a:rPr lang="en-US" altLang="de-DE">
                <a:latin typeface="Arial" panose="020B0604020202020204" pitchFamily="34" charset="0"/>
              </a:rPr>
            </a:br>
            <a:r>
              <a:rPr lang="en-US" altLang="de-DE">
                <a:latin typeface="Arial" panose="020B0604020202020204" pitchFamily="34" charset="0"/>
              </a:rPr>
              <a:t>toffee	120</a:t>
            </a:r>
            <a:br>
              <a:rPr lang="en-US" altLang="de-DE">
                <a:latin typeface="Arial" panose="020B0604020202020204" pitchFamily="34" charset="0"/>
              </a:rPr>
            </a:br>
            <a:r>
              <a:rPr lang="en-US" altLang="de-DE">
                <a:latin typeface="Arial" panose="020B0604020202020204" pitchFamily="34" charset="0"/>
              </a:rPr>
              <a:t>chocolate	35</a:t>
            </a:r>
            <a:br>
              <a:rPr lang="en-US" altLang="de-DE">
                <a:latin typeface="Arial" panose="020B0604020202020204" pitchFamily="34" charset="0"/>
              </a:rPr>
            </a:br>
            <a:r>
              <a:rPr lang="en-US" altLang="de-DE">
                <a:latin typeface="Arial" panose="020B0604020202020204" pitchFamily="34" charset="0"/>
              </a:rPr>
              <a:t>fruit gums	27</a:t>
            </a:r>
            <a:br>
              <a:rPr lang="en-US" altLang="de-DE">
                <a:latin typeface="Arial" panose="020B0604020202020204" pitchFamily="34" charset="0"/>
              </a:rPr>
            </a:br>
            <a:r>
              <a:rPr lang="en-US" altLang="de-DE">
                <a:latin typeface="Arial" panose="020B0604020202020204" pitchFamily="34" charset="0"/>
              </a:rPr>
              <a:t>coconut dreams	85</a:t>
            </a: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774699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1295400" y="3505200"/>
            <a:ext cx="6324600" cy="1974850"/>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527175">
              <a:tabLst>
                <a:tab pos="5146675" algn="r"/>
                <a:tab pos="5900738" algn="r"/>
              </a:tabLst>
              <a:defRPr sz="2400">
                <a:solidFill>
                  <a:schemeClr val="tx1"/>
                </a:solidFill>
                <a:latin typeface="Times" panose="02020603050405020304" pitchFamily="18" charset="0"/>
              </a:defRPr>
            </a:lvl1pPr>
            <a:lvl2pPr marL="742950" indent="-285750" defTabSz="1527175">
              <a:tabLst>
                <a:tab pos="5146675" algn="r"/>
                <a:tab pos="5900738" algn="r"/>
              </a:tabLst>
              <a:defRPr sz="2400">
                <a:solidFill>
                  <a:schemeClr val="tx1"/>
                </a:solidFill>
                <a:latin typeface="Times" panose="02020603050405020304" pitchFamily="18" charset="0"/>
              </a:defRPr>
            </a:lvl2pPr>
            <a:lvl3pPr marL="1143000" indent="-228600" defTabSz="1527175">
              <a:tabLst>
                <a:tab pos="5146675" algn="r"/>
                <a:tab pos="5900738" algn="r"/>
              </a:tabLst>
              <a:defRPr sz="2400">
                <a:solidFill>
                  <a:schemeClr val="tx1"/>
                </a:solidFill>
                <a:latin typeface="Times" panose="02020603050405020304" pitchFamily="18" charset="0"/>
              </a:defRPr>
            </a:lvl3pPr>
            <a:lvl4pPr marL="1600200" indent="-228600" defTabSz="1527175">
              <a:tabLst>
                <a:tab pos="5146675" algn="r"/>
                <a:tab pos="5900738" algn="r"/>
              </a:tabLst>
              <a:defRPr sz="2400">
                <a:solidFill>
                  <a:schemeClr val="tx1"/>
                </a:solidFill>
                <a:latin typeface="Times" panose="02020603050405020304" pitchFamily="18" charset="0"/>
              </a:defRPr>
            </a:lvl4pPr>
            <a:lvl5pPr marL="2057400" indent="-228600" defTabSz="1527175">
              <a:tabLst>
                <a:tab pos="5146675" algn="r"/>
                <a:tab pos="5900738" algn="r"/>
              </a:tabLst>
              <a:defRPr sz="2400">
                <a:solidFill>
                  <a:schemeClr val="tx1"/>
                </a:solidFill>
                <a:latin typeface="Times" panose="02020603050405020304" pitchFamily="18" charset="0"/>
              </a:defRPr>
            </a:lvl5pPr>
            <a:lvl6pPr marL="2514600" indent="-228600" defTabSz="1527175" eaLnBrk="0" fontAlgn="base" hangingPunct="0">
              <a:spcBef>
                <a:spcPct val="0"/>
              </a:spcBef>
              <a:spcAft>
                <a:spcPct val="0"/>
              </a:spcAft>
              <a:tabLst>
                <a:tab pos="5146675" algn="r"/>
                <a:tab pos="5900738" algn="r"/>
              </a:tabLst>
              <a:defRPr sz="2400">
                <a:solidFill>
                  <a:schemeClr val="tx1"/>
                </a:solidFill>
                <a:latin typeface="Times" panose="02020603050405020304" pitchFamily="18" charset="0"/>
              </a:defRPr>
            </a:lvl6pPr>
            <a:lvl7pPr marL="2971800" indent="-228600" defTabSz="1527175" eaLnBrk="0" fontAlgn="base" hangingPunct="0">
              <a:spcBef>
                <a:spcPct val="0"/>
              </a:spcBef>
              <a:spcAft>
                <a:spcPct val="0"/>
              </a:spcAft>
              <a:tabLst>
                <a:tab pos="5146675" algn="r"/>
                <a:tab pos="5900738" algn="r"/>
              </a:tabLst>
              <a:defRPr sz="2400">
                <a:solidFill>
                  <a:schemeClr val="tx1"/>
                </a:solidFill>
                <a:latin typeface="Times" panose="02020603050405020304" pitchFamily="18" charset="0"/>
              </a:defRPr>
            </a:lvl7pPr>
            <a:lvl8pPr marL="3429000" indent="-228600" defTabSz="1527175" eaLnBrk="0" fontAlgn="base" hangingPunct="0">
              <a:spcBef>
                <a:spcPct val="0"/>
              </a:spcBef>
              <a:spcAft>
                <a:spcPct val="0"/>
              </a:spcAft>
              <a:tabLst>
                <a:tab pos="5146675" algn="r"/>
                <a:tab pos="5900738" algn="r"/>
              </a:tabLst>
              <a:defRPr sz="2400">
                <a:solidFill>
                  <a:schemeClr val="tx1"/>
                </a:solidFill>
                <a:latin typeface="Times" panose="02020603050405020304" pitchFamily="18" charset="0"/>
              </a:defRPr>
            </a:lvl8pPr>
            <a:lvl9pPr marL="3886200" indent="-228600" defTabSz="1527175" eaLnBrk="0" fontAlgn="base" hangingPunct="0">
              <a:spcBef>
                <a:spcPct val="0"/>
              </a:spcBef>
              <a:spcAft>
                <a:spcPct val="0"/>
              </a:spcAft>
              <a:tabLst>
                <a:tab pos="5146675" algn="r"/>
                <a:tab pos="5900738" algn="r"/>
              </a:tabLst>
              <a:defRPr sz="2400">
                <a:solidFill>
                  <a:schemeClr val="tx1"/>
                </a:solidFill>
                <a:latin typeface="Times" panose="02020603050405020304" pitchFamily="18" charset="0"/>
              </a:defRPr>
            </a:lvl9pPr>
          </a:lstStyle>
          <a:p>
            <a:pPr>
              <a:spcBef>
                <a:spcPct val="50000"/>
              </a:spcBef>
            </a:pPr>
            <a:r>
              <a:rPr lang="en-US" altLang="de-DE">
                <a:latin typeface="Arial" panose="020B0604020202020204" pitchFamily="34" charset="0"/>
              </a:rPr>
              <a:t>	sherbert	75</a:t>
            </a:r>
            <a:br>
              <a:rPr lang="en-US" altLang="de-DE">
                <a:latin typeface="Arial" panose="020B0604020202020204" pitchFamily="34" charset="0"/>
              </a:rPr>
            </a:br>
            <a:r>
              <a:rPr lang="en-US" altLang="de-DE">
                <a:latin typeface="Arial" panose="020B0604020202020204" pitchFamily="34" charset="0"/>
              </a:rPr>
              <a:t>	toffee	120</a:t>
            </a:r>
            <a:br>
              <a:rPr lang="en-US" altLang="de-DE">
                <a:latin typeface="Arial" panose="020B0604020202020204" pitchFamily="34" charset="0"/>
              </a:rPr>
            </a:br>
            <a:r>
              <a:rPr lang="en-US" altLang="de-DE">
                <a:latin typeface="Arial" panose="020B0604020202020204" pitchFamily="34" charset="0"/>
              </a:rPr>
              <a:t>	chocolate	35</a:t>
            </a:r>
            <a:br>
              <a:rPr lang="en-US" altLang="de-DE">
                <a:latin typeface="Arial" panose="020B0604020202020204" pitchFamily="34" charset="0"/>
              </a:rPr>
            </a:br>
            <a:r>
              <a:rPr lang="en-US" altLang="de-DE">
                <a:latin typeface="Arial" panose="020B0604020202020204" pitchFamily="34" charset="0"/>
              </a:rPr>
              <a:t>	fruit gums	27</a:t>
            </a:r>
            <a:br>
              <a:rPr lang="en-US" altLang="de-DE">
                <a:latin typeface="Arial" panose="020B0604020202020204" pitchFamily="34" charset="0"/>
              </a:rPr>
            </a:br>
            <a:r>
              <a:rPr lang="en-US" altLang="de-DE">
                <a:latin typeface="Arial" panose="020B0604020202020204" pitchFamily="34" charset="0"/>
              </a:rPr>
              <a:t>	coconut dreams	85</a:t>
            </a:r>
          </a:p>
        </p:txBody>
      </p:sp>
      <p:sp>
        <p:nvSpPr>
          <p:cNvPr id="68611" name="Rectangle 3"/>
          <p:cNvSpPr>
            <a:spLocks noGrp="1" noChangeArrowheads="1"/>
          </p:cNvSpPr>
          <p:nvPr>
            <p:ph type="title"/>
          </p:nvPr>
        </p:nvSpPr>
        <p:spPr/>
        <p:txBody>
          <a:bodyPr/>
          <a:lstStyle/>
          <a:p>
            <a:pPr eaLnBrk="1" hangingPunct="1"/>
            <a:r>
              <a:rPr lang="en-US" altLang="de-DE" smtClean="0">
                <a:solidFill>
                  <a:schemeClr val="tx1"/>
                </a:solidFill>
              </a:rPr>
              <a:t>multiple  columns - </a:t>
            </a:r>
            <a:r>
              <a:rPr lang="en-US" altLang="de-DE" sz="2800" smtClean="0">
                <a:solidFill>
                  <a:schemeClr val="tx1"/>
                </a:solidFill>
              </a:rPr>
              <a:t>4</a:t>
            </a:r>
          </a:p>
        </p:txBody>
      </p:sp>
      <p:sp>
        <p:nvSpPr>
          <p:cNvPr id="68612" name="Rectangle 4"/>
          <p:cNvSpPr>
            <a:spLocks noGrp="1" noChangeArrowheads="1"/>
          </p:cNvSpPr>
          <p:nvPr>
            <p:ph type="body" idx="1"/>
          </p:nvPr>
        </p:nvSpPr>
        <p:spPr/>
        <p:txBody>
          <a:bodyPr/>
          <a:lstStyle/>
          <a:p>
            <a:pPr eaLnBrk="1" hangingPunct="1"/>
            <a:r>
              <a:rPr lang="en-US" altLang="de-DE" smtClean="0"/>
              <a:t>or even (with care!) ‘bad’ alignment</a:t>
            </a:r>
          </a:p>
          <a:p>
            <a:pPr eaLnBrk="1" hangingPunct="1"/>
            <a:endParaRPr lang="en-US" altLang="de-DE" smtClean="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1620946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de-DE" smtClean="0"/>
              <a:t>white space - the counter</a:t>
            </a:r>
          </a:p>
        </p:txBody>
      </p:sp>
      <p:sp>
        <p:nvSpPr>
          <p:cNvPr id="69635" name="Rectangle 3"/>
          <p:cNvSpPr>
            <a:spLocks noGrp="1" noChangeArrowheads="1"/>
          </p:cNvSpPr>
          <p:nvPr>
            <p:ph type="body" idx="1"/>
          </p:nvPr>
        </p:nvSpPr>
        <p:spPr/>
        <p:txBody>
          <a:bodyPr/>
          <a:lstStyle/>
          <a:p>
            <a:pPr eaLnBrk="1" hangingPunct="1"/>
            <a:endParaRPr lang="en-US" altLang="de-DE" smtClean="0"/>
          </a:p>
          <a:p>
            <a:pPr eaLnBrk="1" hangingPunct="1"/>
            <a:endParaRPr lang="en-US" altLang="de-DE" smtClean="0"/>
          </a:p>
          <a:p>
            <a:pPr eaLnBrk="1" hangingPunct="1"/>
            <a:endParaRPr lang="en-US" altLang="de-DE" sz="1600" smtClean="0"/>
          </a:p>
        </p:txBody>
      </p:sp>
      <p:sp>
        <p:nvSpPr>
          <p:cNvPr id="69636" name="Text Box 4"/>
          <p:cNvSpPr txBox="1">
            <a:spLocks noChangeArrowheads="1"/>
          </p:cNvSpPr>
          <p:nvPr/>
        </p:nvSpPr>
        <p:spPr bwMode="auto">
          <a:xfrm>
            <a:off x="1828800" y="2605088"/>
            <a:ext cx="5432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4800">
                <a:latin typeface="Arial Black" panose="020B0A04020102020204" pitchFamily="34" charset="0"/>
              </a:rPr>
              <a:t>WHAT YOU SEE</a:t>
            </a:r>
            <a:endParaRPr lang="en-US" altLang="de-DE">
              <a:latin typeface="Times New Roman" panose="02020603050405020304" pitchFamily="18" charset="0"/>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4834244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de-DE" smtClean="0"/>
              <a:t>white space - the counter</a:t>
            </a:r>
          </a:p>
        </p:txBody>
      </p:sp>
      <p:sp>
        <p:nvSpPr>
          <p:cNvPr id="70659" name="Rectangle 3"/>
          <p:cNvSpPr>
            <a:spLocks noGrp="1" noChangeArrowheads="1"/>
          </p:cNvSpPr>
          <p:nvPr>
            <p:ph type="body" idx="1"/>
          </p:nvPr>
        </p:nvSpPr>
        <p:spPr/>
        <p:txBody>
          <a:bodyPr/>
          <a:lstStyle/>
          <a:p>
            <a:pPr eaLnBrk="1" hangingPunct="1"/>
            <a:endParaRPr lang="en-US" altLang="de-DE" smtClean="0"/>
          </a:p>
          <a:p>
            <a:pPr eaLnBrk="1" hangingPunct="1"/>
            <a:endParaRPr lang="en-US" altLang="de-DE" smtClean="0"/>
          </a:p>
          <a:p>
            <a:pPr eaLnBrk="1" hangingPunct="1"/>
            <a:endParaRPr lang="en-US" altLang="de-DE" sz="1600" smtClean="0"/>
          </a:p>
        </p:txBody>
      </p:sp>
      <p:sp>
        <p:nvSpPr>
          <p:cNvPr id="70660" name="Text Box 4"/>
          <p:cNvSpPr txBox="1">
            <a:spLocks noChangeArrowheads="1"/>
          </p:cNvSpPr>
          <p:nvPr/>
        </p:nvSpPr>
        <p:spPr bwMode="auto">
          <a:xfrm>
            <a:off x="1828800" y="2605088"/>
            <a:ext cx="543242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4800">
                <a:latin typeface="Arial Black" panose="020B0A04020102020204" pitchFamily="34" charset="0"/>
              </a:rPr>
              <a:t>WHAT YOU SEE</a:t>
            </a:r>
            <a:endParaRPr lang="en-US" altLang="de-DE">
              <a:latin typeface="Times New Roman" panose="02020603050405020304" pitchFamily="18" charset="0"/>
            </a:endParaRPr>
          </a:p>
        </p:txBody>
      </p:sp>
      <p:grpSp>
        <p:nvGrpSpPr>
          <p:cNvPr id="70661" name="Group 5"/>
          <p:cNvGrpSpPr>
            <a:grpSpLocks/>
          </p:cNvGrpSpPr>
          <p:nvPr/>
        </p:nvGrpSpPr>
        <p:grpSpPr bwMode="auto">
          <a:xfrm>
            <a:off x="403225" y="4191000"/>
            <a:ext cx="8512175" cy="952500"/>
            <a:chOff x="254" y="2496"/>
            <a:chExt cx="5362" cy="600"/>
          </a:xfrm>
        </p:grpSpPr>
        <p:sp>
          <p:nvSpPr>
            <p:cNvPr id="70662" name="Rectangle 6"/>
            <p:cNvSpPr>
              <a:spLocks noChangeArrowheads="1"/>
            </p:cNvSpPr>
            <p:nvPr/>
          </p:nvSpPr>
          <p:spPr bwMode="auto">
            <a:xfrm>
              <a:off x="288" y="2688"/>
              <a:ext cx="5184" cy="24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0663" name="Text Box 7"/>
            <p:cNvSpPr txBox="1">
              <a:spLocks noChangeArrowheads="1"/>
            </p:cNvSpPr>
            <p:nvPr/>
          </p:nvSpPr>
          <p:spPr bwMode="auto">
            <a:xfrm>
              <a:off x="254" y="2496"/>
              <a:ext cx="5362"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4800" b="1">
                  <a:solidFill>
                    <a:schemeClr val="bg1"/>
                  </a:solidFill>
                  <a:latin typeface="Arial Black" panose="020B0A04020102020204" pitchFamily="34" charset="0"/>
                </a:rPr>
                <a:t>THE  GAPS  BETWEEN</a:t>
              </a:r>
              <a:endParaRPr lang="en-US" altLang="de-DE" sz="4800">
                <a:solidFill>
                  <a:schemeClr val="bg1"/>
                </a:solidFill>
                <a:latin typeface="Times New Roman" panose="02020603050405020304" pitchFamily="18" charset="0"/>
              </a:endParaRPr>
            </a:p>
          </p:txBody>
        </p:sp>
      </p:gr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813957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ltLang="de-DE" smtClean="0">
                <a:solidFill>
                  <a:schemeClr val="tx1"/>
                </a:solidFill>
              </a:rPr>
              <a:t>space to separate</a:t>
            </a:r>
          </a:p>
        </p:txBody>
      </p:sp>
      <p:sp>
        <p:nvSpPr>
          <p:cNvPr id="71683" name="Rectangle 3"/>
          <p:cNvSpPr>
            <a:spLocks noGrp="1" noChangeArrowheads="1"/>
          </p:cNvSpPr>
          <p:nvPr>
            <p:ph type="body" idx="1"/>
          </p:nvPr>
        </p:nvSpPr>
        <p:spPr/>
        <p:txBody>
          <a:bodyPr/>
          <a:lstStyle/>
          <a:p>
            <a:pPr marL="1517650" eaLnBrk="1" hangingPunct="1"/>
            <a:endParaRPr lang="de-DE" altLang="de-DE" sz="900" smtClean="0"/>
          </a:p>
        </p:txBody>
      </p:sp>
      <p:grpSp>
        <p:nvGrpSpPr>
          <p:cNvPr id="71684" name="Group 4"/>
          <p:cNvGrpSpPr>
            <a:grpSpLocks/>
          </p:cNvGrpSpPr>
          <p:nvPr/>
        </p:nvGrpSpPr>
        <p:grpSpPr bwMode="auto">
          <a:xfrm>
            <a:off x="2819400" y="2438400"/>
            <a:ext cx="3200400" cy="3352800"/>
            <a:chOff x="1776" y="1536"/>
            <a:chExt cx="2016" cy="2112"/>
          </a:xfrm>
        </p:grpSpPr>
        <p:sp>
          <p:nvSpPr>
            <p:cNvPr id="71685" name="Rectangle 5"/>
            <p:cNvSpPr>
              <a:spLocks noChangeArrowheads="1"/>
            </p:cNvSpPr>
            <p:nvPr/>
          </p:nvSpPr>
          <p:spPr bwMode="auto">
            <a:xfrm>
              <a:off x="1776" y="1536"/>
              <a:ext cx="2016" cy="57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1686" name="Rectangle 6"/>
            <p:cNvSpPr>
              <a:spLocks noChangeArrowheads="1"/>
            </p:cNvSpPr>
            <p:nvPr/>
          </p:nvSpPr>
          <p:spPr bwMode="auto">
            <a:xfrm>
              <a:off x="1776" y="2304"/>
              <a:ext cx="2016" cy="57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1687" name="Rectangle 7"/>
            <p:cNvSpPr>
              <a:spLocks noChangeArrowheads="1"/>
            </p:cNvSpPr>
            <p:nvPr/>
          </p:nvSpPr>
          <p:spPr bwMode="auto">
            <a:xfrm>
              <a:off x="1776" y="3072"/>
              <a:ext cx="2016" cy="57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319298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de-DE" smtClean="0">
                <a:solidFill>
                  <a:schemeClr val="tx1"/>
                </a:solidFill>
              </a:rPr>
              <a:t>space to structure</a:t>
            </a:r>
          </a:p>
        </p:txBody>
      </p:sp>
      <p:sp>
        <p:nvSpPr>
          <p:cNvPr id="72707" name="Rectangle 3"/>
          <p:cNvSpPr>
            <a:spLocks noGrp="1" noChangeArrowheads="1"/>
          </p:cNvSpPr>
          <p:nvPr>
            <p:ph type="body" idx="1"/>
          </p:nvPr>
        </p:nvSpPr>
        <p:spPr/>
        <p:txBody>
          <a:bodyPr/>
          <a:lstStyle/>
          <a:p>
            <a:pPr marL="1517650" eaLnBrk="1" hangingPunct="1"/>
            <a:endParaRPr lang="de-DE" altLang="de-DE" sz="900" smtClean="0"/>
          </a:p>
        </p:txBody>
      </p:sp>
      <p:grpSp>
        <p:nvGrpSpPr>
          <p:cNvPr id="72708" name="Group 4"/>
          <p:cNvGrpSpPr>
            <a:grpSpLocks/>
          </p:cNvGrpSpPr>
          <p:nvPr/>
        </p:nvGrpSpPr>
        <p:grpSpPr bwMode="auto">
          <a:xfrm>
            <a:off x="1828800" y="2438400"/>
            <a:ext cx="5486400" cy="3276600"/>
            <a:chOff x="1152" y="1536"/>
            <a:chExt cx="3456" cy="2064"/>
          </a:xfrm>
        </p:grpSpPr>
        <p:sp>
          <p:nvSpPr>
            <p:cNvPr id="72709" name="Rectangle 5"/>
            <p:cNvSpPr>
              <a:spLocks noChangeArrowheads="1"/>
            </p:cNvSpPr>
            <p:nvPr/>
          </p:nvSpPr>
          <p:spPr bwMode="auto">
            <a:xfrm>
              <a:off x="1152" y="2688"/>
              <a:ext cx="1584" cy="9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2710" name="Rectangle 6"/>
            <p:cNvSpPr>
              <a:spLocks noChangeArrowheads="1"/>
            </p:cNvSpPr>
            <p:nvPr/>
          </p:nvSpPr>
          <p:spPr bwMode="auto">
            <a:xfrm>
              <a:off x="3024" y="2688"/>
              <a:ext cx="1584" cy="9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2711" name="Rectangle 7"/>
            <p:cNvSpPr>
              <a:spLocks noChangeArrowheads="1"/>
            </p:cNvSpPr>
            <p:nvPr/>
          </p:nvSpPr>
          <p:spPr bwMode="auto">
            <a:xfrm>
              <a:off x="3024" y="1536"/>
              <a:ext cx="1584" cy="9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nvGrpSpPr>
            <p:cNvPr id="72712" name="Group 8"/>
            <p:cNvGrpSpPr>
              <a:grpSpLocks/>
            </p:cNvGrpSpPr>
            <p:nvPr/>
          </p:nvGrpSpPr>
          <p:grpSpPr bwMode="auto">
            <a:xfrm>
              <a:off x="1152" y="1536"/>
              <a:ext cx="1584" cy="912"/>
              <a:chOff x="1056" y="1440"/>
              <a:chExt cx="1584" cy="912"/>
            </a:xfrm>
          </p:grpSpPr>
          <p:sp>
            <p:nvSpPr>
              <p:cNvPr id="72713" name="Rectangle 9"/>
              <p:cNvSpPr>
                <a:spLocks noChangeArrowheads="1"/>
              </p:cNvSpPr>
              <p:nvPr/>
            </p:nvSpPr>
            <p:spPr bwMode="auto">
              <a:xfrm>
                <a:off x="1056" y="1872"/>
                <a:ext cx="912" cy="48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2714" name="Rectangle 10"/>
              <p:cNvSpPr>
                <a:spLocks noChangeArrowheads="1"/>
              </p:cNvSpPr>
              <p:nvPr/>
            </p:nvSpPr>
            <p:spPr bwMode="auto">
              <a:xfrm>
                <a:off x="2064" y="1872"/>
                <a:ext cx="576" cy="48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2715" name="Rectangle 11"/>
              <p:cNvSpPr>
                <a:spLocks noChangeArrowheads="1"/>
              </p:cNvSpPr>
              <p:nvPr/>
            </p:nvSpPr>
            <p:spPr bwMode="auto">
              <a:xfrm>
                <a:off x="1056" y="1440"/>
                <a:ext cx="1584" cy="3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grpSp>
      <p:pic>
        <p:nvPicPr>
          <p:cNvPr id="12" name="Grafik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2986812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de-DE" smtClean="0">
                <a:solidFill>
                  <a:schemeClr val="tx1"/>
                </a:solidFill>
              </a:rPr>
              <a:t>space to highlight</a:t>
            </a:r>
          </a:p>
        </p:txBody>
      </p:sp>
      <p:sp>
        <p:nvSpPr>
          <p:cNvPr id="73731" name="Rectangle 3"/>
          <p:cNvSpPr>
            <a:spLocks noGrp="1" noChangeArrowheads="1"/>
          </p:cNvSpPr>
          <p:nvPr>
            <p:ph type="body" idx="1"/>
          </p:nvPr>
        </p:nvSpPr>
        <p:spPr/>
        <p:txBody>
          <a:bodyPr/>
          <a:lstStyle/>
          <a:p>
            <a:pPr marL="1517650" eaLnBrk="1" hangingPunct="1"/>
            <a:endParaRPr lang="de-DE" altLang="de-DE" sz="900" smtClean="0"/>
          </a:p>
        </p:txBody>
      </p:sp>
      <p:grpSp>
        <p:nvGrpSpPr>
          <p:cNvPr id="73732" name="Group 4"/>
          <p:cNvGrpSpPr>
            <a:grpSpLocks/>
          </p:cNvGrpSpPr>
          <p:nvPr/>
        </p:nvGrpSpPr>
        <p:grpSpPr bwMode="auto">
          <a:xfrm>
            <a:off x="1828800" y="2438400"/>
            <a:ext cx="5486400" cy="3276600"/>
            <a:chOff x="1152" y="1536"/>
            <a:chExt cx="3456" cy="2064"/>
          </a:xfrm>
        </p:grpSpPr>
        <p:grpSp>
          <p:nvGrpSpPr>
            <p:cNvPr id="73733" name="Group 5"/>
            <p:cNvGrpSpPr>
              <a:grpSpLocks/>
            </p:cNvGrpSpPr>
            <p:nvPr/>
          </p:nvGrpSpPr>
          <p:grpSpPr bwMode="auto">
            <a:xfrm>
              <a:off x="1152" y="1536"/>
              <a:ext cx="1584" cy="2064"/>
              <a:chOff x="1152" y="1536"/>
              <a:chExt cx="1584" cy="2064"/>
            </a:xfrm>
          </p:grpSpPr>
          <p:sp>
            <p:nvSpPr>
              <p:cNvPr id="73739" name="Rectangle 6"/>
              <p:cNvSpPr>
                <a:spLocks noChangeArrowheads="1"/>
              </p:cNvSpPr>
              <p:nvPr/>
            </p:nvSpPr>
            <p:spPr bwMode="auto">
              <a:xfrm>
                <a:off x="1152" y="2880"/>
                <a:ext cx="1584" cy="7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3740" name="Rectangle 7"/>
              <p:cNvSpPr>
                <a:spLocks noChangeArrowheads="1"/>
              </p:cNvSpPr>
              <p:nvPr/>
            </p:nvSpPr>
            <p:spPr bwMode="auto">
              <a:xfrm>
                <a:off x="1152" y="1536"/>
                <a:ext cx="1584" cy="62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3741" name="Rectangle 8"/>
              <p:cNvSpPr>
                <a:spLocks noChangeArrowheads="1"/>
              </p:cNvSpPr>
              <p:nvPr/>
            </p:nvSpPr>
            <p:spPr bwMode="auto">
              <a:xfrm>
                <a:off x="1152" y="2160"/>
                <a:ext cx="1008" cy="7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grpSp>
          <p:nvGrpSpPr>
            <p:cNvPr id="73734" name="Group 9"/>
            <p:cNvGrpSpPr>
              <a:grpSpLocks/>
            </p:cNvGrpSpPr>
            <p:nvPr/>
          </p:nvGrpSpPr>
          <p:grpSpPr bwMode="auto">
            <a:xfrm flipH="1">
              <a:off x="3024" y="1536"/>
              <a:ext cx="1584" cy="2064"/>
              <a:chOff x="1152" y="1536"/>
              <a:chExt cx="1584" cy="2064"/>
            </a:xfrm>
          </p:grpSpPr>
          <p:sp>
            <p:nvSpPr>
              <p:cNvPr id="73736" name="Rectangle 10"/>
              <p:cNvSpPr>
                <a:spLocks noChangeArrowheads="1"/>
              </p:cNvSpPr>
              <p:nvPr/>
            </p:nvSpPr>
            <p:spPr bwMode="auto">
              <a:xfrm>
                <a:off x="1152" y="2880"/>
                <a:ext cx="1584" cy="7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3737" name="Rectangle 11"/>
              <p:cNvSpPr>
                <a:spLocks noChangeArrowheads="1"/>
              </p:cNvSpPr>
              <p:nvPr/>
            </p:nvSpPr>
            <p:spPr bwMode="auto">
              <a:xfrm>
                <a:off x="1152" y="1536"/>
                <a:ext cx="1584" cy="62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3738" name="Rectangle 12"/>
              <p:cNvSpPr>
                <a:spLocks noChangeArrowheads="1"/>
              </p:cNvSpPr>
              <p:nvPr/>
            </p:nvSpPr>
            <p:spPr bwMode="auto">
              <a:xfrm>
                <a:off x="1152" y="2160"/>
                <a:ext cx="1008" cy="72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sp>
          <p:nvSpPr>
            <p:cNvPr id="73735" name="Rectangle 13"/>
            <p:cNvSpPr>
              <a:spLocks noChangeArrowheads="1"/>
            </p:cNvSpPr>
            <p:nvPr/>
          </p:nvSpPr>
          <p:spPr bwMode="auto">
            <a:xfrm>
              <a:off x="2448" y="2400"/>
              <a:ext cx="864" cy="24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pic>
        <p:nvPicPr>
          <p:cNvPr id="14" name="Grafik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5" name="Grafi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0765982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GB" altLang="de-DE" smtClean="0"/>
              <a:t>physical controls</a:t>
            </a:r>
          </a:p>
        </p:txBody>
      </p:sp>
      <p:sp>
        <p:nvSpPr>
          <p:cNvPr id="74755" name="Rectangle 3"/>
          <p:cNvSpPr>
            <a:spLocks noGrp="1" noChangeArrowheads="1"/>
          </p:cNvSpPr>
          <p:nvPr>
            <p:ph type="body" idx="1"/>
          </p:nvPr>
        </p:nvSpPr>
        <p:spPr/>
        <p:txBody>
          <a:bodyPr/>
          <a:lstStyle/>
          <a:p>
            <a:pPr marL="381000" indent="-381000" eaLnBrk="1" hangingPunct="1">
              <a:lnSpc>
                <a:spcPct val="120000"/>
              </a:lnSpc>
            </a:pPr>
            <a:r>
              <a:rPr lang="en-US" altLang="de-DE" sz="3200" dirty="0" smtClean="0"/>
              <a:t>grouping of items</a:t>
            </a:r>
          </a:p>
        </p:txBody>
      </p:sp>
      <p:pic>
        <p:nvPicPr>
          <p:cNvPr id="74756" name="Picture 4" descr="&#10;microwave.jpg                                                  0007898D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175" y="1600200"/>
            <a:ext cx="2384425"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Rectangle 14"/>
          <p:cNvSpPr>
            <a:spLocks noChangeArrowheads="1"/>
          </p:cNvSpPr>
          <p:nvPr/>
        </p:nvSpPr>
        <p:spPr bwMode="auto">
          <a:xfrm>
            <a:off x="990600" y="2743200"/>
            <a:ext cx="3429000" cy="1828800"/>
          </a:xfrm>
          <a:prstGeom prst="rect">
            <a:avLst/>
          </a:prstGeom>
          <a:solidFill>
            <a:schemeClr val="bg1"/>
          </a:solidFill>
          <a:ln w="9525">
            <a:solidFill>
              <a:schemeClr val="bg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nvGrpSpPr>
          <p:cNvPr id="2" name="Group 17"/>
          <p:cNvGrpSpPr>
            <a:grpSpLocks/>
          </p:cNvGrpSpPr>
          <p:nvPr/>
        </p:nvGrpSpPr>
        <p:grpSpPr bwMode="auto">
          <a:xfrm>
            <a:off x="1374775" y="3429000"/>
            <a:ext cx="7007225" cy="1828800"/>
            <a:chOff x="866" y="2160"/>
            <a:chExt cx="4414" cy="1152"/>
          </a:xfrm>
        </p:grpSpPr>
        <p:sp>
          <p:nvSpPr>
            <p:cNvPr id="74767" name="Oval 6"/>
            <p:cNvSpPr>
              <a:spLocks noChangeArrowheads="1"/>
            </p:cNvSpPr>
            <p:nvPr/>
          </p:nvSpPr>
          <p:spPr bwMode="auto">
            <a:xfrm>
              <a:off x="4656" y="2400"/>
              <a:ext cx="624" cy="912"/>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4768" name="Line 9"/>
            <p:cNvSpPr>
              <a:spLocks noChangeShapeType="1"/>
            </p:cNvSpPr>
            <p:nvPr/>
          </p:nvSpPr>
          <p:spPr bwMode="auto">
            <a:xfrm>
              <a:off x="2400" y="2400"/>
              <a:ext cx="2256" cy="336"/>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74769" name="Rectangle 11"/>
            <p:cNvSpPr>
              <a:spLocks noChangeArrowheads="1"/>
            </p:cNvSpPr>
            <p:nvPr/>
          </p:nvSpPr>
          <p:spPr bwMode="auto">
            <a:xfrm>
              <a:off x="866" y="2160"/>
              <a:ext cx="147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lnSpc>
                  <a:spcPct val="120000"/>
                </a:lnSpc>
                <a:spcBef>
                  <a:spcPct val="20000"/>
                </a:spcBef>
              </a:pPr>
              <a:r>
                <a:rPr lang="en-US" altLang="de-DE" sz="2800">
                  <a:latin typeface="Verdana" panose="020B0604030504040204" pitchFamily="34" charset="0"/>
                </a:rPr>
                <a:t>type of food</a:t>
              </a:r>
              <a:endParaRPr lang="en-GB" altLang="de-DE" sz="2800">
                <a:latin typeface="Verdana" panose="020B0604030504040204" pitchFamily="34" charset="0"/>
              </a:endParaRPr>
            </a:p>
          </p:txBody>
        </p:sp>
      </p:grpSp>
      <p:grpSp>
        <p:nvGrpSpPr>
          <p:cNvPr id="3" name="Group 18"/>
          <p:cNvGrpSpPr>
            <a:grpSpLocks/>
          </p:cNvGrpSpPr>
          <p:nvPr/>
        </p:nvGrpSpPr>
        <p:grpSpPr bwMode="auto">
          <a:xfrm>
            <a:off x="1374775" y="4114800"/>
            <a:ext cx="6931025" cy="2209800"/>
            <a:chOff x="866" y="2592"/>
            <a:chExt cx="4366" cy="1392"/>
          </a:xfrm>
        </p:grpSpPr>
        <p:sp>
          <p:nvSpPr>
            <p:cNvPr id="74764" name="Oval 7"/>
            <p:cNvSpPr>
              <a:spLocks noChangeArrowheads="1"/>
            </p:cNvSpPr>
            <p:nvPr/>
          </p:nvSpPr>
          <p:spPr bwMode="auto">
            <a:xfrm rot="510320">
              <a:off x="4176" y="3456"/>
              <a:ext cx="1056" cy="528"/>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4765" name="Line 10"/>
            <p:cNvSpPr>
              <a:spLocks noChangeShapeType="1"/>
            </p:cNvSpPr>
            <p:nvPr/>
          </p:nvSpPr>
          <p:spPr bwMode="auto">
            <a:xfrm>
              <a:off x="2448" y="2880"/>
              <a:ext cx="1776" cy="72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74766" name="Rectangle 13"/>
            <p:cNvSpPr>
              <a:spLocks noChangeArrowheads="1"/>
            </p:cNvSpPr>
            <p:nvPr/>
          </p:nvSpPr>
          <p:spPr bwMode="auto">
            <a:xfrm>
              <a:off x="866" y="2592"/>
              <a:ext cx="1520"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lnSpc>
                  <a:spcPct val="120000"/>
                </a:lnSpc>
                <a:spcBef>
                  <a:spcPct val="20000"/>
                </a:spcBef>
              </a:pPr>
              <a:r>
                <a:rPr lang="en-US" altLang="de-DE" sz="2800">
                  <a:latin typeface="Verdana" panose="020B0604030504040204" pitchFamily="34" charset="0"/>
                </a:rPr>
                <a:t>time to cook</a:t>
              </a:r>
              <a:endParaRPr lang="en-GB" altLang="de-DE" sz="2800">
                <a:latin typeface="Verdana" panose="020B0604030504040204" pitchFamily="34" charset="0"/>
              </a:endParaRPr>
            </a:p>
          </p:txBody>
        </p:sp>
      </p:grpSp>
      <p:grpSp>
        <p:nvGrpSpPr>
          <p:cNvPr id="4" name="Group 16"/>
          <p:cNvGrpSpPr>
            <a:grpSpLocks/>
          </p:cNvGrpSpPr>
          <p:nvPr/>
        </p:nvGrpSpPr>
        <p:grpSpPr bwMode="auto">
          <a:xfrm>
            <a:off x="1374775" y="2743200"/>
            <a:ext cx="6245225" cy="1066800"/>
            <a:chOff x="866" y="1728"/>
            <a:chExt cx="3934" cy="672"/>
          </a:xfrm>
        </p:grpSpPr>
        <p:sp>
          <p:nvSpPr>
            <p:cNvPr id="74761" name="Oval 5"/>
            <p:cNvSpPr>
              <a:spLocks noChangeArrowheads="1"/>
            </p:cNvSpPr>
            <p:nvPr/>
          </p:nvSpPr>
          <p:spPr bwMode="auto">
            <a:xfrm>
              <a:off x="4032" y="1824"/>
              <a:ext cx="768" cy="576"/>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4762" name="Line 8"/>
            <p:cNvSpPr>
              <a:spLocks noChangeShapeType="1"/>
            </p:cNvSpPr>
            <p:nvPr/>
          </p:nvSpPr>
          <p:spPr bwMode="auto">
            <a:xfrm>
              <a:off x="2832" y="1920"/>
              <a:ext cx="1200" cy="144"/>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74763" name="Rectangle 12"/>
            <p:cNvSpPr>
              <a:spLocks noChangeArrowheads="1"/>
            </p:cNvSpPr>
            <p:nvPr/>
          </p:nvSpPr>
          <p:spPr bwMode="auto">
            <a:xfrm>
              <a:off x="866" y="1728"/>
              <a:ext cx="1870"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lnSpc>
                  <a:spcPct val="120000"/>
                </a:lnSpc>
                <a:spcBef>
                  <a:spcPct val="20000"/>
                </a:spcBef>
              </a:pPr>
              <a:r>
                <a:rPr lang="en-US" altLang="de-DE" sz="2800">
                  <a:latin typeface="Verdana" panose="020B0604030504040204" pitchFamily="34" charset="0"/>
                </a:rPr>
                <a:t>defrost settings</a:t>
              </a:r>
              <a:endParaRPr lang="en-GB" altLang="de-DE" sz="2800">
                <a:latin typeface="Verdana" panose="020B0604030504040204" pitchFamily="34" charset="0"/>
              </a:endParaRPr>
            </a:p>
          </p:txBody>
        </p:sp>
      </p:grpSp>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9" name="Grafik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202077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GB" altLang="de-DE" smtClean="0"/>
              <a:t>physical controls</a:t>
            </a:r>
          </a:p>
        </p:txBody>
      </p:sp>
      <p:sp>
        <p:nvSpPr>
          <p:cNvPr id="75779" name="Rectangle 3"/>
          <p:cNvSpPr>
            <a:spLocks noGrp="1" noChangeArrowheads="1"/>
          </p:cNvSpPr>
          <p:nvPr>
            <p:ph type="body" idx="1"/>
          </p:nvPr>
        </p:nvSpPr>
        <p:spPr/>
        <p:txBody>
          <a:bodyPr/>
          <a:lstStyle/>
          <a:p>
            <a:pPr marL="381000" indent="-381000" eaLnBrk="1" hangingPunct="1">
              <a:lnSpc>
                <a:spcPct val="120000"/>
              </a:lnSpc>
            </a:pPr>
            <a:r>
              <a:rPr lang="en-US" altLang="de-DE" sz="3200" dirty="0" smtClean="0">
                <a:solidFill>
                  <a:schemeClr val="bg2"/>
                </a:solidFill>
              </a:rPr>
              <a:t>grouping of items</a:t>
            </a:r>
          </a:p>
          <a:p>
            <a:pPr marL="381000" indent="-381000" eaLnBrk="1" hangingPunct="1">
              <a:lnSpc>
                <a:spcPct val="120000"/>
              </a:lnSpc>
            </a:pPr>
            <a:r>
              <a:rPr lang="en-US" altLang="de-DE" sz="3200" dirty="0" smtClean="0"/>
              <a:t>order of items</a:t>
            </a:r>
          </a:p>
        </p:txBody>
      </p:sp>
      <p:pic>
        <p:nvPicPr>
          <p:cNvPr id="75780" name="Picture 4" descr="&#10;microwave.jpg                                                  0007898D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175" y="1600200"/>
            <a:ext cx="2384425"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Rectangle 16"/>
          <p:cNvSpPr>
            <a:spLocks noChangeArrowheads="1"/>
          </p:cNvSpPr>
          <p:nvPr/>
        </p:nvSpPr>
        <p:spPr bwMode="auto">
          <a:xfrm>
            <a:off x="1371600" y="3429000"/>
            <a:ext cx="3048000" cy="2057400"/>
          </a:xfrm>
          <a:prstGeom prst="rect">
            <a:avLst/>
          </a:prstGeom>
          <a:solidFill>
            <a:schemeClr val="bg1"/>
          </a:solidFill>
          <a:ln w="9525">
            <a:solidFill>
              <a:schemeClr val="bg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nvGrpSpPr>
          <p:cNvPr id="2" name="Group 20"/>
          <p:cNvGrpSpPr>
            <a:grpSpLocks/>
          </p:cNvGrpSpPr>
          <p:nvPr/>
        </p:nvGrpSpPr>
        <p:grpSpPr bwMode="auto">
          <a:xfrm>
            <a:off x="1295400" y="5253038"/>
            <a:ext cx="6172200" cy="1376362"/>
            <a:chOff x="816" y="3309"/>
            <a:chExt cx="3888" cy="867"/>
          </a:xfrm>
        </p:grpSpPr>
        <p:sp>
          <p:nvSpPr>
            <p:cNvPr id="75792" name="Oval 8"/>
            <p:cNvSpPr>
              <a:spLocks noChangeArrowheads="1"/>
            </p:cNvSpPr>
            <p:nvPr/>
          </p:nvSpPr>
          <p:spPr bwMode="auto">
            <a:xfrm>
              <a:off x="4464" y="3936"/>
              <a:ext cx="240" cy="240"/>
            </a:xfrm>
            <a:prstGeom prst="ellipse">
              <a:avLst/>
            </a:prstGeom>
            <a:solidFill>
              <a:schemeClr val="bg1"/>
            </a:solidFill>
            <a:ln w="38100">
              <a:solidFill>
                <a:srgbClr val="FF0000"/>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b="1">
                  <a:latin typeface="Arial" panose="020B0604020202020204" pitchFamily="34" charset="0"/>
                </a:rPr>
                <a:t>4</a:t>
              </a:r>
            </a:p>
          </p:txBody>
        </p:sp>
        <p:sp>
          <p:nvSpPr>
            <p:cNvPr id="75793" name="Text Box 13"/>
            <p:cNvSpPr txBox="1">
              <a:spLocks noChangeArrowheads="1"/>
            </p:cNvSpPr>
            <p:nvPr/>
          </p:nvSpPr>
          <p:spPr bwMode="auto">
            <a:xfrm>
              <a:off x="816" y="3309"/>
              <a:ext cx="86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82600" indent="-4826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Verdana" panose="020B0604030504040204" pitchFamily="34" charset="0"/>
                </a:rPr>
                <a:t>4)	start</a:t>
              </a:r>
            </a:p>
          </p:txBody>
        </p:sp>
      </p:grpSp>
      <p:grpSp>
        <p:nvGrpSpPr>
          <p:cNvPr id="3" name="Group 18"/>
          <p:cNvGrpSpPr>
            <a:grpSpLocks/>
          </p:cNvGrpSpPr>
          <p:nvPr/>
        </p:nvGrpSpPr>
        <p:grpSpPr bwMode="auto">
          <a:xfrm>
            <a:off x="1295400" y="4033838"/>
            <a:ext cx="5410200" cy="1376362"/>
            <a:chOff x="816" y="2541"/>
            <a:chExt cx="3408" cy="867"/>
          </a:xfrm>
        </p:grpSpPr>
        <p:sp>
          <p:nvSpPr>
            <p:cNvPr id="75790" name="Oval 6"/>
            <p:cNvSpPr>
              <a:spLocks noChangeArrowheads="1"/>
            </p:cNvSpPr>
            <p:nvPr/>
          </p:nvSpPr>
          <p:spPr bwMode="auto">
            <a:xfrm>
              <a:off x="3984" y="3168"/>
              <a:ext cx="240" cy="240"/>
            </a:xfrm>
            <a:prstGeom prst="ellipse">
              <a:avLst/>
            </a:prstGeom>
            <a:solidFill>
              <a:schemeClr val="bg1"/>
            </a:solidFill>
            <a:ln w="38100">
              <a:solidFill>
                <a:srgbClr val="FF0000"/>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b="1">
                  <a:latin typeface="Arial" panose="020B0604020202020204" pitchFamily="34" charset="0"/>
                </a:rPr>
                <a:t>2</a:t>
              </a:r>
            </a:p>
          </p:txBody>
        </p:sp>
        <p:sp>
          <p:nvSpPr>
            <p:cNvPr id="75791" name="Text Box 14"/>
            <p:cNvSpPr txBox="1">
              <a:spLocks noChangeArrowheads="1"/>
            </p:cNvSpPr>
            <p:nvPr/>
          </p:nvSpPr>
          <p:spPr bwMode="auto">
            <a:xfrm>
              <a:off x="816" y="2541"/>
              <a:ext cx="162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82600" indent="-4826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Verdana" panose="020B0604030504040204" pitchFamily="34" charset="0"/>
                </a:rPr>
                <a:t>2)	temperature</a:t>
              </a:r>
            </a:p>
          </p:txBody>
        </p:sp>
      </p:grpSp>
      <p:grpSp>
        <p:nvGrpSpPr>
          <p:cNvPr id="4" name="Group 19"/>
          <p:cNvGrpSpPr>
            <a:grpSpLocks/>
          </p:cNvGrpSpPr>
          <p:nvPr/>
        </p:nvGrpSpPr>
        <p:grpSpPr bwMode="auto">
          <a:xfrm>
            <a:off x="1295400" y="4643438"/>
            <a:ext cx="5562600" cy="1376362"/>
            <a:chOff x="816" y="2925"/>
            <a:chExt cx="3504" cy="867"/>
          </a:xfrm>
        </p:grpSpPr>
        <p:sp>
          <p:nvSpPr>
            <p:cNvPr id="75788" name="Oval 7"/>
            <p:cNvSpPr>
              <a:spLocks noChangeArrowheads="1"/>
            </p:cNvSpPr>
            <p:nvPr/>
          </p:nvSpPr>
          <p:spPr bwMode="auto">
            <a:xfrm>
              <a:off x="4080" y="3552"/>
              <a:ext cx="240" cy="240"/>
            </a:xfrm>
            <a:prstGeom prst="ellipse">
              <a:avLst/>
            </a:prstGeom>
            <a:solidFill>
              <a:schemeClr val="bg1"/>
            </a:solidFill>
            <a:ln w="38100">
              <a:solidFill>
                <a:srgbClr val="FF0000"/>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b="1">
                  <a:latin typeface="Arial" panose="020B0604020202020204" pitchFamily="34" charset="0"/>
                </a:rPr>
                <a:t>3</a:t>
              </a:r>
            </a:p>
          </p:txBody>
        </p:sp>
        <p:sp>
          <p:nvSpPr>
            <p:cNvPr id="75789" name="Text Box 15"/>
            <p:cNvSpPr txBox="1">
              <a:spLocks noChangeArrowheads="1"/>
            </p:cNvSpPr>
            <p:nvPr/>
          </p:nvSpPr>
          <p:spPr bwMode="auto">
            <a:xfrm>
              <a:off x="816" y="2925"/>
              <a:ext cx="162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82600" indent="-4826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Verdana" panose="020B0604030504040204" pitchFamily="34" charset="0"/>
                </a:rPr>
                <a:t>3)	time to cook</a:t>
              </a:r>
            </a:p>
          </p:txBody>
        </p:sp>
      </p:grpSp>
      <p:grpSp>
        <p:nvGrpSpPr>
          <p:cNvPr id="5" name="Group 17"/>
          <p:cNvGrpSpPr>
            <a:grpSpLocks/>
          </p:cNvGrpSpPr>
          <p:nvPr/>
        </p:nvGrpSpPr>
        <p:grpSpPr bwMode="auto">
          <a:xfrm>
            <a:off x="1295400" y="3429000"/>
            <a:ext cx="5486400" cy="685800"/>
            <a:chOff x="816" y="2160"/>
            <a:chExt cx="3456" cy="432"/>
          </a:xfrm>
        </p:grpSpPr>
        <p:sp>
          <p:nvSpPr>
            <p:cNvPr id="75786" name="Oval 5"/>
            <p:cNvSpPr>
              <a:spLocks noChangeArrowheads="1"/>
            </p:cNvSpPr>
            <p:nvPr/>
          </p:nvSpPr>
          <p:spPr bwMode="auto">
            <a:xfrm>
              <a:off x="4032" y="2352"/>
              <a:ext cx="240" cy="240"/>
            </a:xfrm>
            <a:prstGeom prst="ellipse">
              <a:avLst/>
            </a:prstGeom>
            <a:solidFill>
              <a:schemeClr val="bg1"/>
            </a:solidFill>
            <a:ln w="38100">
              <a:solidFill>
                <a:srgbClr val="FF0000"/>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b="1">
                  <a:latin typeface="Arial" panose="020B0604020202020204" pitchFamily="34" charset="0"/>
                </a:rPr>
                <a:t>1</a:t>
              </a:r>
            </a:p>
          </p:txBody>
        </p:sp>
        <p:sp>
          <p:nvSpPr>
            <p:cNvPr id="75787" name="Text Box 10"/>
            <p:cNvSpPr txBox="1">
              <a:spLocks noChangeArrowheads="1"/>
            </p:cNvSpPr>
            <p:nvPr/>
          </p:nvSpPr>
          <p:spPr bwMode="auto">
            <a:xfrm>
              <a:off x="816" y="2160"/>
              <a:ext cx="188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82600" indent="-4826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Verdana" panose="020B0604030504040204" pitchFamily="34" charset="0"/>
                </a:rPr>
                <a:t>1)	type of heating</a:t>
              </a:r>
            </a:p>
          </p:txBody>
        </p:sp>
      </p:grpSp>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9" name="Grafik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2261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GB" altLang="de-DE" smtClean="0"/>
              <a:t>physical controls</a:t>
            </a:r>
          </a:p>
        </p:txBody>
      </p:sp>
      <p:sp>
        <p:nvSpPr>
          <p:cNvPr id="76803" name="Rectangle 3"/>
          <p:cNvSpPr>
            <a:spLocks noGrp="1" noChangeArrowheads="1"/>
          </p:cNvSpPr>
          <p:nvPr>
            <p:ph type="body" idx="1"/>
          </p:nvPr>
        </p:nvSpPr>
        <p:spPr/>
        <p:txBody>
          <a:bodyPr/>
          <a:lstStyle/>
          <a:p>
            <a:pPr marL="381000" indent="-381000" eaLnBrk="1" hangingPunct="1">
              <a:lnSpc>
                <a:spcPct val="120000"/>
              </a:lnSpc>
            </a:pPr>
            <a:r>
              <a:rPr lang="en-US" altLang="de-DE" sz="3200" dirty="0" smtClean="0">
                <a:solidFill>
                  <a:schemeClr val="bg2"/>
                </a:solidFill>
              </a:rPr>
              <a:t>grouping of items</a:t>
            </a:r>
          </a:p>
          <a:p>
            <a:pPr marL="381000" indent="-381000" eaLnBrk="1" hangingPunct="1">
              <a:lnSpc>
                <a:spcPct val="120000"/>
              </a:lnSpc>
            </a:pPr>
            <a:r>
              <a:rPr lang="en-US" altLang="de-DE" sz="3200" dirty="0" smtClean="0">
                <a:solidFill>
                  <a:schemeClr val="bg2"/>
                </a:solidFill>
              </a:rPr>
              <a:t>order of items</a:t>
            </a:r>
            <a:r>
              <a:rPr lang="en-US" altLang="de-DE" sz="3200" dirty="0" smtClean="0"/>
              <a:t> </a:t>
            </a:r>
          </a:p>
          <a:p>
            <a:pPr marL="381000" indent="-381000" eaLnBrk="1" hangingPunct="1">
              <a:lnSpc>
                <a:spcPct val="120000"/>
              </a:lnSpc>
            </a:pPr>
            <a:r>
              <a:rPr lang="en-US" altLang="de-DE" sz="3200" dirty="0" smtClean="0"/>
              <a:t>decoration</a:t>
            </a:r>
          </a:p>
        </p:txBody>
      </p:sp>
      <p:pic>
        <p:nvPicPr>
          <p:cNvPr id="76804" name="Picture 4" descr="&#10;microwave.jpg                                                  0007898D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175" y="1600200"/>
            <a:ext cx="2384425"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Rectangle 6"/>
          <p:cNvSpPr>
            <a:spLocks noChangeArrowheads="1"/>
          </p:cNvSpPr>
          <p:nvPr/>
        </p:nvSpPr>
        <p:spPr bwMode="auto">
          <a:xfrm>
            <a:off x="1143000" y="4038600"/>
            <a:ext cx="4038600" cy="1981200"/>
          </a:xfrm>
          <a:prstGeom prst="rect">
            <a:avLst/>
          </a:prstGeom>
          <a:solidFill>
            <a:schemeClr val="bg1"/>
          </a:solidFill>
          <a:ln w="9525">
            <a:solidFill>
              <a:schemeClr val="bg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nvGrpSpPr>
          <p:cNvPr id="2" name="Group 11"/>
          <p:cNvGrpSpPr>
            <a:grpSpLocks/>
          </p:cNvGrpSpPr>
          <p:nvPr/>
        </p:nvGrpSpPr>
        <p:grpSpPr bwMode="auto">
          <a:xfrm>
            <a:off x="1371600" y="3581400"/>
            <a:ext cx="5562600" cy="1447800"/>
            <a:chOff x="864" y="2256"/>
            <a:chExt cx="3504" cy="912"/>
          </a:xfrm>
        </p:grpSpPr>
        <p:sp>
          <p:nvSpPr>
            <p:cNvPr id="76810" name="Text Box 5"/>
            <p:cNvSpPr txBox="1">
              <a:spLocks noChangeArrowheads="1"/>
            </p:cNvSpPr>
            <p:nvPr/>
          </p:nvSpPr>
          <p:spPr bwMode="auto">
            <a:xfrm>
              <a:off x="864" y="2644"/>
              <a:ext cx="2688"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Verdana" panose="020B0604030504040204" pitchFamily="34" charset="0"/>
                </a:rPr>
                <a:t>different colours for different functions</a:t>
              </a:r>
            </a:p>
          </p:txBody>
        </p:sp>
        <p:sp>
          <p:nvSpPr>
            <p:cNvPr id="76811" name="Line 8"/>
            <p:cNvSpPr>
              <a:spLocks noChangeShapeType="1"/>
            </p:cNvSpPr>
            <p:nvPr/>
          </p:nvSpPr>
          <p:spPr bwMode="auto">
            <a:xfrm flipV="1">
              <a:off x="2928" y="2256"/>
              <a:ext cx="1344" cy="52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76812" name="Line 9"/>
            <p:cNvSpPr>
              <a:spLocks noChangeShapeType="1"/>
            </p:cNvSpPr>
            <p:nvPr/>
          </p:nvSpPr>
          <p:spPr bwMode="auto">
            <a:xfrm flipV="1">
              <a:off x="2832" y="2784"/>
              <a:ext cx="1536" cy="24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3" name="Group 12"/>
          <p:cNvGrpSpPr>
            <a:grpSpLocks/>
          </p:cNvGrpSpPr>
          <p:nvPr/>
        </p:nvGrpSpPr>
        <p:grpSpPr bwMode="auto">
          <a:xfrm>
            <a:off x="1371600" y="5187950"/>
            <a:ext cx="5334000" cy="831850"/>
            <a:chOff x="864" y="3268"/>
            <a:chExt cx="3360" cy="524"/>
          </a:xfrm>
        </p:grpSpPr>
        <p:sp>
          <p:nvSpPr>
            <p:cNvPr id="76808" name="Text Box 7"/>
            <p:cNvSpPr txBox="1">
              <a:spLocks noChangeArrowheads="1"/>
            </p:cNvSpPr>
            <p:nvPr/>
          </p:nvSpPr>
          <p:spPr bwMode="auto">
            <a:xfrm>
              <a:off x="864" y="3268"/>
              <a:ext cx="2236"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Verdana" panose="020B0604030504040204" pitchFamily="34" charset="0"/>
                </a:rPr>
                <a:t>lines around related </a:t>
              </a:r>
              <a:br>
                <a:rPr lang="en-GB" altLang="de-DE">
                  <a:latin typeface="Verdana" panose="020B0604030504040204" pitchFamily="34" charset="0"/>
                </a:rPr>
              </a:br>
              <a:r>
                <a:rPr lang="en-GB" altLang="de-DE">
                  <a:latin typeface="Verdana" panose="020B0604030504040204" pitchFamily="34" charset="0"/>
                </a:rPr>
                <a:t>buttons </a:t>
              </a:r>
              <a:r>
                <a:rPr lang="en-GB" altLang="de-DE" sz="2000">
                  <a:latin typeface="Verdana" panose="020B0604030504040204" pitchFamily="34" charset="0"/>
                </a:rPr>
                <a:t>(temp up/down)</a:t>
              </a:r>
            </a:p>
          </p:txBody>
        </p:sp>
        <p:sp>
          <p:nvSpPr>
            <p:cNvPr id="76809" name="Line 10"/>
            <p:cNvSpPr>
              <a:spLocks noChangeShapeType="1"/>
            </p:cNvSpPr>
            <p:nvPr/>
          </p:nvSpPr>
          <p:spPr bwMode="auto">
            <a:xfrm flipV="1">
              <a:off x="2976" y="3360"/>
              <a:ext cx="1248" cy="144"/>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81761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GB" altLang="de-DE" smtClean="0"/>
              <a:t>physical controls</a:t>
            </a:r>
          </a:p>
        </p:txBody>
      </p:sp>
      <p:sp>
        <p:nvSpPr>
          <p:cNvPr id="77827" name="Rectangle 3"/>
          <p:cNvSpPr>
            <a:spLocks noGrp="1" noChangeArrowheads="1"/>
          </p:cNvSpPr>
          <p:nvPr>
            <p:ph type="body" idx="1"/>
          </p:nvPr>
        </p:nvSpPr>
        <p:spPr/>
        <p:txBody>
          <a:bodyPr/>
          <a:lstStyle/>
          <a:p>
            <a:pPr marL="381000" indent="-381000" eaLnBrk="1" hangingPunct="1">
              <a:lnSpc>
                <a:spcPct val="120000"/>
              </a:lnSpc>
            </a:pPr>
            <a:r>
              <a:rPr lang="en-US" altLang="de-DE" sz="3200" dirty="0" smtClean="0">
                <a:solidFill>
                  <a:schemeClr val="bg2"/>
                </a:solidFill>
              </a:rPr>
              <a:t>grouping of items</a:t>
            </a:r>
          </a:p>
          <a:p>
            <a:pPr marL="381000" indent="-381000" eaLnBrk="1" hangingPunct="1">
              <a:lnSpc>
                <a:spcPct val="120000"/>
              </a:lnSpc>
            </a:pPr>
            <a:r>
              <a:rPr lang="en-US" altLang="de-DE" sz="3200" dirty="0" smtClean="0">
                <a:solidFill>
                  <a:schemeClr val="bg2"/>
                </a:solidFill>
              </a:rPr>
              <a:t>order of items </a:t>
            </a:r>
          </a:p>
          <a:p>
            <a:pPr marL="381000" indent="-381000" eaLnBrk="1" hangingPunct="1">
              <a:lnSpc>
                <a:spcPct val="120000"/>
              </a:lnSpc>
            </a:pPr>
            <a:r>
              <a:rPr lang="en-US" altLang="de-DE" sz="3200" dirty="0" smtClean="0">
                <a:solidFill>
                  <a:schemeClr val="bg2"/>
                </a:solidFill>
              </a:rPr>
              <a:t>decoration</a:t>
            </a:r>
            <a:endParaRPr lang="en-US" altLang="de-DE" sz="3200" dirty="0" smtClean="0"/>
          </a:p>
          <a:p>
            <a:pPr marL="381000" indent="-381000" eaLnBrk="1" hangingPunct="1">
              <a:lnSpc>
                <a:spcPct val="120000"/>
              </a:lnSpc>
            </a:pPr>
            <a:r>
              <a:rPr lang="en-US" altLang="de-DE" sz="3200" dirty="0" smtClean="0"/>
              <a:t>alignment</a:t>
            </a:r>
          </a:p>
        </p:txBody>
      </p:sp>
      <p:pic>
        <p:nvPicPr>
          <p:cNvPr id="77828" name="Picture 4" descr="&#10;microwave.jpg                                                  0007898D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175" y="1600200"/>
            <a:ext cx="2384425"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Rectangle 7"/>
          <p:cNvSpPr>
            <a:spLocks noChangeArrowheads="1"/>
          </p:cNvSpPr>
          <p:nvPr/>
        </p:nvSpPr>
        <p:spPr bwMode="auto">
          <a:xfrm>
            <a:off x="1219200" y="4724400"/>
            <a:ext cx="4267200" cy="1066800"/>
          </a:xfrm>
          <a:prstGeom prst="rect">
            <a:avLst/>
          </a:prstGeom>
          <a:solidFill>
            <a:schemeClr val="bg1"/>
          </a:solidFill>
          <a:ln w="9525">
            <a:solidFill>
              <a:schemeClr val="bg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63846" name="Text Box 6"/>
          <p:cNvSpPr txBox="1">
            <a:spLocks noChangeArrowheads="1"/>
          </p:cNvSpPr>
          <p:nvPr/>
        </p:nvSpPr>
        <p:spPr bwMode="auto">
          <a:xfrm>
            <a:off x="1371600" y="5562600"/>
            <a:ext cx="2652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Verdana" panose="020B0604030504040204" pitchFamily="34" charset="0"/>
              </a:rPr>
              <a:t>? easy to scan ?</a:t>
            </a:r>
          </a:p>
        </p:txBody>
      </p:sp>
      <p:grpSp>
        <p:nvGrpSpPr>
          <p:cNvPr id="2" name="Group 10"/>
          <p:cNvGrpSpPr>
            <a:grpSpLocks/>
          </p:cNvGrpSpPr>
          <p:nvPr/>
        </p:nvGrpSpPr>
        <p:grpSpPr bwMode="auto">
          <a:xfrm>
            <a:off x="1447800" y="3886200"/>
            <a:ext cx="6172200" cy="1528763"/>
            <a:chOff x="912" y="2448"/>
            <a:chExt cx="3888" cy="963"/>
          </a:xfrm>
        </p:grpSpPr>
        <p:sp>
          <p:nvSpPr>
            <p:cNvPr id="77832" name="Text Box 5"/>
            <p:cNvSpPr txBox="1">
              <a:spLocks noChangeArrowheads="1"/>
            </p:cNvSpPr>
            <p:nvPr/>
          </p:nvSpPr>
          <p:spPr bwMode="auto">
            <a:xfrm>
              <a:off x="912" y="3120"/>
              <a:ext cx="233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Verdana" panose="020B0604030504040204" pitchFamily="34" charset="0"/>
                </a:rPr>
                <a:t>centred text in buttons</a:t>
              </a:r>
            </a:p>
          </p:txBody>
        </p:sp>
        <p:sp>
          <p:nvSpPr>
            <p:cNvPr id="77833" name="AutoShape 8"/>
            <p:cNvSpPr>
              <a:spLocks/>
            </p:cNvSpPr>
            <p:nvPr/>
          </p:nvSpPr>
          <p:spPr bwMode="auto">
            <a:xfrm>
              <a:off x="4608" y="2448"/>
              <a:ext cx="192" cy="816"/>
            </a:xfrm>
            <a:prstGeom prst="leftBrace">
              <a:avLst>
                <a:gd name="adj1" fmla="val 35417"/>
                <a:gd name="adj2" fmla="val 50000"/>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77834" name="Line 9"/>
            <p:cNvSpPr>
              <a:spLocks noChangeShapeType="1"/>
            </p:cNvSpPr>
            <p:nvPr/>
          </p:nvSpPr>
          <p:spPr bwMode="auto">
            <a:xfrm flipV="1">
              <a:off x="3360" y="2928"/>
              <a:ext cx="1152" cy="336"/>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351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384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6"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GB" altLang="de-DE" smtClean="0"/>
              <a:t>physical controls</a:t>
            </a:r>
          </a:p>
        </p:txBody>
      </p:sp>
      <p:sp>
        <p:nvSpPr>
          <p:cNvPr id="78851" name="Rectangle 3"/>
          <p:cNvSpPr>
            <a:spLocks noGrp="1" noChangeArrowheads="1"/>
          </p:cNvSpPr>
          <p:nvPr>
            <p:ph type="body" idx="1"/>
          </p:nvPr>
        </p:nvSpPr>
        <p:spPr/>
        <p:txBody>
          <a:bodyPr/>
          <a:lstStyle/>
          <a:p>
            <a:pPr marL="381000" indent="-381000" eaLnBrk="1" hangingPunct="1">
              <a:lnSpc>
                <a:spcPct val="120000"/>
              </a:lnSpc>
            </a:pPr>
            <a:r>
              <a:rPr lang="en-US" altLang="de-DE" sz="3200" dirty="0" smtClean="0">
                <a:solidFill>
                  <a:schemeClr val="bg2"/>
                </a:solidFill>
              </a:rPr>
              <a:t>grouping of items</a:t>
            </a:r>
          </a:p>
          <a:p>
            <a:pPr marL="381000" indent="-381000" eaLnBrk="1" hangingPunct="1">
              <a:lnSpc>
                <a:spcPct val="120000"/>
              </a:lnSpc>
            </a:pPr>
            <a:r>
              <a:rPr lang="en-US" altLang="de-DE" sz="3200" dirty="0" smtClean="0">
                <a:solidFill>
                  <a:schemeClr val="bg2"/>
                </a:solidFill>
              </a:rPr>
              <a:t>order of items </a:t>
            </a:r>
          </a:p>
          <a:p>
            <a:pPr marL="381000" indent="-381000" eaLnBrk="1" hangingPunct="1">
              <a:lnSpc>
                <a:spcPct val="120000"/>
              </a:lnSpc>
            </a:pPr>
            <a:r>
              <a:rPr lang="en-US" altLang="de-DE" sz="3200" dirty="0" smtClean="0">
                <a:solidFill>
                  <a:schemeClr val="bg2"/>
                </a:solidFill>
              </a:rPr>
              <a:t>decoration</a:t>
            </a:r>
          </a:p>
          <a:p>
            <a:pPr marL="381000" indent="-381000" eaLnBrk="1" hangingPunct="1">
              <a:lnSpc>
                <a:spcPct val="120000"/>
              </a:lnSpc>
            </a:pPr>
            <a:r>
              <a:rPr lang="en-US" altLang="de-DE" sz="3200" dirty="0" smtClean="0">
                <a:solidFill>
                  <a:schemeClr val="bg2"/>
                </a:solidFill>
              </a:rPr>
              <a:t>alignment</a:t>
            </a:r>
            <a:endParaRPr lang="en-US" altLang="de-DE" sz="3200" dirty="0" smtClean="0"/>
          </a:p>
          <a:p>
            <a:pPr marL="381000" indent="-381000" eaLnBrk="1" hangingPunct="1">
              <a:lnSpc>
                <a:spcPct val="120000"/>
              </a:lnSpc>
            </a:pPr>
            <a:r>
              <a:rPr lang="en-US" altLang="de-DE" sz="3200" dirty="0" smtClean="0"/>
              <a:t>white space</a:t>
            </a:r>
          </a:p>
        </p:txBody>
      </p:sp>
      <p:pic>
        <p:nvPicPr>
          <p:cNvPr id="78852" name="Picture 4" descr="&#10;microwave.jpg                                                  0007898D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175" y="1600200"/>
            <a:ext cx="2384425"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Rectangle 6"/>
          <p:cNvSpPr>
            <a:spLocks noChangeArrowheads="1"/>
          </p:cNvSpPr>
          <p:nvPr/>
        </p:nvSpPr>
        <p:spPr bwMode="auto">
          <a:xfrm>
            <a:off x="1219200" y="5410200"/>
            <a:ext cx="3886200" cy="762000"/>
          </a:xfrm>
          <a:prstGeom prst="rect">
            <a:avLst/>
          </a:prstGeom>
          <a:solidFill>
            <a:schemeClr val="bg1"/>
          </a:solidFill>
          <a:ln w="9525">
            <a:solidFill>
              <a:schemeClr val="bg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nvGrpSpPr>
          <p:cNvPr id="2" name="Group 11"/>
          <p:cNvGrpSpPr>
            <a:grpSpLocks/>
          </p:cNvGrpSpPr>
          <p:nvPr/>
        </p:nvGrpSpPr>
        <p:grpSpPr bwMode="auto">
          <a:xfrm>
            <a:off x="1447800" y="3810000"/>
            <a:ext cx="5943600" cy="2286000"/>
            <a:chOff x="912" y="2400"/>
            <a:chExt cx="3744" cy="1440"/>
          </a:xfrm>
        </p:grpSpPr>
        <p:sp>
          <p:nvSpPr>
            <p:cNvPr id="78855" name="Rectangle 5"/>
            <p:cNvSpPr>
              <a:spLocks noChangeArrowheads="1"/>
            </p:cNvSpPr>
            <p:nvPr/>
          </p:nvSpPr>
          <p:spPr bwMode="auto">
            <a:xfrm>
              <a:off x="912" y="3549"/>
              <a:ext cx="211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latin typeface="Verdana" panose="020B0604030504040204" pitchFamily="34" charset="0"/>
                </a:rPr>
                <a:t>gaps to aid grouping</a:t>
              </a:r>
              <a:endParaRPr lang="en-GB" altLang="de-DE">
                <a:latin typeface="Verdana" panose="020B0604030504040204" pitchFamily="34" charset="0"/>
              </a:endParaRPr>
            </a:p>
          </p:txBody>
        </p:sp>
        <p:sp>
          <p:nvSpPr>
            <p:cNvPr id="78856" name="Line 7"/>
            <p:cNvSpPr>
              <a:spLocks noChangeShapeType="1"/>
            </p:cNvSpPr>
            <p:nvPr/>
          </p:nvSpPr>
          <p:spPr bwMode="auto">
            <a:xfrm flipV="1">
              <a:off x="3072" y="2400"/>
              <a:ext cx="1152" cy="12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78857" name="Line 8"/>
            <p:cNvSpPr>
              <a:spLocks noChangeShapeType="1"/>
            </p:cNvSpPr>
            <p:nvPr/>
          </p:nvSpPr>
          <p:spPr bwMode="auto">
            <a:xfrm flipV="1">
              <a:off x="3120" y="2832"/>
              <a:ext cx="1536" cy="816"/>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78858" name="Line 9"/>
            <p:cNvSpPr>
              <a:spLocks noChangeShapeType="1"/>
            </p:cNvSpPr>
            <p:nvPr/>
          </p:nvSpPr>
          <p:spPr bwMode="auto">
            <a:xfrm flipV="1">
              <a:off x="3120" y="3552"/>
              <a:ext cx="1488" cy="192"/>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78859" name="Line 10"/>
            <p:cNvSpPr>
              <a:spLocks noChangeShapeType="1"/>
            </p:cNvSpPr>
            <p:nvPr/>
          </p:nvSpPr>
          <p:spPr bwMode="auto">
            <a:xfrm flipV="1">
              <a:off x="3072" y="3840"/>
              <a:ext cx="1584"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0302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a:xfrm>
            <a:off x="685800" y="2286000"/>
            <a:ext cx="7772400" cy="1143000"/>
          </a:xfrm>
        </p:spPr>
        <p:txBody>
          <a:bodyPr/>
          <a:lstStyle/>
          <a:p>
            <a:pPr algn="ctr" eaLnBrk="1" hangingPunct="1"/>
            <a:r>
              <a:rPr lang="en-GB" altLang="de-DE" smtClean="0"/>
              <a:t>user action and control</a:t>
            </a:r>
          </a:p>
        </p:txBody>
      </p:sp>
      <p:sp>
        <p:nvSpPr>
          <p:cNvPr id="80899" name="Rectangle 3"/>
          <p:cNvSpPr>
            <a:spLocks noGrp="1" noChangeArrowheads="1"/>
          </p:cNvSpPr>
          <p:nvPr>
            <p:ph type="subTitle" idx="1"/>
          </p:nvPr>
        </p:nvSpPr>
        <p:spPr/>
        <p:txBody>
          <a:bodyPr/>
          <a:lstStyle/>
          <a:p>
            <a:pPr eaLnBrk="1" hangingPunct="1"/>
            <a:r>
              <a:rPr lang="en-GB" altLang="de-DE" smtClean="0"/>
              <a:t>entering information</a:t>
            </a:r>
          </a:p>
          <a:p>
            <a:pPr eaLnBrk="1" hangingPunct="1"/>
            <a:r>
              <a:rPr lang="en-GB" altLang="de-DE" smtClean="0"/>
              <a:t>knowing what to do</a:t>
            </a:r>
          </a:p>
          <a:p>
            <a:pPr eaLnBrk="1" hangingPunct="1"/>
            <a:r>
              <a:rPr lang="en-GB" altLang="de-DE" smtClean="0"/>
              <a:t>affordances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4830916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GB" altLang="de-DE" smtClean="0"/>
              <a:t>entering information</a:t>
            </a:r>
          </a:p>
        </p:txBody>
      </p:sp>
      <p:sp>
        <p:nvSpPr>
          <p:cNvPr id="81923" name="Rectangle 3"/>
          <p:cNvSpPr>
            <a:spLocks noGrp="1" noChangeArrowheads="1"/>
          </p:cNvSpPr>
          <p:nvPr>
            <p:ph type="body" idx="1"/>
          </p:nvPr>
        </p:nvSpPr>
        <p:spPr/>
        <p:txBody>
          <a:bodyPr/>
          <a:lstStyle/>
          <a:p>
            <a:pPr eaLnBrk="1" hangingPunct="1">
              <a:lnSpc>
                <a:spcPct val="90000"/>
              </a:lnSpc>
            </a:pPr>
            <a:r>
              <a:rPr lang="en-GB" altLang="de-DE" sz="2400" dirty="0" smtClean="0"/>
              <a:t>forms, dialogue boxes</a:t>
            </a:r>
          </a:p>
          <a:p>
            <a:pPr lvl="1" eaLnBrk="1" hangingPunct="1">
              <a:lnSpc>
                <a:spcPct val="90000"/>
              </a:lnSpc>
            </a:pPr>
            <a:r>
              <a:rPr lang="en-GB" altLang="de-DE" sz="2000" dirty="0" smtClean="0"/>
              <a:t>presentation + data input</a:t>
            </a:r>
          </a:p>
          <a:p>
            <a:pPr lvl="1" eaLnBrk="1" hangingPunct="1">
              <a:lnSpc>
                <a:spcPct val="90000"/>
              </a:lnSpc>
            </a:pPr>
            <a:r>
              <a:rPr lang="en-GB" altLang="de-DE" sz="2000" dirty="0" smtClean="0"/>
              <a:t>similar layout issues</a:t>
            </a:r>
          </a:p>
          <a:p>
            <a:pPr lvl="1" eaLnBrk="1" hangingPunct="1">
              <a:lnSpc>
                <a:spcPct val="90000"/>
              </a:lnSpc>
            </a:pPr>
            <a:r>
              <a:rPr lang="en-GB" altLang="de-DE" sz="2000" dirty="0" smtClean="0"/>
              <a:t>Alignment</a:t>
            </a:r>
          </a:p>
          <a:p>
            <a:pPr lvl="1" eaLnBrk="1" hangingPunct="1">
              <a:lnSpc>
                <a:spcPct val="90000"/>
              </a:lnSpc>
            </a:pPr>
            <a:endParaRPr lang="en-GB" altLang="de-DE" sz="2000" dirty="0" smtClean="0"/>
          </a:p>
          <a:p>
            <a:pPr eaLnBrk="1" hangingPunct="1">
              <a:lnSpc>
                <a:spcPct val="90000"/>
              </a:lnSpc>
            </a:pPr>
            <a:r>
              <a:rPr lang="en-GB" altLang="de-DE" sz="2400" dirty="0" smtClean="0"/>
              <a:t>logical layout</a:t>
            </a:r>
          </a:p>
          <a:p>
            <a:pPr lvl="1" eaLnBrk="1" hangingPunct="1">
              <a:lnSpc>
                <a:spcPct val="90000"/>
              </a:lnSpc>
            </a:pPr>
            <a:r>
              <a:rPr lang="en-GB" altLang="de-DE" sz="2000" dirty="0" smtClean="0"/>
              <a:t>use task analysis</a:t>
            </a:r>
          </a:p>
          <a:p>
            <a:pPr lvl="1" eaLnBrk="1" hangingPunct="1">
              <a:lnSpc>
                <a:spcPct val="90000"/>
              </a:lnSpc>
            </a:pPr>
            <a:r>
              <a:rPr lang="en-GB" altLang="de-DE" sz="2000" dirty="0" smtClean="0"/>
              <a:t>groupings</a:t>
            </a:r>
          </a:p>
          <a:p>
            <a:pPr lvl="1" eaLnBrk="1" hangingPunct="1">
              <a:lnSpc>
                <a:spcPct val="90000"/>
              </a:lnSpc>
            </a:pPr>
            <a:r>
              <a:rPr lang="en-GB" altLang="de-DE" sz="2000" dirty="0" smtClean="0"/>
              <a:t>natural order for entering information</a:t>
            </a:r>
          </a:p>
          <a:p>
            <a:pPr marL="1162050" lvl="2" eaLnBrk="1" hangingPunct="1">
              <a:lnSpc>
                <a:spcPct val="90000"/>
              </a:lnSpc>
            </a:pPr>
            <a:r>
              <a:rPr lang="en-GB" altLang="de-DE" sz="1800" dirty="0" smtClean="0"/>
              <a:t>top-bottom, left-right (depending on culture)</a:t>
            </a:r>
          </a:p>
          <a:p>
            <a:pPr marL="1162050" lvl="2" eaLnBrk="1" hangingPunct="1">
              <a:lnSpc>
                <a:spcPct val="90000"/>
              </a:lnSpc>
            </a:pPr>
            <a:r>
              <a:rPr lang="en-GB" altLang="de-DE" sz="1800" dirty="0" smtClean="0"/>
              <a:t>set tab order for keyboard entry</a:t>
            </a:r>
          </a:p>
        </p:txBody>
      </p:sp>
      <p:grpSp>
        <p:nvGrpSpPr>
          <p:cNvPr id="2" name="Group 15"/>
          <p:cNvGrpSpPr>
            <a:grpSpLocks/>
          </p:cNvGrpSpPr>
          <p:nvPr/>
        </p:nvGrpSpPr>
        <p:grpSpPr bwMode="auto">
          <a:xfrm>
            <a:off x="6096000" y="1295400"/>
            <a:ext cx="2895600" cy="990600"/>
            <a:chOff x="3840" y="1296"/>
            <a:chExt cx="1824" cy="624"/>
          </a:xfrm>
        </p:grpSpPr>
        <p:sp>
          <p:nvSpPr>
            <p:cNvPr id="81942" name="Rectangle 9"/>
            <p:cNvSpPr>
              <a:spLocks noChangeArrowheads="1"/>
            </p:cNvSpPr>
            <p:nvPr/>
          </p:nvSpPr>
          <p:spPr bwMode="auto">
            <a:xfrm>
              <a:off x="3840" y="1296"/>
              <a:ext cx="1824" cy="624"/>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81943" name="Text Box 5"/>
            <p:cNvSpPr txBox="1">
              <a:spLocks noChangeArrowheads="1"/>
            </p:cNvSpPr>
            <p:nvPr/>
          </p:nvSpPr>
          <p:spPr bwMode="auto">
            <a:xfrm>
              <a:off x="3888" y="1392"/>
              <a:ext cx="5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600" b="1">
                  <a:latin typeface="Arial" panose="020B0604020202020204" pitchFamily="34" charset="0"/>
                </a:rPr>
                <a:t>Name:</a:t>
              </a:r>
            </a:p>
          </p:txBody>
        </p:sp>
        <p:sp>
          <p:nvSpPr>
            <p:cNvPr id="81944" name="Text Box 6"/>
            <p:cNvSpPr txBox="1">
              <a:spLocks noChangeArrowheads="1"/>
            </p:cNvSpPr>
            <p:nvPr/>
          </p:nvSpPr>
          <p:spPr bwMode="auto">
            <a:xfrm>
              <a:off x="3888" y="1612"/>
              <a:ext cx="6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600" b="1">
                  <a:latin typeface="Arial" panose="020B0604020202020204" pitchFamily="34" charset="0"/>
                </a:rPr>
                <a:t>Address:</a:t>
              </a:r>
            </a:p>
          </p:txBody>
        </p:sp>
        <p:sp>
          <p:nvSpPr>
            <p:cNvPr id="81945" name="Rectangle 7"/>
            <p:cNvSpPr>
              <a:spLocks noChangeArrowheads="1"/>
            </p:cNvSpPr>
            <p:nvPr/>
          </p:nvSpPr>
          <p:spPr bwMode="auto">
            <a:xfrm>
              <a:off x="4416" y="1392"/>
              <a:ext cx="1152" cy="19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Courier New" panose="02070309020205020404" pitchFamily="49" charset="0"/>
                </a:rPr>
                <a:t>Alan Dix</a:t>
              </a:r>
            </a:p>
          </p:txBody>
        </p:sp>
        <p:sp>
          <p:nvSpPr>
            <p:cNvPr id="81946" name="Rectangle 8"/>
            <p:cNvSpPr>
              <a:spLocks noChangeArrowheads="1"/>
            </p:cNvSpPr>
            <p:nvPr/>
          </p:nvSpPr>
          <p:spPr bwMode="auto">
            <a:xfrm>
              <a:off x="4560" y="1612"/>
              <a:ext cx="1008" cy="19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Courier New" panose="02070309020205020404" pitchFamily="49" charset="0"/>
                </a:rPr>
                <a:t>Lancaster</a:t>
              </a:r>
            </a:p>
          </p:txBody>
        </p:sp>
      </p:grpSp>
      <p:grpSp>
        <p:nvGrpSpPr>
          <p:cNvPr id="3" name="Group 16"/>
          <p:cNvGrpSpPr>
            <a:grpSpLocks/>
          </p:cNvGrpSpPr>
          <p:nvPr/>
        </p:nvGrpSpPr>
        <p:grpSpPr bwMode="auto">
          <a:xfrm>
            <a:off x="6096000" y="2514600"/>
            <a:ext cx="2895600" cy="990600"/>
            <a:chOff x="3840" y="2112"/>
            <a:chExt cx="1824" cy="624"/>
          </a:xfrm>
        </p:grpSpPr>
        <p:sp>
          <p:nvSpPr>
            <p:cNvPr id="81937" name="Rectangle 10"/>
            <p:cNvSpPr>
              <a:spLocks noChangeArrowheads="1"/>
            </p:cNvSpPr>
            <p:nvPr/>
          </p:nvSpPr>
          <p:spPr bwMode="auto">
            <a:xfrm>
              <a:off x="3840" y="2112"/>
              <a:ext cx="1824" cy="624"/>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81938" name="Text Box 11"/>
            <p:cNvSpPr txBox="1">
              <a:spLocks noChangeArrowheads="1"/>
            </p:cNvSpPr>
            <p:nvPr/>
          </p:nvSpPr>
          <p:spPr bwMode="auto">
            <a:xfrm>
              <a:off x="3888" y="2208"/>
              <a:ext cx="5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600" b="1">
                  <a:latin typeface="Arial" panose="020B0604020202020204" pitchFamily="34" charset="0"/>
                </a:rPr>
                <a:t>Name:</a:t>
              </a:r>
            </a:p>
          </p:txBody>
        </p:sp>
        <p:sp>
          <p:nvSpPr>
            <p:cNvPr id="81939" name="Text Box 12"/>
            <p:cNvSpPr txBox="1">
              <a:spLocks noChangeArrowheads="1"/>
            </p:cNvSpPr>
            <p:nvPr/>
          </p:nvSpPr>
          <p:spPr bwMode="auto">
            <a:xfrm>
              <a:off x="3888" y="2428"/>
              <a:ext cx="6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600" b="1">
                  <a:latin typeface="Arial" panose="020B0604020202020204" pitchFamily="34" charset="0"/>
                </a:rPr>
                <a:t>Address:</a:t>
              </a:r>
            </a:p>
          </p:txBody>
        </p:sp>
        <p:sp>
          <p:nvSpPr>
            <p:cNvPr id="81940" name="Rectangle 13"/>
            <p:cNvSpPr>
              <a:spLocks noChangeArrowheads="1"/>
            </p:cNvSpPr>
            <p:nvPr/>
          </p:nvSpPr>
          <p:spPr bwMode="auto">
            <a:xfrm>
              <a:off x="4560" y="2208"/>
              <a:ext cx="1008" cy="19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Courier New" panose="02070309020205020404" pitchFamily="49" charset="0"/>
                </a:rPr>
                <a:t>Alan Dix</a:t>
              </a:r>
            </a:p>
          </p:txBody>
        </p:sp>
        <p:sp>
          <p:nvSpPr>
            <p:cNvPr id="81941" name="Rectangle 14"/>
            <p:cNvSpPr>
              <a:spLocks noChangeArrowheads="1"/>
            </p:cNvSpPr>
            <p:nvPr/>
          </p:nvSpPr>
          <p:spPr bwMode="auto">
            <a:xfrm>
              <a:off x="4560" y="2428"/>
              <a:ext cx="1008" cy="19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Courier New" panose="02070309020205020404" pitchFamily="49" charset="0"/>
                </a:rPr>
                <a:t>Lancaster</a:t>
              </a:r>
            </a:p>
          </p:txBody>
        </p:sp>
      </p:grpSp>
      <p:grpSp>
        <p:nvGrpSpPr>
          <p:cNvPr id="4" name="Group 23"/>
          <p:cNvGrpSpPr>
            <a:grpSpLocks/>
          </p:cNvGrpSpPr>
          <p:nvPr/>
        </p:nvGrpSpPr>
        <p:grpSpPr bwMode="auto">
          <a:xfrm>
            <a:off x="6096000" y="3733800"/>
            <a:ext cx="2895600" cy="990600"/>
            <a:chOff x="3840" y="2352"/>
            <a:chExt cx="1824" cy="624"/>
          </a:xfrm>
        </p:grpSpPr>
        <p:sp>
          <p:nvSpPr>
            <p:cNvPr id="81932" name="Rectangle 18"/>
            <p:cNvSpPr>
              <a:spLocks noChangeArrowheads="1"/>
            </p:cNvSpPr>
            <p:nvPr/>
          </p:nvSpPr>
          <p:spPr bwMode="auto">
            <a:xfrm>
              <a:off x="3840" y="2352"/>
              <a:ext cx="1824" cy="624"/>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81933" name="Text Box 19"/>
            <p:cNvSpPr txBox="1">
              <a:spLocks noChangeArrowheads="1"/>
            </p:cNvSpPr>
            <p:nvPr/>
          </p:nvSpPr>
          <p:spPr bwMode="auto">
            <a:xfrm>
              <a:off x="4053" y="2448"/>
              <a:ext cx="50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600" b="1">
                  <a:latin typeface="Arial" panose="020B0604020202020204" pitchFamily="34" charset="0"/>
                </a:rPr>
                <a:t>Name:</a:t>
              </a:r>
            </a:p>
          </p:txBody>
        </p:sp>
        <p:sp>
          <p:nvSpPr>
            <p:cNvPr id="81934" name="Text Box 20"/>
            <p:cNvSpPr txBox="1">
              <a:spLocks noChangeArrowheads="1"/>
            </p:cNvSpPr>
            <p:nvPr/>
          </p:nvSpPr>
          <p:spPr bwMode="auto">
            <a:xfrm>
              <a:off x="3888" y="2668"/>
              <a:ext cx="6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600" b="1">
                  <a:latin typeface="Arial" panose="020B0604020202020204" pitchFamily="34" charset="0"/>
                </a:rPr>
                <a:t>Address:</a:t>
              </a:r>
            </a:p>
          </p:txBody>
        </p:sp>
        <p:sp>
          <p:nvSpPr>
            <p:cNvPr id="81935" name="Rectangle 21"/>
            <p:cNvSpPr>
              <a:spLocks noChangeArrowheads="1"/>
            </p:cNvSpPr>
            <p:nvPr/>
          </p:nvSpPr>
          <p:spPr bwMode="auto">
            <a:xfrm>
              <a:off x="4560" y="2448"/>
              <a:ext cx="1008" cy="19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Courier New" panose="02070309020205020404" pitchFamily="49" charset="0"/>
                </a:rPr>
                <a:t>Alan Dix</a:t>
              </a:r>
            </a:p>
          </p:txBody>
        </p:sp>
        <p:sp>
          <p:nvSpPr>
            <p:cNvPr id="81936" name="Rectangle 22"/>
            <p:cNvSpPr>
              <a:spLocks noChangeArrowheads="1"/>
            </p:cNvSpPr>
            <p:nvPr/>
          </p:nvSpPr>
          <p:spPr bwMode="auto">
            <a:xfrm>
              <a:off x="4560" y="2668"/>
              <a:ext cx="1008" cy="19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Courier New" panose="02070309020205020404" pitchFamily="49" charset="0"/>
                </a:rPr>
                <a:t>Lancaster</a:t>
              </a:r>
            </a:p>
          </p:txBody>
        </p:sp>
      </p:grpSp>
      <p:sp>
        <p:nvSpPr>
          <p:cNvPr id="155673" name="Line 25"/>
          <p:cNvSpPr>
            <a:spLocks noChangeShapeType="1"/>
          </p:cNvSpPr>
          <p:nvPr/>
        </p:nvSpPr>
        <p:spPr bwMode="auto">
          <a:xfrm>
            <a:off x="6553200" y="1143000"/>
            <a:ext cx="1219200" cy="121920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155674" name="Line 26"/>
          <p:cNvSpPr>
            <a:spLocks noChangeShapeType="1"/>
          </p:cNvSpPr>
          <p:nvPr/>
        </p:nvSpPr>
        <p:spPr bwMode="auto">
          <a:xfrm flipH="1">
            <a:off x="6477000" y="1143000"/>
            <a:ext cx="1219200" cy="121920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155676" name="Text Box 28"/>
          <p:cNvSpPr txBox="1">
            <a:spLocks noChangeArrowheads="1"/>
          </p:cNvSpPr>
          <p:nvPr/>
        </p:nvSpPr>
        <p:spPr bwMode="auto">
          <a:xfrm>
            <a:off x="6553200" y="2209800"/>
            <a:ext cx="114141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9600">
                <a:solidFill>
                  <a:srgbClr val="66FF33"/>
                </a:solidFill>
                <a:latin typeface="Times New Roman" panose="02020603050405020304" pitchFamily="18" charset="0"/>
                <a:sym typeface="Wingdings" panose="05000000000000000000" pitchFamily="2" charset="2"/>
              </a:rPr>
              <a:t></a:t>
            </a:r>
          </a:p>
        </p:txBody>
      </p:sp>
      <p:sp>
        <p:nvSpPr>
          <p:cNvPr id="155677" name="Text Box 29"/>
          <p:cNvSpPr txBox="1">
            <a:spLocks noChangeArrowheads="1"/>
          </p:cNvSpPr>
          <p:nvPr/>
        </p:nvSpPr>
        <p:spPr bwMode="auto">
          <a:xfrm>
            <a:off x="7010400" y="3140075"/>
            <a:ext cx="79375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9600" b="1">
                <a:solidFill>
                  <a:schemeClr val="accent2"/>
                </a:solidFill>
                <a:latin typeface="Times New Roman" panose="02020603050405020304" pitchFamily="18" charset="0"/>
              </a:rPr>
              <a:t>?</a:t>
            </a:r>
          </a:p>
        </p:txBody>
      </p:sp>
      <p:pic>
        <p:nvPicPr>
          <p:cNvPr id="27" name="Grafik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8" name="Grafik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02218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000"/>
                                  </p:stCondLst>
                                  <p:childTnLst>
                                    <p:set>
                                      <p:cBhvr>
                                        <p:cTn id="9" dur="1" fill="hold">
                                          <p:stCondLst>
                                            <p:cond delay="499"/>
                                          </p:stCondLst>
                                        </p:cTn>
                                        <p:tgtEl>
                                          <p:spTgt spid="155673"/>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childTnLst>
                                    <p:set>
                                      <p:cBhvr>
                                        <p:cTn id="12" dur="1" fill="hold">
                                          <p:stCondLst>
                                            <p:cond delay="499"/>
                                          </p:stCondLst>
                                        </p:cTn>
                                        <p:tgtEl>
                                          <p:spTgt spid="15567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gtEl>
                                        <p:attrNameLst>
                                          <p:attrName>style.visibility</p:attrName>
                                        </p:attrNameLst>
                                      </p:cBhvr>
                                      <p:to>
                                        <p:strVal val="visible"/>
                                      </p:to>
                                    </p:set>
                                  </p:childTnLst>
                                </p:cTn>
                              </p:par>
                            </p:childTnLst>
                          </p:cTn>
                        </p:par>
                        <p:par>
                          <p:cTn id="17" fill="hold" nodeType="afterGroup">
                            <p:stCondLst>
                              <p:cond delay="500"/>
                            </p:stCondLst>
                            <p:childTnLst>
                              <p:par>
                                <p:cTn id="18" presetID="1" presetClass="entr" presetSubtype="0" fill="hold" grpId="0" nodeType="afterEffect">
                                  <p:stCondLst>
                                    <p:cond delay="1000"/>
                                  </p:stCondLst>
                                  <p:childTnLst>
                                    <p:set>
                                      <p:cBhvr>
                                        <p:cTn id="19" dur="1" fill="hold">
                                          <p:stCondLst>
                                            <p:cond delay="499"/>
                                          </p:stCondLst>
                                        </p:cTn>
                                        <p:tgtEl>
                                          <p:spTgt spid="155676"/>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499"/>
                                          </p:stCondLst>
                                        </p:cTn>
                                        <p:tgtEl>
                                          <p:spTgt spid="4"/>
                                        </p:tgtEl>
                                        <p:attrNameLst>
                                          <p:attrName>style.visibility</p:attrName>
                                        </p:attrNameLst>
                                      </p:cBhvr>
                                      <p:to>
                                        <p:strVal val="visible"/>
                                      </p:to>
                                    </p:set>
                                  </p:childTnLst>
                                </p:cTn>
                              </p:par>
                            </p:childTnLst>
                          </p:cTn>
                        </p:par>
                        <p:par>
                          <p:cTn id="24" fill="hold" nodeType="afterGroup">
                            <p:stCondLst>
                              <p:cond delay="500"/>
                            </p:stCondLst>
                            <p:childTnLst>
                              <p:par>
                                <p:cTn id="25" presetID="1" presetClass="entr" presetSubtype="0" fill="hold" grpId="0" nodeType="afterEffect">
                                  <p:stCondLst>
                                    <p:cond delay="1000"/>
                                  </p:stCondLst>
                                  <p:childTnLst>
                                    <p:set>
                                      <p:cBhvr>
                                        <p:cTn id="26" dur="1" fill="hold">
                                          <p:stCondLst>
                                            <p:cond delay="499"/>
                                          </p:stCondLst>
                                        </p:cTn>
                                        <p:tgtEl>
                                          <p:spTgt spid="1556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76" grpId="0" autoUpdateAnimBg="0"/>
      <p:bldP spid="155677" grpId="0" build="p" autoUpdateAnimBg="0" advAuto="100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GB" altLang="de-DE" smtClean="0"/>
              <a:t>knowing what to do</a:t>
            </a:r>
          </a:p>
        </p:txBody>
      </p:sp>
      <p:sp>
        <p:nvSpPr>
          <p:cNvPr id="82947" name="Rectangle 3"/>
          <p:cNvSpPr>
            <a:spLocks noGrp="1" noChangeArrowheads="1"/>
          </p:cNvSpPr>
          <p:nvPr>
            <p:ph type="body" idx="1"/>
          </p:nvPr>
        </p:nvSpPr>
        <p:spPr/>
        <p:txBody>
          <a:bodyPr/>
          <a:lstStyle/>
          <a:p>
            <a:pPr eaLnBrk="1" hangingPunct="1"/>
            <a:r>
              <a:rPr lang="en-GB" altLang="de-DE" smtClean="0"/>
              <a:t>what is active what is passive</a:t>
            </a:r>
          </a:p>
          <a:p>
            <a:pPr lvl="1" eaLnBrk="1" hangingPunct="1"/>
            <a:r>
              <a:rPr lang="en-GB" altLang="de-DE" smtClean="0"/>
              <a:t>where do you click</a:t>
            </a:r>
          </a:p>
          <a:p>
            <a:pPr lvl="1" eaLnBrk="1" hangingPunct="1"/>
            <a:r>
              <a:rPr lang="en-GB" altLang="de-DE" smtClean="0"/>
              <a:t>where do you type</a:t>
            </a:r>
          </a:p>
          <a:p>
            <a:pPr eaLnBrk="1" hangingPunct="1"/>
            <a:r>
              <a:rPr lang="en-GB" altLang="de-DE" smtClean="0"/>
              <a:t>consistent style helps</a:t>
            </a:r>
          </a:p>
          <a:p>
            <a:pPr lvl="1" eaLnBrk="1" hangingPunct="1"/>
            <a:r>
              <a:rPr lang="en-GB" altLang="de-DE" smtClean="0"/>
              <a:t>e.g. web </a:t>
            </a:r>
            <a:r>
              <a:rPr lang="en-GB" altLang="de-DE" u="sng" smtClean="0">
                <a:solidFill>
                  <a:srgbClr val="2E005D"/>
                </a:solidFill>
              </a:rPr>
              <a:t>underlined links</a:t>
            </a:r>
            <a:endParaRPr lang="en-GB" altLang="de-DE" smtClean="0"/>
          </a:p>
          <a:p>
            <a:pPr eaLnBrk="1" hangingPunct="1"/>
            <a:r>
              <a:rPr lang="en-GB" altLang="de-DE" smtClean="0"/>
              <a:t>labels and icons</a:t>
            </a:r>
          </a:p>
          <a:p>
            <a:pPr lvl="1" eaLnBrk="1" hangingPunct="1"/>
            <a:r>
              <a:rPr lang="en-GB" altLang="de-DE" smtClean="0"/>
              <a:t>standards for common actions</a:t>
            </a:r>
          </a:p>
          <a:p>
            <a:pPr lvl="1" eaLnBrk="1" hangingPunct="1"/>
            <a:r>
              <a:rPr lang="en-GB" altLang="de-DE" smtClean="0"/>
              <a:t>language – bold = current state or action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147711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GB" altLang="de-DE" smtClean="0"/>
              <a:t>affordances</a:t>
            </a:r>
          </a:p>
        </p:txBody>
      </p:sp>
      <p:sp>
        <p:nvSpPr>
          <p:cNvPr id="83971" name="Rectangle 3"/>
          <p:cNvSpPr>
            <a:spLocks noGrp="1" noChangeArrowheads="1"/>
          </p:cNvSpPr>
          <p:nvPr>
            <p:ph type="body" idx="1"/>
          </p:nvPr>
        </p:nvSpPr>
        <p:spPr/>
        <p:txBody>
          <a:bodyPr/>
          <a:lstStyle/>
          <a:p>
            <a:pPr eaLnBrk="1" hangingPunct="1">
              <a:lnSpc>
                <a:spcPct val="90000"/>
              </a:lnSpc>
            </a:pPr>
            <a:r>
              <a:rPr lang="en-GB" altLang="de-DE" sz="2400" smtClean="0"/>
              <a:t>psychological term</a:t>
            </a:r>
          </a:p>
          <a:p>
            <a:pPr eaLnBrk="1" hangingPunct="1">
              <a:lnSpc>
                <a:spcPct val="90000"/>
              </a:lnSpc>
            </a:pPr>
            <a:r>
              <a:rPr lang="en-GB" altLang="de-DE" sz="2400" smtClean="0"/>
              <a:t>for physical objects</a:t>
            </a:r>
          </a:p>
          <a:p>
            <a:pPr lvl="1" eaLnBrk="1" hangingPunct="1">
              <a:lnSpc>
                <a:spcPct val="90000"/>
              </a:lnSpc>
            </a:pPr>
            <a:r>
              <a:rPr lang="en-GB" altLang="de-DE" sz="2000" smtClean="0"/>
              <a:t>shape and size suggest actions</a:t>
            </a:r>
          </a:p>
          <a:p>
            <a:pPr lvl="2" eaLnBrk="1" hangingPunct="1">
              <a:lnSpc>
                <a:spcPct val="90000"/>
              </a:lnSpc>
            </a:pPr>
            <a:r>
              <a:rPr lang="en-GB" altLang="de-DE" sz="1800" smtClean="0"/>
              <a:t>pick up, twist, throw</a:t>
            </a:r>
          </a:p>
          <a:p>
            <a:pPr lvl="1" eaLnBrk="1" hangingPunct="1">
              <a:lnSpc>
                <a:spcPct val="90000"/>
              </a:lnSpc>
            </a:pPr>
            <a:r>
              <a:rPr lang="en-GB" altLang="de-DE" sz="2000" smtClean="0"/>
              <a:t>also cultural – buttons ‘afford’ pushing </a:t>
            </a:r>
          </a:p>
          <a:p>
            <a:pPr eaLnBrk="1" hangingPunct="1">
              <a:lnSpc>
                <a:spcPct val="90000"/>
              </a:lnSpc>
            </a:pPr>
            <a:r>
              <a:rPr lang="en-GB" altLang="de-DE" sz="2400" smtClean="0"/>
              <a:t>for screen objects</a:t>
            </a:r>
          </a:p>
          <a:p>
            <a:pPr lvl="1" eaLnBrk="1" hangingPunct="1">
              <a:lnSpc>
                <a:spcPct val="90000"/>
              </a:lnSpc>
            </a:pPr>
            <a:r>
              <a:rPr lang="en-GB" altLang="de-DE" sz="2000" smtClean="0"/>
              <a:t>button–like object ‘affords’ mouse click</a:t>
            </a:r>
          </a:p>
          <a:p>
            <a:pPr lvl="1" eaLnBrk="1" hangingPunct="1">
              <a:lnSpc>
                <a:spcPct val="90000"/>
              </a:lnSpc>
            </a:pPr>
            <a:r>
              <a:rPr lang="en-GB" altLang="de-DE" sz="2000" smtClean="0"/>
              <a:t>physical-like objects suggest use</a:t>
            </a:r>
          </a:p>
          <a:p>
            <a:pPr eaLnBrk="1" hangingPunct="1">
              <a:lnSpc>
                <a:spcPct val="90000"/>
              </a:lnSpc>
            </a:pPr>
            <a:r>
              <a:rPr lang="en-GB" altLang="de-DE" sz="2400" smtClean="0"/>
              <a:t>culture of computer use</a:t>
            </a:r>
          </a:p>
          <a:p>
            <a:pPr lvl="1" eaLnBrk="1" hangingPunct="1">
              <a:lnSpc>
                <a:spcPct val="90000"/>
              </a:lnSpc>
            </a:pPr>
            <a:r>
              <a:rPr lang="en-GB" altLang="de-DE" sz="2000" smtClean="0"/>
              <a:t>icons ‘afford’ clicking</a:t>
            </a:r>
          </a:p>
          <a:p>
            <a:pPr lvl="1" eaLnBrk="1" hangingPunct="1">
              <a:lnSpc>
                <a:spcPct val="90000"/>
              </a:lnSpc>
            </a:pPr>
            <a:r>
              <a:rPr lang="en-GB" altLang="de-DE" sz="2000" smtClean="0"/>
              <a:t>or even double clicking … not like real buttons!</a:t>
            </a:r>
          </a:p>
        </p:txBody>
      </p:sp>
      <p:grpSp>
        <p:nvGrpSpPr>
          <p:cNvPr id="2" name="Group 16"/>
          <p:cNvGrpSpPr>
            <a:grpSpLocks/>
          </p:cNvGrpSpPr>
          <p:nvPr/>
        </p:nvGrpSpPr>
        <p:grpSpPr bwMode="auto">
          <a:xfrm>
            <a:off x="5410200" y="1219200"/>
            <a:ext cx="3429000" cy="1516063"/>
            <a:chOff x="3408" y="768"/>
            <a:chExt cx="2160" cy="955"/>
          </a:xfrm>
        </p:grpSpPr>
        <p:pic>
          <p:nvPicPr>
            <p:cNvPr id="83977" name="Picture 15" descr="mug-no-hand-2.jpg                                              0007898D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8" y="768"/>
              <a:ext cx="960" cy="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8" name="Text Box 6"/>
            <p:cNvSpPr txBox="1">
              <a:spLocks noChangeArrowheads="1"/>
            </p:cNvSpPr>
            <p:nvPr/>
          </p:nvSpPr>
          <p:spPr bwMode="auto">
            <a:xfrm>
              <a:off x="4596" y="1008"/>
              <a:ext cx="97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Verdana" panose="020B0604030504040204" pitchFamily="34" charset="0"/>
                </a:rPr>
                <a:t>mug handle</a:t>
              </a:r>
            </a:p>
          </p:txBody>
        </p:sp>
        <p:sp>
          <p:nvSpPr>
            <p:cNvPr id="83979" name="Line 8"/>
            <p:cNvSpPr>
              <a:spLocks noChangeShapeType="1"/>
            </p:cNvSpPr>
            <p:nvPr/>
          </p:nvSpPr>
          <p:spPr bwMode="auto">
            <a:xfrm flipH="1">
              <a:off x="4272" y="1152"/>
              <a:ext cx="336" cy="9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grpSp>
        <p:nvGrpSpPr>
          <p:cNvPr id="3" name="Group 17"/>
          <p:cNvGrpSpPr>
            <a:grpSpLocks/>
          </p:cNvGrpSpPr>
          <p:nvPr/>
        </p:nvGrpSpPr>
        <p:grpSpPr bwMode="auto">
          <a:xfrm>
            <a:off x="6999288" y="2209800"/>
            <a:ext cx="1870075" cy="2895600"/>
            <a:chOff x="4409" y="1392"/>
            <a:chExt cx="1178" cy="1824"/>
          </a:xfrm>
        </p:grpSpPr>
        <p:pic>
          <p:nvPicPr>
            <p:cNvPr id="83974" name="Picture 14" descr="mug-held-2.jpg                                                 0007898D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9" y="2112"/>
              <a:ext cx="1063" cy="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5" name="Text Box 7"/>
            <p:cNvSpPr txBox="1">
              <a:spLocks noChangeArrowheads="1"/>
            </p:cNvSpPr>
            <p:nvPr/>
          </p:nvSpPr>
          <p:spPr bwMode="auto">
            <a:xfrm>
              <a:off x="4848" y="1392"/>
              <a:ext cx="739"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Verdana" panose="020B0604030504040204" pitchFamily="34" charset="0"/>
                </a:rPr>
                <a:t>‘affords’</a:t>
              </a:r>
              <a:br>
                <a:rPr lang="en-GB" altLang="de-DE" sz="1800">
                  <a:latin typeface="Verdana" panose="020B0604030504040204" pitchFamily="34" charset="0"/>
                </a:rPr>
              </a:br>
              <a:r>
                <a:rPr lang="en-GB" altLang="de-DE" sz="1800">
                  <a:latin typeface="Verdana" panose="020B0604030504040204" pitchFamily="34" charset="0"/>
                </a:rPr>
                <a:t>grasping</a:t>
              </a:r>
            </a:p>
          </p:txBody>
        </p:sp>
        <p:sp>
          <p:nvSpPr>
            <p:cNvPr id="83976" name="Line 9"/>
            <p:cNvSpPr>
              <a:spLocks noChangeShapeType="1"/>
            </p:cNvSpPr>
            <p:nvPr/>
          </p:nvSpPr>
          <p:spPr bwMode="auto">
            <a:xfrm>
              <a:off x="5232" y="1824"/>
              <a:ext cx="96" cy="52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29991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ctrTitle"/>
          </p:nvPr>
        </p:nvSpPr>
        <p:spPr>
          <a:xfrm>
            <a:off x="685800" y="2286000"/>
            <a:ext cx="7772400" cy="1143000"/>
          </a:xfrm>
        </p:spPr>
        <p:txBody>
          <a:bodyPr/>
          <a:lstStyle/>
          <a:p>
            <a:pPr algn="ctr" eaLnBrk="1" hangingPunct="1"/>
            <a:r>
              <a:rPr lang="en-GB" altLang="de-DE" smtClean="0"/>
              <a:t>appropriate appearance</a:t>
            </a:r>
          </a:p>
        </p:txBody>
      </p:sp>
      <p:sp>
        <p:nvSpPr>
          <p:cNvPr id="84995" name="Rectangle 3"/>
          <p:cNvSpPr>
            <a:spLocks noGrp="1" noChangeArrowheads="1"/>
          </p:cNvSpPr>
          <p:nvPr>
            <p:ph type="subTitle" idx="1"/>
          </p:nvPr>
        </p:nvSpPr>
        <p:spPr/>
        <p:txBody>
          <a:bodyPr>
            <a:normAutofit fontScale="92500" lnSpcReduction="10000"/>
          </a:bodyPr>
          <a:lstStyle/>
          <a:p>
            <a:pPr eaLnBrk="1" hangingPunct="1"/>
            <a:r>
              <a:rPr lang="en-GB" altLang="de-DE" smtClean="0"/>
              <a:t>presenting information</a:t>
            </a:r>
          </a:p>
          <a:p>
            <a:pPr eaLnBrk="1" hangingPunct="1"/>
            <a:r>
              <a:rPr lang="en-GB" altLang="de-DE" smtClean="0"/>
              <a:t>aesthetics and utility</a:t>
            </a:r>
          </a:p>
          <a:p>
            <a:pPr eaLnBrk="1" hangingPunct="1"/>
            <a:r>
              <a:rPr lang="en-GB" altLang="de-DE" smtClean="0"/>
              <a:t>colour and 3D</a:t>
            </a:r>
          </a:p>
          <a:p>
            <a:pPr eaLnBrk="1" hangingPunct="1"/>
            <a:r>
              <a:rPr lang="en-GB" altLang="de-DE" smtClean="0"/>
              <a:t>localisation &amp; internationalisation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3561754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r>
              <a:rPr lang="en-GB" altLang="de-DE" smtClean="0"/>
              <a:t>presenting information</a:t>
            </a:r>
          </a:p>
        </p:txBody>
      </p:sp>
      <p:sp>
        <p:nvSpPr>
          <p:cNvPr id="86019" name="Rectangle 3"/>
          <p:cNvSpPr>
            <a:spLocks noGrp="1" noChangeArrowheads="1"/>
          </p:cNvSpPr>
          <p:nvPr>
            <p:ph type="body" idx="1"/>
          </p:nvPr>
        </p:nvSpPr>
        <p:spPr/>
        <p:txBody>
          <a:bodyPr/>
          <a:lstStyle/>
          <a:p>
            <a:pPr eaLnBrk="1" hangingPunct="1"/>
            <a:r>
              <a:rPr lang="en-GB" altLang="de-DE" sz="2400" smtClean="0"/>
              <a:t>purpose matters</a:t>
            </a:r>
          </a:p>
          <a:p>
            <a:pPr lvl="1" eaLnBrk="1" hangingPunct="1"/>
            <a:r>
              <a:rPr lang="en-GB" altLang="de-DE" sz="2000" smtClean="0"/>
              <a:t>sort order </a:t>
            </a:r>
            <a:r>
              <a:rPr lang="en-GB" altLang="de-DE" sz="1600" smtClean="0"/>
              <a:t>(which column, numeric alphabetic)</a:t>
            </a:r>
            <a:endParaRPr lang="en-GB" altLang="de-DE" sz="2000" smtClean="0"/>
          </a:p>
          <a:p>
            <a:pPr lvl="1" eaLnBrk="1" hangingPunct="1"/>
            <a:r>
              <a:rPr lang="en-GB" altLang="de-DE" sz="2000" smtClean="0"/>
              <a:t>text vs. diagram</a:t>
            </a:r>
          </a:p>
          <a:p>
            <a:pPr lvl="1" eaLnBrk="1" hangingPunct="1"/>
            <a:r>
              <a:rPr lang="en-GB" altLang="de-DE" sz="2000" smtClean="0"/>
              <a:t>scatter graph vs. histogram</a:t>
            </a:r>
          </a:p>
          <a:p>
            <a:pPr eaLnBrk="1" hangingPunct="1"/>
            <a:endParaRPr lang="en-GB" altLang="de-DE" sz="1200" smtClean="0"/>
          </a:p>
          <a:p>
            <a:pPr eaLnBrk="1" hangingPunct="1"/>
            <a:r>
              <a:rPr lang="en-GB" altLang="de-DE" sz="2400" smtClean="0"/>
              <a:t>use paper presentation principles!</a:t>
            </a:r>
          </a:p>
          <a:p>
            <a:pPr eaLnBrk="1" hangingPunct="1"/>
            <a:endParaRPr lang="en-GB" altLang="de-DE" sz="1200" smtClean="0"/>
          </a:p>
          <a:p>
            <a:pPr eaLnBrk="1" hangingPunct="1"/>
            <a:r>
              <a:rPr lang="en-GB" altLang="de-DE" sz="2400" smtClean="0"/>
              <a:t>but add interactivity</a:t>
            </a:r>
          </a:p>
          <a:p>
            <a:pPr lvl="1" eaLnBrk="1" hangingPunct="1"/>
            <a:r>
              <a:rPr lang="en-GB" altLang="de-DE" sz="2000" smtClean="0"/>
              <a:t>softens design choices </a:t>
            </a:r>
          </a:p>
          <a:p>
            <a:pPr marL="1162050" lvl="2" eaLnBrk="1" hangingPunct="1"/>
            <a:r>
              <a:rPr lang="en-GB" altLang="de-DE" sz="1800" smtClean="0"/>
              <a:t>e.g. re-ordering columns</a:t>
            </a:r>
          </a:p>
          <a:p>
            <a:pPr marL="1162050" lvl="2" eaLnBrk="1" hangingPunct="1"/>
            <a:r>
              <a:rPr lang="en-GB" altLang="de-DE" sz="1800" smtClean="0"/>
              <a:t>‘dancing histograms’ (chap 21)</a:t>
            </a:r>
          </a:p>
        </p:txBody>
      </p:sp>
      <p:grpSp>
        <p:nvGrpSpPr>
          <p:cNvPr id="86020" name="Group 12"/>
          <p:cNvGrpSpPr>
            <a:grpSpLocks/>
          </p:cNvGrpSpPr>
          <p:nvPr/>
        </p:nvGrpSpPr>
        <p:grpSpPr bwMode="auto">
          <a:xfrm>
            <a:off x="7010400" y="2057400"/>
            <a:ext cx="1905000" cy="2362200"/>
            <a:chOff x="4416" y="1296"/>
            <a:chExt cx="1200" cy="1488"/>
          </a:xfrm>
        </p:grpSpPr>
        <p:sp>
          <p:nvSpPr>
            <p:cNvPr id="86030" name="Rectangle 13"/>
            <p:cNvSpPr>
              <a:spLocks noChangeArrowheads="1"/>
            </p:cNvSpPr>
            <p:nvPr/>
          </p:nvSpPr>
          <p:spPr bwMode="auto">
            <a:xfrm>
              <a:off x="4416" y="1296"/>
              <a:ext cx="1200" cy="1488"/>
            </a:xfrm>
            <a:prstGeom prst="rect">
              <a:avLst/>
            </a:prstGeom>
            <a:solidFill>
              <a:srgbClr val="F3FA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86031" name="Text Box 14"/>
            <p:cNvSpPr txBox="1">
              <a:spLocks noChangeArrowheads="1"/>
            </p:cNvSpPr>
            <p:nvPr/>
          </p:nvSpPr>
          <p:spPr bwMode="auto">
            <a:xfrm>
              <a:off x="4505" y="1584"/>
              <a:ext cx="535"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600">
                  <a:latin typeface="Arial" panose="020B0604020202020204" pitchFamily="34" charset="0"/>
                </a:rPr>
                <a:t>chap1</a:t>
              </a:r>
            </a:p>
            <a:p>
              <a:r>
                <a:rPr lang="en-GB" altLang="de-DE" sz="1600">
                  <a:latin typeface="Arial" panose="020B0604020202020204" pitchFamily="34" charset="0"/>
                </a:rPr>
                <a:t>chap10</a:t>
              </a:r>
            </a:p>
            <a:p>
              <a:r>
                <a:rPr lang="en-GB" altLang="de-DE" sz="1600">
                  <a:latin typeface="Arial" panose="020B0604020202020204" pitchFamily="34" charset="0"/>
                </a:rPr>
                <a:t>chap11</a:t>
              </a:r>
            </a:p>
            <a:p>
              <a:r>
                <a:rPr lang="en-GB" altLang="de-DE" sz="1600">
                  <a:latin typeface="Arial" panose="020B0604020202020204" pitchFamily="34" charset="0"/>
                </a:rPr>
                <a:t>chap12</a:t>
              </a:r>
            </a:p>
            <a:p>
              <a:r>
                <a:rPr lang="en-GB" altLang="de-DE" sz="1600">
                  <a:latin typeface="Arial" panose="020B0604020202020204" pitchFamily="34" charset="0"/>
                </a:rPr>
                <a:t>chap13</a:t>
              </a:r>
            </a:p>
            <a:p>
              <a:r>
                <a:rPr lang="en-GB" altLang="de-DE" sz="1600">
                  <a:latin typeface="Arial" panose="020B0604020202020204" pitchFamily="34" charset="0"/>
                </a:rPr>
                <a:t>chap14</a:t>
              </a:r>
            </a:p>
            <a:p>
              <a:r>
                <a:rPr lang="en-GB" altLang="de-DE" sz="1600">
                  <a:latin typeface="Arial" panose="020B0604020202020204" pitchFamily="34" charset="0"/>
                </a:rPr>
                <a:t>   </a:t>
              </a:r>
              <a:r>
                <a:rPr lang="en-GB" altLang="de-DE" sz="1600" b="1">
                  <a:latin typeface="Arial" panose="020B0604020202020204" pitchFamily="34" charset="0"/>
                </a:rPr>
                <a:t>…</a:t>
              </a:r>
            </a:p>
          </p:txBody>
        </p:sp>
        <p:sp>
          <p:nvSpPr>
            <p:cNvPr id="86032" name="Text Box 15"/>
            <p:cNvSpPr txBox="1">
              <a:spLocks noChangeArrowheads="1"/>
            </p:cNvSpPr>
            <p:nvPr/>
          </p:nvSpPr>
          <p:spPr bwMode="auto">
            <a:xfrm>
              <a:off x="5168" y="1584"/>
              <a:ext cx="352"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r>
                <a:rPr lang="en-GB" altLang="de-DE" sz="1600">
                  <a:latin typeface="Arial" panose="020B0604020202020204" pitchFamily="34" charset="0"/>
                </a:rPr>
                <a:t>17</a:t>
              </a:r>
            </a:p>
            <a:p>
              <a:pPr algn="r"/>
              <a:r>
                <a:rPr lang="en-GB" altLang="de-DE" sz="1600">
                  <a:latin typeface="Arial" panose="020B0604020202020204" pitchFamily="34" charset="0"/>
                </a:rPr>
                <a:t>12</a:t>
              </a:r>
            </a:p>
            <a:p>
              <a:pPr algn="r"/>
              <a:r>
                <a:rPr lang="en-GB" altLang="de-DE" sz="1600">
                  <a:latin typeface="Arial" panose="020B0604020202020204" pitchFamily="34" charset="0"/>
                </a:rPr>
                <a:t>51</a:t>
              </a:r>
            </a:p>
            <a:p>
              <a:pPr algn="r"/>
              <a:r>
                <a:rPr lang="en-GB" altLang="de-DE" sz="1600">
                  <a:latin typeface="Arial" panose="020B0604020202020204" pitchFamily="34" charset="0"/>
                </a:rPr>
                <a:t>262</a:t>
              </a:r>
            </a:p>
            <a:p>
              <a:pPr algn="r"/>
              <a:r>
                <a:rPr lang="en-GB" altLang="de-DE" sz="1600">
                  <a:latin typeface="Arial" panose="020B0604020202020204" pitchFamily="34" charset="0"/>
                </a:rPr>
                <a:t>83</a:t>
              </a:r>
            </a:p>
            <a:p>
              <a:pPr algn="r"/>
              <a:r>
                <a:rPr lang="en-GB" altLang="de-DE" sz="1600">
                  <a:latin typeface="Arial" panose="020B0604020202020204" pitchFamily="34" charset="0"/>
                </a:rPr>
                <a:t>22</a:t>
              </a:r>
            </a:p>
            <a:p>
              <a:pPr algn="r"/>
              <a:r>
                <a:rPr lang="en-GB" altLang="de-DE" sz="1600">
                  <a:latin typeface="Arial" panose="020B0604020202020204" pitchFamily="34" charset="0"/>
                </a:rPr>
                <a:t>   </a:t>
              </a:r>
              <a:r>
                <a:rPr lang="en-GB" altLang="de-DE" sz="1600" b="1">
                  <a:latin typeface="Arial" panose="020B0604020202020204" pitchFamily="34" charset="0"/>
                </a:rPr>
                <a:t>…</a:t>
              </a:r>
            </a:p>
          </p:txBody>
        </p:sp>
        <p:sp>
          <p:nvSpPr>
            <p:cNvPr id="86033" name="Line 16"/>
            <p:cNvSpPr>
              <a:spLocks noChangeShapeType="1"/>
            </p:cNvSpPr>
            <p:nvPr/>
          </p:nvSpPr>
          <p:spPr bwMode="auto">
            <a:xfrm>
              <a:off x="4416" y="1536"/>
              <a:ext cx="1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86034" name="Rectangle 17"/>
            <p:cNvSpPr>
              <a:spLocks noChangeArrowheads="1"/>
            </p:cNvSpPr>
            <p:nvPr/>
          </p:nvSpPr>
          <p:spPr bwMode="auto">
            <a:xfrm>
              <a:off x="5088" y="1296"/>
              <a:ext cx="528" cy="24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600" b="1">
                  <a:latin typeface="Arial" panose="020B0604020202020204" pitchFamily="34" charset="0"/>
                </a:rPr>
                <a:t>size</a:t>
              </a:r>
            </a:p>
          </p:txBody>
        </p:sp>
        <p:sp>
          <p:nvSpPr>
            <p:cNvPr id="86035" name="Rectangle 18"/>
            <p:cNvSpPr>
              <a:spLocks noChangeArrowheads="1"/>
            </p:cNvSpPr>
            <p:nvPr/>
          </p:nvSpPr>
          <p:spPr bwMode="auto">
            <a:xfrm>
              <a:off x="4416" y="1296"/>
              <a:ext cx="672" cy="24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600" b="1">
                  <a:latin typeface="Arial" panose="020B0604020202020204" pitchFamily="34" charset="0"/>
                </a:rPr>
                <a:t>name</a:t>
              </a:r>
            </a:p>
          </p:txBody>
        </p:sp>
      </p:grpSp>
      <p:sp>
        <p:nvSpPr>
          <p:cNvPr id="156691" name="Rectangle 19"/>
          <p:cNvSpPr>
            <a:spLocks noChangeArrowheads="1"/>
          </p:cNvSpPr>
          <p:nvPr/>
        </p:nvSpPr>
        <p:spPr bwMode="auto">
          <a:xfrm>
            <a:off x="8077200" y="2057400"/>
            <a:ext cx="838200" cy="381000"/>
          </a:xfrm>
          <a:prstGeom prst="rect">
            <a:avLst/>
          </a:prstGeom>
          <a:solidFill>
            <a:srgbClr val="2E005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600" b="1">
                <a:solidFill>
                  <a:schemeClr val="bg1"/>
                </a:solidFill>
                <a:latin typeface="Arial" panose="020B0604020202020204" pitchFamily="34" charset="0"/>
              </a:rPr>
              <a:t>size</a:t>
            </a:r>
          </a:p>
        </p:txBody>
      </p:sp>
      <p:grpSp>
        <p:nvGrpSpPr>
          <p:cNvPr id="3" name="Group 20"/>
          <p:cNvGrpSpPr>
            <a:grpSpLocks/>
          </p:cNvGrpSpPr>
          <p:nvPr/>
        </p:nvGrpSpPr>
        <p:grpSpPr bwMode="auto">
          <a:xfrm>
            <a:off x="7010400" y="2057400"/>
            <a:ext cx="1905000" cy="2362200"/>
            <a:chOff x="1680" y="2016"/>
            <a:chExt cx="1200" cy="1488"/>
          </a:xfrm>
        </p:grpSpPr>
        <p:sp>
          <p:nvSpPr>
            <p:cNvPr id="86024" name="Rectangle 21"/>
            <p:cNvSpPr>
              <a:spLocks noChangeArrowheads="1"/>
            </p:cNvSpPr>
            <p:nvPr/>
          </p:nvSpPr>
          <p:spPr bwMode="auto">
            <a:xfrm>
              <a:off x="1680" y="2016"/>
              <a:ext cx="1200" cy="1488"/>
            </a:xfrm>
            <a:prstGeom prst="rect">
              <a:avLst/>
            </a:prstGeom>
            <a:solidFill>
              <a:srgbClr val="F3FA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86025" name="Text Box 22"/>
            <p:cNvSpPr txBox="1">
              <a:spLocks noChangeArrowheads="1"/>
            </p:cNvSpPr>
            <p:nvPr/>
          </p:nvSpPr>
          <p:spPr bwMode="auto">
            <a:xfrm>
              <a:off x="1769" y="2304"/>
              <a:ext cx="535"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600">
                  <a:latin typeface="Arial" panose="020B0604020202020204" pitchFamily="34" charset="0"/>
                </a:rPr>
                <a:t>chap10</a:t>
              </a:r>
            </a:p>
            <a:p>
              <a:r>
                <a:rPr lang="en-GB" altLang="de-DE" sz="1600">
                  <a:latin typeface="Arial" panose="020B0604020202020204" pitchFamily="34" charset="0"/>
                </a:rPr>
                <a:t>chap5</a:t>
              </a:r>
            </a:p>
            <a:p>
              <a:r>
                <a:rPr lang="en-GB" altLang="de-DE" sz="1600">
                  <a:latin typeface="Arial" panose="020B0604020202020204" pitchFamily="34" charset="0"/>
                </a:rPr>
                <a:t>chap1</a:t>
              </a:r>
            </a:p>
            <a:p>
              <a:r>
                <a:rPr lang="en-GB" altLang="de-DE" sz="1600">
                  <a:latin typeface="Arial" panose="020B0604020202020204" pitchFamily="34" charset="0"/>
                </a:rPr>
                <a:t>chap14</a:t>
              </a:r>
            </a:p>
            <a:p>
              <a:r>
                <a:rPr lang="en-GB" altLang="de-DE" sz="1600">
                  <a:latin typeface="Arial" panose="020B0604020202020204" pitchFamily="34" charset="0"/>
                </a:rPr>
                <a:t>chap20</a:t>
              </a:r>
            </a:p>
            <a:p>
              <a:r>
                <a:rPr lang="en-GB" altLang="de-DE" sz="1600">
                  <a:latin typeface="Arial" panose="020B0604020202020204" pitchFamily="34" charset="0"/>
                </a:rPr>
                <a:t>chap8</a:t>
              </a:r>
            </a:p>
            <a:p>
              <a:r>
                <a:rPr lang="en-GB" altLang="de-DE" sz="1600" b="1">
                  <a:latin typeface="Arial" panose="020B0604020202020204" pitchFamily="34" charset="0"/>
                </a:rPr>
                <a:t>…</a:t>
              </a:r>
            </a:p>
          </p:txBody>
        </p:sp>
        <p:sp>
          <p:nvSpPr>
            <p:cNvPr id="86026" name="Text Box 23"/>
            <p:cNvSpPr txBox="1">
              <a:spLocks noChangeArrowheads="1"/>
            </p:cNvSpPr>
            <p:nvPr/>
          </p:nvSpPr>
          <p:spPr bwMode="auto">
            <a:xfrm>
              <a:off x="2526" y="2304"/>
              <a:ext cx="258"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r>
                <a:rPr lang="en-GB" altLang="de-DE" sz="1600">
                  <a:latin typeface="Arial" panose="020B0604020202020204" pitchFamily="34" charset="0"/>
                </a:rPr>
                <a:t>12</a:t>
              </a:r>
            </a:p>
            <a:p>
              <a:pPr algn="r"/>
              <a:r>
                <a:rPr lang="en-GB" altLang="de-DE" sz="1600">
                  <a:latin typeface="Arial" panose="020B0604020202020204" pitchFamily="34" charset="0"/>
                </a:rPr>
                <a:t>16</a:t>
              </a:r>
            </a:p>
            <a:p>
              <a:pPr algn="r"/>
              <a:r>
                <a:rPr lang="en-GB" altLang="de-DE" sz="1600">
                  <a:latin typeface="Arial" panose="020B0604020202020204" pitchFamily="34" charset="0"/>
                </a:rPr>
                <a:t>17</a:t>
              </a:r>
            </a:p>
            <a:p>
              <a:pPr algn="r"/>
              <a:r>
                <a:rPr lang="en-GB" altLang="de-DE" sz="1600">
                  <a:latin typeface="Arial" panose="020B0604020202020204" pitchFamily="34" charset="0"/>
                </a:rPr>
                <a:t>22</a:t>
              </a:r>
            </a:p>
            <a:p>
              <a:pPr algn="r"/>
              <a:r>
                <a:rPr lang="en-GB" altLang="de-DE" sz="1600">
                  <a:latin typeface="Arial" panose="020B0604020202020204" pitchFamily="34" charset="0"/>
                </a:rPr>
                <a:t>27</a:t>
              </a:r>
            </a:p>
            <a:p>
              <a:pPr algn="r"/>
              <a:r>
                <a:rPr lang="en-GB" altLang="de-DE" sz="1600">
                  <a:latin typeface="Arial" panose="020B0604020202020204" pitchFamily="34" charset="0"/>
                </a:rPr>
                <a:t>32</a:t>
              </a:r>
            </a:p>
            <a:p>
              <a:pPr algn="r"/>
              <a:r>
                <a:rPr lang="en-GB" altLang="de-DE" sz="1600" b="1">
                  <a:latin typeface="Arial" panose="020B0604020202020204" pitchFamily="34" charset="0"/>
                </a:rPr>
                <a:t>…</a:t>
              </a:r>
            </a:p>
          </p:txBody>
        </p:sp>
        <p:sp>
          <p:nvSpPr>
            <p:cNvPr id="86027" name="Line 24"/>
            <p:cNvSpPr>
              <a:spLocks noChangeShapeType="1"/>
            </p:cNvSpPr>
            <p:nvPr/>
          </p:nvSpPr>
          <p:spPr bwMode="auto">
            <a:xfrm>
              <a:off x="1680" y="2256"/>
              <a:ext cx="1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86028" name="Rectangle 25"/>
            <p:cNvSpPr>
              <a:spLocks noChangeArrowheads="1"/>
            </p:cNvSpPr>
            <p:nvPr/>
          </p:nvSpPr>
          <p:spPr bwMode="auto">
            <a:xfrm>
              <a:off x="1680" y="2016"/>
              <a:ext cx="672" cy="24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600" b="1">
                  <a:latin typeface="Arial" panose="020B0604020202020204" pitchFamily="34" charset="0"/>
                </a:rPr>
                <a:t>name</a:t>
              </a:r>
            </a:p>
          </p:txBody>
        </p:sp>
        <p:sp>
          <p:nvSpPr>
            <p:cNvPr id="86029" name="Rectangle 26"/>
            <p:cNvSpPr>
              <a:spLocks noChangeArrowheads="1"/>
            </p:cNvSpPr>
            <p:nvPr/>
          </p:nvSpPr>
          <p:spPr bwMode="auto">
            <a:xfrm>
              <a:off x="2352" y="2016"/>
              <a:ext cx="528" cy="24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600" b="1">
                  <a:latin typeface="Arial" panose="020B0604020202020204" pitchFamily="34" charset="0"/>
                </a:rPr>
                <a:t>size</a:t>
              </a:r>
            </a:p>
          </p:txBody>
        </p:sp>
      </p:grpSp>
      <p:sp>
        <p:nvSpPr>
          <p:cNvPr id="156699" name="Line 27"/>
          <p:cNvSpPr>
            <a:spLocks noChangeShapeType="1"/>
          </p:cNvSpPr>
          <p:nvPr/>
        </p:nvSpPr>
        <p:spPr bwMode="auto">
          <a:xfrm flipH="1" flipV="1">
            <a:off x="8382000" y="2286000"/>
            <a:ext cx="457200" cy="38100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pic>
        <p:nvPicPr>
          <p:cNvPr id="20" name="Grafik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1" name="Grafik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05388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6699"/>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156691"/>
                                        </p:tgtEl>
                                        <p:attrNameLst>
                                          <p:attrName>style.visibility</p:attrName>
                                        </p:attrNameLst>
                                      </p:cBhvr>
                                      <p:to>
                                        <p:strVal val="visible"/>
                                      </p:to>
                                    </p:set>
                                  </p:childTnLst>
                                </p:cTn>
                              </p:par>
                            </p:childTnLst>
                          </p:cTn>
                        </p:par>
                        <p:par>
                          <p:cTn id="10" fill="hold" nodeType="afterGroup">
                            <p:stCondLst>
                              <p:cond delay="2000"/>
                            </p:stCondLst>
                            <p:childTnLst>
                              <p:par>
                                <p:cTn id="11" presetID="1" presetClass="entr" presetSubtype="0" fill="hold" nodeType="afterEffect">
                                  <p:stCondLst>
                                    <p:cond delay="1000"/>
                                  </p:stCondLst>
                                  <p:childTnLst>
                                    <p:set>
                                      <p:cBhvr>
                                        <p:cTn id="12"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91" grpId="0" animBg="1"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ChangeArrowheads="1"/>
          </p:cNvSpPr>
          <p:nvPr/>
        </p:nvSpPr>
        <p:spPr bwMode="auto">
          <a:xfrm>
            <a:off x="533400" y="1905000"/>
            <a:ext cx="8001000" cy="434340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87043" name="Rectangle 2"/>
          <p:cNvSpPr>
            <a:spLocks noGrp="1" noChangeArrowheads="1"/>
          </p:cNvSpPr>
          <p:nvPr>
            <p:ph type="title"/>
          </p:nvPr>
        </p:nvSpPr>
        <p:spPr/>
        <p:txBody>
          <a:bodyPr/>
          <a:lstStyle/>
          <a:p>
            <a:pPr eaLnBrk="1" hangingPunct="1"/>
            <a:r>
              <a:rPr lang="en-GB" altLang="de-DE" smtClean="0"/>
              <a:t>aesthetics and utility</a:t>
            </a:r>
          </a:p>
        </p:txBody>
      </p:sp>
      <p:sp>
        <p:nvSpPr>
          <p:cNvPr id="87044" name="Rectangle 3"/>
          <p:cNvSpPr>
            <a:spLocks noGrp="1" noChangeArrowheads="1"/>
          </p:cNvSpPr>
          <p:nvPr>
            <p:ph type="body" idx="1"/>
          </p:nvPr>
        </p:nvSpPr>
        <p:spPr/>
        <p:txBody>
          <a:bodyPr/>
          <a:lstStyle/>
          <a:p>
            <a:pPr eaLnBrk="1" hangingPunct="1"/>
            <a:r>
              <a:rPr lang="en-GB" altLang="de-DE" sz="2400" smtClean="0"/>
              <a:t>aesthetically pleasing designs</a:t>
            </a:r>
          </a:p>
          <a:p>
            <a:pPr lvl="1" eaLnBrk="1" hangingPunct="1"/>
            <a:r>
              <a:rPr lang="en-GB" altLang="de-DE" sz="2000" smtClean="0"/>
              <a:t>increase user satisfaction and improve productivity</a:t>
            </a:r>
          </a:p>
          <a:p>
            <a:pPr eaLnBrk="1" hangingPunct="1"/>
            <a:r>
              <a:rPr lang="en-GB" altLang="de-DE" sz="2400" smtClean="0"/>
              <a:t>beauty and utility may conflict</a:t>
            </a:r>
          </a:p>
          <a:p>
            <a:pPr lvl="1" eaLnBrk="1" hangingPunct="1"/>
            <a:r>
              <a:rPr lang="en-GB" altLang="de-DE" sz="2000" smtClean="0"/>
              <a:t>mixed up visual styles </a:t>
            </a:r>
            <a:r>
              <a:rPr lang="en-GB" altLang="de-DE" sz="2000" smtClean="0">
                <a:sym typeface="Symbol" panose="05050102010706020507" pitchFamily="18" charset="2"/>
              </a:rPr>
              <a:t></a:t>
            </a:r>
            <a:r>
              <a:rPr lang="en-GB" altLang="de-DE" sz="2000" smtClean="0"/>
              <a:t> easy to distinguish</a:t>
            </a:r>
          </a:p>
          <a:p>
            <a:pPr lvl="1" eaLnBrk="1" hangingPunct="1"/>
            <a:r>
              <a:rPr lang="en-GB" altLang="de-DE" sz="2000" smtClean="0"/>
              <a:t>clean design – little differentiation </a:t>
            </a:r>
            <a:r>
              <a:rPr lang="en-GB" altLang="de-DE" sz="2000" smtClean="0">
                <a:sym typeface="Symbol" panose="05050102010706020507" pitchFamily="18" charset="2"/>
              </a:rPr>
              <a:t></a:t>
            </a:r>
            <a:r>
              <a:rPr lang="en-GB" altLang="de-DE" sz="2000" smtClean="0"/>
              <a:t> confusing</a:t>
            </a:r>
          </a:p>
          <a:p>
            <a:pPr lvl="1" eaLnBrk="1" hangingPunct="1"/>
            <a:r>
              <a:rPr lang="en-GB" altLang="de-DE" sz="2000" smtClean="0"/>
              <a:t>backgrounds behind text</a:t>
            </a:r>
            <a:br>
              <a:rPr lang="en-GB" altLang="de-DE" sz="2000" smtClean="0"/>
            </a:br>
            <a:r>
              <a:rPr lang="en-GB" altLang="de-DE" sz="2000" smtClean="0"/>
              <a:t>	… good to look at, but hard to read</a:t>
            </a:r>
          </a:p>
          <a:p>
            <a:pPr eaLnBrk="1" hangingPunct="1"/>
            <a:r>
              <a:rPr lang="en-GB" altLang="de-DE" sz="2400" smtClean="0"/>
              <a:t>but can work together</a:t>
            </a:r>
          </a:p>
          <a:p>
            <a:pPr lvl="1" eaLnBrk="1" hangingPunct="1"/>
            <a:r>
              <a:rPr lang="en-GB" altLang="de-DE" sz="2000" smtClean="0"/>
              <a:t>e.g. the design of the counter</a:t>
            </a:r>
          </a:p>
          <a:p>
            <a:pPr lvl="1" eaLnBrk="1" hangingPunct="1"/>
            <a:r>
              <a:rPr lang="en-GB" altLang="de-DE" sz="2000" smtClean="0"/>
              <a:t>in consumer products – key differentiator </a:t>
            </a:r>
            <a:r>
              <a:rPr lang="en-GB" altLang="de-DE" sz="1800" smtClean="0"/>
              <a:t>(e.g. iMac)</a:t>
            </a:r>
            <a:endParaRPr lang="en-GB" altLang="de-DE" sz="2000" smtClean="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93897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99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6" descr="&#10;3D-pie.gif                                                     0007898DMacintosh HD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5668963"/>
            <a:ext cx="2209800"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Rectangle 2"/>
          <p:cNvSpPr>
            <a:spLocks noGrp="1" noChangeArrowheads="1"/>
          </p:cNvSpPr>
          <p:nvPr>
            <p:ph type="title"/>
          </p:nvPr>
        </p:nvSpPr>
        <p:spPr/>
        <p:txBody>
          <a:bodyPr/>
          <a:lstStyle/>
          <a:p>
            <a:pPr eaLnBrk="1" hangingPunct="1"/>
            <a:r>
              <a:rPr lang="en-GB" altLang="de-DE" smtClean="0"/>
              <a:t>colour and 3D</a:t>
            </a:r>
          </a:p>
        </p:txBody>
      </p:sp>
      <p:sp>
        <p:nvSpPr>
          <p:cNvPr id="88068" name="Rectangle 3"/>
          <p:cNvSpPr>
            <a:spLocks noGrp="1" noChangeArrowheads="1"/>
          </p:cNvSpPr>
          <p:nvPr>
            <p:ph type="body" idx="1"/>
          </p:nvPr>
        </p:nvSpPr>
        <p:spPr/>
        <p:txBody>
          <a:bodyPr/>
          <a:lstStyle/>
          <a:p>
            <a:pPr eaLnBrk="1" hangingPunct="1"/>
            <a:r>
              <a:rPr lang="en-GB" altLang="de-DE" sz="2400" smtClean="0"/>
              <a:t>both often used very badly!</a:t>
            </a:r>
          </a:p>
          <a:p>
            <a:pPr eaLnBrk="1" hangingPunct="1"/>
            <a:r>
              <a:rPr lang="en-GB" altLang="de-DE" sz="2400" smtClean="0"/>
              <a:t>colour</a:t>
            </a:r>
          </a:p>
          <a:p>
            <a:pPr lvl="1" eaLnBrk="1" hangingPunct="1"/>
            <a:r>
              <a:rPr lang="en-GB" altLang="de-DE" sz="2000" smtClean="0"/>
              <a:t>older monitors limited palette</a:t>
            </a:r>
          </a:p>
          <a:p>
            <a:pPr lvl="1" eaLnBrk="1" hangingPunct="1"/>
            <a:r>
              <a:rPr lang="en-GB" altLang="de-DE" sz="2000" smtClean="0"/>
              <a:t>colour over used because ‘it is there’</a:t>
            </a:r>
          </a:p>
          <a:p>
            <a:pPr lvl="1" eaLnBrk="1" hangingPunct="1"/>
            <a:r>
              <a:rPr lang="en-GB" altLang="de-DE" sz="2000" smtClean="0"/>
              <a:t>beware colour blind!</a:t>
            </a:r>
          </a:p>
          <a:p>
            <a:pPr lvl="1" eaLnBrk="1" hangingPunct="1"/>
            <a:r>
              <a:rPr lang="en-GB" altLang="de-DE" sz="2000" smtClean="0"/>
              <a:t>use sparingly to </a:t>
            </a:r>
            <a:r>
              <a:rPr lang="en-GB" altLang="de-DE" sz="2000" smtClean="0">
                <a:solidFill>
                  <a:srgbClr val="009900"/>
                </a:solidFill>
              </a:rPr>
              <a:t>reinforce</a:t>
            </a:r>
            <a:r>
              <a:rPr lang="en-GB" altLang="de-DE" sz="2000" smtClean="0"/>
              <a:t> other information</a:t>
            </a:r>
          </a:p>
          <a:p>
            <a:pPr eaLnBrk="1" hangingPunct="1"/>
            <a:r>
              <a:rPr lang="en-GB" altLang="de-DE" sz="2400" smtClean="0"/>
              <a:t>3D effects</a:t>
            </a:r>
          </a:p>
          <a:p>
            <a:pPr lvl="1" eaLnBrk="1" hangingPunct="1"/>
            <a:r>
              <a:rPr lang="en-GB" altLang="de-DE" sz="2000" smtClean="0"/>
              <a:t>good for physical information and some graphs</a:t>
            </a:r>
          </a:p>
          <a:p>
            <a:pPr lvl="1" eaLnBrk="1" hangingPunct="1"/>
            <a:r>
              <a:rPr lang="en-GB" altLang="de-DE" sz="2000" smtClean="0"/>
              <a:t>but if over used …</a:t>
            </a:r>
            <a:br>
              <a:rPr lang="en-GB" altLang="de-DE" sz="2000" smtClean="0"/>
            </a:br>
            <a:r>
              <a:rPr lang="en-GB" altLang="de-DE" sz="2000" smtClean="0"/>
              <a:t>	e.g. text in perspective!!  3D pie charts</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546124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de-DE" smtClean="0">
                <a:solidFill>
                  <a:srgbClr val="FF0000"/>
                </a:solidFill>
              </a:rPr>
              <a:t>bad</a:t>
            </a:r>
            <a:r>
              <a:rPr lang="en-US" altLang="de-DE" smtClean="0"/>
              <a:t> </a:t>
            </a:r>
            <a:r>
              <a:rPr lang="en-US" altLang="de-DE" smtClean="0">
                <a:solidFill>
                  <a:srgbClr val="6666FF"/>
                </a:solidFill>
              </a:rPr>
              <a:t>use</a:t>
            </a:r>
            <a:r>
              <a:rPr lang="en-US" altLang="de-DE" smtClean="0"/>
              <a:t> </a:t>
            </a:r>
            <a:r>
              <a:rPr lang="en-US" altLang="de-DE" smtClean="0">
                <a:solidFill>
                  <a:srgbClr val="99FF99"/>
                </a:solidFill>
              </a:rPr>
              <a:t>of</a:t>
            </a:r>
            <a:r>
              <a:rPr lang="en-US" altLang="de-DE" smtClean="0"/>
              <a:t> </a:t>
            </a:r>
            <a:r>
              <a:rPr lang="en-US" altLang="de-DE" smtClean="0">
                <a:solidFill>
                  <a:schemeClr val="accent2"/>
                </a:solidFill>
              </a:rPr>
              <a:t>c</a:t>
            </a:r>
            <a:r>
              <a:rPr lang="en-US" altLang="de-DE" smtClean="0">
                <a:solidFill>
                  <a:srgbClr val="33CCFF"/>
                </a:solidFill>
              </a:rPr>
              <a:t>olou</a:t>
            </a:r>
            <a:r>
              <a:rPr lang="en-US" altLang="de-DE" smtClean="0">
                <a:solidFill>
                  <a:schemeClr val="accent2"/>
                </a:solidFill>
              </a:rPr>
              <a:t>r</a:t>
            </a:r>
            <a:endParaRPr lang="en-US" altLang="de-DE" smtClean="0"/>
          </a:p>
        </p:txBody>
      </p:sp>
      <p:sp>
        <p:nvSpPr>
          <p:cNvPr id="89091" name="Rectangle 3"/>
          <p:cNvSpPr>
            <a:spLocks noGrp="1" noChangeArrowheads="1"/>
          </p:cNvSpPr>
          <p:nvPr>
            <p:ph type="body" idx="1"/>
          </p:nvPr>
        </p:nvSpPr>
        <p:spPr>
          <a:solidFill>
            <a:srgbClr val="FF0000"/>
          </a:solidFill>
        </p:spPr>
        <p:txBody>
          <a:bodyPr/>
          <a:lstStyle/>
          <a:p>
            <a:pPr eaLnBrk="1" hangingPunct="1"/>
            <a:r>
              <a:rPr lang="en-US" altLang="de-DE" smtClean="0">
                <a:solidFill>
                  <a:srgbClr val="33CCFF"/>
                </a:solidFill>
              </a:rPr>
              <a:t>over</a:t>
            </a:r>
            <a:r>
              <a:rPr lang="en-US" altLang="de-DE" smtClean="0"/>
              <a:t> </a:t>
            </a:r>
            <a:r>
              <a:rPr lang="en-US" altLang="de-DE" smtClean="0">
                <a:solidFill>
                  <a:srgbClr val="660066"/>
                </a:solidFill>
              </a:rPr>
              <a:t>use</a:t>
            </a:r>
            <a:r>
              <a:rPr lang="en-US" altLang="de-DE" smtClean="0"/>
              <a:t> - </a:t>
            </a:r>
            <a:r>
              <a:rPr lang="en-US" altLang="de-DE" sz="2000" smtClean="0">
                <a:solidFill>
                  <a:schemeClr val="accent1"/>
                </a:solidFill>
              </a:rPr>
              <a:t>without</a:t>
            </a:r>
            <a:r>
              <a:rPr lang="en-US" altLang="de-DE" sz="2000" smtClean="0"/>
              <a:t> </a:t>
            </a:r>
            <a:r>
              <a:rPr lang="en-US" altLang="de-DE" sz="2000" smtClean="0">
                <a:solidFill>
                  <a:srgbClr val="0000FF"/>
                </a:solidFill>
              </a:rPr>
              <a:t>very</a:t>
            </a:r>
            <a:r>
              <a:rPr lang="en-US" altLang="de-DE" sz="2000" smtClean="0"/>
              <a:t> </a:t>
            </a:r>
            <a:r>
              <a:rPr lang="en-US" altLang="de-DE" sz="2000" smtClean="0">
                <a:solidFill>
                  <a:srgbClr val="33CCFF"/>
                </a:solidFill>
              </a:rPr>
              <a:t>good</a:t>
            </a:r>
            <a:r>
              <a:rPr lang="en-US" altLang="de-DE" sz="2000" smtClean="0"/>
              <a:t> reason (e.g. kids’ site)</a:t>
            </a:r>
          </a:p>
          <a:p>
            <a:pPr eaLnBrk="1" hangingPunct="1"/>
            <a:r>
              <a:rPr lang="en-US" altLang="de-DE" smtClean="0">
                <a:solidFill>
                  <a:srgbClr val="00FF00"/>
                </a:solidFill>
              </a:rPr>
              <a:t>colour blindness</a:t>
            </a:r>
            <a:endParaRPr lang="en-US" altLang="de-DE" smtClean="0"/>
          </a:p>
          <a:p>
            <a:pPr eaLnBrk="1" hangingPunct="1"/>
            <a:r>
              <a:rPr lang="en-US" altLang="de-DE" smtClean="0"/>
              <a:t>poor </a:t>
            </a:r>
            <a:r>
              <a:rPr lang="en-US" altLang="de-DE" smtClean="0">
                <a:solidFill>
                  <a:srgbClr val="FF3399"/>
                </a:solidFill>
              </a:rPr>
              <a:t>use of</a:t>
            </a:r>
            <a:r>
              <a:rPr lang="en-US" altLang="de-DE" smtClean="0"/>
              <a:t> contrast</a:t>
            </a:r>
          </a:p>
          <a:p>
            <a:pPr eaLnBrk="1" hangingPunct="1"/>
            <a:r>
              <a:rPr lang="en-US" altLang="de-DE" smtClean="0"/>
              <a:t>do adjust your set!</a:t>
            </a:r>
          </a:p>
          <a:p>
            <a:pPr lvl="1" eaLnBrk="1" hangingPunct="1"/>
            <a:r>
              <a:rPr lang="en-US" altLang="de-DE" smtClean="0"/>
              <a:t>adjust your monitor to greys only</a:t>
            </a:r>
          </a:p>
          <a:p>
            <a:pPr lvl="1" eaLnBrk="1" hangingPunct="1"/>
            <a:r>
              <a:rPr lang="en-US" altLang="de-DE" smtClean="0"/>
              <a:t>can you still read your screen?</a:t>
            </a:r>
          </a:p>
        </p:txBody>
      </p:sp>
      <p:pic>
        <p:nvPicPr>
          <p:cNvPr id="181253" name="Picture 5" descr="colours-in-grey-harder.gif                                     0007898D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725931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812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GB" altLang="de-DE" smtClean="0"/>
              <a:t>across countries and cultures</a:t>
            </a:r>
          </a:p>
        </p:txBody>
      </p:sp>
      <p:sp>
        <p:nvSpPr>
          <p:cNvPr id="90115" name="Rectangle 3"/>
          <p:cNvSpPr>
            <a:spLocks noGrp="1" noChangeArrowheads="1"/>
          </p:cNvSpPr>
          <p:nvPr>
            <p:ph type="body" idx="1"/>
          </p:nvPr>
        </p:nvSpPr>
        <p:spPr/>
        <p:txBody>
          <a:bodyPr/>
          <a:lstStyle/>
          <a:p>
            <a:pPr eaLnBrk="1" hangingPunct="1">
              <a:lnSpc>
                <a:spcPct val="90000"/>
              </a:lnSpc>
            </a:pPr>
            <a:r>
              <a:rPr lang="en-GB" altLang="de-DE" sz="2000" smtClean="0"/>
              <a:t>localisation &amp; internationalisation</a:t>
            </a:r>
          </a:p>
          <a:p>
            <a:pPr marL="819150" lvl="1" eaLnBrk="1" hangingPunct="1">
              <a:lnSpc>
                <a:spcPct val="90000"/>
              </a:lnSpc>
            </a:pPr>
            <a:r>
              <a:rPr lang="en-GB" altLang="de-DE" sz="1800" smtClean="0"/>
              <a:t>changing interfaces for particular cultures/languages</a:t>
            </a:r>
          </a:p>
          <a:p>
            <a:pPr eaLnBrk="1" hangingPunct="1">
              <a:lnSpc>
                <a:spcPct val="90000"/>
              </a:lnSpc>
            </a:pPr>
            <a:r>
              <a:rPr lang="en-GB" altLang="de-DE" sz="2000" smtClean="0"/>
              <a:t>globalisation</a:t>
            </a:r>
          </a:p>
          <a:p>
            <a:pPr marL="819150" lvl="1" eaLnBrk="1" hangingPunct="1">
              <a:lnSpc>
                <a:spcPct val="90000"/>
              </a:lnSpc>
            </a:pPr>
            <a:r>
              <a:rPr lang="en-GB" altLang="de-DE" sz="1800" smtClean="0"/>
              <a:t>try to choose symbols etc. that work everywhere</a:t>
            </a:r>
          </a:p>
          <a:p>
            <a:pPr eaLnBrk="1" hangingPunct="1">
              <a:lnSpc>
                <a:spcPct val="90000"/>
              </a:lnSpc>
            </a:pPr>
            <a:endParaRPr lang="en-GB" altLang="de-DE" sz="1000" smtClean="0"/>
          </a:p>
          <a:p>
            <a:pPr eaLnBrk="1" hangingPunct="1">
              <a:lnSpc>
                <a:spcPct val="90000"/>
              </a:lnSpc>
            </a:pPr>
            <a:r>
              <a:rPr lang="en-GB" altLang="de-DE" sz="2000" smtClean="0"/>
              <a:t>simply change language?</a:t>
            </a:r>
          </a:p>
          <a:p>
            <a:pPr marL="819150" lvl="1" eaLnBrk="1" hangingPunct="1">
              <a:lnSpc>
                <a:spcPct val="90000"/>
              </a:lnSpc>
            </a:pPr>
            <a:r>
              <a:rPr lang="en-GB" altLang="de-DE" sz="1800" smtClean="0"/>
              <a:t>use ‘resource’ database instead of literal text</a:t>
            </a:r>
            <a:br>
              <a:rPr lang="en-GB" altLang="de-DE" sz="1800" smtClean="0"/>
            </a:br>
            <a:r>
              <a:rPr lang="en-GB" altLang="de-DE" sz="1800" smtClean="0"/>
              <a:t>… but changes sizes, left-right order etc.</a:t>
            </a:r>
          </a:p>
          <a:p>
            <a:pPr eaLnBrk="1" hangingPunct="1">
              <a:lnSpc>
                <a:spcPct val="90000"/>
              </a:lnSpc>
            </a:pPr>
            <a:r>
              <a:rPr lang="en-GB" altLang="de-DE" sz="2000" smtClean="0"/>
              <a:t>deeper issues</a:t>
            </a:r>
          </a:p>
          <a:p>
            <a:pPr marL="819150" lvl="1" eaLnBrk="1" hangingPunct="1">
              <a:lnSpc>
                <a:spcPct val="90000"/>
              </a:lnSpc>
            </a:pPr>
            <a:r>
              <a:rPr lang="en-GB" altLang="de-DE" sz="1800" smtClean="0"/>
              <a:t>cultural assumptions and values</a:t>
            </a:r>
          </a:p>
          <a:p>
            <a:pPr marL="819150" lvl="1" eaLnBrk="1" hangingPunct="1">
              <a:lnSpc>
                <a:spcPct val="90000"/>
              </a:lnSpc>
            </a:pPr>
            <a:r>
              <a:rPr lang="en-GB" altLang="de-DE" sz="1800" smtClean="0"/>
              <a:t>meanings of symbols</a:t>
            </a:r>
          </a:p>
          <a:p>
            <a:pPr marL="819150" lvl="1" eaLnBrk="1" hangingPunct="1">
              <a:lnSpc>
                <a:spcPct val="90000"/>
              </a:lnSpc>
              <a:buFontTx/>
              <a:buChar char=" "/>
            </a:pPr>
            <a:r>
              <a:rPr lang="en-GB" altLang="de-DE" sz="1800" smtClean="0"/>
              <a:t>e.g tick and cross …  +ve and -ve in some cultures</a:t>
            </a:r>
            <a:br>
              <a:rPr lang="en-GB" altLang="de-DE" sz="1800" smtClean="0"/>
            </a:br>
            <a:r>
              <a:rPr lang="en-GB" altLang="de-DE" sz="1800" smtClean="0"/>
              <a:t>      … but … mean the same thing (mark this) in others</a:t>
            </a:r>
            <a:endParaRPr lang="en-GB" altLang="de-DE" sz="1000" smtClean="0"/>
          </a:p>
        </p:txBody>
      </p:sp>
      <p:sp>
        <p:nvSpPr>
          <p:cNvPr id="90116" name="Text Box 4"/>
          <p:cNvSpPr txBox="1">
            <a:spLocks noChangeArrowheads="1"/>
          </p:cNvSpPr>
          <p:nvPr/>
        </p:nvSpPr>
        <p:spPr bwMode="auto">
          <a:xfrm>
            <a:off x="3886200" y="5668963"/>
            <a:ext cx="76517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7200">
                <a:solidFill>
                  <a:srgbClr val="FF0000"/>
                </a:solidFill>
                <a:latin typeface="Times New Roman" panose="02020603050405020304" pitchFamily="18" charset="0"/>
                <a:sym typeface="Wingdings" panose="05000000000000000000" pitchFamily="2" charset="2"/>
              </a:rPr>
              <a:t></a:t>
            </a:r>
            <a:endParaRPr lang="en-US" altLang="de-DE" sz="7200">
              <a:latin typeface="Times New Roman" panose="02020603050405020304" pitchFamily="18" charset="0"/>
            </a:endParaRPr>
          </a:p>
        </p:txBody>
      </p:sp>
      <p:sp>
        <p:nvSpPr>
          <p:cNvPr id="90117" name="Text Box 5"/>
          <p:cNvSpPr txBox="1">
            <a:spLocks noChangeArrowheads="1"/>
          </p:cNvSpPr>
          <p:nvPr/>
        </p:nvSpPr>
        <p:spPr bwMode="auto">
          <a:xfrm>
            <a:off x="2743200" y="5668963"/>
            <a:ext cx="903288"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7200">
                <a:solidFill>
                  <a:srgbClr val="66FF33"/>
                </a:solidFill>
                <a:latin typeface="Times New Roman" panose="02020603050405020304" pitchFamily="18" charset="0"/>
                <a:sym typeface="Wingdings" panose="05000000000000000000" pitchFamily="2" charset="2"/>
              </a:rPr>
              <a:t></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9772364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2590800"/>
            <a:ext cx="7772400" cy="1143000"/>
          </a:xfrm>
        </p:spPr>
        <p:txBody>
          <a:bodyPr>
            <a:normAutofit fontScale="90000"/>
          </a:bodyPr>
          <a:lstStyle/>
          <a:p>
            <a:pPr eaLnBrk="1" hangingPunct="1"/>
            <a:r>
              <a:rPr lang="en-GB" altLang="de-DE" sz="5400" smtClean="0"/>
              <a:t>prototyping</a:t>
            </a:r>
            <a:r>
              <a:rPr lang="en-GB" altLang="de-DE" smtClean="0"/>
              <a:t/>
            </a:r>
            <a:br>
              <a:rPr lang="en-GB" altLang="de-DE" smtClean="0"/>
            </a:br>
            <a:endParaRPr lang="en-GB" altLang="de-DE" smtClean="0"/>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0976283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ctrTitle"/>
          </p:nvPr>
        </p:nvSpPr>
        <p:spPr>
          <a:xfrm>
            <a:off x="685800" y="2286000"/>
            <a:ext cx="7772400" cy="1143000"/>
          </a:xfrm>
        </p:spPr>
        <p:txBody>
          <a:bodyPr/>
          <a:lstStyle/>
          <a:p>
            <a:pPr algn="ctr" eaLnBrk="1" hangingPunct="1"/>
            <a:r>
              <a:rPr lang="en-GB" altLang="de-DE" smtClean="0"/>
              <a:t>iteration and prototyping</a:t>
            </a:r>
          </a:p>
        </p:txBody>
      </p:sp>
      <p:sp>
        <p:nvSpPr>
          <p:cNvPr id="93187" name="Rectangle 3"/>
          <p:cNvSpPr>
            <a:spLocks noGrp="1" noChangeArrowheads="1"/>
          </p:cNvSpPr>
          <p:nvPr>
            <p:ph type="subTitle" idx="1"/>
          </p:nvPr>
        </p:nvSpPr>
        <p:spPr/>
        <p:txBody>
          <a:bodyPr/>
          <a:lstStyle/>
          <a:p>
            <a:pPr eaLnBrk="1" hangingPunct="1"/>
            <a:r>
              <a:rPr lang="en-GB" altLang="de-DE" smtClean="0"/>
              <a:t>getting better …</a:t>
            </a:r>
          </a:p>
          <a:p>
            <a:pPr eaLnBrk="1" hangingPunct="1"/>
            <a:r>
              <a:rPr lang="en-GB" altLang="de-DE" smtClean="0"/>
              <a:t>… and starting well</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4020596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ltLang="de-DE" dirty="0" smtClean="0">
                <a:solidFill>
                  <a:schemeClr val="tx1"/>
                </a:solidFill>
              </a:rPr>
              <a:t>prototyping</a:t>
            </a:r>
          </a:p>
        </p:txBody>
      </p:sp>
      <p:sp>
        <p:nvSpPr>
          <p:cNvPr id="94211" name="Rectangle 3"/>
          <p:cNvSpPr>
            <a:spLocks noGrp="1" noChangeArrowheads="1"/>
          </p:cNvSpPr>
          <p:nvPr>
            <p:ph type="body" idx="1"/>
          </p:nvPr>
        </p:nvSpPr>
        <p:spPr/>
        <p:txBody>
          <a:bodyPr/>
          <a:lstStyle/>
          <a:p>
            <a:pPr eaLnBrk="1" hangingPunct="1"/>
            <a:r>
              <a:rPr lang="en-US" altLang="de-DE" smtClean="0"/>
              <a:t>you never get it right first time</a:t>
            </a:r>
          </a:p>
          <a:p>
            <a:pPr eaLnBrk="1" hangingPunct="1"/>
            <a:r>
              <a:rPr lang="en-US" altLang="de-DE" smtClean="0"/>
              <a:t>if at first you don’t succeed …</a:t>
            </a:r>
          </a:p>
          <a:p>
            <a:pPr eaLnBrk="1" hangingPunct="1"/>
            <a:endParaRPr lang="en-US" altLang="de-DE" smtClean="0"/>
          </a:p>
        </p:txBody>
      </p:sp>
      <p:grpSp>
        <p:nvGrpSpPr>
          <p:cNvPr id="94212" name="Group 4"/>
          <p:cNvGrpSpPr>
            <a:grpSpLocks/>
          </p:cNvGrpSpPr>
          <p:nvPr/>
        </p:nvGrpSpPr>
        <p:grpSpPr bwMode="auto">
          <a:xfrm>
            <a:off x="762000" y="3595688"/>
            <a:ext cx="7735888" cy="1890712"/>
            <a:chOff x="720" y="2457"/>
            <a:chExt cx="4873" cy="1191"/>
          </a:xfrm>
        </p:grpSpPr>
        <p:sp>
          <p:nvSpPr>
            <p:cNvPr id="94213" name="AutoShape 5"/>
            <p:cNvSpPr>
              <a:spLocks noChangeArrowheads="1"/>
            </p:cNvSpPr>
            <p:nvPr/>
          </p:nvSpPr>
          <p:spPr bwMode="auto">
            <a:xfrm>
              <a:off x="2160" y="2544"/>
              <a:ext cx="1008" cy="384"/>
            </a:xfrm>
            <a:prstGeom prst="flowChart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prototype</a:t>
              </a:r>
            </a:p>
          </p:txBody>
        </p:sp>
        <p:sp>
          <p:nvSpPr>
            <p:cNvPr id="94214" name="AutoShape 6"/>
            <p:cNvSpPr>
              <a:spLocks noChangeArrowheads="1"/>
            </p:cNvSpPr>
            <p:nvPr/>
          </p:nvSpPr>
          <p:spPr bwMode="auto">
            <a:xfrm>
              <a:off x="3648" y="2544"/>
              <a:ext cx="960" cy="384"/>
            </a:xfrm>
            <a:prstGeom prst="flowChartPreparation">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evaluate</a:t>
              </a:r>
            </a:p>
          </p:txBody>
        </p:sp>
        <p:sp>
          <p:nvSpPr>
            <p:cNvPr id="94215" name="AutoShape 7"/>
            <p:cNvSpPr>
              <a:spLocks noChangeArrowheads="1"/>
            </p:cNvSpPr>
            <p:nvPr/>
          </p:nvSpPr>
          <p:spPr bwMode="auto">
            <a:xfrm>
              <a:off x="720" y="2544"/>
              <a:ext cx="960" cy="384"/>
            </a:xfrm>
            <a:prstGeom prst="flowChartAlternate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design</a:t>
              </a:r>
            </a:p>
          </p:txBody>
        </p:sp>
        <p:sp>
          <p:nvSpPr>
            <p:cNvPr id="94216" name="AutoShape 8"/>
            <p:cNvSpPr>
              <a:spLocks noChangeArrowheads="1"/>
            </p:cNvSpPr>
            <p:nvPr/>
          </p:nvSpPr>
          <p:spPr bwMode="auto">
            <a:xfrm>
              <a:off x="2184" y="3264"/>
              <a:ext cx="960" cy="384"/>
            </a:xfrm>
            <a:prstGeom prst="flowChartAlternateProcess">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de-DE">
                  <a:latin typeface="Times New Roman" panose="02020603050405020304" pitchFamily="18" charset="0"/>
                </a:rPr>
                <a:t>re-design</a:t>
              </a:r>
            </a:p>
          </p:txBody>
        </p:sp>
        <p:cxnSp>
          <p:nvCxnSpPr>
            <p:cNvPr id="94217" name="AutoShape 9"/>
            <p:cNvCxnSpPr>
              <a:cxnSpLocks noChangeShapeType="1"/>
              <a:stCxn id="94213" idx="3"/>
              <a:endCxn id="94214" idx="1"/>
            </p:cNvCxnSpPr>
            <p:nvPr/>
          </p:nvCxnSpPr>
          <p:spPr bwMode="auto">
            <a:xfrm>
              <a:off x="3168" y="2736"/>
              <a:ext cx="480"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4218" name="AutoShape 10"/>
            <p:cNvCxnSpPr>
              <a:cxnSpLocks noChangeShapeType="1"/>
              <a:stCxn id="94215" idx="3"/>
              <a:endCxn id="94213" idx="1"/>
            </p:cNvCxnSpPr>
            <p:nvPr/>
          </p:nvCxnSpPr>
          <p:spPr bwMode="auto">
            <a:xfrm>
              <a:off x="1680" y="2736"/>
              <a:ext cx="480"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4219" name="AutoShape 11"/>
            <p:cNvCxnSpPr>
              <a:cxnSpLocks noChangeShapeType="1"/>
              <a:stCxn id="94214" idx="2"/>
              <a:endCxn id="94216" idx="3"/>
            </p:cNvCxnSpPr>
            <p:nvPr/>
          </p:nvCxnSpPr>
          <p:spPr bwMode="auto">
            <a:xfrm rot="5400000">
              <a:off x="3372" y="2700"/>
              <a:ext cx="528" cy="984"/>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94220" name="AutoShape 12"/>
            <p:cNvCxnSpPr>
              <a:cxnSpLocks noChangeShapeType="1"/>
              <a:stCxn id="94216" idx="0"/>
              <a:endCxn id="94213" idx="2"/>
            </p:cNvCxnSpPr>
            <p:nvPr/>
          </p:nvCxnSpPr>
          <p:spPr bwMode="auto">
            <a:xfrm flipV="1">
              <a:off x="2664" y="2928"/>
              <a:ext cx="0" cy="336"/>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4221" name="Line 13"/>
            <p:cNvSpPr>
              <a:spLocks noChangeShapeType="1"/>
            </p:cNvSpPr>
            <p:nvPr/>
          </p:nvSpPr>
          <p:spPr bwMode="auto">
            <a:xfrm>
              <a:off x="4608" y="2736"/>
              <a:ext cx="38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94222" name="Text Box 14"/>
            <p:cNvSpPr txBox="1">
              <a:spLocks noChangeArrowheads="1"/>
            </p:cNvSpPr>
            <p:nvPr/>
          </p:nvSpPr>
          <p:spPr bwMode="auto">
            <a:xfrm>
              <a:off x="5040" y="2592"/>
              <a:ext cx="55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latin typeface="Times New Roman" panose="02020603050405020304" pitchFamily="18" charset="0"/>
                </a:rPr>
                <a:t>done!</a:t>
              </a:r>
            </a:p>
          </p:txBody>
        </p:sp>
        <p:sp>
          <p:nvSpPr>
            <p:cNvPr id="94223" name="Text Box 15"/>
            <p:cNvSpPr txBox="1">
              <a:spLocks noChangeArrowheads="1"/>
            </p:cNvSpPr>
            <p:nvPr/>
          </p:nvSpPr>
          <p:spPr bwMode="auto">
            <a:xfrm>
              <a:off x="4560" y="2457"/>
              <a:ext cx="3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800">
                  <a:latin typeface="Times New Roman" panose="02020603050405020304" pitchFamily="18" charset="0"/>
                </a:rPr>
                <a:t>OK?</a:t>
              </a:r>
              <a:endParaRPr lang="en-US" altLang="de-DE">
                <a:latin typeface="Times New Roman" panose="02020603050405020304" pitchFamily="18" charset="0"/>
              </a:endParaRPr>
            </a:p>
          </p:txBody>
        </p:sp>
      </p:grpSp>
      <p:pic>
        <p:nvPicPr>
          <p:cNvPr id="16" name="Grafik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4436154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304800"/>
            <a:ext cx="8229600" cy="1143000"/>
          </a:xfrm>
        </p:spPr>
        <p:txBody>
          <a:bodyPr vert="horz" lIns="0" rIns="0" bIns="0" anchor="ctr">
            <a:normAutofit/>
          </a:bodyPr>
          <a:lstStyle/>
          <a:p>
            <a:pPr algn="ctr"/>
            <a:r>
              <a:rPr lang="en-US" altLang="de-DE" sz="3200">
                <a:solidFill>
                  <a:schemeClr val="tx1"/>
                </a:solidFill>
                <a:latin typeface="Times New Roman" panose="02020603050405020304" pitchFamily="18" charset="0"/>
                <a:cs typeface="Times New Roman" panose="02020603050405020304" pitchFamily="18" charset="0"/>
              </a:rPr>
              <a:t>pitfalls of prototyping</a:t>
            </a:r>
            <a:endParaRPr lang="en-GB" altLang="de-DE" sz="3200">
              <a:solidFill>
                <a:schemeClr val="tx1"/>
              </a:solidFill>
              <a:latin typeface="Times New Roman" panose="02020603050405020304" pitchFamily="18" charset="0"/>
              <a:cs typeface="Times New Roman" panose="02020603050405020304" pitchFamily="18" charset="0"/>
            </a:endParaRPr>
          </a:p>
        </p:txBody>
      </p:sp>
      <p:sp>
        <p:nvSpPr>
          <p:cNvPr id="95235" name="Rectangle 3"/>
          <p:cNvSpPr>
            <a:spLocks noGrp="1" noChangeArrowheads="1"/>
          </p:cNvSpPr>
          <p:nvPr>
            <p:ph type="body" sz="half" idx="1"/>
          </p:nvPr>
        </p:nvSpPr>
        <p:spPr>
          <a:xfrm>
            <a:off x="685800" y="2286000"/>
            <a:ext cx="7772400" cy="1219200"/>
          </a:xfrm>
        </p:spPr>
        <p:txBody>
          <a:bodyPr/>
          <a:lstStyle/>
          <a:p>
            <a:pPr eaLnBrk="1" hangingPunct="1"/>
            <a:r>
              <a:rPr lang="en-US" altLang="de-DE" sz="2400" smtClean="0"/>
              <a:t>moving little by little … but to where</a:t>
            </a:r>
          </a:p>
          <a:p>
            <a:pPr eaLnBrk="1" hangingPunct="1"/>
            <a:r>
              <a:rPr lang="en-US" altLang="de-DE" sz="2400" smtClean="0"/>
              <a:t>Malverns or the Matterhorn?</a:t>
            </a:r>
            <a:endParaRPr lang="en-GB" altLang="de-DE" smtClean="0"/>
          </a:p>
        </p:txBody>
      </p:sp>
      <p:sp>
        <p:nvSpPr>
          <p:cNvPr id="158724" name="Rectangle 4"/>
          <p:cNvSpPr>
            <a:spLocks noGrp="1" noChangeArrowheads="1"/>
          </p:cNvSpPr>
          <p:nvPr>
            <p:ph type="body" sz="half" idx="2"/>
          </p:nvPr>
        </p:nvSpPr>
        <p:spPr>
          <a:xfrm>
            <a:off x="685800" y="5105400"/>
            <a:ext cx="7772400" cy="990600"/>
          </a:xfrm>
        </p:spPr>
        <p:txBody>
          <a:bodyPr/>
          <a:lstStyle/>
          <a:p>
            <a:pPr eaLnBrk="1" hangingPunct="1">
              <a:buFontTx/>
              <a:buNone/>
            </a:pPr>
            <a:r>
              <a:rPr lang="en-US" altLang="de-DE" sz="2400" smtClean="0"/>
              <a:t>   </a:t>
            </a:r>
            <a:r>
              <a:rPr lang="en-US" altLang="de-DE" sz="2400" smtClean="0">
                <a:sym typeface="Wingdings 2" panose="05020102010507070707" pitchFamily="18" charset="2"/>
              </a:rPr>
              <a:t>1.   </a:t>
            </a:r>
            <a:r>
              <a:rPr lang="en-US" altLang="de-DE" sz="2400" smtClean="0"/>
              <a:t>need a good start point</a:t>
            </a:r>
          </a:p>
          <a:p>
            <a:pPr eaLnBrk="1" hangingPunct="1">
              <a:buFont typeface="Wingdings 2" panose="05020102010507070707" pitchFamily="18" charset="2"/>
              <a:buNone/>
            </a:pPr>
            <a:r>
              <a:rPr lang="en-US" altLang="de-DE" sz="2400" smtClean="0"/>
              <a:t>   </a:t>
            </a:r>
            <a:r>
              <a:rPr lang="en-US" altLang="de-DE" sz="2400" smtClean="0">
                <a:sym typeface="Wingdings 2" panose="05020102010507070707" pitchFamily="18" charset="2"/>
              </a:rPr>
              <a:t>2.   </a:t>
            </a:r>
            <a:r>
              <a:rPr lang="en-US" altLang="de-DE" sz="2400" smtClean="0"/>
              <a:t>need to understand what is wrong</a:t>
            </a:r>
            <a:endParaRPr lang="en-GB" altLang="de-DE" smtClean="0"/>
          </a:p>
        </p:txBody>
      </p:sp>
      <p:sp>
        <p:nvSpPr>
          <p:cNvPr id="95237" name="Freeform 5"/>
          <p:cNvSpPr>
            <a:spLocks/>
          </p:cNvSpPr>
          <p:nvPr/>
        </p:nvSpPr>
        <p:spPr bwMode="auto">
          <a:xfrm>
            <a:off x="457200" y="1701800"/>
            <a:ext cx="8178800" cy="2925763"/>
          </a:xfrm>
          <a:custGeom>
            <a:avLst/>
            <a:gdLst>
              <a:gd name="T0" fmla="*/ 0 w 5152"/>
              <a:gd name="T1" fmla="*/ 1816 h 1843"/>
              <a:gd name="T2" fmla="*/ 136 w 5152"/>
              <a:gd name="T3" fmla="*/ 1712 h 1843"/>
              <a:gd name="T4" fmla="*/ 240 w 5152"/>
              <a:gd name="T5" fmla="*/ 1760 h 1843"/>
              <a:gd name="T6" fmla="*/ 408 w 5152"/>
              <a:gd name="T7" fmla="*/ 1720 h 1843"/>
              <a:gd name="T8" fmla="*/ 528 w 5152"/>
              <a:gd name="T9" fmla="*/ 1776 h 1843"/>
              <a:gd name="T10" fmla="*/ 640 w 5152"/>
              <a:gd name="T11" fmla="*/ 1712 h 1843"/>
              <a:gd name="T12" fmla="*/ 776 w 5152"/>
              <a:gd name="T13" fmla="*/ 1656 h 1843"/>
              <a:gd name="T14" fmla="*/ 800 w 5152"/>
              <a:gd name="T15" fmla="*/ 1576 h 1843"/>
              <a:gd name="T16" fmla="*/ 832 w 5152"/>
              <a:gd name="T17" fmla="*/ 1584 h 1843"/>
              <a:gd name="T18" fmla="*/ 896 w 5152"/>
              <a:gd name="T19" fmla="*/ 1632 h 1843"/>
              <a:gd name="T20" fmla="*/ 984 w 5152"/>
              <a:gd name="T21" fmla="*/ 1784 h 1843"/>
              <a:gd name="T22" fmla="*/ 1112 w 5152"/>
              <a:gd name="T23" fmla="*/ 1800 h 1843"/>
              <a:gd name="T24" fmla="*/ 1184 w 5152"/>
              <a:gd name="T25" fmla="*/ 1840 h 1843"/>
              <a:gd name="T26" fmla="*/ 1368 w 5152"/>
              <a:gd name="T27" fmla="*/ 1784 h 1843"/>
              <a:gd name="T28" fmla="*/ 1536 w 5152"/>
              <a:gd name="T29" fmla="*/ 1744 h 1843"/>
              <a:gd name="T30" fmla="*/ 1680 w 5152"/>
              <a:gd name="T31" fmla="*/ 1816 h 1843"/>
              <a:gd name="T32" fmla="*/ 1904 w 5152"/>
              <a:gd name="T33" fmla="*/ 1712 h 1843"/>
              <a:gd name="T34" fmla="*/ 2112 w 5152"/>
              <a:gd name="T35" fmla="*/ 1776 h 1843"/>
              <a:gd name="T36" fmla="*/ 2280 w 5152"/>
              <a:gd name="T37" fmla="*/ 1840 h 1843"/>
              <a:gd name="T38" fmla="*/ 2448 w 5152"/>
              <a:gd name="T39" fmla="*/ 1760 h 1843"/>
              <a:gd name="T40" fmla="*/ 2632 w 5152"/>
              <a:gd name="T41" fmla="*/ 1768 h 1843"/>
              <a:gd name="T42" fmla="*/ 2728 w 5152"/>
              <a:gd name="T43" fmla="*/ 1744 h 1843"/>
              <a:gd name="T44" fmla="*/ 3008 w 5152"/>
              <a:gd name="T45" fmla="*/ 1600 h 1843"/>
              <a:gd name="T46" fmla="*/ 3104 w 5152"/>
              <a:gd name="T47" fmla="*/ 1656 h 1843"/>
              <a:gd name="T48" fmla="*/ 3232 w 5152"/>
              <a:gd name="T49" fmla="*/ 1672 h 1843"/>
              <a:gd name="T50" fmla="*/ 3352 w 5152"/>
              <a:gd name="T51" fmla="*/ 1696 h 1843"/>
              <a:gd name="T52" fmla="*/ 3576 w 5152"/>
              <a:gd name="T53" fmla="*/ 1728 h 1843"/>
              <a:gd name="T54" fmla="*/ 3624 w 5152"/>
              <a:gd name="T55" fmla="*/ 1712 h 1843"/>
              <a:gd name="T56" fmla="*/ 3728 w 5152"/>
              <a:gd name="T57" fmla="*/ 1608 h 1843"/>
              <a:gd name="T58" fmla="*/ 3848 w 5152"/>
              <a:gd name="T59" fmla="*/ 1448 h 1843"/>
              <a:gd name="T60" fmla="*/ 3928 w 5152"/>
              <a:gd name="T61" fmla="*/ 1360 h 1843"/>
              <a:gd name="T62" fmla="*/ 4024 w 5152"/>
              <a:gd name="T63" fmla="*/ 1200 h 1843"/>
              <a:gd name="T64" fmla="*/ 4152 w 5152"/>
              <a:gd name="T65" fmla="*/ 1184 h 1843"/>
              <a:gd name="T66" fmla="*/ 4272 w 5152"/>
              <a:gd name="T67" fmla="*/ 1120 h 1843"/>
              <a:gd name="T68" fmla="*/ 4424 w 5152"/>
              <a:gd name="T69" fmla="*/ 872 h 1843"/>
              <a:gd name="T70" fmla="*/ 4608 w 5152"/>
              <a:gd name="T71" fmla="*/ 544 h 1843"/>
              <a:gd name="T72" fmla="*/ 4664 w 5152"/>
              <a:gd name="T73" fmla="*/ 432 h 1843"/>
              <a:gd name="T74" fmla="*/ 4744 w 5152"/>
              <a:gd name="T75" fmla="*/ 208 h 1843"/>
              <a:gd name="T76" fmla="*/ 4800 w 5152"/>
              <a:gd name="T77" fmla="*/ 184 h 1843"/>
              <a:gd name="T78" fmla="*/ 4888 w 5152"/>
              <a:gd name="T79" fmla="*/ 32 h 1843"/>
              <a:gd name="T80" fmla="*/ 4896 w 5152"/>
              <a:gd name="T81" fmla="*/ 8 h 1843"/>
              <a:gd name="T82" fmla="*/ 4936 w 5152"/>
              <a:gd name="T83" fmla="*/ 0 h 1843"/>
              <a:gd name="T84" fmla="*/ 5016 w 5152"/>
              <a:gd name="T85" fmla="*/ 120 h 1843"/>
              <a:gd name="T86" fmla="*/ 5096 w 5152"/>
              <a:gd name="T87" fmla="*/ 152 h 1843"/>
              <a:gd name="T88" fmla="*/ 5152 w 5152"/>
              <a:gd name="T89" fmla="*/ 240 h 18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152"/>
              <a:gd name="T136" fmla="*/ 0 h 1843"/>
              <a:gd name="T137" fmla="*/ 5152 w 5152"/>
              <a:gd name="T138" fmla="*/ 1843 h 18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152" h="1843">
                <a:moveTo>
                  <a:pt x="0" y="1816"/>
                </a:moveTo>
                <a:cubicBezTo>
                  <a:pt x="55" y="1793"/>
                  <a:pt x="90" y="1748"/>
                  <a:pt x="136" y="1712"/>
                </a:cubicBezTo>
                <a:cubicBezTo>
                  <a:pt x="172" y="1730"/>
                  <a:pt x="200" y="1750"/>
                  <a:pt x="240" y="1760"/>
                </a:cubicBezTo>
                <a:cubicBezTo>
                  <a:pt x="297" y="1745"/>
                  <a:pt x="349" y="1728"/>
                  <a:pt x="408" y="1720"/>
                </a:cubicBezTo>
                <a:cubicBezTo>
                  <a:pt x="445" y="1744"/>
                  <a:pt x="487" y="1755"/>
                  <a:pt x="528" y="1776"/>
                </a:cubicBezTo>
                <a:cubicBezTo>
                  <a:pt x="557" y="1702"/>
                  <a:pt x="527" y="1746"/>
                  <a:pt x="640" y="1712"/>
                </a:cubicBezTo>
                <a:cubicBezTo>
                  <a:pt x="744" y="1679"/>
                  <a:pt x="723" y="1691"/>
                  <a:pt x="776" y="1656"/>
                </a:cubicBezTo>
                <a:cubicBezTo>
                  <a:pt x="784" y="1629"/>
                  <a:pt x="782" y="1597"/>
                  <a:pt x="800" y="1576"/>
                </a:cubicBezTo>
                <a:cubicBezTo>
                  <a:pt x="806" y="1567"/>
                  <a:pt x="822" y="1578"/>
                  <a:pt x="832" y="1584"/>
                </a:cubicBezTo>
                <a:cubicBezTo>
                  <a:pt x="855" y="1596"/>
                  <a:pt x="873" y="1617"/>
                  <a:pt x="896" y="1632"/>
                </a:cubicBezTo>
                <a:cubicBezTo>
                  <a:pt x="911" y="1669"/>
                  <a:pt x="937" y="1759"/>
                  <a:pt x="984" y="1784"/>
                </a:cubicBezTo>
                <a:cubicBezTo>
                  <a:pt x="1021" y="1804"/>
                  <a:pt x="1069" y="1793"/>
                  <a:pt x="1112" y="1800"/>
                </a:cubicBezTo>
                <a:cubicBezTo>
                  <a:pt x="1134" y="1815"/>
                  <a:pt x="1156" y="1843"/>
                  <a:pt x="1184" y="1840"/>
                </a:cubicBezTo>
                <a:cubicBezTo>
                  <a:pt x="1237" y="1834"/>
                  <a:pt x="1318" y="1800"/>
                  <a:pt x="1368" y="1784"/>
                </a:cubicBezTo>
                <a:cubicBezTo>
                  <a:pt x="1434" y="1717"/>
                  <a:pt x="1424" y="1726"/>
                  <a:pt x="1536" y="1744"/>
                </a:cubicBezTo>
                <a:cubicBezTo>
                  <a:pt x="1588" y="1796"/>
                  <a:pt x="1604" y="1803"/>
                  <a:pt x="1680" y="1816"/>
                </a:cubicBezTo>
                <a:cubicBezTo>
                  <a:pt x="1791" y="1803"/>
                  <a:pt x="1825" y="1790"/>
                  <a:pt x="1904" y="1712"/>
                </a:cubicBezTo>
                <a:cubicBezTo>
                  <a:pt x="1976" y="1784"/>
                  <a:pt x="1973" y="1761"/>
                  <a:pt x="2112" y="1776"/>
                </a:cubicBezTo>
                <a:cubicBezTo>
                  <a:pt x="2166" y="1803"/>
                  <a:pt x="2225" y="1812"/>
                  <a:pt x="2280" y="1840"/>
                </a:cubicBezTo>
                <a:cubicBezTo>
                  <a:pt x="2340" y="1824"/>
                  <a:pt x="2395" y="1794"/>
                  <a:pt x="2448" y="1760"/>
                </a:cubicBezTo>
                <a:cubicBezTo>
                  <a:pt x="2501" y="1763"/>
                  <a:pt x="2576" y="1781"/>
                  <a:pt x="2632" y="1768"/>
                </a:cubicBezTo>
                <a:cubicBezTo>
                  <a:pt x="2664" y="1760"/>
                  <a:pt x="2728" y="1744"/>
                  <a:pt x="2728" y="1744"/>
                </a:cubicBezTo>
                <a:cubicBezTo>
                  <a:pt x="2815" y="1685"/>
                  <a:pt x="2905" y="1629"/>
                  <a:pt x="3008" y="1600"/>
                </a:cubicBezTo>
                <a:cubicBezTo>
                  <a:pt x="3039" y="1652"/>
                  <a:pt x="3043" y="1645"/>
                  <a:pt x="3104" y="1656"/>
                </a:cubicBezTo>
                <a:cubicBezTo>
                  <a:pt x="3151" y="1646"/>
                  <a:pt x="3186" y="1656"/>
                  <a:pt x="3232" y="1672"/>
                </a:cubicBezTo>
                <a:cubicBezTo>
                  <a:pt x="3302" y="1660"/>
                  <a:pt x="3286" y="1674"/>
                  <a:pt x="3352" y="1696"/>
                </a:cubicBezTo>
                <a:cubicBezTo>
                  <a:pt x="3447" y="1727"/>
                  <a:pt x="3469" y="1721"/>
                  <a:pt x="3576" y="1728"/>
                </a:cubicBezTo>
                <a:cubicBezTo>
                  <a:pt x="3592" y="1722"/>
                  <a:pt x="3610" y="1721"/>
                  <a:pt x="3624" y="1712"/>
                </a:cubicBezTo>
                <a:cubicBezTo>
                  <a:pt x="3657" y="1688"/>
                  <a:pt x="3685" y="1636"/>
                  <a:pt x="3728" y="1608"/>
                </a:cubicBezTo>
                <a:cubicBezTo>
                  <a:pt x="3744" y="1541"/>
                  <a:pt x="3779" y="1470"/>
                  <a:pt x="3848" y="1448"/>
                </a:cubicBezTo>
                <a:cubicBezTo>
                  <a:pt x="3874" y="1418"/>
                  <a:pt x="3903" y="1390"/>
                  <a:pt x="3928" y="1360"/>
                </a:cubicBezTo>
                <a:cubicBezTo>
                  <a:pt x="3968" y="1309"/>
                  <a:pt x="3942" y="1216"/>
                  <a:pt x="4024" y="1200"/>
                </a:cubicBezTo>
                <a:cubicBezTo>
                  <a:pt x="4066" y="1191"/>
                  <a:pt x="4109" y="1189"/>
                  <a:pt x="4152" y="1184"/>
                </a:cubicBezTo>
                <a:cubicBezTo>
                  <a:pt x="4217" y="1165"/>
                  <a:pt x="4223" y="1168"/>
                  <a:pt x="4272" y="1120"/>
                </a:cubicBezTo>
                <a:cubicBezTo>
                  <a:pt x="4210" y="996"/>
                  <a:pt x="4285" y="1171"/>
                  <a:pt x="4424" y="872"/>
                </a:cubicBezTo>
                <a:cubicBezTo>
                  <a:pt x="4477" y="756"/>
                  <a:pt x="4532" y="644"/>
                  <a:pt x="4608" y="544"/>
                </a:cubicBezTo>
                <a:cubicBezTo>
                  <a:pt x="4615" y="496"/>
                  <a:pt x="4621" y="460"/>
                  <a:pt x="4664" y="432"/>
                </a:cubicBezTo>
                <a:cubicBezTo>
                  <a:pt x="4681" y="348"/>
                  <a:pt x="4677" y="266"/>
                  <a:pt x="4744" y="208"/>
                </a:cubicBezTo>
                <a:cubicBezTo>
                  <a:pt x="4759" y="194"/>
                  <a:pt x="4781" y="193"/>
                  <a:pt x="4800" y="184"/>
                </a:cubicBezTo>
                <a:cubicBezTo>
                  <a:pt x="4829" y="133"/>
                  <a:pt x="4869" y="87"/>
                  <a:pt x="4888" y="32"/>
                </a:cubicBezTo>
                <a:cubicBezTo>
                  <a:pt x="4890" y="24"/>
                  <a:pt x="4888" y="12"/>
                  <a:pt x="4896" y="8"/>
                </a:cubicBezTo>
                <a:cubicBezTo>
                  <a:pt x="4907" y="0"/>
                  <a:pt x="4922" y="2"/>
                  <a:pt x="4936" y="0"/>
                </a:cubicBezTo>
                <a:cubicBezTo>
                  <a:pt x="4963" y="39"/>
                  <a:pt x="4978" y="89"/>
                  <a:pt x="5016" y="120"/>
                </a:cubicBezTo>
                <a:cubicBezTo>
                  <a:pt x="5038" y="137"/>
                  <a:pt x="5069" y="141"/>
                  <a:pt x="5096" y="152"/>
                </a:cubicBezTo>
                <a:cubicBezTo>
                  <a:pt x="5112" y="200"/>
                  <a:pt x="5116" y="204"/>
                  <a:pt x="5152" y="240"/>
                </a:cubicBezTo>
              </a:path>
            </a:pathLst>
          </a:custGeom>
          <a:noFill/>
          <a:ln w="38100" cmpd="sng">
            <a:solidFill>
              <a:srgbClr val="18605A"/>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158726" name="Line 6"/>
          <p:cNvSpPr>
            <a:spLocks noChangeShapeType="1"/>
          </p:cNvSpPr>
          <p:nvPr/>
        </p:nvSpPr>
        <p:spPr bwMode="auto">
          <a:xfrm flipH="1" flipV="1">
            <a:off x="1993900" y="4419600"/>
            <a:ext cx="381000" cy="76200"/>
          </a:xfrm>
          <a:prstGeom prst="line">
            <a:avLst/>
          </a:prstGeom>
          <a:noFill/>
          <a:ln w="38100">
            <a:solidFill>
              <a:srgbClr val="ED181E"/>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58727" name="Line 7"/>
          <p:cNvSpPr>
            <a:spLocks noChangeShapeType="1"/>
          </p:cNvSpPr>
          <p:nvPr/>
        </p:nvSpPr>
        <p:spPr bwMode="auto">
          <a:xfrm flipH="1" flipV="1">
            <a:off x="1841500" y="4114800"/>
            <a:ext cx="228600" cy="304800"/>
          </a:xfrm>
          <a:prstGeom prst="line">
            <a:avLst/>
          </a:prstGeom>
          <a:noFill/>
          <a:ln w="38100">
            <a:solidFill>
              <a:srgbClr val="ED181E"/>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58728" name="Oval 8"/>
          <p:cNvSpPr>
            <a:spLocks noChangeArrowheads="1"/>
          </p:cNvSpPr>
          <p:nvPr/>
        </p:nvSpPr>
        <p:spPr bwMode="auto">
          <a:xfrm>
            <a:off x="2374900" y="4495800"/>
            <a:ext cx="152400" cy="152400"/>
          </a:xfrm>
          <a:prstGeom prst="ellipse">
            <a:avLst/>
          </a:prstGeom>
          <a:solidFill>
            <a:srgbClr val="1822C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58729" name="Oval 9"/>
          <p:cNvSpPr>
            <a:spLocks noChangeArrowheads="1"/>
          </p:cNvSpPr>
          <p:nvPr/>
        </p:nvSpPr>
        <p:spPr bwMode="auto">
          <a:xfrm>
            <a:off x="1689100" y="4038600"/>
            <a:ext cx="152400" cy="152400"/>
          </a:xfrm>
          <a:prstGeom prst="ellipse">
            <a:avLst/>
          </a:prstGeom>
          <a:solidFill>
            <a:srgbClr val="1822C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58730" name="Oval 10"/>
          <p:cNvSpPr>
            <a:spLocks noChangeArrowheads="1"/>
          </p:cNvSpPr>
          <p:nvPr/>
        </p:nvSpPr>
        <p:spPr bwMode="auto">
          <a:xfrm>
            <a:off x="6032500" y="4267200"/>
            <a:ext cx="152400" cy="152400"/>
          </a:xfrm>
          <a:prstGeom prst="ellipse">
            <a:avLst/>
          </a:prstGeom>
          <a:solidFill>
            <a:srgbClr val="1822C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58731" name="Line 11"/>
          <p:cNvSpPr>
            <a:spLocks noChangeShapeType="1"/>
          </p:cNvSpPr>
          <p:nvPr/>
        </p:nvSpPr>
        <p:spPr bwMode="auto">
          <a:xfrm flipV="1">
            <a:off x="6261100" y="3581400"/>
            <a:ext cx="457200" cy="685800"/>
          </a:xfrm>
          <a:prstGeom prst="line">
            <a:avLst/>
          </a:prstGeom>
          <a:noFill/>
          <a:ln w="38100">
            <a:solidFill>
              <a:srgbClr val="ED181E"/>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58732" name="Line 12"/>
          <p:cNvSpPr>
            <a:spLocks noChangeShapeType="1"/>
          </p:cNvSpPr>
          <p:nvPr/>
        </p:nvSpPr>
        <p:spPr bwMode="auto">
          <a:xfrm flipV="1">
            <a:off x="6794500" y="3276600"/>
            <a:ext cx="533400" cy="228600"/>
          </a:xfrm>
          <a:prstGeom prst="line">
            <a:avLst/>
          </a:prstGeom>
          <a:noFill/>
          <a:ln w="38100">
            <a:solidFill>
              <a:srgbClr val="ED181E"/>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58733" name="Line 13"/>
          <p:cNvSpPr>
            <a:spLocks noChangeShapeType="1"/>
          </p:cNvSpPr>
          <p:nvPr/>
        </p:nvSpPr>
        <p:spPr bwMode="auto">
          <a:xfrm flipV="1">
            <a:off x="7327900" y="2057400"/>
            <a:ext cx="533400" cy="1143000"/>
          </a:xfrm>
          <a:prstGeom prst="line">
            <a:avLst/>
          </a:prstGeom>
          <a:noFill/>
          <a:ln w="38100">
            <a:solidFill>
              <a:srgbClr val="ED181E"/>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58734" name="Line 14"/>
          <p:cNvSpPr>
            <a:spLocks noChangeShapeType="1"/>
          </p:cNvSpPr>
          <p:nvPr/>
        </p:nvSpPr>
        <p:spPr bwMode="auto">
          <a:xfrm flipV="1">
            <a:off x="7861300" y="1600200"/>
            <a:ext cx="381000" cy="381000"/>
          </a:xfrm>
          <a:prstGeom prst="line">
            <a:avLst/>
          </a:prstGeom>
          <a:noFill/>
          <a:ln w="38100">
            <a:solidFill>
              <a:srgbClr val="ED181E"/>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58735" name="Oval 15"/>
          <p:cNvSpPr>
            <a:spLocks noChangeArrowheads="1"/>
          </p:cNvSpPr>
          <p:nvPr/>
        </p:nvSpPr>
        <p:spPr bwMode="auto">
          <a:xfrm>
            <a:off x="8242300" y="1447800"/>
            <a:ext cx="152400" cy="152400"/>
          </a:xfrm>
          <a:prstGeom prst="ellipse">
            <a:avLst/>
          </a:prstGeom>
          <a:solidFill>
            <a:srgbClr val="1822C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pic>
        <p:nvPicPr>
          <p:cNvPr id="16" name="Grafik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028323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87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587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587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87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873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587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5873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5873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15873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5873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58724">
                                            <p:txEl>
                                              <p:pRg st="0" end="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587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4" grpId="0" build="p" autoUpdateAnimBg="0"/>
      <p:bldP spid="158728" grpId="0" animBg="1"/>
      <p:bldP spid="158729" grpId="0" animBg="1"/>
      <p:bldP spid="158730" grpId="0" animBg="1"/>
      <p:bldP spid="15873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val 2"/>
          <p:cNvSpPr>
            <a:spLocks noChangeArrowheads="1"/>
          </p:cNvSpPr>
          <p:nvPr/>
        </p:nvSpPr>
        <p:spPr bwMode="auto">
          <a:xfrm>
            <a:off x="4267200" y="3048000"/>
            <a:ext cx="533400" cy="533400"/>
          </a:xfrm>
          <a:prstGeom prst="ellipse">
            <a:avLst/>
          </a:prstGeom>
          <a:solidFill>
            <a:srgbClr val="ED181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 name="Text Box 65"/>
          <p:cNvSpPr txBox="1">
            <a:spLocks noChangeArrowheads="1"/>
          </p:cNvSpPr>
          <p:nvPr/>
        </p:nvSpPr>
        <p:spPr bwMode="auto">
          <a:xfrm>
            <a:off x="97191" y="405825"/>
            <a:ext cx="8742009" cy="584775"/>
          </a:xfrm>
          <a:prstGeom prst="rect">
            <a:avLst/>
          </a:prstGeom>
        </p:spPr>
        <p:txBody>
          <a:bodyPr vert="horz" lIns="0" rIns="0" bIns="0" anchor="b">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GB" altLang="de-DE" dirty="0" smtClean="0"/>
              <a:t>To think about</a:t>
            </a:r>
            <a:endParaRPr lang="en-GB" alt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9846360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0" y="0"/>
            <a:ext cx="9144000" cy="685800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nvGrpSpPr>
          <p:cNvPr id="97283" name="Group 3"/>
          <p:cNvGrpSpPr>
            <a:grpSpLocks/>
          </p:cNvGrpSpPr>
          <p:nvPr/>
        </p:nvGrpSpPr>
        <p:grpSpPr bwMode="auto">
          <a:xfrm>
            <a:off x="352302" y="304800"/>
            <a:ext cx="8486899" cy="6243638"/>
            <a:chOff x="215" y="144"/>
            <a:chExt cx="5353" cy="3981"/>
          </a:xfrm>
        </p:grpSpPr>
        <p:sp>
          <p:nvSpPr>
            <p:cNvPr id="97284" name="AutoShape 4"/>
            <p:cNvSpPr>
              <a:spLocks noChangeArrowheads="1"/>
            </p:cNvSpPr>
            <p:nvPr/>
          </p:nvSpPr>
          <p:spPr bwMode="auto">
            <a:xfrm>
              <a:off x="2544" y="3312"/>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grpSp>
          <p:nvGrpSpPr>
            <p:cNvPr id="97285" name="Group 5"/>
            <p:cNvGrpSpPr>
              <a:grpSpLocks/>
            </p:cNvGrpSpPr>
            <p:nvPr/>
          </p:nvGrpSpPr>
          <p:grpSpPr bwMode="auto">
            <a:xfrm>
              <a:off x="240" y="480"/>
              <a:ext cx="3216" cy="2640"/>
              <a:chOff x="240" y="480"/>
              <a:chExt cx="3216" cy="2640"/>
            </a:xfrm>
          </p:grpSpPr>
          <p:sp>
            <p:nvSpPr>
              <p:cNvPr id="97355" name="AutoShape 6"/>
              <p:cNvSpPr>
                <a:spLocks noChangeArrowheads="1"/>
              </p:cNvSpPr>
              <p:nvPr/>
            </p:nvSpPr>
            <p:spPr bwMode="auto">
              <a:xfrm>
                <a:off x="2544" y="1392"/>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sp>
            <p:nvSpPr>
              <p:cNvPr id="97356" name="AutoShape 7"/>
              <p:cNvSpPr>
                <a:spLocks noChangeArrowheads="1"/>
              </p:cNvSpPr>
              <p:nvPr/>
            </p:nvSpPr>
            <p:spPr bwMode="auto">
              <a:xfrm>
                <a:off x="2544" y="480"/>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sp>
            <p:nvSpPr>
              <p:cNvPr id="97357" name="AutoShape 8"/>
              <p:cNvSpPr>
                <a:spLocks noChangeArrowheads="1"/>
              </p:cNvSpPr>
              <p:nvPr/>
            </p:nvSpPr>
            <p:spPr bwMode="auto">
              <a:xfrm>
                <a:off x="1392" y="1392"/>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sp>
            <p:nvSpPr>
              <p:cNvPr id="97358" name="AutoShape 9"/>
              <p:cNvSpPr>
                <a:spLocks noChangeArrowheads="1"/>
              </p:cNvSpPr>
              <p:nvPr/>
            </p:nvSpPr>
            <p:spPr bwMode="auto">
              <a:xfrm>
                <a:off x="1392" y="480"/>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sp>
            <p:nvSpPr>
              <p:cNvPr id="97359" name="AutoShape 10"/>
              <p:cNvSpPr>
                <a:spLocks noChangeArrowheads="1"/>
              </p:cNvSpPr>
              <p:nvPr/>
            </p:nvSpPr>
            <p:spPr bwMode="auto">
              <a:xfrm>
                <a:off x="240" y="1392"/>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sp>
            <p:nvSpPr>
              <p:cNvPr id="97360" name="AutoShape 11"/>
              <p:cNvSpPr>
                <a:spLocks noChangeArrowheads="1"/>
              </p:cNvSpPr>
              <p:nvPr/>
            </p:nvSpPr>
            <p:spPr bwMode="auto">
              <a:xfrm>
                <a:off x="240" y="480"/>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sp>
            <p:nvSpPr>
              <p:cNvPr id="97361" name="AutoShape 12"/>
              <p:cNvSpPr>
                <a:spLocks noChangeArrowheads="1"/>
              </p:cNvSpPr>
              <p:nvPr/>
            </p:nvSpPr>
            <p:spPr bwMode="auto">
              <a:xfrm>
                <a:off x="2544" y="2352"/>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sp>
            <p:nvSpPr>
              <p:cNvPr id="97362" name="AutoShape 13"/>
              <p:cNvSpPr>
                <a:spLocks noChangeArrowheads="1"/>
              </p:cNvSpPr>
              <p:nvPr/>
            </p:nvSpPr>
            <p:spPr bwMode="auto">
              <a:xfrm>
                <a:off x="1392" y="2352"/>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grpSp>
        <p:grpSp>
          <p:nvGrpSpPr>
            <p:cNvPr id="97286" name="Group 14"/>
            <p:cNvGrpSpPr>
              <a:grpSpLocks/>
            </p:cNvGrpSpPr>
            <p:nvPr/>
          </p:nvGrpSpPr>
          <p:grpSpPr bwMode="auto">
            <a:xfrm>
              <a:off x="288" y="3312"/>
              <a:ext cx="960" cy="768"/>
              <a:chOff x="288" y="3216"/>
              <a:chExt cx="960" cy="768"/>
            </a:xfrm>
          </p:grpSpPr>
          <p:sp>
            <p:nvSpPr>
              <p:cNvPr id="97347" name="AutoShape 15"/>
              <p:cNvSpPr>
                <a:spLocks noChangeArrowheads="1"/>
              </p:cNvSpPr>
              <p:nvPr/>
            </p:nvSpPr>
            <p:spPr bwMode="auto">
              <a:xfrm>
                <a:off x="288" y="3216"/>
                <a:ext cx="912" cy="768"/>
              </a:xfrm>
              <a:prstGeom prst="bevel">
                <a:avLst>
                  <a:gd name="adj" fmla="val 3819"/>
                </a:avLst>
              </a:prstGeom>
              <a:solidFill>
                <a:srgbClr val="DDDDD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sp>
            <p:nvSpPr>
              <p:cNvPr id="97348" name="Text Box 16"/>
              <p:cNvSpPr txBox="1">
                <a:spLocks noChangeArrowheads="1"/>
              </p:cNvSpPr>
              <p:nvPr/>
            </p:nvSpPr>
            <p:spPr bwMode="auto">
              <a:xfrm>
                <a:off x="347" y="3284"/>
                <a:ext cx="901"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Manual Override</a:t>
                </a:r>
              </a:p>
            </p:txBody>
          </p:sp>
          <p:sp>
            <p:nvSpPr>
              <p:cNvPr id="97349" name="Text Box 17"/>
              <p:cNvSpPr txBox="1">
                <a:spLocks noChangeArrowheads="1"/>
              </p:cNvSpPr>
              <p:nvPr/>
            </p:nvSpPr>
            <p:spPr bwMode="auto">
              <a:xfrm>
                <a:off x="347" y="3515"/>
                <a:ext cx="313" cy="136"/>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Target</a:t>
                </a:r>
              </a:p>
            </p:txBody>
          </p:sp>
          <p:sp>
            <p:nvSpPr>
              <p:cNvPr id="97350" name="Text Box 18"/>
              <p:cNvSpPr txBox="1">
                <a:spLocks noChangeArrowheads="1"/>
              </p:cNvSpPr>
              <p:nvPr/>
            </p:nvSpPr>
            <p:spPr bwMode="auto">
              <a:xfrm>
                <a:off x="788" y="3453"/>
                <a:ext cx="325" cy="143"/>
              </a:xfrm>
              <a:prstGeom prst="rect">
                <a:avLst/>
              </a:prstGeom>
              <a:solidFill>
                <a:schemeClr val="bg1"/>
              </a:solidFill>
              <a:ln w="9525">
                <a:solidFill>
                  <a:schemeClr val="tx1"/>
                </a:solidFill>
                <a:miter lim="800000"/>
                <a:headEnd/>
                <a:tailEnd/>
              </a:ln>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r>
                  <a:rPr lang="en-GB" altLang="de-DE" sz="800" b="1">
                    <a:latin typeface="Courier" charset="0"/>
                  </a:rPr>
                  <a:t>6000</a:t>
                </a:r>
              </a:p>
            </p:txBody>
          </p:sp>
          <p:sp>
            <p:nvSpPr>
              <p:cNvPr id="97351" name="Text Box 19"/>
              <p:cNvSpPr txBox="1">
                <a:spLocks noChangeArrowheads="1"/>
              </p:cNvSpPr>
              <p:nvPr/>
            </p:nvSpPr>
            <p:spPr bwMode="auto">
              <a:xfrm>
                <a:off x="322" y="3642"/>
                <a:ext cx="116" cy="137"/>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sz="800" b="1">
                  <a:latin typeface="Arial" panose="020B0604020202020204" pitchFamily="34" charset="0"/>
                </a:endParaRPr>
              </a:p>
            </p:txBody>
          </p:sp>
          <p:sp>
            <p:nvSpPr>
              <p:cNvPr id="97352" name="Text Box 20"/>
              <p:cNvSpPr txBox="1">
                <a:spLocks noChangeArrowheads="1"/>
              </p:cNvSpPr>
              <p:nvPr/>
            </p:nvSpPr>
            <p:spPr bwMode="auto">
              <a:xfrm>
                <a:off x="347" y="3686"/>
                <a:ext cx="407" cy="132"/>
              </a:xfrm>
              <a:prstGeom prst="rect">
                <a:avLst/>
              </a:prstGeom>
              <a:solidFill>
                <a:srgbClr val="DDDDDD"/>
              </a:solidFill>
              <a:ln w="9525">
                <a:solidFill>
                  <a:schemeClr val="tx1"/>
                </a:solidFill>
                <a:miter lim="800000"/>
                <a:headEnd/>
                <a:tailEnd/>
              </a:ln>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700" b="1">
                    <a:latin typeface="Arial" panose="020B0604020202020204" pitchFamily="34" charset="0"/>
                  </a:rPr>
                  <a:t>Pressure</a:t>
                </a:r>
              </a:p>
            </p:txBody>
          </p:sp>
          <p:sp>
            <p:nvSpPr>
              <p:cNvPr id="97353" name="AutoShape 21"/>
              <p:cNvSpPr>
                <a:spLocks noChangeArrowheads="1"/>
              </p:cNvSpPr>
              <p:nvPr/>
            </p:nvSpPr>
            <p:spPr bwMode="auto">
              <a:xfrm>
                <a:off x="847" y="3659"/>
                <a:ext cx="265" cy="148"/>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SET</a:t>
                </a:r>
              </a:p>
            </p:txBody>
          </p:sp>
          <p:sp>
            <p:nvSpPr>
              <p:cNvPr id="97354" name="AutoShape 22"/>
              <p:cNvSpPr>
                <a:spLocks noChangeArrowheads="1"/>
              </p:cNvSpPr>
              <p:nvPr/>
            </p:nvSpPr>
            <p:spPr bwMode="auto">
              <a:xfrm>
                <a:off x="700" y="3689"/>
                <a:ext cx="88" cy="88"/>
              </a:xfrm>
              <a:prstGeom prst="flowChartMerge">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grpSp>
          <p:nvGrpSpPr>
            <p:cNvPr id="97287" name="Group 23"/>
            <p:cNvGrpSpPr>
              <a:grpSpLocks noChangeAspect="1"/>
            </p:cNvGrpSpPr>
            <p:nvPr/>
          </p:nvGrpSpPr>
          <p:grpSpPr bwMode="auto">
            <a:xfrm>
              <a:off x="4675" y="480"/>
              <a:ext cx="893" cy="749"/>
              <a:chOff x="2400" y="816"/>
              <a:chExt cx="1488" cy="1248"/>
            </a:xfrm>
          </p:grpSpPr>
          <p:sp>
            <p:nvSpPr>
              <p:cNvPr id="97333" name="AutoShape 24"/>
              <p:cNvSpPr>
                <a:spLocks noChangeAspect="1" noChangeArrowheads="1"/>
              </p:cNvSpPr>
              <p:nvPr/>
            </p:nvSpPr>
            <p:spPr bwMode="auto">
              <a:xfrm>
                <a:off x="2400" y="816"/>
                <a:ext cx="1488" cy="1248"/>
              </a:xfrm>
              <a:prstGeom prst="bevel">
                <a:avLst>
                  <a:gd name="adj" fmla="val 3819"/>
                </a:avLst>
              </a:prstGeom>
              <a:solidFill>
                <a:srgbClr val="DDDDD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a:p>
            </p:txBody>
          </p:sp>
          <p:grpSp>
            <p:nvGrpSpPr>
              <p:cNvPr id="97334" name="Group 25"/>
              <p:cNvGrpSpPr>
                <a:grpSpLocks noChangeAspect="1"/>
              </p:cNvGrpSpPr>
              <p:nvPr/>
            </p:nvGrpSpPr>
            <p:grpSpPr bwMode="auto">
              <a:xfrm>
                <a:off x="2784" y="1200"/>
                <a:ext cx="288" cy="624"/>
                <a:chOff x="2688" y="1440"/>
                <a:chExt cx="288" cy="624"/>
              </a:xfrm>
            </p:grpSpPr>
            <p:sp>
              <p:nvSpPr>
                <p:cNvPr id="97345" name="AutoShape 26"/>
                <p:cNvSpPr>
                  <a:spLocks noChangeAspect="1" noChangeArrowheads="1"/>
                </p:cNvSpPr>
                <p:nvPr/>
              </p:nvSpPr>
              <p:spPr bwMode="auto">
                <a:xfrm>
                  <a:off x="2688" y="1440"/>
                  <a:ext cx="288"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b="1"/>
                    <a:t>+</a:t>
                  </a:r>
                  <a:endParaRPr lang="en-GB" altLang="de-DE" sz="2800" b="1"/>
                </a:p>
              </p:txBody>
            </p:sp>
            <p:sp>
              <p:nvSpPr>
                <p:cNvPr id="97346" name="AutoShape 27"/>
                <p:cNvSpPr>
                  <a:spLocks noChangeAspect="1" noChangeArrowheads="1"/>
                </p:cNvSpPr>
                <p:nvPr/>
              </p:nvSpPr>
              <p:spPr bwMode="auto">
                <a:xfrm>
                  <a:off x="2688" y="1824"/>
                  <a:ext cx="288"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b="1"/>
                    <a:t>–</a:t>
                  </a:r>
                  <a:endParaRPr lang="en-GB" altLang="de-DE" sz="2800" b="1"/>
                </a:p>
              </p:txBody>
            </p:sp>
          </p:grpSp>
          <p:grpSp>
            <p:nvGrpSpPr>
              <p:cNvPr id="97335" name="Group 28"/>
              <p:cNvGrpSpPr>
                <a:grpSpLocks noChangeAspect="1"/>
              </p:cNvGrpSpPr>
              <p:nvPr/>
            </p:nvGrpSpPr>
            <p:grpSpPr bwMode="auto">
              <a:xfrm>
                <a:off x="3408" y="1008"/>
                <a:ext cx="240" cy="240"/>
                <a:chOff x="3408" y="1008"/>
                <a:chExt cx="240" cy="240"/>
              </a:xfrm>
            </p:grpSpPr>
            <p:sp>
              <p:nvSpPr>
                <p:cNvPr id="97343" name="AutoShape 29"/>
                <p:cNvSpPr>
                  <a:spLocks noChangeAspect="1" noChangeArrowheads="1"/>
                </p:cNvSpPr>
                <p:nvPr/>
              </p:nvSpPr>
              <p:spPr bwMode="auto">
                <a:xfrm>
                  <a:off x="3408" y="1008"/>
                  <a:ext cx="240" cy="240"/>
                </a:xfrm>
                <a:prstGeom prst="octagon">
                  <a:avLst>
                    <a:gd name="adj" fmla="val 29287"/>
                  </a:avLst>
                </a:prstGeom>
                <a:solidFill>
                  <a:schemeClr val="folHlink"/>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97344" name="Oval 30"/>
                <p:cNvSpPr>
                  <a:spLocks noChangeAspect="1" noChangeArrowheads="1"/>
                </p:cNvSpPr>
                <p:nvPr/>
              </p:nvSpPr>
              <p:spPr bwMode="auto">
                <a:xfrm>
                  <a:off x="3432" y="1032"/>
                  <a:ext cx="192" cy="192"/>
                </a:xfrm>
                <a:prstGeom prst="ellipse">
                  <a:avLst/>
                </a:prstGeom>
                <a:solidFill>
                  <a:srgbClr val="FF0000"/>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grpSp>
            <p:nvGrpSpPr>
              <p:cNvPr id="97336" name="Group 31"/>
              <p:cNvGrpSpPr>
                <a:grpSpLocks noChangeAspect="1"/>
              </p:cNvGrpSpPr>
              <p:nvPr/>
            </p:nvGrpSpPr>
            <p:grpSpPr bwMode="auto">
              <a:xfrm>
                <a:off x="3408" y="1344"/>
                <a:ext cx="240" cy="240"/>
                <a:chOff x="3408" y="1344"/>
                <a:chExt cx="240" cy="240"/>
              </a:xfrm>
            </p:grpSpPr>
            <p:sp>
              <p:nvSpPr>
                <p:cNvPr id="97341" name="AutoShape 32"/>
                <p:cNvSpPr>
                  <a:spLocks noChangeAspect="1" noChangeArrowheads="1"/>
                </p:cNvSpPr>
                <p:nvPr/>
              </p:nvSpPr>
              <p:spPr bwMode="auto">
                <a:xfrm>
                  <a:off x="3408" y="1344"/>
                  <a:ext cx="240" cy="240"/>
                </a:xfrm>
                <a:prstGeom prst="octagon">
                  <a:avLst>
                    <a:gd name="adj" fmla="val 29287"/>
                  </a:avLst>
                </a:prstGeom>
                <a:solidFill>
                  <a:schemeClr val="folHlink"/>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97342" name="Oval 33"/>
                <p:cNvSpPr>
                  <a:spLocks noChangeAspect="1" noChangeArrowheads="1"/>
                </p:cNvSpPr>
                <p:nvPr/>
              </p:nvSpPr>
              <p:spPr bwMode="auto">
                <a:xfrm>
                  <a:off x="3432" y="1368"/>
                  <a:ext cx="192" cy="192"/>
                </a:xfrm>
                <a:prstGeom prst="ellipse">
                  <a:avLst/>
                </a:prstGeom>
                <a:solidFill>
                  <a:srgbClr val="FFFF00"/>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grpSp>
            <p:nvGrpSpPr>
              <p:cNvPr id="97337" name="Group 34"/>
              <p:cNvGrpSpPr>
                <a:grpSpLocks noChangeAspect="1"/>
              </p:cNvGrpSpPr>
              <p:nvPr/>
            </p:nvGrpSpPr>
            <p:grpSpPr bwMode="auto">
              <a:xfrm>
                <a:off x="3408" y="1680"/>
                <a:ext cx="240" cy="240"/>
                <a:chOff x="3408" y="1680"/>
                <a:chExt cx="240" cy="240"/>
              </a:xfrm>
            </p:grpSpPr>
            <p:sp>
              <p:nvSpPr>
                <p:cNvPr id="97339" name="AutoShape 35"/>
                <p:cNvSpPr>
                  <a:spLocks noChangeAspect="1" noChangeArrowheads="1"/>
                </p:cNvSpPr>
                <p:nvPr/>
              </p:nvSpPr>
              <p:spPr bwMode="auto">
                <a:xfrm>
                  <a:off x="3408" y="1680"/>
                  <a:ext cx="240" cy="240"/>
                </a:xfrm>
                <a:prstGeom prst="octagon">
                  <a:avLst>
                    <a:gd name="adj" fmla="val 29287"/>
                  </a:avLst>
                </a:prstGeom>
                <a:solidFill>
                  <a:schemeClr val="folHlink"/>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97340" name="Oval 36"/>
                <p:cNvSpPr>
                  <a:spLocks noChangeAspect="1" noChangeArrowheads="1"/>
                </p:cNvSpPr>
                <p:nvPr/>
              </p:nvSpPr>
              <p:spPr bwMode="auto">
                <a:xfrm>
                  <a:off x="3432" y="1704"/>
                  <a:ext cx="192" cy="192"/>
                </a:xfrm>
                <a:prstGeom prst="ellipse">
                  <a:avLst/>
                </a:prstGeom>
                <a:solidFill>
                  <a:srgbClr val="00FF00"/>
                </a:solidFill>
                <a:ln w="9525">
                  <a:solidFill>
                    <a:schemeClr val="tx1"/>
                  </a:solidFill>
                  <a:round/>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sp>
            <p:nvSpPr>
              <p:cNvPr id="97338" name="Text Box 37"/>
              <p:cNvSpPr txBox="1">
                <a:spLocks noChangeAspect="1" noChangeArrowheads="1"/>
              </p:cNvSpPr>
              <p:nvPr/>
            </p:nvSpPr>
            <p:spPr bwMode="auto">
              <a:xfrm>
                <a:off x="2498" y="991"/>
                <a:ext cx="907" cy="228"/>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Alarm Control</a:t>
                </a:r>
                <a:endParaRPr lang="en-GB" altLang="de-DE" sz="1400" b="1">
                  <a:latin typeface="Arial" panose="020B0604020202020204" pitchFamily="34" charset="0"/>
                </a:endParaRPr>
              </a:p>
            </p:txBody>
          </p:sp>
        </p:grpSp>
        <p:grpSp>
          <p:nvGrpSpPr>
            <p:cNvPr id="97288" name="Group 38"/>
            <p:cNvGrpSpPr>
              <a:grpSpLocks/>
            </p:cNvGrpSpPr>
            <p:nvPr/>
          </p:nvGrpSpPr>
          <p:grpSpPr bwMode="auto">
            <a:xfrm>
              <a:off x="288" y="2352"/>
              <a:ext cx="912" cy="765"/>
              <a:chOff x="1728" y="240"/>
              <a:chExt cx="1488" cy="1248"/>
            </a:xfrm>
          </p:grpSpPr>
          <p:sp>
            <p:nvSpPr>
              <p:cNvPr id="97325" name="AutoShape 39"/>
              <p:cNvSpPr>
                <a:spLocks noChangeArrowheads="1"/>
              </p:cNvSpPr>
              <p:nvPr/>
            </p:nvSpPr>
            <p:spPr bwMode="auto">
              <a:xfrm>
                <a:off x="1728" y="240"/>
                <a:ext cx="1488" cy="1248"/>
              </a:xfrm>
              <a:prstGeom prst="bevel">
                <a:avLst>
                  <a:gd name="adj" fmla="val 3819"/>
                </a:avLst>
              </a:prstGeom>
              <a:solidFill>
                <a:srgbClr val="DDDDD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a:p>
            </p:txBody>
          </p:sp>
          <p:sp>
            <p:nvSpPr>
              <p:cNvPr id="97326" name="Text Box 40"/>
              <p:cNvSpPr txBox="1">
                <a:spLocks noChangeArrowheads="1"/>
              </p:cNvSpPr>
              <p:nvPr/>
            </p:nvSpPr>
            <p:spPr bwMode="auto">
              <a:xfrm>
                <a:off x="1823" y="410"/>
                <a:ext cx="988" cy="22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Reactor Targets</a:t>
                </a:r>
              </a:p>
            </p:txBody>
          </p:sp>
          <p:sp>
            <p:nvSpPr>
              <p:cNvPr id="97327" name="Text Box 41"/>
              <p:cNvSpPr txBox="1">
                <a:spLocks noChangeArrowheads="1"/>
              </p:cNvSpPr>
              <p:nvPr/>
            </p:nvSpPr>
            <p:spPr bwMode="auto">
              <a:xfrm>
                <a:off x="1823" y="697"/>
                <a:ext cx="641" cy="22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Pressure</a:t>
                </a:r>
              </a:p>
            </p:txBody>
          </p:sp>
          <p:sp>
            <p:nvSpPr>
              <p:cNvPr id="97328" name="Text Box 42"/>
              <p:cNvSpPr txBox="1">
                <a:spLocks noChangeArrowheads="1"/>
              </p:cNvSpPr>
              <p:nvPr/>
            </p:nvSpPr>
            <p:spPr bwMode="auto">
              <a:xfrm>
                <a:off x="2545" y="620"/>
                <a:ext cx="526" cy="233"/>
              </a:xfrm>
              <a:prstGeom prst="rect">
                <a:avLst/>
              </a:prstGeom>
              <a:solidFill>
                <a:srgbClr val="DDDDDD"/>
              </a:solidFill>
              <a:ln w="9525">
                <a:solidFill>
                  <a:schemeClr val="tx1"/>
                </a:solidFill>
                <a:miter lim="800000"/>
                <a:headEnd/>
                <a:tailEnd/>
              </a:ln>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r>
                  <a:rPr lang="en-GB" altLang="de-DE" sz="800" b="1">
                    <a:latin typeface="Courier" charset="0"/>
                  </a:rPr>
                  <a:t>7934</a:t>
                </a:r>
              </a:p>
            </p:txBody>
          </p:sp>
          <p:sp>
            <p:nvSpPr>
              <p:cNvPr id="97329" name="Text Box 43"/>
              <p:cNvSpPr txBox="1">
                <a:spLocks noChangeArrowheads="1"/>
              </p:cNvSpPr>
              <p:nvPr/>
            </p:nvSpPr>
            <p:spPr bwMode="auto">
              <a:xfrm>
                <a:off x="1823" y="941"/>
                <a:ext cx="470" cy="22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Temp</a:t>
                </a:r>
              </a:p>
            </p:txBody>
          </p:sp>
          <p:sp>
            <p:nvSpPr>
              <p:cNvPr id="97330" name="Text Box 44"/>
              <p:cNvSpPr txBox="1">
                <a:spLocks noChangeArrowheads="1"/>
              </p:cNvSpPr>
              <p:nvPr/>
            </p:nvSpPr>
            <p:spPr bwMode="auto">
              <a:xfrm>
                <a:off x="2545" y="865"/>
                <a:ext cx="526" cy="233"/>
              </a:xfrm>
              <a:prstGeom prst="rect">
                <a:avLst/>
              </a:prstGeom>
              <a:solidFill>
                <a:srgbClr val="DDDDDD"/>
              </a:solidFill>
              <a:ln w="9525">
                <a:solidFill>
                  <a:schemeClr val="tx1"/>
                </a:solidFill>
                <a:miter lim="800000"/>
                <a:headEnd/>
                <a:tailEnd/>
              </a:ln>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r>
                  <a:rPr lang="en-GB" altLang="de-DE" sz="800" b="1">
                    <a:latin typeface="Courier" charset="0"/>
                  </a:rPr>
                  <a:t>325</a:t>
                </a:r>
              </a:p>
            </p:txBody>
          </p:sp>
          <p:sp>
            <p:nvSpPr>
              <p:cNvPr id="97331" name="Text Box 45"/>
              <p:cNvSpPr txBox="1">
                <a:spLocks noChangeArrowheads="1"/>
              </p:cNvSpPr>
              <p:nvPr/>
            </p:nvSpPr>
            <p:spPr bwMode="auto">
              <a:xfrm>
                <a:off x="1823" y="1220"/>
                <a:ext cx="685" cy="22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Flow Rate</a:t>
                </a:r>
              </a:p>
            </p:txBody>
          </p:sp>
          <p:sp>
            <p:nvSpPr>
              <p:cNvPr id="97332" name="Text Box 46"/>
              <p:cNvSpPr txBox="1">
                <a:spLocks noChangeArrowheads="1"/>
              </p:cNvSpPr>
              <p:nvPr/>
            </p:nvSpPr>
            <p:spPr bwMode="auto">
              <a:xfrm>
                <a:off x="2545" y="1144"/>
                <a:ext cx="526" cy="233"/>
              </a:xfrm>
              <a:prstGeom prst="rect">
                <a:avLst/>
              </a:prstGeom>
              <a:solidFill>
                <a:srgbClr val="DDDDDD"/>
              </a:solidFill>
              <a:ln w="9525">
                <a:solidFill>
                  <a:schemeClr val="tx1"/>
                </a:solidFill>
                <a:miter lim="800000"/>
                <a:headEnd/>
                <a:tailEnd/>
              </a:ln>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r>
                  <a:rPr lang="en-GB" altLang="de-DE" sz="800" b="1">
                    <a:latin typeface="Courier" charset="0"/>
                  </a:rPr>
                  <a:t>10256</a:t>
                </a:r>
              </a:p>
            </p:txBody>
          </p:sp>
        </p:grpSp>
        <p:grpSp>
          <p:nvGrpSpPr>
            <p:cNvPr id="97289" name="Group 47"/>
            <p:cNvGrpSpPr>
              <a:grpSpLocks/>
            </p:cNvGrpSpPr>
            <p:nvPr/>
          </p:nvGrpSpPr>
          <p:grpSpPr bwMode="auto">
            <a:xfrm>
              <a:off x="4656" y="2400"/>
              <a:ext cx="912" cy="765"/>
              <a:chOff x="3552" y="240"/>
              <a:chExt cx="1488" cy="1248"/>
            </a:xfrm>
          </p:grpSpPr>
          <p:sp>
            <p:nvSpPr>
              <p:cNvPr id="97322" name="AutoShape 48"/>
              <p:cNvSpPr>
                <a:spLocks noChangeArrowheads="1"/>
              </p:cNvSpPr>
              <p:nvPr/>
            </p:nvSpPr>
            <p:spPr bwMode="auto">
              <a:xfrm>
                <a:off x="3552" y="240"/>
                <a:ext cx="1488" cy="1248"/>
              </a:xfrm>
              <a:prstGeom prst="bevel">
                <a:avLst>
                  <a:gd name="adj" fmla="val 3819"/>
                </a:avLst>
              </a:prstGeom>
              <a:solidFill>
                <a:srgbClr val="DDDDD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a:p>
            </p:txBody>
          </p:sp>
          <p:sp>
            <p:nvSpPr>
              <p:cNvPr id="97323" name="AutoShape 49"/>
              <p:cNvSpPr>
                <a:spLocks noChangeArrowheads="1"/>
              </p:cNvSpPr>
              <p:nvPr/>
            </p:nvSpPr>
            <p:spPr bwMode="auto">
              <a:xfrm>
                <a:off x="3792" y="624"/>
                <a:ext cx="1008" cy="720"/>
              </a:xfrm>
              <a:prstGeom prst="bevel">
                <a:avLst>
                  <a:gd name="adj" fmla="val 12500"/>
                </a:avLst>
              </a:prstGeom>
              <a:solidFill>
                <a:srgbClr val="FF0000"/>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IMMEDIATE</a:t>
                </a:r>
              </a:p>
              <a:p>
                <a:pPr algn="ctr"/>
                <a:r>
                  <a:rPr lang="en-GB" altLang="de-DE" sz="800" b="1">
                    <a:latin typeface="Arial" panose="020B0604020202020204" pitchFamily="34" charset="0"/>
                  </a:rPr>
                  <a:t>SHUTDOWN</a:t>
                </a:r>
              </a:p>
              <a:p>
                <a:pPr algn="ctr"/>
                <a:r>
                  <a:rPr lang="en-GB" altLang="de-DE" sz="800" b="1">
                    <a:latin typeface="Arial" panose="020B0604020202020204" pitchFamily="34" charset="0"/>
                  </a:rPr>
                  <a:t>COMMENCE</a:t>
                </a:r>
              </a:p>
            </p:txBody>
          </p:sp>
          <p:sp>
            <p:nvSpPr>
              <p:cNvPr id="97324" name="Text Box 50"/>
              <p:cNvSpPr txBox="1">
                <a:spLocks noChangeArrowheads="1"/>
              </p:cNvSpPr>
              <p:nvPr/>
            </p:nvSpPr>
            <p:spPr bwMode="auto">
              <a:xfrm>
                <a:off x="3647" y="382"/>
                <a:ext cx="1290" cy="22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Emergency Shutdown</a:t>
                </a:r>
              </a:p>
            </p:txBody>
          </p:sp>
        </p:grpSp>
        <p:grpSp>
          <p:nvGrpSpPr>
            <p:cNvPr id="97290" name="Group 51"/>
            <p:cNvGrpSpPr>
              <a:grpSpLocks/>
            </p:cNvGrpSpPr>
            <p:nvPr/>
          </p:nvGrpSpPr>
          <p:grpSpPr bwMode="auto">
            <a:xfrm>
              <a:off x="4656" y="3360"/>
              <a:ext cx="912" cy="765"/>
              <a:chOff x="1728" y="240"/>
              <a:chExt cx="1488" cy="1248"/>
            </a:xfrm>
          </p:grpSpPr>
          <p:sp>
            <p:nvSpPr>
              <p:cNvPr id="97318" name="AutoShape 52"/>
              <p:cNvSpPr>
                <a:spLocks noChangeArrowheads="1"/>
              </p:cNvSpPr>
              <p:nvPr/>
            </p:nvSpPr>
            <p:spPr bwMode="auto">
              <a:xfrm>
                <a:off x="1728" y="240"/>
                <a:ext cx="1488" cy="1248"/>
              </a:xfrm>
              <a:prstGeom prst="bevel">
                <a:avLst>
                  <a:gd name="adj" fmla="val 3819"/>
                </a:avLst>
              </a:prstGeom>
              <a:solidFill>
                <a:srgbClr val="DDDDD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a:p>
            </p:txBody>
          </p:sp>
          <p:sp>
            <p:nvSpPr>
              <p:cNvPr id="97319" name="AutoShape 53"/>
              <p:cNvSpPr>
                <a:spLocks noChangeArrowheads="1"/>
              </p:cNvSpPr>
              <p:nvPr/>
            </p:nvSpPr>
            <p:spPr bwMode="auto">
              <a:xfrm>
                <a:off x="1968" y="624"/>
                <a:ext cx="1008" cy="240"/>
              </a:xfrm>
              <a:prstGeom prst="bevel">
                <a:avLst>
                  <a:gd name="adj" fmla="val 12500"/>
                </a:avLst>
              </a:prstGeom>
              <a:solidFill>
                <a:srgbClr val="FF0000"/>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CONFIRM</a:t>
                </a:r>
              </a:p>
            </p:txBody>
          </p:sp>
          <p:sp>
            <p:nvSpPr>
              <p:cNvPr id="97320" name="Text Box 54"/>
              <p:cNvSpPr txBox="1">
                <a:spLocks noChangeArrowheads="1"/>
              </p:cNvSpPr>
              <p:nvPr/>
            </p:nvSpPr>
            <p:spPr bwMode="auto">
              <a:xfrm>
                <a:off x="1823" y="384"/>
                <a:ext cx="1186" cy="221"/>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800" b="1">
                    <a:latin typeface="Arial" panose="020B0604020202020204" pitchFamily="34" charset="0"/>
                  </a:rPr>
                  <a:t>Emergency Confirm</a:t>
                </a:r>
              </a:p>
            </p:txBody>
          </p:sp>
          <p:sp>
            <p:nvSpPr>
              <p:cNvPr id="97321" name="AutoShape 55"/>
              <p:cNvSpPr>
                <a:spLocks noChangeArrowheads="1"/>
              </p:cNvSpPr>
              <p:nvPr/>
            </p:nvSpPr>
            <p:spPr bwMode="auto">
              <a:xfrm>
                <a:off x="1968" y="1008"/>
                <a:ext cx="1008" cy="240"/>
              </a:xfrm>
              <a:prstGeom prst="bevel">
                <a:avLst>
                  <a:gd name="adj" fmla="val 12500"/>
                </a:avLst>
              </a:prstGeom>
              <a:solidFill>
                <a:srgbClr val="00FF00"/>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CANCEL</a:t>
                </a:r>
              </a:p>
            </p:txBody>
          </p:sp>
        </p:grpSp>
        <p:sp>
          <p:nvSpPr>
            <p:cNvPr id="97291" name="Text Box 56"/>
            <p:cNvSpPr txBox="1">
              <a:spLocks noChangeArrowheads="1"/>
            </p:cNvSpPr>
            <p:nvPr/>
          </p:nvSpPr>
          <p:spPr bwMode="auto">
            <a:xfrm>
              <a:off x="215" y="577"/>
              <a:ext cx="3258" cy="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r>
                <a:rPr lang="en-GB" altLang="de-DE" sz="4800" b="1">
                  <a:solidFill>
                    <a:srgbClr val="777777"/>
                  </a:solidFill>
                </a:rPr>
                <a:t>LOTS OF OTHER</a:t>
              </a:r>
            </a:p>
            <a:p>
              <a:pPr algn="r"/>
              <a:r>
                <a:rPr lang="en-GB" altLang="de-DE" sz="4800" b="1">
                  <a:solidFill>
                    <a:srgbClr val="777777"/>
                  </a:solidFill>
                </a:rPr>
                <a:t>CONTROLS</a:t>
              </a:r>
            </a:p>
          </p:txBody>
        </p:sp>
        <p:sp>
          <p:nvSpPr>
            <p:cNvPr id="97292" name="AutoShape 57"/>
            <p:cNvSpPr>
              <a:spLocks noChangeArrowheads="1"/>
            </p:cNvSpPr>
            <p:nvPr/>
          </p:nvSpPr>
          <p:spPr bwMode="auto">
            <a:xfrm>
              <a:off x="1248" y="1488"/>
              <a:ext cx="1008" cy="720"/>
            </a:xfrm>
            <a:prstGeom prst="wedgeRoundRectCallout">
              <a:avLst>
                <a:gd name="adj1" fmla="val -69542"/>
                <a:gd name="adj2" fmla="val 90694"/>
                <a:gd name="adj3" fmla="val 16667"/>
              </a:avLst>
            </a:prstGeom>
            <a:solidFill>
              <a:schemeClr val="bg1"/>
            </a:solidFill>
            <a:ln w="38100">
              <a:solidFill>
                <a:srgbClr val="996633"/>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a:p>
          </p:txBody>
        </p:sp>
        <p:sp>
          <p:nvSpPr>
            <p:cNvPr id="97293" name="Text Box 58"/>
            <p:cNvSpPr txBox="1">
              <a:spLocks noChangeArrowheads="1"/>
            </p:cNvSpPr>
            <p:nvPr/>
          </p:nvSpPr>
          <p:spPr bwMode="auto">
            <a:xfrm>
              <a:off x="1300" y="1555"/>
              <a:ext cx="938"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t>reactor targets</a:t>
              </a:r>
            </a:p>
            <a:p>
              <a:pPr algn="ctr"/>
              <a:r>
                <a:rPr lang="en-GB" altLang="de-DE" sz="1800"/>
                <a:t>information</a:t>
              </a:r>
            </a:p>
            <a:p>
              <a:pPr algn="ctr"/>
              <a:r>
                <a:rPr lang="en-GB" altLang="de-DE" sz="1800"/>
                <a:t>panel</a:t>
              </a:r>
            </a:p>
          </p:txBody>
        </p:sp>
        <p:sp>
          <p:nvSpPr>
            <p:cNvPr id="97294" name="AutoShape 59"/>
            <p:cNvSpPr>
              <a:spLocks noChangeArrowheads="1"/>
            </p:cNvSpPr>
            <p:nvPr/>
          </p:nvSpPr>
          <p:spPr bwMode="auto">
            <a:xfrm>
              <a:off x="3504" y="960"/>
              <a:ext cx="1008" cy="720"/>
            </a:xfrm>
            <a:prstGeom prst="wedgeRoundRectCallout">
              <a:avLst>
                <a:gd name="adj1" fmla="val 74403"/>
                <a:gd name="adj2" fmla="val -68750"/>
                <a:gd name="adj3" fmla="val 16667"/>
              </a:avLst>
            </a:prstGeom>
            <a:solidFill>
              <a:schemeClr val="bg1"/>
            </a:solidFill>
            <a:ln w="38100">
              <a:solidFill>
                <a:srgbClr val="996633"/>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a:p>
          </p:txBody>
        </p:sp>
        <p:sp>
          <p:nvSpPr>
            <p:cNvPr id="97295" name="Text Box 60"/>
            <p:cNvSpPr txBox="1">
              <a:spLocks noChangeArrowheads="1"/>
            </p:cNvSpPr>
            <p:nvPr/>
          </p:nvSpPr>
          <p:spPr bwMode="auto">
            <a:xfrm>
              <a:off x="3710" y="1007"/>
              <a:ext cx="524"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t>alarm</a:t>
              </a:r>
            </a:p>
            <a:p>
              <a:pPr algn="ctr"/>
              <a:r>
                <a:rPr lang="en-GB" altLang="de-DE" sz="1800"/>
                <a:t>control</a:t>
              </a:r>
            </a:p>
            <a:p>
              <a:pPr algn="ctr"/>
              <a:r>
                <a:rPr lang="en-GB" altLang="de-DE" sz="1800"/>
                <a:t>panel</a:t>
              </a:r>
            </a:p>
          </p:txBody>
        </p:sp>
        <p:sp>
          <p:nvSpPr>
            <p:cNvPr id="97296" name="AutoShape 61"/>
            <p:cNvSpPr>
              <a:spLocks noChangeArrowheads="1"/>
            </p:cNvSpPr>
            <p:nvPr/>
          </p:nvSpPr>
          <p:spPr bwMode="auto">
            <a:xfrm>
              <a:off x="3456" y="1872"/>
              <a:ext cx="1008" cy="720"/>
            </a:xfrm>
            <a:prstGeom prst="wedgeRoundRectCallout">
              <a:avLst>
                <a:gd name="adj1" fmla="val 78671"/>
                <a:gd name="adj2" fmla="val 70000"/>
                <a:gd name="adj3" fmla="val 16667"/>
              </a:avLst>
            </a:prstGeom>
            <a:solidFill>
              <a:schemeClr val="bg1"/>
            </a:solidFill>
            <a:ln w="38100">
              <a:solidFill>
                <a:srgbClr val="996633"/>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a:p>
          </p:txBody>
        </p:sp>
        <p:sp>
          <p:nvSpPr>
            <p:cNvPr id="97297" name="Text Box 62"/>
            <p:cNvSpPr txBox="1">
              <a:spLocks noChangeArrowheads="1"/>
            </p:cNvSpPr>
            <p:nvPr/>
          </p:nvSpPr>
          <p:spPr bwMode="auto">
            <a:xfrm>
              <a:off x="3549" y="1968"/>
              <a:ext cx="749"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t>emergency</a:t>
              </a:r>
            </a:p>
            <a:p>
              <a:pPr algn="ctr"/>
              <a:r>
                <a:rPr lang="en-GB" altLang="de-DE" sz="1800"/>
                <a:t>shutdown</a:t>
              </a:r>
            </a:p>
            <a:p>
              <a:pPr algn="ctr"/>
              <a:r>
                <a:rPr lang="en-GB" altLang="de-DE" sz="1800"/>
                <a:t>panel</a:t>
              </a:r>
            </a:p>
          </p:txBody>
        </p:sp>
        <p:sp>
          <p:nvSpPr>
            <p:cNvPr id="97298" name="AutoShape 63"/>
            <p:cNvSpPr>
              <a:spLocks noChangeArrowheads="1"/>
            </p:cNvSpPr>
            <p:nvPr/>
          </p:nvSpPr>
          <p:spPr bwMode="auto">
            <a:xfrm>
              <a:off x="3456" y="2928"/>
              <a:ext cx="1008" cy="720"/>
            </a:xfrm>
            <a:prstGeom prst="wedgeRoundRectCallout">
              <a:avLst>
                <a:gd name="adj1" fmla="val 78671"/>
                <a:gd name="adj2" fmla="val 70000"/>
                <a:gd name="adj3" fmla="val 16667"/>
              </a:avLst>
            </a:prstGeom>
            <a:solidFill>
              <a:schemeClr val="bg1"/>
            </a:solidFill>
            <a:ln w="38100">
              <a:solidFill>
                <a:srgbClr val="996633"/>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a:p>
          </p:txBody>
        </p:sp>
        <p:sp>
          <p:nvSpPr>
            <p:cNvPr id="97299" name="Text Box 64"/>
            <p:cNvSpPr txBox="1">
              <a:spLocks noChangeArrowheads="1"/>
            </p:cNvSpPr>
            <p:nvPr/>
          </p:nvSpPr>
          <p:spPr bwMode="auto">
            <a:xfrm>
              <a:off x="3549" y="3024"/>
              <a:ext cx="749"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t>emergency</a:t>
              </a:r>
            </a:p>
            <a:p>
              <a:pPr algn="ctr"/>
              <a:r>
                <a:rPr lang="en-GB" altLang="de-DE" sz="1800"/>
                <a:t>confirm</a:t>
              </a:r>
            </a:p>
            <a:p>
              <a:pPr algn="ctr"/>
              <a:r>
                <a:rPr lang="en-GB" altLang="de-DE" sz="1800"/>
                <a:t>panel</a:t>
              </a:r>
            </a:p>
          </p:txBody>
        </p:sp>
        <p:sp>
          <p:nvSpPr>
            <p:cNvPr id="97300" name="Text Box 65"/>
            <p:cNvSpPr txBox="1">
              <a:spLocks noChangeArrowheads="1"/>
            </p:cNvSpPr>
            <p:nvPr/>
          </p:nvSpPr>
          <p:spPr bwMode="auto">
            <a:xfrm>
              <a:off x="628" y="144"/>
              <a:ext cx="4315"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b="1" dirty="0">
                  <a:latin typeface="Arial" panose="020B0604020202020204" pitchFamily="34" charset="0"/>
                </a:rPr>
                <a:t>NUCLEAR REACTOR MAIN CONTROL PANEL</a:t>
              </a:r>
            </a:p>
          </p:txBody>
        </p:sp>
        <p:sp>
          <p:nvSpPr>
            <p:cNvPr id="97301" name="AutoShape 66"/>
            <p:cNvSpPr>
              <a:spLocks noChangeArrowheads="1"/>
            </p:cNvSpPr>
            <p:nvPr/>
          </p:nvSpPr>
          <p:spPr bwMode="auto">
            <a:xfrm>
              <a:off x="1344" y="3312"/>
              <a:ext cx="960" cy="768"/>
            </a:xfrm>
            <a:prstGeom prst="bevel">
              <a:avLst>
                <a:gd name="adj" fmla="val 3819"/>
              </a:avLst>
            </a:prstGeom>
            <a:solidFill>
              <a:srgbClr val="DDDDD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a:p>
          </p:txBody>
        </p:sp>
        <p:grpSp>
          <p:nvGrpSpPr>
            <p:cNvPr id="97302" name="Group 67"/>
            <p:cNvGrpSpPr>
              <a:grpSpLocks/>
            </p:cNvGrpSpPr>
            <p:nvPr/>
          </p:nvGrpSpPr>
          <p:grpSpPr bwMode="auto">
            <a:xfrm>
              <a:off x="1421" y="3405"/>
              <a:ext cx="806" cy="561"/>
              <a:chOff x="3072" y="2592"/>
              <a:chExt cx="1248" cy="912"/>
            </a:xfrm>
          </p:grpSpPr>
          <p:sp>
            <p:nvSpPr>
              <p:cNvPr id="97308" name="AutoShape 68"/>
              <p:cNvSpPr>
                <a:spLocks noChangeArrowheads="1"/>
              </p:cNvSpPr>
              <p:nvPr/>
            </p:nvSpPr>
            <p:spPr bwMode="auto">
              <a:xfrm>
                <a:off x="3072" y="3264"/>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0</a:t>
                </a:r>
              </a:p>
            </p:txBody>
          </p:sp>
          <p:sp>
            <p:nvSpPr>
              <p:cNvPr id="97309" name="AutoShape 69"/>
              <p:cNvSpPr>
                <a:spLocks noChangeArrowheads="1"/>
              </p:cNvSpPr>
              <p:nvPr/>
            </p:nvSpPr>
            <p:spPr bwMode="auto">
              <a:xfrm>
                <a:off x="3408" y="3264"/>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1</a:t>
                </a:r>
              </a:p>
            </p:txBody>
          </p:sp>
          <p:sp>
            <p:nvSpPr>
              <p:cNvPr id="97310" name="AutoShape 70"/>
              <p:cNvSpPr>
                <a:spLocks noChangeArrowheads="1"/>
              </p:cNvSpPr>
              <p:nvPr/>
            </p:nvSpPr>
            <p:spPr bwMode="auto">
              <a:xfrm>
                <a:off x="3408" y="2928"/>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4</a:t>
                </a:r>
              </a:p>
            </p:txBody>
          </p:sp>
          <p:sp>
            <p:nvSpPr>
              <p:cNvPr id="97311" name="AutoShape 71"/>
              <p:cNvSpPr>
                <a:spLocks noChangeArrowheads="1"/>
              </p:cNvSpPr>
              <p:nvPr/>
            </p:nvSpPr>
            <p:spPr bwMode="auto">
              <a:xfrm>
                <a:off x="3408" y="2592"/>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7</a:t>
                </a:r>
              </a:p>
            </p:txBody>
          </p:sp>
          <p:sp>
            <p:nvSpPr>
              <p:cNvPr id="97312" name="AutoShape 72"/>
              <p:cNvSpPr>
                <a:spLocks noChangeArrowheads="1"/>
              </p:cNvSpPr>
              <p:nvPr/>
            </p:nvSpPr>
            <p:spPr bwMode="auto">
              <a:xfrm>
                <a:off x="3744" y="2592"/>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8</a:t>
                </a:r>
              </a:p>
            </p:txBody>
          </p:sp>
          <p:sp>
            <p:nvSpPr>
              <p:cNvPr id="97313" name="AutoShape 73"/>
              <p:cNvSpPr>
                <a:spLocks noChangeArrowheads="1"/>
              </p:cNvSpPr>
              <p:nvPr/>
            </p:nvSpPr>
            <p:spPr bwMode="auto">
              <a:xfrm>
                <a:off x="4080" y="2592"/>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9</a:t>
                </a:r>
              </a:p>
            </p:txBody>
          </p:sp>
          <p:sp>
            <p:nvSpPr>
              <p:cNvPr id="97314" name="AutoShape 74"/>
              <p:cNvSpPr>
                <a:spLocks noChangeArrowheads="1"/>
              </p:cNvSpPr>
              <p:nvPr/>
            </p:nvSpPr>
            <p:spPr bwMode="auto">
              <a:xfrm>
                <a:off x="4080" y="3264"/>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3</a:t>
                </a:r>
              </a:p>
            </p:txBody>
          </p:sp>
          <p:sp>
            <p:nvSpPr>
              <p:cNvPr id="97315" name="AutoShape 75"/>
              <p:cNvSpPr>
                <a:spLocks noChangeArrowheads="1"/>
              </p:cNvSpPr>
              <p:nvPr/>
            </p:nvSpPr>
            <p:spPr bwMode="auto">
              <a:xfrm>
                <a:off x="4080" y="2928"/>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6</a:t>
                </a:r>
              </a:p>
            </p:txBody>
          </p:sp>
          <p:sp>
            <p:nvSpPr>
              <p:cNvPr id="97316" name="AutoShape 76"/>
              <p:cNvSpPr>
                <a:spLocks noChangeArrowheads="1"/>
              </p:cNvSpPr>
              <p:nvPr/>
            </p:nvSpPr>
            <p:spPr bwMode="auto">
              <a:xfrm>
                <a:off x="3744" y="2928"/>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5</a:t>
                </a:r>
              </a:p>
            </p:txBody>
          </p:sp>
          <p:sp>
            <p:nvSpPr>
              <p:cNvPr id="97317" name="AutoShape 77"/>
              <p:cNvSpPr>
                <a:spLocks noChangeArrowheads="1"/>
              </p:cNvSpPr>
              <p:nvPr/>
            </p:nvSpPr>
            <p:spPr bwMode="auto">
              <a:xfrm>
                <a:off x="3744" y="3264"/>
                <a:ext cx="240" cy="240"/>
              </a:xfrm>
              <a:prstGeom prst="bevel">
                <a:avLst>
                  <a:gd name="adj" fmla="val 12500"/>
                </a:avLst>
              </a:prstGeom>
              <a:solidFill>
                <a:srgbClr val="33CCFF"/>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800" b="1">
                    <a:latin typeface="Arial" panose="020B0604020202020204" pitchFamily="34" charset="0"/>
                  </a:rPr>
                  <a:t>2</a:t>
                </a:r>
              </a:p>
            </p:txBody>
          </p:sp>
        </p:grpSp>
        <p:sp>
          <p:nvSpPr>
            <p:cNvPr id="97303" name="AutoShape 78"/>
            <p:cNvSpPr>
              <a:spLocks noChangeArrowheads="1"/>
            </p:cNvSpPr>
            <p:nvPr/>
          </p:nvSpPr>
          <p:spPr bwMode="auto">
            <a:xfrm>
              <a:off x="2400" y="2736"/>
              <a:ext cx="1008" cy="720"/>
            </a:xfrm>
            <a:prstGeom prst="wedgeRoundRectCallout">
              <a:avLst>
                <a:gd name="adj1" fmla="val -71824"/>
                <a:gd name="adj2" fmla="val 86250"/>
                <a:gd name="adj3" fmla="val 16667"/>
              </a:avLst>
            </a:prstGeom>
            <a:solidFill>
              <a:schemeClr val="bg1"/>
            </a:solidFill>
            <a:ln w="38100">
              <a:solidFill>
                <a:srgbClr val="996633"/>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a:p>
          </p:txBody>
        </p:sp>
        <p:sp>
          <p:nvSpPr>
            <p:cNvPr id="97304" name="AutoShape 79"/>
            <p:cNvSpPr>
              <a:spLocks noChangeArrowheads="1"/>
            </p:cNvSpPr>
            <p:nvPr/>
          </p:nvSpPr>
          <p:spPr bwMode="auto">
            <a:xfrm>
              <a:off x="1296" y="2496"/>
              <a:ext cx="1008" cy="720"/>
            </a:xfrm>
            <a:prstGeom prst="wedgeRoundRectCallout">
              <a:avLst>
                <a:gd name="adj1" fmla="val -71824"/>
                <a:gd name="adj2" fmla="val 86250"/>
                <a:gd name="adj3" fmla="val 16667"/>
              </a:avLst>
            </a:prstGeom>
            <a:solidFill>
              <a:schemeClr val="bg1"/>
            </a:solidFill>
            <a:ln w="38100">
              <a:solidFill>
                <a:srgbClr val="996633"/>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a:p>
          </p:txBody>
        </p:sp>
        <p:sp>
          <p:nvSpPr>
            <p:cNvPr id="97305" name="Text Box 80"/>
            <p:cNvSpPr txBox="1">
              <a:spLocks noChangeArrowheads="1"/>
            </p:cNvSpPr>
            <p:nvPr/>
          </p:nvSpPr>
          <p:spPr bwMode="auto">
            <a:xfrm>
              <a:off x="1517" y="2592"/>
              <a:ext cx="597"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t>manual</a:t>
              </a:r>
            </a:p>
            <a:p>
              <a:pPr algn="ctr"/>
              <a:r>
                <a:rPr lang="en-GB" altLang="de-DE" sz="1800"/>
                <a:t>override</a:t>
              </a:r>
            </a:p>
            <a:p>
              <a:pPr algn="ctr"/>
              <a:r>
                <a:rPr lang="en-GB" altLang="de-DE" sz="1800"/>
                <a:t>panel</a:t>
              </a:r>
            </a:p>
          </p:txBody>
        </p:sp>
        <p:sp>
          <p:nvSpPr>
            <p:cNvPr id="97306" name="Text Box 81"/>
            <p:cNvSpPr txBox="1">
              <a:spLocks noChangeArrowheads="1"/>
            </p:cNvSpPr>
            <p:nvPr/>
          </p:nvSpPr>
          <p:spPr bwMode="auto">
            <a:xfrm>
              <a:off x="2518" y="2832"/>
              <a:ext cx="745"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800"/>
                <a:t>keypad</a:t>
              </a:r>
            </a:p>
            <a:p>
              <a:pPr algn="ctr"/>
              <a:r>
                <a:rPr lang="en-GB" altLang="de-DE" sz="1800"/>
                <a:t>for manual</a:t>
              </a:r>
            </a:p>
            <a:p>
              <a:pPr algn="ctr"/>
              <a:r>
                <a:rPr lang="en-GB" altLang="de-DE" sz="1800"/>
                <a:t>override</a:t>
              </a:r>
            </a:p>
          </p:txBody>
        </p:sp>
        <p:sp>
          <p:nvSpPr>
            <p:cNvPr id="97307" name="AutoShape 82"/>
            <p:cNvSpPr>
              <a:spLocks noChangeArrowheads="1"/>
            </p:cNvSpPr>
            <p:nvPr/>
          </p:nvSpPr>
          <p:spPr bwMode="auto">
            <a:xfrm>
              <a:off x="4656" y="1440"/>
              <a:ext cx="912" cy="768"/>
            </a:xfrm>
            <a:prstGeom prst="bevel">
              <a:avLst>
                <a:gd name="adj" fmla="val 3819"/>
              </a:avLst>
            </a:prstGeom>
            <a:solidFill>
              <a:srgbClr val="DDDDDD"/>
            </a:solidFill>
            <a:ln w="9525">
              <a:solidFill>
                <a:schemeClr val="folHlink"/>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endParaRPr lang="de-DE" altLang="de-DE" sz="800" b="1"/>
            </a:p>
          </p:txBody>
        </p:sp>
      </p:grpSp>
      <p:pic>
        <p:nvPicPr>
          <p:cNvPr id="83" name="Grafik 8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4" name="Grafik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3731663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fontScale="90000"/>
          </a:bodyPr>
          <a:lstStyle/>
          <a:p>
            <a:pPr eaLnBrk="1" hangingPunct="1"/>
            <a:r>
              <a:rPr lang="en-GB" altLang="de-DE" b="1" smtClean="0"/>
              <a:t>Emergency Scenario</a:t>
            </a:r>
            <a:br>
              <a:rPr lang="en-GB" altLang="de-DE" b="1" smtClean="0"/>
            </a:br>
            <a:endParaRPr lang="en-GB" altLang="de-DE" b="1" smtClean="0"/>
          </a:p>
        </p:txBody>
      </p:sp>
      <p:sp>
        <p:nvSpPr>
          <p:cNvPr id="98307" name="Rectangle 3"/>
          <p:cNvSpPr>
            <a:spLocks noGrp="1" noChangeArrowheads="1"/>
          </p:cNvSpPr>
          <p:nvPr>
            <p:ph type="body" idx="1"/>
          </p:nvPr>
        </p:nvSpPr>
        <p:spPr/>
        <p:txBody>
          <a:bodyPr/>
          <a:lstStyle/>
          <a:p>
            <a:pPr marL="0" indent="0" eaLnBrk="1" hangingPunct="1">
              <a:lnSpc>
                <a:spcPct val="90000"/>
              </a:lnSpc>
              <a:buFontTx/>
              <a:buNone/>
              <a:tabLst>
                <a:tab pos="381000" algn="l"/>
              </a:tabLst>
            </a:pPr>
            <a:r>
              <a:rPr lang="en-GB" altLang="de-DE" sz="1600" smtClean="0"/>
              <a:t>Jenny, the Nuclear Power Plant operator has normal sight and no physical or perceptual impairments.  Her shift started at 11pm and it is now 5am in the morning.  So far the plant has been operating within normal parameters and the current alarm state is therefore green</a:t>
            </a:r>
          </a:p>
          <a:p>
            <a:pPr marL="0" indent="0" eaLnBrk="1" hangingPunct="1">
              <a:lnSpc>
                <a:spcPct val="90000"/>
              </a:lnSpc>
              <a:buFontTx/>
              <a:buNone/>
              <a:tabLst>
                <a:tab pos="381000" algn="l"/>
              </a:tabLst>
            </a:pPr>
            <a:endParaRPr lang="en-GB" altLang="de-DE" sz="700" smtClean="0"/>
          </a:p>
          <a:p>
            <a:pPr marL="0" indent="0" eaLnBrk="1" hangingPunct="1">
              <a:lnSpc>
                <a:spcPct val="90000"/>
              </a:lnSpc>
              <a:buFontTx/>
              <a:buNone/>
              <a:tabLst>
                <a:tab pos="381000" algn="l"/>
              </a:tabLst>
            </a:pPr>
            <a:r>
              <a:rPr lang="en-GB" altLang="de-DE" sz="1600" smtClean="0"/>
              <a:t>1 	Jenny notices the core reaction rate has risen very rapidly</a:t>
            </a:r>
          </a:p>
          <a:p>
            <a:pPr marL="0" indent="0" eaLnBrk="1" hangingPunct="1">
              <a:lnSpc>
                <a:spcPct val="90000"/>
              </a:lnSpc>
              <a:buFontTx/>
              <a:buNone/>
              <a:tabLst>
                <a:tab pos="381000" algn="l"/>
              </a:tabLst>
            </a:pPr>
            <a:r>
              <a:rPr lang="en-GB" altLang="de-DE" sz="1600" smtClean="0"/>
              <a:t>2.	she realises she must immediately change the reactor </a:t>
            </a:r>
            <a:br>
              <a:rPr lang="en-GB" altLang="de-DE" sz="1600" smtClean="0"/>
            </a:br>
            <a:r>
              <a:rPr lang="en-GB" altLang="de-DE" sz="1600" smtClean="0"/>
              <a:t>	target pressure to correct this</a:t>
            </a:r>
          </a:p>
          <a:p>
            <a:pPr marL="0" indent="0" eaLnBrk="1" hangingPunct="1">
              <a:lnSpc>
                <a:spcPct val="90000"/>
              </a:lnSpc>
              <a:buFontTx/>
              <a:buNone/>
              <a:tabLst>
                <a:tab pos="381000" algn="l"/>
              </a:tabLst>
            </a:pPr>
            <a:r>
              <a:rPr lang="en-GB" altLang="de-DE" sz="1600" smtClean="0"/>
              <a:t>3.	she goes to the Alarm Control Panel on the far right of the</a:t>
            </a:r>
            <a:br>
              <a:rPr lang="en-GB" altLang="de-DE" sz="1600" smtClean="0"/>
            </a:br>
            <a:r>
              <a:rPr lang="en-GB" altLang="de-DE" sz="1600" smtClean="0"/>
              <a:t>	main reactor control panel and presses '+' twice (as it is</a:t>
            </a:r>
            <a:br>
              <a:rPr lang="en-GB" altLang="de-DE" sz="1600" smtClean="0"/>
            </a:br>
            <a:r>
              <a:rPr lang="en-GB" altLang="de-DE" sz="1600" smtClean="0"/>
              <a:t>	starting off in green state)</a:t>
            </a:r>
          </a:p>
          <a:p>
            <a:pPr marL="0" indent="0" eaLnBrk="1" hangingPunct="1">
              <a:lnSpc>
                <a:spcPct val="90000"/>
              </a:lnSpc>
              <a:buFontTx/>
              <a:buNone/>
              <a:tabLst>
                <a:tab pos="381000" algn="l"/>
              </a:tabLst>
            </a:pPr>
            <a:r>
              <a:rPr lang="en-GB" altLang="de-DE" sz="1600" smtClean="0"/>
              <a:t>4.	the Emergency Confirm button glows red</a:t>
            </a:r>
          </a:p>
          <a:p>
            <a:pPr marL="0" indent="0" eaLnBrk="1" hangingPunct="1">
              <a:lnSpc>
                <a:spcPct val="90000"/>
              </a:lnSpc>
              <a:buFontTx/>
              <a:buNone/>
              <a:tabLst>
                <a:tab pos="381000" algn="l"/>
              </a:tabLst>
            </a:pPr>
            <a:r>
              <a:rPr lang="en-GB" altLang="de-DE" sz="1600" smtClean="0"/>
              <a:t>5.	she moves across to the Manual Override panel on the </a:t>
            </a:r>
            <a:br>
              <a:rPr lang="en-GB" altLang="de-DE" sz="1600" smtClean="0"/>
            </a:br>
            <a:r>
              <a:rPr lang="en-GB" altLang="de-DE" sz="1600" smtClean="0"/>
              <a:t>	far left of the main reactor control panel</a:t>
            </a:r>
          </a:p>
          <a:p>
            <a:pPr marL="0" indent="0" eaLnBrk="1" hangingPunct="1">
              <a:lnSpc>
                <a:spcPct val="90000"/>
              </a:lnSpc>
              <a:buFontTx/>
              <a:buNone/>
              <a:tabLst>
                <a:tab pos="381000" algn="l"/>
              </a:tabLst>
            </a:pPr>
            <a:r>
              <a:rPr lang="en-GB" altLang="de-DE" sz="1600" smtClean="0"/>
              <a:t>	… …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9702221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838200"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rmAutofit/>
          </a:bodyPr>
          <a:lstStyle/>
          <a:p>
            <a:pPr marL="0" indent="0" algn="ctr">
              <a:lnSpc>
                <a:spcPct val="115000"/>
              </a:lnSpc>
              <a:spcAft>
                <a:spcPts val="1000"/>
              </a:spcAft>
              <a:buNone/>
            </a:pPr>
            <a:r>
              <a:rPr lang="de-DE" sz="3200" dirty="0" smtClean="0">
                <a:solidFill>
                  <a:schemeClr val="dk1"/>
                </a:solidFill>
                <a:latin typeface="Times New Roman"/>
                <a:ea typeface="Times New Roman"/>
              </a:rPr>
              <a:t>HCI in Software </a:t>
            </a:r>
            <a:r>
              <a:rPr lang="de-DE" sz="3200" dirty="0" err="1" smtClean="0">
                <a:solidFill>
                  <a:schemeClr val="dk1"/>
                </a:solidFill>
                <a:latin typeface="Times New Roman"/>
                <a:ea typeface="Times New Roman"/>
              </a:rPr>
              <a:t>Process</a:t>
            </a:r>
            <a:endParaRPr lang="de-DE" sz="3200" dirty="0">
              <a:solidFill>
                <a:schemeClr val="dk1"/>
              </a:solidFill>
              <a:latin typeface="Times New Roman"/>
              <a:ea typeface="Times New Roman"/>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788156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a:xfrm>
            <a:off x="152400" y="2209800"/>
            <a:ext cx="8686800" cy="2133600"/>
          </a:xfrm>
        </p:spPr>
        <p:txBody>
          <a:bodyPr>
            <a:normAutofit/>
          </a:bodyPr>
          <a:lstStyle/>
          <a:p>
            <a:pPr algn="just">
              <a:spcAft>
                <a:spcPts val="0"/>
              </a:spcAft>
            </a:pPr>
            <a:r>
              <a:rPr lang="en-US" sz="2800" dirty="0"/>
              <a:t>Alan Dix, Janet Finlay, Gregory D. </a:t>
            </a:r>
            <a:r>
              <a:rPr lang="en-US" sz="2800" dirty="0" err="1"/>
              <a:t>Abowd</a:t>
            </a:r>
            <a:r>
              <a:rPr lang="en-US" sz="2800" dirty="0"/>
              <a:t>, Russell Beale, “Human-Computer Interaction, </a:t>
            </a:r>
            <a:r>
              <a:rPr lang="en-US" sz="2800" dirty="0" smtClean="0"/>
              <a:t>3</a:t>
            </a:r>
            <a:r>
              <a:rPr lang="en-US" sz="2800" baseline="30000" dirty="0" smtClean="0"/>
              <a:t>rd</a:t>
            </a:r>
            <a:r>
              <a:rPr lang="en-US" sz="2800" dirty="0" smtClean="0"/>
              <a:t> Edition</a:t>
            </a:r>
            <a:r>
              <a:rPr lang="en-US" sz="2800" dirty="0"/>
              <a:t>”, Prentice Hall, 2004, ISBN: </a:t>
            </a:r>
            <a:r>
              <a:rPr lang="en-US" sz="2800" dirty="0" smtClean="0"/>
              <a:t>0-13-046109-1</a:t>
            </a:r>
            <a:endParaRPr lang="en-US" sz="28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14038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0</TotalTime>
  <Words>2690</Words>
  <Application>Microsoft Office PowerPoint</Application>
  <PresentationFormat>Bildschirmpräsentation (4:3)</PresentationFormat>
  <Paragraphs>804</Paragraphs>
  <Slides>93</Slides>
  <Notes>10</Notes>
  <HiddenSlides>0</HiddenSlides>
  <MMClips>0</MMClips>
  <ScaleCrop>false</ScaleCrop>
  <HeadingPairs>
    <vt:vector size="6" baseType="variant">
      <vt:variant>
        <vt:lpstr>Verwendete Schriftarten</vt:lpstr>
      </vt:variant>
      <vt:variant>
        <vt:i4>34</vt:i4>
      </vt:variant>
      <vt:variant>
        <vt:lpstr>Design</vt:lpstr>
      </vt:variant>
      <vt:variant>
        <vt:i4>1</vt:i4>
      </vt:variant>
      <vt:variant>
        <vt:lpstr>Folientitel</vt:lpstr>
      </vt:variant>
      <vt:variant>
        <vt:i4>93</vt:i4>
      </vt:variant>
    </vt:vector>
  </HeadingPairs>
  <TitlesOfParts>
    <vt:vector size="128" baseType="lpstr">
      <vt:lpstr>Abadi MT Condensed</vt:lpstr>
      <vt:lpstr>Arial</vt:lpstr>
      <vt:lpstr>Arial Black</vt:lpstr>
      <vt:lpstr>Arial Narrow</vt:lpstr>
      <vt:lpstr>Book Antiqua</vt:lpstr>
      <vt:lpstr>Bookman Old Style</vt:lpstr>
      <vt:lpstr>Bookshelf Symbol 1</vt:lpstr>
      <vt:lpstr>Calibri</vt:lpstr>
      <vt:lpstr>Century Gothic</vt:lpstr>
      <vt:lpstr>Century Schoolbook</vt:lpstr>
      <vt:lpstr>Comic Sans MS</vt:lpstr>
      <vt:lpstr>Constantia</vt:lpstr>
      <vt:lpstr>Courier</vt:lpstr>
      <vt:lpstr>Courier New</vt:lpstr>
      <vt:lpstr>Garamond</vt:lpstr>
      <vt:lpstr>Georgia</vt:lpstr>
      <vt:lpstr>Haettenschweiler</vt:lpstr>
      <vt:lpstr>Impact</vt:lpstr>
      <vt:lpstr>Letter Gothic MT</vt:lpstr>
      <vt:lpstr>Lucida Console</vt:lpstr>
      <vt:lpstr>Lucida Sans Unicode</vt:lpstr>
      <vt:lpstr>Modern</vt:lpstr>
      <vt:lpstr>Monotype Sorts</vt:lpstr>
      <vt:lpstr>Roman</vt:lpstr>
      <vt:lpstr>Script</vt:lpstr>
      <vt:lpstr>Symbol</vt:lpstr>
      <vt:lpstr>Tahoma</vt:lpstr>
      <vt:lpstr>Times</vt:lpstr>
      <vt:lpstr>Times New Roman</vt:lpstr>
      <vt:lpstr>Times New Roman MT Extra Bold</vt:lpstr>
      <vt:lpstr>Trebuchet MS</vt:lpstr>
      <vt:lpstr>Verdana</vt:lpstr>
      <vt:lpstr>Wingdings</vt:lpstr>
      <vt:lpstr>Wingdings 2</vt:lpstr>
      <vt:lpstr>Flow</vt:lpstr>
      <vt:lpstr>PowerPoint-Präsentation</vt:lpstr>
      <vt:lpstr>Learning Objectives</vt:lpstr>
      <vt:lpstr>interaction design basics</vt:lpstr>
      <vt:lpstr>interactions and interventions</vt:lpstr>
      <vt:lpstr>what is design?</vt:lpstr>
      <vt:lpstr>what is design?</vt:lpstr>
      <vt:lpstr>golden rule of design</vt:lpstr>
      <vt:lpstr>for Human–Computer Interaction</vt:lpstr>
      <vt:lpstr>To err is human</vt:lpstr>
      <vt:lpstr>Central message …</vt:lpstr>
      <vt:lpstr>The process of design</vt:lpstr>
      <vt:lpstr>Steps …</vt:lpstr>
      <vt:lpstr>… but how can I do it all ! !</vt:lpstr>
      <vt:lpstr>user focus</vt:lpstr>
      <vt:lpstr>know your user</vt:lpstr>
      <vt:lpstr>persona</vt:lpstr>
      <vt:lpstr>example persona</vt:lpstr>
      <vt:lpstr>cultural probes</vt:lpstr>
      <vt:lpstr>scenarios</vt:lpstr>
      <vt:lpstr>scenarios</vt:lpstr>
      <vt:lpstr>scenarios …</vt:lpstr>
      <vt:lpstr>scenario – movie player</vt:lpstr>
      <vt:lpstr>also play act …</vt:lpstr>
      <vt:lpstr>… explore the depths</vt:lpstr>
      <vt:lpstr>use scenarios to ..</vt:lpstr>
      <vt:lpstr>linearity</vt:lpstr>
      <vt:lpstr>PowerPoint-Präsentation</vt:lpstr>
      <vt:lpstr>levels</vt:lpstr>
      <vt:lpstr>the web …</vt:lpstr>
      <vt:lpstr>physical devices</vt:lpstr>
      <vt:lpstr>think about structure</vt:lpstr>
      <vt:lpstr>local</vt:lpstr>
      <vt:lpstr>goal seeking</vt:lpstr>
      <vt:lpstr>goal seeking</vt:lpstr>
      <vt:lpstr>goal seeking</vt:lpstr>
      <vt:lpstr>goal seeking</vt:lpstr>
      <vt:lpstr>four golden rules</vt:lpstr>
      <vt:lpstr>where you are – breadcrumbs</vt:lpstr>
      <vt:lpstr>beware the big button trap</vt:lpstr>
      <vt:lpstr>modes</vt:lpstr>
      <vt:lpstr>global</vt:lpstr>
      <vt:lpstr>hierarchical diagrams </vt:lpstr>
      <vt:lpstr>hierarchical diagrams ctd.</vt:lpstr>
      <vt:lpstr>navigating hierarchies</vt:lpstr>
      <vt:lpstr>think about dialogue</vt:lpstr>
      <vt:lpstr>think about dialogue</vt:lpstr>
      <vt:lpstr>network diagrams</vt:lpstr>
      <vt:lpstr>network diagrams ctd.</vt:lpstr>
      <vt:lpstr>wider still</vt:lpstr>
      <vt:lpstr>wider still …</vt:lpstr>
      <vt:lpstr>screen design and layout</vt:lpstr>
      <vt:lpstr>basic principles</vt:lpstr>
      <vt:lpstr>available tools</vt:lpstr>
      <vt:lpstr>grouping and structure</vt:lpstr>
      <vt:lpstr>order of groups and items</vt:lpstr>
      <vt:lpstr>decoration</vt:lpstr>
      <vt:lpstr>alignment - text</vt:lpstr>
      <vt:lpstr>alignment - names</vt:lpstr>
      <vt:lpstr>alignment - numbers</vt:lpstr>
      <vt:lpstr>alignment - numbers</vt:lpstr>
      <vt:lpstr>multiple  columns</vt:lpstr>
      <vt:lpstr>multiple  columns - 2</vt:lpstr>
      <vt:lpstr>multiple  columns - 3</vt:lpstr>
      <vt:lpstr>multiple  columns - 4</vt:lpstr>
      <vt:lpstr>white space - the counter</vt:lpstr>
      <vt:lpstr>white space - the counter</vt:lpstr>
      <vt:lpstr>space to separate</vt:lpstr>
      <vt:lpstr>space to structure</vt:lpstr>
      <vt:lpstr>space to highlight</vt:lpstr>
      <vt:lpstr>physical controls</vt:lpstr>
      <vt:lpstr>physical controls</vt:lpstr>
      <vt:lpstr>physical controls</vt:lpstr>
      <vt:lpstr>physical controls</vt:lpstr>
      <vt:lpstr>physical controls</vt:lpstr>
      <vt:lpstr>user action and control</vt:lpstr>
      <vt:lpstr>entering information</vt:lpstr>
      <vt:lpstr>knowing what to do</vt:lpstr>
      <vt:lpstr>affordances</vt:lpstr>
      <vt:lpstr>appropriate appearance</vt:lpstr>
      <vt:lpstr>presenting information</vt:lpstr>
      <vt:lpstr>aesthetics and utility</vt:lpstr>
      <vt:lpstr>colour and 3D</vt:lpstr>
      <vt:lpstr>bad use of colour</vt:lpstr>
      <vt:lpstr>across countries and cultures</vt:lpstr>
      <vt:lpstr>prototyping </vt:lpstr>
      <vt:lpstr>iteration and prototyping</vt:lpstr>
      <vt:lpstr>prototyping</vt:lpstr>
      <vt:lpstr>pitfalls of prototyping</vt:lpstr>
      <vt:lpstr>PowerPoint-Präsentation</vt:lpstr>
      <vt:lpstr>PowerPoint-Präsentation</vt:lpstr>
      <vt:lpstr>Emergency Scenario </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537</cp:revision>
  <dcterms:created xsi:type="dcterms:W3CDTF">2006-08-16T00:00:00Z</dcterms:created>
  <dcterms:modified xsi:type="dcterms:W3CDTF">2018-04-16T11:58:02Z</dcterms:modified>
</cp:coreProperties>
</file>