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8"/>
  </p:notesMasterIdLst>
  <p:sldIdLst>
    <p:sldId id="648" r:id="rId2"/>
    <p:sldId id="843" r:id="rId3"/>
    <p:sldId id="968" r:id="rId4"/>
    <p:sldId id="969" r:id="rId5"/>
    <p:sldId id="970" r:id="rId6"/>
    <p:sldId id="971" r:id="rId7"/>
    <p:sldId id="972" r:id="rId8"/>
    <p:sldId id="973" r:id="rId9"/>
    <p:sldId id="974" r:id="rId10"/>
    <p:sldId id="975" r:id="rId11"/>
    <p:sldId id="976" r:id="rId12"/>
    <p:sldId id="977" r:id="rId13"/>
    <p:sldId id="978" r:id="rId14"/>
    <p:sldId id="979" r:id="rId15"/>
    <p:sldId id="980" r:id="rId16"/>
    <p:sldId id="981" r:id="rId17"/>
    <p:sldId id="982" r:id="rId18"/>
    <p:sldId id="983" r:id="rId19"/>
    <p:sldId id="984" r:id="rId20"/>
    <p:sldId id="985" r:id="rId21"/>
    <p:sldId id="986" r:id="rId22"/>
    <p:sldId id="987" r:id="rId23"/>
    <p:sldId id="988" r:id="rId24"/>
    <p:sldId id="989" r:id="rId25"/>
    <p:sldId id="990" r:id="rId26"/>
    <p:sldId id="991" r:id="rId27"/>
    <p:sldId id="992" r:id="rId28"/>
    <p:sldId id="993" r:id="rId29"/>
    <p:sldId id="994" r:id="rId30"/>
    <p:sldId id="995" r:id="rId31"/>
    <p:sldId id="996" r:id="rId32"/>
    <p:sldId id="997" r:id="rId33"/>
    <p:sldId id="998" r:id="rId34"/>
    <p:sldId id="999" r:id="rId35"/>
    <p:sldId id="1000" r:id="rId36"/>
    <p:sldId id="1001" r:id="rId37"/>
    <p:sldId id="1002" r:id="rId38"/>
    <p:sldId id="1003" r:id="rId39"/>
    <p:sldId id="1004" r:id="rId40"/>
    <p:sldId id="1005" r:id="rId41"/>
    <p:sldId id="1006" r:id="rId42"/>
    <p:sldId id="1007" r:id="rId43"/>
    <p:sldId id="1008" r:id="rId44"/>
    <p:sldId id="1009" r:id="rId45"/>
    <p:sldId id="1010" r:id="rId46"/>
    <p:sldId id="1011" r:id="rId47"/>
    <p:sldId id="1012" r:id="rId48"/>
    <p:sldId id="1013" r:id="rId49"/>
    <p:sldId id="1014" r:id="rId50"/>
    <p:sldId id="1015" r:id="rId51"/>
    <p:sldId id="1016" r:id="rId52"/>
    <p:sldId id="1017" r:id="rId53"/>
    <p:sldId id="846" r:id="rId54"/>
    <p:sldId id="1018" r:id="rId55"/>
    <p:sldId id="1019" r:id="rId56"/>
    <p:sldId id="1020" r:id="rId57"/>
    <p:sldId id="1021" r:id="rId58"/>
    <p:sldId id="1022" r:id="rId59"/>
    <p:sldId id="1023" r:id="rId60"/>
    <p:sldId id="1024" r:id="rId61"/>
    <p:sldId id="1025" r:id="rId62"/>
    <p:sldId id="1026" r:id="rId63"/>
    <p:sldId id="1027" r:id="rId64"/>
    <p:sldId id="1028" r:id="rId65"/>
    <p:sldId id="1029" r:id="rId66"/>
    <p:sldId id="1030" r:id="rId67"/>
    <p:sldId id="1031" r:id="rId68"/>
    <p:sldId id="1032" r:id="rId69"/>
    <p:sldId id="1033" r:id="rId70"/>
    <p:sldId id="1034" r:id="rId71"/>
    <p:sldId id="1035" r:id="rId72"/>
    <p:sldId id="1036" r:id="rId73"/>
    <p:sldId id="1037" r:id="rId74"/>
    <p:sldId id="1038" r:id="rId75"/>
    <p:sldId id="1039" r:id="rId76"/>
    <p:sldId id="1040" r:id="rId77"/>
    <p:sldId id="1041" r:id="rId78"/>
    <p:sldId id="1042" r:id="rId79"/>
    <p:sldId id="1043" r:id="rId80"/>
    <p:sldId id="1044" r:id="rId81"/>
    <p:sldId id="1045" r:id="rId82"/>
    <p:sldId id="1046" r:id="rId83"/>
    <p:sldId id="1047" r:id="rId84"/>
    <p:sldId id="1048" r:id="rId85"/>
    <p:sldId id="1049" r:id="rId86"/>
    <p:sldId id="1050" r:id="rId87"/>
    <p:sldId id="1051" r:id="rId88"/>
    <p:sldId id="1052" r:id="rId89"/>
    <p:sldId id="1053" r:id="rId90"/>
    <p:sldId id="1054" r:id="rId91"/>
    <p:sldId id="1055" r:id="rId92"/>
    <p:sldId id="1056" r:id="rId93"/>
    <p:sldId id="1057" r:id="rId94"/>
    <p:sldId id="1058" r:id="rId95"/>
    <p:sldId id="1059" r:id="rId96"/>
    <p:sldId id="1060" r:id="rId97"/>
    <p:sldId id="1061" r:id="rId98"/>
    <p:sldId id="1062" r:id="rId99"/>
    <p:sldId id="1063" r:id="rId100"/>
    <p:sldId id="1064" r:id="rId101"/>
    <p:sldId id="1065" r:id="rId102"/>
    <p:sldId id="1066" r:id="rId103"/>
    <p:sldId id="1067" r:id="rId104"/>
    <p:sldId id="1068" r:id="rId105"/>
    <p:sldId id="796" r:id="rId106"/>
    <p:sldId id="797" r:id="rId10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194F6F-9ED9-DE4B-B6F3-F3BB763DE96C}" type="doc">
      <dgm:prSet loTypeId="urn:microsoft.com/office/officeart/2005/8/layout/lProcess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B2DB20-34D3-B94C-8E7D-4013FC316C24}">
      <dgm:prSet custT="1"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sz="3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The major functions for an I/O module fall into the following categories:</a:t>
          </a:r>
          <a:endParaRPr lang="en-US" sz="3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D95B4C-05D2-DE44-9F6A-B2BFD20C5AAA}" type="parTrans" cxnId="{1284E748-990F-3843-A288-1B5BF5DEAF5C}">
      <dgm:prSet/>
      <dgm:spPr/>
      <dgm:t>
        <a:bodyPr/>
        <a:lstStyle/>
        <a:p>
          <a:endParaRPr lang="en-US"/>
        </a:p>
      </dgm:t>
    </dgm:pt>
    <dgm:pt modelId="{3F25218F-57E0-3B48-B983-AC981535E102}" type="sibTrans" cxnId="{1284E748-990F-3843-A288-1B5BF5DEAF5C}">
      <dgm:prSet/>
      <dgm:spPr/>
      <dgm:t>
        <a:bodyPr/>
        <a:lstStyle/>
        <a:p>
          <a:endParaRPr lang="en-US"/>
        </a:p>
      </dgm:t>
    </dgm:pt>
    <dgm:pt modelId="{EBD84724-F8BF-964B-9F88-D22139FB9B0C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and timing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EE07AA-AB4E-E04C-A16E-E25FCB371941}" type="parTrans" cxnId="{6A86E70A-6C21-2146-B5B2-5FD60A0103A4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191E1671-3506-A64A-8A92-387DEAAFE83B}" type="sibTrans" cxnId="{6A86E70A-6C21-2146-B5B2-5FD60A0103A4}">
      <dgm:prSet/>
      <dgm:spPr/>
      <dgm:t>
        <a:bodyPr/>
        <a:lstStyle/>
        <a:p>
          <a:endParaRPr lang="en-US"/>
        </a:p>
      </dgm:t>
    </dgm:pt>
    <dgm:pt modelId="{00A6B839-240A-884A-BF23-88198595244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Coordinates the flow of traffic between internal resources and external devices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DE3A91-E7B3-3441-9031-A0CE707835D1}" type="parTrans" cxnId="{3DB8AA2B-7640-8641-B6A5-3EF80ED2CD09}">
      <dgm:prSet/>
      <dgm:spPr/>
      <dgm:t>
        <a:bodyPr/>
        <a:lstStyle/>
        <a:p>
          <a:endParaRPr lang="en-US"/>
        </a:p>
      </dgm:t>
    </dgm:pt>
    <dgm:pt modelId="{E384F904-F6CD-EE48-ABEF-66B811DDE737}" type="sibTrans" cxnId="{3DB8AA2B-7640-8641-B6A5-3EF80ED2CD09}">
      <dgm:prSet/>
      <dgm:spPr/>
      <dgm:t>
        <a:bodyPr/>
        <a:lstStyle/>
        <a:p>
          <a:endParaRPr lang="en-US"/>
        </a:p>
      </dgm:t>
    </dgm:pt>
    <dgm:pt modelId="{ED9A7A6D-1492-574C-BEC0-995B3565471D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communication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73FB3D-8302-4C41-A5BE-5C0E5E510926}" type="parTrans" cxnId="{3757F3E3-0028-5A4D-BB20-6CC2CC4052B6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25334A5A-D6C8-6B48-A8D4-F494437E4D1F}" type="sibTrans" cxnId="{3757F3E3-0028-5A4D-BB20-6CC2CC4052B6}">
      <dgm:prSet/>
      <dgm:spPr/>
      <dgm:t>
        <a:bodyPr/>
        <a:lstStyle/>
        <a:p>
          <a:endParaRPr lang="en-US"/>
        </a:p>
      </dgm:t>
    </dgm:pt>
    <dgm:pt modelId="{24DDBC64-CAD2-9B42-B013-05F84A676732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 decoding, data, status reporting, address recognition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667FA2-00E9-FE48-9162-E1DCD2E161AB}" type="parTrans" cxnId="{6BF0F906-5BBE-B14B-9F54-D1444F32487B}">
      <dgm:prSet/>
      <dgm:spPr/>
      <dgm:t>
        <a:bodyPr/>
        <a:lstStyle/>
        <a:p>
          <a:endParaRPr lang="en-US"/>
        </a:p>
      </dgm:t>
    </dgm:pt>
    <dgm:pt modelId="{0B1193DF-6507-0E48-8181-3DB96AE1034D}" type="sibTrans" cxnId="{6BF0F906-5BBE-B14B-9F54-D1444F32487B}">
      <dgm:prSet/>
      <dgm:spPr/>
      <dgm:t>
        <a:bodyPr/>
        <a:lstStyle/>
        <a:p>
          <a:endParaRPr lang="en-US"/>
        </a:p>
      </dgm:t>
    </dgm:pt>
    <dgm:pt modelId="{25AF8E0A-552B-614B-98BC-2E6D7B5AA5D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Device communication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42BB37-7F59-2346-84BD-623971566760}" type="parTrans" cxnId="{A1039388-E50A-D84C-ACBE-94FEF1E4E764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82FB3DBC-4B0D-CD43-9CDC-D1A0F6A824D9}" type="sibTrans" cxnId="{A1039388-E50A-D84C-ACBE-94FEF1E4E764}">
      <dgm:prSet/>
      <dgm:spPr/>
      <dgm:t>
        <a:bodyPr/>
        <a:lstStyle/>
        <a:p>
          <a:endParaRPr lang="en-US"/>
        </a:p>
      </dgm:t>
    </dgm:pt>
    <dgm:pt modelId="{A0433E5B-642A-EA4A-8645-EAC3F998B30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commands, status information, and data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EF0277-D3E2-874A-A82C-67B4055049F6}" type="parTrans" cxnId="{7C6E8D00-07A8-134D-B362-964AD5DDD5B4}">
      <dgm:prSet/>
      <dgm:spPr/>
      <dgm:t>
        <a:bodyPr/>
        <a:lstStyle/>
        <a:p>
          <a:endParaRPr lang="en-US"/>
        </a:p>
      </dgm:t>
    </dgm:pt>
    <dgm:pt modelId="{EF244D6C-4F89-9347-B7F7-E832881DB23A}" type="sibTrans" cxnId="{7C6E8D00-07A8-134D-B362-964AD5DDD5B4}">
      <dgm:prSet/>
      <dgm:spPr/>
      <dgm:t>
        <a:bodyPr/>
        <a:lstStyle/>
        <a:p>
          <a:endParaRPr lang="en-US"/>
        </a:p>
      </dgm:t>
    </dgm:pt>
    <dgm:pt modelId="{4BAF27D4-A68F-1544-A6BE-34A554433579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buffering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13B83B-80EA-5C47-BF9E-4E8955F5D88F}" type="parTrans" cxnId="{40FC8BD2-87BC-F545-AC9B-7D555745A767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189BC83E-8BF1-1943-853A-D6521B61DE4F}" type="sibTrans" cxnId="{40FC8BD2-87BC-F545-AC9B-7D555745A767}">
      <dgm:prSet/>
      <dgm:spPr/>
      <dgm:t>
        <a:bodyPr/>
        <a:lstStyle/>
        <a:p>
          <a:endParaRPr lang="en-US"/>
        </a:p>
      </dgm:t>
    </dgm:pt>
    <dgm:pt modelId="{D3AB8932-7CC9-EA42-90CB-13942C943C6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Performs the needed buffering operation to balance device and memory speeds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930761-7374-CF4B-A61D-D3098DE6CB12}" type="parTrans" cxnId="{48448E43-01BC-7F44-B09C-9C88B31A01DD}">
      <dgm:prSet/>
      <dgm:spPr/>
      <dgm:t>
        <a:bodyPr/>
        <a:lstStyle/>
        <a:p>
          <a:endParaRPr lang="en-US"/>
        </a:p>
      </dgm:t>
    </dgm:pt>
    <dgm:pt modelId="{AC306A32-C557-6E4A-8B98-C3641AA6329B}" type="sibTrans" cxnId="{48448E43-01BC-7F44-B09C-9C88B31A01DD}">
      <dgm:prSet/>
      <dgm:spPr/>
      <dgm:t>
        <a:bodyPr/>
        <a:lstStyle/>
        <a:p>
          <a:endParaRPr lang="en-US"/>
        </a:p>
      </dgm:t>
    </dgm:pt>
    <dgm:pt modelId="{72C64502-5F5B-1545-8992-05E8BF51FBB4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Error detection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5274F6-521A-0F4D-9E61-DF0E65F6C3CB}" type="parTrans" cxnId="{05A85C58-4C1A-0948-BA00-553958DB3FD5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endParaRPr lang="en-US" dirty="0"/>
        </a:p>
      </dgm:t>
    </dgm:pt>
    <dgm:pt modelId="{5AC554A6-8EBA-FD4A-A3D0-05611B95B210}" type="sibTrans" cxnId="{05A85C58-4C1A-0948-BA00-553958DB3FD5}">
      <dgm:prSet/>
      <dgm:spPr/>
      <dgm:t>
        <a:bodyPr/>
        <a:lstStyle/>
        <a:p>
          <a:endParaRPr lang="en-US"/>
        </a:p>
      </dgm:t>
    </dgm:pt>
    <dgm:pt modelId="{956E209D-B1BF-934E-9259-259B085F60C6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Detects and reports transmission errors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419F03-5C21-2545-87F5-43FA6D0F6378}" type="parTrans" cxnId="{2EB7EF58-8A3E-9245-BE46-B29E429D01A7}">
      <dgm:prSet/>
      <dgm:spPr/>
      <dgm:t>
        <a:bodyPr/>
        <a:lstStyle/>
        <a:p>
          <a:endParaRPr lang="en-US"/>
        </a:p>
      </dgm:t>
    </dgm:pt>
    <dgm:pt modelId="{6CEA214E-4838-B74D-BFE2-6CB804F406AD}" type="sibTrans" cxnId="{2EB7EF58-8A3E-9245-BE46-B29E429D01A7}">
      <dgm:prSet/>
      <dgm:spPr/>
      <dgm:t>
        <a:bodyPr/>
        <a:lstStyle/>
        <a:p>
          <a:endParaRPr lang="en-US"/>
        </a:p>
      </dgm:t>
    </dgm:pt>
    <dgm:pt modelId="{971D6E6D-7300-9F46-A78D-F2F4D41C960F}" type="pres">
      <dgm:prSet presAssocID="{2E194F6F-9ED9-DE4B-B6F3-F3BB763DE96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C07EBF-E4A1-0A4A-8147-E41C3731BE60}" type="pres">
      <dgm:prSet presAssocID="{83B2DB20-34D3-B94C-8E7D-4013FC316C24}" presName="compNode" presStyleCnt="0"/>
      <dgm:spPr/>
    </dgm:pt>
    <dgm:pt modelId="{B35F0D28-0C34-E146-AC61-AA70B12A7752}" type="pres">
      <dgm:prSet presAssocID="{83B2DB20-34D3-B94C-8E7D-4013FC316C24}" presName="aNode" presStyleLbl="bgShp" presStyleIdx="0" presStyleCnt="1" custLinFactNeighborX="763" custLinFactNeighborY="33200"/>
      <dgm:spPr/>
      <dgm:t>
        <a:bodyPr/>
        <a:lstStyle/>
        <a:p>
          <a:endParaRPr lang="en-US"/>
        </a:p>
      </dgm:t>
    </dgm:pt>
    <dgm:pt modelId="{B3E6BC83-B57F-9943-9AE8-BE4A3AF3DCF3}" type="pres">
      <dgm:prSet presAssocID="{83B2DB20-34D3-B94C-8E7D-4013FC316C24}" presName="textNode" presStyleLbl="bgShp" presStyleIdx="0" presStyleCnt="1"/>
      <dgm:spPr/>
      <dgm:t>
        <a:bodyPr/>
        <a:lstStyle/>
        <a:p>
          <a:endParaRPr lang="en-US"/>
        </a:p>
      </dgm:t>
    </dgm:pt>
    <dgm:pt modelId="{8A3D6A27-660F-4547-AC94-2CFBBFA8DC40}" type="pres">
      <dgm:prSet presAssocID="{83B2DB20-34D3-B94C-8E7D-4013FC316C24}" presName="compChildNode" presStyleCnt="0"/>
      <dgm:spPr/>
    </dgm:pt>
    <dgm:pt modelId="{756CF1D3-0E66-254A-B1D3-6EADF0C67202}" type="pres">
      <dgm:prSet presAssocID="{83B2DB20-34D3-B94C-8E7D-4013FC316C24}" presName="theInnerList" presStyleCnt="0"/>
      <dgm:spPr/>
    </dgm:pt>
    <dgm:pt modelId="{8412B993-D4E6-E549-92CC-FB05A2542D93}" type="pres">
      <dgm:prSet presAssocID="{EBD84724-F8BF-964B-9F88-D22139FB9B0C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AB568A-0480-3F4B-889C-AC08B03A39F0}" type="pres">
      <dgm:prSet presAssocID="{EBD84724-F8BF-964B-9F88-D22139FB9B0C}" presName="aSpace2" presStyleCnt="0"/>
      <dgm:spPr/>
    </dgm:pt>
    <dgm:pt modelId="{92F0399B-148B-384A-8348-CAE654E20605}" type="pres">
      <dgm:prSet presAssocID="{ED9A7A6D-1492-574C-BEC0-995B3565471D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D885D-9E97-234B-AC57-131CAB272745}" type="pres">
      <dgm:prSet presAssocID="{ED9A7A6D-1492-574C-BEC0-995B3565471D}" presName="aSpace2" presStyleCnt="0"/>
      <dgm:spPr/>
    </dgm:pt>
    <dgm:pt modelId="{CE566984-4F8C-534E-808C-02FB98C4E817}" type="pres">
      <dgm:prSet presAssocID="{25AF8E0A-552B-614B-98BC-2E6D7B5AA5D3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864BC-9A8E-2D49-804D-7A1BD0EC19CD}" type="pres">
      <dgm:prSet presAssocID="{25AF8E0A-552B-614B-98BC-2E6D7B5AA5D3}" presName="aSpace2" presStyleCnt="0"/>
      <dgm:spPr/>
    </dgm:pt>
    <dgm:pt modelId="{A114C64A-EB12-4A47-B05E-A457E8802A7C}" type="pres">
      <dgm:prSet presAssocID="{4BAF27D4-A68F-1544-A6BE-34A554433579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EEC913-9593-2B42-B25C-FC6582089E85}" type="pres">
      <dgm:prSet presAssocID="{4BAF27D4-A68F-1544-A6BE-34A554433579}" presName="aSpace2" presStyleCnt="0"/>
      <dgm:spPr/>
    </dgm:pt>
    <dgm:pt modelId="{2BFF5EA8-F457-2644-98FF-7E93B2145511}" type="pres">
      <dgm:prSet presAssocID="{72C64502-5F5B-1545-8992-05E8BF51FBB4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2B228B-E76F-DE41-B8B5-1F59170C1AD8}" type="presOf" srcId="{00A6B839-240A-884A-BF23-881985952448}" destId="{8412B993-D4E6-E549-92CC-FB05A2542D93}" srcOrd="0" destOrd="1" presId="urn:microsoft.com/office/officeart/2005/8/layout/lProcess2"/>
    <dgm:cxn modelId="{DB13AA52-28A9-FE4E-9B1C-948FA6895D01}" type="presOf" srcId="{83B2DB20-34D3-B94C-8E7D-4013FC316C24}" destId="{B35F0D28-0C34-E146-AC61-AA70B12A7752}" srcOrd="0" destOrd="0" presId="urn:microsoft.com/office/officeart/2005/8/layout/lProcess2"/>
    <dgm:cxn modelId="{5A4B2217-F4A9-3B4E-9A46-62C20BE92E76}" type="presOf" srcId="{ED9A7A6D-1492-574C-BEC0-995B3565471D}" destId="{92F0399B-148B-384A-8348-CAE654E20605}" srcOrd="0" destOrd="0" presId="urn:microsoft.com/office/officeart/2005/8/layout/lProcess2"/>
    <dgm:cxn modelId="{6A86E70A-6C21-2146-B5B2-5FD60A0103A4}" srcId="{83B2DB20-34D3-B94C-8E7D-4013FC316C24}" destId="{EBD84724-F8BF-964B-9F88-D22139FB9B0C}" srcOrd="0" destOrd="0" parTransId="{39EE07AA-AB4E-E04C-A16E-E25FCB371941}" sibTransId="{191E1671-3506-A64A-8A92-387DEAAFE83B}"/>
    <dgm:cxn modelId="{12DF5B84-698D-8541-9865-C321D433D8EA}" type="presOf" srcId="{2E194F6F-9ED9-DE4B-B6F3-F3BB763DE96C}" destId="{971D6E6D-7300-9F46-A78D-F2F4D41C960F}" srcOrd="0" destOrd="0" presId="urn:microsoft.com/office/officeart/2005/8/layout/lProcess2"/>
    <dgm:cxn modelId="{E1AE9120-96CB-234A-86C8-9012FE81F4F5}" type="presOf" srcId="{4BAF27D4-A68F-1544-A6BE-34A554433579}" destId="{A114C64A-EB12-4A47-B05E-A457E8802A7C}" srcOrd="0" destOrd="0" presId="urn:microsoft.com/office/officeart/2005/8/layout/lProcess2"/>
    <dgm:cxn modelId="{2EB7EF58-8A3E-9245-BE46-B29E429D01A7}" srcId="{72C64502-5F5B-1545-8992-05E8BF51FBB4}" destId="{956E209D-B1BF-934E-9259-259B085F60C6}" srcOrd="0" destOrd="0" parTransId="{3E419F03-5C21-2545-87F5-43FA6D0F6378}" sibTransId="{6CEA214E-4838-B74D-BFE2-6CB804F406AD}"/>
    <dgm:cxn modelId="{ACD95CC2-F53F-2947-B1CC-B2BDB4E06C54}" type="presOf" srcId="{EBD84724-F8BF-964B-9F88-D22139FB9B0C}" destId="{8412B993-D4E6-E549-92CC-FB05A2542D93}" srcOrd="0" destOrd="0" presId="urn:microsoft.com/office/officeart/2005/8/layout/lProcess2"/>
    <dgm:cxn modelId="{05A85C58-4C1A-0948-BA00-553958DB3FD5}" srcId="{83B2DB20-34D3-B94C-8E7D-4013FC316C24}" destId="{72C64502-5F5B-1545-8992-05E8BF51FBB4}" srcOrd="4" destOrd="0" parTransId="{435274F6-521A-0F4D-9E61-DF0E65F6C3CB}" sibTransId="{5AC554A6-8EBA-FD4A-A3D0-05611B95B210}"/>
    <dgm:cxn modelId="{F2C5D55D-84FA-7C46-BBA1-6F5ADF860CA7}" type="presOf" srcId="{72C64502-5F5B-1545-8992-05E8BF51FBB4}" destId="{2BFF5EA8-F457-2644-98FF-7E93B2145511}" srcOrd="0" destOrd="0" presId="urn:microsoft.com/office/officeart/2005/8/layout/lProcess2"/>
    <dgm:cxn modelId="{7C6E8D00-07A8-134D-B362-964AD5DDD5B4}" srcId="{25AF8E0A-552B-614B-98BC-2E6D7B5AA5D3}" destId="{A0433E5B-642A-EA4A-8645-EAC3F998B308}" srcOrd="0" destOrd="0" parTransId="{88EF0277-D3E2-874A-A82C-67B4055049F6}" sibTransId="{EF244D6C-4F89-9347-B7F7-E832881DB23A}"/>
    <dgm:cxn modelId="{95A0A862-9D6A-A84E-BB52-85ABEEA0C3F4}" type="presOf" srcId="{25AF8E0A-552B-614B-98BC-2E6D7B5AA5D3}" destId="{CE566984-4F8C-534E-808C-02FB98C4E817}" srcOrd="0" destOrd="0" presId="urn:microsoft.com/office/officeart/2005/8/layout/lProcess2"/>
    <dgm:cxn modelId="{A1039388-E50A-D84C-ACBE-94FEF1E4E764}" srcId="{83B2DB20-34D3-B94C-8E7D-4013FC316C24}" destId="{25AF8E0A-552B-614B-98BC-2E6D7B5AA5D3}" srcOrd="2" destOrd="0" parTransId="{F542BB37-7F59-2346-84BD-623971566760}" sibTransId="{82FB3DBC-4B0D-CD43-9CDC-D1A0F6A824D9}"/>
    <dgm:cxn modelId="{5F411840-CBD9-274E-8D31-5A95126DC185}" type="presOf" srcId="{A0433E5B-642A-EA4A-8645-EAC3F998B308}" destId="{CE566984-4F8C-534E-808C-02FB98C4E817}" srcOrd="0" destOrd="1" presId="urn:microsoft.com/office/officeart/2005/8/layout/lProcess2"/>
    <dgm:cxn modelId="{CFC4DFC0-BB76-BC48-B920-CC2A565903F7}" type="presOf" srcId="{24DDBC64-CAD2-9B42-B013-05F84A676732}" destId="{92F0399B-148B-384A-8348-CAE654E20605}" srcOrd="0" destOrd="1" presId="urn:microsoft.com/office/officeart/2005/8/layout/lProcess2"/>
    <dgm:cxn modelId="{3757F3E3-0028-5A4D-BB20-6CC2CC4052B6}" srcId="{83B2DB20-34D3-B94C-8E7D-4013FC316C24}" destId="{ED9A7A6D-1492-574C-BEC0-995B3565471D}" srcOrd="1" destOrd="0" parTransId="{7F73FB3D-8302-4C41-A5BE-5C0E5E510926}" sibTransId="{25334A5A-D6C8-6B48-A8D4-F494437E4D1F}"/>
    <dgm:cxn modelId="{39B15701-A809-E345-A91C-CCFBC65980CA}" type="presOf" srcId="{83B2DB20-34D3-B94C-8E7D-4013FC316C24}" destId="{B3E6BC83-B57F-9943-9AE8-BE4A3AF3DCF3}" srcOrd="1" destOrd="0" presId="urn:microsoft.com/office/officeart/2005/8/layout/lProcess2"/>
    <dgm:cxn modelId="{2FFC28D8-0BEB-CE4E-BEA1-0C0F96EAF39D}" type="presOf" srcId="{956E209D-B1BF-934E-9259-259B085F60C6}" destId="{2BFF5EA8-F457-2644-98FF-7E93B2145511}" srcOrd="0" destOrd="1" presId="urn:microsoft.com/office/officeart/2005/8/layout/lProcess2"/>
    <dgm:cxn modelId="{3DB8AA2B-7640-8641-B6A5-3EF80ED2CD09}" srcId="{EBD84724-F8BF-964B-9F88-D22139FB9B0C}" destId="{00A6B839-240A-884A-BF23-881985952448}" srcOrd="0" destOrd="0" parTransId="{ADDE3A91-E7B3-3441-9031-A0CE707835D1}" sibTransId="{E384F904-F6CD-EE48-ABEF-66B811DDE737}"/>
    <dgm:cxn modelId="{1284E748-990F-3843-A288-1B5BF5DEAF5C}" srcId="{2E194F6F-9ED9-DE4B-B6F3-F3BB763DE96C}" destId="{83B2DB20-34D3-B94C-8E7D-4013FC316C24}" srcOrd="0" destOrd="0" parTransId="{3CD95B4C-05D2-DE44-9F6A-B2BFD20C5AAA}" sibTransId="{3F25218F-57E0-3B48-B983-AC981535E102}"/>
    <dgm:cxn modelId="{48448E43-01BC-7F44-B09C-9C88B31A01DD}" srcId="{4BAF27D4-A68F-1544-A6BE-34A554433579}" destId="{D3AB8932-7CC9-EA42-90CB-13942C943C63}" srcOrd="0" destOrd="0" parTransId="{C5930761-7374-CF4B-A61D-D3098DE6CB12}" sibTransId="{AC306A32-C557-6E4A-8B98-C3641AA6329B}"/>
    <dgm:cxn modelId="{40FC8BD2-87BC-F545-AC9B-7D555745A767}" srcId="{83B2DB20-34D3-B94C-8E7D-4013FC316C24}" destId="{4BAF27D4-A68F-1544-A6BE-34A554433579}" srcOrd="3" destOrd="0" parTransId="{E513B83B-80EA-5C47-BF9E-4E8955F5D88F}" sibTransId="{189BC83E-8BF1-1943-853A-D6521B61DE4F}"/>
    <dgm:cxn modelId="{FC0F1DA3-8DBD-AD43-9CE0-E43C260ED310}" type="presOf" srcId="{D3AB8932-7CC9-EA42-90CB-13942C943C63}" destId="{A114C64A-EB12-4A47-B05E-A457E8802A7C}" srcOrd="0" destOrd="1" presId="urn:microsoft.com/office/officeart/2005/8/layout/lProcess2"/>
    <dgm:cxn modelId="{6BF0F906-5BBE-B14B-9F54-D1444F32487B}" srcId="{ED9A7A6D-1492-574C-BEC0-995B3565471D}" destId="{24DDBC64-CAD2-9B42-B013-05F84A676732}" srcOrd="0" destOrd="0" parTransId="{01667FA2-00E9-FE48-9162-E1DCD2E161AB}" sibTransId="{0B1193DF-6507-0E48-8181-3DB96AE1034D}"/>
    <dgm:cxn modelId="{635EF953-9D05-3142-AB2A-9351DCC7B4EC}" type="presParOf" srcId="{971D6E6D-7300-9F46-A78D-F2F4D41C960F}" destId="{0AC07EBF-E4A1-0A4A-8147-E41C3731BE60}" srcOrd="0" destOrd="0" presId="urn:microsoft.com/office/officeart/2005/8/layout/lProcess2"/>
    <dgm:cxn modelId="{50D1B22B-399A-2F41-9ADD-3BF7BCB327D8}" type="presParOf" srcId="{0AC07EBF-E4A1-0A4A-8147-E41C3731BE60}" destId="{B35F0D28-0C34-E146-AC61-AA70B12A7752}" srcOrd="0" destOrd="0" presId="urn:microsoft.com/office/officeart/2005/8/layout/lProcess2"/>
    <dgm:cxn modelId="{CD9EA427-55CA-2745-9866-B8B9C6284DF5}" type="presParOf" srcId="{0AC07EBF-E4A1-0A4A-8147-E41C3731BE60}" destId="{B3E6BC83-B57F-9943-9AE8-BE4A3AF3DCF3}" srcOrd="1" destOrd="0" presId="urn:microsoft.com/office/officeart/2005/8/layout/lProcess2"/>
    <dgm:cxn modelId="{3A0F71E6-D6B5-8245-9432-467BD3D79EFC}" type="presParOf" srcId="{0AC07EBF-E4A1-0A4A-8147-E41C3731BE60}" destId="{8A3D6A27-660F-4547-AC94-2CFBBFA8DC40}" srcOrd="2" destOrd="0" presId="urn:microsoft.com/office/officeart/2005/8/layout/lProcess2"/>
    <dgm:cxn modelId="{D2C7F876-03AB-D847-BE41-C8DD953AD0E9}" type="presParOf" srcId="{8A3D6A27-660F-4547-AC94-2CFBBFA8DC40}" destId="{756CF1D3-0E66-254A-B1D3-6EADF0C67202}" srcOrd="0" destOrd="0" presId="urn:microsoft.com/office/officeart/2005/8/layout/lProcess2"/>
    <dgm:cxn modelId="{CAEFCBC3-E118-C447-A097-C3002377CA6C}" type="presParOf" srcId="{756CF1D3-0E66-254A-B1D3-6EADF0C67202}" destId="{8412B993-D4E6-E549-92CC-FB05A2542D93}" srcOrd="0" destOrd="0" presId="urn:microsoft.com/office/officeart/2005/8/layout/lProcess2"/>
    <dgm:cxn modelId="{22174770-DFAD-D54B-A698-AFC3351E722A}" type="presParOf" srcId="{756CF1D3-0E66-254A-B1D3-6EADF0C67202}" destId="{BDAB568A-0480-3F4B-889C-AC08B03A39F0}" srcOrd="1" destOrd="0" presId="urn:microsoft.com/office/officeart/2005/8/layout/lProcess2"/>
    <dgm:cxn modelId="{AAF0FDDA-82D9-DA46-9827-7665ADF5D96F}" type="presParOf" srcId="{756CF1D3-0E66-254A-B1D3-6EADF0C67202}" destId="{92F0399B-148B-384A-8348-CAE654E20605}" srcOrd="2" destOrd="0" presId="urn:microsoft.com/office/officeart/2005/8/layout/lProcess2"/>
    <dgm:cxn modelId="{BABDB82F-F4E4-4E46-B1B1-01C1F6E843EF}" type="presParOf" srcId="{756CF1D3-0E66-254A-B1D3-6EADF0C67202}" destId="{96DD885D-9E97-234B-AC57-131CAB272745}" srcOrd="3" destOrd="0" presId="urn:microsoft.com/office/officeart/2005/8/layout/lProcess2"/>
    <dgm:cxn modelId="{94146A41-9DFB-3F47-A407-6E6029FBBFAD}" type="presParOf" srcId="{756CF1D3-0E66-254A-B1D3-6EADF0C67202}" destId="{CE566984-4F8C-534E-808C-02FB98C4E817}" srcOrd="4" destOrd="0" presId="urn:microsoft.com/office/officeart/2005/8/layout/lProcess2"/>
    <dgm:cxn modelId="{06F1524B-E8A0-BB46-ABCB-FFB09BEBA59A}" type="presParOf" srcId="{756CF1D3-0E66-254A-B1D3-6EADF0C67202}" destId="{7FC864BC-9A8E-2D49-804D-7A1BD0EC19CD}" srcOrd="5" destOrd="0" presId="urn:microsoft.com/office/officeart/2005/8/layout/lProcess2"/>
    <dgm:cxn modelId="{E3F40F63-8422-344C-9AC5-D10B2805D29A}" type="presParOf" srcId="{756CF1D3-0E66-254A-B1D3-6EADF0C67202}" destId="{A114C64A-EB12-4A47-B05E-A457E8802A7C}" srcOrd="6" destOrd="0" presId="urn:microsoft.com/office/officeart/2005/8/layout/lProcess2"/>
    <dgm:cxn modelId="{2E8A139D-BAA6-8443-84D7-5236EF058DA1}" type="presParOf" srcId="{756CF1D3-0E66-254A-B1D3-6EADF0C67202}" destId="{31EEC913-9593-2B42-B25C-FC6582089E85}" srcOrd="7" destOrd="0" presId="urn:microsoft.com/office/officeart/2005/8/layout/lProcess2"/>
    <dgm:cxn modelId="{C23F2656-0F72-F540-AF4E-46A7EBA2BFAF}" type="presParOf" srcId="{756CF1D3-0E66-254A-B1D3-6EADF0C67202}" destId="{2BFF5EA8-F457-2644-98FF-7E93B2145511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CB1B3F-7284-6F4F-B03A-B1C8B478460C}" type="doc">
      <dgm:prSet loTypeId="urn:microsoft.com/office/officeart/2005/8/layout/target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E9CDC9-98E3-5D40-AF7A-58631BD4A227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With programmed I/O there is a close correspondence between the I/O-related instructions that the processor fetches from memory and the I/O commands that the processor issues to an I/O module to execute the instructions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98987D-1E02-2E47-9986-AE43478CF36D}" type="parTrans" cxnId="{DA59469C-1DF0-5846-957C-D2A7A0EDF6AD}">
      <dgm:prSet/>
      <dgm:spPr/>
      <dgm:t>
        <a:bodyPr/>
        <a:lstStyle/>
        <a:p>
          <a:endParaRPr lang="en-US"/>
        </a:p>
      </dgm:t>
    </dgm:pt>
    <dgm:pt modelId="{14427CB5-64DE-8640-93FB-AAAE1316F03A}" type="sibTrans" cxnId="{DA59469C-1DF0-5846-957C-D2A7A0EDF6AD}">
      <dgm:prSet/>
      <dgm:spPr/>
      <dgm:t>
        <a:bodyPr/>
        <a:lstStyle/>
        <a:p>
          <a:endParaRPr lang="en-US"/>
        </a:p>
      </dgm:t>
    </dgm:pt>
    <dgm:pt modelId="{B7724777-71BF-BF44-B50B-40065B581871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form of the instruction depends on the way in which external devices are addressed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4B62C7-3DFE-9845-BE8E-4475EF163E1F}" type="parTrans" cxnId="{636A2996-D168-254D-8DFF-3B97C2C8238E}">
      <dgm:prSet/>
      <dgm:spPr/>
      <dgm:t>
        <a:bodyPr/>
        <a:lstStyle/>
        <a:p>
          <a:endParaRPr lang="en-US"/>
        </a:p>
      </dgm:t>
    </dgm:pt>
    <dgm:pt modelId="{4B9300B5-AADD-0544-9540-81FD59EA3DDC}" type="sibTrans" cxnId="{636A2996-D168-254D-8DFF-3B97C2C8238E}">
      <dgm:prSet/>
      <dgm:spPr/>
      <dgm:t>
        <a:bodyPr/>
        <a:lstStyle/>
        <a:p>
          <a:endParaRPr lang="en-US"/>
        </a:p>
      </dgm:t>
    </dgm:pt>
    <dgm:pt modelId="{46971C9E-C24D-1D4D-AB01-562754A705EC}">
      <dgm:prSet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Each I/O device connected through I/O modules is given a unique identifier or address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CB3A632-5764-254F-9965-6154DA001E92}" type="parTrans" cxnId="{FD6E22AE-3BC3-E345-A170-23428B3BEE4A}">
      <dgm:prSet/>
      <dgm:spPr/>
      <dgm:t>
        <a:bodyPr/>
        <a:lstStyle/>
        <a:p>
          <a:endParaRPr lang="en-US"/>
        </a:p>
      </dgm:t>
    </dgm:pt>
    <dgm:pt modelId="{B4C12133-8E2A-C041-A4F2-EF165FF5E632}" type="sibTrans" cxnId="{FD6E22AE-3BC3-E345-A170-23428B3BEE4A}">
      <dgm:prSet/>
      <dgm:spPr/>
      <dgm:t>
        <a:bodyPr/>
        <a:lstStyle/>
        <a:p>
          <a:endParaRPr lang="en-US"/>
        </a:p>
      </dgm:t>
    </dgm:pt>
    <dgm:pt modelId="{84FE1BE3-37A4-3B45-9F09-4FA434229570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When the processor issues an I/O command, the command contains the address of the desired device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45E44F-D162-0B49-9E0C-70670BDE4A90}" type="parTrans" cxnId="{DD83F9E4-E4F3-A446-8E96-447BE9706AB6}">
      <dgm:prSet/>
      <dgm:spPr/>
      <dgm:t>
        <a:bodyPr/>
        <a:lstStyle/>
        <a:p>
          <a:endParaRPr lang="en-US"/>
        </a:p>
      </dgm:t>
    </dgm:pt>
    <dgm:pt modelId="{005F6B1C-BD36-AD4E-AC5B-9F5FB5F74D3A}" type="sibTrans" cxnId="{DD83F9E4-E4F3-A446-8E96-447BE9706AB6}">
      <dgm:prSet/>
      <dgm:spPr/>
      <dgm:t>
        <a:bodyPr/>
        <a:lstStyle/>
        <a:p>
          <a:endParaRPr lang="en-US"/>
        </a:p>
      </dgm:t>
    </dgm:pt>
    <dgm:pt modelId="{507D6E63-293F-E349-B81B-8FF85CCCFE05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Thus each I/O module must interpret the address lines to determine if the command is for itself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2726EC-79A8-B040-968B-27A0C78D9EE3}" type="parTrans" cxnId="{5175C7AF-6915-3541-A303-AAB05DAC7460}">
      <dgm:prSet/>
      <dgm:spPr/>
      <dgm:t>
        <a:bodyPr/>
        <a:lstStyle/>
        <a:p>
          <a:endParaRPr lang="en-US"/>
        </a:p>
      </dgm:t>
    </dgm:pt>
    <dgm:pt modelId="{FBA726DB-1E58-EB4D-9C12-4D202D682CDD}" type="sibTrans" cxnId="{5175C7AF-6915-3541-A303-AAB05DAC7460}">
      <dgm:prSet/>
      <dgm:spPr/>
      <dgm:t>
        <a:bodyPr/>
        <a:lstStyle/>
        <a:p>
          <a:endParaRPr lang="en-US"/>
        </a:p>
      </dgm:t>
    </dgm:pt>
    <dgm:pt modelId="{BFEF0A71-74EA-4044-8AC2-41D21C59A12B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Memory-mapped I/O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197B1C-9263-FD41-BC5B-866C38F387A5}" type="parTrans" cxnId="{603BAF9D-FEA4-0B48-BF54-696AB2687BC2}">
      <dgm:prSet/>
      <dgm:spPr/>
      <dgm:t>
        <a:bodyPr/>
        <a:lstStyle/>
        <a:p>
          <a:endParaRPr lang="en-US"/>
        </a:p>
      </dgm:t>
    </dgm:pt>
    <dgm:pt modelId="{0BDA2D19-CCB7-BC47-9200-F5801844B4CE}" type="sibTrans" cxnId="{603BAF9D-FEA4-0B48-BF54-696AB2687BC2}">
      <dgm:prSet/>
      <dgm:spPr/>
      <dgm:t>
        <a:bodyPr/>
        <a:lstStyle/>
        <a:p>
          <a:endParaRPr lang="en-US"/>
        </a:p>
      </dgm:t>
    </dgm:pt>
    <dgm:pt modelId="{B4FF581B-F4FF-214D-831F-85314D894D91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There is a single address space for memory locations and I/O devices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643422-5CB6-6A44-AA0A-96BAC2CC8735}" type="parTrans" cxnId="{9330EC38-8BA3-574C-9E0C-F3D50FCE6249}">
      <dgm:prSet/>
      <dgm:spPr/>
      <dgm:t>
        <a:bodyPr/>
        <a:lstStyle/>
        <a:p>
          <a:endParaRPr lang="en-US"/>
        </a:p>
      </dgm:t>
    </dgm:pt>
    <dgm:pt modelId="{FDD61106-1134-7948-AC64-2C6B95FB86F7}" type="sibTrans" cxnId="{9330EC38-8BA3-574C-9E0C-F3D50FCE6249}">
      <dgm:prSet/>
      <dgm:spPr/>
      <dgm:t>
        <a:bodyPr/>
        <a:lstStyle/>
        <a:p>
          <a:endParaRPr lang="en-US"/>
        </a:p>
      </dgm:t>
    </dgm:pt>
    <dgm:pt modelId="{937752D6-EA5C-9E4B-A082-8C2300A280FC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single read line and a single write line are needed on the bus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608E109-A37E-154A-9310-AE41D915BD86}" type="parTrans" cxnId="{B48FB75B-ACB5-D34F-AD83-54B1C7476172}">
      <dgm:prSet/>
      <dgm:spPr/>
      <dgm:t>
        <a:bodyPr/>
        <a:lstStyle/>
        <a:p>
          <a:endParaRPr lang="en-US"/>
        </a:p>
      </dgm:t>
    </dgm:pt>
    <dgm:pt modelId="{9D0C17F2-081D-104F-9F25-6FDB504ACABB}" type="sibTrans" cxnId="{B48FB75B-ACB5-D34F-AD83-54B1C7476172}">
      <dgm:prSet/>
      <dgm:spPr/>
      <dgm:t>
        <a:bodyPr/>
        <a:lstStyle/>
        <a:p>
          <a:endParaRPr lang="en-US"/>
        </a:p>
      </dgm:t>
    </dgm:pt>
    <dgm:pt modelId="{1CEB8B0E-488D-3944-BBCF-7797477AC38A}" type="pres">
      <dgm:prSet presAssocID="{24CB1B3F-7284-6F4F-B03A-B1C8B478460C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22C87F3-7532-F34B-B245-990D41F3B46B}" type="pres">
      <dgm:prSet presAssocID="{24CB1B3F-7284-6F4F-B03A-B1C8B478460C}" presName="outerBox" presStyleCnt="0"/>
      <dgm:spPr/>
    </dgm:pt>
    <dgm:pt modelId="{186C3487-D930-474B-8B6C-26486CEE388F}" type="pres">
      <dgm:prSet presAssocID="{24CB1B3F-7284-6F4F-B03A-B1C8B478460C}" presName="outerBoxParent" presStyleLbl="node1" presStyleIdx="0" presStyleCnt="3"/>
      <dgm:spPr/>
      <dgm:t>
        <a:bodyPr/>
        <a:lstStyle/>
        <a:p>
          <a:endParaRPr lang="en-US"/>
        </a:p>
      </dgm:t>
    </dgm:pt>
    <dgm:pt modelId="{16042A49-132A-8B4A-BB63-D78C7C21B920}" type="pres">
      <dgm:prSet presAssocID="{24CB1B3F-7284-6F4F-B03A-B1C8B478460C}" presName="outerBoxChildren" presStyleCnt="0"/>
      <dgm:spPr/>
    </dgm:pt>
    <dgm:pt modelId="{D9E0821F-18B7-3648-A412-574102ADFAC5}" type="pres">
      <dgm:prSet presAssocID="{B7724777-71BF-BF44-B50B-40065B581871}" presName="oChild" presStyleLbl="f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FC1EE-27E6-F54C-91FD-6D41469702C3}" type="pres">
      <dgm:prSet presAssocID="{24CB1B3F-7284-6F4F-B03A-B1C8B478460C}" presName="middleBox" presStyleCnt="0"/>
      <dgm:spPr/>
    </dgm:pt>
    <dgm:pt modelId="{E160426F-36A1-D34E-90B9-159EBE5C1F14}" type="pres">
      <dgm:prSet presAssocID="{24CB1B3F-7284-6F4F-B03A-B1C8B478460C}" presName="middleBoxParent" presStyleLbl="node1" presStyleIdx="1" presStyleCnt="3"/>
      <dgm:spPr/>
      <dgm:t>
        <a:bodyPr/>
        <a:lstStyle/>
        <a:p>
          <a:endParaRPr lang="en-US"/>
        </a:p>
      </dgm:t>
    </dgm:pt>
    <dgm:pt modelId="{3B749350-7535-3C46-AEFF-536C11AC5634}" type="pres">
      <dgm:prSet presAssocID="{24CB1B3F-7284-6F4F-B03A-B1C8B478460C}" presName="middleBoxChildren" presStyleCnt="0"/>
      <dgm:spPr/>
    </dgm:pt>
    <dgm:pt modelId="{888F03EE-EA62-0A44-BCD7-2C960EBED35A}" type="pres">
      <dgm:prSet presAssocID="{84FE1BE3-37A4-3B45-9F09-4FA434229570}" presName="mChild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027CA8-9280-E346-8CCC-9C5806303607}" type="pres">
      <dgm:prSet presAssocID="{005F6B1C-BD36-AD4E-AC5B-9F5FB5F74D3A}" presName="middleSibTrans" presStyleCnt="0"/>
      <dgm:spPr/>
    </dgm:pt>
    <dgm:pt modelId="{0ED11A57-7F16-7A46-98F1-9D827DB07889}" type="pres">
      <dgm:prSet presAssocID="{507D6E63-293F-E349-B81B-8FF85CCCFE05}" presName="mChild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5D8471-9A8C-2C41-B3BB-6B6D23F2B363}" type="pres">
      <dgm:prSet presAssocID="{24CB1B3F-7284-6F4F-B03A-B1C8B478460C}" presName="centerBox" presStyleCnt="0"/>
      <dgm:spPr/>
    </dgm:pt>
    <dgm:pt modelId="{36FFC2E4-7C6D-114C-8D2C-508E3EBD9206}" type="pres">
      <dgm:prSet presAssocID="{24CB1B3F-7284-6F4F-B03A-B1C8B478460C}" presName="centerBoxParent" presStyleLbl="node1" presStyleIdx="2" presStyleCnt="3"/>
      <dgm:spPr/>
      <dgm:t>
        <a:bodyPr/>
        <a:lstStyle/>
        <a:p>
          <a:endParaRPr lang="en-US"/>
        </a:p>
      </dgm:t>
    </dgm:pt>
    <dgm:pt modelId="{578516EA-C7D1-8648-A9E4-3031C198478A}" type="pres">
      <dgm:prSet presAssocID="{24CB1B3F-7284-6F4F-B03A-B1C8B478460C}" presName="centerBoxChildren" presStyleCnt="0"/>
      <dgm:spPr/>
    </dgm:pt>
    <dgm:pt modelId="{D9C69BC1-FB71-E346-ABC9-68531B4638A4}" type="pres">
      <dgm:prSet presAssocID="{B4FF581B-F4FF-214D-831F-85314D894D91}" presName="cChild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8CDBE6-364A-C541-979D-7977D9F09C45}" type="pres">
      <dgm:prSet presAssocID="{FDD61106-1134-7948-AC64-2C6B95FB86F7}" presName="centerSibTrans" presStyleCnt="0"/>
      <dgm:spPr/>
    </dgm:pt>
    <dgm:pt modelId="{CA82B6EE-48D1-BB4C-8112-D3045325C9A0}" type="pres">
      <dgm:prSet presAssocID="{937752D6-EA5C-9E4B-A082-8C2300A280FC}" presName="cChild" presStyleLbl="f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6A2996-D168-254D-8DFF-3B97C2C8238E}" srcId="{8BE9CDC9-98E3-5D40-AF7A-58631BD4A227}" destId="{B7724777-71BF-BF44-B50B-40065B581871}" srcOrd="0" destOrd="0" parTransId="{554B62C7-3DFE-9845-BE8E-4475EF163E1F}" sibTransId="{4B9300B5-AADD-0544-9540-81FD59EA3DDC}"/>
    <dgm:cxn modelId="{66EAF84C-3770-9341-B709-B49D0EC81710}" type="presOf" srcId="{B7724777-71BF-BF44-B50B-40065B581871}" destId="{D9E0821F-18B7-3648-A412-574102ADFAC5}" srcOrd="0" destOrd="0" presId="urn:microsoft.com/office/officeart/2005/8/layout/target2"/>
    <dgm:cxn modelId="{DA59469C-1DF0-5846-957C-D2A7A0EDF6AD}" srcId="{24CB1B3F-7284-6F4F-B03A-B1C8B478460C}" destId="{8BE9CDC9-98E3-5D40-AF7A-58631BD4A227}" srcOrd="0" destOrd="0" parTransId="{0D98987D-1E02-2E47-9986-AE43478CF36D}" sibTransId="{14427CB5-64DE-8640-93FB-AAAE1316F03A}"/>
    <dgm:cxn modelId="{603BAF9D-FEA4-0B48-BF54-696AB2687BC2}" srcId="{24CB1B3F-7284-6F4F-B03A-B1C8B478460C}" destId="{BFEF0A71-74EA-4044-8AC2-41D21C59A12B}" srcOrd="2" destOrd="0" parTransId="{72197B1C-9263-FD41-BC5B-866C38F387A5}" sibTransId="{0BDA2D19-CCB7-BC47-9200-F5801844B4CE}"/>
    <dgm:cxn modelId="{C80C0643-B7DA-7540-B05B-FB93AA396ABF}" type="presOf" srcId="{BFEF0A71-74EA-4044-8AC2-41D21C59A12B}" destId="{36FFC2E4-7C6D-114C-8D2C-508E3EBD9206}" srcOrd="0" destOrd="0" presId="urn:microsoft.com/office/officeart/2005/8/layout/target2"/>
    <dgm:cxn modelId="{09C4390C-A882-F640-90E3-20C738487F80}" type="presOf" srcId="{8BE9CDC9-98E3-5D40-AF7A-58631BD4A227}" destId="{186C3487-D930-474B-8B6C-26486CEE388F}" srcOrd="0" destOrd="0" presId="urn:microsoft.com/office/officeart/2005/8/layout/target2"/>
    <dgm:cxn modelId="{B48FB75B-ACB5-D34F-AD83-54B1C7476172}" srcId="{BFEF0A71-74EA-4044-8AC2-41D21C59A12B}" destId="{937752D6-EA5C-9E4B-A082-8C2300A280FC}" srcOrd="1" destOrd="0" parTransId="{A608E109-A37E-154A-9310-AE41D915BD86}" sibTransId="{9D0C17F2-081D-104F-9F25-6FDB504ACABB}"/>
    <dgm:cxn modelId="{FE5880EA-0421-B149-A1ED-5C625BAE234B}" type="presOf" srcId="{B4FF581B-F4FF-214D-831F-85314D894D91}" destId="{D9C69BC1-FB71-E346-ABC9-68531B4638A4}" srcOrd="0" destOrd="0" presId="urn:microsoft.com/office/officeart/2005/8/layout/target2"/>
    <dgm:cxn modelId="{9330EC38-8BA3-574C-9E0C-F3D50FCE6249}" srcId="{BFEF0A71-74EA-4044-8AC2-41D21C59A12B}" destId="{B4FF581B-F4FF-214D-831F-85314D894D91}" srcOrd="0" destOrd="0" parTransId="{3B643422-5CB6-6A44-AA0A-96BAC2CC8735}" sibTransId="{FDD61106-1134-7948-AC64-2C6B95FB86F7}"/>
    <dgm:cxn modelId="{2E699FA1-5662-8C48-8540-E2CAEA892E76}" type="presOf" srcId="{937752D6-EA5C-9E4B-A082-8C2300A280FC}" destId="{CA82B6EE-48D1-BB4C-8112-D3045325C9A0}" srcOrd="0" destOrd="0" presId="urn:microsoft.com/office/officeart/2005/8/layout/target2"/>
    <dgm:cxn modelId="{382F2ECF-371A-204B-A76F-6F4C0841A426}" type="presOf" srcId="{84FE1BE3-37A4-3B45-9F09-4FA434229570}" destId="{888F03EE-EA62-0A44-BCD7-2C960EBED35A}" srcOrd="0" destOrd="0" presId="urn:microsoft.com/office/officeart/2005/8/layout/target2"/>
    <dgm:cxn modelId="{FD6E22AE-3BC3-E345-A170-23428B3BEE4A}" srcId="{24CB1B3F-7284-6F4F-B03A-B1C8B478460C}" destId="{46971C9E-C24D-1D4D-AB01-562754A705EC}" srcOrd="1" destOrd="0" parTransId="{ACB3A632-5764-254F-9965-6154DA001E92}" sibTransId="{B4C12133-8E2A-C041-A4F2-EF165FF5E632}"/>
    <dgm:cxn modelId="{5175C7AF-6915-3541-A303-AAB05DAC7460}" srcId="{46971C9E-C24D-1D4D-AB01-562754A705EC}" destId="{507D6E63-293F-E349-B81B-8FF85CCCFE05}" srcOrd="1" destOrd="0" parTransId="{792726EC-79A8-B040-968B-27A0C78D9EE3}" sibTransId="{FBA726DB-1E58-EB4D-9C12-4D202D682CDD}"/>
    <dgm:cxn modelId="{61B31ABA-CDB7-6C42-B1CB-FA5EB1ECD20D}" type="presOf" srcId="{507D6E63-293F-E349-B81B-8FF85CCCFE05}" destId="{0ED11A57-7F16-7A46-98F1-9D827DB07889}" srcOrd="0" destOrd="0" presId="urn:microsoft.com/office/officeart/2005/8/layout/target2"/>
    <dgm:cxn modelId="{FD46C411-71A1-764A-803C-0FF70080D165}" type="presOf" srcId="{24CB1B3F-7284-6F4F-B03A-B1C8B478460C}" destId="{1CEB8B0E-488D-3944-BBCF-7797477AC38A}" srcOrd="0" destOrd="0" presId="urn:microsoft.com/office/officeart/2005/8/layout/target2"/>
    <dgm:cxn modelId="{FEBA4D61-216A-584A-B147-C5409EA9DEA0}" type="presOf" srcId="{46971C9E-C24D-1D4D-AB01-562754A705EC}" destId="{E160426F-36A1-D34E-90B9-159EBE5C1F14}" srcOrd="0" destOrd="0" presId="urn:microsoft.com/office/officeart/2005/8/layout/target2"/>
    <dgm:cxn modelId="{DD83F9E4-E4F3-A446-8E96-447BE9706AB6}" srcId="{46971C9E-C24D-1D4D-AB01-562754A705EC}" destId="{84FE1BE3-37A4-3B45-9F09-4FA434229570}" srcOrd="0" destOrd="0" parTransId="{E045E44F-D162-0B49-9E0C-70670BDE4A90}" sibTransId="{005F6B1C-BD36-AD4E-AC5B-9F5FB5F74D3A}"/>
    <dgm:cxn modelId="{0532E498-8B31-E840-BA30-CE197F8307A3}" type="presParOf" srcId="{1CEB8B0E-488D-3944-BBCF-7797477AC38A}" destId="{722C87F3-7532-F34B-B245-990D41F3B46B}" srcOrd="0" destOrd="0" presId="urn:microsoft.com/office/officeart/2005/8/layout/target2"/>
    <dgm:cxn modelId="{EDEB7631-8FC1-7B45-A8E6-FA56F5379706}" type="presParOf" srcId="{722C87F3-7532-F34B-B245-990D41F3B46B}" destId="{186C3487-D930-474B-8B6C-26486CEE388F}" srcOrd="0" destOrd="0" presId="urn:microsoft.com/office/officeart/2005/8/layout/target2"/>
    <dgm:cxn modelId="{D7DFCDAE-CCB4-CF4F-BC62-40D7223CB387}" type="presParOf" srcId="{722C87F3-7532-F34B-B245-990D41F3B46B}" destId="{16042A49-132A-8B4A-BB63-D78C7C21B920}" srcOrd="1" destOrd="0" presId="urn:microsoft.com/office/officeart/2005/8/layout/target2"/>
    <dgm:cxn modelId="{5898F73A-7A9A-D84B-9FB4-F4C5C8CEE8C9}" type="presParOf" srcId="{16042A49-132A-8B4A-BB63-D78C7C21B920}" destId="{D9E0821F-18B7-3648-A412-574102ADFAC5}" srcOrd="0" destOrd="0" presId="urn:microsoft.com/office/officeart/2005/8/layout/target2"/>
    <dgm:cxn modelId="{92FC411F-688F-1B42-A92D-07DC2A64CC1B}" type="presParOf" srcId="{1CEB8B0E-488D-3944-BBCF-7797477AC38A}" destId="{360FC1EE-27E6-F54C-91FD-6D41469702C3}" srcOrd="1" destOrd="0" presId="urn:microsoft.com/office/officeart/2005/8/layout/target2"/>
    <dgm:cxn modelId="{52D7DD19-64A9-EB49-B127-F31EABEDF18F}" type="presParOf" srcId="{360FC1EE-27E6-F54C-91FD-6D41469702C3}" destId="{E160426F-36A1-D34E-90B9-159EBE5C1F14}" srcOrd="0" destOrd="0" presId="urn:microsoft.com/office/officeart/2005/8/layout/target2"/>
    <dgm:cxn modelId="{F7E85D8A-B41D-5149-B41A-35B49016966B}" type="presParOf" srcId="{360FC1EE-27E6-F54C-91FD-6D41469702C3}" destId="{3B749350-7535-3C46-AEFF-536C11AC5634}" srcOrd="1" destOrd="0" presId="urn:microsoft.com/office/officeart/2005/8/layout/target2"/>
    <dgm:cxn modelId="{309CFD3A-7DF0-6E4D-B749-7A877DD607EF}" type="presParOf" srcId="{3B749350-7535-3C46-AEFF-536C11AC5634}" destId="{888F03EE-EA62-0A44-BCD7-2C960EBED35A}" srcOrd="0" destOrd="0" presId="urn:microsoft.com/office/officeart/2005/8/layout/target2"/>
    <dgm:cxn modelId="{851589C4-3337-8447-967B-C0B0B3EA8C75}" type="presParOf" srcId="{3B749350-7535-3C46-AEFF-536C11AC5634}" destId="{4F027CA8-9280-E346-8CCC-9C5806303607}" srcOrd="1" destOrd="0" presId="urn:microsoft.com/office/officeart/2005/8/layout/target2"/>
    <dgm:cxn modelId="{D78D0CC1-EC7E-C14A-906A-0D4269679029}" type="presParOf" srcId="{3B749350-7535-3C46-AEFF-536C11AC5634}" destId="{0ED11A57-7F16-7A46-98F1-9D827DB07889}" srcOrd="2" destOrd="0" presId="urn:microsoft.com/office/officeart/2005/8/layout/target2"/>
    <dgm:cxn modelId="{38654691-B0A1-9647-AE8E-AA4645C0BE09}" type="presParOf" srcId="{1CEB8B0E-488D-3944-BBCF-7797477AC38A}" destId="{4D5D8471-9A8C-2C41-B3BB-6B6D23F2B363}" srcOrd="2" destOrd="0" presId="urn:microsoft.com/office/officeart/2005/8/layout/target2"/>
    <dgm:cxn modelId="{1577E0B6-6E4E-1644-BC4C-F1D00CFDC5C5}" type="presParOf" srcId="{4D5D8471-9A8C-2C41-B3BB-6B6D23F2B363}" destId="{36FFC2E4-7C6D-114C-8D2C-508E3EBD9206}" srcOrd="0" destOrd="0" presId="urn:microsoft.com/office/officeart/2005/8/layout/target2"/>
    <dgm:cxn modelId="{D14423C7-711B-D747-BCAD-5EAE702D99F6}" type="presParOf" srcId="{4D5D8471-9A8C-2C41-B3BB-6B6D23F2B363}" destId="{578516EA-C7D1-8648-A9E4-3031C198478A}" srcOrd="1" destOrd="0" presId="urn:microsoft.com/office/officeart/2005/8/layout/target2"/>
    <dgm:cxn modelId="{D648C570-BD19-5C41-B0C8-F01CC8CA8C1C}" type="presParOf" srcId="{578516EA-C7D1-8648-A9E4-3031C198478A}" destId="{D9C69BC1-FB71-E346-ABC9-68531B4638A4}" srcOrd="0" destOrd="0" presId="urn:microsoft.com/office/officeart/2005/8/layout/target2"/>
    <dgm:cxn modelId="{54FAD771-F8A5-4D43-AFF9-1064FDCC4E9D}" type="presParOf" srcId="{578516EA-C7D1-8648-A9E4-3031C198478A}" destId="{EA8CDBE6-364A-C541-979D-7977D9F09C45}" srcOrd="1" destOrd="0" presId="urn:microsoft.com/office/officeart/2005/8/layout/target2"/>
    <dgm:cxn modelId="{F10BD7CB-08AD-FC45-9801-58FE4026AB2E}" type="presParOf" srcId="{578516EA-C7D1-8648-A9E4-3031C198478A}" destId="{CA82B6EE-48D1-BB4C-8112-D3045325C9A0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631D8C-C76E-4141-949C-8411656D8D26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C409AA-E74E-8A43-81E7-20E795899708}">
      <dgm:prSet/>
      <dgm:spPr>
        <a:solidFill>
          <a:schemeClr val="accent4"/>
        </a:solidFill>
        <a:ln>
          <a:solidFill>
            <a:schemeClr val="tx2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problem with programmed I/O is that the processor has to wait a long time for the I/O module to be ready for either reception or transmission of data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A95C6D-E067-8444-80C8-71BAEDE19722}" type="parTrans" cxnId="{1F14FDA6-5095-6B4C-9A2C-5C68F1113248}">
      <dgm:prSet/>
      <dgm:spPr/>
      <dgm:t>
        <a:bodyPr/>
        <a:lstStyle/>
        <a:p>
          <a:endParaRPr lang="en-US"/>
        </a:p>
      </dgm:t>
    </dgm:pt>
    <dgm:pt modelId="{B78682D2-6696-1A42-BBD9-2648B928CCBF}" type="sibTrans" cxnId="{1F14FDA6-5095-6B4C-9A2C-5C68F1113248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E8901660-7A45-5140-B454-4E2D8D5AA827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alternative is for the processor to issue an I/O command to a module and then go on to do some other useful work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BB6BD76-E2EC-6140-96B7-2A8726CD09A3}" type="parTrans" cxnId="{7A4E5EDA-F85C-A14C-AC6E-0B6B2550C620}">
      <dgm:prSet/>
      <dgm:spPr/>
      <dgm:t>
        <a:bodyPr/>
        <a:lstStyle/>
        <a:p>
          <a:endParaRPr lang="en-US"/>
        </a:p>
      </dgm:t>
    </dgm:pt>
    <dgm:pt modelId="{D4EFD207-8600-4040-8D3A-F2036A0B2E97}" type="sibTrans" cxnId="{7A4E5EDA-F85C-A14C-AC6E-0B6B2550C620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2E1FE990-DE05-034D-8526-9193E1EAF18E}">
      <dgm:prSet/>
      <dgm:spPr>
        <a:solidFill>
          <a:schemeClr val="accent3"/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I/O module will then interrupt the processor to request service when it is ready to exchange data with the processor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0844F29-E1D1-FC41-96F1-965B063FA075}" type="parTrans" cxnId="{8953CEF4-9091-AD47-9B89-AE93777EFE8F}">
      <dgm:prSet/>
      <dgm:spPr/>
      <dgm:t>
        <a:bodyPr/>
        <a:lstStyle/>
        <a:p>
          <a:endParaRPr lang="en-US"/>
        </a:p>
      </dgm:t>
    </dgm:pt>
    <dgm:pt modelId="{E7FC6A39-52E1-A94B-B8DC-2A6A544CCC6A}" type="sibTrans" cxnId="{8953CEF4-9091-AD47-9B89-AE93777EFE8F}">
      <dgm:prSet/>
      <dgm:spPr>
        <a:ln>
          <a:solidFill>
            <a:schemeClr val="accent3"/>
          </a:solidFill>
        </a:ln>
      </dgm:spPr>
      <dgm:t>
        <a:bodyPr/>
        <a:lstStyle/>
        <a:p>
          <a:endParaRPr lang="en-US" dirty="0"/>
        </a:p>
      </dgm:t>
    </dgm:pt>
    <dgm:pt modelId="{D1AB6957-487C-FB47-BDE1-E47D7193CC3E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processor executes the data transfer and resumes its former processing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CC1BA8-D607-594A-93C6-8A02DA61376A}" type="parTrans" cxnId="{59036F06-985C-7F42-B191-4214E5EB5F1F}">
      <dgm:prSet/>
      <dgm:spPr/>
      <dgm:t>
        <a:bodyPr/>
        <a:lstStyle/>
        <a:p>
          <a:endParaRPr lang="en-US"/>
        </a:p>
      </dgm:t>
    </dgm:pt>
    <dgm:pt modelId="{19DFBF3D-387F-F948-B644-74367A6A01E2}" type="sibTrans" cxnId="{59036F06-985C-7F42-B191-4214E5EB5F1F}">
      <dgm:prSet/>
      <dgm:spPr/>
      <dgm:t>
        <a:bodyPr/>
        <a:lstStyle/>
        <a:p>
          <a:endParaRPr lang="en-US"/>
        </a:p>
      </dgm:t>
    </dgm:pt>
    <dgm:pt modelId="{37038750-B625-5942-B498-3DF48AA3E481}" type="pres">
      <dgm:prSet presAssocID="{DD631D8C-C76E-4141-949C-8411656D8D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E03F2C-0E06-7A4A-A8EB-218E9FF17455}" type="pres">
      <dgm:prSet presAssocID="{DD631D8C-C76E-4141-949C-8411656D8D26}" presName="dummyMaxCanvas" presStyleCnt="0">
        <dgm:presLayoutVars/>
      </dgm:prSet>
      <dgm:spPr/>
    </dgm:pt>
    <dgm:pt modelId="{2D081643-A97E-8045-A04A-A5246EDD4742}" type="pres">
      <dgm:prSet presAssocID="{DD631D8C-C76E-4141-949C-8411656D8D26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5FBAA2-0298-2246-8B0B-C48AEAF19927}" type="pres">
      <dgm:prSet presAssocID="{DD631D8C-C76E-4141-949C-8411656D8D26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9314B-7B16-FF42-8A93-06167E077AB1}" type="pres">
      <dgm:prSet presAssocID="{DD631D8C-C76E-4141-949C-8411656D8D26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555A3E-B462-CE46-ADD7-0A2B96FC095F}" type="pres">
      <dgm:prSet presAssocID="{DD631D8C-C76E-4141-949C-8411656D8D26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450B52-5D4C-0148-8E62-5277CDF3A5C7}" type="pres">
      <dgm:prSet presAssocID="{DD631D8C-C76E-4141-949C-8411656D8D26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A835B4-ED2B-9747-9CA1-E778865DDC3A}" type="pres">
      <dgm:prSet presAssocID="{DD631D8C-C76E-4141-949C-8411656D8D26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B718B-E4CA-054E-A922-09189E21162A}" type="pres">
      <dgm:prSet presAssocID="{DD631D8C-C76E-4141-949C-8411656D8D26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AB1F3-0042-BF44-852E-E236AF7AA5AB}" type="pres">
      <dgm:prSet presAssocID="{DD631D8C-C76E-4141-949C-8411656D8D26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830BA8-4BD1-CF44-8145-C1979AD6B59B}" type="pres">
      <dgm:prSet presAssocID="{DD631D8C-C76E-4141-949C-8411656D8D26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0A0EC7-4D3A-B84D-84B7-44DA7B96F4F2}" type="pres">
      <dgm:prSet presAssocID="{DD631D8C-C76E-4141-949C-8411656D8D26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96BC47-187B-6F41-AC73-47BAFFDB553B}" type="pres">
      <dgm:prSet presAssocID="{DD631D8C-C76E-4141-949C-8411656D8D26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27162C-D623-CD4D-8D3D-65B13A25FE41}" type="presOf" srcId="{DD631D8C-C76E-4141-949C-8411656D8D26}" destId="{37038750-B625-5942-B498-3DF48AA3E481}" srcOrd="0" destOrd="0" presId="urn:microsoft.com/office/officeart/2005/8/layout/vProcess5"/>
    <dgm:cxn modelId="{66D1B9B3-A13B-F34E-B8FD-2955D6340016}" type="presOf" srcId="{D1AB6957-487C-FB47-BDE1-E47D7193CC3E}" destId="{FF555A3E-B462-CE46-ADD7-0A2B96FC095F}" srcOrd="0" destOrd="0" presId="urn:microsoft.com/office/officeart/2005/8/layout/vProcess5"/>
    <dgm:cxn modelId="{98EF90FB-F748-0E4A-B35C-C8DFD134DC79}" type="presOf" srcId="{D1AB6957-487C-FB47-BDE1-E47D7193CC3E}" destId="{D096BC47-187B-6F41-AC73-47BAFFDB553B}" srcOrd="1" destOrd="0" presId="urn:microsoft.com/office/officeart/2005/8/layout/vProcess5"/>
    <dgm:cxn modelId="{EDF6D664-0D05-3649-873F-9C587A010530}" type="presOf" srcId="{84C409AA-E74E-8A43-81E7-20E795899708}" destId="{2D081643-A97E-8045-A04A-A5246EDD4742}" srcOrd="0" destOrd="0" presId="urn:microsoft.com/office/officeart/2005/8/layout/vProcess5"/>
    <dgm:cxn modelId="{1F14FDA6-5095-6B4C-9A2C-5C68F1113248}" srcId="{DD631D8C-C76E-4141-949C-8411656D8D26}" destId="{84C409AA-E74E-8A43-81E7-20E795899708}" srcOrd="0" destOrd="0" parTransId="{1EA95C6D-E067-8444-80C8-71BAEDE19722}" sibTransId="{B78682D2-6696-1A42-BBD9-2648B928CCBF}"/>
    <dgm:cxn modelId="{7A4E5EDA-F85C-A14C-AC6E-0B6B2550C620}" srcId="{DD631D8C-C76E-4141-949C-8411656D8D26}" destId="{E8901660-7A45-5140-B454-4E2D8D5AA827}" srcOrd="1" destOrd="0" parTransId="{0BB6BD76-E2EC-6140-96B7-2A8726CD09A3}" sibTransId="{D4EFD207-8600-4040-8D3A-F2036A0B2E97}"/>
    <dgm:cxn modelId="{9E907098-FEF5-F84E-88B0-661E89EAC90E}" type="presOf" srcId="{2E1FE990-DE05-034D-8526-9193E1EAF18E}" destId="{9C39314B-7B16-FF42-8A93-06167E077AB1}" srcOrd="0" destOrd="0" presId="urn:microsoft.com/office/officeart/2005/8/layout/vProcess5"/>
    <dgm:cxn modelId="{8953CEF4-9091-AD47-9B89-AE93777EFE8F}" srcId="{DD631D8C-C76E-4141-949C-8411656D8D26}" destId="{2E1FE990-DE05-034D-8526-9193E1EAF18E}" srcOrd="2" destOrd="0" parTransId="{70844F29-E1D1-FC41-96F1-965B063FA075}" sibTransId="{E7FC6A39-52E1-A94B-B8DC-2A6A544CCC6A}"/>
    <dgm:cxn modelId="{4A9CF355-BE3D-D74F-8672-6B0AB9AFACBB}" type="presOf" srcId="{2E1FE990-DE05-034D-8526-9193E1EAF18E}" destId="{AF0A0EC7-4D3A-B84D-84B7-44DA7B96F4F2}" srcOrd="1" destOrd="0" presId="urn:microsoft.com/office/officeart/2005/8/layout/vProcess5"/>
    <dgm:cxn modelId="{9BEC915B-68C6-1941-A8B9-043093219A08}" type="presOf" srcId="{E8901660-7A45-5140-B454-4E2D8D5AA827}" destId="{2F830BA8-4BD1-CF44-8145-C1979AD6B59B}" srcOrd="1" destOrd="0" presId="urn:microsoft.com/office/officeart/2005/8/layout/vProcess5"/>
    <dgm:cxn modelId="{95CC499D-AE6C-AE4B-9123-9D58C9A86F57}" type="presOf" srcId="{D4EFD207-8600-4040-8D3A-F2036A0B2E97}" destId="{A1A835B4-ED2B-9747-9CA1-E778865DDC3A}" srcOrd="0" destOrd="0" presId="urn:microsoft.com/office/officeart/2005/8/layout/vProcess5"/>
    <dgm:cxn modelId="{D3F18214-9AD4-5849-9A03-B8D116854E03}" type="presOf" srcId="{B78682D2-6696-1A42-BBD9-2648B928CCBF}" destId="{17450B52-5D4C-0148-8E62-5277CDF3A5C7}" srcOrd="0" destOrd="0" presId="urn:microsoft.com/office/officeart/2005/8/layout/vProcess5"/>
    <dgm:cxn modelId="{F8A43784-F8C4-9F4C-980C-A664A0293C68}" type="presOf" srcId="{84C409AA-E74E-8A43-81E7-20E795899708}" destId="{506AB1F3-0042-BF44-852E-E236AF7AA5AB}" srcOrd="1" destOrd="0" presId="urn:microsoft.com/office/officeart/2005/8/layout/vProcess5"/>
    <dgm:cxn modelId="{59036F06-985C-7F42-B191-4214E5EB5F1F}" srcId="{DD631D8C-C76E-4141-949C-8411656D8D26}" destId="{D1AB6957-487C-FB47-BDE1-E47D7193CC3E}" srcOrd="3" destOrd="0" parTransId="{7DCC1BA8-D607-594A-93C6-8A02DA61376A}" sibTransId="{19DFBF3D-387F-F948-B644-74367A6A01E2}"/>
    <dgm:cxn modelId="{9DF4EC0C-8C78-7641-8AB0-93C21665AA9B}" type="presOf" srcId="{E7FC6A39-52E1-A94B-B8DC-2A6A544CCC6A}" destId="{254B718B-E4CA-054E-A922-09189E21162A}" srcOrd="0" destOrd="0" presId="urn:microsoft.com/office/officeart/2005/8/layout/vProcess5"/>
    <dgm:cxn modelId="{B911BA13-E76F-7E4F-B64F-B76D9B7CC067}" type="presOf" srcId="{E8901660-7A45-5140-B454-4E2D8D5AA827}" destId="{BC5FBAA2-0298-2246-8B0B-C48AEAF19927}" srcOrd="0" destOrd="0" presId="urn:microsoft.com/office/officeart/2005/8/layout/vProcess5"/>
    <dgm:cxn modelId="{BAE729A8-46E4-B84E-9968-3B7FC7D38250}" type="presParOf" srcId="{37038750-B625-5942-B498-3DF48AA3E481}" destId="{56E03F2C-0E06-7A4A-A8EB-218E9FF17455}" srcOrd="0" destOrd="0" presId="urn:microsoft.com/office/officeart/2005/8/layout/vProcess5"/>
    <dgm:cxn modelId="{9879A4ED-FE60-094D-944F-853D93D464CF}" type="presParOf" srcId="{37038750-B625-5942-B498-3DF48AA3E481}" destId="{2D081643-A97E-8045-A04A-A5246EDD4742}" srcOrd="1" destOrd="0" presId="urn:microsoft.com/office/officeart/2005/8/layout/vProcess5"/>
    <dgm:cxn modelId="{9DC5C5C2-651B-BD4E-BEB0-89EF985CBAD7}" type="presParOf" srcId="{37038750-B625-5942-B498-3DF48AA3E481}" destId="{BC5FBAA2-0298-2246-8B0B-C48AEAF19927}" srcOrd="2" destOrd="0" presId="urn:microsoft.com/office/officeart/2005/8/layout/vProcess5"/>
    <dgm:cxn modelId="{236ADBCD-B99D-9C43-9F8D-46073D4B1244}" type="presParOf" srcId="{37038750-B625-5942-B498-3DF48AA3E481}" destId="{9C39314B-7B16-FF42-8A93-06167E077AB1}" srcOrd="3" destOrd="0" presId="urn:microsoft.com/office/officeart/2005/8/layout/vProcess5"/>
    <dgm:cxn modelId="{DB9046B9-A3EE-9748-A689-7B4C1A47FBAA}" type="presParOf" srcId="{37038750-B625-5942-B498-3DF48AA3E481}" destId="{FF555A3E-B462-CE46-ADD7-0A2B96FC095F}" srcOrd="4" destOrd="0" presId="urn:microsoft.com/office/officeart/2005/8/layout/vProcess5"/>
    <dgm:cxn modelId="{39D378F4-7193-574E-951B-5E5D53B11CA7}" type="presParOf" srcId="{37038750-B625-5942-B498-3DF48AA3E481}" destId="{17450B52-5D4C-0148-8E62-5277CDF3A5C7}" srcOrd="5" destOrd="0" presId="urn:microsoft.com/office/officeart/2005/8/layout/vProcess5"/>
    <dgm:cxn modelId="{0BE1BD9F-217D-484B-AECA-9F89AF9AF68A}" type="presParOf" srcId="{37038750-B625-5942-B498-3DF48AA3E481}" destId="{A1A835B4-ED2B-9747-9CA1-E778865DDC3A}" srcOrd="6" destOrd="0" presId="urn:microsoft.com/office/officeart/2005/8/layout/vProcess5"/>
    <dgm:cxn modelId="{08FC6AD0-6FAC-E746-BBEC-CB605C60F680}" type="presParOf" srcId="{37038750-B625-5942-B498-3DF48AA3E481}" destId="{254B718B-E4CA-054E-A922-09189E21162A}" srcOrd="7" destOrd="0" presId="urn:microsoft.com/office/officeart/2005/8/layout/vProcess5"/>
    <dgm:cxn modelId="{9C110B12-2A04-2740-9C78-AF4358B73613}" type="presParOf" srcId="{37038750-B625-5942-B498-3DF48AA3E481}" destId="{506AB1F3-0042-BF44-852E-E236AF7AA5AB}" srcOrd="8" destOrd="0" presId="urn:microsoft.com/office/officeart/2005/8/layout/vProcess5"/>
    <dgm:cxn modelId="{BAF8365A-06C4-CB47-B39F-7C3F41BA1FC8}" type="presParOf" srcId="{37038750-B625-5942-B498-3DF48AA3E481}" destId="{2F830BA8-4BD1-CF44-8145-C1979AD6B59B}" srcOrd="9" destOrd="0" presId="urn:microsoft.com/office/officeart/2005/8/layout/vProcess5"/>
    <dgm:cxn modelId="{CFC3785A-410D-0540-8A85-A2A02118B7CE}" type="presParOf" srcId="{37038750-B625-5942-B498-3DF48AA3E481}" destId="{AF0A0EC7-4D3A-B84D-84B7-44DA7B96F4F2}" srcOrd="10" destOrd="0" presId="urn:microsoft.com/office/officeart/2005/8/layout/vProcess5"/>
    <dgm:cxn modelId="{5697F772-71DD-9642-A5D3-BD783BBD352A}" type="presParOf" srcId="{37038750-B625-5942-B498-3DF48AA3E481}" destId="{D096BC47-187B-6F41-AC73-47BAFFDB553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97292E-1072-914E-A524-434D6CCD021C}" type="doc">
      <dgm:prSet loTypeId="urn:microsoft.com/office/officeart/2005/8/layout/target3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74FB7F-8646-4944-BD49-5FB2EDAFDDFB}">
      <dgm:prSet/>
      <dgm:spPr/>
      <dgm:t>
        <a:bodyPr/>
        <a:lstStyle/>
        <a:p>
          <a:pPr rtl="0"/>
          <a:r>
            <a:rPr lang="en-US" dirty="0" smtClean="0"/>
            <a:t>Two design issues arise in implementing interrupt I/O:</a:t>
          </a:r>
          <a:endParaRPr lang="en-US" dirty="0"/>
        </a:p>
      </dgm:t>
    </dgm:pt>
    <dgm:pt modelId="{F1B850DD-8F3D-1A4E-A91A-51CCC55B8C37}" type="parTrans" cxnId="{7149DBB6-2CEE-0948-982C-55C2F38A6920}">
      <dgm:prSet/>
      <dgm:spPr/>
      <dgm:t>
        <a:bodyPr/>
        <a:lstStyle/>
        <a:p>
          <a:endParaRPr lang="en-US"/>
        </a:p>
      </dgm:t>
    </dgm:pt>
    <dgm:pt modelId="{A29CF1BD-FAD1-6848-8016-329B85F8FDCC}" type="sibTrans" cxnId="{7149DBB6-2CEE-0948-982C-55C2F38A6920}">
      <dgm:prSet/>
      <dgm:spPr/>
      <dgm:t>
        <a:bodyPr/>
        <a:lstStyle/>
        <a:p>
          <a:endParaRPr lang="en-US"/>
        </a:p>
      </dgm:t>
    </dgm:pt>
    <dgm:pt modelId="{59A8949A-1615-2743-B144-D9A44E7F06AA}">
      <dgm:prSet/>
      <dgm:spPr/>
      <dgm:t>
        <a:bodyPr/>
        <a:lstStyle/>
        <a:p>
          <a:pPr rtl="0">
            <a:lnSpc>
              <a:spcPct val="90000"/>
            </a:lnSpc>
            <a:spcAft>
              <a:spcPts val="2760"/>
            </a:spcAft>
          </a:pPr>
          <a:r>
            <a:rPr lang="en-US" dirty="0" smtClean="0"/>
            <a:t>Because there will be multiple I/O modules how does the processor determine which device issued the interrupt?</a:t>
          </a:r>
          <a:endParaRPr lang="en-US" dirty="0"/>
        </a:p>
      </dgm:t>
    </dgm:pt>
    <dgm:pt modelId="{4B4FDFF7-2ED7-264B-B7E1-038E0E40AA41}" type="parTrans" cxnId="{015D23C1-A542-434C-8DBC-60086A938CC9}">
      <dgm:prSet/>
      <dgm:spPr/>
      <dgm:t>
        <a:bodyPr/>
        <a:lstStyle/>
        <a:p>
          <a:endParaRPr lang="en-US"/>
        </a:p>
      </dgm:t>
    </dgm:pt>
    <dgm:pt modelId="{FF0F12F6-3B43-4547-B5BD-08E8733A779C}" type="sibTrans" cxnId="{015D23C1-A542-434C-8DBC-60086A938CC9}">
      <dgm:prSet/>
      <dgm:spPr/>
      <dgm:t>
        <a:bodyPr/>
        <a:lstStyle/>
        <a:p>
          <a:endParaRPr lang="en-US"/>
        </a:p>
      </dgm:t>
    </dgm:pt>
    <dgm:pt modelId="{33BD0BC1-9BB7-0C4A-BE61-DCCB0A569CAD}">
      <dgm:prSet/>
      <dgm:spPr/>
      <dgm:t>
        <a:bodyPr/>
        <a:lstStyle/>
        <a:p>
          <a:pPr rtl="0">
            <a:lnSpc>
              <a:spcPct val="90000"/>
            </a:lnSpc>
            <a:spcAft>
              <a:spcPts val="2760"/>
            </a:spcAft>
          </a:pPr>
          <a:r>
            <a:rPr lang="en-US" dirty="0" smtClean="0"/>
            <a:t>If multiple interrupts have occurred how does the processor decide which one to process?</a:t>
          </a:r>
          <a:endParaRPr lang="en-US" dirty="0"/>
        </a:p>
      </dgm:t>
    </dgm:pt>
    <dgm:pt modelId="{2D9E16DC-5EA6-F142-AF18-1AB3F341AD43}" type="parTrans" cxnId="{369812B3-4263-BF43-BCFE-A3E28CC9AC32}">
      <dgm:prSet/>
      <dgm:spPr/>
      <dgm:t>
        <a:bodyPr/>
        <a:lstStyle/>
        <a:p>
          <a:endParaRPr lang="en-US"/>
        </a:p>
      </dgm:t>
    </dgm:pt>
    <dgm:pt modelId="{9AA7AD9E-787F-F14F-96A5-8A8A83580255}" type="sibTrans" cxnId="{369812B3-4263-BF43-BCFE-A3E28CC9AC32}">
      <dgm:prSet/>
      <dgm:spPr/>
      <dgm:t>
        <a:bodyPr/>
        <a:lstStyle/>
        <a:p>
          <a:endParaRPr lang="en-US"/>
        </a:p>
      </dgm:t>
    </dgm:pt>
    <dgm:pt modelId="{C90C425A-3699-C94F-949A-9F2EE7373416}" type="pres">
      <dgm:prSet presAssocID="{8F97292E-1072-914E-A524-434D6CCD021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9B3CF0-9CAE-B343-B232-5C2465E8FC3E}" type="pres">
      <dgm:prSet presAssocID="{B274FB7F-8646-4944-BD49-5FB2EDAFDDFB}" presName="circle1" presStyleLbl="node1" presStyleIdx="0" presStyleCnt="1"/>
      <dgm:spPr/>
    </dgm:pt>
    <dgm:pt modelId="{B69453AE-0509-B746-BC23-18E5C6616DFB}" type="pres">
      <dgm:prSet presAssocID="{B274FB7F-8646-4944-BD49-5FB2EDAFDDFB}" presName="space" presStyleCnt="0"/>
      <dgm:spPr/>
    </dgm:pt>
    <dgm:pt modelId="{7D7FB7A5-F696-9647-ABB9-D8A22B79B8A6}" type="pres">
      <dgm:prSet presAssocID="{B274FB7F-8646-4944-BD49-5FB2EDAFDDFB}" presName="rect1" presStyleLbl="alignAcc1" presStyleIdx="0" presStyleCnt="1"/>
      <dgm:spPr/>
      <dgm:t>
        <a:bodyPr/>
        <a:lstStyle/>
        <a:p>
          <a:endParaRPr lang="en-US"/>
        </a:p>
      </dgm:t>
    </dgm:pt>
    <dgm:pt modelId="{DD14096B-5856-A049-BA4D-7D776A74C2E4}" type="pres">
      <dgm:prSet presAssocID="{B274FB7F-8646-4944-BD49-5FB2EDAFDDFB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9AB4DF-3535-8743-AE99-D8593EFA5EEC}" type="pres">
      <dgm:prSet presAssocID="{B274FB7F-8646-4944-BD49-5FB2EDAFDDFB}" presName="rect1ChTx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1769FA-460C-E14A-8C63-ADBC5FA6D677}" type="presOf" srcId="{59A8949A-1615-2743-B144-D9A44E7F06AA}" destId="{AA9AB4DF-3535-8743-AE99-D8593EFA5EEC}" srcOrd="0" destOrd="0" presId="urn:microsoft.com/office/officeart/2005/8/layout/target3"/>
    <dgm:cxn modelId="{80036205-3462-2746-82D6-F92164C7E3FC}" type="presOf" srcId="{B274FB7F-8646-4944-BD49-5FB2EDAFDDFB}" destId="{7D7FB7A5-F696-9647-ABB9-D8A22B79B8A6}" srcOrd="0" destOrd="0" presId="urn:microsoft.com/office/officeart/2005/8/layout/target3"/>
    <dgm:cxn modelId="{CA4D5C82-5E75-614B-9D93-E2CFBE767E7F}" type="presOf" srcId="{B274FB7F-8646-4944-BD49-5FB2EDAFDDFB}" destId="{DD14096B-5856-A049-BA4D-7D776A74C2E4}" srcOrd="1" destOrd="0" presId="urn:microsoft.com/office/officeart/2005/8/layout/target3"/>
    <dgm:cxn modelId="{369812B3-4263-BF43-BCFE-A3E28CC9AC32}" srcId="{B274FB7F-8646-4944-BD49-5FB2EDAFDDFB}" destId="{33BD0BC1-9BB7-0C4A-BE61-DCCB0A569CAD}" srcOrd="1" destOrd="0" parTransId="{2D9E16DC-5EA6-F142-AF18-1AB3F341AD43}" sibTransId="{9AA7AD9E-787F-F14F-96A5-8A8A83580255}"/>
    <dgm:cxn modelId="{7149DBB6-2CEE-0948-982C-55C2F38A6920}" srcId="{8F97292E-1072-914E-A524-434D6CCD021C}" destId="{B274FB7F-8646-4944-BD49-5FB2EDAFDDFB}" srcOrd="0" destOrd="0" parTransId="{F1B850DD-8F3D-1A4E-A91A-51CCC55B8C37}" sibTransId="{A29CF1BD-FAD1-6848-8016-329B85F8FDCC}"/>
    <dgm:cxn modelId="{50CC2C39-32CE-0C4E-BC3F-9027267E7674}" type="presOf" srcId="{8F97292E-1072-914E-A524-434D6CCD021C}" destId="{C90C425A-3699-C94F-949A-9F2EE7373416}" srcOrd="0" destOrd="0" presId="urn:microsoft.com/office/officeart/2005/8/layout/target3"/>
    <dgm:cxn modelId="{015D23C1-A542-434C-8DBC-60086A938CC9}" srcId="{B274FB7F-8646-4944-BD49-5FB2EDAFDDFB}" destId="{59A8949A-1615-2743-B144-D9A44E7F06AA}" srcOrd="0" destOrd="0" parTransId="{4B4FDFF7-2ED7-264B-B7E1-038E0E40AA41}" sibTransId="{FF0F12F6-3B43-4547-B5BD-08E8733A779C}"/>
    <dgm:cxn modelId="{00E9E8C4-1630-8041-92B8-FAED684D5D3B}" type="presOf" srcId="{33BD0BC1-9BB7-0C4A-BE61-DCCB0A569CAD}" destId="{AA9AB4DF-3535-8743-AE99-D8593EFA5EEC}" srcOrd="0" destOrd="1" presId="urn:microsoft.com/office/officeart/2005/8/layout/target3"/>
    <dgm:cxn modelId="{8368D925-5F9E-D64D-A8DD-D2E9B68A1FF1}" type="presParOf" srcId="{C90C425A-3699-C94F-949A-9F2EE7373416}" destId="{879B3CF0-9CAE-B343-B232-5C2465E8FC3E}" srcOrd="0" destOrd="0" presId="urn:microsoft.com/office/officeart/2005/8/layout/target3"/>
    <dgm:cxn modelId="{D7C22E50-7217-B246-BABD-3EF7510840F7}" type="presParOf" srcId="{C90C425A-3699-C94F-949A-9F2EE7373416}" destId="{B69453AE-0509-B746-BC23-18E5C6616DFB}" srcOrd="1" destOrd="0" presId="urn:microsoft.com/office/officeart/2005/8/layout/target3"/>
    <dgm:cxn modelId="{59FC14BF-942F-174E-A941-1435356C9616}" type="presParOf" srcId="{C90C425A-3699-C94F-949A-9F2EE7373416}" destId="{7D7FB7A5-F696-9647-ABB9-D8A22B79B8A6}" srcOrd="2" destOrd="0" presId="urn:microsoft.com/office/officeart/2005/8/layout/target3"/>
    <dgm:cxn modelId="{D9CA91D2-5096-404B-9E14-86E405CB44E6}" type="presParOf" srcId="{C90C425A-3699-C94F-949A-9F2EE7373416}" destId="{DD14096B-5856-A049-BA4D-7D776A74C2E4}" srcOrd="3" destOrd="0" presId="urn:microsoft.com/office/officeart/2005/8/layout/target3"/>
    <dgm:cxn modelId="{29BBB0D7-F25F-A446-8FC0-1CCD3F961E07}" type="presParOf" srcId="{C90C425A-3699-C94F-949A-9F2EE7373416}" destId="{AA9AB4DF-3535-8743-AE99-D8593EFA5EEC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A001C9-DE19-B041-932B-76E39135F20C}" type="doc">
      <dgm:prSet loTypeId="urn:microsoft.com/office/officeart/2005/8/layout/hList6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67D28A-4C66-024B-B6E1-02958D7CD478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does not pass through and is not stored in DMA chip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C93BFF-32B6-B84B-A5D8-FF9EC3601871}" type="parTrans" cxnId="{4CDB65D6-35E7-EC42-8CE0-7443D7C15643}">
      <dgm:prSet/>
      <dgm:spPr/>
      <dgm:t>
        <a:bodyPr/>
        <a:lstStyle/>
        <a:p>
          <a:endParaRPr lang="en-US"/>
        </a:p>
      </dgm:t>
    </dgm:pt>
    <dgm:pt modelId="{14BBA213-0DBE-9B4E-9611-685995274D44}" type="sibTrans" cxnId="{4CDB65D6-35E7-EC42-8CE0-7443D7C15643}">
      <dgm:prSet/>
      <dgm:spPr/>
      <dgm:t>
        <a:bodyPr/>
        <a:lstStyle/>
        <a:p>
          <a:endParaRPr lang="en-US"/>
        </a:p>
      </dgm:t>
    </dgm:pt>
    <dgm:pt modelId="{BDB8497E-F68B-CA49-BAF5-0581D51CEA57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DMA only between I/O port and memory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3A2802C-C31E-EA43-AA42-278B00F09303}" type="parTrans" cxnId="{96875F85-AAFC-CD4A-BE74-5A7EF3F9FFAE}">
      <dgm:prSet/>
      <dgm:spPr/>
      <dgm:t>
        <a:bodyPr/>
        <a:lstStyle/>
        <a:p>
          <a:endParaRPr lang="en-US"/>
        </a:p>
      </dgm:t>
    </dgm:pt>
    <dgm:pt modelId="{5CD65B66-80EE-774F-B716-D7064E19C0C8}" type="sibTrans" cxnId="{96875F85-AAFC-CD4A-BE74-5A7EF3F9FFAE}">
      <dgm:prSet/>
      <dgm:spPr/>
      <dgm:t>
        <a:bodyPr/>
        <a:lstStyle/>
        <a:p>
          <a:endParaRPr lang="en-US"/>
        </a:p>
      </dgm:t>
    </dgm:pt>
    <dgm:pt modelId="{9AC34187-1BE6-B642-A006-6FC05779745D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Not between two    I/O ports or two memory locations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275835-D384-D94F-8ED9-2F28BAF7B8B5}" type="parTrans" cxnId="{E14FA968-A3C1-A644-8E0D-590F684F890E}">
      <dgm:prSet/>
      <dgm:spPr/>
      <dgm:t>
        <a:bodyPr/>
        <a:lstStyle/>
        <a:p>
          <a:endParaRPr lang="en-US"/>
        </a:p>
      </dgm:t>
    </dgm:pt>
    <dgm:pt modelId="{60484027-9A86-9E46-A8FE-8813379971E1}" type="sibTrans" cxnId="{E14FA968-A3C1-A644-8E0D-590F684F890E}">
      <dgm:prSet/>
      <dgm:spPr/>
      <dgm:t>
        <a:bodyPr/>
        <a:lstStyle/>
        <a:p>
          <a:endParaRPr lang="en-US"/>
        </a:p>
      </dgm:t>
    </dgm:pt>
    <dgm:pt modelId="{FDECE470-97ED-C546-97E9-43CB11258069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do memory to memory via register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0C677E-9AB6-BC4D-8980-021012E5B877}" type="parTrans" cxnId="{E8E0899E-E513-E34F-9C51-07A48B5E98BE}">
      <dgm:prSet/>
      <dgm:spPr/>
      <dgm:t>
        <a:bodyPr/>
        <a:lstStyle/>
        <a:p>
          <a:endParaRPr lang="en-US"/>
        </a:p>
      </dgm:t>
    </dgm:pt>
    <dgm:pt modelId="{7680942F-C434-0441-AA9C-06D565190E91}" type="sibTrans" cxnId="{E8E0899E-E513-E34F-9C51-07A48B5E98BE}">
      <dgm:prSet/>
      <dgm:spPr/>
      <dgm:t>
        <a:bodyPr/>
        <a:lstStyle/>
        <a:p>
          <a:endParaRPr lang="en-US"/>
        </a:p>
      </dgm:t>
    </dgm:pt>
    <dgm:pt modelId="{E1B83C30-D04D-644D-8829-E0F6B9B16503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8237 contains four DMA channels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C1DA41-74B9-9448-B0F7-5BC0C03F1B15}" type="parTrans" cxnId="{D37A3A6E-5901-C942-B01E-5AE62AACA5DB}">
      <dgm:prSet/>
      <dgm:spPr/>
      <dgm:t>
        <a:bodyPr/>
        <a:lstStyle/>
        <a:p>
          <a:endParaRPr lang="en-US"/>
        </a:p>
      </dgm:t>
    </dgm:pt>
    <dgm:pt modelId="{466EF119-457D-6642-8470-2A064390DF18}" type="sibTrans" cxnId="{D37A3A6E-5901-C942-B01E-5AE62AACA5DB}">
      <dgm:prSet/>
      <dgm:spPr/>
      <dgm:t>
        <a:bodyPr/>
        <a:lstStyle/>
        <a:p>
          <a:endParaRPr lang="en-US"/>
        </a:p>
      </dgm:t>
    </dgm:pt>
    <dgm:pt modelId="{A8707185-9219-4C4E-8B17-2A461B826A39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Programmed independently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FF5374B-5415-A240-9BDB-AFDDDA8C75FC}" type="parTrans" cxnId="{B0EA0C51-EF81-854B-A6AE-AF7EE15AF77A}">
      <dgm:prSet/>
      <dgm:spPr/>
      <dgm:t>
        <a:bodyPr/>
        <a:lstStyle/>
        <a:p>
          <a:endParaRPr lang="en-US"/>
        </a:p>
      </dgm:t>
    </dgm:pt>
    <dgm:pt modelId="{B1C59BAF-4BE2-4141-830C-2D41ED559A8B}" type="sibTrans" cxnId="{B0EA0C51-EF81-854B-A6AE-AF7EE15AF77A}">
      <dgm:prSet/>
      <dgm:spPr/>
      <dgm:t>
        <a:bodyPr/>
        <a:lstStyle/>
        <a:p>
          <a:endParaRPr lang="en-US"/>
        </a:p>
      </dgm:t>
    </dgm:pt>
    <dgm:pt modelId="{31E1B216-2459-3E40-AFEA-BDBD2E88AB6E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Any one active 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51BC83A-1D6A-F149-A844-7D4E273B5282}" type="parTrans" cxnId="{A84A4E05-2C45-E449-A4ED-FE2F0106CF90}">
      <dgm:prSet/>
      <dgm:spPr/>
      <dgm:t>
        <a:bodyPr/>
        <a:lstStyle/>
        <a:p>
          <a:endParaRPr lang="en-US"/>
        </a:p>
      </dgm:t>
    </dgm:pt>
    <dgm:pt modelId="{5CDD334A-EF97-B643-A73E-D97D50BEF569}" type="sibTrans" cxnId="{A84A4E05-2C45-E449-A4ED-FE2F0106CF90}">
      <dgm:prSet/>
      <dgm:spPr/>
      <dgm:t>
        <a:bodyPr/>
        <a:lstStyle/>
        <a:p>
          <a:endParaRPr lang="en-US"/>
        </a:p>
      </dgm:t>
    </dgm:pt>
    <dgm:pt modelId="{A3831DDF-A59E-1143-ADC4-742352CB528D}">
      <dgm:prSet custT="1"/>
      <dgm:spPr/>
      <dgm:t>
        <a:bodyPr/>
        <a:lstStyle/>
        <a:p>
          <a:pPr rtl="0"/>
          <a:r>
            <a:rPr lang="en-US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Numbered 0, 1, 2, and 3</a:t>
          </a:r>
          <a:endParaRPr lang="en-U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AD7341-A174-344C-9B78-D244258414A0}" type="parTrans" cxnId="{FCE13C4D-BB68-6C44-BF65-4880ECB8F5D7}">
      <dgm:prSet/>
      <dgm:spPr/>
      <dgm:t>
        <a:bodyPr/>
        <a:lstStyle/>
        <a:p>
          <a:endParaRPr lang="en-US"/>
        </a:p>
      </dgm:t>
    </dgm:pt>
    <dgm:pt modelId="{044F73E6-27C2-3A49-BB6D-9E5A2D8CFC15}" type="sibTrans" cxnId="{FCE13C4D-BB68-6C44-BF65-4880ECB8F5D7}">
      <dgm:prSet/>
      <dgm:spPr/>
      <dgm:t>
        <a:bodyPr/>
        <a:lstStyle/>
        <a:p>
          <a:endParaRPr lang="en-US"/>
        </a:p>
      </dgm:t>
    </dgm:pt>
    <dgm:pt modelId="{23087117-5A21-154E-9A37-B34D90AF0942}" type="pres">
      <dgm:prSet presAssocID="{F7A001C9-DE19-B041-932B-76E39135F20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DF43F4-1293-5E48-A798-95702836730C}" type="pres">
      <dgm:prSet presAssocID="{F367D28A-4C66-024B-B6E1-02958D7CD47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FFB67F-F1A3-0E42-9238-42928D1CC534}" type="pres">
      <dgm:prSet presAssocID="{14BBA213-0DBE-9B4E-9611-685995274D44}" presName="sibTrans" presStyleCnt="0"/>
      <dgm:spPr/>
      <dgm:t>
        <a:bodyPr/>
        <a:lstStyle/>
        <a:p>
          <a:endParaRPr lang="en-US"/>
        </a:p>
      </dgm:t>
    </dgm:pt>
    <dgm:pt modelId="{6D0923C6-1336-6F4B-9F6C-8E245F0B16C9}" type="pres">
      <dgm:prSet presAssocID="{FDECE470-97ED-C546-97E9-43CB1125806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BE6CC4-4619-5B42-971C-BAF662408C51}" type="pres">
      <dgm:prSet presAssocID="{7680942F-C434-0441-AA9C-06D565190E91}" presName="sibTrans" presStyleCnt="0"/>
      <dgm:spPr/>
      <dgm:t>
        <a:bodyPr/>
        <a:lstStyle/>
        <a:p>
          <a:endParaRPr lang="en-US"/>
        </a:p>
      </dgm:t>
    </dgm:pt>
    <dgm:pt modelId="{FF455D29-5FA7-7146-82AE-A75510D47359}" type="pres">
      <dgm:prSet presAssocID="{E1B83C30-D04D-644D-8829-E0F6B9B1650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E13C4D-BB68-6C44-BF65-4880ECB8F5D7}" srcId="{E1B83C30-D04D-644D-8829-E0F6B9B16503}" destId="{A3831DDF-A59E-1143-ADC4-742352CB528D}" srcOrd="2" destOrd="0" parTransId="{88AD7341-A174-344C-9B78-D244258414A0}" sibTransId="{044F73E6-27C2-3A49-BB6D-9E5A2D8CFC15}"/>
    <dgm:cxn modelId="{E14FA968-A3C1-A644-8E0D-590F684F890E}" srcId="{F367D28A-4C66-024B-B6E1-02958D7CD478}" destId="{9AC34187-1BE6-B642-A006-6FC05779745D}" srcOrd="1" destOrd="0" parTransId="{D7275835-D384-D94F-8ED9-2F28BAF7B8B5}" sibTransId="{60484027-9A86-9E46-A8FE-8813379971E1}"/>
    <dgm:cxn modelId="{0F15DCB2-ED73-6540-8E3C-AD67C37068C4}" type="presOf" srcId="{A3831DDF-A59E-1143-ADC4-742352CB528D}" destId="{FF455D29-5FA7-7146-82AE-A75510D47359}" srcOrd="0" destOrd="3" presId="urn:microsoft.com/office/officeart/2005/8/layout/hList6"/>
    <dgm:cxn modelId="{A84A4E05-2C45-E449-A4ED-FE2F0106CF90}" srcId="{E1B83C30-D04D-644D-8829-E0F6B9B16503}" destId="{31E1B216-2459-3E40-AFEA-BDBD2E88AB6E}" srcOrd="1" destOrd="0" parTransId="{251BC83A-1D6A-F149-A844-7D4E273B5282}" sibTransId="{5CDD334A-EF97-B643-A73E-D97D50BEF569}"/>
    <dgm:cxn modelId="{D4479C61-6AE0-EC4D-96F0-ECA3EF252CEA}" type="presOf" srcId="{F7A001C9-DE19-B041-932B-76E39135F20C}" destId="{23087117-5A21-154E-9A37-B34D90AF0942}" srcOrd="0" destOrd="0" presId="urn:microsoft.com/office/officeart/2005/8/layout/hList6"/>
    <dgm:cxn modelId="{96875F85-AAFC-CD4A-BE74-5A7EF3F9FFAE}" srcId="{F367D28A-4C66-024B-B6E1-02958D7CD478}" destId="{BDB8497E-F68B-CA49-BAF5-0581D51CEA57}" srcOrd="0" destOrd="0" parTransId="{13A2802C-C31E-EA43-AA42-278B00F09303}" sibTransId="{5CD65B66-80EE-774F-B716-D7064E19C0C8}"/>
    <dgm:cxn modelId="{F08E9B80-39B9-6D41-94AD-02080EE98735}" type="presOf" srcId="{FDECE470-97ED-C546-97E9-43CB11258069}" destId="{6D0923C6-1336-6F4B-9F6C-8E245F0B16C9}" srcOrd="0" destOrd="0" presId="urn:microsoft.com/office/officeart/2005/8/layout/hList6"/>
    <dgm:cxn modelId="{3FEFC3A7-5AFD-D546-A506-92500D3771EA}" type="presOf" srcId="{BDB8497E-F68B-CA49-BAF5-0581D51CEA57}" destId="{33DF43F4-1293-5E48-A798-95702836730C}" srcOrd="0" destOrd="1" presId="urn:microsoft.com/office/officeart/2005/8/layout/hList6"/>
    <dgm:cxn modelId="{B0EA0C51-EF81-854B-A6AE-AF7EE15AF77A}" srcId="{E1B83C30-D04D-644D-8829-E0F6B9B16503}" destId="{A8707185-9219-4C4E-8B17-2A461B826A39}" srcOrd="0" destOrd="0" parTransId="{6FF5374B-5415-A240-9BDB-AFDDDA8C75FC}" sibTransId="{B1C59BAF-4BE2-4141-830C-2D41ED559A8B}"/>
    <dgm:cxn modelId="{8F3165B1-05CB-1342-8BDD-9901473C4E60}" type="presOf" srcId="{31E1B216-2459-3E40-AFEA-BDBD2E88AB6E}" destId="{FF455D29-5FA7-7146-82AE-A75510D47359}" srcOrd="0" destOrd="2" presId="urn:microsoft.com/office/officeart/2005/8/layout/hList6"/>
    <dgm:cxn modelId="{4CDB65D6-35E7-EC42-8CE0-7443D7C15643}" srcId="{F7A001C9-DE19-B041-932B-76E39135F20C}" destId="{F367D28A-4C66-024B-B6E1-02958D7CD478}" srcOrd="0" destOrd="0" parTransId="{1BC93BFF-32B6-B84B-A5D8-FF9EC3601871}" sibTransId="{14BBA213-0DBE-9B4E-9611-685995274D44}"/>
    <dgm:cxn modelId="{CFF84100-EF93-574A-A89C-53C2B67A5C9C}" type="presOf" srcId="{9AC34187-1BE6-B642-A006-6FC05779745D}" destId="{33DF43F4-1293-5E48-A798-95702836730C}" srcOrd="0" destOrd="2" presId="urn:microsoft.com/office/officeart/2005/8/layout/hList6"/>
    <dgm:cxn modelId="{0E48F04A-E6C4-4248-8855-35B97ED74C41}" type="presOf" srcId="{E1B83C30-D04D-644D-8829-E0F6B9B16503}" destId="{FF455D29-5FA7-7146-82AE-A75510D47359}" srcOrd="0" destOrd="0" presId="urn:microsoft.com/office/officeart/2005/8/layout/hList6"/>
    <dgm:cxn modelId="{5E01E199-C918-8542-A749-347B8D704FA9}" type="presOf" srcId="{F367D28A-4C66-024B-B6E1-02958D7CD478}" destId="{33DF43F4-1293-5E48-A798-95702836730C}" srcOrd="0" destOrd="0" presId="urn:microsoft.com/office/officeart/2005/8/layout/hList6"/>
    <dgm:cxn modelId="{6F4122FF-055D-0046-B708-C22D9E4A455B}" type="presOf" srcId="{A8707185-9219-4C4E-8B17-2A461B826A39}" destId="{FF455D29-5FA7-7146-82AE-A75510D47359}" srcOrd="0" destOrd="1" presId="urn:microsoft.com/office/officeart/2005/8/layout/hList6"/>
    <dgm:cxn modelId="{D37A3A6E-5901-C942-B01E-5AE62AACA5DB}" srcId="{F7A001C9-DE19-B041-932B-76E39135F20C}" destId="{E1B83C30-D04D-644D-8829-E0F6B9B16503}" srcOrd="2" destOrd="0" parTransId="{28C1DA41-74B9-9448-B0F7-5BC0C03F1B15}" sibTransId="{466EF119-457D-6642-8470-2A064390DF18}"/>
    <dgm:cxn modelId="{E8E0899E-E513-E34F-9C51-07A48B5E98BE}" srcId="{F7A001C9-DE19-B041-932B-76E39135F20C}" destId="{FDECE470-97ED-C546-97E9-43CB11258069}" srcOrd="1" destOrd="0" parTransId="{180C677E-9AB6-BC4D-8980-021012E5B877}" sibTransId="{7680942F-C434-0441-AA9C-06D565190E91}"/>
    <dgm:cxn modelId="{04B1B715-8969-A544-BF88-611F85068F79}" type="presParOf" srcId="{23087117-5A21-154E-9A37-B34D90AF0942}" destId="{33DF43F4-1293-5E48-A798-95702836730C}" srcOrd="0" destOrd="0" presId="urn:microsoft.com/office/officeart/2005/8/layout/hList6"/>
    <dgm:cxn modelId="{0F2DFA11-C917-834D-B96C-71074BEF634D}" type="presParOf" srcId="{23087117-5A21-154E-9A37-B34D90AF0942}" destId="{ACFFB67F-F1A3-0E42-9238-42928D1CC534}" srcOrd="1" destOrd="0" presId="urn:microsoft.com/office/officeart/2005/8/layout/hList6"/>
    <dgm:cxn modelId="{F94A680A-C9FA-1047-A497-E73CA739995B}" type="presParOf" srcId="{23087117-5A21-154E-9A37-B34D90AF0942}" destId="{6D0923C6-1336-6F4B-9F6C-8E245F0B16C9}" srcOrd="2" destOrd="0" presId="urn:microsoft.com/office/officeart/2005/8/layout/hList6"/>
    <dgm:cxn modelId="{8043510F-CB6E-5341-9C3C-AB917797603F}" type="presParOf" srcId="{23087117-5A21-154E-9A37-B34D90AF0942}" destId="{22BE6CC4-4619-5B42-971C-BAF662408C51}" srcOrd="3" destOrd="0" presId="urn:microsoft.com/office/officeart/2005/8/layout/hList6"/>
    <dgm:cxn modelId="{ACB1D679-DEF6-5F48-B90C-6C2327709058}" type="presParOf" srcId="{23087117-5A21-154E-9A37-B34D90AF0942}" destId="{FF455D29-5FA7-7146-82AE-A75510D4735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B6DEDB-8667-784A-9176-0CBE36058BC6}" type="doc">
      <dgm:prSet loTypeId="urn:microsoft.com/office/officeart/2008/layout/VerticalCurvedList" loCatId="relationship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B4F3DD5-06E1-A84C-B51A-F2CC212F90CA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Network traffic is transmitted in the form of a sequence of protocol blocks called packets or protocol data units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58DD22C8-1B2B-0245-B262-D951912BFD62}" type="parTrans" cxnId="{02714F60-B472-AC46-953A-BCE36BD3FA06}">
      <dgm:prSet/>
      <dgm:spPr/>
      <dgm:t>
        <a:bodyPr/>
        <a:lstStyle/>
        <a:p>
          <a:endParaRPr lang="en-US"/>
        </a:p>
      </dgm:t>
    </dgm:pt>
    <dgm:pt modelId="{B6F4388E-957C-6748-AFC9-3243449D8B7D}" type="sibTrans" cxnId="{02714F60-B472-AC46-953A-BCE36BD3FA06}">
      <dgm:prSet/>
      <dgm:spPr/>
      <dgm:t>
        <a:bodyPr/>
        <a:lstStyle/>
        <a:p>
          <a:endParaRPr lang="en-US"/>
        </a:p>
      </dgm:t>
    </dgm:pt>
    <dgm:pt modelId="{304E4A56-EE7B-DA47-8EE7-8CA179A1ACE4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lowest, or link, level protocol is typically Ethernet, so that each arriving and departing block of data consists of an Ethernet packet containing as payload the higher-level protocol packet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0167660E-18D5-B14C-9AF5-86DFE8EF648B}" type="parTrans" cxnId="{0237E09E-85DA-4D43-8FF7-689DC4EAE3AF}">
      <dgm:prSet/>
      <dgm:spPr/>
      <dgm:t>
        <a:bodyPr/>
        <a:lstStyle/>
        <a:p>
          <a:endParaRPr lang="en-US"/>
        </a:p>
      </dgm:t>
    </dgm:pt>
    <dgm:pt modelId="{E989DB72-91F6-4E43-B617-28D345397AFC}" type="sibTrans" cxnId="{0237E09E-85DA-4D43-8FF7-689DC4EAE3AF}">
      <dgm:prSet/>
      <dgm:spPr/>
      <dgm:t>
        <a:bodyPr/>
        <a:lstStyle/>
        <a:p>
          <a:endParaRPr lang="en-US"/>
        </a:p>
      </dgm:t>
    </dgm:pt>
    <dgm:pt modelId="{7DFD68DF-0806-E04F-99FC-87BEF6D3EBF9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higher-level protocols are usually the Internet Protocol (IP), operating on top of Ethernet and the Transmission Control Protocol (TCP), operating on top of IP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693C6C12-2E12-5A4E-A721-9465A65357A3}" type="parTrans" cxnId="{FC24EE36-03EC-764F-AABB-59277CBBD5ED}">
      <dgm:prSet/>
      <dgm:spPr/>
      <dgm:t>
        <a:bodyPr/>
        <a:lstStyle/>
        <a:p>
          <a:endParaRPr lang="en-US"/>
        </a:p>
      </dgm:t>
    </dgm:pt>
    <dgm:pt modelId="{82B6A3F9-58BB-F349-9A88-56FA031F080F}" type="sibTrans" cxnId="{FC24EE36-03EC-764F-AABB-59277CBBD5ED}">
      <dgm:prSet/>
      <dgm:spPr/>
      <dgm:t>
        <a:bodyPr/>
        <a:lstStyle/>
        <a:p>
          <a:endParaRPr lang="en-US"/>
        </a:p>
      </dgm:t>
    </dgm:pt>
    <dgm:pt modelId="{DCA68663-3D40-DE46-BE0F-6BB605AF0D7F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The Ethernet payload consists of a block of data with a TCP header and an IP header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77B6A1D1-BC30-4044-9CA8-0874096C5471}" type="parTrans" cxnId="{D593E763-39FA-4145-AE29-1CC04E2092BD}">
      <dgm:prSet/>
      <dgm:spPr/>
      <dgm:t>
        <a:bodyPr/>
        <a:lstStyle/>
        <a:p>
          <a:endParaRPr lang="en-US"/>
        </a:p>
      </dgm:t>
    </dgm:pt>
    <dgm:pt modelId="{716CA531-CD99-F042-8A24-3AFF7528EAA0}" type="sibTrans" cxnId="{D593E763-39FA-4145-AE29-1CC04E2092BD}">
      <dgm:prSet/>
      <dgm:spPr/>
      <dgm:t>
        <a:bodyPr/>
        <a:lstStyle/>
        <a:p>
          <a:endParaRPr lang="en-US"/>
        </a:p>
      </dgm:t>
    </dgm:pt>
    <dgm:pt modelId="{8DE73B0B-8001-B44C-B21D-0990830861FA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For outgoing data, Ethernet packets are formed in a peripheral component, such as in I/O controller or network interface controller (NIC)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3BE05C19-7A95-D54F-B6E0-1B19F06319D3}" type="parTrans" cxnId="{F451B59A-48E9-0641-B044-17EB782C142C}">
      <dgm:prSet/>
      <dgm:spPr/>
      <dgm:t>
        <a:bodyPr/>
        <a:lstStyle/>
        <a:p>
          <a:endParaRPr lang="en-US"/>
        </a:p>
      </dgm:t>
    </dgm:pt>
    <dgm:pt modelId="{FEC50168-BA39-DC47-9E5B-86779573DB96}" type="sibTrans" cxnId="{F451B59A-48E9-0641-B044-17EB782C142C}">
      <dgm:prSet/>
      <dgm:spPr/>
      <dgm:t>
        <a:bodyPr/>
        <a:lstStyle/>
        <a:p>
          <a:endParaRPr lang="en-US"/>
        </a:p>
      </dgm:t>
    </dgm:pt>
    <dgm:pt modelId="{43D23794-8212-E64D-91AB-637DF54D3722}">
      <dgm:prSet/>
      <dgm:spPr/>
      <dgm:t>
        <a:bodyPr/>
        <a:lstStyle/>
        <a:p>
          <a:pPr rtl="0"/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For incoming traffic, the I/O controller strips off the Ethernet information and delivers the TCP/IP packet to the host CPU</a:t>
          </a:r>
          <a:endParaRPr lang="en-US" dirty="0">
            <a:solidFill>
              <a:schemeClr val="accent1">
                <a:lumMod val="50000"/>
              </a:schemeClr>
            </a:solidFill>
          </a:endParaRPr>
        </a:p>
      </dgm:t>
    </dgm:pt>
    <dgm:pt modelId="{33957157-16B1-AA47-9506-20020DB1F04D}" type="parTrans" cxnId="{7D6D22B8-A1BC-034C-AC3E-263E6966C04D}">
      <dgm:prSet/>
      <dgm:spPr/>
      <dgm:t>
        <a:bodyPr/>
        <a:lstStyle/>
        <a:p>
          <a:endParaRPr lang="en-US"/>
        </a:p>
      </dgm:t>
    </dgm:pt>
    <dgm:pt modelId="{CBFC00B7-036F-6A4F-981E-EF9D0DC17003}" type="sibTrans" cxnId="{7D6D22B8-A1BC-034C-AC3E-263E6966C04D}">
      <dgm:prSet/>
      <dgm:spPr/>
      <dgm:t>
        <a:bodyPr/>
        <a:lstStyle/>
        <a:p>
          <a:endParaRPr lang="en-US"/>
        </a:p>
      </dgm:t>
    </dgm:pt>
    <dgm:pt modelId="{BF77854A-11AC-A041-A0DD-F3332E6C1489}" type="pres">
      <dgm:prSet presAssocID="{EFB6DEDB-8667-784A-9176-0CBE36058BC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99B2B806-72A9-3041-9BEC-0D43BAD6B682}" type="pres">
      <dgm:prSet presAssocID="{EFB6DEDB-8667-784A-9176-0CBE36058BC6}" presName="Name1" presStyleCnt="0"/>
      <dgm:spPr/>
    </dgm:pt>
    <dgm:pt modelId="{3BAFAEA8-1DF3-2441-8247-D36DE52468B4}" type="pres">
      <dgm:prSet presAssocID="{EFB6DEDB-8667-784A-9176-0CBE36058BC6}" presName="cycle" presStyleCnt="0"/>
      <dgm:spPr/>
    </dgm:pt>
    <dgm:pt modelId="{7358D583-F724-8347-AA25-31FDA9BEF537}" type="pres">
      <dgm:prSet presAssocID="{EFB6DEDB-8667-784A-9176-0CBE36058BC6}" presName="srcNode" presStyleLbl="node1" presStyleIdx="0" presStyleCnt="6"/>
      <dgm:spPr/>
    </dgm:pt>
    <dgm:pt modelId="{DA1B3DFC-C4C8-B246-8EC4-B9D2B3F8DB86}" type="pres">
      <dgm:prSet presAssocID="{EFB6DEDB-8667-784A-9176-0CBE36058BC6}" presName="conn" presStyleLbl="parChTrans1D2" presStyleIdx="0" presStyleCnt="1"/>
      <dgm:spPr/>
      <dgm:t>
        <a:bodyPr/>
        <a:lstStyle/>
        <a:p>
          <a:endParaRPr lang="en-US"/>
        </a:p>
      </dgm:t>
    </dgm:pt>
    <dgm:pt modelId="{AAC9CB40-E2CA-F94E-BEB0-946C0026CE61}" type="pres">
      <dgm:prSet presAssocID="{EFB6DEDB-8667-784A-9176-0CBE36058BC6}" presName="extraNode" presStyleLbl="node1" presStyleIdx="0" presStyleCnt="6"/>
      <dgm:spPr/>
    </dgm:pt>
    <dgm:pt modelId="{30FD480B-CB11-C446-8B80-87998ECE2117}" type="pres">
      <dgm:prSet presAssocID="{EFB6DEDB-8667-784A-9176-0CBE36058BC6}" presName="dstNode" presStyleLbl="node1" presStyleIdx="0" presStyleCnt="6"/>
      <dgm:spPr/>
    </dgm:pt>
    <dgm:pt modelId="{89B33137-4682-2446-8DF4-FB1085C069F3}" type="pres">
      <dgm:prSet presAssocID="{0B4F3DD5-06E1-A84C-B51A-F2CC212F90CA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898AB-34E3-3F42-848C-DE897717A655}" type="pres">
      <dgm:prSet presAssocID="{0B4F3DD5-06E1-A84C-B51A-F2CC212F90CA}" presName="accent_1" presStyleCnt="0"/>
      <dgm:spPr/>
    </dgm:pt>
    <dgm:pt modelId="{11E38F48-0654-1F4E-972E-7F595C0ED234}" type="pres">
      <dgm:prSet presAssocID="{0B4F3DD5-06E1-A84C-B51A-F2CC212F90CA}" presName="accentRepeatNode" presStyleLbl="solidFgAcc1" presStyleIdx="0" presStyleCnt="6"/>
      <dgm:spPr/>
    </dgm:pt>
    <dgm:pt modelId="{F6067EA1-3F24-A94B-88FA-A08E1B1EFD60}" type="pres">
      <dgm:prSet presAssocID="{304E4A56-EE7B-DA47-8EE7-8CA179A1ACE4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FDC135-3C4B-3F4E-9851-9A271D1A9C52}" type="pres">
      <dgm:prSet presAssocID="{304E4A56-EE7B-DA47-8EE7-8CA179A1ACE4}" presName="accent_2" presStyleCnt="0"/>
      <dgm:spPr/>
    </dgm:pt>
    <dgm:pt modelId="{2D0E998F-8A23-B24D-AF9C-2935CBD12F37}" type="pres">
      <dgm:prSet presAssocID="{304E4A56-EE7B-DA47-8EE7-8CA179A1ACE4}" presName="accentRepeatNode" presStyleLbl="solidFgAcc1" presStyleIdx="1" presStyleCnt="6"/>
      <dgm:spPr/>
    </dgm:pt>
    <dgm:pt modelId="{EF0A93EC-8118-E048-AB4F-3ED233AC4531}" type="pres">
      <dgm:prSet presAssocID="{7DFD68DF-0806-E04F-99FC-87BEF6D3EBF9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E9506-0CDC-9846-B5FA-62EFDDFF6CEF}" type="pres">
      <dgm:prSet presAssocID="{7DFD68DF-0806-E04F-99FC-87BEF6D3EBF9}" presName="accent_3" presStyleCnt="0"/>
      <dgm:spPr/>
    </dgm:pt>
    <dgm:pt modelId="{DB179CCF-FD2C-C643-A9D4-4361974E38EC}" type="pres">
      <dgm:prSet presAssocID="{7DFD68DF-0806-E04F-99FC-87BEF6D3EBF9}" presName="accentRepeatNode" presStyleLbl="solidFgAcc1" presStyleIdx="2" presStyleCnt="6"/>
      <dgm:spPr/>
    </dgm:pt>
    <dgm:pt modelId="{A84A8E6B-A362-0D4D-A78F-C9BC10C5D25B}" type="pres">
      <dgm:prSet presAssocID="{DCA68663-3D40-DE46-BE0F-6BB605AF0D7F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C4EEA-8C96-6D4D-88A7-0229FA6A2130}" type="pres">
      <dgm:prSet presAssocID="{DCA68663-3D40-DE46-BE0F-6BB605AF0D7F}" presName="accent_4" presStyleCnt="0"/>
      <dgm:spPr/>
    </dgm:pt>
    <dgm:pt modelId="{F3BFA5FD-DC14-3C47-9FFB-8DF04CE620ED}" type="pres">
      <dgm:prSet presAssocID="{DCA68663-3D40-DE46-BE0F-6BB605AF0D7F}" presName="accentRepeatNode" presStyleLbl="solidFgAcc1" presStyleIdx="3" presStyleCnt="6"/>
      <dgm:spPr/>
    </dgm:pt>
    <dgm:pt modelId="{C2A376E6-90EF-B948-9057-E1B526DB711C}" type="pres">
      <dgm:prSet presAssocID="{8DE73B0B-8001-B44C-B21D-0990830861F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3D5BC2-F0D7-E04C-8862-ECCBCB2E6224}" type="pres">
      <dgm:prSet presAssocID="{8DE73B0B-8001-B44C-B21D-0990830861FA}" presName="accent_5" presStyleCnt="0"/>
      <dgm:spPr/>
    </dgm:pt>
    <dgm:pt modelId="{A02A6077-5B42-2B43-A976-E68F51A54045}" type="pres">
      <dgm:prSet presAssocID="{8DE73B0B-8001-B44C-B21D-0990830861FA}" presName="accentRepeatNode" presStyleLbl="solidFgAcc1" presStyleIdx="4" presStyleCnt="6"/>
      <dgm:spPr/>
    </dgm:pt>
    <dgm:pt modelId="{C1396A76-6CCF-A241-A3FC-E6BAA12E217D}" type="pres">
      <dgm:prSet presAssocID="{43D23794-8212-E64D-91AB-637DF54D3722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8906B4-523A-2C45-BEFD-D3F597D7AC81}" type="pres">
      <dgm:prSet presAssocID="{43D23794-8212-E64D-91AB-637DF54D3722}" presName="accent_6" presStyleCnt="0"/>
      <dgm:spPr/>
    </dgm:pt>
    <dgm:pt modelId="{94F04D0E-BB1F-0149-995F-4CE99AA803FB}" type="pres">
      <dgm:prSet presAssocID="{43D23794-8212-E64D-91AB-637DF54D3722}" presName="accentRepeatNode" presStyleLbl="solidFgAcc1" presStyleIdx="5" presStyleCnt="6"/>
      <dgm:spPr/>
    </dgm:pt>
  </dgm:ptLst>
  <dgm:cxnLst>
    <dgm:cxn modelId="{0237E09E-85DA-4D43-8FF7-689DC4EAE3AF}" srcId="{EFB6DEDB-8667-784A-9176-0CBE36058BC6}" destId="{304E4A56-EE7B-DA47-8EE7-8CA179A1ACE4}" srcOrd="1" destOrd="0" parTransId="{0167660E-18D5-B14C-9AF5-86DFE8EF648B}" sibTransId="{E989DB72-91F6-4E43-B617-28D345397AFC}"/>
    <dgm:cxn modelId="{A470FD7C-422F-1A41-810D-CA2E72A5D04E}" type="presOf" srcId="{8DE73B0B-8001-B44C-B21D-0990830861FA}" destId="{C2A376E6-90EF-B948-9057-E1B526DB711C}" srcOrd="0" destOrd="0" presId="urn:microsoft.com/office/officeart/2008/layout/VerticalCurvedList"/>
    <dgm:cxn modelId="{4A7079DF-5C35-3346-9B4E-22A29FFE365C}" type="presOf" srcId="{43D23794-8212-E64D-91AB-637DF54D3722}" destId="{C1396A76-6CCF-A241-A3FC-E6BAA12E217D}" srcOrd="0" destOrd="0" presId="urn:microsoft.com/office/officeart/2008/layout/VerticalCurvedList"/>
    <dgm:cxn modelId="{F451B59A-48E9-0641-B044-17EB782C142C}" srcId="{EFB6DEDB-8667-784A-9176-0CBE36058BC6}" destId="{8DE73B0B-8001-B44C-B21D-0990830861FA}" srcOrd="4" destOrd="0" parTransId="{3BE05C19-7A95-D54F-B6E0-1B19F06319D3}" sibTransId="{FEC50168-BA39-DC47-9E5B-86779573DB96}"/>
    <dgm:cxn modelId="{984ECA4B-BD19-FB49-8A57-D28DA2F4C71F}" type="presOf" srcId="{EFB6DEDB-8667-784A-9176-0CBE36058BC6}" destId="{BF77854A-11AC-A041-A0DD-F3332E6C1489}" srcOrd="0" destOrd="0" presId="urn:microsoft.com/office/officeart/2008/layout/VerticalCurvedList"/>
    <dgm:cxn modelId="{8D5BC05C-2FB0-474D-AC89-5D331299E411}" type="presOf" srcId="{B6F4388E-957C-6748-AFC9-3243449D8B7D}" destId="{DA1B3DFC-C4C8-B246-8EC4-B9D2B3F8DB86}" srcOrd="0" destOrd="0" presId="urn:microsoft.com/office/officeart/2008/layout/VerticalCurvedList"/>
    <dgm:cxn modelId="{A51488C9-070A-5B44-BEB5-B3CAACFE8A54}" type="presOf" srcId="{7DFD68DF-0806-E04F-99FC-87BEF6D3EBF9}" destId="{EF0A93EC-8118-E048-AB4F-3ED233AC4531}" srcOrd="0" destOrd="0" presId="urn:microsoft.com/office/officeart/2008/layout/VerticalCurvedList"/>
    <dgm:cxn modelId="{7D6D22B8-A1BC-034C-AC3E-263E6966C04D}" srcId="{EFB6DEDB-8667-784A-9176-0CBE36058BC6}" destId="{43D23794-8212-E64D-91AB-637DF54D3722}" srcOrd="5" destOrd="0" parTransId="{33957157-16B1-AA47-9506-20020DB1F04D}" sibTransId="{CBFC00B7-036F-6A4F-981E-EF9D0DC17003}"/>
    <dgm:cxn modelId="{D593E763-39FA-4145-AE29-1CC04E2092BD}" srcId="{EFB6DEDB-8667-784A-9176-0CBE36058BC6}" destId="{DCA68663-3D40-DE46-BE0F-6BB605AF0D7F}" srcOrd="3" destOrd="0" parTransId="{77B6A1D1-BC30-4044-9CA8-0874096C5471}" sibTransId="{716CA531-CD99-F042-8A24-3AFF7528EAA0}"/>
    <dgm:cxn modelId="{DC81F681-2B58-1F4F-B5D4-CFCACE0F57FE}" type="presOf" srcId="{0B4F3DD5-06E1-A84C-B51A-F2CC212F90CA}" destId="{89B33137-4682-2446-8DF4-FB1085C069F3}" srcOrd="0" destOrd="0" presId="urn:microsoft.com/office/officeart/2008/layout/VerticalCurvedList"/>
    <dgm:cxn modelId="{FC24EE36-03EC-764F-AABB-59277CBBD5ED}" srcId="{EFB6DEDB-8667-784A-9176-0CBE36058BC6}" destId="{7DFD68DF-0806-E04F-99FC-87BEF6D3EBF9}" srcOrd="2" destOrd="0" parTransId="{693C6C12-2E12-5A4E-A721-9465A65357A3}" sibTransId="{82B6A3F9-58BB-F349-9A88-56FA031F080F}"/>
    <dgm:cxn modelId="{02714F60-B472-AC46-953A-BCE36BD3FA06}" srcId="{EFB6DEDB-8667-784A-9176-0CBE36058BC6}" destId="{0B4F3DD5-06E1-A84C-B51A-F2CC212F90CA}" srcOrd="0" destOrd="0" parTransId="{58DD22C8-1B2B-0245-B262-D951912BFD62}" sibTransId="{B6F4388E-957C-6748-AFC9-3243449D8B7D}"/>
    <dgm:cxn modelId="{DFD9CEF1-2556-BC46-AB45-C031561AF362}" type="presOf" srcId="{DCA68663-3D40-DE46-BE0F-6BB605AF0D7F}" destId="{A84A8E6B-A362-0D4D-A78F-C9BC10C5D25B}" srcOrd="0" destOrd="0" presId="urn:microsoft.com/office/officeart/2008/layout/VerticalCurvedList"/>
    <dgm:cxn modelId="{3AC202CB-60D6-1E40-89AD-631DDB569C39}" type="presOf" srcId="{304E4A56-EE7B-DA47-8EE7-8CA179A1ACE4}" destId="{F6067EA1-3F24-A94B-88FA-A08E1B1EFD60}" srcOrd="0" destOrd="0" presId="urn:microsoft.com/office/officeart/2008/layout/VerticalCurvedList"/>
    <dgm:cxn modelId="{DFB96673-0BEC-7740-AD54-B8298545DBBF}" type="presParOf" srcId="{BF77854A-11AC-A041-A0DD-F3332E6C1489}" destId="{99B2B806-72A9-3041-9BEC-0D43BAD6B682}" srcOrd="0" destOrd="0" presId="urn:microsoft.com/office/officeart/2008/layout/VerticalCurvedList"/>
    <dgm:cxn modelId="{9E7A546E-DDA9-8A42-9C53-610575F83B1F}" type="presParOf" srcId="{99B2B806-72A9-3041-9BEC-0D43BAD6B682}" destId="{3BAFAEA8-1DF3-2441-8247-D36DE52468B4}" srcOrd="0" destOrd="0" presId="urn:microsoft.com/office/officeart/2008/layout/VerticalCurvedList"/>
    <dgm:cxn modelId="{AB26FCF8-55DC-8246-9D1F-20259DBCF05D}" type="presParOf" srcId="{3BAFAEA8-1DF3-2441-8247-D36DE52468B4}" destId="{7358D583-F724-8347-AA25-31FDA9BEF537}" srcOrd="0" destOrd="0" presId="urn:microsoft.com/office/officeart/2008/layout/VerticalCurvedList"/>
    <dgm:cxn modelId="{6CE4A253-6555-4C49-8C03-FAC92F89463F}" type="presParOf" srcId="{3BAFAEA8-1DF3-2441-8247-D36DE52468B4}" destId="{DA1B3DFC-C4C8-B246-8EC4-B9D2B3F8DB86}" srcOrd="1" destOrd="0" presId="urn:microsoft.com/office/officeart/2008/layout/VerticalCurvedList"/>
    <dgm:cxn modelId="{94DD188A-42FD-1C48-A8F1-063214724CF0}" type="presParOf" srcId="{3BAFAEA8-1DF3-2441-8247-D36DE52468B4}" destId="{AAC9CB40-E2CA-F94E-BEB0-946C0026CE61}" srcOrd="2" destOrd="0" presId="urn:microsoft.com/office/officeart/2008/layout/VerticalCurvedList"/>
    <dgm:cxn modelId="{B3492BC1-02AE-8C4F-B439-523D30B0E2E9}" type="presParOf" srcId="{3BAFAEA8-1DF3-2441-8247-D36DE52468B4}" destId="{30FD480B-CB11-C446-8B80-87998ECE2117}" srcOrd="3" destOrd="0" presId="urn:microsoft.com/office/officeart/2008/layout/VerticalCurvedList"/>
    <dgm:cxn modelId="{B8B2643F-5483-9E46-B293-CE942C844D0C}" type="presParOf" srcId="{99B2B806-72A9-3041-9BEC-0D43BAD6B682}" destId="{89B33137-4682-2446-8DF4-FB1085C069F3}" srcOrd="1" destOrd="0" presId="urn:microsoft.com/office/officeart/2008/layout/VerticalCurvedList"/>
    <dgm:cxn modelId="{4830AFBA-3E19-7A4E-8F71-8D1242620366}" type="presParOf" srcId="{99B2B806-72A9-3041-9BEC-0D43BAD6B682}" destId="{242898AB-34E3-3F42-848C-DE897717A655}" srcOrd="2" destOrd="0" presId="urn:microsoft.com/office/officeart/2008/layout/VerticalCurvedList"/>
    <dgm:cxn modelId="{A0E13664-4870-7D4B-98D0-45C0EE813DC6}" type="presParOf" srcId="{242898AB-34E3-3F42-848C-DE897717A655}" destId="{11E38F48-0654-1F4E-972E-7F595C0ED234}" srcOrd="0" destOrd="0" presId="urn:microsoft.com/office/officeart/2008/layout/VerticalCurvedList"/>
    <dgm:cxn modelId="{F777BDA0-840A-BC46-A0B4-8CFBCD22FBB1}" type="presParOf" srcId="{99B2B806-72A9-3041-9BEC-0D43BAD6B682}" destId="{F6067EA1-3F24-A94B-88FA-A08E1B1EFD60}" srcOrd="3" destOrd="0" presId="urn:microsoft.com/office/officeart/2008/layout/VerticalCurvedList"/>
    <dgm:cxn modelId="{0E4341AD-DA5A-1841-877C-27B8CCC18886}" type="presParOf" srcId="{99B2B806-72A9-3041-9BEC-0D43BAD6B682}" destId="{A7FDC135-3C4B-3F4E-9851-9A271D1A9C52}" srcOrd="4" destOrd="0" presId="urn:microsoft.com/office/officeart/2008/layout/VerticalCurvedList"/>
    <dgm:cxn modelId="{6CCA850C-1DAA-CF4F-9F0B-EC7A499719DE}" type="presParOf" srcId="{A7FDC135-3C4B-3F4E-9851-9A271D1A9C52}" destId="{2D0E998F-8A23-B24D-AF9C-2935CBD12F37}" srcOrd="0" destOrd="0" presId="urn:microsoft.com/office/officeart/2008/layout/VerticalCurvedList"/>
    <dgm:cxn modelId="{7E60614C-C0C3-A043-837F-D7B3AF1B56D6}" type="presParOf" srcId="{99B2B806-72A9-3041-9BEC-0D43BAD6B682}" destId="{EF0A93EC-8118-E048-AB4F-3ED233AC4531}" srcOrd="5" destOrd="0" presId="urn:microsoft.com/office/officeart/2008/layout/VerticalCurvedList"/>
    <dgm:cxn modelId="{48116228-BBDE-2147-9AF6-51C2C975DF1A}" type="presParOf" srcId="{99B2B806-72A9-3041-9BEC-0D43BAD6B682}" destId="{944E9506-0CDC-9846-B5FA-62EFDDFF6CEF}" srcOrd="6" destOrd="0" presId="urn:microsoft.com/office/officeart/2008/layout/VerticalCurvedList"/>
    <dgm:cxn modelId="{7872882B-750C-884F-941A-D370683E10C6}" type="presParOf" srcId="{944E9506-0CDC-9846-B5FA-62EFDDFF6CEF}" destId="{DB179CCF-FD2C-C643-A9D4-4361974E38EC}" srcOrd="0" destOrd="0" presId="urn:microsoft.com/office/officeart/2008/layout/VerticalCurvedList"/>
    <dgm:cxn modelId="{43A70811-AFFA-7440-86D2-0A534FD64133}" type="presParOf" srcId="{99B2B806-72A9-3041-9BEC-0D43BAD6B682}" destId="{A84A8E6B-A362-0D4D-A78F-C9BC10C5D25B}" srcOrd="7" destOrd="0" presId="urn:microsoft.com/office/officeart/2008/layout/VerticalCurvedList"/>
    <dgm:cxn modelId="{5574647F-5647-C741-A5C9-C8692BFD1E47}" type="presParOf" srcId="{99B2B806-72A9-3041-9BEC-0D43BAD6B682}" destId="{D67C4EEA-8C96-6D4D-88A7-0229FA6A2130}" srcOrd="8" destOrd="0" presId="urn:microsoft.com/office/officeart/2008/layout/VerticalCurvedList"/>
    <dgm:cxn modelId="{F96FBC73-B116-2A48-A3BF-4327F0B5B47C}" type="presParOf" srcId="{D67C4EEA-8C96-6D4D-88A7-0229FA6A2130}" destId="{F3BFA5FD-DC14-3C47-9FFB-8DF04CE620ED}" srcOrd="0" destOrd="0" presId="urn:microsoft.com/office/officeart/2008/layout/VerticalCurvedList"/>
    <dgm:cxn modelId="{AD54B029-0E72-114A-9966-3EEB80955348}" type="presParOf" srcId="{99B2B806-72A9-3041-9BEC-0D43BAD6B682}" destId="{C2A376E6-90EF-B948-9057-E1B526DB711C}" srcOrd="9" destOrd="0" presId="urn:microsoft.com/office/officeart/2008/layout/VerticalCurvedList"/>
    <dgm:cxn modelId="{91ACAD4C-0759-BA4E-9698-AFAAC4709802}" type="presParOf" srcId="{99B2B806-72A9-3041-9BEC-0D43BAD6B682}" destId="{563D5BC2-F0D7-E04C-8862-ECCBCB2E6224}" srcOrd="10" destOrd="0" presId="urn:microsoft.com/office/officeart/2008/layout/VerticalCurvedList"/>
    <dgm:cxn modelId="{C3A75FD9-2A35-1748-9E73-6E671C24A1DD}" type="presParOf" srcId="{563D5BC2-F0D7-E04C-8862-ECCBCB2E6224}" destId="{A02A6077-5B42-2B43-A976-E68F51A54045}" srcOrd="0" destOrd="0" presId="urn:microsoft.com/office/officeart/2008/layout/VerticalCurvedList"/>
    <dgm:cxn modelId="{11A6E40B-F1DD-E44C-84FD-A79CCE63DE11}" type="presParOf" srcId="{99B2B806-72A9-3041-9BEC-0D43BAD6B682}" destId="{C1396A76-6CCF-A241-A3FC-E6BAA12E217D}" srcOrd="11" destOrd="0" presId="urn:microsoft.com/office/officeart/2008/layout/VerticalCurvedList"/>
    <dgm:cxn modelId="{F98868D7-2F93-3043-8B52-505E262299C8}" type="presParOf" srcId="{99B2B806-72A9-3041-9BEC-0D43BAD6B682}" destId="{218906B4-523A-2C45-BEFD-D3F597D7AC81}" srcOrd="12" destOrd="0" presId="urn:microsoft.com/office/officeart/2008/layout/VerticalCurvedList"/>
    <dgm:cxn modelId="{475AC5DA-9A87-5B47-AD9A-01BA6E85BE72}" type="presParOf" srcId="{218906B4-523A-2C45-BEFD-D3F597D7AC81}" destId="{94F04D0E-BB1F-0149-995F-4CE99AA803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F7E507-4915-2940-BE81-0AB414DFF8DC}" type="doc">
      <dgm:prSet loTypeId="urn:microsoft.com/office/officeart/2009/3/layout/StepUpProcess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D61DD1-DF66-994A-B052-1EF9E1591D0C}">
      <dgm:prSet/>
      <dgm:spPr/>
      <dgm:t>
        <a:bodyPr/>
        <a:lstStyle/>
        <a:p>
          <a:pPr rtl="0"/>
          <a:r>
            <a:rPr lang="en-US" dirty="0" smtClean="0"/>
            <a:t>For both outgoing and incoming traffic the core, main memory, and cache are all involved</a:t>
          </a:r>
          <a:endParaRPr lang="en-US" dirty="0"/>
        </a:p>
      </dgm:t>
    </dgm:pt>
    <dgm:pt modelId="{E84555A5-693B-5E47-B66B-4866A12AC03B}" type="parTrans" cxnId="{DDF9CB4E-D7CC-8340-85D4-4AD1412DA561}">
      <dgm:prSet/>
      <dgm:spPr/>
      <dgm:t>
        <a:bodyPr/>
        <a:lstStyle/>
        <a:p>
          <a:endParaRPr lang="en-US"/>
        </a:p>
      </dgm:t>
    </dgm:pt>
    <dgm:pt modelId="{7173F7F1-65CF-4040-B6B0-8092E27D05BB}" type="sibTrans" cxnId="{DDF9CB4E-D7CC-8340-85D4-4AD1412DA561}">
      <dgm:prSet/>
      <dgm:spPr/>
      <dgm:t>
        <a:bodyPr/>
        <a:lstStyle/>
        <a:p>
          <a:endParaRPr lang="en-US"/>
        </a:p>
      </dgm:t>
    </dgm:pt>
    <dgm:pt modelId="{24A9A2BF-5880-7446-92CE-554DA6A08F06}">
      <dgm:prSet custT="1"/>
      <dgm:spPr/>
      <dgm:t>
        <a:bodyPr/>
        <a:lstStyle/>
        <a:p>
          <a:pPr rtl="0"/>
          <a:r>
            <a:rPr lang="en-US" sz="1800" dirty="0" smtClean="0"/>
            <a:t>In a DMA scheme, when an application wishes to transmit data, it places that data in an application-assigned buffer in main memory</a:t>
          </a:r>
          <a:endParaRPr lang="en-US" sz="1800" dirty="0"/>
        </a:p>
      </dgm:t>
    </dgm:pt>
    <dgm:pt modelId="{86B0E09B-D60E-524F-883C-6CAC46EFE575}" type="parTrans" cxnId="{9A5DF048-EB41-1849-AF5C-93E9EC1E89BD}">
      <dgm:prSet/>
      <dgm:spPr/>
      <dgm:t>
        <a:bodyPr/>
        <a:lstStyle/>
        <a:p>
          <a:endParaRPr lang="en-US"/>
        </a:p>
      </dgm:t>
    </dgm:pt>
    <dgm:pt modelId="{C2A0044B-BC19-934F-B6CB-6AEBF0A25C36}" type="sibTrans" cxnId="{9A5DF048-EB41-1849-AF5C-93E9EC1E89BD}">
      <dgm:prSet/>
      <dgm:spPr/>
      <dgm:t>
        <a:bodyPr/>
        <a:lstStyle/>
        <a:p>
          <a:endParaRPr lang="en-US"/>
        </a:p>
      </dgm:t>
    </dgm:pt>
    <dgm:pt modelId="{7F113017-81E1-6044-84C1-339A570AAEBB}">
      <dgm:prSet custT="1"/>
      <dgm:spPr/>
      <dgm:t>
        <a:bodyPr/>
        <a:lstStyle/>
        <a:p>
          <a:pPr rtl="0"/>
          <a:r>
            <a:rPr lang="en-US" sz="1400" dirty="0" smtClean="0"/>
            <a:t>The core transfers this to a system buffer in main memory and creates the necessary TCP and IP headers, which are also buffered in system memory</a:t>
          </a:r>
          <a:endParaRPr lang="en-US" sz="1400" dirty="0"/>
        </a:p>
      </dgm:t>
    </dgm:pt>
    <dgm:pt modelId="{670E9A42-EFEC-A742-A911-A0AEA9858286}" type="parTrans" cxnId="{FBD2DF29-2DD8-8342-A315-C88A4A8C52BE}">
      <dgm:prSet/>
      <dgm:spPr/>
      <dgm:t>
        <a:bodyPr/>
        <a:lstStyle/>
        <a:p>
          <a:endParaRPr lang="en-US"/>
        </a:p>
      </dgm:t>
    </dgm:pt>
    <dgm:pt modelId="{03380A2B-1A58-A748-A919-7EBDBB14EA89}" type="sibTrans" cxnId="{FBD2DF29-2DD8-8342-A315-C88A4A8C52BE}">
      <dgm:prSet/>
      <dgm:spPr/>
      <dgm:t>
        <a:bodyPr/>
        <a:lstStyle/>
        <a:p>
          <a:endParaRPr lang="en-US"/>
        </a:p>
      </dgm:t>
    </dgm:pt>
    <dgm:pt modelId="{C95B0750-FFD8-9449-82B9-297BC3EFF9AF}">
      <dgm:prSet custT="1"/>
      <dgm:spPr/>
      <dgm:t>
        <a:bodyPr/>
        <a:lstStyle/>
        <a:p>
          <a:pPr rtl="0"/>
          <a:r>
            <a:rPr lang="en-US" sz="1400" dirty="0" smtClean="0"/>
            <a:t>The packet is then picked up via DMA for transfer via the NIC</a:t>
          </a:r>
          <a:endParaRPr lang="en-US" sz="1400" dirty="0"/>
        </a:p>
      </dgm:t>
    </dgm:pt>
    <dgm:pt modelId="{D41983DB-4887-B243-BCD1-D8C294DEECFB}" type="parTrans" cxnId="{3FEE7FBA-0284-664C-B019-B8AE38282B12}">
      <dgm:prSet/>
      <dgm:spPr/>
      <dgm:t>
        <a:bodyPr/>
        <a:lstStyle/>
        <a:p>
          <a:endParaRPr lang="en-US"/>
        </a:p>
      </dgm:t>
    </dgm:pt>
    <dgm:pt modelId="{53FA751C-7D46-3C45-A75B-73FA52C77BBD}" type="sibTrans" cxnId="{3FEE7FBA-0284-664C-B019-B8AE38282B12}">
      <dgm:prSet/>
      <dgm:spPr/>
      <dgm:t>
        <a:bodyPr/>
        <a:lstStyle/>
        <a:p>
          <a:endParaRPr lang="en-US"/>
        </a:p>
      </dgm:t>
    </dgm:pt>
    <dgm:pt modelId="{580A8E36-DA1F-2D46-9303-A11DEBE9CFCC}">
      <dgm:prSet custT="1"/>
      <dgm:spPr/>
      <dgm:t>
        <a:bodyPr/>
        <a:lstStyle/>
        <a:p>
          <a:pPr rtl="0"/>
          <a:r>
            <a:rPr lang="en-US" sz="1400" dirty="0" smtClean="0"/>
            <a:t>This activity engages not only main memory but also the cache</a:t>
          </a:r>
          <a:endParaRPr lang="en-US" sz="1400" dirty="0"/>
        </a:p>
      </dgm:t>
    </dgm:pt>
    <dgm:pt modelId="{1C930AE6-2BDD-CF4A-A735-7FE67E3428A4}" type="parTrans" cxnId="{ED269366-AB47-9049-BB43-7DAB0589EEBC}">
      <dgm:prSet/>
      <dgm:spPr/>
      <dgm:t>
        <a:bodyPr/>
        <a:lstStyle/>
        <a:p>
          <a:endParaRPr lang="en-US"/>
        </a:p>
      </dgm:t>
    </dgm:pt>
    <dgm:pt modelId="{983EB2C3-BECE-1646-B5CB-488AE471E55C}" type="sibTrans" cxnId="{ED269366-AB47-9049-BB43-7DAB0589EEBC}">
      <dgm:prSet/>
      <dgm:spPr/>
      <dgm:t>
        <a:bodyPr/>
        <a:lstStyle/>
        <a:p>
          <a:endParaRPr lang="en-US"/>
        </a:p>
      </dgm:t>
    </dgm:pt>
    <dgm:pt modelId="{6EF11743-6C01-8D4C-8D0A-D41A12E5ABA2}">
      <dgm:prSet custT="1"/>
      <dgm:spPr/>
      <dgm:t>
        <a:bodyPr/>
        <a:lstStyle/>
        <a:p>
          <a:pPr rtl="0"/>
          <a:r>
            <a:rPr lang="en-US" sz="1400" dirty="0" smtClean="0"/>
            <a:t>Similar transfers between system and application buffers are required for incoming traffic</a:t>
          </a:r>
          <a:endParaRPr lang="en-US" sz="1400" dirty="0"/>
        </a:p>
      </dgm:t>
    </dgm:pt>
    <dgm:pt modelId="{BBBEEE50-0CBC-A644-B994-699CACC11555}" type="parTrans" cxnId="{FD86A042-30D8-FB4C-BAE4-9DEFBAD18EA4}">
      <dgm:prSet/>
      <dgm:spPr/>
      <dgm:t>
        <a:bodyPr/>
        <a:lstStyle/>
        <a:p>
          <a:endParaRPr lang="en-US"/>
        </a:p>
      </dgm:t>
    </dgm:pt>
    <dgm:pt modelId="{28652958-7193-D24A-9391-B11AF844E06F}" type="sibTrans" cxnId="{FD86A042-30D8-FB4C-BAE4-9DEFBAD18EA4}">
      <dgm:prSet/>
      <dgm:spPr/>
      <dgm:t>
        <a:bodyPr/>
        <a:lstStyle/>
        <a:p>
          <a:endParaRPr lang="en-US"/>
        </a:p>
      </dgm:t>
    </dgm:pt>
    <dgm:pt modelId="{96D1BBA2-219D-BA4E-B2C7-60BE431469F1}" type="pres">
      <dgm:prSet presAssocID="{DFF7E507-4915-2940-BE81-0AB414DFF8D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4BB33ED-00FA-4C4B-A382-E1E588EF69D2}" type="pres">
      <dgm:prSet presAssocID="{5ED61DD1-DF66-994A-B052-1EF9E1591D0C}" presName="composite" presStyleCnt="0"/>
      <dgm:spPr/>
    </dgm:pt>
    <dgm:pt modelId="{FCAA4149-43DB-2541-919D-5F2DCAEE026B}" type="pres">
      <dgm:prSet presAssocID="{5ED61DD1-DF66-994A-B052-1EF9E1591D0C}" presName="LShape" presStyleLbl="alignNode1" presStyleIdx="0" presStyleCnt="3"/>
      <dgm:spPr/>
    </dgm:pt>
    <dgm:pt modelId="{5D1471F9-6C6F-1D4D-AF97-3BC2378DE840}" type="pres">
      <dgm:prSet presAssocID="{5ED61DD1-DF66-994A-B052-1EF9E1591D0C}" presName="ParentText" presStyleLbl="revTx" presStyleIdx="0" presStyleCnt="2" custLinFactNeighborX="4345" custLinFactNeighborY="727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7665EB-DB5C-5F46-8134-A0CBE84ACE6D}" type="pres">
      <dgm:prSet presAssocID="{5ED61DD1-DF66-994A-B052-1EF9E1591D0C}" presName="Triangle" presStyleLbl="alignNode1" presStyleIdx="1" presStyleCnt="3"/>
      <dgm:spPr/>
    </dgm:pt>
    <dgm:pt modelId="{40A14216-DD09-2947-98CE-20BEB83909E5}" type="pres">
      <dgm:prSet presAssocID="{7173F7F1-65CF-4040-B6B0-8092E27D05BB}" presName="sibTrans" presStyleCnt="0"/>
      <dgm:spPr/>
    </dgm:pt>
    <dgm:pt modelId="{E16B659C-E11D-FC41-8026-7AAAA544845D}" type="pres">
      <dgm:prSet presAssocID="{7173F7F1-65CF-4040-B6B0-8092E27D05BB}" presName="space" presStyleCnt="0"/>
      <dgm:spPr/>
    </dgm:pt>
    <dgm:pt modelId="{31BE37DD-E6DA-6B42-9A27-0A214A5368BE}" type="pres">
      <dgm:prSet presAssocID="{24A9A2BF-5880-7446-92CE-554DA6A08F06}" presName="composite" presStyleCnt="0"/>
      <dgm:spPr/>
    </dgm:pt>
    <dgm:pt modelId="{45717923-1CA2-3E4E-8EED-D5CEBBDA610B}" type="pres">
      <dgm:prSet presAssocID="{24A9A2BF-5880-7446-92CE-554DA6A08F06}" presName="LShape" presStyleLbl="alignNode1" presStyleIdx="2" presStyleCnt="3"/>
      <dgm:spPr/>
    </dgm:pt>
    <dgm:pt modelId="{0EE50544-D149-EC41-A41D-862A771898D7}" type="pres">
      <dgm:prSet presAssocID="{24A9A2BF-5880-7446-92CE-554DA6A08F06}" presName="ParentText" presStyleLbl="revTx" presStyleIdx="1" presStyleCnt="2" custScaleX="108988" custScaleY="141316" custLinFactNeighborX="7686" custLinFactNeighborY="2326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26B531-F6AD-3E48-A4D6-2ADB0847FCA0}" type="presOf" srcId="{5ED61DD1-DF66-994A-B052-1EF9E1591D0C}" destId="{5D1471F9-6C6F-1D4D-AF97-3BC2378DE840}" srcOrd="0" destOrd="0" presId="urn:microsoft.com/office/officeart/2009/3/layout/StepUpProcess"/>
    <dgm:cxn modelId="{01DCB136-9838-2E40-BEB4-62C9003B2298}" type="presOf" srcId="{580A8E36-DA1F-2D46-9303-A11DEBE9CFCC}" destId="{0EE50544-D149-EC41-A41D-862A771898D7}" srcOrd="0" destOrd="3" presId="urn:microsoft.com/office/officeart/2009/3/layout/StepUpProcess"/>
    <dgm:cxn modelId="{47E2DC78-7CB8-D045-9F49-CD2319B12478}" type="presOf" srcId="{6EF11743-6C01-8D4C-8D0A-D41A12E5ABA2}" destId="{0EE50544-D149-EC41-A41D-862A771898D7}" srcOrd="0" destOrd="4" presId="urn:microsoft.com/office/officeart/2009/3/layout/StepUpProcess"/>
    <dgm:cxn modelId="{FBD2DF29-2DD8-8342-A315-C88A4A8C52BE}" srcId="{24A9A2BF-5880-7446-92CE-554DA6A08F06}" destId="{7F113017-81E1-6044-84C1-339A570AAEBB}" srcOrd="0" destOrd="0" parTransId="{670E9A42-EFEC-A742-A911-A0AEA9858286}" sibTransId="{03380A2B-1A58-A748-A919-7EBDBB14EA89}"/>
    <dgm:cxn modelId="{DDF9CB4E-D7CC-8340-85D4-4AD1412DA561}" srcId="{DFF7E507-4915-2940-BE81-0AB414DFF8DC}" destId="{5ED61DD1-DF66-994A-B052-1EF9E1591D0C}" srcOrd="0" destOrd="0" parTransId="{E84555A5-693B-5E47-B66B-4866A12AC03B}" sibTransId="{7173F7F1-65CF-4040-B6B0-8092E27D05BB}"/>
    <dgm:cxn modelId="{FD86A042-30D8-FB4C-BAE4-9DEFBAD18EA4}" srcId="{24A9A2BF-5880-7446-92CE-554DA6A08F06}" destId="{6EF11743-6C01-8D4C-8D0A-D41A12E5ABA2}" srcOrd="3" destOrd="0" parTransId="{BBBEEE50-0CBC-A644-B994-699CACC11555}" sibTransId="{28652958-7193-D24A-9391-B11AF844E06F}"/>
    <dgm:cxn modelId="{9A5DF048-EB41-1849-AF5C-93E9EC1E89BD}" srcId="{DFF7E507-4915-2940-BE81-0AB414DFF8DC}" destId="{24A9A2BF-5880-7446-92CE-554DA6A08F06}" srcOrd="1" destOrd="0" parTransId="{86B0E09B-D60E-524F-883C-6CAC46EFE575}" sibTransId="{C2A0044B-BC19-934F-B6CB-6AEBF0A25C36}"/>
    <dgm:cxn modelId="{3C1E89BA-C924-694C-AD59-9B4D00B6FDA2}" type="presOf" srcId="{C95B0750-FFD8-9449-82B9-297BC3EFF9AF}" destId="{0EE50544-D149-EC41-A41D-862A771898D7}" srcOrd="0" destOrd="2" presId="urn:microsoft.com/office/officeart/2009/3/layout/StepUpProcess"/>
    <dgm:cxn modelId="{285427DC-F521-9845-A2AE-272D6E3355FA}" type="presOf" srcId="{24A9A2BF-5880-7446-92CE-554DA6A08F06}" destId="{0EE50544-D149-EC41-A41D-862A771898D7}" srcOrd="0" destOrd="0" presId="urn:microsoft.com/office/officeart/2009/3/layout/StepUpProcess"/>
    <dgm:cxn modelId="{2C929B9C-7CEE-854E-935B-4C032DAB5175}" type="presOf" srcId="{7F113017-81E1-6044-84C1-339A570AAEBB}" destId="{0EE50544-D149-EC41-A41D-862A771898D7}" srcOrd="0" destOrd="1" presId="urn:microsoft.com/office/officeart/2009/3/layout/StepUpProcess"/>
    <dgm:cxn modelId="{3FEE7FBA-0284-664C-B019-B8AE38282B12}" srcId="{24A9A2BF-5880-7446-92CE-554DA6A08F06}" destId="{C95B0750-FFD8-9449-82B9-297BC3EFF9AF}" srcOrd="1" destOrd="0" parTransId="{D41983DB-4887-B243-BCD1-D8C294DEECFB}" sibTransId="{53FA751C-7D46-3C45-A75B-73FA52C77BBD}"/>
    <dgm:cxn modelId="{53638A46-813E-6E41-A5D4-00FDA4B7D0CB}" type="presOf" srcId="{DFF7E507-4915-2940-BE81-0AB414DFF8DC}" destId="{96D1BBA2-219D-BA4E-B2C7-60BE431469F1}" srcOrd="0" destOrd="0" presId="urn:microsoft.com/office/officeart/2009/3/layout/StepUpProcess"/>
    <dgm:cxn modelId="{ED269366-AB47-9049-BB43-7DAB0589EEBC}" srcId="{24A9A2BF-5880-7446-92CE-554DA6A08F06}" destId="{580A8E36-DA1F-2D46-9303-A11DEBE9CFCC}" srcOrd="2" destOrd="0" parTransId="{1C930AE6-2BDD-CF4A-A735-7FE67E3428A4}" sibTransId="{983EB2C3-BECE-1646-B5CB-488AE471E55C}"/>
    <dgm:cxn modelId="{05342801-0CE7-E24F-8CD8-399972D3BB19}" type="presParOf" srcId="{96D1BBA2-219D-BA4E-B2C7-60BE431469F1}" destId="{D4BB33ED-00FA-4C4B-A382-E1E588EF69D2}" srcOrd="0" destOrd="0" presId="urn:microsoft.com/office/officeart/2009/3/layout/StepUpProcess"/>
    <dgm:cxn modelId="{32913018-2658-A045-90C8-D842DDACB701}" type="presParOf" srcId="{D4BB33ED-00FA-4C4B-A382-E1E588EF69D2}" destId="{FCAA4149-43DB-2541-919D-5F2DCAEE026B}" srcOrd="0" destOrd="0" presId="urn:microsoft.com/office/officeart/2009/3/layout/StepUpProcess"/>
    <dgm:cxn modelId="{4BEE612C-6CB8-6A4A-AF70-5C497BB42F70}" type="presParOf" srcId="{D4BB33ED-00FA-4C4B-A382-E1E588EF69D2}" destId="{5D1471F9-6C6F-1D4D-AF97-3BC2378DE840}" srcOrd="1" destOrd="0" presId="urn:microsoft.com/office/officeart/2009/3/layout/StepUpProcess"/>
    <dgm:cxn modelId="{367D07B0-AFA7-424C-9895-615A7D495A3D}" type="presParOf" srcId="{D4BB33ED-00FA-4C4B-A382-E1E588EF69D2}" destId="{E67665EB-DB5C-5F46-8134-A0CBE84ACE6D}" srcOrd="2" destOrd="0" presId="urn:microsoft.com/office/officeart/2009/3/layout/StepUpProcess"/>
    <dgm:cxn modelId="{FC49D9D4-87D1-8C4B-BA33-6E76E2426E61}" type="presParOf" srcId="{96D1BBA2-219D-BA4E-B2C7-60BE431469F1}" destId="{40A14216-DD09-2947-98CE-20BEB83909E5}" srcOrd="1" destOrd="0" presId="urn:microsoft.com/office/officeart/2009/3/layout/StepUpProcess"/>
    <dgm:cxn modelId="{FEC964BC-C21D-844D-A2F0-22E5B4A6BDC8}" type="presParOf" srcId="{40A14216-DD09-2947-98CE-20BEB83909E5}" destId="{E16B659C-E11D-FC41-8026-7AAAA544845D}" srcOrd="0" destOrd="0" presId="urn:microsoft.com/office/officeart/2009/3/layout/StepUpProcess"/>
    <dgm:cxn modelId="{D82B1EFE-79A9-5140-8F32-6909DB72E311}" type="presParOf" srcId="{96D1BBA2-219D-BA4E-B2C7-60BE431469F1}" destId="{31BE37DD-E6DA-6B42-9A27-0A214A5368BE}" srcOrd="2" destOrd="0" presId="urn:microsoft.com/office/officeart/2009/3/layout/StepUpProcess"/>
    <dgm:cxn modelId="{5D8D57F6-3FDD-AB44-966F-2FCA55F9F615}" type="presParOf" srcId="{31BE37DD-E6DA-6B42-9A27-0A214A5368BE}" destId="{45717923-1CA2-3E4E-8EED-D5CEBBDA610B}" srcOrd="0" destOrd="0" presId="urn:microsoft.com/office/officeart/2009/3/layout/StepUpProcess"/>
    <dgm:cxn modelId="{0B6559F0-EAB7-BB4A-989D-681471738024}" type="presParOf" srcId="{31BE37DD-E6DA-6B42-9A27-0A214A5368BE}" destId="{0EE50544-D149-EC41-A41D-862A771898D7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AF93A9-1D3D-F04B-A8A5-8139887000B1}" type="doc">
      <dgm:prSet loTypeId="urn:microsoft.com/office/officeart/2005/8/layout/process4" loCatId="relationship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036AD9C-3795-9E44-84C5-3E2BBACB5F08}">
      <dgm:prSet/>
      <dgm:spPr/>
      <dgm:t>
        <a:bodyPr/>
        <a:lstStyle/>
        <a:p>
          <a:pPr rtl="0"/>
          <a:r>
            <a:rPr lang="en-US" smtClean="0"/>
            <a:t>Simplest strategy was implemented as a prototype on a number of Intel Xeon processors between 2006 and 2010</a:t>
          </a:r>
          <a:endParaRPr lang="en-US"/>
        </a:p>
      </dgm:t>
    </dgm:pt>
    <dgm:pt modelId="{16498331-154E-F04E-9213-FF71FFFCF2E6}" type="parTrans" cxnId="{329BBC24-3B80-BE44-A4AB-C148FE6A4938}">
      <dgm:prSet/>
      <dgm:spPr/>
      <dgm:t>
        <a:bodyPr/>
        <a:lstStyle/>
        <a:p>
          <a:endParaRPr lang="en-US"/>
        </a:p>
      </dgm:t>
    </dgm:pt>
    <dgm:pt modelId="{E808513B-74B2-E14B-96CB-8CCB7EDE3505}" type="sibTrans" cxnId="{329BBC24-3B80-BE44-A4AB-C148FE6A4938}">
      <dgm:prSet/>
      <dgm:spPr/>
      <dgm:t>
        <a:bodyPr/>
        <a:lstStyle/>
        <a:p>
          <a:endParaRPr lang="en-US"/>
        </a:p>
      </dgm:t>
    </dgm:pt>
    <dgm:pt modelId="{40CB4FC4-A3A8-824E-99B4-D355823A2268}">
      <dgm:prSet/>
      <dgm:spPr/>
      <dgm:t>
        <a:bodyPr/>
        <a:lstStyle/>
        <a:p>
          <a:pPr rtl="0"/>
          <a:r>
            <a:rPr lang="en-US" smtClean="0"/>
            <a:t>This form of DCA applies only to incoming network traffic</a:t>
          </a:r>
          <a:endParaRPr lang="en-US"/>
        </a:p>
      </dgm:t>
    </dgm:pt>
    <dgm:pt modelId="{CC0BD512-38A2-064D-91F1-C9E6CD54104F}" type="parTrans" cxnId="{14978FC7-4FB8-3348-8F17-0553D1623986}">
      <dgm:prSet/>
      <dgm:spPr/>
      <dgm:t>
        <a:bodyPr/>
        <a:lstStyle/>
        <a:p>
          <a:endParaRPr lang="en-US"/>
        </a:p>
      </dgm:t>
    </dgm:pt>
    <dgm:pt modelId="{80BD217D-B508-AC41-8C8E-905D47A414B5}" type="sibTrans" cxnId="{14978FC7-4FB8-3348-8F17-0553D1623986}">
      <dgm:prSet/>
      <dgm:spPr/>
      <dgm:t>
        <a:bodyPr/>
        <a:lstStyle/>
        <a:p>
          <a:endParaRPr lang="en-US"/>
        </a:p>
      </dgm:t>
    </dgm:pt>
    <dgm:pt modelId="{A424FB38-68A1-AA4B-8FC4-4DBE8D118B5B}">
      <dgm:prSet/>
      <dgm:spPr/>
      <dgm:t>
        <a:bodyPr/>
        <a:lstStyle/>
        <a:p>
          <a:pPr rtl="0"/>
          <a:r>
            <a:rPr lang="en-US" smtClean="0"/>
            <a:t>The DCA function in the memory controller sends a prefetch hint to the core as soon as the data is available in system memory</a:t>
          </a:r>
          <a:endParaRPr lang="en-US"/>
        </a:p>
      </dgm:t>
    </dgm:pt>
    <dgm:pt modelId="{FCB6741F-C1B5-0A47-9B55-FCC62385FAB2}" type="parTrans" cxnId="{03318C66-D19E-5849-BF54-FD378E05E709}">
      <dgm:prSet/>
      <dgm:spPr/>
      <dgm:t>
        <a:bodyPr/>
        <a:lstStyle/>
        <a:p>
          <a:endParaRPr lang="en-US"/>
        </a:p>
      </dgm:t>
    </dgm:pt>
    <dgm:pt modelId="{5C529721-2897-904A-A7C8-3D8F29DF9DF4}" type="sibTrans" cxnId="{03318C66-D19E-5849-BF54-FD378E05E709}">
      <dgm:prSet/>
      <dgm:spPr/>
      <dgm:t>
        <a:bodyPr/>
        <a:lstStyle/>
        <a:p>
          <a:endParaRPr lang="en-US"/>
        </a:p>
      </dgm:t>
    </dgm:pt>
    <dgm:pt modelId="{6D9DD437-3A14-1442-97B7-812DCC89A538}">
      <dgm:prSet/>
      <dgm:spPr/>
      <dgm:t>
        <a:bodyPr/>
        <a:lstStyle/>
        <a:p>
          <a:pPr rtl="0"/>
          <a:r>
            <a:rPr lang="en-US" smtClean="0"/>
            <a:t>This enables the core to prefetch the data packet from the system buffer</a:t>
          </a:r>
          <a:endParaRPr lang="en-US"/>
        </a:p>
      </dgm:t>
    </dgm:pt>
    <dgm:pt modelId="{6403ECA9-EB1E-B84D-BD69-BD1D2C59E5F7}" type="parTrans" cxnId="{4035E388-176D-8D4F-A193-F0C93F9EC61B}">
      <dgm:prSet/>
      <dgm:spPr/>
      <dgm:t>
        <a:bodyPr/>
        <a:lstStyle/>
        <a:p>
          <a:endParaRPr lang="en-US"/>
        </a:p>
      </dgm:t>
    </dgm:pt>
    <dgm:pt modelId="{9BD1CBE7-3DB4-8A42-8E0F-509331DE19ED}" type="sibTrans" cxnId="{4035E388-176D-8D4F-A193-F0C93F9EC61B}">
      <dgm:prSet/>
      <dgm:spPr/>
      <dgm:t>
        <a:bodyPr/>
        <a:lstStyle/>
        <a:p>
          <a:endParaRPr lang="en-US"/>
        </a:p>
      </dgm:t>
    </dgm:pt>
    <dgm:pt modelId="{8ABFBB02-51F3-6746-8BE1-4F6DDB55260A}">
      <dgm:prSet/>
      <dgm:spPr/>
      <dgm:t>
        <a:bodyPr/>
        <a:lstStyle/>
        <a:p>
          <a:pPr rtl="0"/>
          <a:r>
            <a:rPr lang="en-US" smtClean="0"/>
            <a:t>Much more substantial gains can be realized by avoiding the system buffer in main memory altogether</a:t>
          </a:r>
          <a:endParaRPr lang="en-US"/>
        </a:p>
      </dgm:t>
    </dgm:pt>
    <dgm:pt modelId="{7C032E40-FC5A-5646-9A54-A931DCDF3F15}" type="parTrans" cxnId="{3166E279-B948-0B4B-8331-471FB5D5FDB7}">
      <dgm:prSet/>
      <dgm:spPr/>
      <dgm:t>
        <a:bodyPr/>
        <a:lstStyle/>
        <a:p>
          <a:endParaRPr lang="en-US"/>
        </a:p>
      </dgm:t>
    </dgm:pt>
    <dgm:pt modelId="{90B70A8C-1F94-CA43-A822-1F494BFC2895}" type="sibTrans" cxnId="{3166E279-B948-0B4B-8331-471FB5D5FDB7}">
      <dgm:prSet/>
      <dgm:spPr/>
      <dgm:t>
        <a:bodyPr/>
        <a:lstStyle/>
        <a:p>
          <a:endParaRPr lang="en-US"/>
        </a:p>
      </dgm:t>
    </dgm:pt>
    <dgm:pt modelId="{56ACB1EF-EC5B-304B-BCCC-79257F0F7EE3}">
      <dgm:prSet/>
      <dgm:spPr/>
      <dgm:t>
        <a:bodyPr/>
        <a:lstStyle/>
        <a:p>
          <a:pPr rtl="0"/>
          <a:r>
            <a:rPr lang="en-US" smtClean="0"/>
            <a:t>The packet and packet descriptor information are accessed only once in the system buffer by the core</a:t>
          </a:r>
          <a:endParaRPr lang="en-US"/>
        </a:p>
      </dgm:t>
    </dgm:pt>
    <dgm:pt modelId="{285A0F64-5D6E-4D44-BBF6-1A12996ED07B}" type="parTrans" cxnId="{58E91B57-95AD-EB43-95D3-0CCC606DAB9F}">
      <dgm:prSet/>
      <dgm:spPr/>
      <dgm:t>
        <a:bodyPr/>
        <a:lstStyle/>
        <a:p>
          <a:endParaRPr lang="en-US"/>
        </a:p>
      </dgm:t>
    </dgm:pt>
    <dgm:pt modelId="{8F4A0688-CCE4-EC4A-B5F5-54C5F0E59E3F}" type="sibTrans" cxnId="{58E91B57-95AD-EB43-95D3-0CCC606DAB9F}">
      <dgm:prSet/>
      <dgm:spPr/>
      <dgm:t>
        <a:bodyPr/>
        <a:lstStyle/>
        <a:p>
          <a:endParaRPr lang="en-US"/>
        </a:p>
      </dgm:t>
    </dgm:pt>
    <dgm:pt modelId="{ECA6F8D0-C0BD-324C-8758-A5461EA24F83}">
      <dgm:prSet/>
      <dgm:spPr/>
      <dgm:t>
        <a:bodyPr/>
        <a:lstStyle/>
        <a:p>
          <a:pPr rtl="0"/>
          <a:r>
            <a:rPr lang="en-US" smtClean="0"/>
            <a:t>For incoming packets, the core reads the data from the buffer and transfers the packet payload to an application buffer</a:t>
          </a:r>
          <a:endParaRPr lang="en-US"/>
        </a:p>
      </dgm:t>
    </dgm:pt>
    <dgm:pt modelId="{BE19C226-2ACB-5246-B3FA-D5AD71B7E945}" type="parTrans" cxnId="{294647BF-4110-5340-8530-8FED8B4B70F3}">
      <dgm:prSet/>
      <dgm:spPr/>
      <dgm:t>
        <a:bodyPr/>
        <a:lstStyle/>
        <a:p>
          <a:endParaRPr lang="en-US"/>
        </a:p>
      </dgm:t>
    </dgm:pt>
    <dgm:pt modelId="{0B1CA480-C73C-3345-9CDD-7B98C74B8364}" type="sibTrans" cxnId="{294647BF-4110-5340-8530-8FED8B4B70F3}">
      <dgm:prSet/>
      <dgm:spPr/>
      <dgm:t>
        <a:bodyPr/>
        <a:lstStyle/>
        <a:p>
          <a:endParaRPr lang="en-US"/>
        </a:p>
      </dgm:t>
    </dgm:pt>
    <dgm:pt modelId="{C7498B4E-A3F6-7E46-B953-A5A0C3C11AE0}">
      <dgm:prSet/>
      <dgm:spPr/>
      <dgm:t>
        <a:bodyPr/>
        <a:lstStyle/>
        <a:p>
          <a:pPr rtl="0"/>
          <a:r>
            <a:rPr lang="en-US" smtClean="0"/>
            <a:t>It has no need to access that data in the system buffer again</a:t>
          </a:r>
          <a:endParaRPr lang="en-US"/>
        </a:p>
      </dgm:t>
    </dgm:pt>
    <dgm:pt modelId="{5CE33A61-4173-1249-908D-852CD81F7F0B}" type="parTrans" cxnId="{D7C558D7-8FD3-F944-ACBB-18B6B214F3E0}">
      <dgm:prSet/>
      <dgm:spPr/>
      <dgm:t>
        <a:bodyPr/>
        <a:lstStyle/>
        <a:p>
          <a:endParaRPr lang="en-US"/>
        </a:p>
      </dgm:t>
    </dgm:pt>
    <dgm:pt modelId="{91AD09BA-E021-D54E-A91B-D2E1F4F02674}" type="sibTrans" cxnId="{D7C558D7-8FD3-F944-ACBB-18B6B214F3E0}">
      <dgm:prSet/>
      <dgm:spPr/>
      <dgm:t>
        <a:bodyPr/>
        <a:lstStyle/>
        <a:p>
          <a:endParaRPr lang="en-US"/>
        </a:p>
      </dgm:t>
    </dgm:pt>
    <dgm:pt modelId="{C3A56589-8F57-724D-9F39-3C75D3F2D10D}">
      <dgm:prSet/>
      <dgm:spPr/>
      <dgm:t>
        <a:bodyPr/>
        <a:lstStyle/>
        <a:p>
          <a:pPr rtl="0"/>
          <a:r>
            <a:rPr lang="en-US" smtClean="0"/>
            <a:t>Cache injection</a:t>
          </a:r>
          <a:endParaRPr lang="en-US"/>
        </a:p>
      </dgm:t>
    </dgm:pt>
    <dgm:pt modelId="{5D0D4077-C63E-1B44-B516-C77F89402AA8}" type="parTrans" cxnId="{5C104636-1A59-7B46-A47A-9B2231A7BC3E}">
      <dgm:prSet/>
      <dgm:spPr/>
      <dgm:t>
        <a:bodyPr/>
        <a:lstStyle/>
        <a:p>
          <a:endParaRPr lang="en-US"/>
        </a:p>
      </dgm:t>
    </dgm:pt>
    <dgm:pt modelId="{CB3490CB-9A3B-4745-B265-38793CF8DA1D}" type="sibTrans" cxnId="{5C104636-1A59-7B46-A47A-9B2231A7BC3E}">
      <dgm:prSet/>
      <dgm:spPr/>
      <dgm:t>
        <a:bodyPr/>
        <a:lstStyle/>
        <a:p>
          <a:endParaRPr lang="en-US"/>
        </a:p>
      </dgm:t>
    </dgm:pt>
    <dgm:pt modelId="{F9452D0A-148A-114A-B3F1-BFC84071C0A3}">
      <dgm:prSet/>
      <dgm:spPr/>
      <dgm:t>
        <a:bodyPr/>
        <a:lstStyle/>
        <a:p>
          <a:pPr rtl="0"/>
          <a:r>
            <a:rPr lang="en-US" smtClean="0"/>
            <a:t>Implemented in Intel’s Xeon processor line, referred to as Direct Data I/O</a:t>
          </a:r>
          <a:endParaRPr lang="en-US"/>
        </a:p>
      </dgm:t>
    </dgm:pt>
    <dgm:pt modelId="{F32357DC-59C6-6048-A1B7-D35A227439F6}" type="parTrans" cxnId="{0404AC27-DAA4-3A40-904B-047D1EC26439}">
      <dgm:prSet/>
      <dgm:spPr/>
      <dgm:t>
        <a:bodyPr/>
        <a:lstStyle/>
        <a:p>
          <a:endParaRPr lang="en-US"/>
        </a:p>
      </dgm:t>
    </dgm:pt>
    <dgm:pt modelId="{2CD23DD5-0BB5-9042-8FC6-3E3A5D043B3F}" type="sibTrans" cxnId="{0404AC27-DAA4-3A40-904B-047D1EC26439}">
      <dgm:prSet/>
      <dgm:spPr/>
      <dgm:t>
        <a:bodyPr/>
        <a:lstStyle/>
        <a:p>
          <a:endParaRPr lang="en-US"/>
        </a:p>
      </dgm:t>
    </dgm:pt>
    <dgm:pt modelId="{2023C9D7-B71A-854D-BFB6-AF6F0280B866}" type="pres">
      <dgm:prSet presAssocID="{FEAF93A9-1D3D-F04B-A8A5-8139887000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B23103-1612-1942-91C9-2758022B4188}" type="pres">
      <dgm:prSet presAssocID="{8ABFBB02-51F3-6746-8BE1-4F6DDB55260A}" presName="boxAndChildren" presStyleCnt="0"/>
      <dgm:spPr/>
    </dgm:pt>
    <dgm:pt modelId="{1A78F5CA-8F90-FB48-AA1C-D3277AB925D1}" type="pres">
      <dgm:prSet presAssocID="{8ABFBB02-51F3-6746-8BE1-4F6DDB55260A}" presName="parentTextBox" presStyleLbl="node1" presStyleIdx="0" presStyleCnt="2"/>
      <dgm:spPr/>
      <dgm:t>
        <a:bodyPr/>
        <a:lstStyle/>
        <a:p>
          <a:endParaRPr lang="en-US"/>
        </a:p>
      </dgm:t>
    </dgm:pt>
    <dgm:pt modelId="{5B2E1F8C-E39E-FC4A-8201-9552CD6EB399}" type="pres">
      <dgm:prSet presAssocID="{8ABFBB02-51F3-6746-8BE1-4F6DDB55260A}" presName="entireBox" presStyleLbl="node1" presStyleIdx="0" presStyleCnt="2"/>
      <dgm:spPr/>
      <dgm:t>
        <a:bodyPr/>
        <a:lstStyle/>
        <a:p>
          <a:endParaRPr lang="en-US"/>
        </a:p>
      </dgm:t>
    </dgm:pt>
    <dgm:pt modelId="{33234BCD-EF8D-E145-B105-C1492491E202}" type="pres">
      <dgm:prSet presAssocID="{8ABFBB02-51F3-6746-8BE1-4F6DDB55260A}" presName="descendantBox" presStyleCnt="0"/>
      <dgm:spPr/>
    </dgm:pt>
    <dgm:pt modelId="{8A233016-516F-D545-9614-8500E77A02DC}" type="pres">
      <dgm:prSet presAssocID="{56ACB1EF-EC5B-304B-BCCC-79257F0F7EE3}" presName="childTextBox" presStyleLbl="fg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A98566-07ED-0940-BB39-EDF8FE6B2A60}" type="pres">
      <dgm:prSet presAssocID="{ECA6F8D0-C0BD-324C-8758-A5461EA24F83}" presName="childTextBox" presStyleLbl="fg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FBA72E-869A-3049-89B6-936946DD1CF9}" type="pres">
      <dgm:prSet presAssocID="{C7498B4E-A3F6-7E46-B953-A5A0C3C11AE0}" presName="childTextBox" presStyleLbl="fgAccFollow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2A9F7-591E-EE4C-A50C-353727ECF5E9}" type="pres">
      <dgm:prSet presAssocID="{C3A56589-8F57-724D-9F39-3C75D3F2D10D}" presName="childTextBox" presStyleLbl="fg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6122F4-D497-C542-B4DF-4F6552B1215E}" type="pres">
      <dgm:prSet presAssocID="{F9452D0A-148A-114A-B3F1-BFC84071C0A3}" presName="childTextBox" presStyleLbl="fg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169AB-F57B-374E-8102-5996F4DFECEA}" type="pres">
      <dgm:prSet presAssocID="{E808513B-74B2-E14B-96CB-8CCB7EDE3505}" presName="sp" presStyleCnt="0"/>
      <dgm:spPr/>
    </dgm:pt>
    <dgm:pt modelId="{1BA69B29-62AC-D24F-8098-E0D4139ACA4D}" type="pres">
      <dgm:prSet presAssocID="{A036AD9C-3795-9E44-84C5-3E2BBACB5F08}" presName="arrowAndChildren" presStyleCnt="0"/>
      <dgm:spPr/>
    </dgm:pt>
    <dgm:pt modelId="{72C241C2-EA3B-3447-8185-5B0667AA6101}" type="pres">
      <dgm:prSet presAssocID="{A036AD9C-3795-9E44-84C5-3E2BBACB5F08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B00F027F-77B6-BC4D-AEB9-39662E708633}" type="pres">
      <dgm:prSet presAssocID="{A036AD9C-3795-9E44-84C5-3E2BBACB5F08}" presName="arrow" presStyleLbl="node1" presStyleIdx="1" presStyleCnt="2"/>
      <dgm:spPr/>
      <dgm:t>
        <a:bodyPr/>
        <a:lstStyle/>
        <a:p>
          <a:endParaRPr lang="en-US"/>
        </a:p>
      </dgm:t>
    </dgm:pt>
    <dgm:pt modelId="{5C8C0B8D-D199-2A49-ACA1-02B2D10FC10B}" type="pres">
      <dgm:prSet presAssocID="{A036AD9C-3795-9E44-84C5-3E2BBACB5F08}" presName="descendantArrow" presStyleCnt="0"/>
      <dgm:spPr/>
    </dgm:pt>
    <dgm:pt modelId="{F30E4DDE-9230-5C4B-B37C-26D63638E2AB}" type="pres">
      <dgm:prSet presAssocID="{40CB4FC4-A3A8-824E-99B4-D355823A2268}" presName="childTextArrow" presStyleLbl="fg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705CF6-EDC6-1C4A-8AFF-1145D1DCAF70}" type="pres">
      <dgm:prSet presAssocID="{A424FB38-68A1-AA4B-8FC4-4DBE8D118B5B}" presName="childTextArrow" presStyleLbl="fg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174F01-7461-1142-B68F-E34B51C94B0A}" type="pres">
      <dgm:prSet presAssocID="{6D9DD437-3A14-1442-97B7-812DCC89A538}" presName="childTextArrow" presStyleLbl="fg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558D7-8FD3-F944-ACBB-18B6B214F3E0}" srcId="{8ABFBB02-51F3-6746-8BE1-4F6DDB55260A}" destId="{C7498B4E-A3F6-7E46-B953-A5A0C3C11AE0}" srcOrd="2" destOrd="0" parTransId="{5CE33A61-4173-1249-908D-852CD81F7F0B}" sibTransId="{91AD09BA-E021-D54E-A91B-D2E1F4F02674}"/>
    <dgm:cxn modelId="{800F504D-4D9A-3C43-9E68-6F24C94827DE}" type="presOf" srcId="{8ABFBB02-51F3-6746-8BE1-4F6DDB55260A}" destId="{5B2E1F8C-E39E-FC4A-8201-9552CD6EB399}" srcOrd="1" destOrd="0" presId="urn:microsoft.com/office/officeart/2005/8/layout/process4"/>
    <dgm:cxn modelId="{294647BF-4110-5340-8530-8FED8B4B70F3}" srcId="{8ABFBB02-51F3-6746-8BE1-4F6DDB55260A}" destId="{ECA6F8D0-C0BD-324C-8758-A5461EA24F83}" srcOrd="1" destOrd="0" parTransId="{BE19C226-2ACB-5246-B3FA-D5AD71B7E945}" sibTransId="{0B1CA480-C73C-3345-9CDD-7B98C74B8364}"/>
    <dgm:cxn modelId="{329BBC24-3B80-BE44-A4AB-C148FE6A4938}" srcId="{FEAF93A9-1D3D-F04B-A8A5-8139887000B1}" destId="{A036AD9C-3795-9E44-84C5-3E2BBACB5F08}" srcOrd="0" destOrd="0" parTransId="{16498331-154E-F04E-9213-FF71FFFCF2E6}" sibTransId="{E808513B-74B2-E14B-96CB-8CCB7EDE3505}"/>
    <dgm:cxn modelId="{BAB9BF3D-5B82-2242-8230-8C1152BE5A45}" type="presOf" srcId="{6D9DD437-3A14-1442-97B7-812DCC89A538}" destId="{FB174F01-7461-1142-B68F-E34B51C94B0A}" srcOrd="0" destOrd="0" presId="urn:microsoft.com/office/officeart/2005/8/layout/process4"/>
    <dgm:cxn modelId="{3385E1B8-2A30-8D4B-AAD3-A9A5B58C1ED3}" type="presOf" srcId="{C3A56589-8F57-724D-9F39-3C75D3F2D10D}" destId="{B8E2A9F7-591E-EE4C-A50C-353727ECF5E9}" srcOrd="0" destOrd="0" presId="urn:microsoft.com/office/officeart/2005/8/layout/process4"/>
    <dgm:cxn modelId="{4035E388-176D-8D4F-A193-F0C93F9EC61B}" srcId="{A036AD9C-3795-9E44-84C5-3E2BBACB5F08}" destId="{6D9DD437-3A14-1442-97B7-812DCC89A538}" srcOrd="2" destOrd="0" parTransId="{6403ECA9-EB1E-B84D-BD69-BD1D2C59E5F7}" sibTransId="{9BD1CBE7-3DB4-8A42-8E0F-509331DE19ED}"/>
    <dgm:cxn modelId="{83B91C68-8B05-7649-9098-98F650B8359C}" type="presOf" srcId="{A424FB38-68A1-AA4B-8FC4-4DBE8D118B5B}" destId="{86705CF6-EDC6-1C4A-8AFF-1145D1DCAF70}" srcOrd="0" destOrd="0" presId="urn:microsoft.com/office/officeart/2005/8/layout/process4"/>
    <dgm:cxn modelId="{3166E279-B948-0B4B-8331-471FB5D5FDB7}" srcId="{FEAF93A9-1D3D-F04B-A8A5-8139887000B1}" destId="{8ABFBB02-51F3-6746-8BE1-4F6DDB55260A}" srcOrd="1" destOrd="0" parTransId="{7C032E40-FC5A-5646-9A54-A931DCDF3F15}" sibTransId="{90B70A8C-1F94-CA43-A822-1F494BFC2895}"/>
    <dgm:cxn modelId="{EDBBB29D-1025-1F4C-A475-B01B24C53574}" type="presOf" srcId="{F9452D0A-148A-114A-B3F1-BFC84071C0A3}" destId="{E06122F4-D497-C542-B4DF-4F6552B1215E}" srcOrd="0" destOrd="0" presId="urn:microsoft.com/office/officeart/2005/8/layout/process4"/>
    <dgm:cxn modelId="{5C104636-1A59-7B46-A47A-9B2231A7BC3E}" srcId="{8ABFBB02-51F3-6746-8BE1-4F6DDB55260A}" destId="{C3A56589-8F57-724D-9F39-3C75D3F2D10D}" srcOrd="3" destOrd="0" parTransId="{5D0D4077-C63E-1B44-B516-C77F89402AA8}" sibTransId="{CB3490CB-9A3B-4745-B265-38793CF8DA1D}"/>
    <dgm:cxn modelId="{03318C66-D19E-5849-BF54-FD378E05E709}" srcId="{A036AD9C-3795-9E44-84C5-3E2BBACB5F08}" destId="{A424FB38-68A1-AA4B-8FC4-4DBE8D118B5B}" srcOrd="1" destOrd="0" parTransId="{FCB6741F-C1B5-0A47-9B55-FCC62385FAB2}" sibTransId="{5C529721-2897-904A-A7C8-3D8F29DF9DF4}"/>
    <dgm:cxn modelId="{2DAA32C4-F88E-0849-A756-EE6CF0DBF45F}" type="presOf" srcId="{C7498B4E-A3F6-7E46-B953-A5A0C3C11AE0}" destId="{29FBA72E-869A-3049-89B6-936946DD1CF9}" srcOrd="0" destOrd="0" presId="urn:microsoft.com/office/officeart/2005/8/layout/process4"/>
    <dgm:cxn modelId="{14978FC7-4FB8-3348-8F17-0553D1623986}" srcId="{A036AD9C-3795-9E44-84C5-3E2BBACB5F08}" destId="{40CB4FC4-A3A8-824E-99B4-D355823A2268}" srcOrd="0" destOrd="0" parTransId="{CC0BD512-38A2-064D-91F1-C9E6CD54104F}" sibTransId="{80BD217D-B508-AC41-8C8E-905D47A414B5}"/>
    <dgm:cxn modelId="{B1398164-5632-6F44-96CE-668CB03EF128}" type="presOf" srcId="{A036AD9C-3795-9E44-84C5-3E2BBACB5F08}" destId="{B00F027F-77B6-BC4D-AEB9-39662E708633}" srcOrd="1" destOrd="0" presId="urn:microsoft.com/office/officeart/2005/8/layout/process4"/>
    <dgm:cxn modelId="{0404AC27-DAA4-3A40-904B-047D1EC26439}" srcId="{8ABFBB02-51F3-6746-8BE1-4F6DDB55260A}" destId="{F9452D0A-148A-114A-B3F1-BFC84071C0A3}" srcOrd="4" destOrd="0" parTransId="{F32357DC-59C6-6048-A1B7-D35A227439F6}" sibTransId="{2CD23DD5-0BB5-9042-8FC6-3E3A5D043B3F}"/>
    <dgm:cxn modelId="{5E047712-A9CE-D644-A223-345F27DFF7BF}" type="presOf" srcId="{40CB4FC4-A3A8-824E-99B4-D355823A2268}" destId="{F30E4DDE-9230-5C4B-B37C-26D63638E2AB}" srcOrd="0" destOrd="0" presId="urn:microsoft.com/office/officeart/2005/8/layout/process4"/>
    <dgm:cxn modelId="{5EA43957-6F74-AB4A-B350-F714CB1D520C}" type="presOf" srcId="{ECA6F8D0-C0BD-324C-8758-A5461EA24F83}" destId="{69A98566-07ED-0940-BB39-EDF8FE6B2A60}" srcOrd="0" destOrd="0" presId="urn:microsoft.com/office/officeart/2005/8/layout/process4"/>
    <dgm:cxn modelId="{58E91B57-95AD-EB43-95D3-0CCC606DAB9F}" srcId="{8ABFBB02-51F3-6746-8BE1-4F6DDB55260A}" destId="{56ACB1EF-EC5B-304B-BCCC-79257F0F7EE3}" srcOrd="0" destOrd="0" parTransId="{285A0F64-5D6E-4D44-BBF6-1A12996ED07B}" sibTransId="{8F4A0688-CCE4-EC4A-B5F5-54C5F0E59E3F}"/>
    <dgm:cxn modelId="{F8AFC361-822D-A545-8252-B14F11E144DB}" type="presOf" srcId="{56ACB1EF-EC5B-304B-BCCC-79257F0F7EE3}" destId="{8A233016-516F-D545-9614-8500E77A02DC}" srcOrd="0" destOrd="0" presId="urn:microsoft.com/office/officeart/2005/8/layout/process4"/>
    <dgm:cxn modelId="{59562F1D-2597-DA4D-8F5B-730B911A520F}" type="presOf" srcId="{8ABFBB02-51F3-6746-8BE1-4F6DDB55260A}" destId="{1A78F5CA-8F90-FB48-AA1C-D3277AB925D1}" srcOrd="0" destOrd="0" presId="urn:microsoft.com/office/officeart/2005/8/layout/process4"/>
    <dgm:cxn modelId="{746AF472-A00A-E94E-A63F-C38E4DE15D56}" type="presOf" srcId="{FEAF93A9-1D3D-F04B-A8A5-8139887000B1}" destId="{2023C9D7-B71A-854D-BFB6-AF6F0280B866}" srcOrd="0" destOrd="0" presId="urn:microsoft.com/office/officeart/2005/8/layout/process4"/>
    <dgm:cxn modelId="{6737C48C-C11A-2C48-BCB7-3404F202F565}" type="presOf" srcId="{A036AD9C-3795-9E44-84C5-3E2BBACB5F08}" destId="{72C241C2-EA3B-3447-8185-5B0667AA6101}" srcOrd="0" destOrd="0" presId="urn:microsoft.com/office/officeart/2005/8/layout/process4"/>
    <dgm:cxn modelId="{5690DD98-8DE3-D443-B7AB-7F3C730A0BA8}" type="presParOf" srcId="{2023C9D7-B71A-854D-BFB6-AF6F0280B866}" destId="{E0B23103-1612-1942-91C9-2758022B4188}" srcOrd="0" destOrd="0" presId="urn:microsoft.com/office/officeart/2005/8/layout/process4"/>
    <dgm:cxn modelId="{059B5D15-7DB1-2A42-94B0-C3968E9631F9}" type="presParOf" srcId="{E0B23103-1612-1942-91C9-2758022B4188}" destId="{1A78F5CA-8F90-FB48-AA1C-D3277AB925D1}" srcOrd="0" destOrd="0" presId="urn:microsoft.com/office/officeart/2005/8/layout/process4"/>
    <dgm:cxn modelId="{9779B833-31DE-4B4E-8332-6A7CE9CE2864}" type="presParOf" srcId="{E0B23103-1612-1942-91C9-2758022B4188}" destId="{5B2E1F8C-E39E-FC4A-8201-9552CD6EB399}" srcOrd="1" destOrd="0" presId="urn:microsoft.com/office/officeart/2005/8/layout/process4"/>
    <dgm:cxn modelId="{16C7E211-42F1-E143-B0B4-73DE611DDAE2}" type="presParOf" srcId="{E0B23103-1612-1942-91C9-2758022B4188}" destId="{33234BCD-EF8D-E145-B105-C1492491E202}" srcOrd="2" destOrd="0" presId="urn:microsoft.com/office/officeart/2005/8/layout/process4"/>
    <dgm:cxn modelId="{C7258685-6767-F94C-9A3C-39813AC32F99}" type="presParOf" srcId="{33234BCD-EF8D-E145-B105-C1492491E202}" destId="{8A233016-516F-D545-9614-8500E77A02DC}" srcOrd="0" destOrd="0" presId="urn:microsoft.com/office/officeart/2005/8/layout/process4"/>
    <dgm:cxn modelId="{B4508A68-0DDB-1F41-9550-E03B7ADA4ECB}" type="presParOf" srcId="{33234BCD-EF8D-E145-B105-C1492491E202}" destId="{69A98566-07ED-0940-BB39-EDF8FE6B2A60}" srcOrd="1" destOrd="0" presId="urn:microsoft.com/office/officeart/2005/8/layout/process4"/>
    <dgm:cxn modelId="{1F9E8B40-228B-B341-844F-E5651A6BB2F6}" type="presParOf" srcId="{33234BCD-EF8D-E145-B105-C1492491E202}" destId="{29FBA72E-869A-3049-89B6-936946DD1CF9}" srcOrd="2" destOrd="0" presId="urn:microsoft.com/office/officeart/2005/8/layout/process4"/>
    <dgm:cxn modelId="{AA648282-7F78-444C-8AB2-0C2BD495818E}" type="presParOf" srcId="{33234BCD-EF8D-E145-B105-C1492491E202}" destId="{B8E2A9F7-591E-EE4C-A50C-353727ECF5E9}" srcOrd="3" destOrd="0" presId="urn:microsoft.com/office/officeart/2005/8/layout/process4"/>
    <dgm:cxn modelId="{561E714F-8E65-7945-BF74-EE690972E571}" type="presParOf" srcId="{33234BCD-EF8D-E145-B105-C1492491E202}" destId="{E06122F4-D497-C542-B4DF-4F6552B1215E}" srcOrd="4" destOrd="0" presId="urn:microsoft.com/office/officeart/2005/8/layout/process4"/>
    <dgm:cxn modelId="{73C328F3-24FD-4E4B-87BD-C39562FE1E38}" type="presParOf" srcId="{2023C9D7-B71A-854D-BFB6-AF6F0280B866}" destId="{797169AB-F57B-374E-8102-5996F4DFECEA}" srcOrd="1" destOrd="0" presId="urn:microsoft.com/office/officeart/2005/8/layout/process4"/>
    <dgm:cxn modelId="{61A62EB2-CD4D-E545-A4F4-07788476BB99}" type="presParOf" srcId="{2023C9D7-B71A-854D-BFB6-AF6F0280B866}" destId="{1BA69B29-62AC-D24F-8098-E0D4139ACA4D}" srcOrd="2" destOrd="0" presId="urn:microsoft.com/office/officeart/2005/8/layout/process4"/>
    <dgm:cxn modelId="{DD35FCC0-02F8-6446-89D8-B063111827FC}" type="presParOf" srcId="{1BA69B29-62AC-D24F-8098-E0D4139ACA4D}" destId="{72C241C2-EA3B-3447-8185-5B0667AA6101}" srcOrd="0" destOrd="0" presId="urn:microsoft.com/office/officeart/2005/8/layout/process4"/>
    <dgm:cxn modelId="{4D3B4A4B-618F-D843-9242-BBFED6C27338}" type="presParOf" srcId="{1BA69B29-62AC-D24F-8098-E0D4139ACA4D}" destId="{B00F027F-77B6-BC4D-AEB9-39662E708633}" srcOrd="1" destOrd="0" presId="urn:microsoft.com/office/officeart/2005/8/layout/process4"/>
    <dgm:cxn modelId="{83FA4E6E-74F4-0443-8789-5D8D8B2C974C}" type="presParOf" srcId="{1BA69B29-62AC-D24F-8098-E0D4139ACA4D}" destId="{5C8C0B8D-D199-2A49-ACA1-02B2D10FC10B}" srcOrd="2" destOrd="0" presId="urn:microsoft.com/office/officeart/2005/8/layout/process4"/>
    <dgm:cxn modelId="{19A8DB33-2BEA-264A-81DE-30B385C64A69}" type="presParOf" srcId="{5C8C0B8D-D199-2A49-ACA1-02B2D10FC10B}" destId="{F30E4DDE-9230-5C4B-B37C-26D63638E2AB}" srcOrd="0" destOrd="0" presId="urn:microsoft.com/office/officeart/2005/8/layout/process4"/>
    <dgm:cxn modelId="{36A2001E-9622-5D46-BDF3-445A0285E05B}" type="presParOf" srcId="{5C8C0B8D-D199-2A49-ACA1-02B2D10FC10B}" destId="{86705CF6-EDC6-1C4A-8AFF-1145D1DCAF70}" srcOrd="1" destOrd="0" presId="urn:microsoft.com/office/officeart/2005/8/layout/process4"/>
    <dgm:cxn modelId="{3A9D43B6-3445-4147-B6CA-F8D556FEFB3D}" type="presParOf" srcId="{5C8C0B8D-D199-2A49-ACA1-02B2D10FC10B}" destId="{FB174F01-7461-1142-B68F-E34B51C94B0A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98E02D-30CC-9449-A818-0AC6C4532802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24BEBE8-86C4-2649-8CA2-A1D816B4AEC4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Instruction set architecture (ISA)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01D868E-D0F0-CF4C-AF25-84252D8397D3}" type="parTrans" cxnId="{18484A09-DB5C-2144-A236-4633899BFB95}">
      <dgm:prSet/>
      <dgm:spPr/>
      <dgm:t>
        <a:bodyPr/>
        <a:lstStyle/>
        <a:p>
          <a:endParaRPr lang="en-US"/>
        </a:p>
      </dgm:t>
    </dgm:pt>
    <dgm:pt modelId="{A7486556-AB81-3D4C-B517-110F7D24369A}" type="sibTrans" cxnId="{18484A09-DB5C-2144-A236-4633899BFB95}">
      <dgm:prSet/>
      <dgm:spPr/>
      <dgm:t>
        <a:bodyPr/>
        <a:lstStyle/>
        <a:p>
          <a:endParaRPr lang="en-US"/>
        </a:p>
      </dgm:t>
    </dgm:pt>
    <dgm:pt modelId="{B4DB1400-998B-E847-9FB9-E17A4347C97D}">
      <dgm:prSet/>
      <dgm:spPr/>
      <dgm:t>
        <a:bodyPr/>
        <a:lstStyle/>
        <a:p>
          <a:pPr rtl="0"/>
          <a:r>
            <a:rPr lang="en-US" dirty="0" smtClean="0"/>
            <a:t>Defines the machine language instructions that a computer can follow</a:t>
          </a:r>
          <a:endParaRPr lang="en-US" dirty="0"/>
        </a:p>
      </dgm:t>
    </dgm:pt>
    <dgm:pt modelId="{957059A8-73D9-3E41-902E-5C3A34F03008}" type="parTrans" cxnId="{FB475D81-05D9-4B44-84FE-DB4784DD4468}">
      <dgm:prSet/>
      <dgm:spPr/>
      <dgm:t>
        <a:bodyPr/>
        <a:lstStyle/>
        <a:p>
          <a:endParaRPr lang="en-US" dirty="0"/>
        </a:p>
      </dgm:t>
    </dgm:pt>
    <dgm:pt modelId="{2FCC652F-D41A-7A4B-AFB4-AB959B0F94D1}" type="sibTrans" cxnId="{FB475D81-05D9-4B44-84FE-DB4784DD4468}">
      <dgm:prSet/>
      <dgm:spPr/>
      <dgm:t>
        <a:bodyPr/>
        <a:lstStyle/>
        <a:p>
          <a:endParaRPr lang="en-US"/>
        </a:p>
      </dgm:t>
    </dgm:pt>
    <dgm:pt modelId="{DDB6B856-C794-3F41-AB4F-5494052BDB71}">
      <dgm:prSet/>
      <dgm:spPr/>
      <dgm:t>
        <a:bodyPr/>
        <a:lstStyle/>
        <a:p>
          <a:pPr rtl="0"/>
          <a:r>
            <a:rPr lang="en-US" dirty="0" smtClean="0"/>
            <a:t>Boundary between hardware and software</a:t>
          </a:r>
          <a:endParaRPr lang="en-US" dirty="0"/>
        </a:p>
      </dgm:t>
    </dgm:pt>
    <dgm:pt modelId="{745137B8-A504-9949-92EB-436B4F44B251}" type="parTrans" cxnId="{1A2CFF3B-84F0-434F-BC24-30A95B1EBB4B}">
      <dgm:prSet/>
      <dgm:spPr/>
      <dgm:t>
        <a:bodyPr/>
        <a:lstStyle/>
        <a:p>
          <a:endParaRPr lang="en-US" dirty="0"/>
        </a:p>
      </dgm:t>
    </dgm:pt>
    <dgm:pt modelId="{3ED65C2D-C08C-8D4D-81E8-66E17AA0713C}" type="sibTrans" cxnId="{1A2CFF3B-84F0-434F-BC24-30A95B1EBB4B}">
      <dgm:prSet/>
      <dgm:spPr/>
      <dgm:t>
        <a:bodyPr/>
        <a:lstStyle/>
        <a:p>
          <a:endParaRPr lang="en-US"/>
        </a:p>
      </dgm:t>
    </dgm:pt>
    <dgm:pt modelId="{19CB2456-F605-D544-8595-DEDA979184A4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Application binary interface (ABI)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14149E-0BBC-5248-9120-7E432E30D1AF}" type="parTrans" cxnId="{1139F99B-2B29-AC40-8F2B-88015A1D01D0}">
      <dgm:prSet/>
      <dgm:spPr/>
      <dgm:t>
        <a:bodyPr/>
        <a:lstStyle/>
        <a:p>
          <a:endParaRPr lang="en-US"/>
        </a:p>
      </dgm:t>
    </dgm:pt>
    <dgm:pt modelId="{D33271DF-AFBA-7D4C-A5AC-A0C4E0E05AB6}" type="sibTrans" cxnId="{1139F99B-2B29-AC40-8F2B-88015A1D01D0}">
      <dgm:prSet/>
      <dgm:spPr/>
      <dgm:t>
        <a:bodyPr/>
        <a:lstStyle/>
        <a:p>
          <a:endParaRPr lang="en-US"/>
        </a:p>
      </dgm:t>
    </dgm:pt>
    <dgm:pt modelId="{506DE62E-9CD6-6642-AA9C-4CD014BF194D}">
      <dgm:prSet/>
      <dgm:spPr/>
      <dgm:t>
        <a:bodyPr/>
        <a:lstStyle/>
        <a:p>
          <a:pPr rtl="0"/>
          <a:r>
            <a:rPr lang="en-US" dirty="0" smtClean="0"/>
            <a:t>Defines a standard for binary portability across programs</a:t>
          </a:r>
          <a:endParaRPr lang="en-US" dirty="0"/>
        </a:p>
      </dgm:t>
    </dgm:pt>
    <dgm:pt modelId="{832FE133-3578-4942-A0A5-7563B576782B}" type="parTrans" cxnId="{29025CE2-C80B-5541-8749-27BBC1FD907A}">
      <dgm:prSet/>
      <dgm:spPr/>
      <dgm:t>
        <a:bodyPr/>
        <a:lstStyle/>
        <a:p>
          <a:endParaRPr lang="en-US" dirty="0"/>
        </a:p>
      </dgm:t>
    </dgm:pt>
    <dgm:pt modelId="{D928E5BA-6AB0-284D-B2C7-EEBC83FA4B2F}" type="sibTrans" cxnId="{29025CE2-C80B-5541-8749-27BBC1FD907A}">
      <dgm:prSet/>
      <dgm:spPr/>
      <dgm:t>
        <a:bodyPr/>
        <a:lstStyle/>
        <a:p>
          <a:endParaRPr lang="en-US"/>
        </a:p>
      </dgm:t>
    </dgm:pt>
    <dgm:pt modelId="{0D5FD4E6-21E2-AA48-885E-7C4484E11672}">
      <dgm:prSet/>
      <dgm:spPr/>
      <dgm:t>
        <a:bodyPr/>
        <a:lstStyle/>
        <a:p>
          <a:pPr rtl="0"/>
          <a:r>
            <a:rPr lang="en-US" dirty="0" smtClean="0"/>
            <a:t>Defines the system call interface to the operating system and the hardware resources and services available in a system through the user ISA</a:t>
          </a:r>
          <a:endParaRPr lang="en-US" dirty="0"/>
        </a:p>
      </dgm:t>
    </dgm:pt>
    <dgm:pt modelId="{9F672795-D12A-4A40-8E2C-1998ACCA0397}" type="parTrans" cxnId="{E5E3DD36-C13D-D14D-8FBB-A95C95F8644D}">
      <dgm:prSet/>
      <dgm:spPr/>
      <dgm:t>
        <a:bodyPr/>
        <a:lstStyle/>
        <a:p>
          <a:endParaRPr lang="en-US" dirty="0"/>
        </a:p>
      </dgm:t>
    </dgm:pt>
    <dgm:pt modelId="{075C2D75-E42D-4C4A-B9C4-DA9BDD3CB5C0}" type="sibTrans" cxnId="{E5E3DD36-C13D-D14D-8FBB-A95C95F8644D}">
      <dgm:prSet/>
      <dgm:spPr/>
      <dgm:t>
        <a:bodyPr/>
        <a:lstStyle/>
        <a:p>
          <a:endParaRPr lang="en-US"/>
        </a:p>
      </dgm:t>
    </dgm:pt>
    <dgm:pt modelId="{284C70B2-3774-E146-867F-A0181B004F39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Application programming interface (API)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AA1680-A5D9-3B4F-9762-CC405354FD68}" type="parTrans" cxnId="{A03A94D8-76CF-7C48-B203-03AC810D8E9E}">
      <dgm:prSet/>
      <dgm:spPr/>
      <dgm:t>
        <a:bodyPr/>
        <a:lstStyle/>
        <a:p>
          <a:endParaRPr lang="en-US"/>
        </a:p>
      </dgm:t>
    </dgm:pt>
    <dgm:pt modelId="{0A413757-D05F-A44D-8197-EFEA7D0F6661}" type="sibTrans" cxnId="{A03A94D8-76CF-7C48-B203-03AC810D8E9E}">
      <dgm:prSet/>
      <dgm:spPr/>
      <dgm:t>
        <a:bodyPr/>
        <a:lstStyle/>
        <a:p>
          <a:endParaRPr lang="en-US"/>
        </a:p>
      </dgm:t>
    </dgm:pt>
    <dgm:pt modelId="{6E758BB7-D1F7-B54E-8DC5-90115B787D5A}">
      <dgm:prSet/>
      <dgm:spPr/>
      <dgm:t>
        <a:bodyPr/>
        <a:lstStyle/>
        <a:p>
          <a:pPr rtl="0"/>
          <a:r>
            <a:rPr lang="en-US" dirty="0" smtClean="0"/>
            <a:t>Gives a program access to the hardware resources and services available in a system through the user ISA supplemented with high-level language (HLL) library calls</a:t>
          </a:r>
          <a:endParaRPr lang="en-US" dirty="0"/>
        </a:p>
      </dgm:t>
    </dgm:pt>
    <dgm:pt modelId="{25178829-1AEA-0D4F-983F-5B6B91034EC6}" type="parTrans" cxnId="{1C70EF9D-9899-BE46-977D-2B76B753230D}">
      <dgm:prSet/>
      <dgm:spPr/>
      <dgm:t>
        <a:bodyPr/>
        <a:lstStyle/>
        <a:p>
          <a:endParaRPr lang="en-US" dirty="0"/>
        </a:p>
      </dgm:t>
    </dgm:pt>
    <dgm:pt modelId="{3CDE2DD2-5AA7-8242-A510-78C1AA002CE7}" type="sibTrans" cxnId="{1C70EF9D-9899-BE46-977D-2B76B753230D}">
      <dgm:prSet/>
      <dgm:spPr/>
      <dgm:t>
        <a:bodyPr/>
        <a:lstStyle/>
        <a:p>
          <a:endParaRPr lang="en-US"/>
        </a:p>
      </dgm:t>
    </dgm:pt>
    <dgm:pt modelId="{5D78FA56-ECC5-714B-8226-6AC8F1328207}">
      <dgm:prSet/>
      <dgm:spPr/>
      <dgm:t>
        <a:bodyPr/>
        <a:lstStyle/>
        <a:p>
          <a:pPr rtl="0"/>
          <a:r>
            <a:rPr lang="en-US" dirty="0" smtClean="0"/>
            <a:t>Using an API enables application software to be ported easily to other systems that support the same API</a:t>
          </a:r>
          <a:endParaRPr lang="en-US" dirty="0"/>
        </a:p>
      </dgm:t>
    </dgm:pt>
    <dgm:pt modelId="{12F93348-8EE6-6745-9237-AD103F2A73A5}" type="parTrans" cxnId="{A891628F-78C6-714B-BA9F-F433EFBEF761}">
      <dgm:prSet/>
      <dgm:spPr/>
      <dgm:t>
        <a:bodyPr/>
        <a:lstStyle/>
        <a:p>
          <a:endParaRPr lang="en-US" dirty="0"/>
        </a:p>
      </dgm:t>
    </dgm:pt>
    <dgm:pt modelId="{677B03D9-A8C2-B24F-8F13-7CA5C7664FF4}" type="sibTrans" cxnId="{A891628F-78C6-714B-BA9F-F433EFBEF761}">
      <dgm:prSet/>
      <dgm:spPr/>
      <dgm:t>
        <a:bodyPr/>
        <a:lstStyle/>
        <a:p>
          <a:endParaRPr lang="en-US"/>
        </a:p>
      </dgm:t>
    </dgm:pt>
    <dgm:pt modelId="{D2B474F2-1416-1A45-9FE8-CC8AEBD2ED94}" type="pres">
      <dgm:prSet presAssocID="{4698E02D-30CC-9449-A818-0AC6C453280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B0AA88F-F44A-7F42-879F-2AE64C4E8BEF}" type="pres">
      <dgm:prSet presAssocID="{124BEBE8-86C4-2649-8CA2-A1D816B4AEC4}" presName="root" presStyleCnt="0"/>
      <dgm:spPr/>
    </dgm:pt>
    <dgm:pt modelId="{1CD57EA1-2F5B-9B44-AEB7-6FD2E768AFFC}" type="pres">
      <dgm:prSet presAssocID="{124BEBE8-86C4-2649-8CA2-A1D816B4AEC4}" presName="rootComposite" presStyleCnt="0"/>
      <dgm:spPr/>
    </dgm:pt>
    <dgm:pt modelId="{C150311E-025D-7344-A9FC-2AA1317E3F60}" type="pres">
      <dgm:prSet presAssocID="{124BEBE8-86C4-2649-8CA2-A1D816B4AEC4}" presName="rootText" presStyleLbl="node1" presStyleIdx="0" presStyleCnt="3"/>
      <dgm:spPr/>
      <dgm:t>
        <a:bodyPr/>
        <a:lstStyle/>
        <a:p>
          <a:endParaRPr lang="en-US"/>
        </a:p>
      </dgm:t>
    </dgm:pt>
    <dgm:pt modelId="{80999366-1526-024F-A0FA-5C77637227CF}" type="pres">
      <dgm:prSet presAssocID="{124BEBE8-86C4-2649-8CA2-A1D816B4AEC4}" presName="rootConnector" presStyleLbl="node1" presStyleIdx="0" presStyleCnt="3"/>
      <dgm:spPr/>
      <dgm:t>
        <a:bodyPr/>
        <a:lstStyle/>
        <a:p>
          <a:endParaRPr lang="en-US"/>
        </a:p>
      </dgm:t>
    </dgm:pt>
    <dgm:pt modelId="{5DACE3B8-97B3-DF45-8B7C-242993D9751E}" type="pres">
      <dgm:prSet presAssocID="{124BEBE8-86C4-2649-8CA2-A1D816B4AEC4}" presName="childShape" presStyleCnt="0"/>
      <dgm:spPr/>
    </dgm:pt>
    <dgm:pt modelId="{5B513F86-D07D-CC45-AADF-4F581EAF2C88}" type="pres">
      <dgm:prSet presAssocID="{957059A8-73D9-3E41-902E-5C3A34F03008}" presName="Name13" presStyleLbl="parChTrans1D2" presStyleIdx="0" presStyleCnt="6"/>
      <dgm:spPr/>
      <dgm:t>
        <a:bodyPr/>
        <a:lstStyle/>
        <a:p>
          <a:endParaRPr lang="en-US"/>
        </a:p>
      </dgm:t>
    </dgm:pt>
    <dgm:pt modelId="{33305FA7-C2B7-ED40-873D-BBCA01E9ADCB}" type="pres">
      <dgm:prSet presAssocID="{B4DB1400-998B-E847-9FB9-E17A4347C97D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292142-3417-9A49-B33C-60015EE3F03C}" type="pres">
      <dgm:prSet presAssocID="{745137B8-A504-9949-92EB-436B4F44B251}" presName="Name13" presStyleLbl="parChTrans1D2" presStyleIdx="1" presStyleCnt="6"/>
      <dgm:spPr/>
      <dgm:t>
        <a:bodyPr/>
        <a:lstStyle/>
        <a:p>
          <a:endParaRPr lang="en-US"/>
        </a:p>
      </dgm:t>
    </dgm:pt>
    <dgm:pt modelId="{B4E74E98-2C79-2945-9F4F-74D267D60EC3}" type="pres">
      <dgm:prSet presAssocID="{DDB6B856-C794-3F41-AB4F-5494052BDB71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BB4B5A-32CC-654A-8DFA-B6BCFA0C41D6}" type="pres">
      <dgm:prSet presAssocID="{19CB2456-F605-D544-8595-DEDA979184A4}" presName="root" presStyleCnt="0"/>
      <dgm:spPr/>
    </dgm:pt>
    <dgm:pt modelId="{1FC8A87F-A114-254B-9CA7-4A921B18FB5C}" type="pres">
      <dgm:prSet presAssocID="{19CB2456-F605-D544-8595-DEDA979184A4}" presName="rootComposite" presStyleCnt="0"/>
      <dgm:spPr/>
    </dgm:pt>
    <dgm:pt modelId="{489FB5BC-4218-644F-A04B-E9381F972CA7}" type="pres">
      <dgm:prSet presAssocID="{19CB2456-F605-D544-8595-DEDA979184A4}" presName="rootText" presStyleLbl="node1" presStyleIdx="1" presStyleCnt="3"/>
      <dgm:spPr/>
      <dgm:t>
        <a:bodyPr/>
        <a:lstStyle/>
        <a:p>
          <a:endParaRPr lang="en-US"/>
        </a:p>
      </dgm:t>
    </dgm:pt>
    <dgm:pt modelId="{8B6D4C7E-29AD-9044-91B7-CEE92FB3EE22}" type="pres">
      <dgm:prSet presAssocID="{19CB2456-F605-D544-8595-DEDA979184A4}" presName="rootConnector" presStyleLbl="node1" presStyleIdx="1" presStyleCnt="3"/>
      <dgm:spPr/>
      <dgm:t>
        <a:bodyPr/>
        <a:lstStyle/>
        <a:p>
          <a:endParaRPr lang="en-US"/>
        </a:p>
      </dgm:t>
    </dgm:pt>
    <dgm:pt modelId="{13E21C3D-3A82-C549-B99E-174B26F3BD60}" type="pres">
      <dgm:prSet presAssocID="{19CB2456-F605-D544-8595-DEDA979184A4}" presName="childShape" presStyleCnt="0"/>
      <dgm:spPr/>
    </dgm:pt>
    <dgm:pt modelId="{FD2B6C68-7AE3-AD44-B0A5-B3647459FECC}" type="pres">
      <dgm:prSet presAssocID="{832FE133-3578-4942-A0A5-7563B576782B}" presName="Name13" presStyleLbl="parChTrans1D2" presStyleIdx="2" presStyleCnt="6"/>
      <dgm:spPr/>
      <dgm:t>
        <a:bodyPr/>
        <a:lstStyle/>
        <a:p>
          <a:endParaRPr lang="en-US"/>
        </a:p>
      </dgm:t>
    </dgm:pt>
    <dgm:pt modelId="{5D5EEB6A-69EB-CA4A-B92A-65BBC8B52B6B}" type="pres">
      <dgm:prSet presAssocID="{506DE62E-9CD6-6642-AA9C-4CD014BF194D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7C3B48-6D64-704B-90A6-5F37E3C3BB64}" type="pres">
      <dgm:prSet presAssocID="{9F672795-D12A-4A40-8E2C-1998ACCA0397}" presName="Name13" presStyleLbl="parChTrans1D2" presStyleIdx="3" presStyleCnt="6"/>
      <dgm:spPr/>
      <dgm:t>
        <a:bodyPr/>
        <a:lstStyle/>
        <a:p>
          <a:endParaRPr lang="en-US"/>
        </a:p>
      </dgm:t>
    </dgm:pt>
    <dgm:pt modelId="{384D2F7F-49BB-5246-AC8B-04EE48185963}" type="pres">
      <dgm:prSet presAssocID="{0D5FD4E6-21E2-AA48-885E-7C4484E11672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2110AC-4B5C-9743-9F41-0C68D3A5306F}" type="pres">
      <dgm:prSet presAssocID="{284C70B2-3774-E146-867F-A0181B004F39}" presName="root" presStyleCnt="0"/>
      <dgm:spPr/>
    </dgm:pt>
    <dgm:pt modelId="{1121DF80-FA22-D346-B90F-5893D7A8B682}" type="pres">
      <dgm:prSet presAssocID="{284C70B2-3774-E146-867F-A0181B004F39}" presName="rootComposite" presStyleCnt="0"/>
      <dgm:spPr/>
    </dgm:pt>
    <dgm:pt modelId="{E55E10B5-5593-224E-9230-4EEE33A00367}" type="pres">
      <dgm:prSet presAssocID="{284C70B2-3774-E146-867F-A0181B004F39}" presName="rootText" presStyleLbl="node1" presStyleIdx="2" presStyleCnt="3"/>
      <dgm:spPr/>
      <dgm:t>
        <a:bodyPr/>
        <a:lstStyle/>
        <a:p>
          <a:endParaRPr lang="en-US"/>
        </a:p>
      </dgm:t>
    </dgm:pt>
    <dgm:pt modelId="{62C3E8FA-50C3-6045-A6EB-AABE46C10363}" type="pres">
      <dgm:prSet presAssocID="{284C70B2-3774-E146-867F-A0181B004F39}" presName="rootConnector" presStyleLbl="node1" presStyleIdx="2" presStyleCnt="3"/>
      <dgm:spPr/>
      <dgm:t>
        <a:bodyPr/>
        <a:lstStyle/>
        <a:p>
          <a:endParaRPr lang="en-US"/>
        </a:p>
      </dgm:t>
    </dgm:pt>
    <dgm:pt modelId="{B8205B79-1FF6-2441-89F5-C0A07B04CF03}" type="pres">
      <dgm:prSet presAssocID="{284C70B2-3774-E146-867F-A0181B004F39}" presName="childShape" presStyleCnt="0"/>
      <dgm:spPr/>
    </dgm:pt>
    <dgm:pt modelId="{50BEA580-295E-FC4B-A921-B4CB91D3BCA7}" type="pres">
      <dgm:prSet presAssocID="{25178829-1AEA-0D4F-983F-5B6B91034EC6}" presName="Name13" presStyleLbl="parChTrans1D2" presStyleIdx="4" presStyleCnt="6"/>
      <dgm:spPr/>
      <dgm:t>
        <a:bodyPr/>
        <a:lstStyle/>
        <a:p>
          <a:endParaRPr lang="en-US"/>
        </a:p>
      </dgm:t>
    </dgm:pt>
    <dgm:pt modelId="{256EB3DA-A813-204C-9C44-BEE441A8A9C9}" type="pres">
      <dgm:prSet presAssocID="{6E758BB7-D1F7-B54E-8DC5-90115B787D5A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026FB4-5266-8543-8F4A-2A2135869993}" type="pres">
      <dgm:prSet presAssocID="{12F93348-8EE6-6745-9237-AD103F2A73A5}" presName="Name13" presStyleLbl="parChTrans1D2" presStyleIdx="5" presStyleCnt="6"/>
      <dgm:spPr/>
      <dgm:t>
        <a:bodyPr/>
        <a:lstStyle/>
        <a:p>
          <a:endParaRPr lang="en-US"/>
        </a:p>
      </dgm:t>
    </dgm:pt>
    <dgm:pt modelId="{FAC786AE-8BBB-AF42-BE5E-D9161738A40A}" type="pres">
      <dgm:prSet presAssocID="{5D78FA56-ECC5-714B-8226-6AC8F1328207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31334C-FBAF-9548-B5E0-3AC3730BEA47}" type="presOf" srcId="{745137B8-A504-9949-92EB-436B4F44B251}" destId="{8B292142-3417-9A49-B33C-60015EE3F03C}" srcOrd="0" destOrd="0" presId="urn:microsoft.com/office/officeart/2005/8/layout/hierarchy3"/>
    <dgm:cxn modelId="{E3DE80C2-66B7-FB46-B45F-CF323FAF673E}" type="presOf" srcId="{832FE133-3578-4942-A0A5-7563B576782B}" destId="{FD2B6C68-7AE3-AD44-B0A5-B3647459FECC}" srcOrd="0" destOrd="0" presId="urn:microsoft.com/office/officeart/2005/8/layout/hierarchy3"/>
    <dgm:cxn modelId="{FB475D81-05D9-4B44-84FE-DB4784DD4468}" srcId="{124BEBE8-86C4-2649-8CA2-A1D816B4AEC4}" destId="{B4DB1400-998B-E847-9FB9-E17A4347C97D}" srcOrd="0" destOrd="0" parTransId="{957059A8-73D9-3E41-902E-5C3A34F03008}" sibTransId="{2FCC652F-D41A-7A4B-AFB4-AB959B0F94D1}"/>
    <dgm:cxn modelId="{20842BAE-C9FD-6D47-8358-9D5D58579C25}" type="presOf" srcId="{284C70B2-3774-E146-867F-A0181B004F39}" destId="{E55E10B5-5593-224E-9230-4EEE33A00367}" srcOrd="0" destOrd="0" presId="urn:microsoft.com/office/officeart/2005/8/layout/hierarchy3"/>
    <dgm:cxn modelId="{E5E3DD36-C13D-D14D-8FBB-A95C95F8644D}" srcId="{19CB2456-F605-D544-8595-DEDA979184A4}" destId="{0D5FD4E6-21E2-AA48-885E-7C4484E11672}" srcOrd="1" destOrd="0" parTransId="{9F672795-D12A-4A40-8E2C-1998ACCA0397}" sibTransId="{075C2D75-E42D-4C4A-B9C4-DA9BDD3CB5C0}"/>
    <dgm:cxn modelId="{1139F99B-2B29-AC40-8F2B-88015A1D01D0}" srcId="{4698E02D-30CC-9449-A818-0AC6C4532802}" destId="{19CB2456-F605-D544-8595-DEDA979184A4}" srcOrd="1" destOrd="0" parTransId="{4914149E-0BBC-5248-9120-7E432E30D1AF}" sibTransId="{D33271DF-AFBA-7D4C-A5AC-A0C4E0E05AB6}"/>
    <dgm:cxn modelId="{1A2CFF3B-84F0-434F-BC24-30A95B1EBB4B}" srcId="{124BEBE8-86C4-2649-8CA2-A1D816B4AEC4}" destId="{DDB6B856-C794-3F41-AB4F-5494052BDB71}" srcOrd="1" destOrd="0" parTransId="{745137B8-A504-9949-92EB-436B4F44B251}" sibTransId="{3ED65C2D-C08C-8D4D-81E8-66E17AA0713C}"/>
    <dgm:cxn modelId="{B4BCDDB4-5C2E-7A4C-95E4-A79AF4154EF1}" type="presOf" srcId="{B4DB1400-998B-E847-9FB9-E17A4347C97D}" destId="{33305FA7-C2B7-ED40-873D-BBCA01E9ADCB}" srcOrd="0" destOrd="0" presId="urn:microsoft.com/office/officeart/2005/8/layout/hierarchy3"/>
    <dgm:cxn modelId="{CF96A501-BEF7-174A-ADC1-F6A75D3C14FE}" type="presOf" srcId="{9F672795-D12A-4A40-8E2C-1998ACCA0397}" destId="{FB7C3B48-6D64-704B-90A6-5F37E3C3BB64}" srcOrd="0" destOrd="0" presId="urn:microsoft.com/office/officeart/2005/8/layout/hierarchy3"/>
    <dgm:cxn modelId="{D548A0F5-751B-BB41-A988-321CA971F331}" type="presOf" srcId="{4698E02D-30CC-9449-A818-0AC6C4532802}" destId="{D2B474F2-1416-1A45-9FE8-CC8AEBD2ED94}" srcOrd="0" destOrd="0" presId="urn:microsoft.com/office/officeart/2005/8/layout/hierarchy3"/>
    <dgm:cxn modelId="{5105F6DC-075C-8142-9B82-122E54175DA2}" type="presOf" srcId="{124BEBE8-86C4-2649-8CA2-A1D816B4AEC4}" destId="{C150311E-025D-7344-A9FC-2AA1317E3F60}" srcOrd="0" destOrd="0" presId="urn:microsoft.com/office/officeart/2005/8/layout/hierarchy3"/>
    <dgm:cxn modelId="{243182E8-A180-E742-95C4-512031912FAB}" type="presOf" srcId="{0D5FD4E6-21E2-AA48-885E-7C4484E11672}" destId="{384D2F7F-49BB-5246-AC8B-04EE48185963}" srcOrd="0" destOrd="0" presId="urn:microsoft.com/office/officeart/2005/8/layout/hierarchy3"/>
    <dgm:cxn modelId="{29025CE2-C80B-5541-8749-27BBC1FD907A}" srcId="{19CB2456-F605-D544-8595-DEDA979184A4}" destId="{506DE62E-9CD6-6642-AA9C-4CD014BF194D}" srcOrd="0" destOrd="0" parTransId="{832FE133-3578-4942-A0A5-7563B576782B}" sibTransId="{D928E5BA-6AB0-284D-B2C7-EEBC83FA4B2F}"/>
    <dgm:cxn modelId="{ACDBBC85-7DB5-864F-92F1-C39FB783F773}" type="presOf" srcId="{124BEBE8-86C4-2649-8CA2-A1D816B4AEC4}" destId="{80999366-1526-024F-A0FA-5C77637227CF}" srcOrd="1" destOrd="0" presId="urn:microsoft.com/office/officeart/2005/8/layout/hierarchy3"/>
    <dgm:cxn modelId="{1C70EF9D-9899-BE46-977D-2B76B753230D}" srcId="{284C70B2-3774-E146-867F-A0181B004F39}" destId="{6E758BB7-D1F7-B54E-8DC5-90115B787D5A}" srcOrd="0" destOrd="0" parTransId="{25178829-1AEA-0D4F-983F-5B6B91034EC6}" sibTransId="{3CDE2DD2-5AA7-8242-A510-78C1AA002CE7}"/>
    <dgm:cxn modelId="{18484A09-DB5C-2144-A236-4633899BFB95}" srcId="{4698E02D-30CC-9449-A818-0AC6C4532802}" destId="{124BEBE8-86C4-2649-8CA2-A1D816B4AEC4}" srcOrd="0" destOrd="0" parTransId="{E01D868E-D0F0-CF4C-AF25-84252D8397D3}" sibTransId="{A7486556-AB81-3D4C-B517-110F7D24369A}"/>
    <dgm:cxn modelId="{A04F1B58-AA01-A941-9ED0-369C5D9C85DE}" type="presOf" srcId="{5D78FA56-ECC5-714B-8226-6AC8F1328207}" destId="{FAC786AE-8BBB-AF42-BE5E-D9161738A40A}" srcOrd="0" destOrd="0" presId="urn:microsoft.com/office/officeart/2005/8/layout/hierarchy3"/>
    <dgm:cxn modelId="{4116FE84-9CC2-C740-83CC-E8058729F542}" type="presOf" srcId="{19CB2456-F605-D544-8595-DEDA979184A4}" destId="{8B6D4C7E-29AD-9044-91B7-CEE92FB3EE22}" srcOrd="1" destOrd="0" presId="urn:microsoft.com/office/officeart/2005/8/layout/hierarchy3"/>
    <dgm:cxn modelId="{A891628F-78C6-714B-BA9F-F433EFBEF761}" srcId="{284C70B2-3774-E146-867F-A0181B004F39}" destId="{5D78FA56-ECC5-714B-8226-6AC8F1328207}" srcOrd="1" destOrd="0" parTransId="{12F93348-8EE6-6745-9237-AD103F2A73A5}" sibTransId="{677B03D9-A8C2-B24F-8F13-7CA5C7664FF4}"/>
    <dgm:cxn modelId="{6A95D72F-6C2E-1641-8CD1-85AF41989404}" type="presOf" srcId="{19CB2456-F605-D544-8595-DEDA979184A4}" destId="{489FB5BC-4218-644F-A04B-E9381F972CA7}" srcOrd="0" destOrd="0" presId="urn:microsoft.com/office/officeart/2005/8/layout/hierarchy3"/>
    <dgm:cxn modelId="{738A84DA-2197-DC4E-B1A5-9BE9705113C1}" type="presOf" srcId="{6E758BB7-D1F7-B54E-8DC5-90115B787D5A}" destId="{256EB3DA-A813-204C-9C44-BEE441A8A9C9}" srcOrd="0" destOrd="0" presId="urn:microsoft.com/office/officeart/2005/8/layout/hierarchy3"/>
    <dgm:cxn modelId="{A03A94D8-76CF-7C48-B203-03AC810D8E9E}" srcId="{4698E02D-30CC-9449-A818-0AC6C4532802}" destId="{284C70B2-3774-E146-867F-A0181B004F39}" srcOrd="2" destOrd="0" parTransId="{FBAA1680-A5D9-3B4F-9762-CC405354FD68}" sibTransId="{0A413757-D05F-A44D-8197-EFEA7D0F6661}"/>
    <dgm:cxn modelId="{B2B1D46F-632F-9244-8A44-5517179A5A94}" type="presOf" srcId="{12F93348-8EE6-6745-9237-AD103F2A73A5}" destId="{CD026FB4-5266-8543-8F4A-2A2135869993}" srcOrd="0" destOrd="0" presId="urn:microsoft.com/office/officeart/2005/8/layout/hierarchy3"/>
    <dgm:cxn modelId="{6C7B67D8-1C6D-1440-9E9F-66C41CE6735D}" type="presOf" srcId="{DDB6B856-C794-3F41-AB4F-5494052BDB71}" destId="{B4E74E98-2C79-2945-9F4F-74D267D60EC3}" srcOrd="0" destOrd="0" presId="urn:microsoft.com/office/officeart/2005/8/layout/hierarchy3"/>
    <dgm:cxn modelId="{F051204A-60A6-7049-9DC3-59840B3340F3}" type="presOf" srcId="{957059A8-73D9-3E41-902E-5C3A34F03008}" destId="{5B513F86-D07D-CC45-AADF-4F581EAF2C88}" srcOrd="0" destOrd="0" presId="urn:microsoft.com/office/officeart/2005/8/layout/hierarchy3"/>
    <dgm:cxn modelId="{27F05021-945D-A641-9A23-AF08F81AD35D}" type="presOf" srcId="{284C70B2-3774-E146-867F-A0181B004F39}" destId="{62C3E8FA-50C3-6045-A6EB-AABE46C10363}" srcOrd="1" destOrd="0" presId="urn:microsoft.com/office/officeart/2005/8/layout/hierarchy3"/>
    <dgm:cxn modelId="{F7A3359C-007A-2843-A78E-C3276ED4540D}" type="presOf" srcId="{25178829-1AEA-0D4F-983F-5B6B91034EC6}" destId="{50BEA580-295E-FC4B-A921-B4CB91D3BCA7}" srcOrd="0" destOrd="0" presId="urn:microsoft.com/office/officeart/2005/8/layout/hierarchy3"/>
    <dgm:cxn modelId="{4218D54B-6E38-E449-9899-3413498AE3F1}" type="presOf" srcId="{506DE62E-9CD6-6642-AA9C-4CD014BF194D}" destId="{5D5EEB6A-69EB-CA4A-B92A-65BBC8B52B6B}" srcOrd="0" destOrd="0" presId="urn:microsoft.com/office/officeart/2005/8/layout/hierarchy3"/>
    <dgm:cxn modelId="{31DC0046-AFB8-E844-B589-D8EF12B325BA}" type="presParOf" srcId="{D2B474F2-1416-1A45-9FE8-CC8AEBD2ED94}" destId="{BB0AA88F-F44A-7F42-879F-2AE64C4E8BEF}" srcOrd="0" destOrd="0" presId="urn:microsoft.com/office/officeart/2005/8/layout/hierarchy3"/>
    <dgm:cxn modelId="{06C7FA78-BDA2-DB42-9C23-3E542F028BE6}" type="presParOf" srcId="{BB0AA88F-F44A-7F42-879F-2AE64C4E8BEF}" destId="{1CD57EA1-2F5B-9B44-AEB7-6FD2E768AFFC}" srcOrd="0" destOrd="0" presId="urn:microsoft.com/office/officeart/2005/8/layout/hierarchy3"/>
    <dgm:cxn modelId="{FA6C8CBA-B064-ED42-A0B1-E639E990E8D7}" type="presParOf" srcId="{1CD57EA1-2F5B-9B44-AEB7-6FD2E768AFFC}" destId="{C150311E-025D-7344-A9FC-2AA1317E3F60}" srcOrd="0" destOrd="0" presId="urn:microsoft.com/office/officeart/2005/8/layout/hierarchy3"/>
    <dgm:cxn modelId="{6DA8506F-D668-4647-AF29-78508E9ABD61}" type="presParOf" srcId="{1CD57EA1-2F5B-9B44-AEB7-6FD2E768AFFC}" destId="{80999366-1526-024F-A0FA-5C77637227CF}" srcOrd="1" destOrd="0" presId="urn:microsoft.com/office/officeart/2005/8/layout/hierarchy3"/>
    <dgm:cxn modelId="{53784171-6B36-5A47-A687-FFF5C344623D}" type="presParOf" srcId="{BB0AA88F-F44A-7F42-879F-2AE64C4E8BEF}" destId="{5DACE3B8-97B3-DF45-8B7C-242993D9751E}" srcOrd="1" destOrd="0" presId="urn:microsoft.com/office/officeart/2005/8/layout/hierarchy3"/>
    <dgm:cxn modelId="{AD1CD79F-8476-804B-9B99-A710E75D7E42}" type="presParOf" srcId="{5DACE3B8-97B3-DF45-8B7C-242993D9751E}" destId="{5B513F86-D07D-CC45-AADF-4F581EAF2C88}" srcOrd="0" destOrd="0" presId="urn:microsoft.com/office/officeart/2005/8/layout/hierarchy3"/>
    <dgm:cxn modelId="{19FB15CA-9E7A-D143-9E4C-4F3A5300B263}" type="presParOf" srcId="{5DACE3B8-97B3-DF45-8B7C-242993D9751E}" destId="{33305FA7-C2B7-ED40-873D-BBCA01E9ADCB}" srcOrd="1" destOrd="0" presId="urn:microsoft.com/office/officeart/2005/8/layout/hierarchy3"/>
    <dgm:cxn modelId="{AB3FC0B3-C477-084C-B96B-3AAC3DD27CAA}" type="presParOf" srcId="{5DACE3B8-97B3-DF45-8B7C-242993D9751E}" destId="{8B292142-3417-9A49-B33C-60015EE3F03C}" srcOrd="2" destOrd="0" presId="urn:microsoft.com/office/officeart/2005/8/layout/hierarchy3"/>
    <dgm:cxn modelId="{F318BD25-3448-F441-AD79-9366D49F8FF5}" type="presParOf" srcId="{5DACE3B8-97B3-DF45-8B7C-242993D9751E}" destId="{B4E74E98-2C79-2945-9F4F-74D267D60EC3}" srcOrd="3" destOrd="0" presId="urn:microsoft.com/office/officeart/2005/8/layout/hierarchy3"/>
    <dgm:cxn modelId="{701FFE1F-B88F-7444-B47F-2CE7704CA032}" type="presParOf" srcId="{D2B474F2-1416-1A45-9FE8-CC8AEBD2ED94}" destId="{E9BB4B5A-32CC-654A-8DFA-B6BCFA0C41D6}" srcOrd="1" destOrd="0" presId="urn:microsoft.com/office/officeart/2005/8/layout/hierarchy3"/>
    <dgm:cxn modelId="{13E47145-D51E-1A41-8961-36C2110E79EE}" type="presParOf" srcId="{E9BB4B5A-32CC-654A-8DFA-B6BCFA0C41D6}" destId="{1FC8A87F-A114-254B-9CA7-4A921B18FB5C}" srcOrd="0" destOrd="0" presId="urn:microsoft.com/office/officeart/2005/8/layout/hierarchy3"/>
    <dgm:cxn modelId="{4917B63A-DCDB-C740-A695-4D3AE73CB544}" type="presParOf" srcId="{1FC8A87F-A114-254B-9CA7-4A921B18FB5C}" destId="{489FB5BC-4218-644F-A04B-E9381F972CA7}" srcOrd="0" destOrd="0" presId="urn:microsoft.com/office/officeart/2005/8/layout/hierarchy3"/>
    <dgm:cxn modelId="{09FE778C-E1B9-F542-83DE-B236257AB8C6}" type="presParOf" srcId="{1FC8A87F-A114-254B-9CA7-4A921B18FB5C}" destId="{8B6D4C7E-29AD-9044-91B7-CEE92FB3EE22}" srcOrd="1" destOrd="0" presId="urn:microsoft.com/office/officeart/2005/8/layout/hierarchy3"/>
    <dgm:cxn modelId="{9947F0A8-35B2-DA40-B7E1-164C2F38314C}" type="presParOf" srcId="{E9BB4B5A-32CC-654A-8DFA-B6BCFA0C41D6}" destId="{13E21C3D-3A82-C549-B99E-174B26F3BD60}" srcOrd="1" destOrd="0" presId="urn:microsoft.com/office/officeart/2005/8/layout/hierarchy3"/>
    <dgm:cxn modelId="{79908CC8-2FA4-D14A-9652-F3B2D33E64D3}" type="presParOf" srcId="{13E21C3D-3A82-C549-B99E-174B26F3BD60}" destId="{FD2B6C68-7AE3-AD44-B0A5-B3647459FECC}" srcOrd="0" destOrd="0" presId="urn:microsoft.com/office/officeart/2005/8/layout/hierarchy3"/>
    <dgm:cxn modelId="{E1F152E9-560B-7941-90FA-5C580752B8B3}" type="presParOf" srcId="{13E21C3D-3A82-C549-B99E-174B26F3BD60}" destId="{5D5EEB6A-69EB-CA4A-B92A-65BBC8B52B6B}" srcOrd="1" destOrd="0" presId="urn:microsoft.com/office/officeart/2005/8/layout/hierarchy3"/>
    <dgm:cxn modelId="{1D42BCA9-FDE9-034C-8D8C-EE2B583A8EC6}" type="presParOf" srcId="{13E21C3D-3A82-C549-B99E-174B26F3BD60}" destId="{FB7C3B48-6D64-704B-90A6-5F37E3C3BB64}" srcOrd="2" destOrd="0" presId="urn:microsoft.com/office/officeart/2005/8/layout/hierarchy3"/>
    <dgm:cxn modelId="{8DDC9AEA-962E-A94A-839F-ACCD336574A4}" type="presParOf" srcId="{13E21C3D-3A82-C549-B99E-174B26F3BD60}" destId="{384D2F7F-49BB-5246-AC8B-04EE48185963}" srcOrd="3" destOrd="0" presId="urn:microsoft.com/office/officeart/2005/8/layout/hierarchy3"/>
    <dgm:cxn modelId="{16F0B010-D81B-BA49-B49B-80F801209F3F}" type="presParOf" srcId="{D2B474F2-1416-1A45-9FE8-CC8AEBD2ED94}" destId="{1D2110AC-4B5C-9743-9F41-0C68D3A5306F}" srcOrd="2" destOrd="0" presId="urn:microsoft.com/office/officeart/2005/8/layout/hierarchy3"/>
    <dgm:cxn modelId="{D8220824-3F73-AD46-861D-A86497672932}" type="presParOf" srcId="{1D2110AC-4B5C-9743-9F41-0C68D3A5306F}" destId="{1121DF80-FA22-D346-B90F-5893D7A8B682}" srcOrd="0" destOrd="0" presId="urn:microsoft.com/office/officeart/2005/8/layout/hierarchy3"/>
    <dgm:cxn modelId="{CAB54277-0D6A-7E44-8D90-C0313EFB62AE}" type="presParOf" srcId="{1121DF80-FA22-D346-B90F-5893D7A8B682}" destId="{E55E10B5-5593-224E-9230-4EEE33A00367}" srcOrd="0" destOrd="0" presId="urn:microsoft.com/office/officeart/2005/8/layout/hierarchy3"/>
    <dgm:cxn modelId="{37913E2C-D3A0-A24E-8821-707B4658194D}" type="presParOf" srcId="{1121DF80-FA22-D346-B90F-5893D7A8B682}" destId="{62C3E8FA-50C3-6045-A6EB-AABE46C10363}" srcOrd="1" destOrd="0" presId="urn:microsoft.com/office/officeart/2005/8/layout/hierarchy3"/>
    <dgm:cxn modelId="{2D073E50-AE61-9F4C-94F2-0B9D48E63D76}" type="presParOf" srcId="{1D2110AC-4B5C-9743-9F41-0C68D3A5306F}" destId="{B8205B79-1FF6-2441-89F5-C0A07B04CF03}" srcOrd="1" destOrd="0" presId="urn:microsoft.com/office/officeart/2005/8/layout/hierarchy3"/>
    <dgm:cxn modelId="{D424DA2C-8673-3242-BAEB-05DBAD3D1CAB}" type="presParOf" srcId="{B8205B79-1FF6-2441-89F5-C0A07B04CF03}" destId="{50BEA580-295E-FC4B-A921-B4CB91D3BCA7}" srcOrd="0" destOrd="0" presId="urn:microsoft.com/office/officeart/2005/8/layout/hierarchy3"/>
    <dgm:cxn modelId="{36565070-D8B4-2349-B48F-C7F4D5550D4B}" type="presParOf" srcId="{B8205B79-1FF6-2441-89F5-C0A07B04CF03}" destId="{256EB3DA-A813-204C-9C44-BEE441A8A9C9}" srcOrd="1" destOrd="0" presId="urn:microsoft.com/office/officeart/2005/8/layout/hierarchy3"/>
    <dgm:cxn modelId="{3E628E2F-BAE5-2246-B4B7-88A385522A86}" type="presParOf" srcId="{B8205B79-1FF6-2441-89F5-C0A07B04CF03}" destId="{CD026FB4-5266-8543-8F4A-2A2135869993}" srcOrd="2" destOrd="0" presId="urn:microsoft.com/office/officeart/2005/8/layout/hierarchy3"/>
    <dgm:cxn modelId="{1BA4A053-4B77-2747-8919-7523150371E0}" type="presParOf" srcId="{B8205B79-1FF6-2441-89F5-C0A07B04CF03}" destId="{FAC786AE-8BBB-AF42-BE5E-D9161738A40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F287FD4-1BAE-9E4A-B2C8-60D4806B25AD}" type="doc">
      <dgm:prSet loTypeId="urn:microsoft.com/office/officeart/2005/8/layout/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8BD3D5-FB4C-F148-A5B6-CB6995CCE37C}">
      <dgm:prSet/>
      <dgm:spPr/>
      <dgm:t>
        <a:bodyPr/>
        <a:lstStyle/>
        <a:p>
          <a:pPr rtl="0"/>
          <a:r>
            <a:rPr lang="en-US" dirty="0" smtClean="0"/>
            <a:t>Determines which programs are submitted for processing</a:t>
          </a:r>
          <a:endParaRPr lang="en-US" dirty="0"/>
        </a:p>
      </dgm:t>
    </dgm:pt>
    <dgm:pt modelId="{C6EA32B0-AB4E-A14C-BF22-A93B681ED1ED}" type="parTrans" cxnId="{15E02F58-DDDA-C94B-9C3F-7945DC4D18F5}">
      <dgm:prSet/>
      <dgm:spPr/>
      <dgm:t>
        <a:bodyPr/>
        <a:lstStyle/>
        <a:p>
          <a:endParaRPr lang="en-US"/>
        </a:p>
      </dgm:t>
    </dgm:pt>
    <dgm:pt modelId="{76A507E1-BF32-9C4F-8C5A-DDCB4CAC7279}" type="sibTrans" cxnId="{15E02F58-DDDA-C94B-9C3F-7945DC4D18F5}">
      <dgm:prSet/>
      <dgm:spPr/>
      <dgm:t>
        <a:bodyPr/>
        <a:lstStyle/>
        <a:p>
          <a:endParaRPr lang="en-US"/>
        </a:p>
      </dgm:t>
    </dgm:pt>
    <dgm:pt modelId="{5C71274A-FAAD-CE4F-B9CE-71C03A360B59}">
      <dgm:prSet/>
      <dgm:spPr/>
      <dgm:t>
        <a:bodyPr/>
        <a:lstStyle/>
        <a:p>
          <a:pPr rtl="0"/>
          <a:r>
            <a:rPr lang="en-US" dirty="0" smtClean="0"/>
            <a:t>Once submitted, a job becomes a process for the short term scheduler</a:t>
          </a:r>
          <a:endParaRPr lang="en-US" dirty="0"/>
        </a:p>
      </dgm:t>
    </dgm:pt>
    <dgm:pt modelId="{5412883B-7FAA-5A4B-9F7D-323E71C5F569}" type="parTrans" cxnId="{394D20D0-0EF6-7443-9F59-3A5C57B1CBF3}">
      <dgm:prSet/>
      <dgm:spPr/>
      <dgm:t>
        <a:bodyPr/>
        <a:lstStyle/>
        <a:p>
          <a:endParaRPr lang="en-US"/>
        </a:p>
      </dgm:t>
    </dgm:pt>
    <dgm:pt modelId="{29068278-2A24-F642-9D08-49E218916C8F}" type="sibTrans" cxnId="{394D20D0-0EF6-7443-9F59-3A5C57B1CBF3}">
      <dgm:prSet/>
      <dgm:spPr/>
      <dgm:t>
        <a:bodyPr/>
        <a:lstStyle/>
        <a:p>
          <a:endParaRPr lang="en-US"/>
        </a:p>
      </dgm:t>
    </dgm:pt>
    <dgm:pt modelId="{31EBD2D9-7453-6F4D-987D-F2BDFBB728EE}">
      <dgm:prSet/>
      <dgm:spPr/>
      <dgm:t>
        <a:bodyPr/>
        <a:lstStyle/>
        <a:p>
          <a:pPr rtl="0"/>
          <a:r>
            <a:rPr lang="en-US" dirty="0" smtClean="0"/>
            <a:t>In some systems a newly created process begins in a swapped-out condition, in which case it is added to a queue for the medium-term scheduler</a:t>
          </a:r>
          <a:endParaRPr lang="en-US" dirty="0"/>
        </a:p>
      </dgm:t>
    </dgm:pt>
    <dgm:pt modelId="{53BC0A39-18E0-FB43-9C5E-4E362DBF780E}" type="parTrans" cxnId="{E19429B1-3A8C-7948-AF90-455B801DBE95}">
      <dgm:prSet/>
      <dgm:spPr/>
      <dgm:t>
        <a:bodyPr/>
        <a:lstStyle/>
        <a:p>
          <a:endParaRPr lang="en-US"/>
        </a:p>
      </dgm:t>
    </dgm:pt>
    <dgm:pt modelId="{E2EEEA5A-9745-1C4E-B09A-FB05319DD4C2}" type="sibTrans" cxnId="{E19429B1-3A8C-7948-AF90-455B801DBE95}">
      <dgm:prSet/>
      <dgm:spPr/>
      <dgm:t>
        <a:bodyPr/>
        <a:lstStyle/>
        <a:p>
          <a:endParaRPr lang="en-US"/>
        </a:p>
      </dgm:t>
    </dgm:pt>
    <dgm:pt modelId="{384E9DF4-C810-FC41-BD40-D99A6F1D7F02}">
      <dgm:prSet/>
      <dgm:spPr/>
      <dgm:t>
        <a:bodyPr/>
        <a:lstStyle/>
        <a:p>
          <a:pPr rtl="0"/>
          <a:r>
            <a:rPr lang="en-US" dirty="0" smtClean="0"/>
            <a:t>Batch system</a:t>
          </a:r>
          <a:endParaRPr lang="en-US" dirty="0"/>
        </a:p>
      </dgm:t>
    </dgm:pt>
    <dgm:pt modelId="{E61A72F1-3EDA-4943-93F4-FC103E0A5BD6}" type="parTrans" cxnId="{0D16DE0D-DB68-1142-9F0B-BD4C497371AA}">
      <dgm:prSet/>
      <dgm:spPr/>
      <dgm:t>
        <a:bodyPr/>
        <a:lstStyle/>
        <a:p>
          <a:endParaRPr lang="en-US"/>
        </a:p>
      </dgm:t>
    </dgm:pt>
    <dgm:pt modelId="{15C653CD-26ED-754C-9AC0-B79DBBB27EBD}" type="sibTrans" cxnId="{0D16DE0D-DB68-1142-9F0B-BD4C497371AA}">
      <dgm:prSet/>
      <dgm:spPr/>
      <dgm:t>
        <a:bodyPr/>
        <a:lstStyle/>
        <a:p>
          <a:endParaRPr lang="en-US"/>
        </a:p>
      </dgm:t>
    </dgm:pt>
    <dgm:pt modelId="{8B8E441D-66C9-CA41-9BEC-F7CD1CC46E26}">
      <dgm:prSet/>
      <dgm:spPr/>
      <dgm:t>
        <a:bodyPr/>
        <a:lstStyle/>
        <a:p>
          <a:pPr rtl="0"/>
          <a:r>
            <a:rPr lang="en-US" dirty="0" smtClean="0"/>
            <a:t>Newly submitted jobs are routed to disk and held in a batch queue</a:t>
          </a:r>
          <a:endParaRPr lang="en-US" dirty="0"/>
        </a:p>
      </dgm:t>
    </dgm:pt>
    <dgm:pt modelId="{60FBB1A5-23F3-DF4E-8214-B18CE33F08D1}" type="parTrans" cxnId="{9DF20388-AA1B-CD48-83BD-F9080E09C327}">
      <dgm:prSet/>
      <dgm:spPr/>
      <dgm:t>
        <a:bodyPr/>
        <a:lstStyle/>
        <a:p>
          <a:endParaRPr lang="en-US"/>
        </a:p>
      </dgm:t>
    </dgm:pt>
    <dgm:pt modelId="{F6153ACB-2B3C-2842-AE6B-3D03AE648DA4}" type="sibTrans" cxnId="{9DF20388-AA1B-CD48-83BD-F9080E09C327}">
      <dgm:prSet/>
      <dgm:spPr/>
      <dgm:t>
        <a:bodyPr/>
        <a:lstStyle/>
        <a:p>
          <a:endParaRPr lang="en-US"/>
        </a:p>
      </dgm:t>
    </dgm:pt>
    <dgm:pt modelId="{FDCE45E9-FDA3-DF43-9116-39A084C2B776}">
      <dgm:prSet/>
      <dgm:spPr/>
      <dgm:t>
        <a:bodyPr/>
        <a:lstStyle/>
        <a:p>
          <a:pPr rtl="0"/>
          <a:r>
            <a:rPr lang="en-US" dirty="0" smtClean="0"/>
            <a:t>The long-term scheduler creates processes from the queue when it can</a:t>
          </a:r>
          <a:endParaRPr lang="en-US" dirty="0"/>
        </a:p>
      </dgm:t>
    </dgm:pt>
    <dgm:pt modelId="{49F3397D-FDA9-B64A-9E07-38247A67E9A9}" type="parTrans" cxnId="{421E02B9-8A63-6449-9B2D-D0D0B2265159}">
      <dgm:prSet/>
      <dgm:spPr/>
      <dgm:t>
        <a:bodyPr/>
        <a:lstStyle/>
        <a:p>
          <a:endParaRPr lang="en-US"/>
        </a:p>
      </dgm:t>
    </dgm:pt>
    <dgm:pt modelId="{1872CBA5-03E8-3E4E-BEA0-443A15076C7C}" type="sibTrans" cxnId="{421E02B9-8A63-6449-9B2D-D0D0B2265159}">
      <dgm:prSet/>
      <dgm:spPr/>
      <dgm:t>
        <a:bodyPr/>
        <a:lstStyle/>
        <a:p>
          <a:endParaRPr lang="en-US"/>
        </a:p>
      </dgm:t>
    </dgm:pt>
    <dgm:pt modelId="{F7443625-C1F8-DD41-8590-E8082C619BA7}">
      <dgm:prSet/>
      <dgm:spPr/>
      <dgm:t>
        <a:bodyPr/>
        <a:lstStyle/>
        <a:p>
          <a:pPr rtl="0"/>
          <a:r>
            <a:rPr lang="en-US" dirty="0" smtClean="0"/>
            <a:t>Time-sharing system</a:t>
          </a:r>
          <a:endParaRPr lang="en-US" dirty="0"/>
        </a:p>
      </dgm:t>
    </dgm:pt>
    <dgm:pt modelId="{27C571B7-0256-C049-9B40-A2B0F2C2C329}" type="parTrans" cxnId="{B75D98B0-DDB3-F24A-95F6-168926601B17}">
      <dgm:prSet/>
      <dgm:spPr/>
      <dgm:t>
        <a:bodyPr/>
        <a:lstStyle/>
        <a:p>
          <a:endParaRPr lang="en-US"/>
        </a:p>
      </dgm:t>
    </dgm:pt>
    <dgm:pt modelId="{499905AE-8D6C-4648-BF64-810A3CF30891}" type="sibTrans" cxnId="{B75D98B0-DDB3-F24A-95F6-168926601B17}">
      <dgm:prSet/>
      <dgm:spPr/>
      <dgm:t>
        <a:bodyPr/>
        <a:lstStyle/>
        <a:p>
          <a:endParaRPr lang="en-US"/>
        </a:p>
      </dgm:t>
    </dgm:pt>
    <dgm:pt modelId="{7E3C6BE5-8D41-E24E-B544-0DC512503079}">
      <dgm:prSet/>
      <dgm:spPr/>
      <dgm:t>
        <a:bodyPr/>
        <a:lstStyle/>
        <a:p>
          <a:pPr rtl="0"/>
          <a:r>
            <a:rPr lang="en-US" dirty="0" smtClean="0"/>
            <a:t>A process request is generated when a user attempts to connect to the system</a:t>
          </a:r>
          <a:endParaRPr lang="en-US" dirty="0"/>
        </a:p>
      </dgm:t>
    </dgm:pt>
    <dgm:pt modelId="{5CCBD980-7B27-4C42-BB77-93E3D0DC4E9B}" type="parTrans" cxnId="{3161AB54-BADE-284E-8E2C-57674C49E67E}">
      <dgm:prSet/>
      <dgm:spPr/>
      <dgm:t>
        <a:bodyPr/>
        <a:lstStyle/>
        <a:p>
          <a:endParaRPr lang="en-US"/>
        </a:p>
      </dgm:t>
    </dgm:pt>
    <dgm:pt modelId="{D6AB7D43-9991-3142-97F5-9E8228695709}" type="sibTrans" cxnId="{3161AB54-BADE-284E-8E2C-57674C49E67E}">
      <dgm:prSet/>
      <dgm:spPr/>
      <dgm:t>
        <a:bodyPr/>
        <a:lstStyle/>
        <a:p>
          <a:endParaRPr lang="en-US"/>
        </a:p>
      </dgm:t>
    </dgm:pt>
    <dgm:pt modelId="{02F76604-8138-1948-A0FB-8D361B023C46}">
      <dgm:prSet/>
      <dgm:spPr/>
      <dgm:t>
        <a:bodyPr/>
        <a:lstStyle/>
        <a:p>
          <a:pPr rtl="0"/>
          <a:r>
            <a:rPr lang="en-US" dirty="0" smtClean="0"/>
            <a:t>OS will accept all authorized comers until the system is saturated</a:t>
          </a:r>
          <a:endParaRPr lang="en-US" dirty="0"/>
        </a:p>
      </dgm:t>
    </dgm:pt>
    <dgm:pt modelId="{72339C9F-C354-AE4B-B103-6E21ACD178C1}" type="parTrans" cxnId="{0F762536-DA1A-3740-A9E8-3279FFFD93A9}">
      <dgm:prSet/>
      <dgm:spPr/>
      <dgm:t>
        <a:bodyPr/>
        <a:lstStyle/>
        <a:p>
          <a:endParaRPr lang="en-US"/>
        </a:p>
      </dgm:t>
    </dgm:pt>
    <dgm:pt modelId="{8A21449F-3C8C-C140-8653-046C81370456}" type="sibTrans" cxnId="{0F762536-DA1A-3740-A9E8-3279FFFD93A9}">
      <dgm:prSet/>
      <dgm:spPr/>
      <dgm:t>
        <a:bodyPr/>
        <a:lstStyle/>
        <a:p>
          <a:endParaRPr lang="en-US"/>
        </a:p>
      </dgm:t>
    </dgm:pt>
    <dgm:pt modelId="{B5299168-91B7-674D-97E3-D88323D31E67}">
      <dgm:prSet/>
      <dgm:spPr/>
      <dgm:t>
        <a:bodyPr/>
        <a:lstStyle/>
        <a:p>
          <a:pPr rtl="0"/>
          <a:r>
            <a:rPr lang="en-US" dirty="0" smtClean="0"/>
            <a:t>At that point a connection request is met with a message indicating that the system is full and to try again later</a:t>
          </a:r>
          <a:endParaRPr lang="en-US" dirty="0"/>
        </a:p>
      </dgm:t>
    </dgm:pt>
    <dgm:pt modelId="{AD944B3E-C4E5-9049-8501-D19095ED71C1}" type="parTrans" cxnId="{AE720CD4-E1D0-B54A-A01A-AC46287AEA66}">
      <dgm:prSet/>
      <dgm:spPr/>
      <dgm:t>
        <a:bodyPr/>
        <a:lstStyle/>
        <a:p>
          <a:endParaRPr lang="en-US"/>
        </a:p>
      </dgm:t>
    </dgm:pt>
    <dgm:pt modelId="{19AB7E7D-66DF-3A4D-BF93-88D09456580B}" type="sibTrans" cxnId="{AE720CD4-E1D0-B54A-A01A-AC46287AEA66}">
      <dgm:prSet/>
      <dgm:spPr/>
      <dgm:t>
        <a:bodyPr/>
        <a:lstStyle/>
        <a:p>
          <a:endParaRPr lang="en-US"/>
        </a:p>
      </dgm:t>
    </dgm:pt>
    <dgm:pt modelId="{F589C160-A361-EA4E-A783-99961EEDF9E0}" type="pres">
      <dgm:prSet presAssocID="{BF287FD4-1BAE-9E4A-B2C8-60D4806B25A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4101A5-766E-2043-8B91-E3504899DFCD}" type="pres">
      <dgm:prSet presAssocID="{3E8BD3D5-FB4C-F148-A5B6-CB6995CCE37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AFAE46-D62E-F547-B908-2C8910826AC8}" type="pres">
      <dgm:prSet presAssocID="{76A507E1-BF32-9C4F-8C5A-DDCB4CAC727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C943DAB8-79DA-614E-9AE2-078CDBF9AECA}" type="pres">
      <dgm:prSet presAssocID="{76A507E1-BF32-9C4F-8C5A-DDCB4CAC727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C48960A2-F897-234D-BD9C-A1AD5E608FE6}" type="pres">
      <dgm:prSet presAssocID="{5C71274A-FAAD-CE4F-B9CE-71C03A360B59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BED25B-E4BA-C34E-8466-5DF5C8329C0E}" type="pres">
      <dgm:prSet presAssocID="{29068278-2A24-F642-9D08-49E218916C8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D61FD54-B252-4142-B47B-CFE1493C3858}" type="pres">
      <dgm:prSet presAssocID="{29068278-2A24-F642-9D08-49E218916C8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A0DE8F98-B363-8240-B4A5-366984F5E754}" type="pres">
      <dgm:prSet presAssocID="{31EBD2D9-7453-6F4D-987D-F2BDFBB728E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02F125-B410-B940-9B65-5636A8A9B969}" type="pres">
      <dgm:prSet presAssocID="{E2EEEA5A-9745-1C4E-B09A-FB05319DD4C2}" presName="sibTrans" presStyleLbl="sibTrans2D1" presStyleIdx="2" presStyleCnt="4"/>
      <dgm:spPr/>
      <dgm:t>
        <a:bodyPr/>
        <a:lstStyle/>
        <a:p>
          <a:endParaRPr lang="en-US"/>
        </a:p>
      </dgm:t>
    </dgm:pt>
    <dgm:pt modelId="{81F88D5B-AAE0-E440-AA67-A6E3B02216D2}" type="pres">
      <dgm:prSet presAssocID="{E2EEEA5A-9745-1C4E-B09A-FB05319DD4C2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C21E1F0-4D5A-5345-AD6D-DF1C4E58B79F}" type="pres">
      <dgm:prSet presAssocID="{384E9DF4-C810-FC41-BD40-D99A6F1D7F02}" presName="node" presStyleLbl="node1" presStyleIdx="3" presStyleCnt="5" custScaleX="126397" custScaleY="1171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67B28-CBFC-584C-905E-18BF0F2750F9}" type="pres">
      <dgm:prSet presAssocID="{15C653CD-26ED-754C-9AC0-B79DBBB27EB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E0B323E1-C1DA-0F4B-9AF4-78A2161867BC}" type="pres">
      <dgm:prSet presAssocID="{15C653CD-26ED-754C-9AC0-B79DBBB27EBD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6B17C49C-5F9E-7C43-A2A7-9A15377FFA61}" type="pres">
      <dgm:prSet presAssocID="{F7443625-C1F8-DD41-8590-E8082C619BA7}" presName="node" presStyleLbl="node1" presStyleIdx="4" presStyleCnt="5" custScaleX="120211" custScaleY="128296" custLinFactNeighborX="-33304" custLinFactNeighborY="2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9CBEA8-A970-A240-B2B8-EF6FBC4D2AE6}" type="presOf" srcId="{7E3C6BE5-8D41-E24E-B544-0DC512503079}" destId="{6B17C49C-5F9E-7C43-A2A7-9A15377FFA61}" srcOrd="0" destOrd="1" presId="urn:microsoft.com/office/officeart/2005/8/layout/process5"/>
    <dgm:cxn modelId="{77172DFF-6A47-2F41-A250-631588129EAC}" type="presOf" srcId="{76A507E1-BF32-9C4F-8C5A-DDCB4CAC7279}" destId="{3DAFAE46-D62E-F547-B908-2C8910826AC8}" srcOrd="0" destOrd="0" presId="urn:microsoft.com/office/officeart/2005/8/layout/process5"/>
    <dgm:cxn modelId="{394D20D0-0EF6-7443-9F59-3A5C57B1CBF3}" srcId="{BF287FD4-1BAE-9E4A-B2C8-60D4806B25AD}" destId="{5C71274A-FAAD-CE4F-B9CE-71C03A360B59}" srcOrd="1" destOrd="0" parTransId="{5412883B-7FAA-5A4B-9F7D-323E71C5F569}" sibTransId="{29068278-2A24-F642-9D08-49E218916C8F}"/>
    <dgm:cxn modelId="{0F762536-DA1A-3740-A9E8-3279FFFD93A9}" srcId="{F7443625-C1F8-DD41-8590-E8082C619BA7}" destId="{02F76604-8138-1948-A0FB-8D361B023C46}" srcOrd="1" destOrd="0" parTransId="{72339C9F-C354-AE4B-B103-6E21ACD178C1}" sibTransId="{8A21449F-3C8C-C140-8653-046C81370456}"/>
    <dgm:cxn modelId="{EF389DE0-0A1E-CF4A-8E94-138FCDA9C626}" type="presOf" srcId="{29068278-2A24-F642-9D08-49E218916C8F}" destId="{7D61FD54-B252-4142-B47B-CFE1493C3858}" srcOrd="1" destOrd="0" presId="urn:microsoft.com/office/officeart/2005/8/layout/process5"/>
    <dgm:cxn modelId="{421E02B9-8A63-6449-9B2D-D0D0B2265159}" srcId="{384E9DF4-C810-FC41-BD40-D99A6F1D7F02}" destId="{FDCE45E9-FDA3-DF43-9116-39A084C2B776}" srcOrd="1" destOrd="0" parTransId="{49F3397D-FDA9-B64A-9E07-38247A67E9A9}" sibTransId="{1872CBA5-03E8-3E4E-BEA0-443A15076C7C}"/>
    <dgm:cxn modelId="{19C2806C-C689-E943-A9CD-D2E1069BB233}" type="presOf" srcId="{15C653CD-26ED-754C-9AC0-B79DBBB27EBD}" destId="{24467B28-CBFC-584C-905E-18BF0F2750F9}" srcOrd="0" destOrd="0" presId="urn:microsoft.com/office/officeart/2005/8/layout/process5"/>
    <dgm:cxn modelId="{AA2FBA95-3BCE-8B46-A0C0-8811C1CAF341}" type="presOf" srcId="{29068278-2A24-F642-9D08-49E218916C8F}" destId="{93BED25B-E4BA-C34E-8466-5DF5C8329C0E}" srcOrd="0" destOrd="0" presId="urn:microsoft.com/office/officeart/2005/8/layout/process5"/>
    <dgm:cxn modelId="{15E02F58-DDDA-C94B-9C3F-7945DC4D18F5}" srcId="{BF287FD4-1BAE-9E4A-B2C8-60D4806B25AD}" destId="{3E8BD3D5-FB4C-F148-A5B6-CB6995CCE37C}" srcOrd="0" destOrd="0" parTransId="{C6EA32B0-AB4E-A14C-BF22-A93B681ED1ED}" sibTransId="{76A507E1-BF32-9C4F-8C5A-DDCB4CAC7279}"/>
    <dgm:cxn modelId="{53F6B7E2-2792-0D43-A5D2-141FAD3D9ADC}" type="presOf" srcId="{FDCE45E9-FDA3-DF43-9116-39A084C2B776}" destId="{AC21E1F0-4D5A-5345-AD6D-DF1C4E58B79F}" srcOrd="0" destOrd="2" presId="urn:microsoft.com/office/officeart/2005/8/layout/process5"/>
    <dgm:cxn modelId="{B54ED539-C726-E442-AA2A-BEA1FCECD0AD}" type="presOf" srcId="{5C71274A-FAAD-CE4F-B9CE-71C03A360B59}" destId="{C48960A2-F897-234D-BD9C-A1AD5E608FE6}" srcOrd="0" destOrd="0" presId="urn:microsoft.com/office/officeart/2005/8/layout/process5"/>
    <dgm:cxn modelId="{05159798-4490-0E40-9E5C-E651C4CF29AF}" type="presOf" srcId="{76A507E1-BF32-9C4F-8C5A-DDCB4CAC7279}" destId="{C943DAB8-79DA-614E-9AE2-078CDBF9AECA}" srcOrd="1" destOrd="0" presId="urn:microsoft.com/office/officeart/2005/8/layout/process5"/>
    <dgm:cxn modelId="{B75D98B0-DDB3-F24A-95F6-168926601B17}" srcId="{BF287FD4-1BAE-9E4A-B2C8-60D4806B25AD}" destId="{F7443625-C1F8-DD41-8590-E8082C619BA7}" srcOrd="4" destOrd="0" parTransId="{27C571B7-0256-C049-9B40-A2B0F2C2C329}" sibTransId="{499905AE-8D6C-4648-BF64-810A3CF30891}"/>
    <dgm:cxn modelId="{994F6AEE-BDEF-704E-80DE-EEE69A59889D}" type="presOf" srcId="{3E8BD3D5-FB4C-F148-A5B6-CB6995CCE37C}" destId="{9B4101A5-766E-2043-8B91-E3504899DFCD}" srcOrd="0" destOrd="0" presId="urn:microsoft.com/office/officeart/2005/8/layout/process5"/>
    <dgm:cxn modelId="{7129FDB1-AD4A-7140-ABCD-52850FFD073E}" type="presOf" srcId="{15C653CD-26ED-754C-9AC0-B79DBBB27EBD}" destId="{E0B323E1-C1DA-0F4B-9AF4-78A2161867BC}" srcOrd="1" destOrd="0" presId="urn:microsoft.com/office/officeart/2005/8/layout/process5"/>
    <dgm:cxn modelId="{9DF20388-AA1B-CD48-83BD-F9080E09C327}" srcId="{384E9DF4-C810-FC41-BD40-D99A6F1D7F02}" destId="{8B8E441D-66C9-CA41-9BEC-F7CD1CC46E26}" srcOrd="0" destOrd="0" parTransId="{60FBB1A5-23F3-DF4E-8214-B18CE33F08D1}" sibTransId="{F6153ACB-2B3C-2842-AE6B-3D03AE648DA4}"/>
    <dgm:cxn modelId="{A2CA7D54-B5D3-B44E-A2C0-C7CCC1C6EA28}" type="presOf" srcId="{F7443625-C1F8-DD41-8590-E8082C619BA7}" destId="{6B17C49C-5F9E-7C43-A2A7-9A15377FFA61}" srcOrd="0" destOrd="0" presId="urn:microsoft.com/office/officeart/2005/8/layout/process5"/>
    <dgm:cxn modelId="{1F4F1860-C6EE-E64C-BDF9-87A0306D0ABC}" type="presOf" srcId="{B5299168-91B7-674D-97E3-D88323D31E67}" destId="{6B17C49C-5F9E-7C43-A2A7-9A15377FFA61}" srcOrd="0" destOrd="3" presId="urn:microsoft.com/office/officeart/2005/8/layout/process5"/>
    <dgm:cxn modelId="{021118BD-6370-E446-8AFE-E10B74611CD4}" type="presOf" srcId="{384E9DF4-C810-FC41-BD40-D99A6F1D7F02}" destId="{AC21E1F0-4D5A-5345-AD6D-DF1C4E58B79F}" srcOrd="0" destOrd="0" presId="urn:microsoft.com/office/officeart/2005/8/layout/process5"/>
    <dgm:cxn modelId="{E19429B1-3A8C-7948-AF90-455B801DBE95}" srcId="{BF287FD4-1BAE-9E4A-B2C8-60D4806B25AD}" destId="{31EBD2D9-7453-6F4D-987D-F2BDFBB728EE}" srcOrd="2" destOrd="0" parTransId="{53BC0A39-18E0-FB43-9C5E-4E362DBF780E}" sibTransId="{E2EEEA5A-9745-1C4E-B09A-FB05319DD4C2}"/>
    <dgm:cxn modelId="{20659CFB-9BCC-0642-9095-46B2601B104B}" type="presOf" srcId="{BF287FD4-1BAE-9E4A-B2C8-60D4806B25AD}" destId="{F589C160-A361-EA4E-A783-99961EEDF9E0}" srcOrd="0" destOrd="0" presId="urn:microsoft.com/office/officeart/2005/8/layout/process5"/>
    <dgm:cxn modelId="{1D1AE592-DC50-9A41-9154-5EACDF6DEC01}" type="presOf" srcId="{E2EEEA5A-9745-1C4E-B09A-FB05319DD4C2}" destId="{81F88D5B-AAE0-E440-AA67-A6E3B02216D2}" srcOrd="1" destOrd="0" presId="urn:microsoft.com/office/officeart/2005/8/layout/process5"/>
    <dgm:cxn modelId="{AE720CD4-E1D0-B54A-A01A-AC46287AEA66}" srcId="{F7443625-C1F8-DD41-8590-E8082C619BA7}" destId="{B5299168-91B7-674D-97E3-D88323D31E67}" srcOrd="2" destOrd="0" parTransId="{AD944B3E-C4E5-9049-8501-D19095ED71C1}" sibTransId="{19AB7E7D-66DF-3A4D-BF93-88D09456580B}"/>
    <dgm:cxn modelId="{55E26801-BBCF-3241-B2C7-83E34579CF99}" type="presOf" srcId="{E2EEEA5A-9745-1C4E-B09A-FB05319DD4C2}" destId="{6902F125-B410-B940-9B65-5636A8A9B969}" srcOrd="0" destOrd="0" presId="urn:microsoft.com/office/officeart/2005/8/layout/process5"/>
    <dgm:cxn modelId="{3161AB54-BADE-284E-8E2C-57674C49E67E}" srcId="{F7443625-C1F8-DD41-8590-E8082C619BA7}" destId="{7E3C6BE5-8D41-E24E-B544-0DC512503079}" srcOrd="0" destOrd="0" parTransId="{5CCBD980-7B27-4C42-BB77-93E3D0DC4E9B}" sibTransId="{D6AB7D43-9991-3142-97F5-9E8228695709}"/>
    <dgm:cxn modelId="{0D16DE0D-DB68-1142-9F0B-BD4C497371AA}" srcId="{BF287FD4-1BAE-9E4A-B2C8-60D4806B25AD}" destId="{384E9DF4-C810-FC41-BD40-D99A6F1D7F02}" srcOrd="3" destOrd="0" parTransId="{E61A72F1-3EDA-4943-93F4-FC103E0A5BD6}" sibTransId="{15C653CD-26ED-754C-9AC0-B79DBBB27EBD}"/>
    <dgm:cxn modelId="{77F483C1-A898-0246-A59B-D11D70EF8CC0}" type="presOf" srcId="{02F76604-8138-1948-A0FB-8D361B023C46}" destId="{6B17C49C-5F9E-7C43-A2A7-9A15377FFA61}" srcOrd="0" destOrd="2" presId="urn:microsoft.com/office/officeart/2005/8/layout/process5"/>
    <dgm:cxn modelId="{EDDD6623-09C9-FC43-9F5D-EBA9144432BC}" type="presOf" srcId="{31EBD2D9-7453-6F4D-987D-F2BDFBB728EE}" destId="{A0DE8F98-B363-8240-B4A5-366984F5E754}" srcOrd="0" destOrd="0" presId="urn:microsoft.com/office/officeart/2005/8/layout/process5"/>
    <dgm:cxn modelId="{B7E7CF04-FF36-DB46-A1A7-ED73BD6A5F95}" type="presOf" srcId="{8B8E441D-66C9-CA41-9BEC-F7CD1CC46E26}" destId="{AC21E1F0-4D5A-5345-AD6D-DF1C4E58B79F}" srcOrd="0" destOrd="1" presId="urn:microsoft.com/office/officeart/2005/8/layout/process5"/>
    <dgm:cxn modelId="{8800DE68-14C6-8241-9F28-89A3130F914A}" type="presParOf" srcId="{F589C160-A361-EA4E-A783-99961EEDF9E0}" destId="{9B4101A5-766E-2043-8B91-E3504899DFCD}" srcOrd="0" destOrd="0" presId="urn:microsoft.com/office/officeart/2005/8/layout/process5"/>
    <dgm:cxn modelId="{D7973EAB-BFAD-7E44-A99F-B75B4726361E}" type="presParOf" srcId="{F589C160-A361-EA4E-A783-99961EEDF9E0}" destId="{3DAFAE46-D62E-F547-B908-2C8910826AC8}" srcOrd="1" destOrd="0" presId="urn:microsoft.com/office/officeart/2005/8/layout/process5"/>
    <dgm:cxn modelId="{D3FC6D90-0B66-E74D-9859-78D2691887C2}" type="presParOf" srcId="{3DAFAE46-D62E-F547-B908-2C8910826AC8}" destId="{C943DAB8-79DA-614E-9AE2-078CDBF9AECA}" srcOrd="0" destOrd="0" presId="urn:microsoft.com/office/officeart/2005/8/layout/process5"/>
    <dgm:cxn modelId="{552F520A-900E-DE48-90C1-AADD3B393439}" type="presParOf" srcId="{F589C160-A361-EA4E-A783-99961EEDF9E0}" destId="{C48960A2-F897-234D-BD9C-A1AD5E608FE6}" srcOrd="2" destOrd="0" presId="urn:microsoft.com/office/officeart/2005/8/layout/process5"/>
    <dgm:cxn modelId="{759C7049-F80D-574F-84DA-AFB16EBD4371}" type="presParOf" srcId="{F589C160-A361-EA4E-A783-99961EEDF9E0}" destId="{93BED25B-E4BA-C34E-8466-5DF5C8329C0E}" srcOrd="3" destOrd="0" presId="urn:microsoft.com/office/officeart/2005/8/layout/process5"/>
    <dgm:cxn modelId="{F8D9A2C8-E6CE-7746-941A-36B4E3D22C7F}" type="presParOf" srcId="{93BED25B-E4BA-C34E-8466-5DF5C8329C0E}" destId="{7D61FD54-B252-4142-B47B-CFE1493C3858}" srcOrd="0" destOrd="0" presId="urn:microsoft.com/office/officeart/2005/8/layout/process5"/>
    <dgm:cxn modelId="{8249A3C1-14CC-B846-9B0E-6840281C152B}" type="presParOf" srcId="{F589C160-A361-EA4E-A783-99961EEDF9E0}" destId="{A0DE8F98-B363-8240-B4A5-366984F5E754}" srcOrd="4" destOrd="0" presId="urn:microsoft.com/office/officeart/2005/8/layout/process5"/>
    <dgm:cxn modelId="{72BC4E1F-4457-484B-866F-9D3E7D7FD9F5}" type="presParOf" srcId="{F589C160-A361-EA4E-A783-99961EEDF9E0}" destId="{6902F125-B410-B940-9B65-5636A8A9B969}" srcOrd="5" destOrd="0" presId="urn:microsoft.com/office/officeart/2005/8/layout/process5"/>
    <dgm:cxn modelId="{5E7722A0-45C6-8C4F-BC28-371B13533947}" type="presParOf" srcId="{6902F125-B410-B940-9B65-5636A8A9B969}" destId="{81F88D5B-AAE0-E440-AA67-A6E3B02216D2}" srcOrd="0" destOrd="0" presId="urn:microsoft.com/office/officeart/2005/8/layout/process5"/>
    <dgm:cxn modelId="{D01522AA-5E1B-124F-A889-D2292ED58F8E}" type="presParOf" srcId="{F589C160-A361-EA4E-A783-99961EEDF9E0}" destId="{AC21E1F0-4D5A-5345-AD6D-DF1C4E58B79F}" srcOrd="6" destOrd="0" presId="urn:microsoft.com/office/officeart/2005/8/layout/process5"/>
    <dgm:cxn modelId="{E8C9459E-723A-1D42-9835-557DD9727E45}" type="presParOf" srcId="{F589C160-A361-EA4E-A783-99961EEDF9E0}" destId="{24467B28-CBFC-584C-905E-18BF0F2750F9}" srcOrd="7" destOrd="0" presId="urn:microsoft.com/office/officeart/2005/8/layout/process5"/>
    <dgm:cxn modelId="{B2190DDE-C776-D74E-B5B1-546E1AD97669}" type="presParOf" srcId="{24467B28-CBFC-584C-905E-18BF0F2750F9}" destId="{E0B323E1-C1DA-0F4B-9AF4-78A2161867BC}" srcOrd="0" destOrd="0" presId="urn:microsoft.com/office/officeart/2005/8/layout/process5"/>
    <dgm:cxn modelId="{479B5064-985F-E746-8994-4D54352AA072}" type="presParOf" srcId="{F589C160-A361-EA4E-A783-99961EEDF9E0}" destId="{6B17C49C-5F9E-7C43-A2A7-9A15377FFA61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5F0D28-0C34-E146-AC61-AA70B12A7752}">
      <dsp:nvSpPr>
        <dsp:cNvPr id="0" name=""/>
        <dsp:cNvSpPr/>
      </dsp:nvSpPr>
      <dsp:spPr>
        <a:xfrm>
          <a:off x="0" y="0"/>
          <a:ext cx="8727550" cy="610551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The major functions for an I/O module fall into the following categories:</a:t>
          </a:r>
          <a:endParaRPr lang="en-US" sz="3200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8727550" cy="1831654"/>
      </dsp:txXfrm>
    </dsp:sp>
    <dsp:sp modelId="{8412B993-D4E6-E549-92CC-FB05A2542D93}">
      <dsp:nvSpPr>
        <dsp:cNvPr id="0" name=""/>
        <dsp:cNvSpPr/>
      </dsp:nvSpPr>
      <dsp:spPr>
        <a:xfrm>
          <a:off x="872754" y="1832809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 and timing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Coordinates the flow of traffic between internal resources and external devices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1853496"/>
        <a:ext cx="6940666" cy="664948"/>
      </dsp:txXfrm>
    </dsp:sp>
    <dsp:sp modelId="{92F0399B-148B-384A-8348-CAE654E20605}">
      <dsp:nvSpPr>
        <dsp:cNvPr id="0" name=""/>
        <dsp:cNvSpPr/>
      </dsp:nvSpPr>
      <dsp:spPr>
        <a:xfrm>
          <a:off x="872754" y="2647797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communication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 decoding, data, status reporting, address recognition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2668484"/>
        <a:ext cx="6940666" cy="664948"/>
      </dsp:txXfrm>
    </dsp:sp>
    <dsp:sp modelId="{CE566984-4F8C-534E-808C-02FB98C4E817}">
      <dsp:nvSpPr>
        <dsp:cNvPr id="0" name=""/>
        <dsp:cNvSpPr/>
      </dsp:nvSpPr>
      <dsp:spPr>
        <a:xfrm>
          <a:off x="872754" y="3462784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Device communication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Involves commands, status information, and data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3483471"/>
        <a:ext cx="6940666" cy="664948"/>
      </dsp:txXfrm>
    </dsp:sp>
    <dsp:sp modelId="{A114C64A-EB12-4A47-B05E-A457E8802A7C}">
      <dsp:nvSpPr>
        <dsp:cNvPr id="0" name=""/>
        <dsp:cNvSpPr/>
      </dsp:nvSpPr>
      <dsp:spPr>
        <a:xfrm>
          <a:off x="872754" y="4277772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buffering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Performs the needed buffering operation to balance device and memory speeds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4298459"/>
        <a:ext cx="6940666" cy="664948"/>
      </dsp:txXfrm>
    </dsp:sp>
    <dsp:sp modelId="{2BFF5EA8-F457-2644-98FF-7E93B2145511}">
      <dsp:nvSpPr>
        <dsp:cNvPr id="0" name=""/>
        <dsp:cNvSpPr/>
      </dsp:nvSpPr>
      <dsp:spPr>
        <a:xfrm>
          <a:off x="872754" y="5092760"/>
          <a:ext cx="6982040" cy="706322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t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Error detection</a:t>
          </a:r>
          <a:endParaRPr lang="en-US" sz="19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Detects and reports transmission errors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3441" y="5113447"/>
        <a:ext cx="6940666" cy="664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6C3487-D930-474B-8B6C-26486CEE388F}">
      <dsp:nvSpPr>
        <dsp:cNvPr id="0" name=""/>
        <dsp:cNvSpPr/>
      </dsp:nvSpPr>
      <dsp:spPr>
        <a:xfrm>
          <a:off x="0" y="0"/>
          <a:ext cx="8534400" cy="5410200"/>
        </a:xfrm>
        <a:prstGeom prst="roundRect">
          <a:avLst>
            <a:gd name="adj" fmla="val 8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4198916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With programmed I/O there is a close correspondence between the I/O-related instructions that the processor fetches from memory and the I/O commands that the processor issues to an I/O module to execute the instructions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4690" y="134690"/>
        <a:ext cx="8265020" cy="5140820"/>
      </dsp:txXfrm>
    </dsp:sp>
    <dsp:sp modelId="{D9E0821F-18B7-3648-A412-574102ADFAC5}">
      <dsp:nvSpPr>
        <dsp:cNvPr id="0" name=""/>
        <dsp:cNvSpPr/>
      </dsp:nvSpPr>
      <dsp:spPr>
        <a:xfrm>
          <a:off x="213360" y="1352550"/>
          <a:ext cx="1280160" cy="3787140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form of the instruction depends on the way in which external devices are addressed</a:t>
          </a:r>
          <a:endParaRPr lang="en-US" sz="1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52729" y="1391919"/>
        <a:ext cx="1201422" cy="3708402"/>
      </dsp:txXfrm>
    </dsp:sp>
    <dsp:sp modelId="{E160426F-36A1-D34E-90B9-159EBE5C1F14}">
      <dsp:nvSpPr>
        <dsp:cNvPr id="0" name=""/>
        <dsp:cNvSpPr/>
      </dsp:nvSpPr>
      <dsp:spPr>
        <a:xfrm>
          <a:off x="1706880" y="1352550"/>
          <a:ext cx="6614160" cy="3787140"/>
        </a:xfrm>
        <a:prstGeom prst="roundRect">
          <a:avLst>
            <a:gd name="adj" fmla="val 10500"/>
          </a:avLst>
        </a:prstGeom>
        <a:solidFill>
          <a:schemeClr val="accent4"/>
        </a:solidFill>
        <a:ln>
          <a:solidFill>
            <a:schemeClr val="accent4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404834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Each I/O device connected through I/O modules is given a unique identifier or address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348" y="1469018"/>
        <a:ext cx="6381224" cy="3554204"/>
      </dsp:txXfrm>
    </dsp:sp>
    <dsp:sp modelId="{888F03EE-EA62-0A44-BCD7-2C960EBED35A}">
      <dsp:nvSpPr>
        <dsp:cNvPr id="0" name=""/>
        <dsp:cNvSpPr/>
      </dsp:nvSpPr>
      <dsp:spPr>
        <a:xfrm>
          <a:off x="1872234" y="2678049"/>
          <a:ext cx="1322832" cy="105690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When the processor issues an I/O command, the command contains the address of the desired device</a:t>
          </a:r>
          <a:endParaRPr lang="en-US" sz="1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4737" y="2710552"/>
        <a:ext cx="1257826" cy="991898"/>
      </dsp:txXfrm>
    </dsp:sp>
    <dsp:sp modelId="{0ED11A57-7F16-7A46-98F1-9D827DB07889}">
      <dsp:nvSpPr>
        <dsp:cNvPr id="0" name=""/>
        <dsp:cNvSpPr/>
      </dsp:nvSpPr>
      <dsp:spPr>
        <a:xfrm>
          <a:off x="1872234" y="3797085"/>
          <a:ext cx="1322832" cy="105690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Thus each I/O module must interpret the address lines to determine if the command is for itself</a:t>
          </a:r>
          <a:endParaRPr lang="en-US" sz="1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4737" y="3829588"/>
        <a:ext cx="1257826" cy="991898"/>
      </dsp:txXfrm>
    </dsp:sp>
    <dsp:sp modelId="{36FFC2E4-7C6D-114C-8D2C-508E3EBD9206}">
      <dsp:nvSpPr>
        <dsp:cNvPr id="0" name=""/>
        <dsp:cNvSpPr/>
      </dsp:nvSpPr>
      <dsp:spPr>
        <a:xfrm>
          <a:off x="3371088" y="2705100"/>
          <a:ext cx="4736592" cy="2164080"/>
        </a:xfrm>
        <a:prstGeom prst="roundRect">
          <a:avLst>
            <a:gd name="adj" fmla="val 105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221503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Memory-mapped I/O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37641" y="2771653"/>
        <a:ext cx="4603486" cy="2030974"/>
      </dsp:txXfrm>
    </dsp:sp>
    <dsp:sp modelId="{D9C69BC1-FB71-E346-ABC9-68531B4638A4}">
      <dsp:nvSpPr>
        <dsp:cNvPr id="0" name=""/>
        <dsp:cNvSpPr/>
      </dsp:nvSpPr>
      <dsp:spPr>
        <a:xfrm>
          <a:off x="3489502" y="3678936"/>
          <a:ext cx="2216923" cy="97383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There is a single address space for memory locations and I/O devices</a:t>
          </a:r>
          <a:endParaRPr lang="en-US" sz="1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19451" y="3708885"/>
        <a:ext cx="2157025" cy="913938"/>
      </dsp:txXfrm>
    </dsp:sp>
    <dsp:sp modelId="{CA82B6EE-48D1-BB4C-8112-D3045325C9A0}">
      <dsp:nvSpPr>
        <dsp:cNvPr id="0" name=""/>
        <dsp:cNvSpPr/>
      </dsp:nvSpPr>
      <dsp:spPr>
        <a:xfrm>
          <a:off x="5769497" y="3678936"/>
          <a:ext cx="2216923" cy="973836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 single read line and a single write line are needed on the bus</a:t>
          </a:r>
          <a:endParaRPr lang="en-US" sz="1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799446" y="3708885"/>
        <a:ext cx="2157025" cy="9139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081643-A97E-8045-A04A-A5246EDD4742}">
      <dsp:nvSpPr>
        <dsp:cNvPr id="0" name=""/>
        <dsp:cNvSpPr/>
      </dsp:nvSpPr>
      <dsp:spPr>
        <a:xfrm>
          <a:off x="0" y="0"/>
          <a:ext cx="6766560" cy="1156716"/>
        </a:xfrm>
        <a:prstGeom prst="roundRect">
          <a:avLst>
            <a:gd name="adj" fmla="val 10000"/>
          </a:avLst>
        </a:prstGeom>
        <a:solidFill>
          <a:schemeClr val="accent4"/>
        </a:solidFill>
        <a:ln>
          <a:solidFill>
            <a:schemeClr val="tx2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problem with programmed I/O is that the processor has to wait a long time for the I/O module to be ready for either reception or transmission of data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879" y="33879"/>
        <a:ext cx="5420630" cy="1088958"/>
      </dsp:txXfrm>
    </dsp:sp>
    <dsp:sp modelId="{BC5FBAA2-0298-2246-8B0B-C48AEAF19927}">
      <dsp:nvSpPr>
        <dsp:cNvPr id="0" name=""/>
        <dsp:cNvSpPr/>
      </dsp:nvSpPr>
      <dsp:spPr>
        <a:xfrm>
          <a:off x="566699" y="1367028"/>
          <a:ext cx="6766560" cy="11567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alternative is for the processor to issue an I/O command to a module and then go on to do some other useful work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578" y="1400907"/>
        <a:ext cx="5380237" cy="1088958"/>
      </dsp:txXfrm>
    </dsp:sp>
    <dsp:sp modelId="{9C39314B-7B16-FF42-8A93-06167E077AB1}">
      <dsp:nvSpPr>
        <dsp:cNvPr id="0" name=""/>
        <dsp:cNvSpPr/>
      </dsp:nvSpPr>
      <dsp:spPr>
        <a:xfrm>
          <a:off x="1124940" y="2734056"/>
          <a:ext cx="6766560" cy="1156716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I/O module will then interrupt the processor to request service when it is ready to exchange data with the processor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158819" y="2767935"/>
        <a:ext cx="5388695" cy="1088958"/>
      </dsp:txXfrm>
    </dsp:sp>
    <dsp:sp modelId="{FF555A3E-B462-CE46-ADD7-0A2B96FC095F}">
      <dsp:nvSpPr>
        <dsp:cNvPr id="0" name=""/>
        <dsp:cNvSpPr/>
      </dsp:nvSpPr>
      <dsp:spPr>
        <a:xfrm>
          <a:off x="1691639" y="4101084"/>
          <a:ext cx="6766560" cy="11567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The processor executes the data transfer and resumes its former processing</a:t>
          </a:r>
          <a:endParaRPr lang="en-US" sz="1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5518" y="4134963"/>
        <a:ext cx="5380237" cy="1088958"/>
      </dsp:txXfrm>
    </dsp:sp>
    <dsp:sp modelId="{17450B52-5D4C-0148-8E62-5277CDF3A5C7}">
      <dsp:nvSpPr>
        <dsp:cNvPr id="0" name=""/>
        <dsp:cNvSpPr/>
      </dsp:nvSpPr>
      <dsp:spPr>
        <a:xfrm>
          <a:off x="6014694" y="885939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6183864" y="885939"/>
        <a:ext cx="413525" cy="565778"/>
      </dsp:txXfrm>
    </dsp:sp>
    <dsp:sp modelId="{A1A835B4-ED2B-9747-9CA1-E778865DDC3A}">
      <dsp:nvSpPr>
        <dsp:cNvPr id="0" name=""/>
        <dsp:cNvSpPr/>
      </dsp:nvSpPr>
      <dsp:spPr>
        <a:xfrm>
          <a:off x="6581394" y="2252967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6750564" y="2252967"/>
        <a:ext cx="413525" cy="565778"/>
      </dsp:txXfrm>
    </dsp:sp>
    <dsp:sp modelId="{254B718B-E4CA-054E-A922-09189E21162A}">
      <dsp:nvSpPr>
        <dsp:cNvPr id="0" name=""/>
        <dsp:cNvSpPr/>
      </dsp:nvSpPr>
      <dsp:spPr>
        <a:xfrm>
          <a:off x="7139635" y="3619995"/>
          <a:ext cx="751865" cy="75186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400" kern="1200" dirty="0"/>
        </a:p>
      </dsp:txBody>
      <dsp:txXfrm>
        <a:off x="7308805" y="3619995"/>
        <a:ext cx="413525" cy="5657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9B3CF0-9CAE-B343-B232-5C2465E8FC3E}">
      <dsp:nvSpPr>
        <dsp:cNvPr id="0" name=""/>
        <dsp:cNvSpPr/>
      </dsp:nvSpPr>
      <dsp:spPr>
        <a:xfrm>
          <a:off x="0" y="0"/>
          <a:ext cx="4754563" cy="47545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7FB7A5-F696-9647-ABB9-D8A22B79B8A6}">
      <dsp:nvSpPr>
        <dsp:cNvPr id="0" name=""/>
        <dsp:cNvSpPr/>
      </dsp:nvSpPr>
      <dsp:spPr>
        <a:xfrm>
          <a:off x="2377281" y="0"/>
          <a:ext cx="5636418" cy="47545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Two design issues arise in implementing interrupt I/O:</a:t>
          </a:r>
          <a:endParaRPr lang="en-US" sz="3200" kern="1200" dirty="0"/>
        </a:p>
      </dsp:txBody>
      <dsp:txXfrm>
        <a:off x="2377281" y="0"/>
        <a:ext cx="2818209" cy="4754563"/>
      </dsp:txXfrm>
    </dsp:sp>
    <dsp:sp modelId="{AA9AB4DF-3535-8743-AE99-D8593EFA5EEC}">
      <dsp:nvSpPr>
        <dsp:cNvPr id="0" name=""/>
        <dsp:cNvSpPr/>
      </dsp:nvSpPr>
      <dsp:spPr>
        <a:xfrm>
          <a:off x="5195490" y="0"/>
          <a:ext cx="2818209" cy="4754563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ts val="2760"/>
            </a:spcAft>
            <a:buChar char="••"/>
          </a:pPr>
          <a:r>
            <a:rPr lang="en-US" sz="2300" kern="1200" dirty="0" smtClean="0"/>
            <a:t>Because there will be multiple I/O modules how does the processor determine which device issued the interrupt?</a:t>
          </a:r>
          <a:endParaRPr lang="en-US" sz="2300" kern="1200" dirty="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ts val="2760"/>
            </a:spcAft>
            <a:buChar char="••"/>
          </a:pPr>
          <a:r>
            <a:rPr lang="en-US" sz="2300" kern="1200" dirty="0" smtClean="0"/>
            <a:t>If multiple interrupts have occurred how does the processor decide which one to process?</a:t>
          </a:r>
          <a:endParaRPr lang="en-US" sz="2300" kern="1200" dirty="0"/>
        </a:p>
      </dsp:txBody>
      <dsp:txXfrm>
        <a:off x="5195490" y="0"/>
        <a:ext cx="2818209" cy="4754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F43F4-1293-5E48-A798-95702836730C}">
      <dsp:nvSpPr>
        <dsp:cNvPr id="0" name=""/>
        <dsp:cNvSpPr/>
      </dsp:nvSpPr>
      <dsp:spPr>
        <a:xfrm rot="16200000">
          <a:off x="-974305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does not pass through and is not stored in DMA chip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DMA only between I/O port and memory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Not between two    I/O ports or two memory locations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967" y="892899"/>
        <a:ext cx="2513951" cy="2678698"/>
      </dsp:txXfrm>
    </dsp:sp>
    <dsp:sp modelId="{6D0923C6-1336-6F4B-9F6C-8E245F0B16C9}">
      <dsp:nvSpPr>
        <dsp:cNvPr id="0" name=""/>
        <dsp:cNvSpPr/>
      </dsp:nvSpPr>
      <dsp:spPr>
        <a:xfrm rot="16200000">
          <a:off x="1728191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Can do memory to memory via register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2703463" y="892899"/>
        <a:ext cx="2513951" cy="2678698"/>
      </dsp:txXfrm>
    </dsp:sp>
    <dsp:sp modelId="{FF455D29-5FA7-7146-82AE-A75510D47359}">
      <dsp:nvSpPr>
        <dsp:cNvPr id="0" name=""/>
        <dsp:cNvSpPr/>
      </dsp:nvSpPr>
      <dsp:spPr>
        <a:xfrm rot="16200000">
          <a:off x="4430689" y="975272"/>
          <a:ext cx="4464496" cy="2513951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8237 contains four DMA channels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Programmed independently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Any one active 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Numbered 0, 1, 2, and 3</a:t>
          </a:r>
          <a:endParaRPr lang="en-U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400000">
        <a:off x="5405961" y="892899"/>
        <a:ext cx="2513951" cy="26786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1B3DFC-C4C8-B246-8EC4-B9D2B3F8DB86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B33137-4682-2446-8DF4-FB1085C069F3}">
      <dsp:nvSpPr>
        <dsp:cNvPr id="0" name=""/>
        <dsp:cNvSpPr/>
      </dsp:nvSpPr>
      <dsp:spPr>
        <a:xfrm>
          <a:off x="432979" y="284395"/>
          <a:ext cx="7975619" cy="5685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Network traffic is transmitted in the form of a sequence of protocol blocks called packets or protocol data units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32979" y="284395"/>
        <a:ext cx="7975619" cy="568575"/>
      </dsp:txXfrm>
    </dsp:sp>
    <dsp:sp modelId="{11E38F48-0654-1F4E-972E-7F595C0ED234}">
      <dsp:nvSpPr>
        <dsp:cNvPr id="0" name=""/>
        <dsp:cNvSpPr/>
      </dsp:nvSpPr>
      <dsp:spPr>
        <a:xfrm>
          <a:off x="77620" y="213323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067EA1-3F24-A94B-88FA-A08E1B1EFD60}">
      <dsp:nvSpPr>
        <dsp:cNvPr id="0" name=""/>
        <dsp:cNvSpPr/>
      </dsp:nvSpPr>
      <dsp:spPr>
        <a:xfrm>
          <a:off x="900671" y="1137150"/>
          <a:ext cx="7507927" cy="568575"/>
        </a:xfrm>
        <a:prstGeom prst="rect">
          <a:avLst/>
        </a:prstGeom>
        <a:solidFill>
          <a:schemeClr val="accent3">
            <a:hueOff val="-227471"/>
            <a:satOff val="-938"/>
            <a:lumOff val="-19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The lowest, or link, level protocol is typically Ethernet, so that each arriving and departing block of data consists of an Ethernet packet containing as payload the higher-level protocol packet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900671" y="1137150"/>
        <a:ext cx="7507927" cy="568575"/>
      </dsp:txXfrm>
    </dsp:sp>
    <dsp:sp modelId="{2D0E998F-8A23-B24D-AF9C-2935CBD12F37}">
      <dsp:nvSpPr>
        <dsp:cNvPr id="0" name=""/>
        <dsp:cNvSpPr/>
      </dsp:nvSpPr>
      <dsp:spPr>
        <a:xfrm>
          <a:off x="545312" y="1066078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227471"/>
              <a:satOff val="-938"/>
              <a:lumOff val="-197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A93EC-8118-E048-AB4F-3ED233AC4531}">
      <dsp:nvSpPr>
        <dsp:cNvPr id="0" name=""/>
        <dsp:cNvSpPr/>
      </dsp:nvSpPr>
      <dsp:spPr>
        <a:xfrm>
          <a:off x="1114535" y="1989905"/>
          <a:ext cx="7294063" cy="568575"/>
        </a:xfrm>
        <a:prstGeom prst="rect">
          <a:avLst/>
        </a:prstGeom>
        <a:solidFill>
          <a:schemeClr val="accent3">
            <a:hueOff val="-454943"/>
            <a:satOff val="-1876"/>
            <a:lumOff val="-39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The higher-level protocols are usually the Internet Protocol (IP), operating on top of Ethernet and the Transmission Control Protocol (TCP), operating on top of IP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114535" y="1989905"/>
        <a:ext cx="7294063" cy="568575"/>
      </dsp:txXfrm>
    </dsp:sp>
    <dsp:sp modelId="{DB179CCF-FD2C-C643-A9D4-4361974E38EC}">
      <dsp:nvSpPr>
        <dsp:cNvPr id="0" name=""/>
        <dsp:cNvSpPr/>
      </dsp:nvSpPr>
      <dsp:spPr>
        <a:xfrm>
          <a:off x="759176" y="1918833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454943"/>
              <a:satOff val="-1876"/>
              <a:lumOff val="-39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A8E6B-A362-0D4D-A78F-C9BC10C5D25B}">
      <dsp:nvSpPr>
        <dsp:cNvPr id="0" name=""/>
        <dsp:cNvSpPr/>
      </dsp:nvSpPr>
      <dsp:spPr>
        <a:xfrm>
          <a:off x="1114535" y="2842119"/>
          <a:ext cx="7294063" cy="568575"/>
        </a:xfrm>
        <a:prstGeom prst="rect">
          <a:avLst/>
        </a:prstGeom>
        <a:solidFill>
          <a:schemeClr val="accent3">
            <a:hueOff val="-682414"/>
            <a:satOff val="-2813"/>
            <a:lumOff val="-59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The Ethernet payload consists of a block of data with a TCP header and an IP header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114535" y="2842119"/>
        <a:ext cx="7294063" cy="568575"/>
      </dsp:txXfrm>
    </dsp:sp>
    <dsp:sp modelId="{F3BFA5FD-DC14-3C47-9FFB-8DF04CE620ED}">
      <dsp:nvSpPr>
        <dsp:cNvPr id="0" name=""/>
        <dsp:cNvSpPr/>
      </dsp:nvSpPr>
      <dsp:spPr>
        <a:xfrm>
          <a:off x="759176" y="2771047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682414"/>
              <a:satOff val="-2813"/>
              <a:lumOff val="-59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A376E6-90EF-B948-9057-E1B526DB711C}">
      <dsp:nvSpPr>
        <dsp:cNvPr id="0" name=""/>
        <dsp:cNvSpPr/>
      </dsp:nvSpPr>
      <dsp:spPr>
        <a:xfrm>
          <a:off x="900671" y="3694874"/>
          <a:ext cx="7507927" cy="568575"/>
        </a:xfrm>
        <a:prstGeom prst="rect">
          <a:avLst/>
        </a:prstGeom>
        <a:solidFill>
          <a:schemeClr val="accent3">
            <a:hueOff val="-909886"/>
            <a:satOff val="-3751"/>
            <a:lumOff val="-78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For outgoing data, Ethernet packets are formed in a peripheral component, such as in I/O controller or network interface controller (NIC)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900671" y="3694874"/>
        <a:ext cx="7507927" cy="568575"/>
      </dsp:txXfrm>
    </dsp:sp>
    <dsp:sp modelId="{A02A6077-5B42-2B43-A976-E68F51A54045}">
      <dsp:nvSpPr>
        <dsp:cNvPr id="0" name=""/>
        <dsp:cNvSpPr/>
      </dsp:nvSpPr>
      <dsp:spPr>
        <a:xfrm>
          <a:off x="545312" y="3623802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909886"/>
              <a:satOff val="-3751"/>
              <a:lumOff val="-786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396A76-6CCF-A241-A3FC-E6BAA12E217D}">
      <dsp:nvSpPr>
        <dsp:cNvPr id="0" name=""/>
        <dsp:cNvSpPr/>
      </dsp:nvSpPr>
      <dsp:spPr>
        <a:xfrm>
          <a:off x="432979" y="4547629"/>
          <a:ext cx="7975619" cy="568575"/>
        </a:xfrm>
        <a:prstGeom prst="rect">
          <a:avLst/>
        </a:prstGeom>
        <a:solidFill>
          <a:schemeClr val="accent3">
            <a:hueOff val="-1137357"/>
            <a:satOff val="-4689"/>
            <a:lumOff val="-983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1307" tIns="33020" rIns="33020" bIns="3302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accent1">
                  <a:lumMod val="50000"/>
                </a:schemeClr>
              </a:solidFill>
            </a:rPr>
            <a:t>For incoming traffic, the I/O controller strips off the Ethernet information and delivers the TCP/IP packet to the host CPU</a:t>
          </a:r>
          <a:endParaRPr lang="en-US" sz="13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432979" y="4547629"/>
        <a:ext cx="7975619" cy="568575"/>
      </dsp:txXfrm>
    </dsp:sp>
    <dsp:sp modelId="{94F04D0E-BB1F-0149-995F-4CE99AA803FB}">
      <dsp:nvSpPr>
        <dsp:cNvPr id="0" name=""/>
        <dsp:cNvSpPr/>
      </dsp:nvSpPr>
      <dsp:spPr>
        <a:xfrm>
          <a:off x="77620" y="4476557"/>
          <a:ext cx="710718" cy="710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-1137357"/>
              <a:satOff val="-4689"/>
              <a:lumOff val="-983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A4149-43DB-2541-919D-5F2DCAEE026B}">
      <dsp:nvSpPr>
        <dsp:cNvPr id="0" name=""/>
        <dsp:cNvSpPr/>
      </dsp:nvSpPr>
      <dsp:spPr>
        <a:xfrm rot="5400000">
          <a:off x="977623" y="1061639"/>
          <a:ext cx="2113730" cy="35172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1471F9-6C6F-1D4D-AF97-3BC2378DE840}">
      <dsp:nvSpPr>
        <dsp:cNvPr id="0" name=""/>
        <dsp:cNvSpPr/>
      </dsp:nvSpPr>
      <dsp:spPr>
        <a:xfrm>
          <a:off x="762758" y="2113164"/>
          <a:ext cx="3175348" cy="2783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For both outgoing and incoming traffic the core, main memory, and cache are all involved</a:t>
          </a:r>
          <a:endParaRPr lang="en-US" sz="2900" kern="1200" dirty="0"/>
        </a:p>
      </dsp:txBody>
      <dsp:txXfrm>
        <a:off x="762758" y="2113164"/>
        <a:ext cx="3175348" cy="2783379"/>
      </dsp:txXfrm>
    </dsp:sp>
    <dsp:sp modelId="{E67665EB-DB5C-5F46-8134-A0CBE84ACE6D}">
      <dsp:nvSpPr>
        <dsp:cNvPr id="0" name=""/>
        <dsp:cNvSpPr/>
      </dsp:nvSpPr>
      <dsp:spPr>
        <a:xfrm>
          <a:off x="3201015" y="802698"/>
          <a:ext cx="599122" cy="59912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717923-1CA2-3E4E-8EED-D5CEBBDA610B}">
      <dsp:nvSpPr>
        <dsp:cNvPr id="0" name=""/>
        <dsp:cNvSpPr/>
      </dsp:nvSpPr>
      <dsp:spPr>
        <a:xfrm rot="5400000">
          <a:off x="4864870" y="-475254"/>
          <a:ext cx="2113730" cy="3517200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E50544-D149-EC41-A41D-862A771898D7}">
      <dsp:nvSpPr>
        <dsp:cNvPr id="0" name=""/>
        <dsp:cNvSpPr/>
      </dsp:nvSpPr>
      <dsp:spPr>
        <a:xfrm>
          <a:off x="4613393" y="648082"/>
          <a:ext cx="3460748" cy="3933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 a DMA scheme, when an application wishes to transmit data, it places that data in an application-assigned buffer in main memory</a:t>
          </a:r>
          <a:endParaRPr lang="en-US" sz="18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core transfers this to a system buffer in main memory and creates the necessary TCP and IP headers, which are also buffered in system memory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packet is then picked up via DMA for transfer via the NIC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This activity engages not only main memory but also the cache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Similar transfers between system and application buffers are required for incoming traffic</a:t>
          </a:r>
          <a:endParaRPr lang="en-US" sz="1400" kern="1200" dirty="0"/>
        </a:p>
      </dsp:txBody>
      <dsp:txXfrm>
        <a:off x="4613393" y="648082"/>
        <a:ext cx="3460748" cy="39333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E1F8C-E39E-FC4A-8201-9552CD6EB399}">
      <dsp:nvSpPr>
        <dsp:cNvPr id="0" name=""/>
        <dsp:cNvSpPr/>
      </dsp:nvSpPr>
      <dsp:spPr>
        <a:xfrm>
          <a:off x="0" y="2998784"/>
          <a:ext cx="7457902" cy="196752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Much more substantial gains can be realized by avoiding the system buffer in main memory altogether</a:t>
          </a:r>
          <a:endParaRPr lang="en-US" sz="2300" kern="1200"/>
        </a:p>
      </dsp:txBody>
      <dsp:txXfrm>
        <a:off x="0" y="2998784"/>
        <a:ext cx="7457902" cy="1062464"/>
      </dsp:txXfrm>
    </dsp:sp>
    <dsp:sp modelId="{8A233016-516F-D545-9614-8500E77A02DC}">
      <dsp:nvSpPr>
        <dsp:cNvPr id="0" name=""/>
        <dsp:cNvSpPr/>
      </dsp:nvSpPr>
      <dsp:spPr>
        <a:xfrm>
          <a:off x="910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The packet and packet descriptor information are accessed only once in the system buffer by the core</a:t>
          </a:r>
          <a:endParaRPr lang="en-US" sz="1000" kern="1200"/>
        </a:p>
      </dsp:txBody>
      <dsp:txXfrm>
        <a:off x="910" y="4021898"/>
        <a:ext cx="1491216" cy="905062"/>
      </dsp:txXfrm>
    </dsp:sp>
    <dsp:sp modelId="{69A98566-07ED-0940-BB39-EDF8FE6B2A60}">
      <dsp:nvSpPr>
        <dsp:cNvPr id="0" name=""/>
        <dsp:cNvSpPr/>
      </dsp:nvSpPr>
      <dsp:spPr>
        <a:xfrm>
          <a:off x="1492126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207511"/>
            <a:satOff val="-19"/>
            <a:lumOff val="6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207511"/>
              <a:satOff val="-19"/>
              <a:lumOff val="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For incoming packets, the core reads the data from the buffer and transfers the packet payload to an application buffer</a:t>
          </a:r>
          <a:endParaRPr lang="en-US" sz="1000" kern="1200"/>
        </a:p>
      </dsp:txBody>
      <dsp:txXfrm>
        <a:off x="1492126" y="4021898"/>
        <a:ext cx="1491216" cy="905062"/>
      </dsp:txXfrm>
    </dsp:sp>
    <dsp:sp modelId="{29FBA72E-869A-3049-89B6-936946DD1CF9}">
      <dsp:nvSpPr>
        <dsp:cNvPr id="0" name=""/>
        <dsp:cNvSpPr/>
      </dsp:nvSpPr>
      <dsp:spPr>
        <a:xfrm>
          <a:off x="2983342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415022"/>
            <a:satOff val="-38"/>
            <a:lumOff val="11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415022"/>
              <a:satOff val="-38"/>
              <a:lumOff val="1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It has no need to access that data in the system buffer again</a:t>
          </a:r>
          <a:endParaRPr lang="en-US" sz="1000" kern="1200"/>
        </a:p>
      </dsp:txBody>
      <dsp:txXfrm>
        <a:off x="2983342" y="4021898"/>
        <a:ext cx="1491216" cy="905062"/>
      </dsp:txXfrm>
    </dsp:sp>
    <dsp:sp modelId="{B8E2A9F7-591E-EE4C-A50C-353727ECF5E9}">
      <dsp:nvSpPr>
        <dsp:cNvPr id="0" name=""/>
        <dsp:cNvSpPr/>
      </dsp:nvSpPr>
      <dsp:spPr>
        <a:xfrm>
          <a:off x="4474559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622534"/>
            <a:satOff val="-57"/>
            <a:lumOff val="17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622534"/>
              <a:satOff val="-57"/>
              <a:lumOff val="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Cache injection</a:t>
          </a:r>
          <a:endParaRPr lang="en-US" sz="1000" kern="1200"/>
        </a:p>
      </dsp:txBody>
      <dsp:txXfrm>
        <a:off x="4474559" y="4021898"/>
        <a:ext cx="1491216" cy="905062"/>
      </dsp:txXfrm>
    </dsp:sp>
    <dsp:sp modelId="{E06122F4-D497-C542-B4DF-4F6552B1215E}">
      <dsp:nvSpPr>
        <dsp:cNvPr id="0" name=""/>
        <dsp:cNvSpPr/>
      </dsp:nvSpPr>
      <dsp:spPr>
        <a:xfrm>
          <a:off x="5965775" y="4021898"/>
          <a:ext cx="1491216" cy="905062"/>
        </a:xfrm>
        <a:prstGeom prst="rect">
          <a:avLst/>
        </a:prstGeom>
        <a:solidFill>
          <a:schemeClr val="accent2">
            <a:tint val="40000"/>
            <a:alpha val="90000"/>
            <a:hueOff val="-830045"/>
            <a:satOff val="-76"/>
            <a:lumOff val="22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830045"/>
              <a:satOff val="-76"/>
              <a:lumOff val="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Implemented in Intel’s Xeon processor line, referred to as Direct Data I/O</a:t>
          </a:r>
          <a:endParaRPr lang="en-US" sz="1000" kern="1200"/>
        </a:p>
      </dsp:txBody>
      <dsp:txXfrm>
        <a:off x="5965775" y="4021898"/>
        <a:ext cx="1491216" cy="905062"/>
      </dsp:txXfrm>
    </dsp:sp>
    <dsp:sp modelId="{B00F027F-77B6-BC4D-AEB9-39662E708633}">
      <dsp:nvSpPr>
        <dsp:cNvPr id="0" name=""/>
        <dsp:cNvSpPr/>
      </dsp:nvSpPr>
      <dsp:spPr>
        <a:xfrm rot="10800000">
          <a:off x="0" y="2240"/>
          <a:ext cx="7457902" cy="3026056"/>
        </a:xfrm>
        <a:prstGeom prst="upArrowCallout">
          <a:avLst/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-838123"/>
                <a:satOff val="-9658"/>
                <a:lumOff val="2159"/>
                <a:alphaOff val="0"/>
                <a:tint val="86000"/>
                <a:satMod val="115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Simplest strategy was implemented as a prototype on a number of Intel Xeon processors between 2006 and 2010</a:t>
          </a:r>
          <a:endParaRPr lang="en-US" sz="2300" kern="1200"/>
        </a:p>
      </dsp:txBody>
      <dsp:txXfrm rot="-10800000">
        <a:off x="0" y="2240"/>
        <a:ext cx="7457902" cy="1062145"/>
      </dsp:txXfrm>
    </dsp:sp>
    <dsp:sp modelId="{F30E4DDE-9230-5C4B-B37C-26D63638E2AB}">
      <dsp:nvSpPr>
        <dsp:cNvPr id="0" name=""/>
        <dsp:cNvSpPr/>
      </dsp:nvSpPr>
      <dsp:spPr>
        <a:xfrm>
          <a:off x="3641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1037556"/>
            <a:satOff val="-95"/>
            <a:lumOff val="2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037556"/>
              <a:satOff val="-95"/>
              <a:lumOff val="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This form of DCA applies only to incoming network traffic</a:t>
          </a:r>
          <a:endParaRPr lang="en-US" sz="1000" kern="1200"/>
        </a:p>
      </dsp:txBody>
      <dsp:txXfrm>
        <a:off x="3641" y="1064386"/>
        <a:ext cx="2483539" cy="904790"/>
      </dsp:txXfrm>
    </dsp:sp>
    <dsp:sp modelId="{86705CF6-EDC6-1C4A-8AFF-1145D1DCAF70}">
      <dsp:nvSpPr>
        <dsp:cNvPr id="0" name=""/>
        <dsp:cNvSpPr/>
      </dsp:nvSpPr>
      <dsp:spPr>
        <a:xfrm>
          <a:off x="2487181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1245067"/>
            <a:satOff val="-114"/>
            <a:lumOff val="33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245067"/>
              <a:satOff val="-114"/>
              <a:lumOff val="3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The DCA function in the memory controller sends a prefetch hint to the core as soon as the data is available in system memory</a:t>
          </a:r>
          <a:endParaRPr lang="en-US" sz="1000" kern="1200"/>
        </a:p>
      </dsp:txBody>
      <dsp:txXfrm>
        <a:off x="2487181" y="1064386"/>
        <a:ext cx="2483539" cy="904790"/>
      </dsp:txXfrm>
    </dsp:sp>
    <dsp:sp modelId="{FB174F01-7461-1142-B68F-E34B51C94B0A}">
      <dsp:nvSpPr>
        <dsp:cNvPr id="0" name=""/>
        <dsp:cNvSpPr/>
      </dsp:nvSpPr>
      <dsp:spPr>
        <a:xfrm>
          <a:off x="4970720" y="1064386"/>
          <a:ext cx="2483539" cy="904790"/>
        </a:xfrm>
        <a:prstGeom prst="rect">
          <a:avLst/>
        </a:prstGeom>
        <a:solidFill>
          <a:schemeClr val="accent2">
            <a:tint val="40000"/>
            <a:alpha val="90000"/>
            <a:hueOff val="-1452578"/>
            <a:satOff val="-133"/>
            <a:lumOff val="39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2700" rIns="71120" bIns="12700" numCol="1" spcCol="1270" anchor="ctr" anchorCtr="0">
          <a:noAutofit/>
        </a:bodyPr>
        <a:lstStyle/>
        <a:p>
          <a:pPr lvl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smtClean="0"/>
            <a:t>This enables the core to prefetch the data packet from the system buffer</a:t>
          </a:r>
          <a:endParaRPr lang="en-US" sz="1000" kern="1200"/>
        </a:p>
      </dsp:txBody>
      <dsp:txXfrm>
        <a:off x="4970720" y="1064386"/>
        <a:ext cx="2483539" cy="9047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50311E-025D-7344-A9FC-2AA1317E3F60}">
      <dsp:nvSpPr>
        <dsp:cNvPr id="0" name=""/>
        <dsp:cNvSpPr/>
      </dsp:nvSpPr>
      <dsp:spPr>
        <a:xfrm>
          <a:off x="1072" y="216497"/>
          <a:ext cx="2509451" cy="1254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Instruction set architecture (ISA)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822" y="253247"/>
        <a:ext cx="2435951" cy="1181225"/>
      </dsp:txXfrm>
    </dsp:sp>
    <dsp:sp modelId="{5B513F86-D07D-CC45-AADF-4F581EAF2C88}">
      <dsp:nvSpPr>
        <dsp:cNvPr id="0" name=""/>
        <dsp:cNvSpPr/>
      </dsp:nvSpPr>
      <dsp:spPr>
        <a:xfrm>
          <a:off x="252017" y="1471223"/>
          <a:ext cx="250945" cy="941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1044"/>
              </a:lnTo>
              <a:lnTo>
                <a:pt x="250945" y="9410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05FA7-C2B7-ED40-873D-BBCA01E9ADCB}">
      <dsp:nvSpPr>
        <dsp:cNvPr id="0" name=""/>
        <dsp:cNvSpPr/>
      </dsp:nvSpPr>
      <dsp:spPr>
        <a:xfrm>
          <a:off x="502962" y="1784905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Defines the machine language instructions that a computer can follow</a:t>
          </a:r>
          <a:endParaRPr lang="en-US" sz="1100" kern="1200" dirty="0"/>
        </a:p>
      </dsp:txBody>
      <dsp:txXfrm>
        <a:off x="539712" y="1821655"/>
        <a:ext cx="1934061" cy="1181225"/>
      </dsp:txXfrm>
    </dsp:sp>
    <dsp:sp modelId="{8B292142-3417-9A49-B33C-60015EE3F03C}">
      <dsp:nvSpPr>
        <dsp:cNvPr id="0" name=""/>
        <dsp:cNvSpPr/>
      </dsp:nvSpPr>
      <dsp:spPr>
        <a:xfrm>
          <a:off x="252017" y="1471223"/>
          <a:ext cx="250945" cy="25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9451"/>
              </a:lnTo>
              <a:lnTo>
                <a:pt x="250945" y="250945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74E98-2C79-2945-9F4F-74D267D60EC3}">
      <dsp:nvSpPr>
        <dsp:cNvPr id="0" name=""/>
        <dsp:cNvSpPr/>
      </dsp:nvSpPr>
      <dsp:spPr>
        <a:xfrm>
          <a:off x="502962" y="3353312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Boundary between hardware and software</a:t>
          </a:r>
          <a:endParaRPr lang="en-US" sz="1100" kern="1200" dirty="0"/>
        </a:p>
      </dsp:txBody>
      <dsp:txXfrm>
        <a:off x="539712" y="3390062"/>
        <a:ext cx="1934061" cy="1181225"/>
      </dsp:txXfrm>
    </dsp:sp>
    <dsp:sp modelId="{489FB5BC-4218-644F-A04B-E9381F972CA7}">
      <dsp:nvSpPr>
        <dsp:cNvPr id="0" name=""/>
        <dsp:cNvSpPr/>
      </dsp:nvSpPr>
      <dsp:spPr>
        <a:xfrm>
          <a:off x="3137886" y="216497"/>
          <a:ext cx="2509451" cy="1254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Application binary interface (ABI)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74636" y="253247"/>
        <a:ext cx="2435951" cy="1181225"/>
      </dsp:txXfrm>
    </dsp:sp>
    <dsp:sp modelId="{FD2B6C68-7AE3-AD44-B0A5-B3647459FECC}">
      <dsp:nvSpPr>
        <dsp:cNvPr id="0" name=""/>
        <dsp:cNvSpPr/>
      </dsp:nvSpPr>
      <dsp:spPr>
        <a:xfrm>
          <a:off x="3388831" y="1471223"/>
          <a:ext cx="250945" cy="941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1044"/>
              </a:lnTo>
              <a:lnTo>
                <a:pt x="250945" y="9410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EEB6A-69EB-CA4A-B92A-65BBC8B52B6B}">
      <dsp:nvSpPr>
        <dsp:cNvPr id="0" name=""/>
        <dsp:cNvSpPr/>
      </dsp:nvSpPr>
      <dsp:spPr>
        <a:xfrm>
          <a:off x="3639777" y="1784905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Defines a standard for binary portability across programs</a:t>
          </a:r>
          <a:endParaRPr lang="en-US" sz="1100" kern="1200" dirty="0"/>
        </a:p>
      </dsp:txBody>
      <dsp:txXfrm>
        <a:off x="3676527" y="1821655"/>
        <a:ext cx="1934061" cy="1181225"/>
      </dsp:txXfrm>
    </dsp:sp>
    <dsp:sp modelId="{FB7C3B48-6D64-704B-90A6-5F37E3C3BB64}">
      <dsp:nvSpPr>
        <dsp:cNvPr id="0" name=""/>
        <dsp:cNvSpPr/>
      </dsp:nvSpPr>
      <dsp:spPr>
        <a:xfrm>
          <a:off x="3388831" y="1471223"/>
          <a:ext cx="250945" cy="25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9451"/>
              </a:lnTo>
              <a:lnTo>
                <a:pt x="250945" y="250945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4D2F7F-49BB-5246-AC8B-04EE48185963}">
      <dsp:nvSpPr>
        <dsp:cNvPr id="0" name=""/>
        <dsp:cNvSpPr/>
      </dsp:nvSpPr>
      <dsp:spPr>
        <a:xfrm>
          <a:off x="3639777" y="3353312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Defines the system call interface to the operating system and the hardware resources and services available in a system through the user ISA</a:t>
          </a:r>
          <a:endParaRPr lang="en-US" sz="1100" kern="1200" dirty="0"/>
        </a:p>
      </dsp:txBody>
      <dsp:txXfrm>
        <a:off x="3676527" y="3390062"/>
        <a:ext cx="1934061" cy="1181225"/>
      </dsp:txXfrm>
    </dsp:sp>
    <dsp:sp modelId="{E55E10B5-5593-224E-9230-4EEE33A00367}">
      <dsp:nvSpPr>
        <dsp:cNvPr id="0" name=""/>
        <dsp:cNvSpPr/>
      </dsp:nvSpPr>
      <dsp:spPr>
        <a:xfrm>
          <a:off x="6274701" y="216497"/>
          <a:ext cx="2509451" cy="125472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Application programming interface (API)</a:t>
          </a:r>
          <a:endParaRPr lang="en-US" sz="2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311451" y="253247"/>
        <a:ext cx="2435951" cy="1181225"/>
      </dsp:txXfrm>
    </dsp:sp>
    <dsp:sp modelId="{50BEA580-295E-FC4B-A921-B4CB91D3BCA7}">
      <dsp:nvSpPr>
        <dsp:cNvPr id="0" name=""/>
        <dsp:cNvSpPr/>
      </dsp:nvSpPr>
      <dsp:spPr>
        <a:xfrm>
          <a:off x="6525646" y="1471223"/>
          <a:ext cx="250945" cy="941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1044"/>
              </a:lnTo>
              <a:lnTo>
                <a:pt x="250945" y="9410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6EB3DA-A813-204C-9C44-BEE441A8A9C9}">
      <dsp:nvSpPr>
        <dsp:cNvPr id="0" name=""/>
        <dsp:cNvSpPr/>
      </dsp:nvSpPr>
      <dsp:spPr>
        <a:xfrm>
          <a:off x="6776591" y="1784905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Gives a program access to the hardware resources and services available in a system through the user ISA supplemented with high-level language (HLL) library calls</a:t>
          </a:r>
          <a:endParaRPr lang="en-US" sz="1100" kern="1200" dirty="0"/>
        </a:p>
      </dsp:txBody>
      <dsp:txXfrm>
        <a:off x="6813341" y="1821655"/>
        <a:ext cx="1934061" cy="1181225"/>
      </dsp:txXfrm>
    </dsp:sp>
    <dsp:sp modelId="{CD026FB4-5266-8543-8F4A-2A2135869993}">
      <dsp:nvSpPr>
        <dsp:cNvPr id="0" name=""/>
        <dsp:cNvSpPr/>
      </dsp:nvSpPr>
      <dsp:spPr>
        <a:xfrm>
          <a:off x="6525646" y="1471223"/>
          <a:ext cx="250945" cy="2509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9451"/>
              </a:lnTo>
              <a:lnTo>
                <a:pt x="250945" y="250945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786AE-8BBB-AF42-BE5E-D9161738A40A}">
      <dsp:nvSpPr>
        <dsp:cNvPr id="0" name=""/>
        <dsp:cNvSpPr/>
      </dsp:nvSpPr>
      <dsp:spPr>
        <a:xfrm>
          <a:off x="6776591" y="3353312"/>
          <a:ext cx="2007561" cy="12547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Using an API enables application software to be ported easily to other systems that support the same API</a:t>
          </a:r>
          <a:endParaRPr lang="en-US" sz="1100" kern="1200" dirty="0"/>
        </a:p>
      </dsp:txBody>
      <dsp:txXfrm>
        <a:off x="6813341" y="3390062"/>
        <a:ext cx="1934061" cy="11812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4101A5-766E-2043-8B91-E3504899DFCD}">
      <dsp:nvSpPr>
        <dsp:cNvPr id="0" name=""/>
        <dsp:cNvSpPr/>
      </dsp:nvSpPr>
      <dsp:spPr>
        <a:xfrm>
          <a:off x="7634" y="955341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Determines which programs are submitted for processing</a:t>
          </a:r>
          <a:endParaRPr lang="en-US" sz="1400" kern="1200" dirty="0"/>
        </a:p>
      </dsp:txBody>
      <dsp:txXfrm>
        <a:off x="47736" y="995443"/>
        <a:ext cx="2201777" cy="1288984"/>
      </dsp:txXfrm>
    </dsp:sp>
    <dsp:sp modelId="{3DAFAE46-D62E-F547-B908-2C8910826AC8}">
      <dsp:nvSpPr>
        <dsp:cNvPr id="0" name=""/>
        <dsp:cNvSpPr/>
      </dsp:nvSpPr>
      <dsp:spPr>
        <a:xfrm>
          <a:off x="2490430" y="1356970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490430" y="1470156"/>
        <a:ext cx="338646" cy="339559"/>
      </dsp:txXfrm>
    </dsp:sp>
    <dsp:sp modelId="{C48960A2-F897-234D-BD9C-A1AD5E608FE6}">
      <dsp:nvSpPr>
        <dsp:cNvPr id="0" name=""/>
        <dsp:cNvSpPr/>
      </dsp:nvSpPr>
      <dsp:spPr>
        <a:xfrm>
          <a:off x="3202409" y="955341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Once submitted, a job becomes a process for the short term scheduler</a:t>
          </a:r>
          <a:endParaRPr lang="en-US" sz="1400" kern="1200" dirty="0"/>
        </a:p>
      </dsp:txBody>
      <dsp:txXfrm>
        <a:off x="3242511" y="995443"/>
        <a:ext cx="2201777" cy="1288984"/>
      </dsp:txXfrm>
    </dsp:sp>
    <dsp:sp modelId="{93BED25B-E4BA-C34E-8466-5DF5C8329C0E}">
      <dsp:nvSpPr>
        <dsp:cNvPr id="0" name=""/>
        <dsp:cNvSpPr/>
      </dsp:nvSpPr>
      <dsp:spPr>
        <a:xfrm>
          <a:off x="5685205" y="1356970"/>
          <a:ext cx="483780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5685205" y="1470156"/>
        <a:ext cx="338646" cy="339559"/>
      </dsp:txXfrm>
    </dsp:sp>
    <dsp:sp modelId="{A0DE8F98-B363-8240-B4A5-366984F5E754}">
      <dsp:nvSpPr>
        <dsp:cNvPr id="0" name=""/>
        <dsp:cNvSpPr/>
      </dsp:nvSpPr>
      <dsp:spPr>
        <a:xfrm>
          <a:off x="6397183" y="955341"/>
          <a:ext cx="2281981" cy="13691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 some systems a newly created process begins in a swapped-out condition, in which case it is added to a queue for the medium-term scheduler</a:t>
          </a:r>
          <a:endParaRPr lang="en-US" sz="1400" kern="1200" dirty="0"/>
        </a:p>
      </dsp:txBody>
      <dsp:txXfrm>
        <a:off x="6437285" y="995443"/>
        <a:ext cx="2201777" cy="1288984"/>
      </dsp:txXfrm>
    </dsp:sp>
    <dsp:sp modelId="{6902F125-B410-B940-9B65-5636A8A9B969}">
      <dsp:nvSpPr>
        <dsp:cNvPr id="0" name=""/>
        <dsp:cNvSpPr/>
      </dsp:nvSpPr>
      <dsp:spPr>
        <a:xfrm rot="5816183">
          <a:off x="7132519" y="2521224"/>
          <a:ext cx="528028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-5400000">
        <a:off x="7236318" y="2540756"/>
        <a:ext cx="339559" cy="369620"/>
      </dsp:txXfrm>
    </dsp:sp>
    <dsp:sp modelId="{AC21E1F0-4D5A-5345-AD6D-DF1C4E58B79F}">
      <dsp:nvSpPr>
        <dsp:cNvPr id="0" name=""/>
        <dsp:cNvSpPr/>
      </dsp:nvSpPr>
      <dsp:spPr>
        <a:xfrm>
          <a:off x="5794808" y="3313518"/>
          <a:ext cx="2884356" cy="16042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Batch system</a:t>
          </a:r>
          <a:endParaRPr lang="en-US" sz="14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Newly submitted jobs are routed to disk and held in a batch queue</a:t>
          </a:r>
          <a:endParaRPr lang="en-US" sz="11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The long-term scheduler creates processes from the queue when it can</a:t>
          </a:r>
          <a:endParaRPr lang="en-US" sz="1100" kern="1200" dirty="0"/>
        </a:p>
      </dsp:txBody>
      <dsp:txXfrm>
        <a:off x="5841794" y="3360504"/>
        <a:ext cx="2790384" cy="1510251"/>
      </dsp:txXfrm>
    </dsp:sp>
    <dsp:sp modelId="{24467B28-CBFC-584C-905E-18BF0F2750F9}">
      <dsp:nvSpPr>
        <dsp:cNvPr id="0" name=""/>
        <dsp:cNvSpPr/>
      </dsp:nvSpPr>
      <dsp:spPr>
        <a:xfrm rot="10796926">
          <a:off x="4540220" y="3834680"/>
          <a:ext cx="886575" cy="565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4709999" y="3947790"/>
        <a:ext cx="716796" cy="339559"/>
      </dsp:txXfrm>
    </dsp:sp>
    <dsp:sp modelId="{6B17C49C-5F9E-7C43-A2A7-9A15377FFA61}">
      <dsp:nvSpPr>
        <dsp:cNvPr id="0" name=""/>
        <dsp:cNvSpPr/>
      </dsp:nvSpPr>
      <dsp:spPr>
        <a:xfrm>
          <a:off x="1378832" y="3241335"/>
          <a:ext cx="2743192" cy="17566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Time-sharing system</a:t>
          </a:r>
          <a:endParaRPr lang="en-US" sz="14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 process request is generated when a user attempts to connect to the system</a:t>
          </a:r>
          <a:endParaRPr lang="en-US" sz="11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OS will accept all authorized comers until the system is saturated</a:t>
          </a:r>
          <a:endParaRPr lang="en-US" sz="11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At that point a connection request is met with a message indicating that the system is full and to try again later</a:t>
          </a:r>
          <a:endParaRPr lang="en-US" sz="1100" kern="1200" dirty="0"/>
        </a:p>
      </dsp:txBody>
      <dsp:txXfrm>
        <a:off x="1430281" y="3292784"/>
        <a:ext cx="2640294" cy="1653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11/30/2017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25232C-5647-1C4F-9961-9C7FB41E032E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an I/O module is required. This module has two major functions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Interface to the processor and memory via the system bus or central switch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Interface to one or more peripheral devices by tailored data links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begin this chapter with a brief discussion of external devices, followed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overview of the structure and function of an I/O module. Then we look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various ways in which the I/O function can be performed in cooperation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and memory: the internal I/O interface. Finally, we examine the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interface, between the I/O module and the outside world.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65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6BD29B-6EF8-244A-AD8E-42345A2E1608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operations are accomplished through a wide assortment of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provide a means of exchanging data between the external environment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computer. An external device attaches to the computer by a link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(Figure 7.1). The link is used to exchange control, status,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between the I/O module and the external device. An external device connected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an I/O module is often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 device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or, simply, a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can broadly classify external devices into three 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Human readable: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the computer user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Machine readable: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equipment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Suitable for communicating with remote devices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Examples of human-readable devices are video display terminals (VDTs)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printers. Examples of machine-readable devices are magnetic disk and tape systems,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sensors and actuators, such as are used in a robotics application. Note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we are viewing disk and tape systems as I/O devices in this chapter, whereas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Chapter 6 we viewed them as memory devices. From a functional point of view,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devices are part of the memory hierarchy, and their use is appropriately discussed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Chapter 6. From a structural point of view, these devices are controlled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modules and are hence to be considered in this chapter.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Communication devices allow a computer to exchange data with a remote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which may be a human-readable device, such as a terminal, a machine readable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or even another computer.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936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very general terms, the nature of an external device is indicated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7.2. The interface to the I/O module is in the form of control, data, and status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signals.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signals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the function that the device will perform,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 data to the I/O module (INPUT or READ), accept data from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(OUTPUT or WRITE), report status, or perform some control function particular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device (e.g., position a disk head).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 in the form of a set of bits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sent to or received from the I/O module.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signals </a:t>
            </a:r>
            <a:r>
              <a:rPr kumimoji="1" lang="en-US" sz="1200" b="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indicate the state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device. Examples are READY/NOT-READY to show whether the device is ready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data transfer.</a:t>
            </a:r>
          </a:p>
          <a:p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logic associated with the device controls the device’s operation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response to direction from the I/O module. The  transducer converts data from electrical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other forms of energy during output and from other forms to electrical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during input. Typically, a buffer is associated with the transducer to temporarily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hold data being transferred between the I/O module and the external environment.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buffer size of 8 to 16 bits is common for serial devices, whereas block-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oriented devices such as disk drive controllers may have much larger buffers.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interface between the I/O module and the external device will be examined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Section 7.7. The interface between the external device and the environment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beyond the scope of this book, but several brief examples are given here.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 disk drive contains electronics for exchanging data, control, and status signals with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plus the electronics for controlling the disk read/write mechanism.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 fixed-head disk, the transducer is capable of converting between the magnetic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patterns on the moving disk surface and bits in the device’s buffer (Figure 7.2).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Moving-head disk must also be able to cause the disk arm to move radially in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 across the disk’s surface.</a:t>
            </a:r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i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008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EFBF3B-70D1-5640-BB57-DE4DAED0B3B8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common means of computer/user interaction is a keyboard/monitor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arrangement. The user provides input through the keyboard. This input is then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transmitted to the computer and may also be displayed on the monitor. In addition,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monitor displays data provided by the computer.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basic unit of exchange is the character. Associated with each character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 code, typically 7 or 8 bits in length. The most commonly used text code is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International Reference Alphabet (IRA). Each character in this code is represented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 a unique 7-bit binary code; thus, 128 different characters can be represented.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Characters are of two types: printable and control. Printable characters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alphabetic, numeric, and special characters that can be printed on paper or displayed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a screen. Some of the control characters have to do with controlling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printing or displaying of characters; an example is carriage return. Other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characters are concerned with communications procedures. See Appendix H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keyboard input, when the user depresses a key, this generates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electronic signal that is interpreted by the transducer in the keyboard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translated into the bit pattern of the corresponding IRA code. This bit pattern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then transmitted to the I/O module in the computer. At the computer,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text can be stored in the same IRA code. On output, IRA code characters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transmitted to an external device from the I/O module. The transducer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interprets this code and sends the required electronic signals to the output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either to display the indicated character or perform the requested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function.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70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F6E65E-4211-D44D-B64A-19292B0DF4E1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major functions or requirements for an I/O module fall into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Control and timing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Processor communication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Device communication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Data buffering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Error detection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During any period of time, the processor may communicate with one 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 in unpredictable patterns, depending on the program’s need for I/O.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internal resources, such as main memory and the system bus, must be shared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among a number of activities, including data I/O. Thus, the I/O function includes a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and timing requirement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to coordinate the flow of traffic between internal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resources and external devices. For example, the control of the transfer of data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external device to the processor might involve the following sequence of steps: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processor interrogates the I/O module to check the status of the attached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I/O module returns the device status.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If the device is operational and ready to transmit, the processor requests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of data, by means of a command to the I/O module.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I/O module obtains a unit of data (e.g., 8 or 16 bits) from the external 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data are transferred from the I/O module to the processor.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the system employs a bus, then each of the interactions between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I/O module involves one or more bus arbitrations.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preceding simplified scenario also illustrates that the I/O module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communicate with the processor and with the external device.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communication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involves the following: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 decoding: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accepts commands from the processor,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 sent as signals on the control bus. For example, an I/O module for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 drive might accept the following commands: READ SECTOR,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SECTOR, SEEK track number, and SCAN record ID. The latter two commands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include a parameter that is sent on the 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 exchanged between the processor and the I/O module over the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reporting: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peripherals are so slow, it is important to know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of the I/O module. For example, if an I/O module is asked to send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processor (read), it may not be ready to do so because it is still working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previous I/O command. This fact can be reported with a status signal.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Common status signals are BUSY and READY. There may also be signals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report various error conditions.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recognition: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Just as each word of memory has an address, so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I/O device. Thus, an I/O module must recognize one unique address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peripheral it controls.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other side, the I/O module must be able to perform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communication.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communication involves commands, status information, and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7.2).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essential task of an I/O module is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buffering.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need for this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apparent from Figure 2.1. Whereas the transfer rate into and out of main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or the processor is quite high, the rate is orders of magnitude lower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many peripheral devices and covers a wide range. Data coming from main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sent to an I/O module in a rapid burst. The data are buffered in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then sent to the peripheral device at its data rate. In the opposite direction,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buffered so as not to tie up the memory in a slow transfer operation. Thus,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 must be able to operate at both device and memory speeds. Similarly,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device operates at a rate higher than the memory access rate, then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performs the needed buffering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Finally, an I/O module is often responsible for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error detection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for subsequently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reporting errors to the processor. One class of errors includes mechanical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electrical malfunctions reported by the device (e.g., paper jam, bad disk track).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Another class consists of unintentional changes to the bit pattern as it is transmitted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device to I/O module. Some form of error-detecting code is often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detect transmission errors. A simple example is the use of a parity bit on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 of data. For example, the IRA character code occupies 7 bits of a byte.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eighth bit is set so that the total number of 1s in the byte is even (even parity)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odd (odd parity). When a byte is received, the I/O module checks the parity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whether an error has occurred.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34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modules vary considerably in complexity and the number of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they control. We will attempt only a very general description here. (One specific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the Intel 82C55A, is described in Section 7.4.) Figure 7.3 provides a general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diagram of an I/O module. The module connects to the rest of the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a set of signal lines (e.g., system bus lines). Data transferred to and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are buffered in one or more data registers. There may also be one 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registers that provide current status information. A status register may also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as a control register, to accept detailed control information from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logic within the module interacts with the processor via a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lines. The processor uses the control lines to issue commands to the I/O module.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 of the control lines may be used by the I/O module (e.g., for arbitration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 signals). The module must also be able to recognize and generate addresses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associated with the devices it controls. Each I/O module has a unique address or,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controls more than one external device, a unique set of addresses. Finally,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contains logic specific to the interface with each device that it controls.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functions to allow the processor to view a wide range of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 simple-minded way. There is a spectrum of capabilities that may be provided.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may hide the details of timing, formats, and the electromechanics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an external device so that the processor can function in terms of simple read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commands, and possibly open and close file commands. In its simplest form,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module may still leave much of the work of controlling a device (e.g., rewind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tape) visible to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that takes on most of the detailed processing burden, presenting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high-level interface to the processor, is usually referred 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 or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processor.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module that is quite primitive and requires detailed control</a:t>
            </a:r>
          </a:p>
          <a:p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usually referred 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controller or device controller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I/O controllers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commonly seen on microcomputers, whereas I/O channels are used on mainframes.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what follows, we will use the generic term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 when no confusion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results and will use more specific terms where necessary.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45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63CC4A-327B-9546-A928-3FE3CAFF513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Three techniques are possible for I/O operations. With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programmed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exchanged between the processor and the I/O module. The processor executes a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gives it direct control of the I/O operation, including sensing device status,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sending a read or write command, and transferring the data. When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 command to the I/O module, it must wait until the I/O operation is complete.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the processor is faster than the I/O module, this is wasteful of processor time.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interrupt-driven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issues an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I/O command,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continues to execute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other instructions, and is interrupted by the I/O module when the latter has completed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work. With both programmed and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I/O,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is responsible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extracting data from main memory for output and storing data in main memory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input. The alternative is known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direct memory access (DMA)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In this mode,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and main memory exchange data directly, without processor involvement.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634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7.1 indicates the relationship among these three techniques. In this section,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explore programmed I/O. Interrupt I/O and DMA are explored in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sections, respectively.</a:t>
            </a:r>
            <a:endParaRPr kumimoji="1" lang="en-US" sz="1200" i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GB" i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438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8D75D-7327-B04F-93E7-1E0EB331DD1C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 an I/O-related instruction, the processor issues an address, specifying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particular I/O module and external device, and an I/O command. There are four types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I/O commands that an I/O module may receive when it is addressed by a processor: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to activate a peripheral and tell it what to do. For example,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magnetic-tape unit may be instructed to rewind or to move forward one record.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commands are tailored to the particular type of peripheral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to test various status conditions associated with an I/O module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peripherals. The processor will want to know that the peripheral of interest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powered on and available for use. It will also want to know if the most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recent I/O operation is completed and if any errors occurred.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I/O module to obtain an item of data from the peripheral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place it in an internal buffer (depicted as a data register in Figure 7.3).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can then obtain the data item by requesting that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place it on the data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I/O module to take an item of data (byte or word)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bus and subsequently transmit that data item to the peripheral.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43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7.4a gives an example of the use of programmed I/O to read in a block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from a peripheral device (e.g., a record from tape) into memory. Data are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one word (e.g., 16 bits) at a time. For each word that is read in, the processor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remain in a status-checking cycle until it determines that the word is available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module’s data register. This flowchart highlights the main disadvantage of this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technique: it is a time-consuming process that keeps the processor busy needlessly.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12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D0AD6-49AD-4E47-9E2B-D98388F7CF11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programmed I/O, there is a close correspondence between the I/O-related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 that the processor fetches from memory and the I/O commands that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issues to an I/O module to execute the instructions. That is, the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easily mapped into I/O commands, and there is often a simple one-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to-one relationship. The form of the instruction depends on the way in which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are addressed.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there will be many I/O devices connected through I/O modules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system. Each device is given a unique identifier or address. When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an I/O command, the command contains the address of the desired device.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each I/O module must interpret the address lines to determine if the command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for itself.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processor, main memory, and I/O share a common bus, two modes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addressing are possible: memory mapped and isolated. With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memory-mapped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 single address space for memory locations and I/O devices.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treats the status and data registers of I/O modules as memory locations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uses the same machine instructions to access both memory and I/O devices. So,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example, with 10 address lines, a combined total of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10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1024 memory locations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I/O addresses can be supported, in any combination.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memory-mapped I/O, a single read line and a single write line are needed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bus. Alternatively, the bus may be equipped with memory read and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plus input and output command lines. Now, the command line specifies whether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refers to a memory location or an I/O device. The full range of addresses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be available for both. Again, with 10 address lines, the system may now support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1024 memory locations and 1024 I/O addresses. Because the address space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is isolated from that for memory, this is referred to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isolated I/O.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129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73489-D834-8A4D-8052-7D9DCFD5E53A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I/O mapping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48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7.5 contrasts these two programmed I/O techniques. Figure 7.5a shows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 the interface for a simple input device such as a terminal keyboard might appear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programmer using memory-mapped I/O. Assume a 10-bit address, with a 512-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 memory (locations 0–511) and up to 512 I/O addresses (locations 512–1023).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addresses are dedicated to keyboard input from a particular terminal. Address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516 refers to the data register and address 517 refers to the status register,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functions as a control register for receiving processor commands. The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shown will read 1 byte of data from the keyboard into an accumulator register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Note that the processor loops until the data byte is available.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isolated I/O (Figure 7.5b), the I/O ports are accessible only by special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commands, which activate the I/O command lines on the bus.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most types of processors, there is a relatively large set of different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referencing memory. If isolated I/O is used, there are only a few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instructions. Thus, an advantage of memory-mapped I/O is that this large repertoire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instructions can be used, allowing more efficient programming. A disadvantage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valuable memory address space is used up. Both memory-mapped and isolated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are in common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01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CB0D66-6AC4-F742-837C-C09FF8260456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problem with programmed I/O is that the processor has to wait a long time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the I/O module of concern to be ready for either reception or transmission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data. The processor, while waiting, must repeatedly interrogate the status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module. As a result, the level of the performance of the entire system is severely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degraded.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alternative is for the processor to issue an I/O command to a module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 go on to do some other useful work. The I/O module will then interrupt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to request service when it is ready to exchange data with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then executes the data transfer, as before, and then resumes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former processing.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how this works, first from the point of view of the I/O module.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input, the I/O module receives a READ command from the processor.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then proceeds to read data in from an associated peripheral. Once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in the module’s data register, the module signals an interrupt to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over a control line. The module then waits until its data are requested by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request is made, the module places its data on the data bus 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 ready for another I/O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processor’s point of view, the action for input is as follows.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 a READ command. It then goes off and does something else (e.g.,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may be working on several different programs at the same time).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end of each instruction cycle, the processor checks for interrupts (Figure 3.9). When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interrupt from the I/O module occurs, the processor saves the context (e.g.,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counter and processor registers) of the current program and processes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interrupt. In this case, the processor reads the word of data from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stores it in memory. It then restores the context of the program it was working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(or some other program) and resumes execution.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7.4b shows the use of interrupt I/O for reading in a block of data.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Compare this with Figure 7.4a. Interrupt I/O is more efficient than programmed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it eliminates needless waiting. However, interrupt I/O still consumes a lot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time, because every word of data that goes from memory to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from I/O module to memory must pass through the processor.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0189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08ACB6-82AD-DE48-B171-E8848463F4FC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the role of the processor in interrupt-driven I/O in more detail.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occurrence of an interrupt triggers a number of events, both in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and in software. Figure 7.6 shows a typical sequence. When an I/O device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completes an I/O operation, the following sequence of hardware events occurs: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device issues an interrupt signal to the processor.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processor finishes execution of the current instruction before responding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interrupt, as indicated in Figure 3.9.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The processor tests for an interrupt, determines that there is one, and sends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acknowledgment signal to the device that issued the interrupt. The acknowledgment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allows the device to remove its interrupt signal.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processor now needs to prepare to transfer control to the interrupt routine.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begin, it needs to save information needed to resume the current program 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point of interrupt. The minimum information required is (a) the status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processor, which is contained in a register called the program status word (PSW),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(b) the location of the next instruction to be executed, which is contained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program counter. These can be pushed onto the system control stack.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processor now loads the program counter with the entry location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interrupt-handling program that will respond to this interrupt. Depending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computer architecture and operating system design, there may be a single</a:t>
            </a:r>
            <a:endParaRPr lang="en-GB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program; one program for each type of interrupt; or one program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and each type of interrupt. If there is more than one interrupt-handling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routine, the processor must determine which one to invoke. This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have been included in the original interrupt signal, or the processor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have to issue a request to the device that issued the interrupt to get a response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contains the needed information.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408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Once the program counter has been loaded, the processor proceeds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next instruction cycle, which begins with an instruction fetch. Because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fetch is determined by the contents of the program counter, the result is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is transferred to the interrupt-handler program. The execution of this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results in the following operations: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At this point, the program counter and PSW relating to the interrupted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have been saved on the system stack. However, there is other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considered part of the “state” of the executing program. In particular,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contents of the processor registers need to be saved, because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registers may be used by the interrupt handler. So, all of these values, plus any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other state information, need to be saved. Typically, the interrupt handler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begin by saving the contents of all registers on the stack. Figure 7.7a shows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simple example. In this case, a user program is interrupted after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location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N. The contents of all of the registers plus the address of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 + 1) are pushed onto the stack. The stack pointer is updated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 to the new top of stack, and the program counter is updated to point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beginning of the interrupt service routine.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7. The interrupt handler next processes the interrupt. This includes an examination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status information relating to the I/O operation or other event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caused an interrupt. It may also involve sending additional commands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acknowledgments to the I/O device.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8. When interrupt processing is complete, the saved register values are retrieved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stack and restored to the registers (e.g., see Figure 7.7b).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9. The final act is to restore the PSW and program counter values from the stack.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a result, the next instruction to be executed will be from the previously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interrupted program.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Note that it is important to save all the state information about the interrupted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for later resumption. This is because the interrupt is not a routine called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the program. Rather, the interrupt can occur at any time and therefore at any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 in the execution of a user program. Its occurrence is unpredictable. Indeed, as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will see in the next chapter, the two programs may not have anything in common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may belong to two different users.</a:t>
            </a:r>
            <a:endParaRPr lang="en-GB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79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D7DF6-9270-F943-8D47-6CB15AE61AEE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design issues arise in implementing interrupt I/O. First, because there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almost invariably be multiple I/O modules, how does the processor determine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issued the interrupt? And second, if multiple interrupts have occurred, how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does the processor decide which one to process?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175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D111EC-A35E-1049-8F7D-8F155740D35A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Let us consider device identification first. Four general categories of techniques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in common use: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Multiple interrupt lines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Software poll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Daisy chain (hardware poll, vectored)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Bus arbitration (vectored)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straightforward approach to the problem is to provide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multiple interrupt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processor and the I/O modules. However, it is impractical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dedicate more than a few bus lines or processor pins to interrupt lines. Consequently,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even if multiple lines are used, it is likely that each line will have multiple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attached to it. Thus, one of the other three techniques must be used on each line.</a:t>
            </a:r>
            <a:endParaRPr lang="en-GB" dirty="0" smtClean="0"/>
          </a:p>
          <a:p>
            <a:endParaRPr lang="en-GB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alternative is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software poll.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detects an interrupt,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branches to an interrupt-service routine whose job it is to poll each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determine which module caused the interrupt. The poll could be in the form of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separate command line (e.g., TESTI/O). In this case, the processor raises TESTI/O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places the address of a particular I/O module on the address lines. The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responds positively if it sets the interrupt. Alternatively, each I/O module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 an addressable status register. The processor then reads the status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each I/O module to identify the interrupting module. Once the correct module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identified, the processor branches to a device-service routine specific to that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disadvantage of the software poll is that it is time consuming. A more efficient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 is to use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daisy chain,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which provides, in effect, a hardware poll. An example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 daisy-chain configuration is shown in Figure 3.26. For interrupts, all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share a common interrupt request line. The interrupt acknowledge line is daisy chained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the modules. When the processor senses an interrupt, it sends out an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acknowledge. This signal propagates through a series of I/O modules until it gets to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requesting module. The requesting module typically responds by placing a word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lines. This word is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is either the address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or some other unique identifier. In either case, the processor uses the vector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pointer to the appropriate device-service routine. This avoids the need to execute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general interrupt-service routine first. This technique is called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vectored interrupt.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another technique that makes use of vectored interrupts, and that is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arbitration.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bus arbitration, an I/O module must first gain control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before it can raise the interrupt request line. Thus, only one module can raise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 at a time. When the processor detects the interrupt, it responds on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 line. The requesting module then places its vector on the data lines.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93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5660AE-C0A1-984F-A35F-82E762515FC9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Intel 80386 provides a single Interrupt Request (INTR) and a single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 (INTA) line. To allow the 80386 to handle a variety of devices and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structures, it is usually configured with an external interrupt arbiter, the 82C59A.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 are connected to the 82C59A, which in turn connects to the 80386.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7.8 shows the use of the 82C59A to connect multiple I/O modules for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80386. A single 82C59A can handle up to eight modules. If control for more than eight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modules is required, a cascade arrangement can be used to handle up to 64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82C59A’s sole responsibility is the management of interrupts. It accepts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requests from attached modules, determines which interrupt has the highest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priority, and then signals the processor by raising the INTR line.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acknowledges via the INTA line. This prompts the 82C59A to place the appropriate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vector information on the data bus. The processor can then proceed to process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and to communicate directly with the I/O module to read or write data.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82C59A is programmable. The 80386 determines the priority scheme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used by setting a control word in the 82C59A. The following interrupt modes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possible: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Fully nested: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interrupt requests are ordered in priority from 0 (IR0)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7 (IR7).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Rotating: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some applications a number of interrupting devices are of equal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priority. In this mode a device, after being serviced, receives the lowest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group.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allows the processor to inhibit interrupts from certain devices.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6626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As an example of an I/O module used for programmed I/O and interrupt-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driven I/O, we consider the Intel 8255A Programmable Peripheral Interface. The 8255A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single-chip, general-purpose I/O module originally designed for use with the Intel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80386 processor. It has since been cloned by other manufacturers and is a widely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peripheral controller chip. Its uses include as a controller for simple I/O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microprocessors and in embedded systems, including microcontroller systems.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7.9 shows a general block diagram plus the pin assignment for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40-pin package in which it is housed.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right side of the block diagram of Figure 7.9a is the external interface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8255A. The 24 I/O lines are divided into three 8-bit groups (A, B, C).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group can function as an 8-bit I/O port, thus providing connection for three peripheral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devices. In addition, group C is subdivided into 4-bit groups (C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 and C</a:t>
            </a:r>
            <a:r>
              <a:rPr kumimoji="1" lang="en-US" sz="1200" b="0" i="0" u="none" strike="noStrike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), which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be used in conjunction with the A and B I/O ports. Configured in this manner,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group C lines carry control and status signals.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left side of the block diagram is the internal interface to the microprocessor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bus. It includes an 8-bit bidirectional data bus (D0 through D7), used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data between the microprocessor and the I/O ports and to transfer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information.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controls the 8255A by means of an 8-bit control register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The processor can set the value of the control register to specify a variety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operating modes and configurations. From the processor point of view, there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control port, and the control register bits are set in the processor and then sent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control port over lines D0—D7.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323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when the processor sets both A1 and A2 to 1, the 8255A interprets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8-bit value on the data bus as a control word. When the processor transfers an 8-bit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word with line D7 set to 1 (Figure 7.10a), the control word is used to configure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operating mode of the 24 I/O lines. The three modes are: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0:  This is the basic I/O mode. The three groups of eight external lines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as three 8-bit I/O ports. Each port can be designated as input or output.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may only be sent to a port if the port is defined as output, and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only be read from a port if the port is set to input.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1:  In this mode, ports A and B can be configured as either input 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output, and lines from port C serve as control lines for A and B. The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signals serve two principal purposes: “handshaking” and interrupt request.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Handshaking is a simple timing mechanism. One control line is used by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sender as a DATA READY line, to indicate when the data are present on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data lines. Another line is used by the receiver as an ACKNOWLEDGE,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indicating that the data have been read and the data lines may be cleared.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Another line may be designated as an INTERRUPT REQUEST line and tied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back to the system bus.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2: This is a bidirectional mode. In this mode, port A can be configured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either the input or output lines for bidirectional traffic on port B, with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port B lines providing the opposite direction. Again, port C lines are used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signaling.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sets D7 to 0 (Figure 7.10b), the control word is used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the bit values of port C individually. This feature is rarely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314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8255A is programmable via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register, it can be used to control a variety of simple peripheral devices.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7.11 illustrates its use to control a keyboard/display terminal. The keyboard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provides 8 bits of input. Two of these bits, SHIFT and CONTROL, have special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meaning to the keyboard-handling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executing in the processor. However,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interpretation is transparent to the 8255A, which simply accepts the 8 bits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and presents them on the system data bus. Two handshaking control lines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provided for use with the keyboard.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display is also linked by an 8-bit data port. Again, two of the bits have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 meanings that are transparent to the 8255A. In addition to two handshaking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lines, two lines provide additional control functions.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7613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9E1119-6A00-7F43-BC2C-498C18B42F28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Interrupt-driven I/O, though more efficient than simple programmed I/O, still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requires the active intervention of the processor to transfer data between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an I/O module, and any data transfer must traverse a path through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both these forms of I/O suffer from two inherent drawbacks: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I/O transfer rate is limited by the speed with which the processor can test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service a device.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processor is tied up in managing an I/O transfer; a number of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be executed for each I/O transfer (e.g., Figure 7.5).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somewhat of a trade-off between these two drawbacks. Consider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of a block of data. Using simple programmed I/O, the processor is dedicated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task of I/O and can move data at a rather high rate, at the cost of doing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nothing else. Interrupt I/O frees up the processor to some extent at the expense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transfer rate. Nevertheless, both methods have an adverse impact on both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activity and I/O transfer rate.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large volumes of data are to be moved, a more efficient technique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required: direct memory access (DMA).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132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involves an additional module on the system bus. The DMA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7.12) is capable of mimicking the processor and, indeed, of taking over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of the system from the processor. It needs to do this to transfer data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from memory over the system bus. For this purpose, the DMA module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 the bus only when the processor does not need it, or it must force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suspend operation temporarily. The latter technique is more common 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cycle stealing,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DMA module in effect steals a bus cycle.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processor wishes to read or write a block of data, it issues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 to the DMA module, by sending to the DMA module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information: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Whether a read or write is requested, using the read or write control line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processor and the DMA module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address of the I/O device involved, communicated on the data lines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pPr algn="l" rtl="0" eaLnBrk="0" fontAlgn="base" hangingPunct="0">
              <a:spcBef>
                <a:spcPct val="30000"/>
              </a:spcBef>
              <a:spcAft>
                <a:spcPct val="0"/>
              </a:spcAft>
              <a:buFont typeface="Arial"/>
              <a:buChar char="•"/>
            </a:pP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starting location in memory to read from or write to, communicated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lines and stored by the DMA module in its address register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number of words to be read or written, again communicated via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lines and stored in the data count register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then continues with other work. It has delegated this I/O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DMA module. The DMA module transfers the entire block of data,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word at a time, directly to or from memory, without going through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transfer is complete, the DMA module sends an interrupt signal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Thus, the processor is involved only at the beginning and end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(Figure 7.4c).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9985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BDBA6A-22A5-9942-8267-909B6723AC8A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7.13 shows where in the instruction cycle the processor may be suspended.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each case, the processor is suspended just before it needs to use the bus.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module then transfers one word and returns control to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Note that this is not an interrupt; the processor does not save a context and do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something else. Rather, the processor pauses for one bus cycle. The overall effect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to cause the processor to execute more slowly. Nevertheless, for a multiple-word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transfer, DMA is far more efficient than interrupt-driven or programmed I/O.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9084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709E80-2055-9541-A849-BA0D63923471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mechanism can be configured in a variety of ways. Some possibilities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shown in Figure 7.14. In the first example, all modules share the same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bus. The DMA module, acting as a surrogate processor, uses programmed I/O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 data between memory and an I/O module through the DMA module. This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configuration, while it may be inexpensive, is clearly inefficient. As with processor controlled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programmed I/O, each transfer of a word consumes two bus cycles.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number of required bus cycles can be cut substantially by integrating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and I/O functions. As Figure 7.14b indicates, this means that there is a path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the DMA module and one or more I/O modules that does not include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bus. The DMA logic may actually be a part of an I/O module, or it may be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separate module that controls one or more I/O modules. This concept can be taken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step further by connecting I/O modules to the DMA module using an I/O bus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7.14c). This reduces the number of I/O interfaces in the DMA module to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provides for an easily expandable configuration. In both of these cases (Figures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7.14b and c), the system bus that the DMA module shares with the processor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is used by the DMA module only to exchange data with memory.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exchange of data between the DMA and I/O modules takes place off the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60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Intel 8237A DMA controller interfaces to the 80 x 86 family of processors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DRAM memory to provide a DMA capability. Figure 7.15 indicates the location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DMA module. When the DMA module needs to use the system buses (data,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address, and control) to transfer data, it sends a signal called HOLD to the processor.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responds with the HLDA (hold acknowledge) signal, indicating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DMA module can use the buses. For example, if the DMA module is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a block of data from memory to disk, it will do the following: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peripheral device (such as the disk controller) will request the service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by pulling DREQ (DMA request) high.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The DMA will put a high on its HRQ (hold request), signaling the CPU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its HOLD pin that it needs to use the buses.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3.The CPU will finish the present bus cycle (not necessarily the present instruction)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respond to the DMA request by putting high on its HDLA (hold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acknowledge), thus telling the 8237 DMA that it can go ahead and use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buses to perform its task. HOLD must remain active high as long as DMA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performing its task.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DMA will activate DACK (DMA acknowledge), which tells the peripheral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that it will start to transfer the data.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DMA starts to transfer the data from memory to peripheral by putting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of the first byte of the block on the address bus and activating MEMR,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thereby reading the byte from memory into the data bus; it then activates IOW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write it to the peripheral. Then DMA decrements the counter and increments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address pointer and repeats this process until the count reaches zero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task is finished.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After the DMA has finished its job it will deactivate HRQ, signaling the CPU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it can regain control over its buses.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448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the DMA is using the buses to transfer data, the processor is idle.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Similarly, when the processor is using the bus, the DMA is idle. The 8237 DMA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known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fly-by DMA controller. This means that the data being moved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location to another does not pass through the DMA chip and is not stored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chip. Therefore, the DMA can only transfer data between an I/O 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 memory address, but not between two I/O ports or two memory locations.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However, as explained subsequently, the DMA chip can perform a memory-to-memory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via a register.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8237 contains four DMA channels that can be programmed independently,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any one of the channels may be active at any moment. These channels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numbered 0, 1, 2, and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2402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0E0F20-928D-DD4B-A7CB-0399BA4103DF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8237 has a set of five control/command registers to program and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operation over one of its channels (Table 7.2):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Command: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loads this register to control the operation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DMA. D0 enables a memory-to-memory transfer, in which channel 0 is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transfer a byte into an 8237 temporary register and channel 1 is used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 the byte from the register to memory. When memory-to-memory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enabled, D1 can be used to disable increment/decrement on channel 0 so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fixed value can be written into a block of memory. D2 enables or disables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Status: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reads this register to determine DMA status.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D0–D3 are used to indicate if channels 0–3 have reached their TC (terminal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count). Bits D4–D7 are used by the processor to determine if any channel has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DMA request pending.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sets this register to determine the mode of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DMA. Bits D0 and D1 are used to select a channel. The other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 various operation modes for the selected channel. Bits D2 and D3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determine if the transfer is from an I/O device to memory (write) or from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to I/O (read), or a verify operation. If D4 is set, then the memory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register and the count register are reloaded with their original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values at the end of a DMA data transfer. Bits D6 and D7 determine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way in which the 8237 is used. In single mode, a single byte of data is transferred.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and demand modes are used for a block transfer,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demand mode allowing for premature ending of the transfer. Cascade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mode allows multiple 8237s to be cascaded to expand the number of channels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more than 4.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Single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sets this register. Bits D0 and D1 select the channel.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 D2 clears or sets the mask bit for that channel. It is through this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DREQ input of a specific channel can be masked (disabled)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unmasked (enabled). While the command register can be used to disable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whole DMA chip, the single mask register allows the programmer to disable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enable a specific channel.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 Mask: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register is similar to the single mask register except that all four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channels can be masked or unmasked with one write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addition, the 8237A has eight data registers: one memory address register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one count register for each channel. The processor sets these registers to indicate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location of size of main memory to be affected by the transfers.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1534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DMA has proved an effective means of enhancing performance of I/O with peripheral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and network I/O traffic. However, for the dramatic increases in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rates for network I/O, DMA is not able to scale to meet the increased demand.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demand is coming primarily from the widespread deployment of 10-Gbps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100-Gbps Ethernet switches to handle massive amounts of data transfer to and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database servers and other high-performance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 [STAL14a]. A secondary but increasingly important source of traffic comes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Wi-Fi in the gigabit range. Network Wi-Fi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that handle 3.2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6.76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becoming widely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available and producing demand on enterprise systems [STAL14b].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this section, we will show how enabling the I/O function to have direct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to the cache can enhance performance, a technique known as direct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(DCA . Throughout this section, we are concerned only with the cache that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closest to main memory, referred to as the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. In some systems, this will be an L2 cache, in others an L3 cache.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begin, we describe the way in which contemporary multicore systems use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on-chip shared cache to enhance DMA performance. This approach involves enabling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function to have direct access to the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cache. Next we examine cache-related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performance issues that manifest when high-speed network traffic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processed. From there, we look at several different strategies for DCA that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designed to enhance network protocol processing performance. Finally, this section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describes a DCA approach implemented by Intel, referred to as Direct Data I/O.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4030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Intel Xeon is Intel’s high-end, high-performance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family, used in servers, high-performance workstations,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supercomputers. Many of the members of the Xeon family use a ring interconnect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system, as illustrated for the Xeon E5-2600/4600 in Figure 7.16.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E5-2600/4600 can be configured with up to eight cores on a single chip.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core has dedicated L1 and L2 caches. There is a shared L3 cache of up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20 MB. The L3 cache is divided into slices, one associated with each core although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core can address the entire cache. Further, each slice has its own cache pipeline,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 that requests can be sent in parallel to the slices.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bidirectional high-speed ring interconnect links cores, last-level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and integrated memory controller (IMC).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essence, the ring operates as follows: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 Each component that attaches to the bidirectional ring (QPI,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L3 cache,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L2 cache) is considered a ring agent, and implements ring agent logic.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 The ring agents cooperate via a distributed protocol to request and allocate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to the ring, in the form of time slots.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 When an agent has data to send, it chooses the ring direction that results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shortest path to the destination and transmits when a scheduling slot is available.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ring architecture provides good performance and scales well for multiple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cores, up to a point. For systems with a greater number of cores, multiple rings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used, with each ring supporting some of the cores.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traditional DMA operation, data is exchanged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main memory and an I/O device by means of the system interconnection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structure, such as a bus, ring, or QPI point-to-point matrix. So, for example, if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Xeon E5-2600/4600 used a traditional DMA technique, output would proceed 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follows. An I/O driver running on a core would send an I/O command to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 (labeled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Figure 7.16) with the location and size of the buffer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containing the data to be transferred. The I/O controller issues a read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request that is routed to the memory controller hub (MCH), which accesses the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DDR3 memory and puts it on the system ring for delivery to the I/O controller.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L3 cache is not involved in this transaction and one or more off-chip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reads are required. Similarly, for input, data arrives from the I/O controller and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delivered over the system ring to the MCH and written out to main memory.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MCH must also invalidate any L3 cache lines corresponding to the updated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locations. In this case, one or more off-chip memory writes are required. Further, if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application wants to access the new data, a main memory read is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availability of large amounts of last-level cache, a more efficient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 is possible, and is used by the Xeon E5-2600/4600. For output, when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controller issues a read request, the MCH first checks to see if the data is in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L3 cache. This is likely to be the case, if an application has recently written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into the memory block to be output. In that case, the MCH directs data from the L3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to the I/O controller; no main memory accesses are needed. However, it also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causes the data to be evicted from cache, that is, the act of reading by an I/O device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causes data to be evicted. Thus, the I/O operation proceeds efficiently because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does not require main memory access. But, if an application does need that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future, it must be read back into the L3 cache from main memory. The input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 on the Xeon E5-2600/4600 operates as described in the previous paragraph;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L3 cache is not involved.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the performance improvement involves only output operations.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final point. Although the output transfer is directly from cache to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controller, the term direct cache access  is not used for this feature. Rather the term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reserved for the I/O protocol application, as described in the remainder of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section.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7009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Network traffic is transmitted in the form of a sequence of protocol blocks, called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packets or protocol data units. The lowest, or link, level protocol is typically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Ethernet, so that each arriving and departing block of data consists of an Ethernet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containing as payload the higher-level protocol packet. The higher-level protocols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usually the Internet Protocol (IP), operating on top of Ethernet,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Transmission Control Protocol (TCP), operating on top of IP. Accordingly,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payload consists of a block of data with a TCP header and an IP header.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outgoing data, Ethernet packets are formed in a peripheral component, such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an I/O controller or network interface controller (NIC). Similarly, for incoming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traffic, the I/O controller strips off the Ethernet information and delivers the TCP/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IP packet to the host CPU.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000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both outgoing and incoming traffic, the core, main memory, and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all involved. In a DMA scheme, when an application wishes to transmit data,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places that data in an application-assigned buffer in main memory. The core transfers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to a system buffer in main memory and creates the necessary TCP and IP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headers, which are also buffered in system memory. The packet is then picked up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via DMA for transfer via the NIC. This activity engages not only main memory but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the cache. For incoming traffic, similar transfers between system and application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buffers are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When large volumes of protocol traffic are processed, two factors in this scenario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degrade performance. First, the core consumes valuable clock cycles in copying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between system and application buffers. Second, because memory speeds have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kept up with CPU speeds, the core loses time waiting on memory reads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writes. In this traditional way of processing protocol traffic, the cache does not help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data and protocol headers are constantly changing and thus the 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constantly be updated.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116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clarify the performance issue and to explain the benefit of DCA as a way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improving performance, let us look at the processing of protocol traffic in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 for incoming traffic. In general terms, the following steps occur: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Packet arrives.  The NIC receives an incoming Ethernet packet. The NIC processes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strips off the Ethernet control information. This includes doing an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error detection calculation. The remaining TCP/IP packet is then transferred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system’s DMA module, which generally is part of the NIC. The NIC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creates a packet descriptor with information about the packet, such as 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 location in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DMA. The DMA module transfers data, including the packet descriptor,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memory. It must also invalidate the corresponding cache lines, if any.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NIC interrupts host. After a number of packets have been transferred,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NIC issues an interrupt to the host processor.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4. Retrieve descriptors and headers. The core processes the interrupt, invoking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interrupt handling procedure, which reads the descriptor and header of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received packets.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5. Cache miss occurs. Because this is new data coming in, the cache lines corresponding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 buffer containing the new data are invalidated. Thus,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core must stall to read the data from main memory into cache, and then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 registers.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6. Header is processed. The protocol software executes on the core to analyze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contents of the TCP and IP headers. This will likely include accessing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transport control block (TCB), which contains context information related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TCP. The TCB access may or may not trigger a cache miss, necessitating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access.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7. Payload transferred. The data portion of the packet is transferred from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buffer to the appropriate application buffer.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similar sequence of steps occurs for outgoing packet traffic, but there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some differences that affect how the cache is managed. For outgoing traffic,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following steps occur: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1. Packet transfer requested. When an application has a block of data to transfer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remote system, it places the data in an application buffer and alerts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with some type of system call.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Packet created. The OS invokes a TCP/IP process to create the TCP/IP packet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transmission. The TCP/IP process accesses the TCB (which may involve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miss) and creates the appropriate headers. It also reads the data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application buffer, and then places the completed packet (headers plus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data) in a system buffer. Note that the data that is written into the system buffer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exists in the cache. The TCP/IP process also creates a packet descriptor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placed in memory shared with the DMA module.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3. Output operation invoked. This uses a device driver program to signal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module that output is ready for the NIC.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4. DMA transfer. The DMA module reads the packet descriptor. Then,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transfer is performed from main memory or the last level cache to the NIC.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Note that DMA transfers invalidate the cache line in cache even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case of a read (by the DMA module). If the line is modified, this causes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back. The core does not do the invalidates. The invalidates happen when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DMA module reads the data.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5. NIC signals completion. After the transfer is complete, the NIC signals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driver on the core that originated the send signal.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6. Driver frees buffer. Once the driver receives the completion notice, if frees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up the buffer space for reuse. The core must also invalidate the cache lines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containing the buffer data.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As can be seen, network I/O involves a number of accesses to cache and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and the movement of data between an application buffer and a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buffer. The heavy involvement of main memory becomes a bottleneck, as both core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network performance outstrip gains in memory access times.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8748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Several strategies have been proposed for making more efficient use of caches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network I/O, with the general term direct cache access  applied to all of these strategies.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simplest strategy is one that was implemented as a prototype on a number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Intel Xeon processors between 2006 and 2010 [KUMA07, INTE08]. This form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DCA applies only to incoming network traffic. The DCA function in the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 sends a prefetch hint to the core as soon as the data is available in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This enables the core to prefetch the data packet from the system buffer,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 avoiding cache misses and the associated waste of core cycles.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this simple form of DCA does provide some improvement, much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substantial gains can be realized by avoiding the system buffer in main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altogether. For the specific function of protocol processing, note that the packet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packet descriptor information are accessed only once in the system buffer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core. For incoming packets, the core reads the data from the buffer and transfers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packet payload to an application buffer. It has no need to access that data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system buffer again. Similarly, for outgoing packets, once the core has placed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in the system buffer, it has no need to access that data again. Suppose,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therefore, that the I/O system were equipped not only with the capability of directly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accessing main memory, but also of accessing the cache, both for input and output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operations. Then it would be possible to use the last-level cache instead of the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to buffer packets and descriptors of incoming and outgoing packets.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last approach, which is a true DCA, was proposed in [HUGG05]. It has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been described as cache injection  [LEON06]. A version of this more complete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form of DCA is implemented in Intel’s Xeon processor line, referred to as Direct</a:t>
            </a:r>
          </a:p>
          <a:p>
            <a:r>
              <a:rPr kumimoji="1" lang="pt-BR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</a:t>
            </a:r>
            <a:r>
              <a:rPr kumimoji="1" lang="pt-BR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</a:t>
            </a:r>
            <a:r>
              <a:rPr kumimoji="1" lang="pt-BR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/O  [INTE12].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4497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Intel Direct Data I/O (DDIO) is implemented on all of the Xeon E5 family of processors.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operation is best explained with a side-by-side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comparison of transfers with and without DDIO.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First, we look at the case of a packet arriving at the NIC from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network. Figure 7.17a shows the steps involved for a DMA operation. The NIC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initiates a memory write (1). Then the NIC invalidates the cache lines corresponding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 buffer (2). Next, the DMA operation is performed, depositing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directly into main memory (3). Finally, after the appropriate core receives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 interrupt signal, the core can read the packet data from memory through the</a:t>
            </a: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(4).</a:t>
            </a:r>
          </a:p>
          <a:p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Before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the processing of an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incoming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DDIO,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need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summarize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of cache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policy from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Chapter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4, and introduce a</a:t>
            </a:r>
          </a:p>
          <a:p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new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For the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following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issues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relating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cache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coherency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arise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a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multiprocessor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or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multicore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environment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discussed</a:t>
            </a:r>
            <a:endParaRPr kumimoji="1" lang="it-IT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in Chapter 17 but the details need not concern us here. Recall that there are two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techniques for dealing with an update to a cache line: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through:  All write operations are made to main memory as well as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cache, ensuring that main memory is always valid. Any other core–cache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module can monitor traffic to main memory to maintain consistency within 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own local cache.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back:  Updates are made only in the cache. When an update occurs,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dirty bit associated with the line is set. Then, when a block is replaced, it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written back to main memory if and only if the dirty bit is set.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DDIO uses the write-back strategy in the L3 cache.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cache write operation may encounter a cache miss, which is dealt with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of two strategies: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allocate:  The required line is loaded into the cache from main memory.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Then, the line in the cache is updated by the write operation. This scheme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 used with the write-back method.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Non-write allocate:  The block is modified directly in main memory. No change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made to the cache. This scheme is typically used with the write-through method.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above in mind, we can describe the DDIO strategy for inbound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transfers initiated by the NIC.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 If there is a cache hit, the cache line is updated, but not main memory; this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simply the write-back strategy for a cache hit. The Intel literature refers to this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write update 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2. If there is a cache miss, the write operation occurs to a line in the cache that will not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written back to main memory. Subsequent writes update the cache line, again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no reference to main memory or no future action that writes this data to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The Intel documentation [INTE12] refers to this as write allocate, which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unfortunately is not the same meaning for the term in the general cache literature.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DDIO strategy is effective for a network protocol application because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incoming data need not be retained for future use. The protocol application is going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write the data to an application buffer, and there is no need to temporarily store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in a system buffer.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7.17b shows the operation for DDIO input. The NIC initiates a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write (1). Then the NIC invalidates the cache lines corresponding to the system buffer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deposits the incoming data in the cache (2). Finally, after the appropriate core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receives a DCA interrupt signal, the core can read the packet data from the cache (3).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packet output Figure 7.17c shows the steps involved for a DMA operation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outbound packet transmission. The TCP/IP protocol handler executing on the core reads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in from an application buffer and writes it out to a system buffer. These data access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operations result in cache misses and cause data to be read from memory and into the L3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(1). When the NIC receives notification for starting a transmit operation, it reads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data from the L3 cache and transmits it (2). The cache access by the NIC causes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to be evicted from the cache and written back to main memory (3).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7.17d shows the steps involved for a DDIO operation for packet transmission.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TCP/IP protocol handler creates the packet to be transmitted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stores it in allocated space in the L3 cache, but not in main memory (2). The read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 initiated by the NIC is satisfied by data from the cache, without causing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evictions to main memory.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should be clear from these side-by-side comparisons that DDIO is more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efficient than DMA for both incoming and outgoing packets and is therefore better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able to keep up with the high packet traffic rate.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628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817E3F-4FF2-9347-82E8-1DB7E1518E0C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computer systems have evolved, there has been a pattern of increasing complexity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sophistication of individual components. Nowhere is this more evident than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I/O function. We have already seen part of that evolution. The evolutionary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steps can be summarized as follows: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The CPU directly controls a peripheral device. This is seen in simple microprocessor-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controlled devices.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A controller or I/O module is added. The CPU uses programmed I/O without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interrupts. With this step, the CPU becomes somewhat divorced from the specific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 of external device interfaces.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The same configuration as in step 2 is used, but now interrupts are employed.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CPU need not spend time waiting for an I/O operation to be performed,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 increasing efficiency.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The I/O module is given direct access to memory via DMA. It can now move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block of data to or from memory without involving the CPU, except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beginning and end of the transfer.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 The I/O module is enhanced to become a processor in its own right, with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specialized instruction set tailored for I/O. The CPU directs the I/O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 an I/O program in memory. The I/O processor fetches and executes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instructions without CPU intervention. This allows the CPU to specify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sequence of I/O activities and to be interrupted only when the entire sequence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has been performed.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6. The I/O module has a local memory of its own and is, in fact, a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its own right. With this architecture, a large set of I/O devices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controlled, with minimal CPU involvement. A common use for such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architecture has been to control communication with interactive terminals.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processor takes care of most of the tasks involved in controlling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terminals.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one proceeds along this evolutionary path, more and more of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function is performed without CPU involvement. The CPU is increasingly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relieved of I/O-related tasks, improving performance. With the last two steps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(5–6), a major change occurs with the introduction of the concept of an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capable of executing a program. For step 5, the I/O module is often referred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step 6, the term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I/O processor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often used. However,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terms are on occasion applied to both situations. In what follows, we will use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term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channel.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56129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I/O channel represents an extension of the DMA concept.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has the ability to execute I/O instructions, which gives it complete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over I/O operations. In a computer system with such devices, the CPU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execute I/O instructions. Such instructions are stored in main memory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executed by a special-purpose processor in the I/O channel itself. Thus,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CPU initiates an I/O transfer by instructing the I/O channel to execute a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memory. The program will specify the device or devices, the area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areas of memory for storage, priority, and actions to be taken for certain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conditions. The I/O channel follows these instructions and controls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types of I/O channels are common, as illustrated in Figure 7.18. A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selector channe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 controls multiple high-speed devices and, at any one time,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dedicated to the transfer of data with one of those devices. Thus, the I/O channel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selects one device and effects the data transfer. Each device, or a small set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devices, is handled by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controller, or I/O module,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much like the I/O modules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have been discussing. Thus, the I/O channel serves in place of the CPU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controlling these I/O controllers.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multiplexor channel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handle I/O with multiple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at the same time. For low-speed devices,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byte multiplexor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accepts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transmits characters as fast as possible to multiple devices. For example, the resultant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 stream from three devices with different rates and individual streams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…, 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…, and 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… might be 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</a:t>
            </a:r>
            <a:r>
              <a:rPr kumimoji="1" lang="en-US" sz="1200" kern="1200" baseline="-25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so on. For high-speed devices,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block multiplexor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interleaves blocks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several devices.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34753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USB is widely used for peripheral connections. It is the default interface for slower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speed devices, such as keyboard and pointing devices, but is also commonly used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high-speed I/O, including printers, disk drives, and network adapters.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USB has gone through multiple generations. The first version, USB 1.0,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defined a Low Speed  data rate of 1.5 Mbps and a Full Speed  rate of 12 Mbps. USB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2.0 provides a data rate of 480 Mbps. USB 3.0 includes a new, higher speed bus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called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SuperSpeed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 in parallel with the USB 2.0 bus. The signaling speed of Super-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Speed is 5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but due to signaling overhead, the usable data rate is up to 4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recent specification is USB 3.1, which includes a faster transfer mode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called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SuperSpeed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+ . This transfer mode achieves a signaling rate of 10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theoretical usable data rate of 9.7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USB system is controlled by a root host controller, which attaches to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create a local network with a hierarchical tree topology.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0442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was developed as an alternative to small computer system interface (SCSI)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 used on smaller systems, such as personal computers, workstations, and servers.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objective was to meet the increasing demands for high I/O rates on these systems,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avoiding the bulky and expensive I/O channel technologies developed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mainframe and supercomputer systems. The result is the IEEE standard 1394,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High Performance Serial Bus, commonly known as FireWire.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uses a daisy-chain configuration, with up to 63 devices connected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off a single port. Moreover, up to 1022 FireWire buses can be interconnected using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bridges, enabling a system to support as many peripherals as required.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FireWire provides for what is known as hot plugging, which makes it possible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connect and disconnect peripherals without having to power the computer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down or reconfigure the system. Also, FireWire provides for automatic configuration;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is not necessary manually to set device IDs or to be concerned with the relative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position of devices. With FireWire, there are no terminations, and the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automatically performs a configuration function to assign addresses. A FireWire bus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need not be a strict daisy chain. Rather, a tree-structured configuration is possible.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important feature of the FireWire standard is that it specifies a set of three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layers of protocols to standardize the way in which the host system interacts with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peripheral devices over the serial bus. The physical layer defines the transmission media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are permissible under FireWire and the electrical and signaling characteristics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each. Data rates from 25 Mbps to 3.2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defined. The link layer describes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transmission of data in the packets. The transaction layer defines a request–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response protocol that hides the lower-layer details of FireWire from applications.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65139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SCSI is a once common standard for connecting peripheral devices (disks, modems,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printers, etc.) to small and medium-sized computers. Although SCSI has evolved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higher data rates, it has lost popularity to such competitors as USB and FireWire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smaller systems. However, high-speed versions of SCSI remain popular for mass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support on enterprise systems. For example, the IBM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other IBM mainframes offer support for SCSI, and a number of Seagate hard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 systems use SCSI.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physical organization of SCSI is a shared bus, which can support up to 16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32 devices, depending on the generation of the standard. The bus provides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parallel transmission rather than serial, with a bus width of 16 bits on earlier generations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32 bits on later generations. Speeds range from 5 Mbps on the original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SCSI-1 specification to 160 Mbps on SCSI-3 U3.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8758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recent, and fastest, peripheral connection technology to become available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general-purpose use is Thunderbolt, developed by Intel with collaboration from Apple.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Thunderbolt cable can manage the work previously required of multiple cables.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technology combines data, video, audio, and power into a single high-speed 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peripherals such as hard drives, RAID (Redundant Array of Independent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Disks) arrays, video-capture boxes, and network interfaces. It provides up to 10 Gbps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throughput in each direction and up to 10 Watts of power to connected peripherals.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Thunderbolt is described in detail in Appendix J.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1227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an I/O specification aimed at the high-end server market. The first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version of the specification was released in early 2001 and has attracted numerous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vendors. For example, IBM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series of mainframes has relied heavily on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for a number of years. The standard describes an architecture and specifications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data flow among processors and intelligent I/O devices.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has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become a popular interface for storage area networking and other large storage configurations.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essence,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enables servers, remote storage, and other network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devices to be attached in a central fabric of switches and links. The switch-based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architecture can connect up to 64,000 servers, storage systems, and networking devices.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described in detail in Appendix 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8327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PCI Express is a high-speed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bus system for connecting peripherals of a wide variety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types and speeds. Chapter 3 discusses PCI Express in detail.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Serial ATA (Serial Advanced Technology Attachment) is an interface for disk storage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systems. It provides data rates of up to 6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with a maximum per device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300 Mbps. SATA is widely used in desktop computers, and in industrial and embedded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applications.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8579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is the predominant wired networking technology, used in homes, offices,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centers, enterprises, and wide-area networks. As Ethernet has evolved to support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rates up to 100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distances from a few meters to tens of km,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has become essential for supporting personal computers, workstations, servers,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massive data storage devices in organizations large and small.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began as an experimental bus-based 3-Mbps system. With a bus system,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 of the attached devices, such as PCs, connect to a common coaxial cable,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much like residential cable TV systems. The first commercially-available Ethernet,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first version of IEEE 802.3, were bus-based systems operating at 10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Mbps. As technology has advanced, Ethernet has moved from bus-based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switch-based, and the data rate has periodically increased by an order of magnitude. With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switch-based systems, there is a central switch, with all of the devices connected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directly to the switch. Currently, Ethernet systems are available at speeds up to 100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Here’s a brief chronology.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1983: 10 Mbps (megabit per second, million bits per second)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1995: 100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1998: 1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(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gigabit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per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billion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bits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per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2003: 10 </a:t>
            </a:r>
            <a:r>
              <a:rPr kumimoji="1" lang="de-DE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kumimoji="1" lang="de-DE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2010: 40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and 100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6346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Wi-Fi is the predominant wireless Internet access technology, used in homes, offices,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public spaces. Wi-Fi in the home now connects computers, tablets, smart phones,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 host of electronic devices, such as video cameras, TVs, and thermostats. Wi-Fi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enterprise has become an essential means of enhancing worker productivity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network effectiveness. And public Wi-Fi hotspots have expanded dramatically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provide free Internet access in most public places.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the technology of antennas, wireless transmission techniques, and wireless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protocol design has evolved, the IEEE 802.11 committee has been able to introduce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standards for new versions of Wi-Fi at ever-higher speeds. Once the standard is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issued, industry quickly develops the products. Here’s a brief chronology, starting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original standard, which was simply called IEEE 802.11, and showing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maximum data rate for each version: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 (1997): 2 Mbps (megabit per second, million bits per second)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 (1999): 54 Mbps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802.11b (1999): 11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802.11n (1999): 600 Mbps</a:t>
            </a:r>
          </a:p>
          <a:p>
            <a:endParaRPr kumimoji="1" lang="de-DE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de-DE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de-DE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802.11g (2003): 54 Mbps</a:t>
            </a:r>
          </a:p>
          <a:p>
            <a:endParaRPr kumimoji="1" lang="it-IT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802.11ad (2012): 6.76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(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billion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bits per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</a:t>
            </a:r>
          </a:p>
          <a:p>
            <a:endParaRPr kumimoji="1" lang="it-IT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it-IT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it-IT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802.11ac (2014): 3.2 </a:t>
            </a:r>
            <a:r>
              <a:rPr kumimoji="1" lang="it-IT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Gbps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939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is IBM’s latest mainframe computer offering (at the time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writing). The system is based on the use of the zEC12 processor chip, which is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5.5-GHz multicore chip with six cores. The zEC12 architecture can have a maximum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101 processor chips for a total of 606 cores. In this section, we look at the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structure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has a dedicated I/O subsystem that manages all I/O operations,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completely off-loading this processing and memory burden from the main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processors. Figure 7.21 shows the logical structure of the I/O subsystem. Of the 96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core processors, up to 4 of these can be dedicated for I/O use, creating 4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subsystems (CSS) . Each CSS is made up of the following elements: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assist processor (SAP):  The SAP is a core processor configured for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operation. Its role is to offload I/O operations and manage channels and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operations queues. It relieves the other processors of all I/O tasks, allowing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them to be dedicated to application logic.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system area (HSA):  The HSA is a reserved part of the system memory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containing the I/O configuration. It is used by SAPs. A fixed amount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32 GB is reserved, which is not part of the customer purchased memory. This provides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greater configuration flexibility and higher availability by eliminating planned and preplanned outages.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partitions:  A logical partition is a form of virtual machine, which is 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essence, a logical processor defined at the operating system level.  Each CSS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supports up to 16 logical partitions.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: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appear to a program as a logical device and contain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information required to perform an I/O operation. One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exists for each I/O device addressable by the CSS.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used by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subsystem code running on a partition to pass an I/O request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subsystem. A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is assigned for each device defined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partition. Up to 196k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subchannels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are supported per CSS.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path: A channel path is a single interface between a channel subsystem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one or more control units, via a channel. Commands and data are sent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across a channel path to perform I/O requests. Each CSS can have up to 256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 paths.</a:t>
            </a:r>
          </a:p>
          <a:p>
            <a:endParaRPr kumimoji="1" lang="en-US" sz="1200" b="1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1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■ 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Channel: Channels are small processors that communicate with the I/O control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units (CUs). They manage the data transfer between memory and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devices.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elaborate structure enables the mainframe to manage a massive number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I/O devices and communication links. All I/O processing is offloaded from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application and server processors, enhancing performance. The channel subsystem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processors are somewhat general in configuration, enabling them to manage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wide variety of I/O duties and to keep up with evolving requirements. The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processors are specifically programmed for the I/O control units to which they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interface.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576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explain the I/O system organization, we need to first briefly explain the physical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layout of the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 Figure 7.20 is a front view of the water-cooled version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machine (there is an air-cooled version). The system has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characteristics: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Weight: 2430 kg (5358 lbs)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Width: 1.568 m (5.14 ft)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Depth: 1.69 m (6.13 ft)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Height: 2.015 m (6.6 ft)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exactly a laptop.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system consists of two large bays, called frames, that house the various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components of the </a:t>
            </a:r>
            <a:r>
              <a:rPr kumimoji="1" lang="en-US" sz="1200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EC12. The right hand A frame includes two large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cages, plus room for cabling and other components. The upper cage is a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cage, with four slots to house up to four processor books that are fully interconnected.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book contains a multichip module (MCM), memory cards, and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cage connections. Each MCM is a board that houses six multicore chips and two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storage control chips.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lower cage in the A frame is an I/O cage, which contains I/O hardware,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including multiplexors and channels. The I/O cage is a fixed unit installed by IBM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customer specifications at the factory.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left hand Z frame contains internal batteries and power supplies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room for one or more support elements, which are used by a system manager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platform management. The Z frame also contains slots for two or more I/O drawers.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I/O drawer contains similar components to an I/O cage. The differences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the drawer is smaller and easily swapped in and out at the customer site to meet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changing requirements.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416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this background, we now show a typical configuration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EC12 I/O system structure (Figure 7.21). Each zEC12 processor book supports two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internal (i.e., internal to the A and Z frames) I/O infrastructures: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cages and I/O drawers, and PCI Express (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) for I/O drawers. These channel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controllers are referred to as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connections from the processor book to the I/O cages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drawers are via a Host Channel Adapter (HCA)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which has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links to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multiplexors in the I/O cage or drawer.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used to interconnect servers, communications infrastructure equipment,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storage, and embedded systems. In addition to using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interconnect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systems, all of which use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multiplexor supports other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technologies. ESCON (Enterprise Systems Connection) supports connectivity to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disks, tapes, and printer devices using a proprietary fiber-based technology. Ethernet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connections provide 1-Gbps and 10-Gbps connections to a variety of devices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support this popular local area network technology. One noteworthy use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is to construct large server farms, particularly to interconnect blade servers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each other and with other mainframes.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connections from the processor book to the I/O drawers are via a</a:t>
            </a: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to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switches.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switches can connect to a number of I/O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 controllers. Typical examples for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zEnterprise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EC12 are 1-Gbps and 10-Gbps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Ethernet and Fiber Channel.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book contains a combination of up to 8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InfiniBand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HCA and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PCIe</a:t>
            </a:r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fanouts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Each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fanout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supports up to 32 connections, for a total maximum of 256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connections per processor book, each connection controlled by a channel processor.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37347-1095-3242-A55B-1E86453C57DC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5325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7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63786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7C0166-A31A-9042-8882-4616FE6B2170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OS is a program that controls the execution of application programs and acts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interface between applications and the computer hardware. It can be thought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having two objectives: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Convenience: An OS makes a computer more convenient to use.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Efficiency: An OS allows the computer system resources to be used in an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efficient manner.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hardware and software used in providing applications to a user can be viewed in a layered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hierarchical fashion, as depicted in Figure 8.1. The user of those applications,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end user, generally is not concerned with the computer’s architecture. Thus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end user views a computer system in terms of an application. That application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be expressed in a programming language and is developed by an application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programmer. To develop an application program as a set of processor instructions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is completely responsible for controlling the computer hardware would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overwhelmingly complex task. To ease this task, a set of systems programs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provided. Some of these programs are referred to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utilities. These implement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frequently used functions that assist in program creation, the management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files, and the control of I/O devices. A programmer makes use of these facilities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developing an application, and the application, while it is running, invokes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utilities to perform certain functions.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163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E06252-EE17-8C40-9BFC-AFC8D7E06CBA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important system program is the OS.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OS masks the details of the hardware from the programmer and provides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programmer with a convenient interface for using the system. It acts as mediator,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making it easier for the programmer and for application programs to access and use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those facilities and services.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Briefly, the OS typically provides services in the following areas: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Program creation: The OS provides a variety of facilities and services, such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editors and debuggers, to assist the programmer in creating programs.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these services are in the form of utility programs that are not actually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part of the OS but are accessible through the OS.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Program execution: A number of steps need to be performed to execute a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program. Instructions and data must be loaded into main memory, I/O devices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files must be initialized, and other resources must be prepared. The OS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handles all of this for the user.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Access to I/O devices: Each I/O device requires its own specific set of instructions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control signals for operation. The OS takes care of the details so that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programmer can think in terms of simple reads and writes.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Controlled access to files: In the case of files, control must include an understanding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not only the nature of the I/O device (disk drive, tape drive) but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also the file format on the storage medium. Again, the OS worries about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details. Further, in the case of a system with multiple simultaneous users,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can provide protection mechanisms to control access to the files.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System access: In the case of a shared or public system, the OS controls access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system as a whole and to specific system resources. The access function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provide protection of resources and data from unauthorized users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resolve conflicts for resource contention.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Error detection and response: A variety of errors can occur while a computer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 is running. These include internal and external hardware errors, such as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memory error, or a device failure or malfunction; and various software errors,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such as arithmetic overflow, attempt to access forbidden memory location,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inability of the OS to grant the request of an application. In each case, the OS must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make the response that clears the error condition with the least impact on running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applications. The response may range from ending the program that caused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error, to retrying the operation, to simply reporting the error to the application.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Accounting: A good OS collects usage statistics for various resources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 performance parameters such as response time. On any system, this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information is useful in anticipating the need for future enhancements and in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tuning the system to improve performance. On a multiuser system, the information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be used for billing purposes.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518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8.1 also indicates three key interfaces in a typical computer system: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Instruction set architecture (ISA): The ISA defines the repertoire of machine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language instructions that a computer can follow. This interface is the boundary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between hardware and software. Note that both application programs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utilities may access the ISA directly. For these programs, a subset of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 repertoire is available (user ISA). The OS has access to additional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machine language instructions that deal with managing system resources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(system ISA).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Application binary interface (ABI): The ABI defines a standard for binary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portability across programs. The ABI defines the system call interface to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operating system and the hardware resources and services available in a system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through the user ISA.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Application programming interface (API): The API gives a program access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hardware resources and services available in a system through the user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ISA supplemented with high-level language (HLL) library calls. Any system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calls are usually performed through libraries. Using an API enables application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software to be ported easily, through recompilation, to other systems that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support the same API.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1547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659FF9-5E9E-FE46-8BFA-92FA62C23420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computer is a set of resources for the movement, storage, and processing of data and for the control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functions. The OS is responsible for managing these resources.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we say that the OS controls the movement, storage, and processing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data? From one point of view, the answer is yes: By managing the computer’s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resources, the OS is in control of the computer’s basic functions. But this control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exercised in a curious way. Normally, we think of a control mechanism as something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external to that which is controlled, or at least as something that is a distinct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separate part of that which is controlled. (For example, a residential heating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controlled by a thermostat, which is completely distinct from the heat-generation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heat-distribution apparatus.) This is not the case with the OS, which as a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mechanism is unusual in two respects: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OS functions in the same way as ordinary computer software; that is,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program executed by the processor.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OS frequently relinquishes control and must depend on the processor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allow it to regain control.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Like other computer programs, the OS provides instructions for the processor.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key difference is in the intent of the program. The OS directs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use of the other system resources and in the timing of its execution of 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programs. But in order for the processor to do any of these things, it must cease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executing the OS program and execute other programs. Thus, the OS relinquishes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for the processor to do some “useful” work and then resumes control long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enough to prepare the processor to do the next piece of work. The mechanisms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involved in all this should become clear as the chapter proceeds.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9074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ABA50A-553A-EF41-8DAC-6CABEE49A8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8.2 suggests the main resources that are managed by the OS. A portion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OS is in main memory. This includes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kernel, or nucleus, which contains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most frequently used functions in the OS and, at a given time, other portions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OS currently in use. The remainder of main memory contains user programs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data. The allocation of this resource (main memory) is controlled jointly by the OS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memory-management hardware in the processor, as we shall see. The OS decides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an I/O device can be used by a program in execution, and controls access to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 of files. The processor itself is a resource, and the OS must determine how much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time is to be devoted to the execution of a particular user program.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case of a multiple-processor system, this decision must span all of the processors.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697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822FD9-71F5-0448-A4D9-6384A2CD03B9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Certain key characteristics serve to differentiate various types of operating systems.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characteristics fall along two independent dimensions. The first dimension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specifies whether the system is batch or interactive. In an interactive system,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user/programmer interacts directly with the computer, usually through a keyboard/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display terminal, to request the execution of a job or to perform a transaction.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Furthermore, the user may, depending on the nature of the application, communicate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computer during the execution of the job. A batch system is the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opposite of interactive. The user’s program is batched together with programs from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other users and submitted by a computer operator. After the program is completed,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results are printed out for the user. Pure batch systems are rare today. However,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will be useful to the description of contemporary operating systems to examine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batch systems briefly.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independent dimension specifies whether the system employs multiprogramming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not. With multiprogramming, the attempt is made to keep the processor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busy as possible, by having it work on more than one program at a time. Several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programs are loaded into memory, and the processor switches rapidly among them.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alternative is a uniprogramming system that works only one program at a time.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229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86750B-4D89-2C4B-B5C9-23547C8249F4}" type="slidenum">
              <a:rPr lang="en-US"/>
              <a:pPr/>
              <a:t>60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earliest computers, from the late 1940s to the mid-1950s,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programmer interacted directly with the computer hardware; there was no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OS. These processors were run from a console, consisting of display lights, toggle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switches, some form of input device, and a printer. Programs in processor code were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loaded via the input device (e.g., a card reader). If an error halted the program,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error condition was indicated by the lights. The programmer could proceed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examine registers and main memory to determine the cause of the error. If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proceeded to a normal completion, the output appeared on the printer.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early systems presented two main problems: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Scheduling: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Most installations used a sign-up sheet to reserve processor time.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a user could sign up for a block of time in multiples of a half hour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so. A user might sign up for an hour and finish in 45 minutes; this would result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wasted computer idle time. On the other hand, the user might run into problems,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finish in the allotted time, and be forced to stop before resolving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problem.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Setup time: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single program, called a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job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could involve loading the compiler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plus the high-level language program (source program) into memory,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saving the compiled program (object program), and then loading and linking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together the object program and common functions. Each of these steps could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 mounting or dismounting tapes, or setting up card decks. If an error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occurred, the hapless user typically had to go back to the beginning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setup sequence. Thus a considerable amount of time was spent just in setting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up the program to run.</a:t>
            </a:r>
            <a:endParaRPr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GB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mode of operation could be termed serial processing, reflecting the fact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users have access to the computer in series. Over time, various system software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tools were developed to attempt to make serial processing more efficient. These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include libraries of common functions, linkers, loaders, debuggers, and I/O driver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routines that were available as common software for all users.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6465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524390-6A62-834F-9CC1-623F3723F203}" type="slidenum">
              <a:rPr lang="en-US"/>
              <a:pPr/>
              <a:t>61</a:t>
            </a:fld>
            <a:endParaRPr lang="en-US" dirty="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Early processors were very expensive, and therefore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was important to maximize processor utilization. The wasted time due to scheduling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setup time was unacceptable.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improve utilization, simple batch operating systems were developed.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such a system, also called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user no longer has direct access to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processor. Rather, the user submits the job on cards or tape to a computer operator,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who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batches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jobs together sequentially and places the entire batch on an input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device, for use by the monitor.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understand how this scheme works, let us look at it from two points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view: that of the monitor and that of the processor. From the point of view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monitor, the monitor controls the sequence of events. For this to be so, much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 must always be in main memory and available for execution (Figure 8.3).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portion is referred to as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resident monitor.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rest of the monitor consists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utilities and common functions that are loaded as subroutines to the user program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the beginning of any job that requires them. The monitor reads in jobs one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a time from the input device (typically a card reader or magnetic tape drive). As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read in, the current job is placed in the user program area, and control is passed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job. When the job is completed, it returns control to the monitor, which immediately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reads in the next job. The results of each job are printed out for delivery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user.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3154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99C4B3-BF83-A94A-86AD-58A249506119}" type="slidenum">
              <a:rPr lang="en-US"/>
              <a:pPr/>
              <a:t>62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Now consider this sequence from the point of view of the processor. At a certain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 in time, the processor is executing instructions from the portion of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containing the monitor. These instructions cause the next job to be read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to another portion of main memory. Once a job has been read in,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will encounter in the monitor a branch instruction that instructs the processor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continue execution at the start of the user program. The processor will then execute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instruction in the user’s program until it encounters an ending or error condition.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Either event causes the processor to fetch its next instruction from the monitor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program. Thus the phrase “control is passed to a job” simply means that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now fetching and executing instructions in a user program, and “control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returned to the monitor” means that the processor is now fetching and executing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 from the monitor program.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should be clear that the monitor handles the scheduling problem. A batch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jobs is queued up, and jobs are executed as rapidly as possible, with no intervening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idle time.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 about the job setup time? The monitor handles this as well. With each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job, instructions are included in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 control language (JCL).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is a special type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programming language used to provide instructions to the monitor. A simple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example is that of a user submitting a program written in FORTRAN plus some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to be used by the program. Each FORTRAN instruction and each item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is on a separate punched card or a separate record on tape. In addition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FORTRAN and data lines, the job includes job control instructions, which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denoted by the beginning “$”.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 this job, the monitor reads the $FTN line and loads the appropriate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compiler from its mass storage (usually tape). The compiler translates the user’s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into object code, which is stored in memory or mass storage. If it is stored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memory, the operation is referred to as “compile, load, and go.” If it is stored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tape, then the $LOAD instruction is required. This instruction is read by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monitor, which regains control after the compile operation. The monitor invokes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loader, which loads the object program into memory in place of the compiler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transfers control to it. In this manner, a large segment of main memory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shared among different subsystems, although only one such subsystem could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resident and executing at a time.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see that the monitor, or batch OS, is simply a computer program. It relies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ability of the processor to fetch instructions from various portions of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in order to seize and relinquish control alternately.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3835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EB735A-2130-4B42-940E-D8E5F666A931}" type="slidenum">
              <a:rPr lang="en-US"/>
              <a:pPr/>
              <a:t>63</a:t>
            </a:fld>
            <a:endParaRPr lang="en-US" dirty="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Certain other hardware features are also desirable: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protection: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the user program is executing, it must not alter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area containing the monitor. If such an attempt is made,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 should detect an error and transfer control to the monitor.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monitor would then abort the job, print out an error message, and load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next job.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timer is used to prevent a single job from monopolizing the system.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timer is set at the beginning of each job. If the timer expires, an interrupt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occurs, and control returns to the monitor.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Privileged instructions: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Certain instructions are designated privileged and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executed only by the monitor. If the processor encounters such an instruction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executing a user program, an error interrupt occurs. Among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privileged instructions are I/O instructions, so that the monitor retains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all I/O devices. This prevents, for example, a user program from accidentally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reading job control instructions from the next job. If a user program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wishes to perform I/O, it must request that the monitor perform the operation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it. If a privileged instruction is encountered by the processor while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executing a user program, the processor hardware considers this an error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transfers control to the monitor.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Early computer models did not have this capability. This feature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gives the OS more flexibility in relinquishing control to and regaining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from user programs.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time alternates between execution of user programs and execution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monitor. There have been two sacrifices: Some main memory is now given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over to the monitor and some processor time is consumed by the monitor. Both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these are forms of overhead. Even with this overhead, the simple batch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improves utilization of the computer.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7522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D4CBD3-20C4-0740-AFB7-AB2F2EA5B57E}" type="slidenum">
              <a:rPr lang="en-US"/>
              <a:pPr/>
              <a:t>64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Even with the automatic job sequencing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provided by a simple batch OS, the processor is often idle. The problem is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devices are slow compared to the processor. Figure 8.4 details a representative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calculation. The calculation concerns a program that processes a file of records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performs, on average, 100 processor instructions per record. In this example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computer spends over 96% of its time waiting for I/O devices to finish transferring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data! Figure 8.5a illustrates this situation.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7877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1FE56-B73B-7E4A-B296-A77C30E0F824}" type="slidenum">
              <a:rPr lang="en-US"/>
              <a:pPr/>
              <a:t>65</a:t>
            </a:fld>
            <a:endParaRPr lang="en-US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spends a certain amount of time executing, until it reaches an I/O instruction. It must then wait until that I/O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 concludes before proceeding.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inefficiency is not necessary. We know that there must be enough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hold the OS (resident monitor) and one user program. Suppose that there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room for the OS and two user programs. Now, when one job needs to wait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I/O, the processor can switch to the other job, which likely is not waiting for I/O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8.5b). Furthermore, we might expand memory to hold three, four, or more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programs and switch among all of them (Figure 8.5c). This technique is known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multiprogramming,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multitasking.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is the central theme of modern operating systems.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with a simple batch system, a multiprogramming batch system must rely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certain computer hardware features. The most notable additional feature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useful for multiprogramming is the hardware that supports I/O interrupts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DMA. With interrupt-driven I/O or DMA, the processor can issue an I/O command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one job and proceed with the execution of another job while the I/O is carried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 by the device controller. When the I/O operation is complete, the processor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interrupted and control is passed to an interrupt-handling program in the OS.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will then pass control to another job.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770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example illustrates the benefit of multiprogramming. Consider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computer with 250 Mbytes of available memory (not used by the OS), a disk, a terminal,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a printer. Three programs, JOB1, JOB2, and JOB3, are submitted for execution at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same time, with the attributes listed in Table 8.1. We assume minimal processor requirements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JOB2 and JOB3 and continuous disk and printer use by JOB3. For a simple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batch environment, these jobs will be executed in sequence. Thus, JOB1 completes 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5 minutes. JOB2 must wait until the 5 minutes is over and then completes 15 minutes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after that. JOB3 Begins after 20 minutes and completes at 30 minutes from the time it was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initially submitted.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6189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average resource utilization, throughput, and response times are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shown in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uniprogramming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column of Table 8.2. Device-by-device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utilization is illustrated in Figure 8.6a. It is evident that there is gross underutilization for all resources when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averaged over the required 30-minute time period.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Now suppose that the jobs are run concurrently under a multiprogramming OS. Because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little resource contention between the jobs, all three can run in nearly minimum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 while coexisting with the others in the computer (assuming that JOB2 and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JOB3 are allotted enough processor time to keep their input and output operations active).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JOB1 will still require 5 minutes to complete but at the end of that time, JOB2 will be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one-third finished, and JOB3 will be half finished. All three jobs will have finished within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15 minutes. The improvement is evident when examining the multiprogramming column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Table 8.2, obtained from the histogram shown in Figure 8.6b.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8485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Multiprogramming operating systems are fairly sophisticated compared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single-program, or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uniprogramming, systems.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have several jobs ready to run,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jobs must be kept in main memory, requiring some form of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management.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addition, if several jobs are ready to run, the processor must decide which one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run, which requires some algorithm for scheduling. These concepts are discussed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later in this chapter.</a:t>
            </a:r>
          </a:p>
          <a:p>
            <a:endParaRPr lang="en-GB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5195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20714-CAAE-9747-9963-CB7650F17A86}" type="slidenum">
              <a:rPr lang="en-US"/>
              <a:pPr/>
              <a:t>69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use of multiprogramming, batch processing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be quite efficient. However, for many jobs, it is desirable to provide a mode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which the user interacts directly with the computer. Indeed, for some jobs, such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transaction processing, an interactive mode is essential.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Today, the requirement for an interactive computing facility can be, and often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is, met by the use of a dedicated microcomputer. That option was not available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1960s, when most computers were big and costly. Instead, time sharing was developed.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Just as multiprogramming allows the processor to handle multiple batch jobs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a time, multiprogramming can be used to handle multiple interactive jobs.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latter case, the technique is referred to as time sharing, because the processor’s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 is shared among multiple users. In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time-sharing system,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multiple users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simultaneously access the system through terminals, with the OS interleaving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execution of each user program in a short burst or quantum of computation. Thus,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there are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users actively requesting service at one time, each user will only see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average 1/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effective computer speed, not counting OS overhead.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However, given the relatively slow human reaction time, the response time on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properly designed system should be comparable to that on a dedicated computer.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0234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batch multiprogramming and time sharing use multiprogramming.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key differences are listed in Table 8.3.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70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66493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DF9366-8D9A-854E-A2CD-8CEBDC96DE66}" type="slidenum">
              <a:rPr lang="en-US"/>
              <a:pPr/>
              <a:t>71</a:t>
            </a:fld>
            <a:endParaRPr lang="en-US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key to multiprogramming is scheduling. In fact, four types of scheduling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 involved (Table 8.4). We will explore these presently. But first, we introduce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concept of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process. This term was first used by the designers of the Multics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in the 1960s. It is a somewhat more general term than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job. Many definitions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have been given for the term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process, including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 program in execution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The “animated spirit” of a program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That entity to which a processor is assigned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47939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2D9DEA-18F1-2144-B828-BBEA77AAAF18}" type="slidenum">
              <a:rPr lang="en-US"/>
              <a:pPr/>
              <a:t>72</a:t>
            </a:fld>
            <a:endParaRPr lang="en-US" dirty="0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long-term scheduler determines which programs are admitted to the system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processing. Thus, it controls the degree of multiprogramming (number of processes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memory). Once admitted, a job or user program becomes a process and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added to the queue for the short-term scheduler. In some systems, a newly created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begins in a swapped-out condition, in which case it is added to a queue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medium-term scheduler.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 batch system, or for the batch portion of a general-purpose OS, newly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submitted jobs are routed to disk and held in a batch queue. The long-term scheduler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creates processes from the queue when it can. There are two decisions involved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here. First, the scheduler must decide that the OS can take on one or more additional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processes. Second, the scheduler must decide which job or jobs to accept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turn into processes. The criteria used may include priority, expected execution time,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I/O requirements.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interactive programs in a time-sharing system, a process request is generated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a user attempts to connect to the system. Time-sharing users are not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simply queued up and kept waiting until the system can accept them. Rather,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will accept all authorized comers until the system is saturated, using some predefined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measure of saturation. At that point, a connection request is met with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message indicating that the system is full and the user should try again later.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9703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17991-1536-934F-9F77-EB9F02155C85}" type="slidenum">
              <a:rPr lang="en-US"/>
              <a:pPr/>
              <a:t>73</a:t>
            </a:fld>
            <a:endParaRPr lang="en-US" dirty="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Medium-term scheduling is part of the swapping function, described in Section 8.3.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 swapping-in decision is based on the need to manage the degree of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multiprogramming. On a system that does not use virtual memory, memory management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also an issue. Thus, the swapping-in decision will consider the memory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requirements of the swapped-out processes.</a:t>
            </a:r>
          </a:p>
          <a:p>
            <a:endParaRPr lang="en-US" sz="1200" b="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long-term scheduler executes relatively infrequently and makes the coarse grained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decision of whether or not to take on a new process, and which one to take.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short-term scheduler, also known as the dispatcher, executes frequently and</a:t>
            </a: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makes the fine-grained decision of which job to execute next.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1685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1A88E-B5EE-2A4C-8D66-5FA6EB653DCE}" type="slidenum">
              <a:rPr lang="en-US"/>
              <a:pPr/>
              <a:t>74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understand the operation of the short-term scheduler, we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need to consider the concept of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state.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During the lifetime of a process,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its status will change a number of times. Its status at any point in time is referred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a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state.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term state is used because it connotes that certain information exists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defines the status at that point. At minimum, there are five defined states for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(Figure 8.7):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New: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program is admitted by the high-level scheduler but is not yet ready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execute. The OS will initialize the process, moving it to the ready state.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 is ready to execute and is awaiting access to the processor.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Running: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 is being executed by the processor.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Waiting: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 is suspended from execution waiting for some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resource, such as I/O.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Halted: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 has terminated and will be destroyed by the OS.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1793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each process in the system, the OS must maintain information indicating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state of the process and other information necessary for process execution.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this purpose, each process is represented in the OS by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control block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8.8), which typically contains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Identifier: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current process has a unique identifier.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State: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current state of the process (new, ready, and so on).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Relative priority level.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counter: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address of the next instruction in the program to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executed.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pointers: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starting and ending locations of the process in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Context data: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are data that are present in registers in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while the process is executing, and they will be discussed in Part Three.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now, it is enough to say that these data represent the “context” of the process.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context data plus the program counter are saved when the process leaves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running state. They are retrieved by the processor when it resumes execution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process.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status information: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Includes outstanding I/O requests, I/O devices (e.g., tape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drives) assigned to this process, a list of files assigned to the process, and so 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Accounting information: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May include the amount of processor time and clock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 used, time limits, account numbers, and so 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the scheduler accepts a new job or user request for execution, it creates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blank process control block and places the associated process in the new state.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After the system has properly filled in the process control block, the process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transferred to the ready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75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3867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understand how the OS manages the scheduling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various jobs in memory, let us begin by considering the simple example in Figure 8.9.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figure shows how main memory is partitioned at a given point in time.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kernel of the OS is, of course, always resident. In addition, there are a number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active processes, including A and B, each of which is allocated a portion of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 begin at a point in time when process A is running. The processor is executing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 from the program contained in A’s memory partition. At some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later point in time, the processor ceases to execute instructions in A and begins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executing instructions in the OS area. This will happen for one of three reasons: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Process A issues a service call (e.g., an I/O request) to the OS. Execution of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suspended until this call is satisfied by the OS.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Process A causes an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. An interrupt is a hardware-generated signal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processor. When this signal is detected, the processor ceases to execute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transfers to the interrupt handler in the OS. A variety of events related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will cause an interrupt. One example is an error, such as attempting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execute a privileged instruction. Another example is a timeout; to prevent any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process from monopolizing the processor, each process is only granted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for a short period at a time.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Some event unrelated to process A that requires attention causes an interrupt.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example is the completion of an I/O operation.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any case, the result is the following. The processor saves the current context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and the program counter for A in A’s process control block and then begins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executing in the OS. The OS may perform some work, such as initiating an I/O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operation. Then the short-term-scheduler portion of the OS decides which process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should be executed next. In this example, B is chosen. The OS instructs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restore B’s context data and proceed with the execution of B where it left off.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76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2287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525CE4-6F38-1941-B8FA-945955E30D9A}" type="slidenum">
              <a:rPr lang="en-US"/>
              <a:pPr/>
              <a:t>77</a:t>
            </a:fld>
            <a:endParaRPr 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simple example highlights the basic functioning of the short-term scheduler.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8.10 shows the major elements of the OS involved in the multiprogramming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scheduling of processes. The OS receives control of the processor at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interrupt handler if an interrupt occurs and at the service-call handler if a service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call occurs. Once the interrupt or service call is handled, the short-term scheduler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invoked to select a process for execution.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do its job, the OS maintains a number of queues. Each queue is simply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waiting list of processes waiting for some resource.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long-term queue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 list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jobs waiting to use the system. As conditions permit, the high-level scheduler will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allocate memory and create a process for one of the waiting items. The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short-term</a:t>
            </a: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consists of all processes in the ready state. Any one of these processes could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 the processor next. It is up to the short-term scheduler to pick one. Generally,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is done with a round-robin algorithm, giving each process some time in turn.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Priority levels may also be used. Finally, there is an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I/O queue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each I/O device.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More than one process may request the use of the same I/O device. All processes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waiting to use each device are lined up in that device’s queue.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20383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E38DFC-C4D1-CB4B-903E-A423AA7F535C}" type="slidenum">
              <a:rPr lang="en-US"/>
              <a:pPr/>
              <a:t>78</a:t>
            </a:fld>
            <a:endParaRPr lang="en-US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8.11 suggests how processes progress through the computer under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of the OS. Each process request (batch job, user-defined interactive job)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placed in the long-term queue. As resources become available, a process request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becomes a process and is then placed in the ready state and put in the short-term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queue. The processor alternates between executing OS instructions and executing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user processes. While the OS is in control, it decides which process in the short-term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 should be executed next. When the OS has finished its immediate tasks,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turns the processor over to the chosen process.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was mentioned earlier, a process being executed may be suspended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variety of reasons. If it is suspended because the process requests I/O, then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placed in the appropriate I/O queue. If it is suspended because of a timeout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the OS must attend to pressing business, then it is placed in the ready state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put into the short-term queue.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Finally, we mention that the OS also manages the I/O queues. When an I/O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operation is completed, the OS removes the satisfied process from that I/O queue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places it in the short-term queue. It then selects another waiting process (if any)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signals for the I/O device to satisfy that process’s request.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1494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C79075-4A13-934D-9F95-23570E450F23}" type="slidenum">
              <a:rPr lang="en-US"/>
              <a:pPr/>
              <a:t>79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could be expanded, and so be able to accommodate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more processes. But there are two flaws in this approach. First, main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expensive, even today. Second, the appetite of programs for memory has grown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fast as the cost of memory has dropped. So larger memory results in larger processes,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more processes.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Another solution is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swapping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,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depicted in Figure 8.12. We have a long-term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 of process requests, typically stored on disk. These are brought in, one at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time, as space becomes available. As processes are completed, they are moved out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main memory. Now the situation will arise that none of the processes in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in the ready state (e.g., all are waiting on an I/O operation). Rather than remain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idle, the processor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swaps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of these processes back out to disk into an intermediate</a:t>
            </a:r>
          </a:p>
          <a:p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queue. This is a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queue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of existing processes that have been temporarily kicked out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memory. The OS then brings in another process from the intermediate queue,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honors a new process request from the long-term queue. Execution then continues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newly arrived process.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Swapping, however, is an I/O operation, and therefore there is the potential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making the problem worse, not better. But because disk I/O is generally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fastest I/O on a system (e.g., compared with tape or printer I/O), swapping will usually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enhance performance. A more sophisticated scheme, involving virtual memory,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improves performance over simple swapping. This will be discussed shortly. But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first, we must prepare the ground by explaining partitioning and paging.</a:t>
            </a:r>
            <a:endParaRPr lang="en-GB" i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262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B23DC-2499-7F48-80FF-28CE0A05C5A4}" type="slidenum">
              <a:rPr lang="en-US"/>
              <a:pPr/>
              <a:t>80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simplest scheme for partitioning available memory is to use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fixed-size partitions,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shown in Figure 8.13. Note that, although the partitions are of fixed size,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they need not be of equal size. When a process is brought into memory, it is placed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smallest available partition that will hold it.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Even with the use of unequal fixed-size partitions, there will be wasted memory.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most cases, a process will not require exactly as much memory as provided by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partition. For example, a process that requires 3M bytes of memory would be placed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4M partition of Figure 8.13b, wasting 1M that could be used by another process.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more efficient approach is to use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variable-size partitions. When a process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brought into memory, it is allocated exactly as much memory as it requires and no more.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8865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A2226-CDEA-B945-B647-6EE1D209ACDA}" type="slidenum">
              <a:rPr lang="en-US"/>
              <a:pPr/>
              <a:t>81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example, using 64 Mbytes of main memory, is shown in Figure 8.14.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Initially, main memory is empty, except for the OS (a). The first three processes are loaded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in, starting where the OS ends and occupying just enough space for each process (b, c, d).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leaves a “hole” at the end of memory that is too small for a fourth process. At some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point, none of the processes in memory is ready. The OS swaps out process 2 (e), which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leaves sufficient room to load a new process, process 4 (f). Because process 4 is smaller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than process 2, another small hole is created. Later, a point is reached at which none of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processes in main memory is ready, but process 2, in the Ready-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Suspend state, is available. Because there is insufficient room in memory for process 2, 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OS swaps process 1 out (g) and swaps process 2 back in (h).</a:t>
            </a:r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Before we consider ways of dealing with the shortcomings of partitioning, we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clear up one loose end. Consider Figure 8.14; it should be obvious that a process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not likely to be loaded into the same place in main memory each time it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swapped in. Furthermore, if compaction is used, a process may be shifted while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memory. A process in memory consists of instructions plus data. The instructions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will contain addresses for memory locations of two types: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Addresses of data items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Addresses of instructions, used for branching instructions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But these addresses are not fixed. They will change each time a process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swapped in. To solve this problem, a distinction is made between logical addresses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physical addresses.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address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expressed as a location relative to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beginning of the program. Instructions in the program contain only logical addresses.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physical address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an actual location in main memory. When the processor executes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process, it automatically converts from logical to physical address by adding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current starting location of the process, called its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base address,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each logical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address. This is another example of a processor hardware feature designed to meet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OS requirement. The exact nature of this hardware feature depends on the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management strategy in use. We will see several examples later in this chapter.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9623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3B23DC-2499-7F48-80FF-28CE0A05C5A4}" type="slidenum">
              <a:rPr lang="en-US"/>
              <a:pPr/>
              <a:t>82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Both unequal fixed-size and variable-size partitions are inefficient in the use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Suppose, however, that memory is partitioned into equal fixed-size chunks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are relatively small, and that each process is also divided into small fixed-size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chunks of some size. Then the chunks of a program, known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pages, could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assigned to available chunks of memory, known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frames, or page frames.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At most,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then, the wasted space in memory for that process is a fraction of the last page.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8.15 shows an example of the use of pages and frames. At a given point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time, some of the frames in memory are in use and some are free. The list of free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frames is maintained by the OS. Process A, stored on disk, consists of four pages.</a:t>
            </a:r>
            <a:endParaRPr lang="en-GB" dirty="0" smtClean="0"/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it comes time to load this process, the OS finds four free frames and loads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four pages of the process A into the four frames.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62247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EAAEB0-6D68-B44A-8EA8-DDDE8DA4850E}" type="slidenum">
              <a:rPr lang="en-US"/>
              <a:pPr/>
              <a:t>83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Now suppose, as in this example, that there are not sufficient unused contiguous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frames to hold the process. Does this prevent the OS from loading A?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answer is no, because we can once again use the concept of logical address.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simple base address will no longer suffice. Rather, the OS maintains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each process. The page table shows the frame location for each page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process. Within the program, each logical address consists of a page number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relative address within the page. Recall that in the case of simple partitioning,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address is the location of a word relative to the beginning of the program;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processor translates that into a physical address. With paging, the logical-to-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physical address translation is still done by processor hardware. The processor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know how to access the page table of the current process. Presented with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logical address (page number, relative address), the processor uses the page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produce a physical address (frame number, relative address). An example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shown in Figure 8.16.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approach solves the problems raised earlier. Main memory is divided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into many small equal-size frames. Each process is divided into frame-size pages: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smaller processes require fewer pages, larger processes require more. When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is brought in, its pages are loaded into available frames, and a page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set up.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66728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A70F0F-8DD2-CD4E-9204-018B7F98FA47}" type="slidenum">
              <a:rPr lang="en-US"/>
              <a:pPr/>
              <a:t>84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the use of paging, truly effective multiprogramming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 came into being. Furthermore, the simple tactic of breaking a process up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into pages led to the development of another important concept: virtual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understand virtual memory, we must add a refinement to the paging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scheme just discussed. That refinement is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demand paging,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which simply means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page of a process is brought in only when it is needed, that is, on demand.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Consider a large process, consisting of a long program plus a number of arrays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data. Over any short period of time, execution may be confined to a small section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program (e.g., a subroutine), and perhaps only one or two arrays of data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being used. This is the principle of locality, which we introduced in Appendix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4A. It would clearly be wasteful to load in dozens of pages for that process when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only a few pages will be used before the program is suspended. We can make better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 of memory by loading in just a few pages. Then, if the program branches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an instruction on a page not in main memory, or if the program references data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a page not in memory, 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fault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triggered. This tells the OS to bring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desired page.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Thus, at any one time, only a few pages of any given process are in memory,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therefore more processes can be maintained in memory. Furthermore, time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saved because unused pages are not swapped in and out of memory. However,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OS must be clever about how it manages this scheme. When it brings one page in,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must throw another page out; this is known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replacement.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it throws out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just before it is about to be used, then it will just have to go get that page again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almost immediately. Too much of this leads to a condition known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thrashing: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processor spends most of its time swapping pages rather than executing instructions.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avoidance of thrashing was a major research area in the 1970s and led to a variety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complex but effective algorithms. In essence, the OS tries to guess, based 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recent history, which pages are least likely to be used in the near future.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A discussion of page replacement algorithms is beyond the scope of this chapter.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potentially effective technique is least recently used (LRU), the same algorithm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discussed in Chapter 4 for cache replacement. In practice, LRU is difficult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implement for a virtual memory paging scheme. Several alternative approaches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seek to approximate the performance of LRU are in use; see Appendix K for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details.</a:t>
            </a:r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With demand paging, it is not necessary to load an entire process into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This fact has a remarkable consequence: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is possible for a process to be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larger than all of main memory.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of the most fundamental restrictions in programming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has been lifted. Without demand paging, a programmer must be acutely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aware of how much memory is available. If the program being written is too large,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programmer must devise ways to structure the program into pieces that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loaded one at a time. With demand paging, that job is left to the OS and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hardware. As far as the programmer is concerned, he or she is dealing with a huge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memory, the size associated with disk storage.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a process executes only in main memory, that memory is referred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real memory.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But a programmer or user perceives a much larger memory—that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which is allocated on the disk. This latter is therefore referred to as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virtual memory.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Virtual memory allows for very effective multiprogramming and relieves the user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unnecessarily tight constraints of main memory.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66883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1552A-EF79-CE48-9B2E-D1EA5888C827}" type="slidenum">
              <a:rPr lang="en-US"/>
              <a:pPr/>
              <a:t>85</a:t>
            </a:fld>
            <a:endParaRPr lang="en-US" dirty="0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basic mechanism for reading a word from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involves the translation of a virtual, or logical, address, consisting of page number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offset, into a physical address, consisting of frame number and offset, using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table. Because the page table is of variable length, depending on the size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process, we cannot expect to hold it in registers. Instead, it must be in main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be accessed. Figure 8.16 suggests a hardware implementation of this scheme.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a particular process is running, a register holds the starting address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table for that process. The page number of a virtual address is used to index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table and look up the corresponding frame number. This is combined with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offset portion of the virtual address to produce the desired real address.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most systems, there is one page table per process. But each process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occupy huge amounts of virtual memory. For example, in the VAX architecture,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process can have up to 2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31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2 Gbytes of virtual memory. Using 2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9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512-byte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pages, that means that as many as 2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22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page table entries are required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per process.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Clearly, the amount of memory devoted to page tables alone could be unacceptably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high. To overcome this problem, most virtual memory schemes store page tables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virtual memory rather than real memory. This means that page tables are subject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paging just as other pages are. When a process is running, at least a part of its page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must be in main memory, including the page table entry of the currently executing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page. Some processors make use of a two-level scheme to organize large page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tables. In this scheme, there is a page directory, in which each entry points to a page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table. Thus, if the length of the page directory is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X,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if the maximum length of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 table is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Y,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then a process can consist of up to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X * Y pages.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 maximum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length of a page table is restricted to be equal to one page. We will see an example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this two-level approach when we consider the Intel x86 later in this chapter.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6289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alternative approach to the use of one- or two-level page tables is the use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an inverted page table structure (Figure 8.17). Variations on this approach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on the PowerPC, UltraSPARC, and the IA-64 architecture. An implementation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Mach OS on the RT-PC also uses this technique.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this approach, the page number portion of a virtual address is mapped into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hash value using a simple hashing function. The hash value is a pointer to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inverted page table, which contains the page table entries. There is one entry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inverted page table for each real memory page frame rather than one per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page. Thus a fixed proportion of real memory is required for the tables regardless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number of processes or virtual pages supported. Because more than one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may map into the same hash table entry, a chaining technique is used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managing the overflow. The hashing technique results in chains that are typically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short—between one and two entries. The page table’s structure is called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inverted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because it indexes page table entries by frame number rather than by virtual page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86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97892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principle, then, every virtual memory reference can cause two physical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accesses: one to fetch the appropriate page table entry, and one to fetch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desired data. Thus, a straightforward virtual memory scheme would have the effect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doubling the memory access time. To overcome this problem, most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schemes make use of a special cache for page table entries, usually called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translation lookaside buffer (TLB). This cache functions in the same way as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cache and contains those page table entries that have been most recently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used. Figure 8.18 is a flowchart that shows the use of the TLB. By the principle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locality, most virtual memory references will be to locations in recently used pages.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Therefore, most references will involve page table entries in the cache. Studies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VAX TLB have shown that this scheme can significantly improve performance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[CLAR85, SATY81].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87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6963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Note that the virtual memory mechanism must interact with the cache system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(not the TLB cache, but the main memory cache). This is illustrated in Figure 8.19.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virtual address will generally be in the form of a page number, offset. First,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system consults the TLB to see if the matching page table entry is present.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If it is, the real (physical) address is generated by combining the frame number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offset. If not, the entry is accessed from a page table. Once the real address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generated, which is in the form of a tag and a remainder, the cache is consulted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see if the block containing that word is present (see Figure 4.5). If so, it is returned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the processor. If not, the word is retrieved from main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reader should be able to appreciate the complexity of the processor hardware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involved in a single memory reference. The virtual address is translated into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real address. This involves reference to a page table, which may be in the TLB,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memory, or on disk. The referenced word may be in cache, in main memory,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or on disk. In the latter case, the page containing the word must be loaded into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and its block loaded into the cache. In addition, the page table entry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that page must be updated.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7863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4BCDE-3559-4440-93B8-E2502456DC55}" type="slidenum">
              <a:rPr lang="en-US"/>
              <a:pPr/>
              <a:t>89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another way in which addressable memory can be subdivided, known as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segmentation. 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Whereas paging is invisible to the programmer and serves the purpose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providing the programmer with a larger address space, segmentation is usually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visible to the programmer and is provided as a convenience for organizing programs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data and as a means for associating privilege and protection attributes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instructions and data.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Segmentation allows the programmer to view memory as consisting of multiple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spaces or segments. Segments are of variable, indeed dynamic, size.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Typically, the programmer or the OS will assign programs and data to different segments.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may be a number of program segments for various types of programs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well as a number of data segments. Each segment may be assigned access and usage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rights. Memory references consist of a (segment number, offset) form of address.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organization has a number of advantages to the programmer over a non-segmented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space: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1. It simplifies the handling of growing data structures. If the programmer does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not know ahead of time how large a particular data structure will become,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not necessary to guess. The data structure can be assigned its own segment,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OS will expand or shrink the segment as needed.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2.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It allows programs to be altered and recompiled independently without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requiring that an entire set of programs be re-linked and reloaded. Again,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accomplished using multiple segments.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3. It lends itself to sharing among processes. A programmer can place a utility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program or a useful table of data in a segment that can be addressed by 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processes.</a:t>
            </a:r>
          </a:p>
          <a:p>
            <a:endParaRPr lang="en-US" sz="1200" b="1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4. It lends itself to protection. Because a segment can be constructed to contain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well-defined set of programs or data, the programmer or a system administrator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assign access privileges in a convenient fashion.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These advantages are not available with paging, which is invisible to the programmer.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 the other hand, we have seen that paging provides for an efficient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form of memory management. To combine the advantages of both, some systems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equipped with the hardware and OS software to provide both.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5420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x86 includes hardware for both segmentation and paging. Both mechanisms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be disabled, allowing the user to choose from four distinct views of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Unsegmented unpaged memory: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this case, the virtual address is the same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 the physical address. This is useful, for example, in low-complexity, high performance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controller applications.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Unsegmented paged memory: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Here memory is viewed as a paged linear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space. Protection and management of memory is done via paging.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is favored by some operating systems (e.g., Berkeley UNIX).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Segmented unpaged memory: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Here memory is viewed as a collection of logical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spaces. The advantage of this view over a paged approach is that 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affords protection down to the level of a single byte, if necessary. Furthermore,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unlike paging, it guarantees that the translation table needed (the segment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table) is on-chip when the segment is in memory. Hence, segmented unpaged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results in predictable access times.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Segmented paged memory: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Segmentation is used to define logical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partitions subject to access control, and paging is used to manage the allocation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memory within the partitions. Operating systems such as UNIX System V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favor this 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684942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segmentation is used, each virtual address (called a logical address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Pentium II documentation) consists of a 16-bit segment reference and a 32-bit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offset. Two bits of the segment reference deal with the protection mechanism, leaving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14 bits for specifying a particular segment. Thus, with unsegmented memory,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user’s virtual memory is 2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32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4 Gbytes. With segmented memory, the total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space as seen by a user is 2</a:t>
            </a:r>
            <a:r>
              <a:rPr lang="en-US" sz="1200" kern="1200" baseline="3000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46</a:t>
            </a:r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 = 64 terabytes (Tbytes). The physical address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space employs a 32-bit address for a maximum of 4 Gbytes.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amount of virtual memory can actually be larger than the 64 Tbytes.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is because the processor’s interpretation of a virtual address depends on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process is currently active. Virtual address space is divided into two parts. One-half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virtual address space (8K segments * 4 Gbytes) is global, shared by all processes;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remainder is local and is distinct for each process.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3404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Associated with each segment are two forms of protection: privilege level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attribute. There are four privilege levels, from most protected (level 0)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least protected (level 3). The privilege level associated with a data segment is its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“classification”; the privilege level associated with a program segment is its “clearance.”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 executing program may only access data segments for which its clearance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level is lower than (more privileged) or equal to (same privilege) the privilege level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data segment.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hardware does not dictate how these privilege levels are to be used; this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depends on the OS design and implementation. It was intended that privilege level 1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would be used for most of the OS, and level 0 would be used for that small portion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the OS devoted to memory management, protection, and access control.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This leaves two levels for applications. In many systems, applications will reside 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level 3, with level 2 being unused. Specialized application subsystems that must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protected because they implement their own security mechanisms are good candidates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level 2. Some examples are database management systems, office automation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systems, and software engineering environments.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addition to regulating access to data segments, the privilege mechanism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limits the use of certain instructions. Some instructions, such as those dealing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memory-management registers, can only be executed in level 0. I/O instructions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only be executed up to a certain level that is designated by the OS; typically, this will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be level 1.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access attribute of a data segment specifies whether read/write or read only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accesses are permitted. For program segments, the access attribute specifies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read/execute or read-only access.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51984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address translation mechanism for segmentation involves mapping a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into what is referred to as a linear address (Figure 8.20b). A virtual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consists of the 32-bit offset and a 16-bit segment selector (Figure 8.20a).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segment selector consists of the following fields: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Indicator (TI):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Indicates whether the global segment table or a local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 table should be used for translation.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 Number: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number of the segment. This serves as an index into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segment table.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Requested Privilege Level (RPL):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privilege level requested for this access.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94535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entry in a segment table consists of 64 bits, as shown in Figure 8.20c.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fields are defined in Table 8.5.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70402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x86 memory management parameters – page 2 of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61377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Segmentation is an optional feature and may be disabled. When segmentation is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use, addresses used in programs are virtual addresses and are converted into linear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addresses, as just described. When segmentation is not in use, linear addresses are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used in programs. In either case, the following step is to convert that linear address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into a real 32-bit address.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understand the structure of the linear address, you need to know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Pentium II paging mechanism is actually a two-level table lookup operation.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first level is a page directory, which contains up to 1024 entries. This splits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4-Gbyte linear memory space into 1024 page groups, each with its own page table,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each 4 Mbytes in length. Each page table contains up to 1024 entries; each entry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corresponds to a single 4-Kbyte page. Memory management has the option of using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page directory for all processes, one page directory for each process, or some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combination of the two. The page directory for the current task is always in main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memory. Page tables may be in virtual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8.20 shows the formats of entries in page directories and page tables,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the fields are defined in Table 8.5. Note that access control mechanisms can be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provided on a page or page group basis.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x86 also makes use of a translation lookaside buffer. The buffer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can hold 32 page table entries. Each time that the page directory is changed,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buffer is cleared.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48526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8.21 illustrates the combination of segmentation and paging mechanisms.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For clarity, the translation lookaside buffer and memory cache mechanisms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not shown.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Finally, the x86 includes a new extension not found on the 80386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80486, the provision for two page sizes. If the PSE (page size extension) bit in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register 4 is set to 1, then the paging unit permits the OS programmer to define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page as either 4 Kbyte or 4 Mbyte in size.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When 4-Mbyte pages are used, there is only one level of table lookup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pages. When the hardware accesses the page directory, the page directory entry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(Figure 8.20d) has the PS bit set to 1. In this case, bits 9 through 21 are ignored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bits 22 through 31 define the base address for a 4-Mbyte page in memory. Thus,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 single page table.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use of 4-Mbyte pages reduces the memory-management storage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requirements for large main memories. With 4-Kbyte pages, a full 4-Gbyte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main memory requires about 4 Mbytes of memory just for the page tables. With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4-Mbyte pages, a single table, 4 Kbytes in length, is sufficient for page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management.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9031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ARM provides a versatile virtual memory system architecture that can be tailored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needs of the embedded system designer.</a:t>
            </a:r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8.22 provides an overview of the memory management hardware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ARM for virtual memory. The virtual memory translation hardware uses one 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two levels of tables for translation from virtual to physical addresses, as explained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subsequently. The translation lookaside buffer (TLB) is a cache of recent page table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entries. If an entry is available in the TLB, then the TLB directly sends a physical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address to main memory for a read or write operation. As explained in Chapter 4,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data is exchanged between the processor and main memory via the cache. If a logical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cache organization is used (Figure 4.7a), then the ARM supplies that address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directly to the cache as well as supplying it to the TLB when a cache miss occurs. If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physical cache organization is used (Figure 4.7b), then the TLB must supply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physical address to the cache.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Entries in the translation tables also include access control bits, which determine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whether a given process may access a given portion of memory. If access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denied, access control hardware supplies an abort signal to the ARM processor.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6338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ARM supports memory access based on either sections or pages: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Supersections (optional):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Consist of 16-MB blocks of main memory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Sections: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Consist of 1-MB blocks of main memory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Large pages: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Consist of 64-kB blocks of main memory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Small pages: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Consist of 4-kB blocks of main memory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Sections and supersections are supported to allow mapping of a large region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of memory while using only a single entry in the TLB. Additional access control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mechanisms are extended within small pages to 1kB subpages, and within large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pages to 16kB subpages. The translation table held in main memory has two levels: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First-level table: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Holds section and supersection translations, and pointers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second-level tables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Second-level tables: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Hold both large and small page translations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memory-management unit (MMU) translates virtual addresses generated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 the processor into physical addresses to access main memory, and also derives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checks the access permission. Translations occur as the result of a TLB miss,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start with a first-level fetch. A section-mapped access only requires a first-level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fetch, whereas a page-mapped access also requires a second-level fetch.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99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2055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Figure 8.23 shows the two-level address translation process for small pages.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There is a single level 1 (L1) page table with 4K 32-bit entries. Each L1 entry points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a level 2 (L2) page table with 255 32-bit entries. Each of the L2 entry points to 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4-kB page in main memory. The 32-bit virtual address is interpreted as follows: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most significant 12 bits are an index into the L1 page table. The next 8 bits are 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index into the relevant L2 page table. The least significant 12 bits index a byte in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relevant page in main memory.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 similar two-page lookup procedure is used for large pages. For sections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supersection, only the L1 page table lookup is required.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100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285316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To get a better understanding of the ARM memory management scheme, we consider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key formats, as shown in Figure 8.24. The control bits shown in this figure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are defined in Table 8.6.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101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7939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8.6 ARM Memory Management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102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73605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The AP access control bits in each table entry control access to a region of memory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by a given process. A region of memory can be designated as no access, read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only, or read-write. Further, the region can be designated as privileged access only,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reserved for use by the OS and not by applications.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ARM also employs the concept of a domain, which is a collection of sections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and/or pages that have particular access permissions. The ARM architecture supports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16 domains. The domain feature allows multiple processes to use the same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translation tables while maintaining some protection from each other.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Each page table entry and TLB entry contains a field that specifies which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domain the entry is in. A 2-bit field in the Domain Access Control Register controls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access to each domain. Each field allows the access to an entire domain to be enabled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and disabled very quickly, so that whole memory areas can be swapped in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out of virtual memory very efficiently. Two kinds of domain access are supported: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Clients: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Users of domains (execute programs and access data) that must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observe the access permissions of the individual sections and/or pages that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make up that domain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•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Managers: </a:t>
            </a:r>
            <a:r>
              <a:rPr lang="en-US" sz="1200" b="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Control the behavior of the domain (the current sections and pages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in the domain, and the domain access), and bypass the access permissions for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table entries in that domain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Times New Roman" pitchFamily="-110" charset="0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One program can be a client of some domains, and a manager of some other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domains, and have no access to the remaining domains. This allows very flexible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Times New Roman" pitchFamily="-110" charset="0"/>
                <a:ea typeface="+mn-ea"/>
                <a:cs typeface="+mn-cs"/>
              </a:rPr>
              <a:t>memory protection for programs that access different memory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BE658-3263-9741-A1BA-D173C69310A1}" type="slidenum">
              <a:rPr lang="en-US" smtClean="0"/>
              <a:pPr/>
              <a:t>103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39378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104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8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41238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105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B5F76-B674-4BFB-87AE-470FE20F2B62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D03F32B-1B4F-420B-83E3-E804AF178012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ABD9-99F2-4BA1-A911-BBF4C3849E18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0F294-D2CE-4789-A7D1-77C929AFCA40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C1583-880F-487F-9F68-3DBC5BDE6141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FB7C6-FD21-4EB5-817E-73B64E124678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2F21-1937-407F-926D-4A5895E14D97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6FDA9-9FD1-4F19-A5B7-80DE8D84EC99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732D7-1CE1-4D66-9E31-C3DD77BE1FA3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7393A-3941-4921-8C3D-02A29B3F09E5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BD5EC-E4EE-4B03-A040-5E05971FAF5D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E5DBF-DB44-4D33-865D-1EACB66B4507}" type="datetime1">
              <a:rPr lang="en-US" smtClean="0"/>
              <a:t>11/30/2017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9399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90665-6F17-42D9-97FF-4ED38D98AB9E}" type="datetime1">
              <a:rPr lang="en-US" smtClean="0"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96465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22D2CE-04B1-41F1-855B-C294B7933CAF}" type="datetime1">
              <a:rPr lang="en-US" smtClean="0"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1405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0CB21-6D73-4884-A10F-89D05474965C}" type="datetime1">
              <a:rPr lang="en-US" smtClean="0"/>
              <a:t>11/30/2017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38294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3B70C27-5A98-4B01-87A2-964ABD663950}" type="datetime1">
              <a:rPr lang="en-US" smtClean="0"/>
              <a:t>11/30/2017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6" r:id="rId12"/>
    <p:sldLayoutId id="2147483677" r:id="rId13"/>
    <p:sldLayoutId id="2147483678" r:id="rId14"/>
    <p:sldLayoutId id="2147483679" r:id="rId15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Relationship Id="rId9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9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emf"/><Relationship Id="rId4" Type="http://schemas.openxmlformats.org/officeDocument/2006/relationships/image" Target="../media/image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Relationship Id="rId9" Type="http://schemas.openxmlformats.org/officeDocument/2006/relationships/image" Target="../media/image4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65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6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481965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tr-TR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de-DE" altLang="de-D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lang="de-DE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9067800" cy="2667000"/>
          </a:xfrm>
          <a:prstGeom prst="rect">
            <a:avLst/>
          </a:prstGeom>
        </p:spPr>
        <p:txBody>
          <a:bodyPr anchor="b">
            <a:normAutofit fontScale="8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CSE309 Computer Architecture and Organization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#5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Computers Systems: Input/Output </a:t>
            </a: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&amp;</a:t>
            </a: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 Support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229600" cy="182880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Part 1</a:t>
            </a:r>
            <a:br>
              <a:rPr lang="de-DE" sz="4000" dirty="0"/>
            </a:br>
            <a:r>
              <a:rPr lang="de-DE" sz="4000" dirty="0" smtClean="0"/>
              <a:t>Input/Output</a:t>
            </a:r>
            <a:endParaRPr lang="tr-TR" sz="4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" t="13104" r="6422" b="7928"/>
          <a:stretch/>
        </p:blipFill>
        <p:spPr>
          <a:xfrm>
            <a:off x="1475656" y="201651"/>
            <a:ext cx="5904656" cy="665634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79648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556313" cy="111610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External Devices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3400" y="1828800"/>
            <a:ext cx="3657600" cy="449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Provide a means of exchanging data between the external environment and the computer</a:t>
            </a:r>
          </a:p>
          <a:p>
            <a:r>
              <a:rPr lang="en-US" dirty="0" smtClean="0"/>
              <a:t>Attach to the computer by a link to an I/O module</a:t>
            </a:r>
          </a:p>
          <a:p>
            <a:pPr lvl="1"/>
            <a:r>
              <a:rPr lang="en-US" sz="1600" dirty="0" smtClean="0"/>
              <a:t>The link is used to exchange control, status, and data between the I/O module and the external device</a:t>
            </a:r>
          </a:p>
          <a:p>
            <a:r>
              <a:rPr lang="en-US" i="1" dirty="0"/>
              <a:t>P</a:t>
            </a:r>
            <a:r>
              <a:rPr lang="en-US" i="1" dirty="0" smtClean="0"/>
              <a:t>eripheral device</a:t>
            </a:r>
            <a:endParaRPr lang="en-US" dirty="0" smtClean="0"/>
          </a:p>
          <a:p>
            <a:pPr lvl="1"/>
            <a:r>
              <a:rPr lang="en-US" sz="1600" dirty="0" smtClean="0"/>
              <a:t>An external device connected to an I/O module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032" y="1484784"/>
            <a:ext cx="3744416" cy="52565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200" dirty="0">
                <a:latin typeface="+mj-lt"/>
                <a:ea typeface="+mj-ea"/>
                <a:cs typeface="+mj-cs"/>
              </a:rPr>
              <a:t>Three categories:</a:t>
            </a:r>
          </a:p>
          <a:p>
            <a:r>
              <a:rPr lang="en-US" sz="2118" dirty="0" smtClean="0"/>
              <a:t>Human readable</a:t>
            </a:r>
          </a:p>
          <a:p>
            <a:pPr lvl="1"/>
            <a:r>
              <a:rPr lang="en-US" dirty="0" smtClean="0"/>
              <a:t>Suitable for communicating with the computer user</a:t>
            </a:r>
          </a:p>
          <a:p>
            <a:pPr lvl="1"/>
            <a:r>
              <a:rPr lang="en-US" dirty="0" smtClean="0"/>
              <a:t>Video display terminals (VDTs), printers</a:t>
            </a:r>
          </a:p>
          <a:p>
            <a:r>
              <a:rPr lang="en-US" sz="2118" dirty="0" smtClean="0"/>
              <a:t>Machine readable</a:t>
            </a:r>
          </a:p>
          <a:p>
            <a:pPr lvl="1"/>
            <a:r>
              <a:rPr lang="en-US" dirty="0" smtClean="0"/>
              <a:t>Suitable for communicating with equipment</a:t>
            </a:r>
          </a:p>
          <a:p>
            <a:pPr lvl="1"/>
            <a:r>
              <a:rPr lang="en-US" dirty="0" smtClean="0"/>
              <a:t>Magnetic disk and tape systems, sensors and actuators</a:t>
            </a:r>
          </a:p>
          <a:p>
            <a:r>
              <a:rPr lang="en-US" sz="2118" dirty="0" smtClean="0"/>
              <a:t>Communication</a:t>
            </a:r>
          </a:p>
          <a:p>
            <a:pPr lvl="1"/>
            <a:r>
              <a:rPr lang="en-US" dirty="0" smtClean="0"/>
              <a:t>Suitable for communicating with remote devices such as a terminal, a machine readable device, or another computer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97000"/>
          </a:blip>
          <a:stretch>
            <a:fillRect/>
          </a:stretch>
        </p:blipFill>
        <p:spPr>
          <a:xfrm>
            <a:off x="7086601" y="228600"/>
            <a:ext cx="1517848" cy="1338658"/>
          </a:xfrm>
          <a:prstGeom prst="rect">
            <a:avLst/>
          </a:prstGeom>
          <a:effectLst>
            <a:glow rad="101600">
              <a:schemeClr val="accent4">
                <a:alpha val="62000"/>
              </a:schemeClr>
            </a:glow>
            <a:softEdge rad="50800"/>
          </a:effec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1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97" t="10133" r="23678" b="20332"/>
          <a:stretch/>
        </p:blipFill>
        <p:spPr>
          <a:xfrm>
            <a:off x="1331640" y="8123"/>
            <a:ext cx="6696744" cy="6697477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33479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7687" y="179294"/>
            <a:ext cx="7556313" cy="1116106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Keyboard/Monitor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539552" y="2060848"/>
            <a:ext cx="3769660" cy="4680520"/>
          </a:xfrm>
        </p:spPr>
        <p:txBody>
          <a:bodyPr>
            <a:normAutofit fontScale="77500" lnSpcReduction="20000"/>
          </a:bodyPr>
          <a:lstStyle/>
          <a:p>
            <a:r>
              <a:rPr lang="en-US" sz="2143" dirty="0" smtClean="0"/>
              <a:t>Basic unit of exchange is the character</a:t>
            </a:r>
          </a:p>
          <a:p>
            <a:pPr lvl="1"/>
            <a:r>
              <a:rPr lang="en-US" dirty="0" smtClean="0"/>
              <a:t>Associated with each character is a code</a:t>
            </a:r>
          </a:p>
          <a:p>
            <a:pPr lvl="1"/>
            <a:r>
              <a:rPr lang="en-US" dirty="0" smtClean="0"/>
              <a:t>Each character in this code is represented by a unique 7-bit binary code</a:t>
            </a:r>
          </a:p>
          <a:p>
            <a:pPr lvl="2"/>
            <a:r>
              <a:rPr lang="en-US" dirty="0" smtClean="0"/>
              <a:t>128 different characters can be represented</a:t>
            </a:r>
          </a:p>
          <a:p>
            <a:r>
              <a:rPr lang="en-US" sz="2143" dirty="0" smtClean="0"/>
              <a:t>Characters are of two types: </a:t>
            </a:r>
          </a:p>
          <a:p>
            <a:pPr lvl="1"/>
            <a:r>
              <a:rPr lang="en-US" dirty="0" smtClean="0"/>
              <a:t>Printable</a:t>
            </a:r>
          </a:p>
          <a:p>
            <a:pPr lvl="2"/>
            <a:r>
              <a:rPr lang="en-US" dirty="0" smtClean="0"/>
              <a:t>Alphabetic, numeric, and special characters that can be </a:t>
            </a:r>
            <a:r>
              <a:rPr lang="en-US" sz="1760" dirty="0" smtClean="0"/>
              <a:t>printed on paper or displayed on a screen</a:t>
            </a:r>
          </a:p>
          <a:p>
            <a:pPr lvl="1"/>
            <a:r>
              <a:rPr lang="en-US" sz="1857" dirty="0" smtClean="0"/>
              <a:t>Control </a:t>
            </a:r>
          </a:p>
          <a:p>
            <a:pPr lvl="2"/>
            <a:r>
              <a:rPr lang="en-US" dirty="0" smtClean="0"/>
              <a:t>Have to do with controlling the printing or displaying of characters</a:t>
            </a:r>
          </a:p>
          <a:p>
            <a:pPr lvl="2"/>
            <a:r>
              <a:rPr lang="en-US" dirty="0" smtClean="0"/>
              <a:t>Example is carriage return</a:t>
            </a:r>
          </a:p>
          <a:p>
            <a:pPr lvl="2"/>
            <a:r>
              <a:rPr lang="en-US" dirty="0" smtClean="0"/>
              <a:t>Other control characters are concerned with communications procedures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895600"/>
            <a:ext cx="3581400" cy="3657600"/>
          </a:xfrm>
        </p:spPr>
        <p:txBody>
          <a:bodyPr>
            <a:noAutofit/>
          </a:bodyPr>
          <a:lstStyle/>
          <a:p>
            <a:pPr>
              <a:spcBef>
                <a:spcPts val="1400"/>
              </a:spcBef>
            </a:pPr>
            <a:r>
              <a:rPr lang="en-US" sz="1300" dirty="0" smtClean="0"/>
              <a:t>When the user depresses a key it generates an electronic signal that is interpreted by the transducer in the keyboard and translated into the bit pattern of the corresponding IRA code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This bit pattern is transmitted to the I/O module in the computer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On output, IRA code characters are transmitted to an external device from the I/O module</a:t>
            </a:r>
          </a:p>
          <a:p>
            <a:pPr>
              <a:spcBef>
                <a:spcPts val="1400"/>
              </a:spcBef>
            </a:pPr>
            <a:r>
              <a:rPr lang="en-US" sz="1300" dirty="0" smtClean="0"/>
              <a:t>The transducer interprets the code and sends the required electronic signals to the output device either to display the indicated character or perform the requested control function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39552" y="1124744"/>
            <a:ext cx="3816424" cy="793377"/>
          </a:xfrm>
        </p:spPr>
        <p:txBody>
          <a:bodyPr/>
          <a:lstStyle/>
          <a:p>
            <a:r>
              <a:rPr lang="en-US" dirty="0" smtClean="0"/>
              <a:t>International Reference Alphabet (IRA)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2286000"/>
            <a:ext cx="3657600" cy="475129"/>
          </a:xfrm>
          <a:solidFill>
            <a:schemeClr val="accent3"/>
          </a:solidFill>
        </p:spPr>
        <p:txBody>
          <a:bodyPr/>
          <a:lstStyle/>
          <a:p>
            <a:r>
              <a:rPr lang="en-US" dirty="0" smtClean="0"/>
              <a:t>Keyboard Codes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29200" y="228600"/>
            <a:ext cx="335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Most common means of computer/user interaction</a:t>
            </a: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User provides input through the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keyboard</a:t>
            </a:r>
          </a:p>
          <a:p>
            <a:pPr marL="228600" indent="-228600" eaLnBrk="1" hangingPunct="1">
              <a:spcBef>
                <a:spcPts val="800"/>
              </a:spcBef>
              <a:buClr>
                <a:schemeClr val="accent1"/>
              </a:buClr>
              <a:buSzPct val="75000"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The monitor displays data provided by the computer</a:t>
            </a:r>
          </a:p>
          <a:p>
            <a:endParaRPr lang="en-US" dirty="0" smtClean="0"/>
          </a:p>
        </p:txBody>
      </p:sp>
      <p:sp>
        <p:nvSpPr>
          <p:cNvPr id="10" name="Left Brace 9"/>
          <p:cNvSpPr/>
          <p:nvPr/>
        </p:nvSpPr>
        <p:spPr>
          <a:xfrm>
            <a:off x="4800600" y="228600"/>
            <a:ext cx="228600" cy="17526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22475133"/>
              </p:ext>
            </p:extLst>
          </p:nvPr>
        </p:nvGraphicFramePr>
        <p:xfrm>
          <a:off x="179512" y="260648"/>
          <a:ext cx="8727550" cy="6105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35990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3" t="11706" r="5319" b="11247"/>
          <a:stretch/>
        </p:blipFill>
        <p:spPr>
          <a:xfrm>
            <a:off x="107504" y="623377"/>
            <a:ext cx="8860150" cy="5929823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734888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556313" cy="792088"/>
          </a:xfrm>
        </p:spPr>
        <p:txBody>
          <a:bodyPr/>
          <a:lstStyle/>
          <a:p>
            <a:r>
              <a:rPr lang="en-US" dirty="0" smtClean="0"/>
              <a:t>Programmed I/O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idx="1"/>
          </p:nvPr>
        </p:nvSpPr>
        <p:spPr>
          <a:xfrm>
            <a:off x="467544" y="1052736"/>
            <a:ext cx="7776864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Three techniques are possible for I/O operations:</a:t>
            </a:r>
          </a:p>
          <a:p>
            <a:pPr marL="228600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2000" dirty="0" smtClean="0"/>
              <a:t>Programmed I/O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Data are exchanged between the processor and the I/O module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Processor executes a program that gives it direct control of the I/O operation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When the processor issues a command it must wait until the I/O operation is complete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If the processor is faster than the I/O module this is wasteful of processor time</a:t>
            </a:r>
          </a:p>
          <a:p>
            <a:pPr marL="228600" lvl="1" indent="-228600">
              <a:spcBef>
                <a:spcPts val="800"/>
              </a:spcBef>
              <a:buClr>
                <a:schemeClr val="accent1"/>
              </a:buClr>
              <a:buFont typeface="Wingdings" pitchFamily="2" charset="2"/>
              <a:buChar char="n"/>
            </a:pPr>
            <a:r>
              <a:rPr lang="en-US" sz="2054" dirty="0" smtClean="0"/>
              <a:t>Interrupt-driven I/O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Processor issues an I/O command, continues to execute other instructions, and is interrupted by the I/O module when the latter has completed its work</a:t>
            </a:r>
          </a:p>
          <a:p>
            <a:pPr marL="228600" lvl="1">
              <a:spcBef>
                <a:spcPts val="800"/>
              </a:spcBef>
              <a:buClr>
                <a:schemeClr val="accent1"/>
              </a:buClr>
            </a:pPr>
            <a:r>
              <a:rPr lang="en-US" sz="2000" dirty="0" smtClean="0"/>
              <a:t>Direct memory access (DMA)</a:t>
            </a:r>
          </a:p>
          <a:p>
            <a:pPr marL="685800" lvl="1" indent="-228600">
              <a:spcBef>
                <a:spcPts val="800"/>
              </a:spcBef>
              <a:buFont typeface="Wingdings" pitchFamily="2" charset="2"/>
              <a:buChar char="n"/>
            </a:pPr>
            <a:r>
              <a:rPr lang="en-US" sz="1800" dirty="0" smtClean="0"/>
              <a:t>The I/O module and main memory exchange data directly without processor involvement</a:t>
            </a:r>
          </a:p>
          <a:p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21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115" y="2564904"/>
            <a:ext cx="8818671" cy="292106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728" y="764704"/>
            <a:ext cx="9143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I/O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Techniques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45241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556313" cy="1116106"/>
          </a:xfrm>
        </p:spPr>
        <p:txBody>
          <a:bodyPr/>
          <a:lstStyle/>
          <a:p>
            <a:r>
              <a:rPr lang="en-US" dirty="0" smtClean="0"/>
              <a:t>I/O Commands</a:t>
            </a: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7556313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four types of I/O commands that an I/O module may receive when it is addressed by a processor: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Control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used to activate a peripheral and tell it what to do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Test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used to test various status conditions associated with an I/O module and its peripherals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Read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causes the I/O module to obtain an item of data from the peripheral and place it in an internal buffer</a:t>
            </a:r>
          </a:p>
          <a:p>
            <a:pPr marL="800100" indent="-173038">
              <a:buSzPct val="100000"/>
              <a:buFont typeface="+mj-lt"/>
              <a:buAutoNum type="arabicParenR"/>
            </a:pPr>
            <a:r>
              <a:rPr lang="en-US" dirty="0" smtClean="0"/>
              <a:t> Write</a:t>
            </a:r>
          </a:p>
          <a:p>
            <a:pPr marL="1028700" lvl="1" indent="-173038">
              <a:buSzPct val="100000"/>
              <a:buNone/>
            </a:pPr>
            <a:r>
              <a:rPr lang="en-US" dirty="0" smtClean="0"/>
              <a:t>- causes the I/O module to take an item of data from the data bus and subsequently transmit that data item to the peripheral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5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41" y="152400"/>
            <a:ext cx="8875059" cy="68580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02783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16632"/>
            <a:ext cx="7556500" cy="1116013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I/O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Instructions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16780" y="1011202"/>
          <a:ext cx="85344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88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 anchor="ctr"/>
          <a:lstStyle/>
          <a:p>
            <a:r>
              <a:rPr lang="en-US" dirty="0"/>
              <a:t>I/O </a:t>
            </a:r>
            <a:r>
              <a:rPr lang="en-US" dirty="0" smtClean="0"/>
              <a:t>Mapping Summary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72816"/>
            <a:ext cx="7556313" cy="4144963"/>
          </a:xfrm>
        </p:spPr>
        <p:txBody>
          <a:bodyPr/>
          <a:lstStyle/>
          <a:p>
            <a:r>
              <a:rPr lang="en-US" sz="2400" dirty="0"/>
              <a:t>Memory mapped I/O</a:t>
            </a:r>
          </a:p>
          <a:p>
            <a:pPr lvl="1"/>
            <a:r>
              <a:rPr lang="en-US" sz="2000" dirty="0"/>
              <a:t>Devices and memory share an address space</a:t>
            </a:r>
          </a:p>
          <a:p>
            <a:pPr lvl="1"/>
            <a:r>
              <a:rPr lang="en-US" sz="2000" dirty="0"/>
              <a:t>I/O looks just like memory read/write</a:t>
            </a:r>
          </a:p>
          <a:p>
            <a:pPr lvl="1"/>
            <a:r>
              <a:rPr lang="en-US" sz="2000" dirty="0"/>
              <a:t>No special commands for I/O</a:t>
            </a:r>
          </a:p>
          <a:p>
            <a:pPr lvl="2"/>
            <a:r>
              <a:rPr lang="en-US" sz="1800" dirty="0"/>
              <a:t>Large selection of memory access commands available</a:t>
            </a:r>
          </a:p>
          <a:p>
            <a:r>
              <a:rPr lang="en-US" sz="2400" dirty="0"/>
              <a:t>Isolated I/O</a:t>
            </a:r>
          </a:p>
          <a:p>
            <a:pPr lvl="1"/>
            <a:r>
              <a:rPr lang="en-US" sz="2000" dirty="0"/>
              <a:t>Separate address spaces</a:t>
            </a:r>
          </a:p>
          <a:p>
            <a:pPr lvl="1"/>
            <a:r>
              <a:rPr lang="en-US" sz="2000" dirty="0"/>
              <a:t>Need I/O or memory select lines</a:t>
            </a:r>
          </a:p>
          <a:p>
            <a:pPr lvl="1"/>
            <a:r>
              <a:rPr lang="en-US" sz="2000" dirty="0"/>
              <a:t>Special commands for I/O</a:t>
            </a:r>
          </a:p>
          <a:p>
            <a:pPr lvl="2"/>
            <a:r>
              <a:rPr lang="en-US" dirty="0"/>
              <a:t>Limited set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492">
            <a:off x="6804248" y="4244642"/>
            <a:ext cx="1574924" cy="192817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8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TextBox 9"/>
          <p:cNvSpPr txBox="1"/>
          <p:nvPr/>
        </p:nvSpPr>
        <p:spPr>
          <a:xfrm>
            <a:off x="313552" y="4648201"/>
            <a:ext cx="296047" cy="48607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8" t="6116" r="10265" b="17536"/>
          <a:stretch/>
        </p:blipFill>
        <p:spPr>
          <a:xfrm>
            <a:off x="2123728" y="418704"/>
            <a:ext cx="5112568" cy="643929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6617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88640"/>
            <a:ext cx="7556500" cy="1116013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Interrupt-Driven I/O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69020" y="1051456"/>
          <a:ext cx="8458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1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4" t="10308" r="5744" b="10024"/>
          <a:stretch/>
        </p:blipFill>
        <p:spPr>
          <a:xfrm>
            <a:off x="1979712" y="484501"/>
            <a:ext cx="5436449" cy="637349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63739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1" b="11946"/>
          <a:stretch/>
        </p:blipFill>
        <p:spPr>
          <a:xfrm>
            <a:off x="1465285" y="391949"/>
            <a:ext cx="6059043" cy="6466051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2393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ontent Placeholder 2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505122" y="1424786"/>
          <a:ext cx="80137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304800"/>
            <a:ext cx="7556500" cy="1116013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Issues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03927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539552" y="147918"/>
            <a:ext cx="7556313" cy="995082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 Identification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idx="1"/>
          </p:nvPr>
        </p:nvSpPr>
        <p:spPr>
          <a:xfrm>
            <a:off x="539552" y="1844824"/>
            <a:ext cx="7848600" cy="4800600"/>
          </a:xfrm>
        </p:spPr>
        <p:txBody>
          <a:bodyPr>
            <a:normAutofit fontScale="47500" lnSpcReduction="20000"/>
          </a:bodyPr>
          <a:lstStyle/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Multiple interrupt lines</a:t>
            </a:r>
          </a:p>
          <a:p>
            <a:pPr lvl="1"/>
            <a:r>
              <a:rPr lang="en-US" sz="2880" dirty="0" smtClean="0"/>
              <a:t>Between the processor and the I/O modules</a:t>
            </a:r>
          </a:p>
          <a:p>
            <a:pPr lvl="1"/>
            <a:r>
              <a:rPr lang="en-US" sz="2880" dirty="0" smtClean="0"/>
              <a:t>Most straightforward approach to the problem</a:t>
            </a:r>
          </a:p>
          <a:p>
            <a:pPr lvl="1"/>
            <a:r>
              <a:rPr lang="en-US" sz="2880" dirty="0" smtClean="0"/>
              <a:t>Consequently even if multiple lines are used, it is likely that each line will have multiple I/O modules attached to it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Software poll</a:t>
            </a:r>
          </a:p>
          <a:p>
            <a:pPr lvl="1"/>
            <a:r>
              <a:rPr lang="en-US" sz="2880" dirty="0" smtClean="0"/>
              <a:t>When processor detects an interrupt it branches to an interrupt-service routine whose job is to poll each I/O module to determine which module caused the interrupt</a:t>
            </a:r>
          </a:p>
          <a:p>
            <a:pPr lvl="1"/>
            <a:r>
              <a:rPr lang="en-US" sz="2880" dirty="0" smtClean="0"/>
              <a:t>Time consuming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57" b="1" dirty="0" smtClean="0"/>
              <a:t>Daisy chain (hardware poll, vectored)</a:t>
            </a:r>
          </a:p>
          <a:p>
            <a:pPr lvl="1"/>
            <a:r>
              <a:rPr lang="en-US" sz="2947" dirty="0" smtClean="0"/>
              <a:t>The interrupt acknowledge line is daisy chained through the modules</a:t>
            </a:r>
          </a:p>
          <a:p>
            <a:pPr lvl="1"/>
            <a:r>
              <a:rPr lang="en-US" sz="2947" dirty="0" smtClean="0"/>
              <a:t>Vector – address of the I/O module or some other unique identifier</a:t>
            </a:r>
          </a:p>
          <a:p>
            <a:pPr lvl="1"/>
            <a:r>
              <a:rPr lang="en-US" sz="2947" dirty="0" smtClean="0"/>
              <a:t>Vectored interrupt – processor uses the vector as a pointer to the appropriate device-service routine, avoiding the need to execute a general interrupt-service routine first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880" b="1" dirty="0" smtClean="0"/>
              <a:t>Bus arbitration (vectored)</a:t>
            </a:r>
          </a:p>
          <a:p>
            <a:pPr lvl="1"/>
            <a:r>
              <a:rPr lang="en-US" sz="2947" dirty="0" smtClean="0"/>
              <a:t>An I/O module must first gain control of the bus before it can raise the interrupt request line</a:t>
            </a:r>
          </a:p>
          <a:p>
            <a:pPr lvl="1"/>
            <a:r>
              <a:rPr lang="en-US" sz="2947" dirty="0" smtClean="0"/>
              <a:t>When the processor detects the interrupt it responds on the interrupt acknowledge line</a:t>
            </a:r>
          </a:p>
          <a:p>
            <a:pPr lvl="1"/>
            <a:r>
              <a:rPr lang="en-US" sz="2947" dirty="0" smtClean="0"/>
              <a:t>Then the requesting module places its vector on the data lines</a:t>
            </a:r>
            <a:endParaRPr lang="en-US" sz="2947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539552" y="1052736"/>
            <a:ext cx="7558960" cy="774700"/>
          </a:xfrm>
        </p:spPr>
        <p:txBody>
          <a:bodyPr/>
          <a:lstStyle/>
          <a:p>
            <a:r>
              <a:rPr lang="en-US" dirty="0" smtClean="0"/>
              <a:t>Four general categories of techniques are in common use: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20</a:t>
            </a:fld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0"/>
          <a:stretch/>
        </p:blipFill>
        <p:spPr>
          <a:xfrm>
            <a:off x="2483768" y="356088"/>
            <a:ext cx="5299364" cy="665431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760070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93" b="24875"/>
          <a:stretch/>
        </p:blipFill>
        <p:spPr>
          <a:xfrm>
            <a:off x="179512" y="593304"/>
            <a:ext cx="8685929" cy="626469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87415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7" b="15964"/>
          <a:stretch/>
        </p:blipFill>
        <p:spPr>
          <a:xfrm>
            <a:off x="971600" y="266771"/>
            <a:ext cx="7317457" cy="666742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3133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1" t="5067" r="7100" b="10198"/>
          <a:stretch/>
        </p:blipFill>
        <p:spPr>
          <a:xfrm>
            <a:off x="2123728" y="356307"/>
            <a:ext cx="5112568" cy="6577893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3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763000" cy="990600"/>
          </a:xfrm>
        </p:spPr>
        <p:txBody>
          <a:bodyPr>
            <a:noAutofit/>
          </a:bodyPr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Drawbacks of Programmed and Interrupt-Driven I/O</a:t>
            </a:r>
            <a:endParaRPr lang="en-US" sz="32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600200"/>
            <a:ext cx="6191157" cy="3886200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r>
              <a:rPr lang="en-GB" sz="2000" dirty="0" smtClean="0"/>
              <a:t>Both forms of I/O suffer from two inherent drawbacks:</a:t>
            </a:r>
          </a:p>
          <a:p>
            <a:pPr marL="914400" lvl="1" indent="-457200">
              <a:spcBef>
                <a:spcPts val="20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GB" sz="1900" dirty="0" smtClean="0"/>
              <a:t>The I/O transfer rate is limited by the speed with which the processor can test and service a device</a:t>
            </a:r>
          </a:p>
          <a:p>
            <a:pPr marL="914400" lvl="1" indent="-457200">
              <a:spcBef>
                <a:spcPts val="2000"/>
              </a:spcBef>
              <a:buClr>
                <a:schemeClr val="accent1"/>
              </a:buClr>
              <a:buSzPct val="100000"/>
              <a:buFont typeface="+mj-lt"/>
              <a:buAutoNum type="arabicParenR"/>
            </a:pPr>
            <a:r>
              <a:rPr lang="en-GB" sz="1900" dirty="0" smtClean="0"/>
              <a:t>The processor is tied up in managing an I/O transfer; a number of instructions must be executed for each I/O transfer</a:t>
            </a:r>
            <a:endParaRPr lang="en-GB" sz="800" dirty="0" smtClean="0"/>
          </a:p>
          <a:p>
            <a:pPr marL="228600" indent="-228600">
              <a:spcBef>
                <a:spcPts val="2000"/>
              </a:spcBef>
            </a:pPr>
            <a:r>
              <a:rPr lang="en-GB" sz="2000" dirty="0" smtClean="0"/>
              <a:t>	</a:t>
            </a:r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endParaRPr lang="en-GB" sz="2000" dirty="0" smtClean="0"/>
          </a:p>
          <a:p>
            <a:pPr marL="228600" indent="-228600">
              <a:spcBef>
                <a:spcPts val="2000"/>
              </a:spcBef>
              <a:buFont typeface="Wingdings" pitchFamily="2" charset="2"/>
              <a:buChar char="n"/>
            </a:pPr>
            <a:endParaRPr lang="en-GB" sz="2000" dirty="0"/>
          </a:p>
        </p:txBody>
      </p:sp>
      <p:sp useBgFill="1">
        <p:nvSpPr>
          <p:cNvPr id="5" name="TextBox 4"/>
          <p:cNvSpPr txBox="1"/>
          <p:nvPr/>
        </p:nvSpPr>
        <p:spPr>
          <a:xfrm>
            <a:off x="228600" y="4648201"/>
            <a:ext cx="381000" cy="3810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86916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eaLnBrk="1" hangingPunct="1">
              <a:spcBef>
                <a:spcPts val="2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When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large volumes of data are to be moved a more efficient technique is </a:t>
            </a:r>
            <a:r>
              <a:rPr lang="en-GB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direct memory access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(DMA)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1" b="24699"/>
          <a:stretch/>
        </p:blipFill>
        <p:spPr>
          <a:xfrm>
            <a:off x="611560" y="385664"/>
            <a:ext cx="8027542" cy="662473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65052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3" t="15899" r="11259" b="15790"/>
          <a:stretch/>
        </p:blipFill>
        <p:spPr>
          <a:xfrm>
            <a:off x="-257747" y="391681"/>
            <a:ext cx="9298159" cy="639011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5" b="13168"/>
          <a:stretch/>
        </p:blipFill>
        <p:spPr>
          <a:xfrm>
            <a:off x="1475656" y="438195"/>
            <a:ext cx="6264696" cy="6572205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3823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4" t="10832" r="3969" b="6879"/>
          <a:stretch/>
        </p:blipFill>
        <p:spPr>
          <a:xfrm>
            <a:off x="179512" y="653013"/>
            <a:ext cx="8964488" cy="6128787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99639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8" name="Rectangle 6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56313" cy="1116106"/>
          </a:xfrm>
        </p:spPr>
        <p:txBody>
          <a:bodyPr anchor="ctr"/>
          <a:lstStyle/>
          <a:p>
            <a:r>
              <a:rPr lang="en-GB" dirty="0"/>
              <a:t>Fly-</a:t>
            </a:r>
            <a:r>
              <a:rPr lang="en-GB" dirty="0" smtClean="0"/>
              <a:t>By DMA Controller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467544" y="1628800"/>
          <a:ext cx="792088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236296" y="1501552"/>
            <a:ext cx="1907704" cy="5356448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Table 7.2 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Intel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8237A Registers </a:t>
            </a:r>
            <a:endParaRPr lang="en-GB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320135"/>
            <a:ext cx="21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E/D = enable/disable</a:t>
            </a:r>
          </a:p>
          <a:p>
            <a:r>
              <a:rPr lang="en-US" sz="1200" dirty="0">
                <a:latin typeface="+mn-lt"/>
              </a:rPr>
              <a:t>TC = terminal </a:t>
            </a:r>
            <a:r>
              <a:rPr lang="en-US" sz="1200" dirty="0" smtClean="0">
                <a:latin typeface="+mn-lt"/>
              </a:rPr>
              <a:t>count</a:t>
            </a:r>
            <a:endParaRPr lang="en-US" sz="12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68749"/>
            <a:ext cx="7056784" cy="6084451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088875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Cache Access (DCA)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7544" y="1556792"/>
            <a:ext cx="7488832" cy="468052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DMA is not able to scale to meet the increased demand due to dramatic increases in data rates for network I/O</a:t>
            </a:r>
          </a:p>
          <a:p>
            <a:r>
              <a:rPr lang="en-US" dirty="0" smtClean="0"/>
              <a:t>Demand is coming primarily from the widespread deployment of 10-Gbps and 100-Gbps Ethernet switches to handle massive amounts of data transfer to and from database servers and other high-performance systems</a:t>
            </a:r>
          </a:p>
          <a:p>
            <a:r>
              <a:rPr lang="en-US" dirty="0" smtClean="0"/>
              <a:t>Another source of traffic comes from Wi-Fi in the gigabit range</a:t>
            </a:r>
          </a:p>
          <a:p>
            <a:r>
              <a:rPr lang="en-US" dirty="0" smtClean="0"/>
              <a:t>Network Wi-Fi devices that handle 3.2 </a:t>
            </a:r>
            <a:r>
              <a:rPr lang="en-US" dirty="0" err="1" smtClean="0"/>
              <a:t>Gbps</a:t>
            </a:r>
            <a:r>
              <a:rPr lang="en-US" dirty="0" smtClean="0"/>
              <a:t> and 6.76 </a:t>
            </a:r>
            <a:r>
              <a:rPr lang="en-US" dirty="0" err="1" smtClean="0"/>
              <a:t>Gbps</a:t>
            </a:r>
            <a:r>
              <a:rPr lang="en-US" dirty="0" smtClean="0"/>
              <a:t> are becoming widely available and producing demand on enterprise systems</a:t>
            </a:r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5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2400"/>
            <a:ext cx="5299364" cy="6858000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251520" y="260648"/>
            <a:ext cx="7556500" cy="1116012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Cache-Related Performance Issues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63568" y="1052736"/>
          <a:ext cx="8484896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4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Cache-Related Performance </a:t>
            </a:r>
            <a:r>
              <a:rPr lang="en-US" dirty="0" smtClean="0"/>
              <a:t>Issues (Cont.)</a:t>
            </a:r>
            <a:endParaRPr lang="en-US" dirty="0"/>
          </a:p>
        </p:txBody>
      </p:sp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  <p:extLst/>
          </p:nvPr>
        </p:nvGraphicFramePr>
        <p:xfrm>
          <a:off x="390650" y="1556792"/>
          <a:ext cx="810597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5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Packet Traffic Steps: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9552" y="2348880"/>
            <a:ext cx="3657600" cy="3678797"/>
          </a:xfrm>
        </p:spPr>
        <p:txBody>
          <a:bodyPr>
            <a:normAutofit/>
          </a:bodyPr>
          <a:lstStyle/>
          <a:p>
            <a:r>
              <a:rPr lang="en-US" dirty="0" smtClean="0"/>
              <a:t>Packet arrives</a:t>
            </a:r>
          </a:p>
          <a:p>
            <a:r>
              <a:rPr lang="en-US" dirty="0" smtClean="0"/>
              <a:t>DMA</a:t>
            </a:r>
          </a:p>
          <a:p>
            <a:r>
              <a:rPr lang="en-US" dirty="0" smtClean="0"/>
              <a:t>NIC interrupts host</a:t>
            </a:r>
          </a:p>
          <a:p>
            <a:r>
              <a:rPr lang="en-US" dirty="0" smtClean="0"/>
              <a:t>Retrieve descriptors and headers</a:t>
            </a:r>
          </a:p>
          <a:p>
            <a:r>
              <a:rPr lang="en-US" dirty="0" smtClean="0"/>
              <a:t>Cache miss occurs</a:t>
            </a:r>
          </a:p>
          <a:p>
            <a:r>
              <a:rPr lang="en-US" dirty="0" smtClean="0"/>
              <a:t>Header is processed</a:t>
            </a:r>
          </a:p>
          <a:p>
            <a:r>
              <a:rPr lang="en-US" dirty="0" smtClean="0"/>
              <a:t>Payload transferred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427984" y="2564904"/>
            <a:ext cx="3657600" cy="3678797"/>
          </a:xfrm>
        </p:spPr>
        <p:txBody>
          <a:bodyPr/>
          <a:lstStyle/>
          <a:p>
            <a:r>
              <a:rPr lang="en-US" dirty="0" smtClean="0"/>
              <a:t>Packet transfer requested</a:t>
            </a:r>
          </a:p>
          <a:p>
            <a:r>
              <a:rPr lang="en-US" dirty="0" smtClean="0"/>
              <a:t>Packet created</a:t>
            </a:r>
          </a:p>
          <a:p>
            <a:r>
              <a:rPr lang="en-US" dirty="0" smtClean="0"/>
              <a:t>Output operation invoked</a:t>
            </a:r>
          </a:p>
          <a:p>
            <a:r>
              <a:rPr lang="en-US" dirty="0" smtClean="0"/>
              <a:t>DMA transfer</a:t>
            </a:r>
          </a:p>
          <a:p>
            <a:r>
              <a:rPr lang="en-US" dirty="0" smtClean="0"/>
              <a:t>NIC signals completion</a:t>
            </a:r>
          </a:p>
          <a:p>
            <a:r>
              <a:rPr lang="en-US" dirty="0" smtClean="0"/>
              <a:t>Driver frees buffer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467544" y="1412776"/>
            <a:ext cx="3657600" cy="692768"/>
          </a:xfrm>
        </p:spPr>
        <p:txBody>
          <a:bodyPr/>
          <a:lstStyle/>
          <a:p>
            <a:r>
              <a:rPr lang="en-US" sz="2800" dirty="0" smtClean="0"/>
              <a:t>Incoming</a:t>
            </a:r>
            <a:endParaRPr lang="en-US" sz="2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355976" y="1772816"/>
            <a:ext cx="3657600" cy="692768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Outgoing</a:t>
            </a: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7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Cache Access Strategies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/>
          </p:nvPr>
        </p:nvGraphicFramePr>
        <p:xfrm>
          <a:off x="498475" y="1412776"/>
          <a:ext cx="745790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3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7" b="14042"/>
          <a:stretch/>
        </p:blipFill>
        <p:spPr>
          <a:xfrm>
            <a:off x="990600" y="377190"/>
            <a:ext cx="7120877" cy="6633210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6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the I/O Function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1828800"/>
            <a:ext cx="3505200" cy="4571999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The CPU directly controls a peripheral device. 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A controller or I/O module is added.  The CPU uses programmed I/O without interrupts.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GB" dirty="0" smtClean="0"/>
              <a:t>Same configuration as in step 2 is used, but now interrupts are employed.  The CPU need not spend time waiting for an I/O operation to be performed, thus increasing efficiency.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985962"/>
            <a:ext cx="3942678" cy="464343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lnSpc>
                <a:spcPct val="11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is given direct access to memory via DMA.  It can now move a block of data to or from memory without involving the CPU, except at the beginning and end of the transfer.</a:t>
            </a:r>
          </a:p>
          <a:p>
            <a:pPr marL="342900" indent="-342900">
              <a:lnSpc>
                <a:spcPct val="11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is enhanced to become a processor in its own right, with a specialized instruction set tailored for I/O</a:t>
            </a:r>
          </a:p>
          <a:p>
            <a:pPr marL="342900" indent="-342900">
              <a:lnSpc>
                <a:spcPct val="120000"/>
              </a:lnSpc>
              <a:buSzPct val="100000"/>
              <a:buFont typeface="+mj-lt"/>
              <a:buAutoNum type="arabicPeriod" startAt="4"/>
            </a:pPr>
            <a:r>
              <a:rPr lang="en-US" dirty="0" smtClean="0"/>
              <a:t>The I/O module has a local memory of its own and is, in fact, a computer in its own right.  With this architecture a large set of I/O devices can be controlled with minimal CPU involvement.</a:t>
            </a:r>
          </a:p>
          <a:p>
            <a:pPr marL="342900" indent="-342900">
              <a:buSzPct val="100000"/>
              <a:buFont typeface="+mj-lt"/>
              <a:buAutoNum type="arabicPeriod" startAt="4"/>
            </a:pP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4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4" b="6181"/>
          <a:stretch/>
        </p:blipFill>
        <p:spPr>
          <a:xfrm>
            <a:off x="1691680" y="380392"/>
            <a:ext cx="5976664" cy="6553808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79344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56313" cy="1116106"/>
          </a:xfrm>
        </p:spPr>
        <p:txBody>
          <a:bodyPr anchor="ctr"/>
          <a:lstStyle/>
          <a:p>
            <a:r>
              <a:rPr lang="en-US" dirty="0" smtClean="0"/>
              <a:t>Universal Serial Bus (USB)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56792"/>
            <a:ext cx="7556313" cy="547260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Widely used for peripheral connections</a:t>
            </a:r>
          </a:p>
          <a:p>
            <a:r>
              <a:rPr lang="en-US" dirty="0" smtClean="0"/>
              <a:t>Is the default interface for slower speed devices</a:t>
            </a:r>
          </a:p>
          <a:p>
            <a:r>
              <a:rPr lang="en-US" dirty="0" smtClean="0"/>
              <a:t>Commonly used high-speed I/O</a:t>
            </a:r>
          </a:p>
          <a:p>
            <a:r>
              <a:rPr lang="en-US" dirty="0" smtClean="0"/>
              <a:t>Has gone through multiple generations</a:t>
            </a:r>
          </a:p>
          <a:p>
            <a:pPr lvl="1"/>
            <a:r>
              <a:rPr lang="en-US" dirty="0" smtClean="0"/>
              <a:t>USB 1.0</a:t>
            </a:r>
          </a:p>
          <a:p>
            <a:pPr lvl="2"/>
            <a:r>
              <a:rPr lang="en-US" dirty="0"/>
              <a:t>D</a:t>
            </a:r>
            <a:r>
              <a:rPr lang="en-US" dirty="0" smtClean="0"/>
              <a:t>efined a </a:t>
            </a:r>
            <a:r>
              <a:rPr lang="en-US" i="1" dirty="0" smtClean="0"/>
              <a:t>Low Speed </a:t>
            </a:r>
            <a:r>
              <a:rPr lang="en-US" dirty="0" smtClean="0"/>
              <a:t>data rate of 1.5 Mbps and a </a:t>
            </a:r>
            <a:r>
              <a:rPr lang="en-US" i="1" dirty="0" smtClean="0"/>
              <a:t>Full Speed</a:t>
            </a:r>
            <a:r>
              <a:rPr lang="en-US" dirty="0" smtClean="0"/>
              <a:t> rate of 12 Mbps</a:t>
            </a:r>
          </a:p>
          <a:p>
            <a:pPr lvl="1"/>
            <a:r>
              <a:rPr lang="en-US" dirty="0" smtClean="0"/>
              <a:t>USB 2.0</a:t>
            </a:r>
          </a:p>
          <a:p>
            <a:pPr lvl="2"/>
            <a:r>
              <a:rPr lang="en-US" dirty="0" smtClean="0"/>
              <a:t>Provides a data rate of 480 Mbps</a:t>
            </a:r>
          </a:p>
          <a:p>
            <a:pPr lvl="1"/>
            <a:r>
              <a:rPr lang="en-US" dirty="0" smtClean="0"/>
              <a:t>USB 3.0</a:t>
            </a:r>
          </a:p>
          <a:p>
            <a:pPr lvl="2"/>
            <a:r>
              <a:rPr lang="en-US" dirty="0" smtClean="0"/>
              <a:t>Higher speed bus called </a:t>
            </a:r>
            <a:r>
              <a:rPr lang="en-US" i="1" dirty="0" err="1" smtClean="0"/>
              <a:t>SuperSpeed</a:t>
            </a:r>
            <a:r>
              <a:rPr lang="en-US" i="1" dirty="0" smtClean="0"/>
              <a:t> </a:t>
            </a:r>
            <a:r>
              <a:rPr lang="en-US" dirty="0" smtClean="0"/>
              <a:t>in parallel with the USB 2.0 bus</a:t>
            </a:r>
          </a:p>
          <a:p>
            <a:pPr lvl="2"/>
            <a:r>
              <a:rPr lang="en-US" dirty="0" smtClean="0"/>
              <a:t>Signaling speed of </a:t>
            </a:r>
            <a:r>
              <a:rPr lang="en-US" i="1" dirty="0" err="1" smtClean="0"/>
              <a:t>SuperSpeed</a:t>
            </a:r>
            <a:r>
              <a:rPr lang="en-US" i="1" dirty="0" smtClean="0"/>
              <a:t> </a:t>
            </a:r>
            <a:r>
              <a:rPr lang="en-US" dirty="0" smtClean="0"/>
              <a:t>is 5 </a:t>
            </a:r>
            <a:r>
              <a:rPr lang="en-US" dirty="0" err="1" smtClean="0"/>
              <a:t>Gbps</a:t>
            </a:r>
            <a:r>
              <a:rPr lang="en-US" dirty="0" smtClean="0"/>
              <a:t>, but due to signaling overhead the usable data rate is up to 4 </a:t>
            </a:r>
            <a:r>
              <a:rPr lang="en-US" dirty="0" err="1" smtClean="0"/>
              <a:t>Gbps</a:t>
            </a:r>
            <a:endParaRPr lang="en-US" dirty="0" smtClean="0"/>
          </a:p>
          <a:p>
            <a:pPr lvl="1"/>
            <a:r>
              <a:rPr lang="en-US" dirty="0" smtClean="0"/>
              <a:t>USB 3.1</a:t>
            </a:r>
          </a:p>
          <a:p>
            <a:pPr lvl="2"/>
            <a:r>
              <a:rPr lang="en-US" dirty="0" smtClean="0"/>
              <a:t>Includes a faster transfer mode called </a:t>
            </a:r>
            <a:r>
              <a:rPr lang="en-US" i="1" dirty="0" err="1" smtClean="0"/>
              <a:t>SuperSpeed</a:t>
            </a:r>
            <a:r>
              <a:rPr lang="en-US" i="1" dirty="0" smtClean="0"/>
              <a:t>+</a:t>
            </a:r>
            <a:endParaRPr lang="en-US" dirty="0" smtClean="0"/>
          </a:p>
          <a:p>
            <a:pPr lvl="2"/>
            <a:r>
              <a:rPr lang="en-US" dirty="0" smtClean="0"/>
              <a:t>This transfer mode achieves a signaling rate of 10 </a:t>
            </a:r>
            <a:r>
              <a:rPr lang="en-US" dirty="0" err="1" smtClean="0"/>
              <a:t>Gbps</a:t>
            </a:r>
            <a:r>
              <a:rPr lang="en-US" dirty="0" smtClean="0"/>
              <a:t> and a theoretical usable data rate of 9.7 </a:t>
            </a:r>
            <a:r>
              <a:rPr lang="en-US" dirty="0" err="1" smtClean="0"/>
              <a:t>Gbps</a:t>
            </a:r>
            <a:endParaRPr lang="en-US" dirty="0" smtClean="0"/>
          </a:p>
          <a:p>
            <a:r>
              <a:rPr lang="en-US" dirty="0" smtClean="0"/>
              <a:t>Is controlled by a root host controller which attaches to devices to create a local network with a hierarchical tree topology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56313" cy="1116106"/>
          </a:xfrm>
        </p:spPr>
        <p:txBody>
          <a:bodyPr anchor="ctr"/>
          <a:lstStyle/>
          <a:p>
            <a:r>
              <a:rPr lang="en-US" dirty="0" smtClean="0"/>
              <a:t>FireWire Serial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28800"/>
            <a:ext cx="7556313" cy="54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Was developed as an alternative to small computer system interface (SCSI) to be used on smaller systems, such as personal computers, workstations, and servers</a:t>
            </a:r>
          </a:p>
          <a:p>
            <a:r>
              <a:rPr lang="en-US" dirty="0" smtClean="0"/>
              <a:t>Objective was to meet the increasing demands for high I/O rates while avoiding the bulky and expensive I/O channel technologies developed for mainframe and supercomputer systems</a:t>
            </a:r>
          </a:p>
          <a:p>
            <a:r>
              <a:rPr lang="en-US" dirty="0" smtClean="0"/>
              <a:t>IEEE standard 1394, for a High Performance Serial Bus</a:t>
            </a:r>
          </a:p>
          <a:p>
            <a:r>
              <a:rPr lang="en-US" dirty="0" smtClean="0"/>
              <a:t>Uses a daisy chain configuration, with up to 63 devices connected off a single port</a:t>
            </a:r>
          </a:p>
          <a:p>
            <a:r>
              <a:rPr lang="en-US" dirty="0" smtClean="0"/>
              <a:t>1022 FireWire buses can be interconnected using bridges</a:t>
            </a:r>
          </a:p>
          <a:p>
            <a:r>
              <a:rPr lang="en-US" dirty="0" smtClean="0"/>
              <a:t>Provides for hot plugging which makes it possible to connect and disconnect peripherals without having to power the computer system down or reconfigure the system</a:t>
            </a:r>
          </a:p>
          <a:p>
            <a:r>
              <a:rPr lang="en-US" dirty="0" smtClean="0"/>
              <a:t>Provides for automatic configuration</a:t>
            </a:r>
          </a:p>
          <a:p>
            <a:r>
              <a:rPr lang="en-US" dirty="0" smtClean="0"/>
              <a:t>No terminations and the system automatically performs a configuration function to assign addresses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04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412776"/>
            <a:ext cx="7560840" cy="4536504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Small Computer System Interface</a:t>
            </a:r>
          </a:p>
          <a:p>
            <a:r>
              <a:rPr lang="en-US" dirty="0" smtClean="0"/>
              <a:t>A once common standard for connecting peripheral devices to small and medium-sized computers</a:t>
            </a:r>
          </a:p>
          <a:p>
            <a:r>
              <a:rPr lang="en-US" dirty="0" smtClean="0"/>
              <a:t>Has lost popularity to USB and FireWire in smaller systems</a:t>
            </a:r>
          </a:p>
          <a:p>
            <a:r>
              <a:rPr lang="en-US" dirty="0" smtClean="0"/>
              <a:t>High-speed versions remain popular for mass memory support on enterprise systems</a:t>
            </a:r>
          </a:p>
          <a:p>
            <a:r>
              <a:rPr lang="en-US" dirty="0" smtClean="0"/>
              <a:t>Physical organization is a shared bus, which can support up       to 16 or 32 devices, depending on the generation of the   standard</a:t>
            </a:r>
          </a:p>
          <a:p>
            <a:pPr lvl="1"/>
            <a:r>
              <a:rPr lang="en-US" dirty="0"/>
              <a:t>The bus provides for parallel transmission rather than serial, </a:t>
            </a:r>
            <a:r>
              <a:rPr lang="en-US" dirty="0" smtClean="0"/>
              <a:t>          with </a:t>
            </a:r>
            <a:r>
              <a:rPr lang="en-US" dirty="0"/>
              <a:t>a bus width of 16 bits on earlier generations and 32 bits </a:t>
            </a:r>
            <a:r>
              <a:rPr lang="en-US" dirty="0" smtClean="0"/>
              <a:t>             on </a:t>
            </a:r>
            <a:r>
              <a:rPr lang="en-US" dirty="0"/>
              <a:t>later generations</a:t>
            </a:r>
          </a:p>
          <a:p>
            <a:pPr lvl="1"/>
            <a:r>
              <a:rPr lang="en-US" dirty="0" smtClean="0"/>
              <a:t>Speeds range from 5 Mbps on the original SCSI-1                specification to 160 Mbps on SCSI-3 U3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5000" l="5500" r="9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4248" y="5157192"/>
            <a:ext cx="2057371" cy="1440160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44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556313" cy="1116106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Thunderbolt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0" y="3645024"/>
            <a:ext cx="3657600" cy="1965960"/>
          </a:xfrm>
        </p:spPr>
        <p:txBody>
          <a:bodyPr>
            <a:normAutofit/>
          </a:bodyPr>
          <a:lstStyle/>
          <a:p>
            <a:r>
              <a:rPr lang="en-US" dirty="0" smtClean="0"/>
              <a:t>Provides up to 10 Gbps throughput in each direction and up to 10 Watts of power to connected peripherals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5"/>
          </p:nvPr>
        </p:nvSpPr>
        <p:spPr>
          <a:xfrm>
            <a:off x="467544" y="1827839"/>
            <a:ext cx="3785450" cy="5060031"/>
          </a:xfrm>
        </p:spPr>
        <p:txBody>
          <a:bodyPr>
            <a:normAutofit/>
          </a:bodyPr>
          <a:lstStyle/>
          <a:p>
            <a:r>
              <a:rPr lang="en-US" dirty="0" smtClean="0"/>
              <a:t>Most recent and fastest peripheral connection technology to become available for general-purpose use</a:t>
            </a:r>
          </a:p>
          <a:p>
            <a:r>
              <a:rPr lang="en-US" dirty="0" smtClean="0"/>
              <a:t>Developed by Intel with collaboration from Apple</a:t>
            </a:r>
          </a:p>
          <a:p>
            <a:r>
              <a:rPr lang="en-US" dirty="0" smtClean="0"/>
              <a:t>The technology combines data, video, audio, and power into a single high-speed connection for peripherals such as hard drives, RAID arrays, video-capture boxes, and network interfaces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476672"/>
            <a:ext cx="2581275" cy="2581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5800" y="838200"/>
            <a:ext cx="474663" cy="376148"/>
          </a:xfrm>
          <a:prstGeom prst="rect">
            <a:avLst/>
          </a:prstGeom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44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6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InfiniBand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7416823" cy="4752528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I/O specification aimed at the high-end server market</a:t>
            </a:r>
          </a:p>
          <a:p>
            <a:r>
              <a:rPr lang="en-GB" dirty="0" smtClean="0"/>
              <a:t>First version was released in early 2001</a:t>
            </a:r>
          </a:p>
          <a:p>
            <a:r>
              <a:rPr lang="en-GB" dirty="0" smtClean="0"/>
              <a:t>Heavily relied on by IBM </a:t>
            </a:r>
            <a:r>
              <a:rPr lang="en-GB" dirty="0" err="1" smtClean="0"/>
              <a:t>zEnterprise</a:t>
            </a:r>
            <a:r>
              <a:rPr lang="en-GB" dirty="0" smtClean="0"/>
              <a:t> series of mainframes</a:t>
            </a:r>
          </a:p>
          <a:p>
            <a:r>
              <a:rPr lang="en-GB" dirty="0" smtClean="0"/>
              <a:t>Standard describes an architecture and specifications for data flow among processors and intelligent I/O devices</a:t>
            </a:r>
          </a:p>
          <a:p>
            <a:r>
              <a:rPr lang="en-GB" dirty="0" smtClean="0"/>
              <a:t>Has become a popular interface for storage area networking and other large storage configurations</a:t>
            </a:r>
          </a:p>
          <a:p>
            <a:r>
              <a:rPr lang="en-GB" dirty="0" smtClean="0"/>
              <a:t>Enables servers, remote storage, and other network devices to be attached in a central fabric of switches and links</a:t>
            </a:r>
          </a:p>
          <a:p>
            <a:r>
              <a:rPr lang="en-GB" dirty="0" smtClean="0"/>
              <a:t>The switch-based architecture can connect up to 64,000 servers, storage systems, and networking devices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8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39552" y="2132856"/>
            <a:ext cx="3657600" cy="3678797"/>
          </a:xfrm>
        </p:spPr>
        <p:txBody>
          <a:bodyPr/>
          <a:lstStyle/>
          <a:p>
            <a:r>
              <a:rPr lang="en-US" dirty="0" smtClean="0"/>
              <a:t>High-speed bus system for connecting peripherals of a wide variety of types and speeds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499992" y="1988840"/>
            <a:ext cx="3456384" cy="388843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Serial Advanced Technology Attachment</a:t>
            </a:r>
          </a:p>
          <a:p>
            <a:r>
              <a:rPr lang="en-US" dirty="0" smtClean="0"/>
              <a:t>An interface for disk storage systems</a:t>
            </a:r>
          </a:p>
          <a:p>
            <a:r>
              <a:rPr lang="en-US" dirty="0" smtClean="0"/>
              <a:t>Provides data rates of up to 6 </a:t>
            </a:r>
            <a:r>
              <a:rPr lang="en-US" dirty="0" err="1" smtClean="0"/>
              <a:t>Gbps</a:t>
            </a:r>
            <a:r>
              <a:rPr lang="en-US" dirty="0" smtClean="0"/>
              <a:t>, with a maximum per device of 300 Mbps</a:t>
            </a:r>
          </a:p>
          <a:p>
            <a:r>
              <a:rPr lang="en-US" dirty="0" smtClean="0"/>
              <a:t>Widely used in desktop computers and in industrial and embedded applications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39552" y="836712"/>
            <a:ext cx="3657600" cy="1196824"/>
          </a:xfrm>
        </p:spPr>
        <p:txBody>
          <a:bodyPr/>
          <a:lstStyle/>
          <a:p>
            <a:r>
              <a:rPr lang="en-US" dirty="0" smtClean="0"/>
              <a:t>PCI Express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355976" y="548680"/>
            <a:ext cx="3657600" cy="1196824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SATA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041" y="3717032"/>
            <a:ext cx="2615148" cy="1872208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 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98518" y="1412776"/>
            <a:ext cx="3657600" cy="471338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Predominant wired networking technology</a:t>
            </a:r>
          </a:p>
          <a:p>
            <a:r>
              <a:rPr lang="en-US" dirty="0" smtClean="0"/>
              <a:t>Has evolved to support data rates up to 100 </a:t>
            </a:r>
            <a:r>
              <a:rPr lang="en-US" dirty="0" err="1" smtClean="0"/>
              <a:t>Gbps</a:t>
            </a:r>
            <a:r>
              <a:rPr lang="en-US" dirty="0" smtClean="0"/>
              <a:t> and distances from a few meters to tens of km</a:t>
            </a:r>
          </a:p>
          <a:p>
            <a:r>
              <a:rPr lang="en-US" dirty="0" smtClean="0"/>
              <a:t>Has become essential for supporting personal computers, workstations, servers, and massive data storage devices in organizations large and small</a:t>
            </a:r>
          </a:p>
          <a:p>
            <a:r>
              <a:rPr lang="en-US" dirty="0" smtClean="0"/>
              <a:t>Began as an experimental  bus-based 3-Mbps system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9992" y="2060848"/>
            <a:ext cx="3657600" cy="4140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Has moved from bus-based to switch-based</a:t>
            </a:r>
          </a:p>
          <a:p>
            <a:pPr lvl="1"/>
            <a:r>
              <a:rPr lang="en-US" dirty="0" smtClean="0"/>
              <a:t>Data rate has periodically increased by an order of magnitude</a:t>
            </a:r>
          </a:p>
          <a:p>
            <a:pPr lvl="1"/>
            <a:r>
              <a:rPr lang="en-US" dirty="0" smtClean="0"/>
              <a:t>There is a central switch with all of the devices connected directly to the switch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/>
              <a:t>Ethernet systems are currently available at speeds up to 100 </a:t>
            </a:r>
            <a:r>
              <a:rPr lang="en-US" dirty="0" err="1"/>
              <a:t>Gbps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89" b="89815" l="1000" r="98667">
                        <a14:foregroundMark x1="67000" y1="49074" x2="67000" y2="49074"/>
                        <a14:foregroundMark x1="8000" y1="48148" x2="8000" y2="48148"/>
                        <a14:foregroundMark x1="12667" y1="61111" x2="12667" y2="61111"/>
                        <a14:foregroundMark x1="42333" y1="62037" x2="42333" y2="62037"/>
                        <a14:foregroundMark x1="46667" y1="71759" x2="46667" y2="71759"/>
                        <a14:foregroundMark x1="42333" y1="68056" x2="42333" y2="68056"/>
                        <a14:foregroundMark x1="45000" y1="75926" x2="45000" y2="75926"/>
                        <a14:foregroundMark x1="48667" y1="78241" x2="48667" y2="78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979609">
            <a:off x="5467224" y="485816"/>
            <a:ext cx="1825566" cy="1314407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0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99592" y="332656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Wi-Fi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498518" y="1412776"/>
            <a:ext cx="3657600" cy="471338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Is the predominant wireless Internet access technology</a:t>
            </a:r>
          </a:p>
          <a:p>
            <a:r>
              <a:rPr lang="en-US" dirty="0" smtClean="0"/>
              <a:t>Now connects computers, tablets, smart phones, and other electronic devices such as video cameras TVs and thermostats</a:t>
            </a:r>
          </a:p>
          <a:p>
            <a:r>
              <a:rPr lang="en-US" dirty="0" smtClean="0"/>
              <a:t>In the enterprise has become an essential means of enhancing worker productivity and network effectiveness</a:t>
            </a:r>
          </a:p>
          <a:p>
            <a:r>
              <a:rPr lang="en-US" dirty="0" smtClean="0"/>
              <a:t>Public hotspots have expanded dramatically to provide free Internet access in most public places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499992" y="1555875"/>
            <a:ext cx="3456384" cy="583552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As the technology of antennas, wireless transmission techniques, and wireless protocol design has evolved, the IEEE 802.11 committee has been able to introduce standards for new versions of Wi-Fi at higher speeds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dirty="0" smtClean="0"/>
              <a:t>Current </a:t>
            </a:r>
            <a:r>
              <a:rPr lang="en-US" dirty="0"/>
              <a:t>version is 802.11ac (2014) with a maximum data rate of 3.2 </a:t>
            </a:r>
            <a:r>
              <a:rPr lang="en-US" dirty="0" err="1"/>
              <a:t>Gbps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70351">
            <a:off x="6236644" y="4392571"/>
            <a:ext cx="2128246" cy="2039569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0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32555"/>
            <a:ext cx="7467600" cy="659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3568" y="34886"/>
            <a:ext cx="8136904" cy="1152128"/>
          </a:xfrm>
        </p:spPr>
        <p:txBody>
          <a:bodyPr>
            <a:normAutofit/>
          </a:bodyPr>
          <a:lstStyle/>
          <a:p>
            <a:pPr algn="ctr"/>
            <a:r>
              <a:rPr lang="en-US" sz="3200" b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IBM </a:t>
            </a:r>
            <a:r>
              <a:rPr lang="en-US" sz="3200" b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zEC12 I/O Frames-Front View</a:t>
            </a:r>
            <a:endParaRPr lang="en-US" sz="3200" b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EC12 Figure 7.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68760"/>
            <a:ext cx="6876256" cy="5131089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64011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2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4" b="13868"/>
          <a:stretch/>
        </p:blipFill>
        <p:spPr>
          <a:xfrm>
            <a:off x="755576" y="340343"/>
            <a:ext cx="7272808" cy="6593857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355141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539552" y="2204864"/>
            <a:ext cx="3810000" cy="4343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External devices</a:t>
            </a:r>
          </a:p>
          <a:p>
            <a:pPr lvl="1"/>
            <a:r>
              <a:rPr lang="en-US" dirty="0" smtClean="0"/>
              <a:t>Keyboard/monitor</a:t>
            </a:r>
          </a:p>
          <a:p>
            <a:pPr lvl="1"/>
            <a:r>
              <a:rPr lang="en-US" dirty="0" smtClean="0"/>
              <a:t>Disk drive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I/O modules</a:t>
            </a:r>
          </a:p>
          <a:p>
            <a:pPr lvl="1"/>
            <a:r>
              <a:rPr lang="en-US" dirty="0" smtClean="0"/>
              <a:t>Module function</a:t>
            </a:r>
          </a:p>
          <a:p>
            <a:pPr lvl="1"/>
            <a:r>
              <a:rPr lang="en-US" dirty="0" smtClean="0"/>
              <a:t>I/O module structure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Programmed I/O</a:t>
            </a:r>
          </a:p>
          <a:p>
            <a:pPr lvl="1"/>
            <a:r>
              <a:rPr lang="en-US" dirty="0" smtClean="0"/>
              <a:t>Overview of programmed I/O</a:t>
            </a:r>
          </a:p>
          <a:p>
            <a:pPr lvl="1"/>
            <a:r>
              <a:rPr lang="en-US" dirty="0" smtClean="0"/>
              <a:t>I/O commands/instructions</a:t>
            </a:r>
          </a:p>
          <a:p>
            <a:pPr marL="285750" lvl="1">
              <a:buClr>
                <a:schemeClr val="accent1"/>
              </a:buClr>
            </a:pPr>
            <a:r>
              <a:rPr lang="en-US" dirty="0"/>
              <a:t>Direct memory access</a:t>
            </a:r>
          </a:p>
          <a:p>
            <a:pPr lvl="1"/>
            <a:r>
              <a:rPr lang="en-US" dirty="0"/>
              <a:t>Drawbacks of programmed and interrupt-driven I/O</a:t>
            </a:r>
          </a:p>
          <a:p>
            <a:pPr lvl="1"/>
            <a:r>
              <a:rPr lang="en-US" dirty="0"/>
              <a:t>DMA function</a:t>
            </a:r>
          </a:p>
          <a:p>
            <a:pPr lvl="1"/>
            <a:r>
              <a:rPr lang="en-US" dirty="0"/>
              <a:t>Intel 8237A DMA controller</a:t>
            </a:r>
          </a:p>
          <a:p>
            <a:pPr lvl="1"/>
            <a:endParaRPr lang="en-US" dirty="0" smtClean="0"/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060848"/>
            <a:ext cx="3964632" cy="446449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en-US" sz="1700" dirty="0"/>
              <a:t>Interrupt-driven I/O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Interrupt processing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Design issues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Intel 82C59A interrupt controller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Intel 82C55A programmable peripheral interface</a:t>
            </a:r>
          </a:p>
          <a:p>
            <a:pPr marL="285750" lvl="1">
              <a:lnSpc>
                <a:spcPct val="90000"/>
              </a:lnSpc>
              <a:buClr>
                <a:schemeClr val="accent1"/>
              </a:buClr>
            </a:pPr>
            <a:r>
              <a:rPr lang="en-US" sz="1700" dirty="0"/>
              <a:t>Direct Cache Access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DMA using shared last-level cache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Cache-related performance issues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Direct cache access strategies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Direct data I/O</a:t>
            </a:r>
          </a:p>
          <a:p>
            <a:pPr marL="285750" lvl="1">
              <a:lnSpc>
                <a:spcPct val="90000"/>
              </a:lnSpc>
              <a:buClr>
                <a:schemeClr val="accent1"/>
              </a:buClr>
            </a:pPr>
            <a:r>
              <a:rPr lang="en-US" sz="1700" dirty="0"/>
              <a:t>I/O channels and processors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The evolution of the I/O function</a:t>
            </a:r>
          </a:p>
          <a:p>
            <a:pPr lvl="1">
              <a:lnSpc>
                <a:spcPct val="90000"/>
              </a:lnSpc>
            </a:pPr>
            <a:r>
              <a:rPr lang="en-US" sz="1700" dirty="0"/>
              <a:t>Characteristics of I/O channels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Input/Output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96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229600" cy="182880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Part </a:t>
            </a:r>
            <a:r>
              <a:rPr lang="de-DE" sz="4000" dirty="0" smtClean="0"/>
              <a:t>2</a:t>
            </a:r>
            <a:r>
              <a:rPr lang="de-DE" sz="4000" dirty="0"/>
              <a:t/>
            </a:r>
            <a:br>
              <a:rPr lang="de-DE" sz="4000" dirty="0"/>
            </a:br>
            <a:r>
              <a:rPr lang="de-DE" sz="4000" dirty="0" smtClean="0"/>
              <a:t>Operating System Support</a:t>
            </a:r>
            <a:endParaRPr lang="tr-TR" sz="4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7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2" b="22819"/>
          <a:stretch/>
        </p:blipFill>
        <p:spPr>
          <a:xfrm>
            <a:off x="192563" y="389856"/>
            <a:ext cx="8723468" cy="66967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8663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556313" cy="1116106"/>
          </a:xfrm>
        </p:spPr>
        <p:txBody>
          <a:bodyPr anchor="ctr"/>
          <a:lstStyle/>
          <a:p>
            <a:r>
              <a:rPr lang="en-US" dirty="0"/>
              <a:t>Operating </a:t>
            </a:r>
            <a:r>
              <a:rPr lang="en-US" dirty="0" smtClean="0"/>
              <a:t>System (OS) Services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600200"/>
            <a:ext cx="7556313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most important system program</a:t>
            </a:r>
          </a:p>
          <a:p>
            <a:r>
              <a:rPr lang="en-US" dirty="0" smtClean="0"/>
              <a:t>Masks the details of the hardware from the programmer and provides the programmer with a convenient interface for using the system</a:t>
            </a:r>
          </a:p>
          <a:p>
            <a:r>
              <a:rPr lang="en-US" dirty="0" smtClean="0"/>
              <a:t>The OS typically provides services in the following areas:</a:t>
            </a:r>
          </a:p>
          <a:p>
            <a:pPr lvl="1"/>
            <a:r>
              <a:rPr lang="en-US" dirty="0" smtClean="0"/>
              <a:t>Program creation</a:t>
            </a:r>
          </a:p>
          <a:p>
            <a:pPr lvl="1"/>
            <a:r>
              <a:rPr lang="en-US" dirty="0" smtClean="0"/>
              <a:t>Program execution</a:t>
            </a:r>
          </a:p>
          <a:p>
            <a:pPr lvl="1"/>
            <a:r>
              <a:rPr lang="en-US" dirty="0" smtClean="0"/>
              <a:t>Access to I/O devices</a:t>
            </a:r>
          </a:p>
          <a:p>
            <a:pPr lvl="1"/>
            <a:r>
              <a:rPr lang="en-US" dirty="0" smtClean="0"/>
              <a:t>Controlled access to files</a:t>
            </a:r>
          </a:p>
          <a:p>
            <a:pPr lvl="1"/>
            <a:r>
              <a:rPr lang="en-US" dirty="0" smtClean="0"/>
              <a:t>System access</a:t>
            </a:r>
          </a:p>
          <a:p>
            <a:pPr lvl="1"/>
            <a:r>
              <a:rPr lang="en-US" dirty="0" smtClean="0"/>
              <a:t>Error detection and response</a:t>
            </a:r>
          </a:p>
          <a:p>
            <a:pPr lvl="1"/>
            <a:r>
              <a:rPr lang="en-US" dirty="0" smtClean="0"/>
              <a:t>Accounting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4495800"/>
            <a:ext cx="1904762" cy="191746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13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23528" y="116632"/>
            <a:ext cx="7556500" cy="99377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Interfaces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179512" y="1484784"/>
          <a:ext cx="8785225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539552" y="977900"/>
            <a:ext cx="7558088" cy="7747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Key interfaces in a typical computer system: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642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822325"/>
            <a:ext cx="6181611" cy="16002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Operating System </a:t>
            </a:r>
            <a:b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</a:t>
            </a:r>
            <a:b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Resource Manager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>
          <a:xfrm>
            <a:off x="381094" y="2727325"/>
            <a:ext cx="6179566" cy="39624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computer is a set of resources for the movement, storage, and processing of data and for the control of these functions</a:t>
            </a:r>
          </a:p>
          <a:p>
            <a:pPr lvl="1" indent="-228600">
              <a:buClr>
                <a:schemeClr val="accent3">
                  <a:lumMod val="40000"/>
                  <a:lumOff val="60000"/>
                </a:schemeClr>
              </a:buClr>
              <a:buFont typeface="Wingdings" pitchFamily="2" charset="2"/>
              <a:buChar char="n"/>
            </a:pPr>
            <a:r>
              <a:rPr lang="en-US" sz="1800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OS is responsible for managing these resources</a:t>
            </a:r>
          </a:p>
          <a:p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OS as a control mechanism is unusual in two respects:</a:t>
            </a:r>
          </a:p>
          <a:p>
            <a:pPr lvl="1" indent="-228600">
              <a:buClr>
                <a:schemeClr val="accent3">
                  <a:lumMod val="40000"/>
                  <a:lumOff val="60000"/>
                </a:schemeClr>
              </a:buClr>
              <a:buFont typeface="Wingdings" pitchFamily="2" charset="2"/>
              <a:buChar char="n"/>
            </a:pPr>
            <a:r>
              <a:rPr lang="en-US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OS functions in the same way as ordinary computer software – it is a program executed by the processor</a:t>
            </a:r>
            <a:endParaRPr lang="en-US" sz="900" dirty="0" smtClean="0">
              <a:solidFill>
                <a:schemeClr val="accent3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indent="-228600">
              <a:buClr>
                <a:schemeClr val="accent3">
                  <a:lumMod val="40000"/>
                  <a:lumOff val="60000"/>
                </a:schemeClr>
              </a:buClr>
              <a:buFont typeface="Wingdings" pitchFamily="2" charset="2"/>
              <a:buChar char="n"/>
            </a:pPr>
            <a:r>
              <a:rPr lang="en-US" sz="1800" dirty="0" smtClean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OS frequently relinquishes control and must depend on the processor to allow it to regain control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lum/>
            <a:alphaModFix amt="77000"/>
          </a:blip>
          <a:stretch>
            <a:fillRect/>
          </a:stretch>
        </p:blipFill>
        <p:spPr>
          <a:xfrm>
            <a:off x="6781800" y="974725"/>
            <a:ext cx="2068286" cy="152400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8AF02B71-8991-4516-A01E-F1A9ACD28BDC}" type="slidenum">
              <a:rPr lang="de-DE" smtClean="0"/>
              <a:pPr/>
              <a:t>57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1446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14" b="14625"/>
          <a:stretch/>
        </p:blipFill>
        <p:spPr>
          <a:xfrm>
            <a:off x="971600" y="422280"/>
            <a:ext cx="7328736" cy="651192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0326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556313" cy="1116106"/>
          </a:xfrm>
        </p:spPr>
        <p:txBody>
          <a:bodyPr anchor="ctr"/>
          <a:lstStyle/>
          <a:p>
            <a:r>
              <a:rPr lang="en-US" dirty="0"/>
              <a:t>Types of Operating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981200"/>
            <a:ext cx="7556313" cy="4419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Interactive system</a:t>
            </a:r>
          </a:p>
          <a:p>
            <a:pPr lvl="1"/>
            <a:r>
              <a:rPr lang="en-US" dirty="0" smtClean="0"/>
              <a:t>The user/programmer interacts directly with the computer to request the execution of a job or to perform a transaction</a:t>
            </a:r>
          </a:p>
          <a:p>
            <a:pPr lvl="1"/>
            <a:r>
              <a:rPr lang="en-US" dirty="0" smtClean="0"/>
              <a:t>User may, depending on the nature of the application, communicate with the computer during the execution of the job</a:t>
            </a:r>
          </a:p>
          <a:p>
            <a:r>
              <a:rPr lang="en-US" dirty="0" smtClean="0"/>
              <a:t>Batch system</a:t>
            </a:r>
          </a:p>
          <a:p>
            <a:pPr lvl="1"/>
            <a:r>
              <a:rPr lang="en-US" dirty="0" smtClean="0"/>
              <a:t>Opposite of interactive</a:t>
            </a:r>
          </a:p>
          <a:p>
            <a:pPr lvl="1"/>
            <a:r>
              <a:rPr lang="en-US" dirty="0" smtClean="0"/>
              <a:t>The user’s program is batched together with programs from other users and submitted by a computer operator</a:t>
            </a:r>
          </a:p>
          <a:p>
            <a:pPr lvl="1"/>
            <a:r>
              <a:rPr lang="en-US" dirty="0" smtClean="0"/>
              <a:t>After the program is completed results are printed out for the user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8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556313" cy="1116106"/>
          </a:xfrm>
        </p:spPr>
        <p:txBody>
          <a:bodyPr anchor="ctr"/>
          <a:lstStyle/>
          <a:p>
            <a:r>
              <a:rPr lang="en-US" dirty="0"/>
              <a:t>Early Systems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0"/>
            <a:ext cx="7620000" cy="544522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From the late 1940s to the mid-1950s the                        programmer interacted directly with the computer            hardware – there was no OS</a:t>
            </a:r>
          </a:p>
          <a:p>
            <a:pPr lvl="1"/>
            <a:r>
              <a:rPr lang="en-US" dirty="0" smtClean="0"/>
              <a:t>Processors were run from a console consisting of                           display lights, toggle switches, some form of input device and a printer</a:t>
            </a:r>
          </a:p>
          <a:p>
            <a:r>
              <a:rPr lang="en-US" dirty="0" smtClean="0"/>
              <a:t>Problems:</a:t>
            </a:r>
          </a:p>
          <a:p>
            <a:pPr lvl="1"/>
            <a:r>
              <a:rPr lang="en-US" dirty="0" smtClean="0"/>
              <a:t>Scheduling</a:t>
            </a:r>
          </a:p>
          <a:p>
            <a:pPr lvl="2"/>
            <a:r>
              <a:rPr lang="en-US" dirty="0" smtClean="0"/>
              <a:t>Sign-up sheets were used to reserve processor time</a:t>
            </a:r>
          </a:p>
          <a:p>
            <a:pPr lvl="3"/>
            <a:r>
              <a:rPr lang="en-US" dirty="0" smtClean="0"/>
              <a:t>This could result in wasted computer idle time if the user finished early</a:t>
            </a:r>
          </a:p>
          <a:p>
            <a:pPr lvl="3"/>
            <a:r>
              <a:rPr lang="en-US" dirty="0" smtClean="0"/>
              <a:t>If problems occurred the user could be forced to stop before resolving the problem</a:t>
            </a:r>
          </a:p>
          <a:p>
            <a:pPr lvl="1"/>
            <a:r>
              <a:rPr lang="en-US" dirty="0" smtClean="0"/>
              <a:t>Setup time</a:t>
            </a:r>
          </a:p>
          <a:p>
            <a:pPr lvl="2"/>
            <a:r>
              <a:rPr lang="en-US" dirty="0" smtClean="0"/>
              <a:t>A single program could involve</a:t>
            </a:r>
          </a:p>
          <a:p>
            <a:pPr lvl="3"/>
            <a:r>
              <a:rPr lang="en-US" dirty="0" smtClean="0"/>
              <a:t>Loading the compiler plus the source program into memory</a:t>
            </a:r>
          </a:p>
          <a:p>
            <a:pPr lvl="3"/>
            <a:r>
              <a:rPr lang="en-US" dirty="0" smtClean="0"/>
              <a:t>Saving the compiled program</a:t>
            </a:r>
          </a:p>
          <a:p>
            <a:pPr lvl="3"/>
            <a:r>
              <a:rPr lang="en-US" dirty="0" smtClean="0"/>
              <a:t>Loading and linking together the object program and common functions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360" y="228600"/>
            <a:ext cx="2495640" cy="190425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4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0" t="13928" r="9579" b="12331"/>
          <a:stretch/>
        </p:blipFill>
        <p:spPr>
          <a:xfrm>
            <a:off x="1547664" y="240059"/>
            <a:ext cx="5965527" cy="6694141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9714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8864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the View of the Processor . . .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3528" y="1188368"/>
            <a:ext cx="7766372" cy="5517232"/>
          </a:xfrm>
        </p:spPr>
        <p:txBody>
          <a:bodyPr>
            <a:normAutofit fontScale="55000" lnSpcReduction="20000"/>
          </a:bodyPr>
          <a:lstStyle/>
          <a:p>
            <a:r>
              <a:rPr lang="en-US" sz="3040" dirty="0" smtClean="0"/>
              <a:t>Processor executes instructions from the portion of main memory containing the monitor</a:t>
            </a:r>
          </a:p>
          <a:p>
            <a:pPr lvl="1"/>
            <a:r>
              <a:rPr lang="en-US" sz="2720" dirty="0" smtClean="0"/>
              <a:t>These instructions cause the next job to be read in another portion of main memory</a:t>
            </a:r>
          </a:p>
          <a:p>
            <a:pPr lvl="1"/>
            <a:r>
              <a:rPr lang="en-US" sz="2720" dirty="0" smtClean="0"/>
              <a:t>The processor executes the instruction in the user’s program until it encounters an ending or error condition</a:t>
            </a:r>
          </a:p>
          <a:p>
            <a:pPr lvl="1"/>
            <a:r>
              <a:rPr lang="en-US" sz="2720" dirty="0" smtClean="0"/>
              <a:t>Either event causes the processor to fetch its next instruction from the monitor program</a:t>
            </a:r>
          </a:p>
          <a:p>
            <a:r>
              <a:rPr lang="en-US" sz="2947" dirty="0" smtClean="0"/>
              <a:t>The monitor handles setup and scheduling </a:t>
            </a:r>
          </a:p>
          <a:p>
            <a:pPr lvl="1"/>
            <a:r>
              <a:rPr lang="en-US" sz="2750" dirty="0" smtClean="0"/>
              <a:t>A batch of jobs is queued up and executed as rapidly as possible with no idle time</a:t>
            </a:r>
          </a:p>
          <a:p>
            <a:r>
              <a:rPr lang="en-US" sz="2947" dirty="0" smtClean="0"/>
              <a:t>Job control language (JCL)</a:t>
            </a:r>
          </a:p>
          <a:p>
            <a:pPr lvl="1"/>
            <a:r>
              <a:rPr lang="en-US" sz="2750" dirty="0" smtClean="0"/>
              <a:t>Special type of programming language used to provide instructions to the monitor</a:t>
            </a:r>
          </a:p>
          <a:p>
            <a:r>
              <a:rPr lang="en-US" sz="2947" dirty="0" smtClean="0"/>
              <a:t>Example:</a:t>
            </a:r>
          </a:p>
          <a:p>
            <a:pPr lvl="1"/>
            <a:r>
              <a:rPr lang="en-US" sz="2737" dirty="0"/>
              <a:t>$JOB</a:t>
            </a:r>
          </a:p>
          <a:p>
            <a:pPr lvl="1"/>
            <a:r>
              <a:rPr lang="en-US" sz="2737" dirty="0"/>
              <a:t>$FTN</a:t>
            </a:r>
          </a:p>
          <a:p>
            <a:pPr lvl="1"/>
            <a:r>
              <a:rPr lang="en-US" sz="2737" dirty="0"/>
              <a:t>...	Some Fortran instructions</a:t>
            </a:r>
          </a:p>
          <a:p>
            <a:pPr lvl="1"/>
            <a:r>
              <a:rPr lang="en-US" sz="2737" dirty="0"/>
              <a:t>$LOAD</a:t>
            </a:r>
          </a:p>
          <a:p>
            <a:pPr lvl="1"/>
            <a:r>
              <a:rPr lang="en-US" sz="2737" dirty="0"/>
              <a:t>$RUN</a:t>
            </a:r>
          </a:p>
          <a:p>
            <a:pPr lvl="1"/>
            <a:r>
              <a:rPr lang="en-US" sz="2737" dirty="0"/>
              <a:t>...	Some data</a:t>
            </a:r>
          </a:p>
          <a:p>
            <a:pPr lvl="1"/>
            <a:r>
              <a:rPr lang="en-US" sz="2737" dirty="0"/>
              <a:t>$</a:t>
            </a:r>
            <a:r>
              <a:rPr lang="en-US" sz="2737" dirty="0" smtClean="0"/>
              <a:t>END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947" dirty="0" smtClean="0"/>
              <a:t>Monitor, or batch OS, is simply a computer program</a:t>
            </a:r>
          </a:p>
          <a:p>
            <a:pPr lvl="1"/>
            <a:r>
              <a:rPr lang="en-US" sz="2750" dirty="0" smtClean="0"/>
              <a:t>It relies on the ability of the processor to fetch instructions from various portions of main memory in order to seize and relinquish control alternately</a:t>
            </a:r>
            <a:endParaRPr lang="en-US" sz="275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4396770"/>
            <a:ext cx="3352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**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Each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FORTRAN instruction and each item of</a:t>
            </a:r>
          </a:p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data is on a separate punched card or a separate record on tape. In addition </a:t>
            </a:r>
            <a:r>
              <a:rPr 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to FORTRAN </a:t>
            </a: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 data lines, the job includes job control instructions, which are</a:t>
            </a:r>
          </a:p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denoted by the beginning “$”.</a:t>
            </a:r>
          </a:p>
        </p:txBody>
      </p:sp>
      <p:sp>
        <p:nvSpPr>
          <p:cNvPr id="6" name="Double Brace 5"/>
          <p:cNvSpPr/>
          <p:nvPr/>
        </p:nvSpPr>
        <p:spPr>
          <a:xfrm>
            <a:off x="4876800" y="4322440"/>
            <a:ext cx="3505200" cy="914400"/>
          </a:xfrm>
          <a:prstGeom prst="bracePair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Desirable Hardware Features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7"/>
          </p:nvPr>
        </p:nvSpPr>
        <p:spPr>
          <a:xfrm>
            <a:off x="502920" y="1524000"/>
            <a:ext cx="3657413" cy="2590800"/>
          </a:xfrm>
        </p:spPr>
        <p:txBody>
          <a:bodyPr>
            <a:normAutofit fontScale="85000" lnSpcReduction="10000"/>
          </a:bodyPr>
          <a:lstStyle/>
          <a:p>
            <a:r>
              <a:rPr lang="en-US" sz="2435" dirty="0" smtClean="0"/>
              <a:t>Memory protection</a:t>
            </a:r>
          </a:p>
          <a:p>
            <a:pPr lvl="1"/>
            <a:r>
              <a:rPr lang="en-US" dirty="0" smtClean="0"/>
              <a:t>User program must not alter the memory area containing the monitor  </a:t>
            </a:r>
          </a:p>
          <a:p>
            <a:pPr lvl="1"/>
            <a:r>
              <a:rPr lang="en-US" dirty="0" smtClean="0"/>
              <a:t>The processor hardware should detect an error and transfer control to the monitor</a:t>
            </a:r>
          </a:p>
          <a:p>
            <a:pPr lvl="1"/>
            <a:r>
              <a:rPr lang="en-US" dirty="0" smtClean="0"/>
              <a:t>The monitor aborts the job, prints an error message, and loads the next job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8"/>
          </p:nvPr>
        </p:nvSpPr>
        <p:spPr>
          <a:xfrm>
            <a:off x="539552" y="4221088"/>
            <a:ext cx="3657413" cy="2159635"/>
          </a:xfrm>
        </p:spPr>
        <p:txBody>
          <a:bodyPr/>
          <a:lstStyle/>
          <a:p>
            <a:r>
              <a:rPr lang="en-US" sz="2065" dirty="0" smtClean="0"/>
              <a:t>Timer</a:t>
            </a:r>
          </a:p>
          <a:p>
            <a:pPr lvl="1"/>
            <a:r>
              <a:rPr lang="en-US" dirty="0" smtClean="0"/>
              <a:t>Used to prevent a job from monopolizing the system</a:t>
            </a:r>
          </a:p>
          <a:p>
            <a:pPr lvl="1"/>
            <a:r>
              <a:rPr lang="en-US" dirty="0" smtClean="0"/>
              <a:t>If the timer expires an interrupt occurs and control returns to monitor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410075" y="1447800"/>
            <a:ext cx="3657600" cy="2504123"/>
          </a:xfrm>
        </p:spPr>
        <p:txBody>
          <a:bodyPr>
            <a:normAutofit fontScale="92500" lnSpcReduction="20000"/>
          </a:bodyPr>
          <a:lstStyle/>
          <a:p>
            <a:r>
              <a:rPr lang="en-US" sz="2232" dirty="0" smtClean="0"/>
              <a:t>Privileged </a:t>
            </a:r>
            <a:r>
              <a:rPr lang="en-US" sz="2232" dirty="0"/>
              <a:t>instructions</a:t>
            </a:r>
            <a:endParaRPr lang="en-US" sz="2232" dirty="0" smtClean="0"/>
          </a:p>
          <a:p>
            <a:pPr lvl="1"/>
            <a:r>
              <a:rPr lang="en-US" dirty="0" smtClean="0"/>
              <a:t>Can only be </a:t>
            </a:r>
            <a:r>
              <a:rPr lang="en-US" dirty="0"/>
              <a:t>executed by</a:t>
            </a:r>
            <a:r>
              <a:rPr lang="en-US" dirty="0" smtClean="0"/>
              <a:t> the monitor</a:t>
            </a:r>
          </a:p>
          <a:p>
            <a:pPr lvl="1"/>
            <a:r>
              <a:rPr lang="en-US" dirty="0" smtClean="0"/>
              <a:t>If the processor encounters such an instruction while executing a user program an error interrupt occurs</a:t>
            </a:r>
          </a:p>
          <a:p>
            <a:pPr lvl="1"/>
            <a:r>
              <a:rPr lang="en-US" dirty="0" smtClean="0"/>
              <a:t>I/O instructions are privileged so the monitor retains control of all I/O devices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6"/>
          </p:nvPr>
        </p:nvSpPr>
        <p:spPr>
          <a:xfrm>
            <a:off x="4572000" y="4221088"/>
            <a:ext cx="3657600" cy="1965960"/>
          </a:xfrm>
        </p:spPr>
        <p:txBody>
          <a:bodyPr/>
          <a:lstStyle/>
          <a:p>
            <a:r>
              <a:rPr lang="en-US" sz="2065" dirty="0" smtClean="0"/>
              <a:t>Interrupts</a:t>
            </a:r>
          </a:p>
          <a:p>
            <a:pPr lvl="1"/>
            <a:r>
              <a:rPr lang="en-US" dirty="0" smtClean="0"/>
              <a:t>Gives the OS more flexibility in relinquishing control to and regaining control from user programs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63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5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4.pdf"/>
          <p:cNvPicPr>
            <a:picLocks noChangeAspect="1"/>
          </p:cNvPicPr>
          <p:nvPr/>
        </p:nvPicPr>
        <p:blipFill>
          <a:blip r:embed="rId3"/>
          <a:srcRect l="23529" t="8182" r="23529" b="65455"/>
          <a:stretch>
            <a:fillRect/>
          </a:stretch>
        </p:blipFill>
        <p:spPr>
          <a:xfrm>
            <a:off x="-180528" y="809328"/>
            <a:ext cx="9386120" cy="6048672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28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5449"/>
          <a:stretch/>
        </p:blipFill>
        <p:spPr>
          <a:xfrm>
            <a:off x="1917700" y="373664"/>
            <a:ext cx="5559514" cy="648433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1712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49" y="2425700"/>
            <a:ext cx="8973966" cy="2947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9807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n-lt"/>
              </a:rPr>
              <a:t>Table 8.1   </a:t>
            </a:r>
            <a:endParaRPr lang="en-US" sz="2800" dirty="0" smtClean="0">
              <a:latin typeface="+mn-lt"/>
            </a:endParaRPr>
          </a:p>
          <a:p>
            <a:pPr algn="ctr"/>
            <a:r>
              <a:rPr lang="en-US" sz="2800" dirty="0" smtClean="0">
                <a:latin typeface="+mn-lt"/>
              </a:rPr>
              <a:t>Sample </a:t>
            </a:r>
            <a:r>
              <a:rPr lang="en-US" sz="2800" dirty="0">
                <a:latin typeface="+mn-lt"/>
              </a:rPr>
              <a:t>Program Execution Attributes</a:t>
            </a:r>
          </a:p>
          <a:p>
            <a:pPr algn="ctr"/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276872"/>
            <a:ext cx="8964488" cy="33194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98072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Multiprogramming on Resource Utilization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7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86408"/>
            <a:ext cx="9225496" cy="712879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32535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556313" cy="1116106"/>
          </a:xfrm>
        </p:spPr>
        <p:txBody>
          <a:bodyPr anchor="t"/>
          <a:lstStyle/>
          <a:p>
            <a:r>
              <a:rPr lang="en-US" dirty="0"/>
              <a:t>Time Sharing Systems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Used when the user interacts directly with the computer</a:t>
            </a:r>
          </a:p>
          <a:p>
            <a:r>
              <a:rPr lang="en-US" dirty="0" smtClean="0"/>
              <a:t>Processor’s time is shared among multiple users</a:t>
            </a:r>
          </a:p>
          <a:p>
            <a:r>
              <a:rPr lang="en-US" dirty="0" smtClean="0"/>
              <a:t>Multiple users simultaneously access the system through terminals, with the OS interleaving the execution of each user program in a short burst or quantum of computation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 smtClean="0"/>
              <a:t>If there are </a:t>
            </a:r>
            <a:r>
              <a:rPr lang="en-US" i="1" dirty="0" smtClean="0"/>
              <a:t>n </a:t>
            </a:r>
            <a:r>
              <a:rPr lang="en-US" dirty="0" smtClean="0"/>
              <a:t>users actively requesting service at one time, each user will only see on the average 1/</a:t>
            </a:r>
            <a:r>
              <a:rPr lang="en-US" i="1" dirty="0" smtClean="0"/>
              <a:t>n </a:t>
            </a:r>
            <a:r>
              <a:rPr lang="en-US" dirty="0" smtClean="0"/>
              <a:t>of the effective computer speed</a:t>
            </a:r>
          </a:p>
          <a:p>
            <a:endParaRPr lang="en-US" dirty="0"/>
          </a:p>
        </p:txBody>
      </p:sp>
      <p:sp useBgFill="1">
        <p:nvSpPr>
          <p:cNvPr id="5" name="TextBox 4"/>
          <p:cNvSpPr txBox="1"/>
          <p:nvPr/>
        </p:nvSpPr>
        <p:spPr>
          <a:xfrm>
            <a:off x="7603550" y="0"/>
            <a:ext cx="1540449" cy="20574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28600"/>
            <a:ext cx="2023783" cy="160020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0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69" y="2996952"/>
            <a:ext cx="8973768" cy="19565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" y="1340768"/>
            <a:ext cx="91439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Batch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Multiprogramming versus Time Sharing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TextBox 7"/>
          <p:cNvSpPr txBox="1"/>
          <p:nvPr/>
        </p:nvSpPr>
        <p:spPr>
          <a:xfrm>
            <a:off x="7955522" y="176412"/>
            <a:ext cx="959877" cy="180478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268760"/>
            <a:ext cx="8956866" cy="4032448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91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Content Placeholder 25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28600" y="908720"/>
          <a:ext cx="868680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404664"/>
            <a:ext cx="7556500" cy="1116012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Term Scheduling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53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Medium-Term Scheduling</a:t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and Short-Term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Scheduling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Part of the swapping   function</a:t>
            </a:r>
          </a:p>
          <a:p>
            <a:pPr marL="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Swapping-in decision is based on the need to manage the degree of multiprogramming</a:t>
            </a:r>
          </a:p>
          <a:p>
            <a:pPr marL="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Swapping-in decision will consider the memory requirements of the swapped-out processes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4"/>
          </p:nvPr>
        </p:nvSpPr>
        <p:spPr>
          <a:xfrm>
            <a:off x="4419600" y="2590800"/>
            <a:ext cx="3657600" cy="3678797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Also known as the dispatcher</a:t>
            </a:r>
          </a:p>
          <a:p>
            <a:r>
              <a:rPr lang="en-US" sz="2000" dirty="0" smtClean="0"/>
              <a:t>Executes frequently and makes the fine-grained decision of which job to execute next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7541" y="2057400"/>
            <a:ext cx="3657600" cy="336176"/>
          </a:xfrm>
        </p:spPr>
        <p:txBody>
          <a:bodyPr>
            <a:normAutofit/>
          </a:bodyPr>
          <a:lstStyle/>
          <a:p>
            <a:pPr marL="0" lvl="1" algn="ctr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Mediu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m-Term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4399878" y="2057401"/>
            <a:ext cx="3657600" cy="336176"/>
          </a:xfrm>
        </p:spPr>
        <p:txBody>
          <a:bodyPr/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Short-Term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8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" t="22778" r="7597" b="14625"/>
          <a:stretch/>
        </p:blipFill>
        <p:spPr>
          <a:xfrm>
            <a:off x="-108520" y="1478085"/>
            <a:ext cx="9347056" cy="522751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721787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8" t="11306" r="25060" b="8398"/>
          <a:stretch/>
        </p:blipFill>
        <p:spPr>
          <a:xfrm>
            <a:off x="2843808" y="304204"/>
            <a:ext cx="3096344" cy="640139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8444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81" b="9053"/>
          <a:stretch/>
        </p:blipFill>
        <p:spPr>
          <a:xfrm>
            <a:off x="1043608" y="418605"/>
            <a:ext cx="7048540" cy="659179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291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72" b="17083"/>
          <a:stretch/>
        </p:blipFill>
        <p:spPr>
          <a:xfrm>
            <a:off x="467544" y="453287"/>
            <a:ext cx="8041090" cy="6633313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55283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00" b="12495"/>
          <a:stretch/>
        </p:blipFill>
        <p:spPr>
          <a:xfrm>
            <a:off x="683568" y="263457"/>
            <a:ext cx="7753011" cy="6823143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9772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" t="11634" r="12759" b="4138"/>
          <a:stretch/>
        </p:blipFill>
        <p:spPr>
          <a:xfrm>
            <a:off x="2151318" y="328464"/>
            <a:ext cx="4859082" cy="645333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02273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402"/>
            <a:ext cx="5472608" cy="708219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7337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2337327"/>
            <a:ext cx="2267744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Logical address</a:t>
            </a:r>
            <a:endParaRPr lang="en-US" sz="11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   - expressed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as a location relative to the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beginning </a:t>
            </a: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</a:t>
            </a:r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the program</a:t>
            </a:r>
          </a:p>
          <a:p>
            <a:endParaRPr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Physical address</a:t>
            </a:r>
          </a:p>
          <a:p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   - an actual location in main memory</a:t>
            </a:r>
          </a:p>
          <a:p>
            <a:endParaRPr 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Base address</a:t>
            </a:r>
          </a:p>
          <a:p>
            <a:r>
              <a: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     - current starting location of the process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3" name="Picture 2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3" b="20033"/>
          <a:stretch/>
        </p:blipFill>
        <p:spPr>
          <a:xfrm>
            <a:off x="2094637" y="344543"/>
            <a:ext cx="7049363" cy="6742057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87006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23" b="6432"/>
          <a:stretch/>
        </p:blipFill>
        <p:spPr>
          <a:xfrm>
            <a:off x="1187624" y="91136"/>
            <a:ext cx="6912768" cy="691926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6981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2" b="19377"/>
          <a:stretch/>
        </p:blipFill>
        <p:spPr>
          <a:xfrm>
            <a:off x="1181677" y="480864"/>
            <a:ext cx="7044247" cy="6453336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83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3532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252"/>
            <a:ext cx="7556313" cy="932329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Memory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700808"/>
            <a:ext cx="7556313" cy="4752528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Each page of a process is brought in only when it is needed</a:t>
            </a:r>
          </a:p>
          <a:p>
            <a:r>
              <a:rPr lang="en-US" dirty="0" smtClean="0"/>
              <a:t>Principle of locality</a:t>
            </a:r>
          </a:p>
          <a:p>
            <a:pPr lvl="1"/>
            <a:r>
              <a:rPr lang="en-US" dirty="0" smtClean="0"/>
              <a:t>When working with a large process execution may be confined to a small section of a program (subroutine)</a:t>
            </a:r>
          </a:p>
          <a:p>
            <a:pPr lvl="1"/>
            <a:r>
              <a:rPr lang="en-US" dirty="0" smtClean="0"/>
              <a:t>It is better use of memory to load in just a few pages</a:t>
            </a:r>
          </a:p>
          <a:p>
            <a:pPr lvl="1"/>
            <a:r>
              <a:rPr lang="en-US" dirty="0" smtClean="0"/>
              <a:t>If the program references data or branches to an instruction on a page not in main memory, a </a:t>
            </a:r>
            <a:r>
              <a:rPr lang="en-US" i="1" dirty="0" smtClean="0"/>
              <a:t>page fault </a:t>
            </a:r>
            <a:r>
              <a:rPr lang="en-US" dirty="0" smtClean="0"/>
              <a:t>is triggered which tells the OS to bring in the desired page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 smtClean="0"/>
              <a:t>More processes can be maintained in memory</a:t>
            </a:r>
          </a:p>
          <a:p>
            <a:pPr lvl="1"/>
            <a:r>
              <a:rPr lang="en-US" dirty="0" smtClean="0"/>
              <a:t>Time is saved because unused pages are not swapped in and out of memory</a:t>
            </a:r>
          </a:p>
          <a:p>
            <a:r>
              <a:rPr lang="en-US" dirty="0" smtClean="0"/>
              <a:t>Disadvantages:</a:t>
            </a:r>
          </a:p>
          <a:p>
            <a:pPr lvl="1"/>
            <a:r>
              <a:rPr lang="en-US" dirty="0" smtClean="0"/>
              <a:t>When one page is brought in, another page must be thrown out (</a:t>
            </a:r>
            <a:r>
              <a:rPr lang="en-US" i="1" dirty="0" smtClean="0"/>
              <a:t>page replacement)</a:t>
            </a:r>
          </a:p>
          <a:p>
            <a:pPr lvl="1"/>
            <a:r>
              <a:rPr lang="en-US" dirty="0" smtClean="0"/>
              <a:t>If a page is thrown out just before it is about to be used the OS will have to go get the page again</a:t>
            </a:r>
          </a:p>
          <a:p>
            <a:pPr lvl="1"/>
            <a:r>
              <a:rPr lang="en-US" i="1" dirty="0" smtClean="0"/>
              <a:t>Thrashing</a:t>
            </a:r>
            <a:endParaRPr lang="en-US" dirty="0" smtClean="0"/>
          </a:p>
          <a:p>
            <a:pPr lvl="2"/>
            <a:r>
              <a:rPr lang="en-US" dirty="0" smtClean="0"/>
              <a:t>When the processor spends most of its time swapping pages rather than executing instructions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7624" y="908720"/>
            <a:ext cx="7558960" cy="774700"/>
          </a:xfrm>
        </p:spPr>
        <p:txBody>
          <a:bodyPr/>
          <a:lstStyle/>
          <a:p>
            <a:r>
              <a:rPr lang="en-US" sz="3000" dirty="0" smtClean="0"/>
              <a:t>Demand Paging</a:t>
            </a:r>
            <a:endParaRPr lang="en-US" sz="30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84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1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b="18394"/>
          <a:stretch/>
        </p:blipFill>
        <p:spPr>
          <a:xfrm>
            <a:off x="1177973" y="485056"/>
            <a:ext cx="7041350" cy="65253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85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0248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t="7374" r="9370" b="6431"/>
          <a:stretch/>
        </p:blipFill>
        <p:spPr>
          <a:xfrm>
            <a:off x="323528" y="401847"/>
            <a:ext cx="8259005" cy="6532353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86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22321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7" b="14297"/>
          <a:stretch/>
        </p:blipFill>
        <p:spPr>
          <a:xfrm>
            <a:off x="1043608" y="387685"/>
            <a:ext cx="6768752" cy="677511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4868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9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13" y="152400"/>
            <a:ext cx="9190058" cy="7101408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980034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Segmentation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Usually visible </a:t>
            </a:r>
            <a:r>
              <a:rPr lang="en-US" dirty="0"/>
              <a:t>to the programmer</a:t>
            </a:r>
            <a:endParaRPr lang="en-US" dirty="0" smtClean="0"/>
          </a:p>
          <a:p>
            <a:r>
              <a:rPr lang="en-US" dirty="0" smtClean="0"/>
              <a:t>Provided as a convenience for organizing programs and data and as a means for associating privilege and protection attributes with instructions and data</a:t>
            </a:r>
          </a:p>
          <a:p>
            <a:r>
              <a:rPr lang="en-US" dirty="0" smtClean="0"/>
              <a:t>Allows the programmer to view memory as consisting of multiple address spaces or segments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2366963"/>
            <a:ext cx="3657600" cy="449103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ts val="2360"/>
              </a:lnSpc>
              <a:spcBef>
                <a:spcPts val="1300"/>
              </a:spcBef>
            </a:pPr>
            <a:r>
              <a:rPr lang="en-US" dirty="0" smtClean="0"/>
              <a:t>Advantages:</a:t>
            </a:r>
          </a:p>
          <a:p>
            <a:pPr lvl="1">
              <a:lnSpc>
                <a:spcPts val="2360"/>
              </a:lnSpc>
              <a:spcBef>
                <a:spcPts val="1300"/>
              </a:spcBef>
            </a:pPr>
            <a:r>
              <a:rPr lang="en-US" dirty="0" smtClean="0"/>
              <a:t>Simplifies the handling of growing data structures</a:t>
            </a:r>
          </a:p>
          <a:p>
            <a:pPr lvl="1"/>
            <a:r>
              <a:rPr lang="en-US" dirty="0" smtClean="0"/>
              <a:t>Allows programs to be altered and recompiled independently without requiring that an entire set of programs be re-linked and re-loaded</a:t>
            </a:r>
          </a:p>
          <a:p>
            <a:pPr lvl="1"/>
            <a:r>
              <a:rPr lang="en-US" dirty="0" smtClean="0"/>
              <a:t>Lends itself to sharing among processes</a:t>
            </a:r>
          </a:p>
          <a:p>
            <a:pPr lvl="1"/>
            <a:r>
              <a:rPr lang="en-US" dirty="0" smtClean="0"/>
              <a:t>Lends itself to protection</a:t>
            </a:r>
          </a:p>
          <a:p>
            <a:endParaRPr lang="en-US" dirty="0"/>
          </a:p>
        </p:txBody>
      </p:sp>
      <p:sp useBgFill="1">
        <p:nvSpPr>
          <p:cNvPr id="7" name="TextBox 6"/>
          <p:cNvSpPr txBox="1"/>
          <p:nvPr/>
        </p:nvSpPr>
        <p:spPr>
          <a:xfrm>
            <a:off x="7963990" y="240255"/>
            <a:ext cx="951409" cy="1740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1" y="0"/>
            <a:ext cx="2438399" cy="25958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685800"/>
            <a:ext cx="1393778" cy="121423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89</a:t>
            </a:fld>
            <a:endParaRPr lang="en-US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79512" y="557064"/>
            <a:ext cx="6629400" cy="6300936"/>
          </a:xfrm>
        </p:spPr>
        <p:txBody>
          <a:bodyPr>
            <a:normAutofit fontScale="85000" lnSpcReduction="20000"/>
          </a:bodyPr>
          <a:lstStyle/>
          <a:p>
            <a:pPr marL="228600" indent="-228600">
              <a:lnSpc>
                <a:spcPts val="212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n"/>
            </a:pPr>
            <a:r>
              <a:rPr lang="en-GB" sz="2118" dirty="0" smtClean="0"/>
              <a:t>Includes hardware for both segmentation and paging</a:t>
            </a:r>
          </a:p>
          <a:p>
            <a:pPr marL="228600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2118" dirty="0" smtClean="0"/>
              <a:t>Unsegmented unpaged memory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Virtual address is the same as the physical address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Useful in low-complexity, high performance controller applications</a:t>
            </a:r>
          </a:p>
          <a:p>
            <a:pPr marL="228600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2118" dirty="0" smtClean="0"/>
              <a:t>Unsegmented paged memory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82" dirty="0" smtClean="0"/>
              <a:t>Memory is viewed as a paged linear address space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82" dirty="0" smtClean="0"/>
              <a:t>Protection and management of memory is done via paging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82" dirty="0" smtClean="0"/>
              <a:t>Favored by some operating systems</a:t>
            </a:r>
          </a:p>
          <a:p>
            <a:pPr marL="228600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2118" dirty="0" smtClean="0"/>
              <a:t>Segmented unpaged memory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Memory is viewed as a collection of logical address spaces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Affords protection down to the level of a single byte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Guarantees that the translation table needed is on-chip when the segment is in memory</a:t>
            </a:r>
          </a:p>
          <a:p>
            <a:pPr marL="685800" lvl="1" indent="-228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857" dirty="0" smtClean="0"/>
              <a:t>Results in predictable access times</a:t>
            </a:r>
          </a:p>
          <a:p>
            <a:pPr marL="228600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2100" dirty="0"/>
              <a:t>Segmented paged memory</a:t>
            </a:r>
          </a:p>
          <a:p>
            <a:pPr marL="685800" lvl="1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918" dirty="0" smtClean="0"/>
              <a:t>Segmentation is used to define logical memory partitions subject to access control, and paging is used to manage the allocation of memory within the partitions</a:t>
            </a:r>
          </a:p>
          <a:p>
            <a:pPr marL="685800" lvl="1" indent="-228600">
              <a:lnSpc>
                <a:spcPts val="2120"/>
              </a:lnSpc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en-GB" sz="1918" dirty="0" smtClean="0"/>
              <a:t>Operating systems such as UNIX System V favor this view</a:t>
            </a:r>
          </a:p>
          <a:p>
            <a:pPr marL="685800" lvl="1" indent="-228600">
              <a:lnSpc>
                <a:spcPts val="212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n"/>
            </a:pPr>
            <a:endParaRPr lang="en-GB" sz="1918" dirty="0" smtClean="0"/>
          </a:p>
        </p:txBody>
      </p:sp>
      <p:sp useBgFill="1">
        <p:nvSpPr>
          <p:cNvPr id="11" name="TextBox 10"/>
          <p:cNvSpPr txBox="1"/>
          <p:nvPr/>
        </p:nvSpPr>
        <p:spPr>
          <a:xfrm>
            <a:off x="228600" y="4572001"/>
            <a:ext cx="238944" cy="36916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804248" y="404664"/>
            <a:ext cx="20386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Intel</a:t>
            </a:r>
          </a:p>
          <a:p>
            <a:pPr algn="ctr"/>
            <a:r>
              <a:rPr lang="en-GB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x86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086133" y="2895600"/>
            <a:ext cx="1496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Memory </a:t>
            </a:r>
          </a:p>
          <a:p>
            <a:pPr algn="ctr"/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Management</a:t>
            </a:r>
            <a:endParaRPr lang="en-US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95000"/>
          </a:blip>
          <a:stretch>
            <a:fillRect/>
          </a:stretch>
        </p:blipFill>
        <p:spPr>
          <a:xfrm>
            <a:off x="7086600" y="1600200"/>
            <a:ext cx="1499883" cy="1181726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90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2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981200"/>
            <a:ext cx="7556313" cy="441960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Each virtual address</a:t>
            </a:r>
            <a:r>
              <a:rPr lang="en-GB" dirty="0" smtClean="0"/>
              <a:t> consists of a </a:t>
            </a:r>
            <a:r>
              <a:rPr lang="en-GB" dirty="0"/>
              <a:t>16-bit </a:t>
            </a:r>
            <a:r>
              <a:rPr lang="en-GB" dirty="0" smtClean="0"/>
              <a:t>segment              reference </a:t>
            </a:r>
            <a:r>
              <a:rPr lang="en-GB" dirty="0"/>
              <a:t>and</a:t>
            </a:r>
            <a:r>
              <a:rPr lang="en-GB" dirty="0" smtClean="0"/>
              <a:t> a 32</a:t>
            </a:r>
            <a:r>
              <a:rPr lang="en-GB" dirty="0"/>
              <a:t>-bit offset</a:t>
            </a:r>
            <a:endParaRPr lang="en-GB" dirty="0" smtClean="0"/>
          </a:p>
          <a:p>
            <a:pPr lvl="1"/>
            <a:r>
              <a:rPr lang="en-GB" dirty="0" smtClean="0"/>
              <a:t>Two </a:t>
            </a:r>
            <a:r>
              <a:rPr lang="en-GB" dirty="0"/>
              <a:t>bits of segment</a:t>
            </a:r>
            <a:r>
              <a:rPr lang="en-GB" dirty="0" smtClean="0"/>
              <a:t> reference deal with the </a:t>
            </a:r>
            <a:r>
              <a:rPr lang="en-GB" dirty="0"/>
              <a:t>protection mechanism</a:t>
            </a:r>
          </a:p>
          <a:p>
            <a:pPr lvl="1"/>
            <a:r>
              <a:rPr lang="en-GB" dirty="0"/>
              <a:t>14 bits specify segment</a:t>
            </a:r>
          </a:p>
          <a:p>
            <a:r>
              <a:rPr lang="en-GB" dirty="0"/>
              <a:t>Unsegmented virtual </a:t>
            </a:r>
            <a:r>
              <a:rPr lang="en-GB" dirty="0" smtClean="0"/>
              <a:t>memory is </a:t>
            </a:r>
            <a:r>
              <a:rPr lang="en-GB" dirty="0"/>
              <a:t>2</a:t>
            </a:r>
            <a:r>
              <a:rPr lang="en-GB" baseline="30000" dirty="0"/>
              <a:t>32</a:t>
            </a:r>
            <a:r>
              <a:rPr lang="en-GB" dirty="0"/>
              <a:t> = 4Gbytes</a:t>
            </a:r>
          </a:p>
          <a:p>
            <a:r>
              <a:rPr lang="en-GB" dirty="0" smtClean="0"/>
              <a:t>Segmented virtual memory is </a:t>
            </a:r>
            <a:r>
              <a:rPr lang="en-GB" dirty="0"/>
              <a:t>2</a:t>
            </a:r>
            <a:r>
              <a:rPr lang="en-GB" baseline="30000" dirty="0"/>
              <a:t>46</a:t>
            </a:r>
            <a:r>
              <a:rPr lang="en-GB" dirty="0"/>
              <a:t>=64 </a:t>
            </a:r>
            <a:r>
              <a:rPr lang="en-GB" dirty="0" smtClean="0"/>
              <a:t>terabytes (Tbytes)</a:t>
            </a:r>
          </a:p>
          <a:p>
            <a:r>
              <a:rPr lang="en-GB" dirty="0" smtClean="0"/>
              <a:t>Physical address space employs a 32-bit address for a maximum of 4 Gbytes</a:t>
            </a:r>
          </a:p>
          <a:p>
            <a:r>
              <a:rPr lang="en-GB" dirty="0" smtClean="0"/>
              <a:t>Virtual address space is divided into two parts</a:t>
            </a:r>
          </a:p>
          <a:p>
            <a:pPr lvl="1"/>
            <a:r>
              <a:rPr lang="en-GB" dirty="0" smtClean="0"/>
              <a:t>One-half is global, shared by all processors</a:t>
            </a:r>
          </a:p>
          <a:p>
            <a:pPr lvl="1"/>
            <a:r>
              <a:rPr lang="en-GB" dirty="0" smtClean="0"/>
              <a:t>The remainder is local and is distinct for each process</a:t>
            </a:r>
          </a:p>
        </p:txBody>
      </p:sp>
      <p:sp useBgFill="1">
        <p:nvSpPr>
          <p:cNvPr id="6" name="TextBox 5"/>
          <p:cNvSpPr txBox="1"/>
          <p:nvPr/>
        </p:nvSpPr>
        <p:spPr>
          <a:xfrm>
            <a:off x="8077200" y="228600"/>
            <a:ext cx="1015464" cy="16764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1" y="0"/>
            <a:ext cx="2438399" cy="25958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685800"/>
            <a:ext cx="1393778" cy="121423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91</a:t>
            </a:fld>
            <a:endParaRPr lang="de-DE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Segmentation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31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7556313" cy="1116106"/>
          </a:xfrm>
        </p:spPr>
        <p:txBody>
          <a:bodyPr anchor="ctr"/>
          <a:lstStyle/>
          <a:p>
            <a:r>
              <a:rPr lang="en-GB" dirty="0" smtClean="0"/>
              <a:t>Segment Protection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8474" y="1268760"/>
            <a:ext cx="8249990" cy="504056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Associated with each segment are two forms of protection:</a:t>
            </a:r>
          </a:p>
          <a:p>
            <a:pPr lvl="1"/>
            <a:r>
              <a:rPr lang="en-US" dirty="0" smtClean="0"/>
              <a:t>Privilege level </a:t>
            </a:r>
          </a:p>
          <a:p>
            <a:pPr lvl="1"/>
            <a:r>
              <a:rPr lang="en-US" dirty="0" smtClean="0"/>
              <a:t>Access attribute</a:t>
            </a:r>
          </a:p>
          <a:p>
            <a:r>
              <a:rPr lang="en-US" dirty="0" smtClean="0"/>
              <a:t>There are four privilege levels</a:t>
            </a:r>
          </a:p>
          <a:p>
            <a:pPr lvl="1"/>
            <a:r>
              <a:rPr lang="en-US" dirty="0" smtClean="0"/>
              <a:t>Most protected (level 0)</a:t>
            </a:r>
          </a:p>
          <a:p>
            <a:pPr lvl="1"/>
            <a:r>
              <a:rPr lang="en-US" dirty="0" smtClean="0"/>
              <a:t>Least protected (level 3)</a:t>
            </a:r>
          </a:p>
          <a:p>
            <a:r>
              <a:rPr lang="en-US" dirty="0" smtClean="0"/>
              <a:t>Privilege level associated with a data segment is its “classification”</a:t>
            </a:r>
          </a:p>
          <a:p>
            <a:r>
              <a:rPr lang="en-US" dirty="0" smtClean="0"/>
              <a:t>Privilege level associated with a program segment is its “clearance”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An executing program may only access data segments for which its clearance level is lower than or equal to the privilege level of the data segment</a:t>
            </a:r>
          </a:p>
          <a:p>
            <a:pPr>
              <a:lnSpc>
                <a:spcPct val="130000"/>
              </a:lnSpc>
            </a:pPr>
            <a:r>
              <a:rPr lang="en-US" dirty="0" smtClean="0"/>
              <a:t>The privilege mechanism also limits the use of certain instructions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0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0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57200"/>
            <a:ext cx="5431809" cy="702940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93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8015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5536" y="312003"/>
            <a:ext cx="81003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Table </a:t>
            </a:r>
            <a:r>
              <a:rPr lang="en-US" b="1" dirty="0" smtClean="0"/>
              <a:t>8.5</a:t>
            </a:r>
          </a:p>
          <a:p>
            <a:pPr algn="ctr"/>
            <a:r>
              <a:rPr lang="en-US" b="1" dirty="0"/>
              <a:t> </a:t>
            </a:r>
            <a:r>
              <a:rPr lang="en-US" b="1" dirty="0" smtClean="0"/>
              <a:t>x86 </a:t>
            </a:r>
            <a:r>
              <a:rPr lang="en-US" b="1" dirty="0"/>
              <a:t>Memory Management Parameters </a:t>
            </a:r>
            <a:r>
              <a:rPr lang="en-US" dirty="0"/>
              <a:t>(page </a:t>
            </a:r>
            <a:r>
              <a:rPr lang="en-US" dirty="0" smtClean="0"/>
              <a:t>1 </a:t>
            </a:r>
            <a:r>
              <a:rPr lang="en-US" dirty="0"/>
              <a:t>of 2)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025978"/>
            <a:ext cx="8352928" cy="5603422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94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25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019968"/>
            <a:ext cx="7200800" cy="56856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323672"/>
            <a:ext cx="72008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Table 8.5</a:t>
            </a:r>
          </a:p>
          <a:p>
            <a:pPr algn="ctr"/>
            <a:r>
              <a:rPr lang="en-US" b="1" dirty="0"/>
              <a:t> x86 Memory Management Parameters </a:t>
            </a:r>
            <a:r>
              <a:rPr lang="en-US" dirty="0"/>
              <a:t>(page </a:t>
            </a:r>
            <a:r>
              <a:rPr lang="en-US" dirty="0" smtClean="0"/>
              <a:t>2 </a:t>
            </a:r>
            <a:r>
              <a:rPr lang="en-US" dirty="0"/>
              <a:t>of 2) </a:t>
            </a:r>
          </a:p>
          <a:p>
            <a:endParaRPr lang="en-US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95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2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556313" cy="995082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Paging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484784"/>
            <a:ext cx="7556313" cy="482453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Segmentation</a:t>
            </a:r>
            <a:r>
              <a:rPr lang="en-GB" dirty="0" smtClean="0"/>
              <a:t> may </a:t>
            </a:r>
            <a:r>
              <a:rPr lang="en-GB" dirty="0"/>
              <a:t>be </a:t>
            </a:r>
            <a:r>
              <a:rPr lang="en-GB" dirty="0" smtClean="0"/>
              <a:t>disabled</a:t>
            </a:r>
          </a:p>
          <a:p>
            <a:pPr lvl="1"/>
            <a:r>
              <a:rPr lang="en-GB" dirty="0" smtClean="0"/>
              <a:t>In which case linear address space is used</a:t>
            </a:r>
          </a:p>
          <a:p>
            <a:r>
              <a:rPr lang="en-GB" dirty="0" smtClean="0"/>
              <a:t>Two level page table lookup</a:t>
            </a:r>
          </a:p>
          <a:p>
            <a:pPr lvl="1"/>
            <a:r>
              <a:rPr lang="en-GB" dirty="0" smtClean="0"/>
              <a:t>First, page directory</a:t>
            </a:r>
          </a:p>
          <a:p>
            <a:pPr lvl="2"/>
            <a:r>
              <a:rPr lang="en-GB" dirty="0" smtClean="0"/>
              <a:t>1024 entries max</a:t>
            </a:r>
          </a:p>
          <a:p>
            <a:pPr lvl="2"/>
            <a:r>
              <a:rPr lang="en-GB" dirty="0" smtClean="0"/>
              <a:t>Splits 4 Gbyte linear memory into 1024 page groups of 4 Mbyte</a:t>
            </a:r>
          </a:p>
          <a:p>
            <a:pPr lvl="2"/>
            <a:r>
              <a:rPr lang="en-GB" dirty="0" smtClean="0"/>
              <a:t>Each page table has 1024 entries corresponding to 4 Kbyte pages</a:t>
            </a:r>
          </a:p>
          <a:p>
            <a:pPr lvl="2"/>
            <a:r>
              <a:rPr lang="en-GB" dirty="0" smtClean="0"/>
              <a:t>Can use one page directory for all processes, one per process or mixture</a:t>
            </a:r>
          </a:p>
          <a:p>
            <a:pPr lvl="2"/>
            <a:r>
              <a:rPr lang="en-GB" dirty="0" smtClean="0"/>
              <a:t>Page directory for current process always in memory</a:t>
            </a:r>
          </a:p>
          <a:p>
            <a:pPr lvl="1"/>
            <a:r>
              <a:rPr lang="en-GB" dirty="0" smtClean="0"/>
              <a:t>Use TLB holding 32 page table entries</a:t>
            </a:r>
          </a:p>
          <a:p>
            <a:pPr lvl="1"/>
            <a:r>
              <a:rPr lang="en-GB" dirty="0" smtClean="0"/>
              <a:t>Two page sizes available, 4k or 4M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765" y="990600"/>
            <a:ext cx="1399310" cy="1524000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96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2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15" b="22983"/>
          <a:stretch/>
        </p:blipFill>
        <p:spPr>
          <a:xfrm>
            <a:off x="755576" y="271475"/>
            <a:ext cx="7776864" cy="666272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97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325914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8" b="29701"/>
          <a:stretch/>
        </p:blipFill>
        <p:spPr>
          <a:xfrm>
            <a:off x="31892" y="397390"/>
            <a:ext cx="8936345" cy="676541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98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99336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Memory Address Translation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98518" y="1985962"/>
            <a:ext cx="3657600" cy="441483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ARM supports memory access based on either sections or pages</a:t>
            </a:r>
          </a:p>
          <a:p>
            <a:r>
              <a:rPr lang="en-US" dirty="0" smtClean="0"/>
              <a:t>Supersections (optional)</a:t>
            </a:r>
          </a:p>
          <a:p>
            <a:pPr lvl="1"/>
            <a:r>
              <a:rPr lang="en-US" dirty="0" smtClean="0"/>
              <a:t>Consist of 16-MB blocks of main memory</a:t>
            </a:r>
          </a:p>
          <a:p>
            <a:r>
              <a:rPr lang="en-US" dirty="0" smtClean="0"/>
              <a:t>Sections</a:t>
            </a:r>
          </a:p>
          <a:p>
            <a:pPr lvl="1"/>
            <a:r>
              <a:rPr lang="en-US" dirty="0" smtClean="0"/>
              <a:t>Consist of 1-MB blocks of main memory</a:t>
            </a:r>
          </a:p>
          <a:p>
            <a:r>
              <a:rPr lang="en-US" dirty="0" smtClean="0"/>
              <a:t>Large pages</a:t>
            </a:r>
          </a:p>
          <a:p>
            <a:pPr lvl="1"/>
            <a:r>
              <a:rPr lang="en-US" dirty="0" smtClean="0"/>
              <a:t>Consist of 64-kB blocks of main memory</a:t>
            </a:r>
          </a:p>
          <a:p>
            <a:r>
              <a:rPr lang="en-US" dirty="0" smtClean="0"/>
              <a:t>Small pages</a:t>
            </a:r>
          </a:p>
          <a:p>
            <a:pPr lvl="1"/>
            <a:r>
              <a:rPr lang="en-US" dirty="0" smtClean="0"/>
              <a:t>Consist of 4-kB blocks of main memory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sz="1622" dirty="0" smtClean="0"/>
              <a:t>Sections and supersections are supported to allow mapping of a large region of memory while using only a single entry in the TLB</a:t>
            </a:r>
          </a:p>
          <a:p>
            <a:pPr>
              <a:lnSpc>
                <a:spcPct val="110000"/>
              </a:lnSpc>
            </a:pPr>
            <a:r>
              <a:rPr lang="en-US" sz="1622" dirty="0" smtClean="0"/>
              <a:t>The translation table held in main memory has two levels:</a:t>
            </a:r>
          </a:p>
          <a:p>
            <a:pPr lvl="1"/>
            <a:r>
              <a:rPr lang="en-US" dirty="0" smtClean="0"/>
              <a:t>First-level table</a:t>
            </a:r>
          </a:p>
          <a:p>
            <a:pPr lvl="2"/>
            <a:r>
              <a:rPr lang="en-US" sz="1622" dirty="0" smtClean="0"/>
              <a:t>Holds section and supersection translations, and pointers to second-level table</a:t>
            </a:r>
          </a:p>
          <a:p>
            <a:pPr lvl="1"/>
            <a:r>
              <a:rPr lang="en-US" sz="1838" dirty="0" smtClean="0"/>
              <a:t>Second-level tables</a:t>
            </a:r>
          </a:p>
          <a:p>
            <a:pPr lvl="2"/>
            <a:r>
              <a:rPr lang="en-US" sz="1622" dirty="0" smtClean="0"/>
              <a:t>Hold both large and small page translations</a:t>
            </a:r>
            <a:endParaRPr lang="en-US" sz="1622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99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00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2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4" b="15936"/>
          <a:stretch/>
        </p:blipFill>
        <p:spPr>
          <a:xfrm>
            <a:off x="1403647" y="332384"/>
            <a:ext cx="6651989" cy="6601816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100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719892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5" b="5940"/>
          <a:stretch/>
        </p:blipFill>
        <p:spPr>
          <a:xfrm>
            <a:off x="1259632" y="275925"/>
            <a:ext cx="5957432" cy="6582075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101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06419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TextBox 7"/>
          <p:cNvSpPr txBox="1"/>
          <p:nvPr/>
        </p:nvSpPr>
        <p:spPr>
          <a:xfrm>
            <a:off x="939406" y="6400800"/>
            <a:ext cx="8204593" cy="4572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556171"/>
            <a:ext cx="6743265" cy="622562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102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71683"/>
      </p:ext>
    </p:extLst>
  </p:cSld>
  <p:clrMapOvr>
    <a:masterClrMapping/>
  </p:clrMapOvr>
  <p:transition spd="med">
    <p:plus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864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Control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560" y="1124744"/>
            <a:ext cx="7274768" cy="619268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sz="1400" dirty="0" smtClean="0"/>
              <a:t>The AP access control bits in each table entry control access to a region of memory by a given process</a:t>
            </a:r>
          </a:p>
          <a:p>
            <a:pPr>
              <a:lnSpc>
                <a:spcPct val="80000"/>
              </a:lnSpc>
            </a:pPr>
            <a:r>
              <a:rPr lang="en-GB" sz="1400" dirty="0" smtClean="0"/>
              <a:t>A region of memory can be designated as:</a:t>
            </a:r>
          </a:p>
          <a:p>
            <a:pPr lvl="1">
              <a:lnSpc>
                <a:spcPct val="80000"/>
              </a:lnSpc>
            </a:pPr>
            <a:r>
              <a:rPr lang="en-GB" sz="1200" dirty="0" smtClean="0"/>
              <a:t>No access</a:t>
            </a:r>
          </a:p>
          <a:p>
            <a:pPr lvl="1">
              <a:lnSpc>
                <a:spcPct val="80000"/>
              </a:lnSpc>
            </a:pPr>
            <a:r>
              <a:rPr lang="en-GB" sz="1200" dirty="0" smtClean="0"/>
              <a:t>Read only</a:t>
            </a:r>
          </a:p>
          <a:p>
            <a:pPr lvl="1">
              <a:lnSpc>
                <a:spcPct val="80000"/>
              </a:lnSpc>
            </a:pPr>
            <a:r>
              <a:rPr lang="en-GB" sz="1200" dirty="0" smtClean="0"/>
              <a:t>Read-write</a:t>
            </a:r>
          </a:p>
          <a:p>
            <a:pPr marL="228600" lvl="1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</a:pPr>
            <a:r>
              <a:rPr lang="en-GB" sz="1400" dirty="0" smtClean="0"/>
              <a:t>The region can be privileged access only, reserved for use by the OS and not by applications</a:t>
            </a:r>
          </a:p>
          <a:p>
            <a:pPr marL="228600" lvl="1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</a:pPr>
            <a:r>
              <a:rPr lang="en-GB" sz="1400" dirty="0" smtClean="0"/>
              <a:t>ARM employs the concept of a domain:</a:t>
            </a:r>
          </a:p>
          <a:p>
            <a:pPr lvl="1">
              <a:lnSpc>
                <a:spcPct val="80000"/>
              </a:lnSpc>
            </a:pPr>
            <a:r>
              <a:rPr lang="en-GB" sz="1189" dirty="0"/>
              <a:t>C</a:t>
            </a:r>
            <a:r>
              <a:rPr lang="en-GB" sz="1189" dirty="0" smtClean="0"/>
              <a:t>ollection of sections and/or pages that have particular access permissions</a:t>
            </a:r>
          </a:p>
          <a:p>
            <a:pPr lvl="1">
              <a:lnSpc>
                <a:spcPct val="80000"/>
              </a:lnSpc>
            </a:pPr>
            <a:r>
              <a:rPr lang="en-GB" sz="1189" dirty="0" smtClean="0"/>
              <a:t>The ARM architecture supports 16 domains</a:t>
            </a:r>
          </a:p>
          <a:p>
            <a:pPr lvl="1">
              <a:lnSpc>
                <a:spcPct val="80000"/>
              </a:lnSpc>
            </a:pPr>
            <a:r>
              <a:rPr lang="en-GB" sz="1189" dirty="0" smtClean="0"/>
              <a:t>Allows multiple processes to use the same translation tables while maintaining some protection from each other</a:t>
            </a:r>
          </a:p>
          <a:p>
            <a:pPr marL="228600" lvl="1">
              <a:lnSpc>
                <a:spcPct val="80000"/>
              </a:lnSpc>
              <a:spcBef>
                <a:spcPts val="2000"/>
              </a:spcBef>
              <a:buClr>
                <a:schemeClr val="accent1"/>
              </a:buClr>
            </a:pPr>
            <a:r>
              <a:rPr lang="en-GB" sz="1400" dirty="0" smtClean="0"/>
              <a:t>Two kinds of domain access are supported:</a:t>
            </a:r>
          </a:p>
          <a:p>
            <a:pPr lvl="1">
              <a:lnSpc>
                <a:spcPct val="90000"/>
              </a:lnSpc>
            </a:pPr>
            <a:r>
              <a:rPr lang="en-GB" sz="1189" dirty="0" smtClean="0"/>
              <a:t>Clients</a:t>
            </a:r>
          </a:p>
          <a:p>
            <a:pPr lvl="2">
              <a:lnSpc>
                <a:spcPct val="80000"/>
              </a:lnSpc>
            </a:pPr>
            <a:r>
              <a:rPr lang="en-GB" sz="1200" dirty="0" smtClean="0"/>
              <a:t>Users of domains that must observe the access permissions of the individual </a:t>
            </a:r>
            <a:r>
              <a:rPr lang="en-GB" sz="1200" smtClean="0"/>
              <a:t>sections     and</a:t>
            </a:r>
            <a:r>
              <a:rPr lang="en-GB" sz="1200" dirty="0" smtClean="0"/>
              <a:t>/or pages that make up that domain</a:t>
            </a:r>
          </a:p>
          <a:p>
            <a:pPr lvl="1">
              <a:lnSpc>
                <a:spcPct val="90000"/>
              </a:lnSpc>
            </a:pPr>
            <a:r>
              <a:rPr lang="en-GB" sz="1200" dirty="0" smtClean="0"/>
              <a:t>Managers</a:t>
            </a:r>
          </a:p>
          <a:p>
            <a:pPr lvl="2">
              <a:lnSpc>
                <a:spcPct val="90000"/>
              </a:lnSpc>
            </a:pPr>
            <a:r>
              <a:rPr lang="en-GB" sz="1200" dirty="0" smtClean="0"/>
              <a:t>Control the behavior of the domain and bypass the access permissions for table entries in that domain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103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4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Summary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467544" y="2348880"/>
            <a:ext cx="3657600" cy="4343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Operating system  overview</a:t>
            </a:r>
          </a:p>
          <a:p>
            <a:pPr lvl="1"/>
            <a:r>
              <a:rPr lang="en-US" dirty="0" smtClean="0"/>
              <a:t>Operating system objectives and functions</a:t>
            </a:r>
          </a:p>
          <a:p>
            <a:pPr lvl="1"/>
            <a:r>
              <a:rPr lang="en-US" dirty="0" smtClean="0"/>
              <a:t>Types of operating systems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Scheduling</a:t>
            </a:r>
          </a:p>
          <a:p>
            <a:pPr lvl="1"/>
            <a:r>
              <a:rPr lang="en-US" dirty="0" smtClean="0"/>
              <a:t>Long-term scheduling</a:t>
            </a:r>
          </a:p>
          <a:p>
            <a:pPr lvl="1"/>
            <a:r>
              <a:rPr lang="en-US" dirty="0" smtClean="0"/>
              <a:t>Medium-term scheduling</a:t>
            </a:r>
          </a:p>
          <a:p>
            <a:pPr lvl="1"/>
            <a:r>
              <a:rPr lang="en-US" dirty="0" smtClean="0"/>
              <a:t>Short-term scheduling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Intel x86 memory management</a:t>
            </a:r>
          </a:p>
          <a:p>
            <a:pPr lvl="1"/>
            <a:r>
              <a:rPr lang="en-US" dirty="0" smtClean="0"/>
              <a:t>Address space</a:t>
            </a:r>
          </a:p>
          <a:p>
            <a:pPr lvl="1"/>
            <a:r>
              <a:rPr lang="en-US" dirty="0" smtClean="0"/>
              <a:t>Segmentation</a:t>
            </a:r>
          </a:p>
          <a:p>
            <a:pPr lvl="1"/>
            <a:r>
              <a:rPr lang="en-US" dirty="0" smtClean="0"/>
              <a:t>paging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133600"/>
            <a:ext cx="3810000" cy="47244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Memory management</a:t>
            </a:r>
          </a:p>
          <a:p>
            <a:pPr lvl="1"/>
            <a:r>
              <a:rPr lang="en-US" dirty="0" smtClean="0"/>
              <a:t>Swapping</a:t>
            </a:r>
          </a:p>
          <a:p>
            <a:pPr lvl="1"/>
            <a:r>
              <a:rPr lang="en-US" dirty="0" smtClean="0"/>
              <a:t>Partitioning</a:t>
            </a:r>
          </a:p>
          <a:p>
            <a:pPr lvl="1"/>
            <a:r>
              <a:rPr lang="en-US" dirty="0" smtClean="0"/>
              <a:t>Paging</a:t>
            </a:r>
          </a:p>
          <a:p>
            <a:pPr lvl="1"/>
            <a:r>
              <a:rPr lang="en-US" dirty="0" smtClean="0"/>
              <a:t>Virtual memory</a:t>
            </a:r>
          </a:p>
          <a:p>
            <a:pPr lvl="1"/>
            <a:r>
              <a:rPr lang="en-US" dirty="0" smtClean="0"/>
              <a:t>Translation lookaside buffer</a:t>
            </a:r>
          </a:p>
          <a:p>
            <a:pPr lvl="1"/>
            <a:r>
              <a:rPr lang="en-US" dirty="0" smtClean="0"/>
              <a:t>Segmentation</a:t>
            </a:r>
          </a:p>
          <a:p>
            <a:pPr marL="228600" lvl="1">
              <a:buClr>
                <a:schemeClr val="accent1"/>
              </a:buClr>
            </a:pPr>
            <a:r>
              <a:rPr lang="en-US" dirty="0" smtClean="0"/>
              <a:t>ARM memory management</a:t>
            </a:r>
          </a:p>
          <a:p>
            <a:pPr lvl="1"/>
            <a:r>
              <a:rPr lang="en-US" dirty="0" smtClean="0"/>
              <a:t>Memory system organization</a:t>
            </a:r>
          </a:p>
          <a:p>
            <a:pPr lvl="1"/>
            <a:r>
              <a:rPr lang="en-US" dirty="0" smtClean="0"/>
              <a:t>Virtual memory address translation</a:t>
            </a:r>
          </a:p>
          <a:p>
            <a:pPr lvl="1"/>
            <a:r>
              <a:rPr lang="en-US" dirty="0" smtClean="0"/>
              <a:t>Memory-management formats</a:t>
            </a:r>
          </a:p>
          <a:p>
            <a:pPr lvl="1"/>
            <a:r>
              <a:rPr lang="en-US" dirty="0" smtClean="0"/>
              <a:t>Access control</a:t>
            </a:r>
          </a:p>
          <a:p>
            <a:pPr lvl="1"/>
            <a:endParaRPr lang="en-US" dirty="0" smtClean="0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</a:rPr>
              <a:t>Operating System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Support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104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3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CPU: </a:t>
            </a:r>
            <a:r>
              <a:rPr lang="de-DE" sz="3200" dirty="0" err="1" smtClean="0">
                <a:solidFill>
                  <a:schemeClr val="dk1"/>
                </a:solidFill>
                <a:latin typeface="Times New Roman"/>
                <a:ea typeface="Times New Roman"/>
              </a:rPr>
              <a:t>Structure</a:t>
            </a: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 &amp; </a:t>
            </a:r>
            <a:r>
              <a:rPr lang="de-DE" sz="3200" smtClean="0">
                <a:solidFill>
                  <a:schemeClr val="dk1"/>
                </a:solidFill>
                <a:latin typeface="Times New Roman"/>
                <a:ea typeface="Times New Roman"/>
              </a:rPr>
              <a:t>Function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en-US" sz="2800" dirty="0" smtClean="0"/>
              <a:t>William Stallings; </a:t>
            </a:r>
            <a:r>
              <a:rPr lang="en-US" sz="2800" dirty="0"/>
              <a:t>“Computer Organization and Architecture, Designing for Performance”, </a:t>
            </a:r>
            <a:r>
              <a:rPr lang="en-US" sz="2800" dirty="0" smtClean="0"/>
              <a:t>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Ed</a:t>
            </a:r>
            <a:r>
              <a:rPr lang="en-US" sz="2800" dirty="0"/>
              <a:t>., Pearson, </a:t>
            </a:r>
            <a:r>
              <a:rPr lang="en-US" sz="2800" dirty="0" smtClean="0"/>
              <a:t>2016.</a:t>
            </a: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smtClean="0"/>
              <a:t>Douglas E. Comer</a:t>
            </a:r>
            <a:r>
              <a:rPr lang="en-US" sz="2800" dirty="0"/>
              <a:t>; “Essentials of Computer Architecture”, 2</a:t>
            </a:r>
            <a:r>
              <a:rPr lang="en-US" sz="2800" baseline="30000" dirty="0"/>
              <a:t>nd</a:t>
            </a:r>
            <a:r>
              <a:rPr lang="en-US" sz="2800" dirty="0"/>
              <a:t>  Ed., </a:t>
            </a:r>
            <a:r>
              <a:rPr lang="en-US" sz="2800" dirty="0" smtClean="0"/>
              <a:t>Taylor &amp; Francis, 2017.</a:t>
            </a:r>
          </a:p>
          <a:p>
            <a:pPr algn="just"/>
            <a:r>
              <a:rPr lang="en-US" sz="2800" dirty="0"/>
              <a:t>Computer Organization and Design, The Hardware/Software Interface, by David Patterson and John Hennessy, 4</a:t>
            </a:r>
            <a:r>
              <a:rPr lang="en-US" sz="2800" baseline="30000" dirty="0"/>
              <a:t>th</a:t>
            </a:r>
            <a:r>
              <a:rPr lang="en-US" sz="2800" dirty="0"/>
              <a:t> Edition, Morgan Kaufmann Publishers, 2011.</a:t>
            </a:r>
          </a:p>
          <a:p>
            <a:pPr algn="just">
              <a:spcAft>
                <a:spcPts val="0"/>
              </a:spcAft>
            </a:pPr>
            <a:endParaRPr lang="en-US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33512</Words>
  <Application>Microsoft Office PowerPoint</Application>
  <PresentationFormat>Bildschirmpräsentation (4:3)</PresentationFormat>
  <Paragraphs>3148</Paragraphs>
  <Slides>106</Slides>
  <Notes>102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106</vt:i4>
      </vt:variant>
    </vt:vector>
  </HeadingPairs>
  <TitlesOfParts>
    <vt:vector size="113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Part 1 Input/Output</vt:lpstr>
      <vt:lpstr>PowerPoint-Präsentation</vt:lpstr>
      <vt:lpstr>External Devices</vt:lpstr>
      <vt:lpstr>PowerPoint-Präsentation</vt:lpstr>
      <vt:lpstr>Keyboard/Monitor</vt:lpstr>
      <vt:lpstr>PowerPoint-Präsentation</vt:lpstr>
      <vt:lpstr>PowerPoint-Präsentation</vt:lpstr>
      <vt:lpstr>Programmed I/O</vt:lpstr>
      <vt:lpstr>PowerPoint-Präsentation</vt:lpstr>
      <vt:lpstr>I/O Commands</vt:lpstr>
      <vt:lpstr>PowerPoint-Präsentation</vt:lpstr>
      <vt:lpstr>I/O Instructions</vt:lpstr>
      <vt:lpstr>I/O Mapping Summary</vt:lpstr>
      <vt:lpstr>PowerPoint-Präsentation</vt:lpstr>
      <vt:lpstr>Interrupt-Driven I/O</vt:lpstr>
      <vt:lpstr>PowerPoint-Präsentation</vt:lpstr>
      <vt:lpstr>PowerPoint-Präsentation</vt:lpstr>
      <vt:lpstr>Design Issues</vt:lpstr>
      <vt:lpstr>Device Identification</vt:lpstr>
      <vt:lpstr>PowerPoint-Präsentation</vt:lpstr>
      <vt:lpstr>PowerPoint-Präsentation</vt:lpstr>
      <vt:lpstr>PowerPoint-Präsentation</vt:lpstr>
      <vt:lpstr>PowerPoint-Präsentation</vt:lpstr>
      <vt:lpstr>Drawbacks of Programmed and Interrupt-Driven I/O</vt:lpstr>
      <vt:lpstr>PowerPoint-Präsentation</vt:lpstr>
      <vt:lpstr>PowerPoint-Präsentation</vt:lpstr>
      <vt:lpstr>PowerPoint-Präsentation</vt:lpstr>
      <vt:lpstr>PowerPoint-Präsentation</vt:lpstr>
      <vt:lpstr>Fly-By DMA Controller</vt:lpstr>
      <vt:lpstr>Table 7.2    Intel  8237A Registers </vt:lpstr>
      <vt:lpstr>Direct Cache Access (DCA)</vt:lpstr>
      <vt:lpstr>PowerPoint-Präsentation</vt:lpstr>
      <vt:lpstr>Cache-Related Performance Issues</vt:lpstr>
      <vt:lpstr>Cache-Related Performance Issues (Cont.)</vt:lpstr>
      <vt:lpstr>Packet Traffic Steps:</vt:lpstr>
      <vt:lpstr>Direct Cache Access Strategies</vt:lpstr>
      <vt:lpstr>PowerPoint-Präsentation</vt:lpstr>
      <vt:lpstr>Evolution of the I/O Function</vt:lpstr>
      <vt:lpstr>PowerPoint-Präsentation</vt:lpstr>
      <vt:lpstr>Universal Serial Bus (USB)</vt:lpstr>
      <vt:lpstr>FireWire Serial Bus</vt:lpstr>
      <vt:lpstr>SCSI</vt:lpstr>
      <vt:lpstr>Thunderbolt</vt:lpstr>
      <vt:lpstr>InfiniBand</vt:lpstr>
      <vt:lpstr>PowerPoint-Präsentation</vt:lpstr>
      <vt:lpstr>Ethernet </vt:lpstr>
      <vt:lpstr>Wi-Fi</vt:lpstr>
      <vt:lpstr>PowerPoint-Präsentation</vt:lpstr>
      <vt:lpstr>IBM zEC12 I/O Frames-Front View</vt:lpstr>
      <vt:lpstr>PowerPoint-Präsentation</vt:lpstr>
      <vt:lpstr>Summary</vt:lpstr>
      <vt:lpstr>Part 2 Operating System Support</vt:lpstr>
      <vt:lpstr>PowerPoint-Präsentation</vt:lpstr>
      <vt:lpstr>Operating System (OS) Services</vt:lpstr>
      <vt:lpstr>Interfaces</vt:lpstr>
      <vt:lpstr>Operating System  as  Resource Manager</vt:lpstr>
      <vt:lpstr>PowerPoint-Präsentation</vt:lpstr>
      <vt:lpstr>Types of Operating Systems</vt:lpstr>
      <vt:lpstr>Early Systems</vt:lpstr>
      <vt:lpstr>PowerPoint-Präsentation</vt:lpstr>
      <vt:lpstr>From the View of the Processor . . .</vt:lpstr>
      <vt:lpstr>Desirable Hardware Features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Time Sharing Systems</vt:lpstr>
      <vt:lpstr>PowerPoint-Präsentation</vt:lpstr>
      <vt:lpstr>PowerPoint-Präsentation</vt:lpstr>
      <vt:lpstr>Long Term Scheduling</vt:lpstr>
      <vt:lpstr>Medium-Term Scheduling                       and Short-Term Scheduling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Virtual Memory</vt:lpstr>
      <vt:lpstr>PowerPoint-Präsentation</vt:lpstr>
      <vt:lpstr>PowerPoint-Präsentation</vt:lpstr>
      <vt:lpstr>PowerPoint-Präsentation</vt:lpstr>
      <vt:lpstr>PowerPoint-Präsentation</vt:lpstr>
      <vt:lpstr>Segmentation</vt:lpstr>
      <vt:lpstr>PowerPoint-Präsentation</vt:lpstr>
      <vt:lpstr>Segmentation (Cont.)</vt:lpstr>
      <vt:lpstr>Segment Protection</vt:lpstr>
      <vt:lpstr>PowerPoint-Präsentation</vt:lpstr>
      <vt:lpstr>PowerPoint-Präsentation</vt:lpstr>
      <vt:lpstr>PowerPoint-Präsentation</vt:lpstr>
      <vt:lpstr>Paging</vt:lpstr>
      <vt:lpstr>PowerPoint-Präsentation</vt:lpstr>
      <vt:lpstr>PowerPoint-Präsentation</vt:lpstr>
      <vt:lpstr>Virtual Memory Address Translation</vt:lpstr>
      <vt:lpstr>PowerPoint-Präsentation</vt:lpstr>
      <vt:lpstr>PowerPoint-Präsentation</vt:lpstr>
      <vt:lpstr>PowerPoint-Präsentation</vt:lpstr>
      <vt:lpstr>Access Control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537</cp:revision>
  <dcterms:created xsi:type="dcterms:W3CDTF">2006-08-16T00:00:00Z</dcterms:created>
  <dcterms:modified xsi:type="dcterms:W3CDTF">2017-11-30T09:19:12Z</dcterms:modified>
</cp:coreProperties>
</file>